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 id="2147483667" r:id="rId3"/>
  </p:sldMasterIdLst>
  <p:notesMasterIdLst>
    <p:notesMasterId r:id="rId81"/>
  </p:notesMasterIdLst>
  <p:sldIdLst>
    <p:sldId id="383" r:id="rId4"/>
    <p:sldId id="257" r:id="rId5"/>
    <p:sldId id="258" r:id="rId6"/>
    <p:sldId id="393" r:id="rId7"/>
    <p:sldId id="345" r:id="rId8"/>
    <p:sldId id="394" r:id="rId9"/>
    <p:sldId id="381" r:id="rId10"/>
    <p:sldId id="260" r:id="rId11"/>
    <p:sldId id="303" r:id="rId12"/>
    <p:sldId id="304" r:id="rId13"/>
    <p:sldId id="305" r:id="rId14"/>
    <p:sldId id="306" r:id="rId15"/>
    <p:sldId id="307" r:id="rId16"/>
    <p:sldId id="322" r:id="rId17"/>
    <p:sldId id="334" r:id="rId18"/>
    <p:sldId id="385" r:id="rId19"/>
    <p:sldId id="386" r:id="rId20"/>
    <p:sldId id="387" r:id="rId21"/>
    <p:sldId id="388" r:id="rId22"/>
    <p:sldId id="389" r:id="rId23"/>
    <p:sldId id="390" r:id="rId24"/>
    <p:sldId id="391" r:id="rId25"/>
    <p:sldId id="2186" r:id="rId26"/>
    <p:sldId id="2187" r:id="rId27"/>
    <p:sldId id="384" r:id="rId28"/>
    <p:sldId id="382" r:id="rId29"/>
    <p:sldId id="261" r:id="rId30"/>
    <p:sldId id="395" r:id="rId31"/>
    <p:sldId id="291" r:id="rId32"/>
    <p:sldId id="2188" r:id="rId33"/>
    <p:sldId id="406" r:id="rId34"/>
    <p:sldId id="321" r:id="rId35"/>
    <p:sldId id="324" r:id="rId36"/>
    <p:sldId id="329" r:id="rId37"/>
    <p:sldId id="330" r:id="rId38"/>
    <p:sldId id="331" r:id="rId39"/>
    <p:sldId id="325" r:id="rId40"/>
    <p:sldId id="323" r:id="rId41"/>
    <p:sldId id="326" r:id="rId42"/>
    <p:sldId id="396" r:id="rId43"/>
    <p:sldId id="327" r:id="rId44"/>
    <p:sldId id="328" r:id="rId45"/>
    <p:sldId id="392" r:id="rId46"/>
    <p:sldId id="332" r:id="rId47"/>
    <p:sldId id="410" r:id="rId48"/>
    <p:sldId id="308" r:id="rId49"/>
    <p:sldId id="415" r:id="rId50"/>
    <p:sldId id="413" r:id="rId51"/>
    <p:sldId id="414" r:id="rId52"/>
    <p:sldId id="412" r:id="rId53"/>
    <p:sldId id="309" r:id="rId54"/>
    <p:sldId id="310" r:id="rId55"/>
    <p:sldId id="416" r:id="rId56"/>
    <p:sldId id="2183" r:id="rId57"/>
    <p:sldId id="311" r:id="rId58"/>
    <p:sldId id="312" r:id="rId59"/>
    <p:sldId id="337" r:id="rId60"/>
    <p:sldId id="338" r:id="rId61"/>
    <p:sldId id="339" r:id="rId62"/>
    <p:sldId id="313" r:id="rId63"/>
    <p:sldId id="314" r:id="rId64"/>
    <p:sldId id="315" r:id="rId65"/>
    <p:sldId id="316" r:id="rId66"/>
    <p:sldId id="2184" r:id="rId67"/>
    <p:sldId id="398" r:id="rId68"/>
    <p:sldId id="2185" r:id="rId69"/>
    <p:sldId id="401" r:id="rId70"/>
    <p:sldId id="400" r:id="rId71"/>
    <p:sldId id="340" r:id="rId72"/>
    <p:sldId id="318" r:id="rId73"/>
    <p:sldId id="317" r:id="rId74"/>
    <p:sldId id="341" r:id="rId75"/>
    <p:sldId id="342" r:id="rId76"/>
    <p:sldId id="343" r:id="rId77"/>
    <p:sldId id="344" r:id="rId78"/>
    <p:sldId id="402" r:id="rId79"/>
    <p:sldId id="407" r:id="rId80"/>
  </p:sldIdLst>
  <p:sldSz cx="12192000" cy="6858000"/>
  <p:notesSz cx="6858000" cy="923925"/>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44904C-D802-4AA8-AC73-1B6B2D1AA27E}" v="38" dt="2019-05-13T10:13:27.587"/>
  </p1510:revLst>
</p1510:revInfo>
</file>

<file path=ppt/tableStyles.xml><?xml version="1.0" encoding="utf-8"?>
<a:tblStyleLst xmlns:a="http://schemas.openxmlformats.org/drawingml/2006/main" def="{B393CC66-BBBC-4C88-89D4-C14F92BE35A4}">
  <a:tblStyle styleId="{B393CC66-BBBC-4C88-89D4-C14F92BE35A4}"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2EB2877-29E5-47BD-9DF7-A1B7C894EAE7}" styleName="Table_1">
    <a:wholeTbl>
      <a:tcTxStyle b="off" i="off">
        <a:font>
          <a:latin typeface="Calibri"/>
          <a:ea typeface="Calibri"/>
          <a:cs typeface="Calibri"/>
        </a:font>
        <a:schemeClr val="dk1"/>
      </a:tcTxStyle>
      <a:tcStyle>
        <a:tcBdr>
          <a:left>
            <a:ln w="12700" cap="flat" cmpd="sng">
              <a:solidFill>
                <a:schemeClr val="dk1"/>
              </a:solidFill>
              <a:prstDash val="solid"/>
              <a:round/>
              <a:headEnd type="none" w="med" len="med"/>
              <a:tailEnd type="none" w="med" len="med"/>
            </a:ln>
          </a:left>
          <a:right>
            <a:ln w="12700" cap="flat" cmpd="sng">
              <a:solidFill>
                <a:schemeClr val="dk1"/>
              </a:solidFill>
              <a:prstDash val="solid"/>
              <a:round/>
              <a:headEnd type="none" w="med" len="med"/>
              <a:tailEnd type="none" w="med" len="med"/>
            </a:ln>
          </a:right>
          <a:top>
            <a:ln w="12700" cap="flat" cmpd="sng">
              <a:solidFill>
                <a:schemeClr val="dk1"/>
              </a:solidFill>
              <a:prstDash val="solid"/>
              <a:round/>
              <a:headEnd type="none" w="med" len="med"/>
              <a:tailEnd type="none" w="med" len="med"/>
            </a:ln>
          </a:top>
          <a:bottom>
            <a:ln w="12700" cap="flat" cmpd="sng">
              <a:solidFill>
                <a:schemeClr val="dk1"/>
              </a:solidFill>
              <a:prstDash val="solid"/>
              <a:round/>
              <a:headEnd type="none" w="med" len="med"/>
              <a:tailEnd type="none" w="med" len="med"/>
            </a:ln>
          </a:bottom>
          <a:insideH>
            <a:ln w="12700" cap="flat" cmpd="sng">
              <a:solidFill>
                <a:schemeClr val="dk1"/>
              </a:solidFill>
              <a:prstDash val="solid"/>
              <a:round/>
              <a:headEnd type="none" w="med" len="med"/>
              <a:tailEnd type="none" w="med" len="med"/>
            </a:ln>
          </a:insideH>
          <a:insideV>
            <a:ln w="12700" cap="flat" cmpd="sng">
              <a:solidFill>
                <a:schemeClr val="dk1"/>
              </a:solidFill>
              <a:prstDash val="solid"/>
              <a:round/>
              <a:headEnd type="none" w="med" len="med"/>
              <a:tailEnd type="none" w="med" len="med"/>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972" autoAdjust="0"/>
  </p:normalViewPr>
  <p:slideViewPr>
    <p:cSldViewPr snapToGrid="0">
      <p:cViewPr varScale="1">
        <p:scale>
          <a:sx n="61" d="100"/>
          <a:sy n="61" d="100"/>
        </p:scale>
        <p:origin x="1074"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theme" Target="theme/theme1.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notesMaster" Target="notesMasters/notesMaster1.xml"/><Relationship Id="rId86"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61" Type="http://schemas.openxmlformats.org/officeDocument/2006/relationships/slide" Target="slides/slide58.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800" cy="458788"/>
          </a:xfrm>
          <a:prstGeom prst="rect">
            <a:avLst/>
          </a:prstGeom>
          <a:noFill/>
          <a:ln>
            <a:noFill/>
          </a:ln>
        </p:spPr>
        <p:txBody>
          <a:bodyPr wrap="square" lIns="91425" tIns="91425" rIns="91425" bIns="91425" anchor="t"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84613" y="0"/>
            <a:ext cx="2971800" cy="458788"/>
          </a:xfrm>
          <a:prstGeom prst="rect">
            <a:avLst/>
          </a:prstGeom>
          <a:noFill/>
          <a:ln>
            <a:noFill/>
          </a:ln>
        </p:spPr>
        <p:txBody>
          <a:bodyPr wrap="square" lIns="91425" tIns="91425" rIns="91425" bIns="91425" anchor="t" anchorCtr="0"/>
          <a:lstStyle>
            <a:lvl1pPr marL="0" marR="0" lvl="0" indent="0" algn="r"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400550"/>
            <a:ext cx="5486400" cy="3600450"/>
          </a:xfrm>
          <a:prstGeom prst="rect">
            <a:avLst/>
          </a:prstGeom>
          <a:noFill/>
          <a:ln>
            <a:noFill/>
          </a:ln>
        </p:spPr>
        <p:txBody>
          <a:bodyPr wrap="square" lIns="91425" tIns="91425" rIns="91425" bIns="91425" anchor="t" anchorCtr="0"/>
          <a:lstStyle>
            <a:lvl1pPr marL="0" marR="0" lvl="0" indent="0" algn="l" rtl="0">
              <a:spcBef>
                <a:spcPts val="0"/>
              </a:spcBef>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8685213"/>
            <a:ext cx="2971800" cy="458787"/>
          </a:xfrm>
          <a:prstGeom prst="rect">
            <a:avLst/>
          </a:prstGeom>
          <a:noFill/>
          <a:ln>
            <a:noFill/>
          </a:ln>
        </p:spPr>
        <p:txBody>
          <a:bodyPr wrap="square" lIns="91425" tIns="91425" rIns="91425" bIns="91425" anchor="b" anchorCtr="0"/>
          <a:lstStyle>
            <a:lvl1pPr marL="0" marR="0" lvl="0" indent="0" algn="l" rtl="0">
              <a:spcBef>
                <a:spcPts val="0"/>
              </a:spcBef>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84613" y="8685213"/>
            <a:ext cx="2971800" cy="458787"/>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09666282"/>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3150E-0E6C-4538-A479-EA12EA747824}"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Shape 9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95" name="Shape 9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009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Shape 10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01" name="Shape 10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227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3150E-0E6C-4538-A479-EA12EA74782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071703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Shape 11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13" name="Shape 11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734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7"/>
        <p:cNvGrpSpPr/>
        <p:nvPr/>
      </p:nvGrpSpPr>
      <p:grpSpPr>
        <a:xfrm>
          <a:off x="0" y="0"/>
          <a:ext cx="0" cy="0"/>
          <a:chOff x="0" y="0"/>
          <a:chExt cx="0" cy="0"/>
        </a:xfrm>
      </p:grpSpPr>
      <p:sp>
        <p:nvSpPr>
          <p:cNvPr id="528" name="Shape 52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What are we doing about this? Review of Estyn – change of approach – research the Estyn review and Estyn response.  </a:t>
            </a:r>
            <a:endParaRPr dirty="0"/>
          </a:p>
        </p:txBody>
      </p:sp>
      <p:sp>
        <p:nvSpPr>
          <p:cNvPr id="529" name="Shape 52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330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Shape 53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How can we learn from this – have we learnt from it yet? What does Meso level need to do.  What does WG need to do? </a:t>
            </a:r>
            <a:endParaRPr dirty="0"/>
          </a:p>
        </p:txBody>
      </p:sp>
      <p:sp>
        <p:nvSpPr>
          <p:cNvPr id="535" name="Shape 53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87376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Shape 54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Constructivist view of learning – learners construct meaning through their experiences. </a:t>
            </a:r>
          </a:p>
          <a:p>
            <a:pPr lvl="0">
              <a:spcBef>
                <a:spcPts val="0"/>
              </a:spcBef>
              <a:buNone/>
            </a:pPr>
            <a:r>
              <a:rPr lang="en-GB" dirty="0"/>
              <a:t>Challenge of secondary especially? </a:t>
            </a:r>
          </a:p>
          <a:p>
            <a:pPr lvl="0">
              <a:spcBef>
                <a:spcPts val="0"/>
              </a:spcBef>
              <a:buNone/>
            </a:pPr>
            <a:r>
              <a:rPr lang="en-GB" dirty="0"/>
              <a:t>Is this a problem for us here? Is this a challenge for us? </a:t>
            </a:r>
            <a:endParaRPr dirty="0"/>
          </a:p>
        </p:txBody>
      </p:sp>
      <p:sp>
        <p:nvSpPr>
          <p:cNvPr id="541" name="Shape 54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45427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Shape 546"/>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a:buNone/>
            </a:pPr>
            <a:r>
              <a:rPr lang="en-US" dirty="0"/>
              <a:t>What is knowledge and skill? How would you define them? WG definitions from Twitter? </a:t>
            </a:r>
          </a:p>
          <a:p>
            <a:pPr>
              <a:buNone/>
            </a:pPr>
            <a:r>
              <a:rPr lang="en-US" dirty="0"/>
              <a:t>Is this a challenge for us?  Most criticism on twitter of new curriculum is from those who fear loss of disciplines – link disciplines with key knowledge. </a:t>
            </a:r>
          </a:p>
          <a:p>
            <a:pPr>
              <a:buNone/>
            </a:pPr>
            <a:endParaRPr lang="en-US" dirty="0"/>
          </a:p>
        </p:txBody>
      </p:sp>
      <p:sp>
        <p:nvSpPr>
          <p:cNvPr id="547" name="Shape 547"/>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89233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1"/>
        <p:cNvGrpSpPr/>
        <p:nvPr/>
      </p:nvGrpSpPr>
      <p:grpSpPr>
        <a:xfrm>
          <a:off x="0" y="0"/>
          <a:ext cx="0" cy="0"/>
          <a:chOff x="0" y="0"/>
          <a:chExt cx="0" cy="0"/>
        </a:xfrm>
      </p:grpSpPr>
      <p:sp>
        <p:nvSpPr>
          <p:cNvPr id="552" name="Shape 552"/>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Suggested papers to have a look at – this is one of the key debates here in Wales, the role of knowledge in the curriculum. </a:t>
            </a:r>
            <a:endParaRPr dirty="0"/>
          </a:p>
        </p:txBody>
      </p:sp>
      <p:sp>
        <p:nvSpPr>
          <p:cNvPr id="553" name="Shape 553"/>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13737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A79CD6-429B-0D41-8CC5-D4D63048834E}" type="slidenum">
              <a:rPr lang="en-US" smtClean="0"/>
              <a:t>17</a:t>
            </a:fld>
            <a:endParaRPr lang="en-US"/>
          </a:p>
        </p:txBody>
      </p:sp>
    </p:spTree>
    <p:extLst>
      <p:ext uri="{BB962C8B-B14F-4D97-AF65-F5344CB8AC3E}">
        <p14:creationId xmlns:p14="http://schemas.microsoft.com/office/powerpoint/2010/main" val="2422890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F73F005-1173-6E41-8A37-6800FCB98687}" type="slidenum">
              <a:rPr lang="en-US" altLang="zh-TW" sz="1200">
                <a:latin typeface="Calibri" charset="0"/>
                <a:ea typeface="新細明體" charset="0"/>
                <a:cs typeface="新細明體" charset="0"/>
              </a:rPr>
              <a:pPr eaLnBrk="1" hangingPunct="1"/>
              <a:t>19</a:t>
            </a:fld>
            <a:endParaRPr lang="en-US" altLang="zh-TW" sz="1200">
              <a:latin typeface="Calibri" charset="0"/>
              <a:ea typeface="新細明體" charset="0"/>
              <a:cs typeface="新細明體" charset="0"/>
            </a:endParaRPr>
          </a:p>
        </p:txBody>
      </p:sp>
      <p:sp>
        <p:nvSpPr>
          <p:cNvPr id="1945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945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endParaRPr lang="en-GB">
              <a:latin typeface="Calibri" charset="0"/>
              <a:ea typeface="ＭＳ Ｐゴシック" charset="0"/>
              <a:cs typeface="ＭＳ Ｐゴシック"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1E85855-44E4-E840-AB44-9BD28D51DBCE}" type="slidenum">
              <a:rPr lang="en-US" altLang="zh-TW" sz="1200">
                <a:latin typeface="Calibri" charset="0"/>
                <a:ea typeface="新細明體" charset="0"/>
                <a:cs typeface="新細明體" charset="0"/>
              </a:rPr>
              <a:pPr eaLnBrk="1" hangingPunct="1"/>
              <a:t>20</a:t>
            </a:fld>
            <a:endParaRPr lang="en-US" altLang="zh-TW" sz="1200">
              <a:latin typeface="Calibri" charset="0"/>
              <a:ea typeface="新細明體" charset="0"/>
              <a:cs typeface="新細明體" charset="0"/>
            </a:endParaRPr>
          </a:p>
        </p:txBody>
      </p:sp>
      <p:sp>
        <p:nvSpPr>
          <p:cNvPr id="1536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5363" name="Rectangle 3"/>
          <p:cNvSpPr>
            <a:spLocks noGrp="1" noChangeArrowheads="1"/>
          </p:cNvSpPr>
          <p:nvPr>
            <p:ph type="body" idx="1"/>
          </p:nvPr>
        </p:nvSpPr>
        <p:spPr bwMode="auto">
          <a:xfrm>
            <a:off x="685800" y="4344988"/>
            <a:ext cx="5486400" cy="411480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atin typeface="Calibri" charset="0"/>
              <a:ea typeface="ＭＳ Ｐゴシック" charset="0"/>
              <a:cs typeface="ＭＳ Ｐゴシック"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a:t>Discussion – what should we learn from Hong Kong – Are we more limited in the scope of our reform?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22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54109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Shape 118"/>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119" name="Shape 119"/>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2209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is this a challenge or an opportunity?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28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0379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Shape 455"/>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Is this a challenge or opportunity for us? </a:t>
            </a:r>
            <a:endParaRPr dirty="0"/>
          </a:p>
        </p:txBody>
      </p:sp>
      <p:sp>
        <p:nvSpPr>
          <p:cNvPr id="456" name="Shape 456"/>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0109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convincing is </a:t>
            </a:r>
            <a:r>
              <a:rPr lang="en-GB" dirty="0" err="1"/>
              <a:t>Eisners</a:t>
            </a:r>
            <a:r>
              <a:rPr lang="en-GB" dirty="0"/>
              <a:t> argument? </a:t>
            </a:r>
          </a:p>
          <a:p>
            <a:r>
              <a:rPr lang="en-GB" dirty="0"/>
              <a:t>Look at number 11 – refer back to the received curriculum from last time – big difference between the curriculum as a policy, the delivered curriculum and then the received one?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30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35036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a:t>
            </a:r>
            <a:r>
              <a:rPr lang="en-GB" dirty="0" err="1"/>
              <a:t>Priestleys</a:t>
            </a:r>
            <a:r>
              <a:rPr lang="en-GB" dirty="0"/>
              <a:t> blog – is this an opportunity or a challenge for Wales? </a:t>
            </a:r>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31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46931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32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90763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Concepts? Abstractions often seen as the stage above concepts – closer to generalisations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37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122227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Challenges of curriculum design in school – the activity trap – reflect on CCPE.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41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666597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42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04258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Shape 56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2" name="Shape 56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1534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Shape 56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2" name="Shape 56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785574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Shape 56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2" name="Shape 56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53438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Shape 56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68" name="Shape 56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9237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0"/>
        <p:cNvGrpSpPr/>
        <p:nvPr/>
      </p:nvGrpSpPr>
      <p:grpSpPr>
        <a:xfrm>
          <a:off x="0" y="0"/>
          <a:ext cx="0" cy="0"/>
          <a:chOff x="0" y="0"/>
          <a:chExt cx="0" cy="0"/>
        </a:xfrm>
      </p:grpSpPr>
      <p:sp>
        <p:nvSpPr>
          <p:cNvPr id="581" name="Shape 581"/>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82" name="Shape 582"/>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0222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31723" rtl="0" eaLnBrk="1" fontAlgn="auto" latinLnBrk="0" hangingPunct="1">
              <a:lnSpc>
                <a:spcPct val="100000"/>
              </a:lnSpc>
              <a:spcBef>
                <a:spcPts val="0"/>
              </a:spcBef>
              <a:spcAft>
                <a:spcPts val="0"/>
              </a:spcAft>
              <a:buClrTx/>
              <a:buSzTx/>
              <a:buFontTx/>
              <a:buNone/>
              <a:tabLst/>
              <a:defRPr/>
            </a:pPr>
            <a:fld id="{07A0A74E-2E15-48A0-B073-007007F5B25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31723"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8698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Shape 58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r>
              <a:rPr lang="en-GB" dirty="0"/>
              <a:t>Give two to each group. </a:t>
            </a:r>
            <a:endParaRPr/>
          </a:p>
        </p:txBody>
      </p:sp>
      <p:sp>
        <p:nvSpPr>
          <p:cNvPr id="588" name="Shape 58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16071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2"/>
        <p:cNvGrpSpPr/>
        <p:nvPr/>
      </p:nvGrpSpPr>
      <p:grpSpPr>
        <a:xfrm>
          <a:off x="0" y="0"/>
          <a:ext cx="0" cy="0"/>
          <a:chOff x="0" y="0"/>
          <a:chExt cx="0" cy="0"/>
        </a:xfrm>
      </p:grpSpPr>
      <p:sp>
        <p:nvSpPr>
          <p:cNvPr id="593" name="Shape 593"/>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594" name="Shape 594"/>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81824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8"/>
        <p:cNvGrpSpPr/>
        <p:nvPr/>
      </p:nvGrpSpPr>
      <p:grpSpPr>
        <a:xfrm>
          <a:off x="0" y="0"/>
          <a:ext cx="0" cy="0"/>
          <a:chOff x="0" y="0"/>
          <a:chExt cx="0" cy="0"/>
        </a:xfrm>
      </p:grpSpPr>
      <p:sp>
        <p:nvSpPr>
          <p:cNvPr id="599" name="Shape 599"/>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00" name="Shape 600"/>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59460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Shape 604"/>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05" name="Shape 605"/>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614267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Shape 610"/>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11" name="Shape 611"/>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61807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6"/>
        <p:cNvGrpSpPr/>
        <p:nvPr/>
      </p:nvGrpSpPr>
      <p:grpSpPr>
        <a:xfrm>
          <a:off x="0" y="0"/>
          <a:ext cx="0" cy="0"/>
          <a:chOff x="0" y="0"/>
          <a:chExt cx="0" cy="0"/>
        </a:xfrm>
      </p:grpSpPr>
      <p:sp>
        <p:nvSpPr>
          <p:cNvPr id="617" name="Shape 617"/>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18" name="Shape 618"/>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120035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8"/>
        <p:cNvGrpSpPr/>
        <p:nvPr/>
      </p:nvGrpSpPr>
      <p:grpSpPr>
        <a:xfrm>
          <a:off x="0" y="0"/>
          <a:ext cx="0" cy="0"/>
          <a:chOff x="0" y="0"/>
          <a:chExt cx="0" cy="0"/>
        </a:xfrm>
      </p:grpSpPr>
      <p:sp>
        <p:nvSpPr>
          <p:cNvPr id="629" name="Shape 629"/>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30" name="Shape 630"/>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324946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2"/>
        <p:cNvGrpSpPr/>
        <p:nvPr/>
      </p:nvGrpSpPr>
      <p:grpSpPr>
        <a:xfrm>
          <a:off x="0" y="0"/>
          <a:ext cx="0" cy="0"/>
          <a:chOff x="0" y="0"/>
          <a:chExt cx="0" cy="0"/>
        </a:xfrm>
      </p:grpSpPr>
      <p:sp>
        <p:nvSpPr>
          <p:cNvPr id="623" name="Shape 623"/>
          <p:cNvSpPr txBox="1">
            <a:spLocks noGrp="1"/>
          </p:cNvSpPr>
          <p:nvPr>
            <p:ph type="body" idx="1"/>
          </p:nvPr>
        </p:nvSpPr>
        <p:spPr>
          <a:xfrm>
            <a:off x="685800" y="4400550"/>
            <a:ext cx="5486400" cy="3600450"/>
          </a:xfrm>
          <a:prstGeom prst="rect">
            <a:avLst/>
          </a:prstGeom>
        </p:spPr>
        <p:txBody>
          <a:bodyPr wrap="square" lIns="91425" tIns="91425" rIns="91425" bIns="91425" anchor="t" anchorCtr="0">
            <a:noAutofit/>
          </a:bodyPr>
          <a:lstStyle/>
          <a:p>
            <a:pPr lvl="0">
              <a:spcBef>
                <a:spcPts val="0"/>
              </a:spcBef>
              <a:buNone/>
            </a:pPr>
            <a:endParaRPr/>
          </a:p>
        </p:txBody>
      </p:sp>
      <p:sp>
        <p:nvSpPr>
          <p:cNvPr id="624" name="Shape 624"/>
          <p:cNvSpPr>
            <a:spLocks noGrp="1" noRot="1" noChangeAspect="1"/>
          </p:cNvSpPr>
          <p:nvPr>
            <p:ph type="sldImg" idx="2"/>
          </p:nvPr>
        </p:nvSpPr>
        <p:spPr>
          <a:xfrm>
            <a:off x="685800" y="1143000"/>
            <a:ext cx="5486400" cy="30861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04449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1"/>
        <p:cNvGrpSpPr/>
        <p:nvPr/>
      </p:nvGrpSpPr>
      <p:grpSpPr>
        <a:xfrm>
          <a:off x="0" y="0"/>
          <a:ext cx="0" cy="0"/>
          <a:chOff x="0" y="0"/>
          <a:chExt cx="0" cy="0"/>
        </a:xfrm>
      </p:grpSpPr>
      <p:sp>
        <p:nvSpPr>
          <p:cNvPr id="22" name="Shape 22"/>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3" name="Shape 23"/>
          <p:cNvSpPr txBox="1">
            <a:spLocks noGrp="1"/>
          </p:cNvSpPr>
          <p:nvPr>
            <p:ph type="body" idx="1"/>
          </p:nvPr>
        </p:nvSpPr>
        <p:spPr>
          <a:xfrm>
            <a:off x="838200" y="1825625"/>
            <a:ext cx="10515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4" name="Shape 24"/>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5" name="Shape 25"/>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26" name="Shape 26"/>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3"/>
        <p:cNvGrpSpPr/>
        <p:nvPr/>
      </p:nvGrpSpPr>
      <p:grpSpPr>
        <a:xfrm>
          <a:off x="0" y="0"/>
          <a:ext cx="0" cy="0"/>
          <a:chOff x="0" y="0"/>
          <a:chExt cx="0" cy="0"/>
        </a:xfrm>
      </p:grpSpPr>
      <p:sp>
        <p:nvSpPr>
          <p:cNvPr id="34" name="Shape 34"/>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5" name="Shape 35"/>
          <p:cNvSpPr txBox="1">
            <a:spLocks noGrp="1"/>
          </p:cNvSpPr>
          <p:nvPr>
            <p:ph type="body" idx="1"/>
          </p:nvPr>
        </p:nvSpPr>
        <p:spPr>
          <a:xfrm>
            <a:off x="838200" y="1825625"/>
            <a:ext cx="5181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6" name="Shape 36"/>
          <p:cNvSpPr txBox="1">
            <a:spLocks noGrp="1"/>
          </p:cNvSpPr>
          <p:nvPr>
            <p:ph type="body" idx="2"/>
          </p:nvPr>
        </p:nvSpPr>
        <p:spPr>
          <a:xfrm>
            <a:off x="6172200" y="1825625"/>
            <a:ext cx="5181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7" name="Shape 37"/>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8" name="Shape 38"/>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39" name="Shape 39"/>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0"/>
        <p:cNvGrpSpPr/>
        <p:nvPr/>
      </p:nvGrpSpPr>
      <p:grpSpPr>
        <a:xfrm>
          <a:off x="0" y="0"/>
          <a:ext cx="0" cy="0"/>
          <a:chOff x="0" y="0"/>
          <a:chExt cx="0" cy="0"/>
        </a:xfrm>
      </p:grpSpPr>
      <p:sp>
        <p:nvSpPr>
          <p:cNvPr id="41" name="Shape 41"/>
          <p:cNvSpPr txBox="1">
            <a:spLocks noGrp="1"/>
          </p:cNvSpPr>
          <p:nvPr>
            <p:ph type="title"/>
          </p:nvPr>
        </p:nvSpPr>
        <p:spPr>
          <a:xfrm>
            <a:off x="839788"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42" name="Shape 42"/>
          <p:cNvSpPr txBox="1">
            <a:spLocks noGrp="1"/>
          </p:cNvSpPr>
          <p:nvPr>
            <p:ph type="body" idx="1"/>
          </p:nvPr>
        </p:nvSpPr>
        <p:spPr>
          <a:xfrm>
            <a:off x="839788" y="1681163"/>
            <a:ext cx="5157787"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3" name="Shape 43"/>
          <p:cNvSpPr txBox="1">
            <a:spLocks noGrp="1"/>
          </p:cNvSpPr>
          <p:nvPr>
            <p:ph type="body" idx="2"/>
          </p:nvPr>
        </p:nvSpPr>
        <p:spPr>
          <a:xfrm>
            <a:off x="839788" y="2505075"/>
            <a:ext cx="5157787" cy="368458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4" name="Shape 44"/>
          <p:cNvSpPr txBox="1">
            <a:spLocks noGrp="1"/>
          </p:cNvSpPr>
          <p:nvPr>
            <p:ph type="body" idx="3"/>
          </p:nvPr>
        </p:nvSpPr>
        <p:spPr>
          <a:xfrm>
            <a:off x="6172200" y="1681163"/>
            <a:ext cx="5183188"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dk1"/>
              </a:buClr>
              <a:buFont typeface="Arial"/>
              <a:buNone/>
              <a:defRPr sz="2400" b="1"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000" b="1"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800" b="1"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600" b="1" i="0" u="none" strike="noStrike" cap="none">
                <a:solidFill>
                  <a:schemeClr val="dk1"/>
                </a:solidFill>
                <a:latin typeface="Calibri"/>
                <a:ea typeface="Calibri"/>
                <a:cs typeface="Calibri"/>
                <a:sym typeface="Calibri"/>
              </a:defRPr>
            </a:lvl9pPr>
          </a:lstStyle>
          <a:p>
            <a:endParaRPr/>
          </a:p>
        </p:txBody>
      </p:sp>
      <p:sp>
        <p:nvSpPr>
          <p:cNvPr id="45" name="Shape 45"/>
          <p:cNvSpPr txBox="1">
            <a:spLocks noGrp="1"/>
          </p:cNvSpPr>
          <p:nvPr>
            <p:ph type="body" idx="4"/>
          </p:nvPr>
        </p:nvSpPr>
        <p:spPr>
          <a:xfrm>
            <a:off x="6172200" y="2505075"/>
            <a:ext cx="5183188" cy="368458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6" name="Shape 46"/>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7" name="Shape 47"/>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48" name="Shape 48"/>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49"/>
        <p:cNvGrpSpPr/>
        <p:nvPr/>
      </p:nvGrpSpPr>
      <p:grpSpPr>
        <a:xfrm>
          <a:off x="0" y="0"/>
          <a:ext cx="0" cy="0"/>
          <a:chOff x="0" y="0"/>
          <a:chExt cx="0" cy="0"/>
        </a:xfrm>
      </p:grpSpPr>
      <p:sp>
        <p:nvSpPr>
          <p:cNvPr id="50" name="Shape 50"/>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1" name="Shape 51"/>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2" name="Shape 52"/>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53" name="Shape 53"/>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8"/>
        <p:cNvGrpSpPr/>
        <p:nvPr/>
      </p:nvGrpSpPr>
      <p:grpSpPr>
        <a:xfrm>
          <a:off x="0" y="0"/>
          <a:ext cx="0" cy="0"/>
          <a:chOff x="0" y="0"/>
          <a:chExt cx="0" cy="0"/>
        </a:xfrm>
      </p:grpSpPr>
      <p:sp>
        <p:nvSpPr>
          <p:cNvPr id="59" name="Shape 59"/>
          <p:cNvSpPr txBox="1">
            <a:spLocks noGrp="1"/>
          </p:cNvSpPr>
          <p:nvPr>
            <p:ph type="title"/>
          </p:nvPr>
        </p:nvSpPr>
        <p:spPr>
          <a:xfrm>
            <a:off x="839788" y="457200"/>
            <a:ext cx="3932237"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alibri"/>
              <a:buNone/>
              <a:defRPr sz="32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0" name="Shape 60"/>
          <p:cNvSpPr txBox="1">
            <a:spLocks noGrp="1"/>
          </p:cNvSpPr>
          <p:nvPr>
            <p:ph type="body" idx="1"/>
          </p:nvPr>
        </p:nvSpPr>
        <p:spPr>
          <a:xfrm>
            <a:off x="5183188" y="987425"/>
            <a:ext cx="6172200" cy="4873625"/>
          </a:xfrm>
          <a:prstGeom prst="rect">
            <a:avLst/>
          </a:prstGeom>
          <a:noFill/>
          <a:ln>
            <a:noFill/>
          </a:ln>
        </p:spPr>
        <p:txBody>
          <a:bodyPr wrap="square" lIns="91425" tIns="91425" rIns="91425" bIns="91425" anchor="t" anchorCtr="0"/>
          <a:lstStyle>
            <a:lvl1pPr marL="228600" marR="0" lvl="0" indent="-25400" algn="l" rtl="0">
              <a:lnSpc>
                <a:spcPct val="90000"/>
              </a:lnSpc>
              <a:spcBef>
                <a:spcPts val="1000"/>
              </a:spcBef>
              <a:buClr>
                <a:schemeClr val="dk1"/>
              </a:buClr>
              <a:buSzPct val="100000"/>
              <a:buFont typeface="Arial"/>
              <a:buChar char="•"/>
              <a:defRPr sz="3200" b="0" i="0" u="none" strike="noStrike" cap="none">
                <a:solidFill>
                  <a:schemeClr val="dk1"/>
                </a:solidFill>
                <a:latin typeface="Calibri"/>
                <a:ea typeface="Calibri"/>
                <a:cs typeface="Calibri"/>
                <a:sym typeface="Calibri"/>
              </a:defRPr>
            </a:lvl1pPr>
            <a:lvl2pPr marL="685800" marR="0" lvl="1" indent="-50800" algn="l" rtl="0">
              <a:lnSpc>
                <a:spcPct val="90000"/>
              </a:lnSpc>
              <a:spcBef>
                <a:spcPts val="5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2pPr>
            <a:lvl3pPr marL="1143000" marR="0" lvl="2"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3pPr>
            <a:lvl4pPr marL="1600200" marR="0" lvl="3"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4pPr>
            <a:lvl5pPr marL="2057400" marR="0" lvl="4"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5pPr>
            <a:lvl6pPr marL="2514600" marR="0" lvl="5"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6pPr>
            <a:lvl7pPr marL="2971800" marR="0" lvl="6"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7pPr>
            <a:lvl8pPr marL="3429000" marR="0" lvl="7"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8pPr>
            <a:lvl9pPr marL="3886200" marR="0" lvl="8"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61" name="Shape 61"/>
          <p:cNvSpPr txBox="1">
            <a:spLocks noGrp="1"/>
          </p:cNvSpPr>
          <p:nvPr>
            <p:ph type="body" idx="2"/>
          </p:nvPr>
        </p:nvSpPr>
        <p:spPr>
          <a:xfrm>
            <a:off x="839788" y="2057400"/>
            <a:ext cx="3932237" cy="381158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2" name="Shape 62"/>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3" name="Shape 63"/>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64" name="Shape 64"/>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5"/>
        <p:cNvGrpSpPr/>
        <p:nvPr/>
      </p:nvGrpSpPr>
      <p:grpSpPr>
        <a:xfrm>
          <a:off x="0" y="0"/>
          <a:ext cx="0" cy="0"/>
          <a:chOff x="0" y="0"/>
          <a:chExt cx="0" cy="0"/>
        </a:xfrm>
      </p:grpSpPr>
      <p:sp>
        <p:nvSpPr>
          <p:cNvPr id="66" name="Shape 66"/>
          <p:cNvSpPr txBox="1">
            <a:spLocks noGrp="1"/>
          </p:cNvSpPr>
          <p:nvPr>
            <p:ph type="title"/>
          </p:nvPr>
        </p:nvSpPr>
        <p:spPr>
          <a:xfrm>
            <a:off x="839788" y="457200"/>
            <a:ext cx="3932237"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dk1"/>
              </a:buClr>
              <a:buFont typeface="Calibri"/>
              <a:buNone/>
              <a:defRPr sz="32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7" name="Shape 67"/>
          <p:cNvSpPr>
            <a:spLocks noGrp="1"/>
          </p:cNvSpPr>
          <p:nvPr>
            <p:ph type="pic" idx="2"/>
          </p:nvPr>
        </p:nvSpPr>
        <p:spPr>
          <a:xfrm>
            <a:off x="5183188" y="987425"/>
            <a:ext cx="6172200" cy="487362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28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24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8" name="Shape 68"/>
          <p:cNvSpPr txBox="1">
            <a:spLocks noGrp="1"/>
          </p:cNvSpPr>
          <p:nvPr>
            <p:ph type="body" idx="1"/>
          </p:nvPr>
        </p:nvSpPr>
        <p:spPr>
          <a:xfrm>
            <a:off x="839788" y="2057400"/>
            <a:ext cx="3932237" cy="381158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dk1"/>
              </a:buClr>
              <a:buFont typeface="Arial"/>
              <a:buNone/>
              <a:defRPr sz="1600" b="0" i="0" u="none" strike="noStrike" cap="none">
                <a:solidFill>
                  <a:schemeClr val="dk1"/>
                </a:solidFill>
                <a:latin typeface="Calibri"/>
                <a:ea typeface="Calibri"/>
                <a:cs typeface="Calibri"/>
                <a:sym typeface="Calibri"/>
              </a:defRPr>
            </a:lvl1pPr>
            <a:lvl2pPr marL="457200" marR="0" lvl="1" indent="0" algn="l" rtl="0">
              <a:lnSpc>
                <a:spcPct val="90000"/>
              </a:lnSpc>
              <a:spcBef>
                <a:spcPts val="500"/>
              </a:spcBef>
              <a:buClr>
                <a:schemeClr val="dk1"/>
              </a:buClr>
              <a:buFont typeface="Arial"/>
              <a:buNone/>
              <a:defRPr sz="1400" b="0" i="0" u="none" strike="noStrike" cap="none">
                <a:solidFill>
                  <a:schemeClr val="dk1"/>
                </a:solidFill>
                <a:latin typeface="Calibri"/>
                <a:ea typeface="Calibri"/>
                <a:cs typeface="Calibri"/>
                <a:sym typeface="Calibri"/>
              </a:defRPr>
            </a:lvl2pPr>
            <a:lvl3pPr marL="914400" marR="0" lvl="2" indent="0" algn="l" rtl="0">
              <a:lnSpc>
                <a:spcPct val="90000"/>
              </a:lnSpc>
              <a:spcBef>
                <a:spcPts val="500"/>
              </a:spcBef>
              <a:buClr>
                <a:schemeClr val="dk1"/>
              </a:buClr>
              <a:buFont typeface="Arial"/>
              <a:buNone/>
              <a:defRPr sz="1200" b="0" i="0" u="none" strike="noStrike" cap="none">
                <a:solidFill>
                  <a:schemeClr val="dk1"/>
                </a:solidFill>
                <a:latin typeface="Calibri"/>
                <a:ea typeface="Calibri"/>
                <a:cs typeface="Calibri"/>
                <a:sym typeface="Calibri"/>
              </a:defRPr>
            </a:lvl3pPr>
            <a:lvl4pPr marL="1371600" marR="0" lvl="3"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4pPr>
            <a:lvl5pPr marL="1828800" marR="0" lvl="4"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5pPr>
            <a:lvl6pPr marL="2286000" marR="0" lvl="5"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6pPr>
            <a:lvl7pPr marL="2743200" marR="0" lvl="6"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7pPr>
            <a:lvl8pPr marL="3200400" marR="0" lvl="7"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8pPr>
            <a:lvl9pPr marL="3657600" marR="0" lvl="8" indent="0" algn="l" rtl="0">
              <a:lnSpc>
                <a:spcPct val="90000"/>
              </a:lnSpc>
              <a:spcBef>
                <a:spcPts val="500"/>
              </a:spcBef>
              <a:buClr>
                <a:schemeClr val="dk1"/>
              </a:buClr>
              <a:buFont typeface="Arial"/>
              <a:buNone/>
              <a:defRPr sz="1000" b="0" i="0" u="none" strike="noStrike" cap="none">
                <a:solidFill>
                  <a:schemeClr val="dk1"/>
                </a:solidFill>
                <a:latin typeface="Calibri"/>
                <a:ea typeface="Calibri"/>
                <a:cs typeface="Calibri"/>
                <a:sym typeface="Calibri"/>
              </a:defRPr>
            </a:lvl9pPr>
          </a:lstStyle>
          <a:p>
            <a:endParaRPr/>
          </a:p>
        </p:txBody>
      </p:sp>
      <p:sp>
        <p:nvSpPr>
          <p:cNvPr id="69" name="Shape 69"/>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0" name="Shape 70"/>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1" name="Shape 71"/>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rot="5400000">
            <a:off x="3920331" y="-1256506"/>
            <a:ext cx="4351338" cy="10515600"/>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5" name="Shape 75"/>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6" name="Shape 76"/>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77" name="Shape 77"/>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78"/>
        <p:cNvGrpSpPr/>
        <p:nvPr/>
      </p:nvGrpSpPr>
      <p:grpSpPr>
        <a:xfrm>
          <a:off x="0" y="0"/>
          <a:ext cx="0" cy="0"/>
          <a:chOff x="0" y="0"/>
          <a:chExt cx="0" cy="0"/>
        </a:xfrm>
      </p:grpSpPr>
      <p:sp>
        <p:nvSpPr>
          <p:cNvPr id="79" name="Shape 79"/>
          <p:cNvSpPr txBox="1">
            <a:spLocks noGrp="1"/>
          </p:cNvSpPr>
          <p:nvPr>
            <p:ph type="title"/>
          </p:nvPr>
        </p:nvSpPr>
        <p:spPr>
          <a:xfrm rot="5400000">
            <a:off x="7133431" y="1956594"/>
            <a:ext cx="5811838" cy="26289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0" name="Shape 80"/>
          <p:cNvSpPr txBox="1">
            <a:spLocks noGrp="1"/>
          </p:cNvSpPr>
          <p:nvPr>
            <p:ph type="body" idx="1"/>
          </p:nvPr>
        </p:nvSpPr>
        <p:spPr>
          <a:xfrm rot="5400000">
            <a:off x="1799431" y="-596106"/>
            <a:ext cx="5811838" cy="7734300"/>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1" name="Shape 81"/>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2" name="Shape 82"/>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83" name="Shape 83"/>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a:solidFill>
                  <a:srgbClr val="888888"/>
                </a:solidFill>
                <a:latin typeface="Calibri"/>
                <a:ea typeface="Calibri"/>
                <a:cs typeface="Calibri"/>
                <a:sym typeface="Calibri"/>
              </a:rPr>
              <a:t>‹#›</a:t>
            </a:fld>
            <a:endParaRPr lang="en-US" sz="1200">
              <a:solidFill>
                <a:srgbClr val="888888"/>
              </a:solidFill>
              <a:latin typeface="Calibri"/>
              <a:ea typeface="Calibri"/>
              <a:cs typeface="Calibri"/>
              <a:sym typeface="Calibri"/>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154029" y="2718699"/>
            <a:ext cx="3567388"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8154027" y="4624117"/>
            <a:ext cx="3567389"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8154028" y="2621937"/>
            <a:ext cx="3342968"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3549460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12994"/>
            <a:ext cx="109728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609600" y="1242661"/>
            <a:ext cx="109728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44132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12994"/>
            <a:ext cx="109728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84128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12994"/>
            <a:ext cx="109728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548523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5/13/2019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573593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2389717" y="1252538"/>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4250894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D42D83-403C-451F-A563-615ABCC28BE7}"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136F0B-9700-46A7-8E04-7B5760D96D01}" type="slidenum">
              <a:rPr lang="en-GB" smtClean="0"/>
              <a:t>‹#›</a:t>
            </a:fld>
            <a:endParaRPr lang="en-GB"/>
          </a:p>
        </p:txBody>
      </p:sp>
    </p:spTree>
    <p:extLst>
      <p:ext uri="{BB962C8B-B14F-4D97-AF65-F5344CB8AC3E}">
        <p14:creationId xmlns:p14="http://schemas.microsoft.com/office/powerpoint/2010/main" val="3617309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154029" y="2718699"/>
            <a:ext cx="3567388"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8154027" y="4624117"/>
            <a:ext cx="3567389"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8154028" y="2621937"/>
            <a:ext cx="3342968"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1555153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2.xml"/><Relationship Id="rId7"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6.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838200" y="365125"/>
            <a:ext cx="10515600" cy="1325563"/>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838200" y="1825625"/>
            <a:ext cx="10515600" cy="4351338"/>
          </a:xfrm>
          <a:prstGeom prst="rect">
            <a:avLst/>
          </a:prstGeom>
          <a:noFill/>
          <a:ln>
            <a:noFill/>
          </a:ln>
        </p:spPr>
        <p:txBody>
          <a:bodyPr wrap="square"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Shape 12"/>
          <p:cNvSpPr txBox="1">
            <a:spLocks noGrp="1"/>
          </p:cNvSpPr>
          <p:nvPr>
            <p:ph type="dt" idx="10"/>
          </p:nvPr>
        </p:nvSpPr>
        <p:spPr>
          <a:xfrm>
            <a:off x="838200" y="6356350"/>
            <a:ext cx="2743200" cy="365125"/>
          </a:xfrm>
          <a:prstGeom prst="rect">
            <a:avLst/>
          </a:prstGeom>
          <a:noFill/>
          <a:ln>
            <a:noFill/>
          </a:ln>
        </p:spPr>
        <p:txBody>
          <a:bodyPr wrap="square" lIns="91425" tIns="91425" rIns="91425" bIns="91425" anchor="ctr" anchorCtr="0"/>
          <a:lstStyle>
            <a:lvl1pPr marL="0" marR="0" lvl="0" indent="0" algn="l"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3" name="Shape 13"/>
          <p:cNvSpPr txBox="1">
            <a:spLocks noGrp="1"/>
          </p:cNvSpPr>
          <p:nvPr>
            <p:ph type="ftr" idx="11"/>
          </p:nvPr>
        </p:nvSpPr>
        <p:spPr>
          <a:xfrm>
            <a:off x="4038600" y="6356350"/>
            <a:ext cx="4114800" cy="365125"/>
          </a:xfrm>
          <a:prstGeom prst="rect">
            <a:avLst/>
          </a:prstGeom>
          <a:noFill/>
          <a:ln>
            <a:noFill/>
          </a:ln>
        </p:spPr>
        <p:txBody>
          <a:bodyPr wrap="square" lIns="91425" tIns="91425" rIns="91425" bIns="91425" anchor="ctr" anchorCtr="0"/>
          <a:lstStyle>
            <a:lvl1pPr marL="0" marR="0" lvl="0" indent="0" algn="ctr" rtl="0">
              <a:spcBef>
                <a:spcPts val="0"/>
              </a:spcBef>
              <a:buNone/>
              <a:defRPr sz="1200" b="0" i="0" u="none" strike="noStrike" cap="none">
                <a:solidFill>
                  <a:srgbClr val="888888"/>
                </a:solidFill>
                <a:latin typeface="Calibri"/>
                <a:ea typeface="Calibri"/>
                <a:cs typeface="Calibri"/>
                <a:sym typeface="Calibri"/>
              </a:defRPr>
            </a:lvl1pPr>
            <a:lvl2pPr marL="457200" marR="0" lvl="1" indent="0" algn="l" rtl="0">
              <a:spcBef>
                <a:spcPts val="0"/>
              </a:spcBef>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None/>
              <a:defRPr sz="1800" b="0" i="0" u="none" strike="noStrike" cap="none">
                <a:solidFill>
                  <a:schemeClr val="dk1"/>
                </a:solidFill>
                <a:latin typeface="Calibri"/>
                <a:ea typeface="Calibri"/>
                <a:cs typeface="Calibri"/>
                <a:sym typeface="Calibri"/>
              </a:defRPr>
            </a:lvl9pPr>
          </a:lstStyle>
          <a:p>
            <a:endParaRPr/>
          </a:p>
        </p:txBody>
      </p:sp>
      <p:sp>
        <p:nvSpPr>
          <p:cNvPr id="14" name="Shape 14"/>
          <p:cNvSpPr txBox="1">
            <a:spLocks noGrp="1"/>
          </p:cNvSpPr>
          <p:nvPr>
            <p:ph type="sldNum" idx="12"/>
          </p:nvPr>
        </p:nvSpPr>
        <p:spPr>
          <a:xfrm>
            <a:off x="8610600" y="635635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SzPct val="25000"/>
              <a:buNone/>
            </a:pPr>
            <a:fld id="{00000000-1234-1234-1234-123412341234}" type="slidenum">
              <a:rPr lang="en-US" sz="1200" b="0" i="0" u="none" strike="noStrike" cap="none">
                <a:solidFill>
                  <a:srgbClr val="888888"/>
                </a:solidFill>
                <a:latin typeface="Calibri"/>
                <a:ea typeface="Calibri"/>
                <a:cs typeface="Calibri"/>
                <a:sym typeface="Calibri"/>
              </a:rPr>
              <a:t>‹#›</a:t>
            </a:fld>
            <a:endParaRPr lang="en-US" sz="1200" b="0" i="0" u="none" strike="noStrike" cap="none">
              <a:solidFill>
                <a:srgbClr val="888888"/>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5" r:id="rId5"/>
    <p:sldLayoutId id="2147483656" r:id="rId6"/>
    <p:sldLayoutId id="2147483657" r:id="rId7"/>
    <p:sldLayoutId id="2147483658" r:id="rId8"/>
    <p:sldLayoutId id="214748366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12192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5/13/2019</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8">
            <a:alphaModFix amt="50000"/>
            <a:extLst>
              <a:ext uri="{28A0092B-C50C-407E-A947-70E740481C1C}">
                <a14:useLocalDpi xmlns:a14="http://schemas.microsoft.com/office/drawing/2010/main" val="0"/>
              </a:ext>
            </a:extLst>
          </a:blip>
          <a:srcRect t="27433" b="15745"/>
          <a:stretch/>
        </p:blipFill>
        <p:spPr>
          <a:xfrm flipH="1" flipV="1">
            <a:off x="10028141" y="-1"/>
            <a:ext cx="2163856" cy="1023307"/>
          </a:xfrm>
          <a:prstGeom prst="rect">
            <a:avLst/>
          </a:prstGeom>
        </p:spPr>
      </p:pic>
    </p:spTree>
    <p:extLst>
      <p:ext uri="{BB962C8B-B14F-4D97-AF65-F5344CB8AC3E}">
        <p14:creationId xmlns:p14="http://schemas.microsoft.com/office/powerpoint/2010/main" val="9291840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5/13/2019</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12192000" cy="6980903"/>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1" y="3490450"/>
            <a:ext cx="4195097"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0387" y="323982"/>
            <a:ext cx="4129548" cy="1642468"/>
          </a:xfrm>
          <a:prstGeom prst="rect">
            <a:avLst/>
          </a:prstGeom>
        </p:spPr>
      </p:pic>
    </p:spTree>
    <p:extLst>
      <p:ext uri="{BB962C8B-B14F-4D97-AF65-F5344CB8AC3E}">
        <p14:creationId xmlns:p14="http://schemas.microsoft.com/office/powerpoint/2010/main" val="1387156431"/>
      </p:ext>
    </p:extLst>
  </p:cSld>
  <p:clrMap bg1="lt1" tx1="dk1" bg2="lt2" tx2="dk2" accent1="accent1" accent2="accent2" accent3="accent3" accent4="accent4" accent5="accent5" accent6="accent6" hlink="hlink" folHlink="folHlink"/>
  <p:sldLayoutIdLst>
    <p:sldLayoutId id="2147483668"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pdfs.semanticscholar.org/c383/7231c5ee72b5c4c62c2cadab155565591986.pdf" TargetMode="External"/><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hyperlink" Target="https://dspace.stir.ac.uk/bitstream/1893/17866/1/Knowledge%20in%20Curriculum_final.pdf" TargetMode="External"/><Relationship Id="rId4" Type="http://schemas.openxmlformats.org/officeDocument/2006/relationships/hyperlink" Target="https://dspace.stir.ac.uk/bitstream/1893/11356/1/Curriculum%20for%20Excellence_SER_FINAL.pdf"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18" Type="http://schemas.openxmlformats.org/officeDocument/2006/relationships/image" Target="../media/image20.png"/><Relationship Id="rId3" Type="http://schemas.openxmlformats.org/officeDocument/2006/relationships/image" Target="../media/image5.png"/><Relationship Id="rId21" Type="http://schemas.openxmlformats.org/officeDocument/2006/relationships/image" Target="../media/image23.png"/><Relationship Id="rId7" Type="http://schemas.openxmlformats.org/officeDocument/2006/relationships/image" Target="../media/image9.jpeg"/><Relationship Id="rId12" Type="http://schemas.openxmlformats.org/officeDocument/2006/relationships/image" Target="../media/image14.png"/><Relationship Id="rId17" Type="http://schemas.openxmlformats.org/officeDocument/2006/relationships/image" Target="../media/image19.png"/><Relationship Id="rId2" Type="http://schemas.openxmlformats.org/officeDocument/2006/relationships/notesSlide" Target="../notesSlides/notesSlide13.xml"/><Relationship Id="rId16" Type="http://schemas.openxmlformats.org/officeDocument/2006/relationships/image" Target="../media/image18.png"/><Relationship Id="rId20" Type="http://schemas.openxmlformats.org/officeDocument/2006/relationships/image" Target="../media/image22.png"/><Relationship Id="rId1" Type="http://schemas.openxmlformats.org/officeDocument/2006/relationships/slideLayout" Target="../slideLayouts/slideLayout13.xml"/><Relationship Id="rId6" Type="http://schemas.openxmlformats.org/officeDocument/2006/relationships/image" Target="../media/image8.png"/><Relationship Id="rId11" Type="http://schemas.openxmlformats.org/officeDocument/2006/relationships/image" Target="../media/image13.png"/><Relationship Id="rId24" Type="http://schemas.openxmlformats.org/officeDocument/2006/relationships/image" Target="../media/image26.gif"/><Relationship Id="rId5" Type="http://schemas.openxmlformats.org/officeDocument/2006/relationships/image" Target="../media/image7.png"/><Relationship Id="rId15" Type="http://schemas.openxmlformats.org/officeDocument/2006/relationships/image" Target="../media/image17.png"/><Relationship Id="rId23" Type="http://schemas.openxmlformats.org/officeDocument/2006/relationships/image" Target="../media/image25.png"/><Relationship Id="rId10" Type="http://schemas.openxmlformats.org/officeDocument/2006/relationships/image" Target="../media/image12.jpeg"/><Relationship Id="rId19" Type="http://schemas.openxmlformats.org/officeDocument/2006/relationships/image" Target="../media/image21.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gif"/><Relationship Id="rId22"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hyperlink" Target="https://gov.wales/sites/default/files/statistics-and-research/2018-12/180712-formative-evaluation-pioneer-school-model-summary-en.pdf"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15.xml"/><Relationship Id="rId4" Type="http://schemas.openxmlformats.org/officeDocument/2006/relationships/image" Target="../media/image36.jpe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4.jpe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hyperlink" Target="https://tinyurl.com/n3gtg8g" TargetMode="External"/><Relationship Id="rId2" Type="http://schemas.openxmlformats.org/officeDocument/2006/relationships/hyperlink" Target="https://tinyurl.com/y6uy3jrh" TargetMode="Externa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3" Type="http://schemas.openxmlformats.org/officeDocument/2006/relationships/hyperlink" Target="https://www.mindtools.com/pages/article/newTED_06.htm)" TargetMode="External"/><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hyperlink" Target="https://www.mindtools.com/pages/article/newTED_06.htm" TargetMode="Externa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8" Type="http://schemas.openxmlformats.org/officeDocument/2006/relationships/hyperlink" Target="mailto:contactus@bishopgore.net" TargetMode="External"/><Relationship Id="rId3" Type="http://schemas.openxmlformats.org/officeDocument/2006/relationships/hyperlink" Target="http://www.stanleyparkhigh.org.uk/" TargetMode="External"/><Relationship Id="rId7" Type="http://schemas.openxmlformats.org/officeDocument/2006/relationships/hyperlink" Target="mailto:braeview@dundeecity.gov.uk" TargetMode="External"/><Relationship Id="rId2" Type="http://schemas.openxmlformats.org/officeDocument/2006/relationships/notesSlide" Target="../notesSlides/notesSlide37.xml"/><Relationship Id="rId1" Type="http://schemas.openxmlformats.org/officeDocument/2006/relationships/slideLayout" Target="../slideLayouts/slideLayout10.xml"/><Relationship Id="rId6" Type="http://schemas.openxmlformats.org/officeDocument/2006/relationships/hyperlink" Target="https://school21.org.uk/21st-century-approach" TargetMode="External"/><Relationship Id="rId11" Type="http://schemas.openxmlformats.org/officeDocument/2006/relationships/hyperlink" Target="http://www.wyche.worcs.sch.uk/" TargetMode="External"/><Relationship Id="rId5" Type="http://schemas.openxmlformats.org/officeDocument/2006/relationships/hyperlink" Target="http://ewsacademy.org.uk/" TargetMode="External"/><Relationship Id="rId10" Type="http://schemas.openxmlformats.org/officeDocument/2006/relationships/hyperlink" Target="mailto:olchfa.school@swansea-edunet.gov.uk" TargetMode="External"/><Relationship Id="rId4" Type="http://schemas.openxmlformats.org/officeDocument/2006/relationships/hyperlink" Target="http://www.pembrokedockcommunityschool.co.uk/visible-learning/" TargetMode="External"/><Relationship Id="rId9" Type="http://schemas.openxmlformats.org/officeDocument/2006/relationships/hyperlink" Target="mailto:visits@mcsbrent.co.uk"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3" Type="http://schemas.openxmlformats.org/officeDocument/2006/relationships/hyperlink" Target="https://impact.chartered.college/article/taking-curriculum-seriously/" TargetMode="External"/><Relationship Id="rId2" Type="http://schemas.openxmlformats.org/officeDocument/2006/relationships/hyperlink" Target="https://gov.wales/sites/default/files/statistics-and-research/2018-12/180712-formative-evaluation-pioneer-school-model-summary-en.pdf" TargetMode="External"/><Relationship Id="rId1" Type="http://schemas.openxmlformats.org/officeDocument/2006/relationships/slideLayout" Target="../slideLayouts/slideLayout1.xml"/><Relationship Id="rId4" Type="http://schemas.openxmlformats.org/officeDocument/2006/relationships/hyperlink" Target="https://pdfs.semanticscholar.org/e97d/f13f5969d2b474e633c27bb69d8b4a4724d6.pdf" TargetMode="External"/></Relationships>
</file>

<file path=ppt/slides/_rels/slide77.xml.rels><?xml version="1.0" encoding="UTF-8" standalone="yes"?>
<Relationships xmlns="http://schemas.openxmlformats.org/package/2006/relationships"><Relationship Id="rId2" Type="http://schemas.openxmlformats.org/officeDocument/2006/relationships/hyperlink" Target="https://mrpriestley.wordpress.com/2019/02/11/inter-disciplinary-curriculum-why-is-it-so-difficult-to-develop-part-on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06640" y="2718699"/>
            <a:ext cx="7630999" cy="1905417"/>
          </a:xfrm>
        </p:spPr>
        <p:txBody>
          <a:bodyPr/>
          <a:lstStyle/>
          <a:p>
            <a:r>
              <a:rPr lang="x-none" sz="3600" b="1"/>
              <a:t>PG Cert Teaching &amp; Learning</a:t>
            </a:r>
            <a:br>
              <a:rPr lang="en-US" sz="3600">
                <a:solidFill>
                  <a:schemeClr val="tx1"/>
                </a:solidFill>
              </a:rPr>
            </a:br>
            <a:r>
              <a:rPr lang="x-none" sz="3600" b="1"/>
              <a:t>“Successful Futures”</a:t>
            </a:r>
            <a:br>
              <a:rPr lang="en-US" sz="3600">
                <a:solidFill>
                  <a:schemeClr val="tx1"/>
                </a:solidFill>
              </a:rPr>
            </a:br>
            <a:br>
              <a:rPr lang="en-US" sz="3600">
                <a:solidFill>
                  <a:schemeClr val="tx1"/>
                </a:solidFill>
              </a:rPr>
            </a:br>
            <a:r>
              <a:rPr lang="x-none" sz="3600"/>
              <a:t>Day </a:t>
            </a:r>
            <a:r>
              <a:rPr lang="en-GB" sz="3600"/>
              <a:t>2</a:t>
            </a:r>
            <a:r>
              <a:rPr lang="x-none" sz="3600"/>
              <a:t> – </a:t>
            </a:r>
            <a:r>
              <a:rPr lang="en-GB" sz="3600">
                <a:cs typeface="Arial"/>
              </a:rPr>
              <a:t>May 8</a:t>
            </a:r>
            <a:r>
              <a:rPr lang="en-GB" sz="3600" baseline="30000">
                <a:cs typeface="Arial"/>
              </a:rPr>
              <a:t>th</a:t>
            </a:r>
            <a:r>
              <a:rPr lang="en-GB" sz="3600">
                <a:cs typeface="Arial"/>
              </a:rPr>
              <a:t> 2019</a:t>
            </a:r>
            <a:endParaRPr lang="x-none" sz="3600">
              <a:cs typeface="Arial"/>
            </a:endParaRPr>
          </a:p>
        </p:txBody>
      </p:sp>
      <p:sp>
        <p:nvSpPr>
          <p:cNvPr id="3" name="Subtitle 2"/>
          <p:cNvSpPr>
            <a:spLocks noGrp="1"/>
          </p:cNvSpPr>
          <p:nvPr>
            <p:ph type="subTitle" idx="1"/>
          </p:nvPr>
        </p:nvSpPr>
        <p:spPr>
          <a:xfrm>
            <a:off x="7462096" y="4624117"/>
            <a:ext cx="2675542" cy="1220571"/>
          </a:xfrm>
        </p:spPr>
        <p:txBody>
          <a:bodyPr vert="horz" lIns="0" tIns="0" rIns="0" bIns="0" rtlCol="0" anchor="t">
            <a:normAutofit/>
          </a:bodyPr>
          <a:lstStyle/>
          <a:p>
            <a:pPr algn="r"/>
            <a:r>
              <a:rPr lang="en-GB">
                <a:cs typeface="Arial"/>
              </a:rPr>
              <a:t>Glan Usk Primary School</a:t>
            </a:r>
            <a:endParaRPr lang="x-none">
              <a:cs typeface="Arial"/>
            </a:endParaRPr>
          </a:p>
        </p:txBody>
      </p:sp>
      <p:pic>
        <p:nvPicPr>
          <p:cNvPr id="4" name="Picture 3">
            <a:extLst>
              <a:ext uri="{FF2B5EF4-FFF2-40B4-BE49-F238E27FC236}">
                <a16:creationId xmlns:a16="http://schemas.microsoft.com/office/drawing/2014/main" id="{49464144-7103-459E-8D62-1A5B7EC574DC}"/>
              </a:ext>
            </a:extLst>
          </p:cNvPr>
          <p:cNvPicPr>
            <a:picLocks noChangeAspect="1"/>
          </p:cNvPicPr>
          <p:nvPr/>
        </p:nvPicPr>
        <p:blipFill>
          <a:blip r:embed="rId3"/>
          <a:stretch>
            <a:fillRect/>
          </a:stretch>
        </p:blipFill>
        <p:spPr>
          <a:xfrm>
            <a:off x="535645" y="552117"/>
            <a:ext cx="2286198" cy="914479"/>
          </a:xfrm>
          <a:prstGeom prst="rect">
            <a:avLst/>
          </a:prstGeom>
        </p:spPr>
      </p:pic>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Shape 97"/>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Today’s Objectives </a:t>
            </a:r>
          </a:p>
        </p:txBody>
      </p:sp>
      <p:sp>
        <p:nvSpPr>
          <p:cNvPr id="98" name="Shape 98"/>
          <p:cNvSpPr txBox="1">
            <a:spLocks noGrp="1"/>
          </p:cNvSpPr>
          <p:nvPr>
            <p:ph idx="1"/>
          </p:nvPr>
        </p:nvSpPr>
        <p:spPr>
          <a:xfrm>
            <a:off x="609600" y="1242661"/>
            <a:ext cx="10972800" cy="5158139"/>
          </a:xfrm>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100000"/>
              <a:buFont typeface="Arial"/>
              <a:buChar char="•"/>
            </a:pPr>
            <a:r>
              <a:rPr lang="en-US" sz="2800" b="1" i="0" u="none" strike="noStrike" cap="none">
                <a:solidFill>
                  <a:schemeClr val="tx2"/>
                </a:solidFill>
                <a:latin typeface="Calibri"/>
                <a:ea typeface="Calibri"/>
                <a:cs typeface="Calibri"/>
                <a:sym typeface="Calibri"/>
              </a:rPr>
              <a:t>By the end of the session delegates will be able to;</a:t>
            </a:r>
          </a:p>
          <a:p>
            <a:pPr marL="228600" marR="0" lvl="0" indent="-228600" algn="l" rtl="0">
              <a:lnSpc>
                <a:spcPct val="80000"/>
              </a:lnSpc>
              <a:spcBef>
                <a:spcPts val="0"/>
              </a:spcBef>
              <a:spcAft>
                <a:spcPts val="0"/>
              </a:spcAft>
              <a:buClr>
                <a:schemeClr val="dk1"/>
              </a:buClr>
              <a:buSzPct val="100000"/>
              <a:buFont typeface="Arial"/>
              <a:buChar char="•"/>
            </a:pPr>
            <a:endParaRPr lang="en-US" sz="2800" b="1" i="0" u="none" strike="noStrike" cap="none">
              <a:solidFill>
                <a:schemeClr val="tx2"/>
              </a:solidFill>
              <a:latin typeface="Calibri"/>
              <a:ea typeface="Calibri"/>
              <a:cs typeface="Calibri"/>
              <a:sym typeface="Calibri"/>
            </a:endParaRPr>
          </a:p>
          <a:p>
            <a:pPr marL="457200" indent="-457200">
              <a:lnSpc>
                <a:spcPct val="150000"/>
              </a:lnSpc>
            </a:pPr>
            <a:r>
              <a:rPr lang="en-US" sz="2800">
                <a:solidFill>
                  <a:schemeClr val="tx2"/>
                </a:solidFill>
              </a:rPr>
              <a:t>Re-visit and clarify the requirements of the assessment for this module. </a:t>
            </a:r>
          </a:p>
          <a:p>
            <a:pPr marL="457200" indent="-457200">
              <a:lnSpc>
                <a:spcPct val="150000"/>
              </a:lnSpc>
            </a:pPr>
            <a:r>
              <a:rPr lang="en-US" sz="2800" err="1">
                <a:solidFill>
                  <a:schemeClr val="tx2"/>
                </a:solidFill>
              </a:rPr>
              <a:t>Contextualise</a:t>
            </a:r>
            <a:r>
              <a:rPr lang="en-US" sz="2800" b="0" i="0" u="none" strike="noStrike" cap="none">
                <a:solidFill>
                  <a:schemeClr val="tx2"/>
                </a:solidFill>
                <a:latin typeface="Calibri"/>
                <a:ea typeface="Calibri"/>
                <a:cs typeface="Calibri"/>
                <a:sym typeface="Calibri"/>
              </a:rPr>
              <a:t> curriculum development in Wales through a comparison with International Curricula. </a:t>
            </a:r>
          </a:p>
          <a:p>
            <a:pPr marL="457200" indent="-457200">
              <a:lnSpc>
                <a:spcPct val="150000"/>
              </a:lnSpc>
            </a:pPr>
            <a:r>
              <a:rPr lang="en-US" sz="2800" b="0" i="0" u="none" strike="noStrike" cap="none">
                <a:solidFill>
                  <a:schemeClr val="tx2"/>
                </a:solidFill>
                <a:latin typeface="Calibri"/>
                <a:ea typeface="Calibri"/>
                <a:cs typeface="Calibri"/>
                <a:sym typeface="Calibri"/>
              </a:rPr>
              <a:t>Evaluate the importance of teacher agency in the development of the school curriculum at a micro-level.</a:t>
            </a:r>
            <a:endParaRPr lang="en-US" sz="2800">
              <a:solidFill>
                <a:schemeClr val="tx2"/>
              </a:solidFill>
            </a:endParaRPr>
          </a:p>
          <a:p>
            <a:pPr marL="457200" indent="-457200">
              <a:lnSpc>
                <a:spcPct val="150000"/>
              </a:lnSpc>
            </a:pPr>
            <a:r>
              <a:rPr lang="en-US" sz="2800" b="0" i="0" u="none" strike="noStrike" cap="none">
                <a:solidFill>
                  <a:schemeClr val="tx2"/>
                </a:solidFill>
                <a:latin typeface="Calibri"/>
                <a:ea typeface="Calibri"/>
                <a:cs typeface="Calibri"/>
                <a:sym typeface="Calibri"/>
              </a:rPr>
              <a:t>Understand the purpose of and context for the learning visit. </a:t>
            </a:r>
            <a:endParaRPr lang="en-US" sz="2800">
              <a:solidFill>
                <a:schemeClr val="tx2"/>
              </a:solidFill>
            </a:endParaRPr>
          </a:p>
          <a:p>
            <a:pPr marL="228600" marR="0" lvl="0" indent="-228600" algn="l" rtl="0">
              <a:lnSpc>
                <a:spcPct val="80000"/>
              </a:lnSpc>
              <a:spcBef>
                <a:spcPts val="1000"/>
              </a:spcBef>
              <a:buClr>
                <a:schemeClr val="dk1"/>
              </a:buClr>
              <a:buSzPct val="100000"/>
              <a:buFont typeface="Arial"/>
              <a:buChar char="•"/>
            </a:pPr>
            <a:endParaRPr lang="en-US" sz="2800" b="0" i="0" u="none" strike="noStrike" cap="none">
              <a:solidFill>
                <a:schemeClr val="dk1"/>
              </a:solidFill>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Shape 103"/>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Timings of the day…</a:t>
            </a:r>
          </a:p>
        </p:txBody>
      </p:sp>
      <p:sp>
        <p:nvSpPr>
          <p:cNvPr id="104" name="Shape 104"/>
          <p:cNvSpPr txBox="1">
            <a:spLocks noGrp="1"/>
          </p:cNvSpPr>
          <p:nvPr>
            <p:ph idx="1"/>
          </p:nvPr>
        </p:nvSpPr>
        <p:spPr>
          <a:xfrm>
            <a:off x="365760" y="1213907"/>
            <a:ext cx="11216640" cy="4989327"/>
          </a:xfrm>
          <a:prstGeom prst="rect">
            <a:avLst/>
          </a:prstGeom>
          <a:noFill/>
          <a:ln>
            <a:noFill/>
          </a:ln>
        </p:spPr>
        <p:txBody>
          <a:bodyPr wrap="square" lIns="91425" tIns="45700" rIns="91425" bIns="45700" anchor="t" anchorCtr="0">
            <a:noAutofit/>
          </a:bodyPr>
          <a:lstStyle/>
          <a:p>
            <a:pPr marL="0" indent="0">
              <a:lnSpc>
                <a:spcPct val="70000"/>
              </a:lnSpc>
              <a:spcBef>
                <a:spcPts val="0"/>
              </a:spcBef>
              <a:buSzPct val="25000"/>
              <a:buNone/>
            </a:pPr>
            <a:r>
              <a:rPr lang="en-US" sz="2800" b="1" dirty="0">
                <a:solidFill>
                  <a:schemeClr val="tx2"/>
                </a:solidFill>
              </a:rPr>
              <a:t>9.00</a:t>
            </a:r>
            <a:r>
              <a:rPr lang="en-US" sz="2800" b="1" i="0" u="none" strike="noStrike" cap="none" dirty="0">
                <a:solidFill>
                  <a:schemeClr val="tx2"/>
                </a:solidFill>
                <a:latin typeface="Calibri"/>
                <a:ea typeface="Calibri"/>
                <a:cs typeface="Calibri"/>
                <a:sym typeface="Calibri"/>
              </a:rPr>
              <a:t> – </a:t>
            </a:r>
            <a:r>
              <a:rPr lang="en-US" sz="2800" b="1" dirty="0">
                <a:solidFill>
                  <a:schemeClr val="tx2"/>
                </a:solidFill>
              </a:rPr>
              <a:t>9:45</a:t>
            </a:r>
            <a:r>
              <a:rPr lang="en-US" sz="2800" b="0" i="0" u="none" strike="noStrike" cap="none" dirty="0">
                <a:solidFill>
                  <a:schemeClr val="tx2"/>
                </a:solidFill>
                <a:latin typeface="Calibri"/>
                <a:ea typeface="Calibri"/>
                <a:cs typeface="Calibri"/>
                <a:sym typeface="Calibri"/>
              </a:rPr>
              <a:t> </a:t>
            </a:r>
            <a:r>
              <a:rPr lang="en-US" sz="2800" dirty="0">
                <a:solidFill>
                  <a:schemeClr val="tx2"/>
                </a:solidFill>
              </a:rPr>
              <a:t>–Critical Reflection – </a:t>
            </a:r>
            <a:r>
              <a:rPr lang="en-US" sz="2800" dirty="0" err="1">
                <a:solidFill>
                  <a:schemeClr val="tx2"/>
                </a:solidFill>
              </a:rPr>
              <a:t>Junine</a:t>
            </a:r>
            <a:r>
              <a:rPr lang="en-US" sz="2800" dirty="0">
                <a:solidFill>
                  <a:schemeClr val="tx2"/>
                </a:solidFill>
              </a:rPr>
              <a:t>  </a:t>
            </a:r>
          </a:p>
          <a:p>
            <a:pPr marL="0" indent="0">
              <a:lnSpc>
                <a:spcPct val="70000"/>
              </a:lnSpc>
              <a:spcBef>
                <a:spcPts val="0"/>
              </a:spcBef>
              <a:buSzPct val="25000"/>
              <a:buNone/>
            </a:pPr>
            <a:r>
              <a:rPr lang="en-US" sz="2800" b="1" dirty="0">
                <a:solidFill>
                  <a:schemeClr val="tx2"/>
                </a:solidFill>
              </a:rPr>
              <a:t>9:45</a:t>
            </a:r>
            <a:r>
              <a:rPr lang="en-US" sz="2800" b="1" i="0" u="none" strike="noStrike" cap="none" dirty="0">
                <a:solidFill>
                  <a:schemeClr val="tx2"/>
                </a:solidFill>
                <a:latin typeface="Calibri"/>
                <a:ea typeface="Calibri"/>
                <a:cs typeface="Calibri"/>
                <a:sym typeface="Calibri"/>
              </a:rPr>
              <a:t> – </a:t>
            </a:r>
            <a:r>
              <a:rPr lang="en-US" sz="2800" b="1" dirty="0">
                <a:solidFill>
                  <a:schemeClr val="tx2"/>
                </a:solidFill>
              </a:rPr>
              <a:t>11.15</a:t>
            </a:r>
            <a:r>
              <a:rPr lang="en-US" sz="2800" b="0" i="0" u="none" strike="noStrike" cap="none" dirty="0">
                <a:solidFill>
                  <a:schemeClr val="tx2"/>
                </a:solidFill>
                <a:latin typeface="Calibri"/>
                <a:ea typeface="Calibri"/>
                <a:cs typeface="Calibri"/>
                <a:sym typeface="Calibri"/>
              </a:rPr>
              <a:t> –</a:t>
            </a:r>
            <a:r>
              <a:rPr lang="en-US" sz="2800" dirty="0">
                <a:solidFill>
                  <a:schemeClr val="tx2"/>
                </a:solidFill>
              </a:rPr>
              <a:t> </a:t>
            </a:r>
            <a:r>
              <a:rPr lang="en-US" sz="2800" dirty="0" err="1">
                <a:solidFill>
                  <a:schemeClr val="tx2"/>
                </a:solidFill>
              </a:rPr>
              <a:t>Contextualise</a:t>
            </a:r>
            <a:r>
              <a:rPr lang="en-US" sz="2800" dirty="0">
                <a:solidFill>
                  <a:schemeClr val="tx2"/>
                </a:solidFill>
              </a:rPr>
              <a:t> curriculum development in Wales through a comparison with International Curricula.  (including: reflection on Intersessional reading on Scottish Curriculum, research on other international examples, Hong Kong example.) </a:t>
            </a:r>
          </a:p>
          <a:p>
            <a:pPr marL="0" indent="0">
              <a:lnSpc>
                <a:spcPct val="70000"/>
              </a:lnSpc>
              <a:buSzPct val="25000"/>
              <a:buNone/>
            </a:pPr>
            <a:r>
              <a:rPr lang="en-US" sz="2800" b="1" dirty="0">
                <a:solidFill>
                  <a:schemeClr val="tx2"/>
                </a:solidFill>
              </a:rPr>
              <a:t>11:15 – 11.30</a:t>
            </a:r>
            <a:r>
              <a:rPr lang="en-US" sz="2800" dirty="0">
                <a:solidFill>
                  <a:schemeClr val="tx2"/>
                </a:solidFill>
              </a:rPr>
              <a:t> </a:t>
            </a:r>
            <a:r>
              <a:rPr lang="en-US" sz="2800" b="0" i="0" u="none" strike="noStrike" cap="none" dirty="0">
                <a:solidFill>
                  <a:schemeClr val="tx2"/>
                </a:solidFill>
                <a:latin typeface="Calibri"/>
                <a:ea typeface="Calibri"/>
                <a:cs typeface="Calibri"/>
                <a:sym typeface="Calibri"/>
              </a:rPr>
              <a:t>– </a:t>
            </a:r>
            <a:r>
              <a:rPr lang="en-US" sz="2800" dirty="0">
                <a:solidFill>
                  <a:schemeClr val="tx2"/>
                </a:solidFill>
              </a:rPr>
              <a:t>Break</a:t>
            </a:r>
            <a:endParaRPr lang="en-US" sz="2800" b="0" i="1" u="none" strike="noStrike" cap="none" dirty="0">
              <a:solidFill>
                <a:schemeClr val="tx2"/>
              </a:solidFill>
            </a:endParaRPr>
          </a:p>
          <a:p>
            <a:pPr marL="0" indent="0">
              <a:lnSpc>
                <a:spcPct val="70000"/>
              </a:lnSpc>
              <a:buSzPct val="25000"/>
              <a:buNone/>
            </a:pPr>
            <a:r>
              <a:rPr lang="en-US" sz="2800" b="1" dirty="0">
                <a:solidFill>
                  <a:schemeClr val="tx2"/>
                </a:solidFill>
              </a:rPr>
              <a:t>11:30</a:t>
            </a:r>
            <a:r>
              <a:rPr lang="en-US" sz="2800" b="1" i="0" u="none" strike="noStrike" cap="none" dirty="0">
                <a:solidFill>
                  <a:schemeClr val="tx2"/>
                </a:solidFill>
                <a:latin typeface="Calibri"/>
                <a:ea typeface="Calibri"/>
                <a:cs typeface="Calibri"/>
                <a:sym typeface="Calibri"/>
              </a:rPr>
              <a:t> – 1</a:t>
            </a:r>
            <a:r>
              <a:rPr lang="en-US" sz="2800" b="1" dirty="0">
                <a:solidFill>
                  <a:schemeClr val="tx2"/>
                </a:solidFill>
              </a:rPr>
              <a:t>.00</a:t>
            </a:r>
            <a:r>
              <a:rPr lang="en-US" sz="2800" b="0" i="0" u="none" strike="noStrike" cap="none" dirty="0">
                <a:solidFill>
                  <a:schemeClr val="tx2"/>
                </a:solidFill>
                <a:latin typeface="Calibri"/>
                <a:ea typeface="Calibri"/>
                <a:cs typeface="Calibri"/>
                <a:sym typeface="Calibri"/>
              </a:rPr>
              <a:t> – The development of the Curriculum for Wales – challenges and approaches. </a:t>
            </a:r>
            <a:endParaRPr lang="en-US" sz="2800" dirty="0">
              <a:solidFill>
                <a:schemeClr val="tx2"/>
              </a:solidFill>
              <a:latin typeface="Calibri"/>
              <a:ea typeface="Calibri"/>
              <a:cs typeface="Calibri"/>
              <a:sym typeface="Calibri"/>
            </a:endParaRPr>
          </a:p>
          <a:p>
            <a:pPr marL="0" indent="0">
              <a:lnSpc>
                <a:spcPct val="70000"/>
              </a:lnSpc>
              <a:buSzPct val="25000"/>
              <a:buNone/>
            </a:pPr>
            <a:r>
              <a:rPr lang="en-US" sz="2800" b="1" dirty="0">
                <a:solidFill>
                  <a:schemeClr val="tx2"/>
                </a:solidFill>
              </a:rPr>
              <a:t>1.00 - 13.45 – Lunch </a:t>
            </a:r>
            <a:r>
              <a:rPr lang="en-US" sz="2800" b="0" i="0" u="none" strike="noStrike" cap="none" dirty="0">
                <a:solidFill>
                  <a:schemeClr val="tx2"/>
                </a:solidFill>
                <a:latin typeface="Calibri"/>
                <a:ea typeface="Calibri"/>
                <a:cs typeface="Calibri"/>
                <a:sym typeface="Calibri"/>
              </a:rPr>
              <a:t> </a:t>
            </a:r>
          </a:p>
          <a:p>
            <a:pPr marL="0" indent="0">
              <a:lnSpc>
                <a:spcPct val="80000"/>
              </a:lnSpc>
              <a:buSzPct val="25000"/>
              <a:buNone/>
            </a:pPr>
            <a:r>
              <a:rPr lang="en-US" sz="2800" b="1" dirty="0">
                <a:solidFill>
                  <a:schemeClr val="tx2"/>
                </a:solidFill>
              </a:rPr>
              <a:t>13.15 – 2.00 </a:t>
            </a:r>
            <a:r>
              <a:rPr lang="en-US" sz="2800" dirty="0">
                <a:solidFill>
                  <a:schemeClr val="tx2"/>
                </a:solidFill>
              </a:rPr>
              <a:t>-  Evaluate the importance of teacher agency in the development of the school curriculum at a micro-level</a:t>
            </a:r>
          </a:p>
          <a:p>
            <a:pPr marL="0" indent="0">
              <a:lnSpc>
                <a:spcPct val="80000"/>
              </a:lnSpc>
              <a:buSzPct val="25000"/>
              <a:buNone/>
            </a:pPr>
            <a:r>
              <a:rPr lang="en-US" sz="2800" b="1" dirty="0">
                <a:solidFill>
                  <a:schemeClr val="tx2"/>
                </a:solidFill>
              </a:rPr>
              <a:t>14.00 – 14.30</a:t>
            </a:r>
            <a:r>
              <a:rPr lang="en-US" sz="2800" dirty="0">
                <a:solidFill>
                  <a:schemeClr val="tx2"/>
                </a:solidFill>
              </a:rPr>
              <a:t> -  Writing a literature review – Junnine </a:t>
            </a:r>
          </a:p>
          <a:p>
            <a:pPr marL="0" indent="0">
              <a:lnSpc>
                <a:spcPct val="80000"/>
              </a:lnSpc>
              <a:buSzPct val="25000"/>
              <a:buNone/>
            </a:pPr>
            <a:r>
              <a:rPr lang="en-US" sz="2800" b="1" dirty="0">
                <a:solidFill>
                  <a:schemeClr val="tx2"/>
                </a:solidFill>
              </a:rPr>
              <a:t>14.30</a:t>
            </a:r>
            <a:r>
              <a:rPr lang="en-US" sz="2800" b="1" i="0" u="none" strike="noStrike" cap="none" dirty="0">
                <a:solidFill>
                  <a:schemeClr val="tx2"/>
                </a:solidFill>
                <a:latin typeface="Calibri"/>
                <a:ea typeface="Calibri"/>
                <a:cs typeface="Calibri"/>
                <a:sym typeface="Calibri"/>
              </a:rPr>
              <a:t> – </a:t>
            </a:r>
            <a:r>
              <a:rPr lang="en-US" sz="2800" b="1" dirty="0">
                <a:solidFill>
                  <a:schemeClr val="tx2"/>
                </a:solidFill>
              </a:rPr>
              <a:t>15.15</a:t>
            </a:r>
            <a:r>
              <a:rPr lang="en-US" sz="2800" b="0" i="0" u="none" strike="noStrike" cap="none" dirty="0">
                <a:solidFill>
                  <a:schemeClr val="tx2"/>
                </a:solidFill>
                <a:latin typeface="Calibri"/>
                <a:ea typeface="Calibri"/>
                <a:cs typeface="Calibri"/>
                <a:sym typeface="Calibri"/>
              </a:rPr>
              <a:t> –</a:t>
            </a:r>
            <a:r>
              <a:rPr lang="en-US" sz="2800" dirty="0">
                <a:solidFill>
                  <a:schemeClr val="tx2"/>
                </a:solidFill>
              </a:rPr>
              <a:t> Understand the purpose of and context for the learning visit and intersessional task</a:t>
            </a:r>
          </a:p>
          <a:p>
            <a:pPr marL="0" indent="0">
              <a:lnSpc>
                <a:spcPct val="70000"/>
              </a:lnSpc>
              <a:buSzPct val="25000"/>
              <a:buNone/>
            </a:pPr>
            <a:endParaRPr sz="2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AFE359-FEAE-42F1-A275-720C32CEDF1B}"/>
              </a:ext>
            </a:extLst>
          </p:cNvPr>
          <p:cNvSpPr>
            <a:spLocks noGrp="1"/>
          </p:cNvSpPr>
          <p:nvPr>
            <p:ph type="ctrTitle"/>
          </p:nvPr>
        </p:nvSpPr>
        <p:spPr>
          <a:xfrm>
            <a:off x="2278966" y="2718699"/>
            <a:ext cx="9442451" cy="1662642"/>
          </a:xfrm>
        </p:spPr>
        <p:txBody>
          <a:bodyPr/>
          <a:lstStyle/>
          <a:p>
            <a:r>
              <a:rPr lang="en-GB" sz="3600" b="1"/>
              <a:t>Critical Reflection - Junnine</a:t>
            </a:r>
          </a:p>
        </p:txBody>
      </p:sp>
      <p:sp>
        <p:nvSpPr>
          <p:cNvPr id="6" name="Subtitle 5">
            <a:extLst>
              <a:ext uri="{FF2B5EF4-FFF2-40B4-BE49-F238E27FC236}">
                <a16:creationId xmlns:a16="http://schemas.microsoft.com/office/drawing/2014/main" id="{461564A1-69FD-489E-B597-08CF60B4343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23784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96674DA-3D37-486C-BF7C-607A3D8337DA}"/>
              </a:ext>
            </a:extLst>
          </p:cNvPr>
          <p:cNvGraphicFramePr>
            <a:graphicFrameLocks noGrp="1"/>
          </p:cNvGraphicFramePr>
          <p:nvPr>
            <p:extLst>
              <p:ext uri="{D42A27DB-BD31-4B8C-83A1-F6EECF244321}">
                <p14:modId xmlns:p14="http://schemas.microsoft.com/office/powerpoint/2010/main" val="2333119323"/>
              </p:ext>
            </p:extLst>
          </p:nvPr>
        </p:nvGraphicFramePr>
        <p:xfrm>
          <a:off x="412652" y="1153552"/>
          <a:ext cx="11366696" cy="5500466"/>
        </p:xfrm>
        <a:graphic>
          <a:graphicData uri="http://schemas.openxmlformats.org/drawingml/2006/table">
            <a:tbl>
              <a:tblPr firstRow="1" firstCol="1" lastRow="1" lastCol="1" bandRow="1" bandCol="1">
                <a:tableStyleId>{B393CC66-BBBC-4C88-89D4-C14F92BE35A4}</a:tableStyleId>
              </a:tblPr>
              <a:tblGrid>
                <a:gridCol w="11366696">
                  <a:extLst>
                    <a:ext uri="{9D8B030D-6E8A-4147-A177-3AD203B41FA5}">
                      <a16:colId xmlns:a16="http://schemas.microsoft.com/office/drawing/2014/main" val="3834610493"/>
                    </a:ext>
                  </a:extLst>
                </a:gridCol>
              </a:tblGrid>
              <a:tr h="1030755">
                <a:tc>
                  <a:txBody>
                    <a:bodyPr/>
                    <a:lstStyle/>
                    <a:p>
                      <a:pPr algn="ctr">
                        <a:spcAft>
                          <a:spcPts val="0"/>
                        </a:spcAft>
                      </a:pPr>
                      <a:br>
                        <a:rPr lang="en-GB" sz="1100" u="sng">
                          <a:effectLst/>
                        </a:rPr>
                      </a:br>
                      <a:r>
                        <a:rPr lang="en-US" sz="1200">
                          <a:effectLst/>
                        </a:rPr>
                        <a:t> </a:t>
                      </a:r>
                      <a:endParaRPr lang="en-GB" sz="1200">
                        <a:effectLst/>
                      </a:endParaRPr>
                    </a:p>
                    <a:p>
                      <a:pPr algn="ctr">
                        <a:spcAft>
                          <a:spcPts val="0"/>
                        </a:spcAft>
                      </a:pPr>
                      <a:r>
                        <a:rPr lang="en-US" sz="2800">
                          <a:effectLst/>
                        </a:rPr>
                        <a:t>Assignment Brief</a:t>
                      </a:r>
                      <a:endParaRPr lang="en-GB" sz="2800">
                        <a:effectLst/>
                      </a:endParaRPr>
                    </a:p>
                    <a:p>
                      <a:pPr algn="ctr">
                        <a:spcAft>
                          <a:spcPts val="0"/>
                        </a:spcAft>
                      </a:pPr>
                      <a:r>
                        <a:rPr lang="en-US"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77221666"/>
                  </a:ext>
                </a:extLst>
              </a:tr>
              <a:tr h="4469711">
                <a:tc>
                  <a:txBody>
                    <a:bodyPr/>
                    <a:lstStyle/>
                    <a:p>
                      <a:pPr marL="457200">
                        <a:spcAft>
                          <a:spcPts val="0"/>
                        </a:spcAft>
                      </a:pPr>
                      <a:r>
                        <a:rPr lang="en-US" sz="1200">
                          <a:effectLst/>
                          <a:highlight>
                            <a:srgbClr val="FFFF00"/>
                          </a:highlight>
                        </a:rPr>
                        <a:t> </a:t>
                      </a:r>
                      <a:endParaRPr lang="en-GB" sz="1200">
                        <a:effectLst/>
                      </a:endParaRPr>
                    </a:p>
                    <a:p>
                      <a:pPr>
                        <a:spcAft>
                          <a:spcPts val="0"/>
                        </a:spcAft>
                      </a:pPr>
                      <a:r>
                        <a:rPr lang="en-US" sz="1800">
                          <a:effectLst/>
                        </a:rPr>
                        <a:t> </a:t>
                      </a:r>
                      <a:r>
                        <a:rPr lang="en-GB" sz="1800">
                          <a:effectLst/>
                        </a:rPr>
                        <a:t>Successful Futures marks a radical departure from the curriculum of the last century and provides an opportunity to build a new curriculum for Wales which is fit for the 21</a:t>
                      </a:r>
                      <a:r>
                        <a:rPr lang="en-GB" sz="1800" baseline="30000">
                          <a:effectLst/>
                        </a:rPr>
                        <a:t>st</a:t>
                      </a:r>
                      <a:r>
                        <a:rPr lang="en-GB" sz="1800">
                          <a:effectLst/>
                        </a:rPr>
                        <a:t> Century and beyond.  </a:t>
                      </a:r>
                      <a:endParaRPr lang="en-GB" sz="2000">
                        <a:effectLst/>
                      </a:endParaRPr>
                    </a:p>
                    <a:p>
                      <a:pPr>
                        <a:spcAft>
                          <a:spcPts val="0"/>
                        </a:spcAft>
                      </a:pPr>
                      <a:r>
                        <a:rPr lang="en-US" sz="1800">
                          <a:effectLst/>
                        </a:rPr>
                        <a:t>The learning outcomes for this module will be assessed through a coursework portfolio (7,500 word equivalent) which should contain the following elements;</a:t>
                      </a:r>
                      <a:endParaRPr lang="en-GB" sz="2000">
                        <a:effectLst/>
                      </a:endParaRPr>
                    </a:p>
                    <a:p>
                      <a:pPr>
                        <a:lnSpc>
                          <a:spcPct val="115000"/>
                        </a:lnSpc>
                        <a:spcAft>
                          <a:spcPts val="1000"/>
                        </a:spcAft>
                      </a:pPr>
                      <a:r>
                        <a:rPr lang="en-GB" sz="1800">
                          <a:effectLst/>
                        </a:rPr>
                        <a:t> </a:t>
                      </a:r>
                      <a:endParaRPr lang="en-GB" sz="2000">
                        <a:effectLst/>
                      </a:endParaRPr>
                    </a:p>
                    <a:p>
                      <a:pPr marL="342900" lvl="0" indent="-342900">
                        <a:lnSpc>
                          <a:spcPct val="115000"/>
                        </a:lnSpc>
                        <a:spcAft>
                          <a:spcPts val="1000"/>
                        </a:spcAft>
                        <a:buFont typeface="+mj-lt"/>
                        <a:buAutoNum type="romanLcPeriod"/>
                      </a:pPr>
                      <a:r>
                        <a:rPr lang="en-GB" sz="1800">
                          <a:effectLst/>
                        </a:rPr>
                        <a:t>Literature review including a critical analysis of old and new paradigms and consideration of national and international evidence on effective curriculum design and implementation.</a:t>
                      </a:r>
                      <a:endParaRPr lang="en-GB" sz="2000">
                        <a:effectLst/>
                      </a:endParaRPr>
                    </a:p>
                    <a:p>
                      <a:pPr marL="342900" lvl="0" indent="-342900">
                        <a:lnSpc>
                          <a:spcPct val="115000"/>
                        </a:lnSpc>
                        <a:spcAft>
                          <a:spcPts val="1000"/>
                        </a:spcAft>
                        <a:buFont typeface="+mj-lt"/>
                        <a:buAutoNum type="romanLcPeriod"/>
                      </a:pPr>
                      <a:r>
                        <a:rPr lang="en-GB" sz="1800">
                          <a:effectLst/>
                        </a:rPr>
                        <a:t>Contextual study: critical reflection on the challenges and opportunities for implementation of the Curriculum for Wales.</a:t>
                      </a:r>
                      <a:endParaRPr lang="en-GB" sz="2000">
                        <a:effectLst/>
                      </a:endParaRPr>
                    </a:p>
                    <a:p>
                      <a:pPr marL="342900" lvl="0" indent="-342900">
                        <a:lnSpc>
                          <a:spcPct val="115000"/>
                        </a:lnSpc>
                        <a:spcAft>
                          <a:spcPts val="1000"/>
                        </a:spcAft>
                        <a:buFont typeface="+mj-lt"/>
                        <a:buAutoNum type="romanLcPeriod"/>
                      </a:pPr>
                      <a:r>
                        <a:rPr lang="en-GB" sz="1800">
                          <a:effectLst/>
                        </a:rPr>
                        <a:t>Complete a force field analysis of the reality of implementing the Curriculum for Wales  in your setting leading to a detailed report to Governors including the challenges, risks and justification and recommendations to move forward.</a:t>
                      </a:r>
                      <a:endParaRPr lang="en-GB" sz="2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860733763"/>
                  </a:ext>
                </a:extLst>
              </a:tr>
            </a:tbl>
          </a:graphicData>
        </a:graphic>
      </p:graphicFrame>
    </p:spTree>
    <p:extLst>
      <p:ext uri="{BB962C8B-B14F-4D97-AF65-F5344CB8AC3E}">
        <p14:creationId xmlns:p14="http://schemas.microsoft.com/office/powerpoint/2010/main" val="588659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AFE359-FEAE-42F1-A275-720C32CEDF1B}"/>
              </a:ext>
            </a:extLst>
          </p:cNvPr>
          <p:cNvSpPr>
            <a:spLocks noGrp="1"/>
          </p:cNvSpPr>
          <p:nvPr>
            <p:ph type="ctrTitle"/>
          </p:nvPr>
        </p:nvSpPr>
        <p:spPr>
          <a:xfrm>
            <a:off x="2166425" y="2718699"/>
            <a:ext cx="9554992" cy="1662642"/>
          </a:xfrm>
        </p:spPr>
        <p:txBody>
          <a:bodyPr/>
          <a:lstStyle/>
          <a:p>
            <a:r>
              <a:rPr lang="en-GB" sz="3600"/>
              <a:t>Contextualise the curriculum for Wales – International comparisons.  </a:t>
            </a:r>
          </a:p>
        </p:txBody>
      </p:sp>
    </p:spTree>
    <p:extLst>
      <p:ext uri="{BB962C8B-B14F-4D97-AF65-F5344CB8AC3E}">
        <p14:creationId xmlns:p14="http://schemas.microsoft.com/office/powerpoint/2010/main" val="4256626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a:t>Intersessional Task 1</a:t>
            </a:r>
          </a:p>
        </p:txBody>
      </p:sp>
      <p:sp>
        <p:nvSpPr>
          <p:cNvPr id="3" name="Content Placeholder 2"/>
          <p:cNvSpPr>
            <a:spLocks noGrp="1"/>
          </p:cNvSpPr>
          <p:nvPr>
            <p:ph sz="half" idx="1"/>
          </p:nvPr>
        </p:nvSpPr>
        <p:spPr>
          <a:xfrm>
            <a:off x="609600" y="1047750"/>
            <a:ext cx="10841502" cy="5597256"/>
          </a:xfrm>
        </p:spPr>
        <p:txBody>
          <a:bodyPr anchor="t"/>
          <a:lstStyle/>
          <a:p>
            <a:pPr marL="0" indent="0">
              <a:buNone/>
            </a:pPr>
            <a:endParaRPr lang="en-GB" sz="2400" b="1">
              <a:solidFill>
                <a:schemeClr val="tx2"/>
              </a:solidFill>
            </a:endParaRPr>
          </a:p>
          <a:p>
            <a:pPr marL="0" indent="0">
              <a:buNone/>
            </a:pPr>
            <a:r>
              <a:rPr lang="en-GB" sz="2400" b="1">
                <a:solidFill>
                  <a:schemeClr val="tx2"/>
                </a:solidFill>
              </a:rPr>
              <a:t>I</a:t>
            </a:r>
            <a:r>
              <a:rPr lang="en-GB" sz="2000" b="1">
                <a:solidFill>
                  <a:schemeClr val="tx2"/>
                </a:solidFill>
              </a:rPr>
              <a:t>ntersessional Tasks in preparation for Day 2:-</a:t>
            </a:r>
            <a:endParaRPr lang="en-US" sz="2000">
              <a:solidFill>
                <a:schemeClr val="tx2"/>
              </a:solidFill>
            </a:endParaRPr>
          </a:p>
          <a:p>
            <a:pPr marL="0" indent="0">
              <a:buNone/>
            </a:pPr>
            <a:r>
              <a:rPr lang="en-GB" sz="2000" b="1">
                <a:solidFill>
                  <a:schemeClr val="tx2"/>
                </a:solidFill>
              </a:rPr>
              <a:t>Reading task:-</a:t>
            </a:r>
            <a:endParaRPr lang="en-US" sz="2000">
              <a:solidFill>
                <a:schemeClr val="tx2"/>
              </a:solidFill>
            </a:endParaRPr>
          </a:p>
          <a:p>
            <a:pPr marL="0" indent="0">
              <a:buNone/>
            </a:pPr>
            <a:r>
              <a:rPr lang="en-GB" sz="2000">
                <a:solidFill>
                  <a:schemeClr val="tx2"/>
                </a:solidFill>
              </a:rPr>
              <a:t>Reading of the following articles:-</a:t>
            </a:r>
            <a:endParaRPr lang="en-US" sz="2000">
              <a:solidFill>
                <a:schemeClr val="tx2"/>
              </a:solidFill>
            </a:endParaRPr>
          </a:p>
          <a:p>
            <a:r>
              <a:rPr lang="en-GB" sz="2000">
                <a:solidFill>
                  <a:schemeClr val="tx2"/>
                </a:solidFill>
              </a:rPr>
              <a:t>Priestley M &amp; </a:t>
            </a:r>
            <a:r>
              <a:rPr lang="en-GB" sz="2000" err="1">
                <a:solidFill>
                  <a:schemeClr val="tx2"/>
                </a:solidFill>
              </a:rPr>
              <a:t>Humes</a:t>
            </a:r>
            <a:r>
              <a:rPr lang="en-GB" sz="2000">
                <a:solidFill>
                  <a:schemeClr val="tx2"/>
                </a:solidFill>
              </a:rPr>
              <a:t> W (2010) The development of Scotland’s Curriculum for Excellence: Amnesia and Déjà Vu, Oxford Review of Education, 36 (3), pp. 345-361. </a:t>
            </a:r>
            <a:r>
              <a:rPr lang="en-GB" sz="2000">
                <a:hlinkClick r:id="rId3"/>
              </a:rPr>
              <a:t>https://pdfs.semanticscholar.org/c383/7231c5ee72b5c4c62c2cadab155565591986.pdf</a:t>
            </a:r>
            <a:endParaRPr lang="en-GB" sz="2000">
              <a:solidFill>
                <a:schemeClr val="tx2"/>
              </a:solidFill>
            </a:endParaRPr>
          </a:p>
          <a:p>
            <a:r>
              <a:rPr lang="en-GB" sz="2000">
                <a:solidFill>
                  <a:schemeClr val="tx2"/>
                </a:solidFill>
              </a:rPr>
              <a:t>Priestley, M and Minty, S (2013) Curriculum for Excellence: ‘A brilliant idea, but...’ </a:t>
            </a:r>
            <a:r>
              <a:rPr lang="en-GB" sz="2000">
                <a:hlinkClick r:id="rId4"/>
              </a:rPr>
              <a:t>https://dspace.stir.ac.uk/bitstream/1893/11356/1/Curriculum%20for%20Excellence_SER_FINAL.pdf</a:t>
            </a:r>
            <a:endParaRPr lang="en-GB" sz="2000">
              <a:solidFill>
                <a:schemeClr val="tx2"/>
              </a:solidFill>
            </a:endParaRPr>
          </a:p>
          <a:p>
            <a:r>
              <a:rPr lang="en-GB" sz="2000">
                <a:solidFill>
                  <a:schemeClr val="tx2"/>
                </a:solidFill>
              </a:rPr>
              <a:t>Priestley M and </a:t>
            </a:r>
            <a:r>
              <a:rPr lang="en-GB" sz="2000" err="1">
                <a:solidFill>
                  <a:schemeClr val="tx2"/>
                </a:solidFill>
              </a:rPr>
              <a:t>Sinnema</a:t>
            </a:r>
            <a:r>
              <a:rPr lang="en-GB" sz="2000">
                <a:solidFill>
                  <a:schemeClr val="tx2"/>
                </a:solidFill>
              </a:rPr>
              <a:t> C (2014) </a:t>
            </a:r>
            <a:r>
              <a:rPr lang="en-GB" sz="2000" i="1">
                <a:solidFill>
                  <a:schemeClr val="tx2"/>
                </a:solidFill>
              </a:rPr>
              <a:t>Downgraded curriculum? An analysis of knowledge in new curricula in Scotland and New Zealand: -</a:t>
            </a:r>
            <a:r>
              <a:rPr lang="en-GB" sz="2000">
                <a:solidFill>
                  <a:schemeClr val="tx2"/>
                </a:solidFill>
              </a:rPr>
              <a:t> </a:t>
            </a:r>
            <a:r>
              <a:rPr lang="en-GB" sz="2000">
                <a:hlinkClick r:id="rId5"/>
              </a:rPr>
              <a:t>https://dspace.stir.ac.uk/bitstream/1893/17866/1/Knowledge%20in%20Curriculum_final.pdf</a:t>
            </a:r>
            <a:endParaRPr lang="en-GB" sz="2000"/>
          </a:p>
          <a:p>
            <a:pPr marL="0" indent="0">
              <a:buNone/>
            </a:pPr>
            <a:endParaRPr lang="en-GB" sz="2000">
              <a:cs typeface="Calibri"/>
            </a:endParaRPr>
          </a:p>
          <a:p>
            <a:pPr marL="0" indent="0">
              <a:buNone/>
            </a:pPr>
            <a:endParaRPr lang="en-GB" sz="1600">
              <a:solidFill>
                <a:schemeClr val="tx2"/>
              </a:solidFill>
              <a:cs typeface="Calibri"/>
            </a:endParaRPr>
          </a:p>
          <a:p>
            <a:pPr marL="0" indent="0">
              <a:buNone/>
            </a:pPr>
            <a:endParaRPr lang="en-GB" sz="1600">
              <a:solidFill>
                <a:schemeClr val="tx2"/>
              </a:solidFill>
            </a:endParaRPr>
          </a:p>
        </p:txBody>
      </p:sp>
    </p:spTree>
    <p:extLst>
      <p:ext uri="{BB962C8B-B14F-4D97-AF65-F5344CB8AC3E}">
        <p14:creationId xmlns:p14="http://schemas.microsoft.com/office/powerpoint/2010/main" val="1134114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Shape 115"/>
          <p:cNvSpPr txBox="1">
            <a:spLocks noGrp="1"/>
          </p:cNvSpPr>
          <p:nvPr>
            <p:ph type="title"/>
          </p:nvPr>
        </p:nvSpPr>
        <p:spPr>
          <a:xfrm>
            <a:off x="609600" y="323557"/>
            <a:ext cx="10972800" cy="765819"/>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Reflections from Intersessional Reading task </a:t>
            </a:r>
            <a:endParaRPr lang="en-US" sz="3600" b="1" i="0" u="none" strike="noStrike" cap="none">
              <a:solidFill>
                <a:schemeClr val="dk1"/>
              </a:solidFill>
              <a:latin typeface="Calibri"/>
              <a:ea typeface="Calibri"/>
              <a:cs typeface="Calibri"/>
              <a:sym typeface="Calibri"/>
            </a:endParaRPr>
          </a:p>
        </p:txBody>
      </p:sp>
      <p:sp>
        <p:nvSpPr>
          <p:cNvPr id="116" name="Shape 116"/>
          <p:cNvSpPr txBox="1">
            <a:spLocks noGrp="1"/>
          </p:cNvSpPr>
          <p:nvPr>
            <p:ph idx="1"/>
          </p:nvPr>
        </p:nvSpPr>
        <p:spPr>
          <a:xfrm>
            <a:off x="609600" y="1242661"/>
            <a:ext cx="10972800" cy="5291782"/>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sz="2800" b="0" i="0" u="none" strike="noStrike" cap="none" dirty="0">
                <a:solidFill>
                  <a:schemeClr val="tx2"/>
                </a:solidFill>
                <a:latin typeface="Calibri"/>
                <a:ea typeface="Calibri"/>
                <a:cs typeface="Calibri"/>
                <a:sym typeface="Calibri"/>
              </a:rPr>
              <a:t>In trust groups…..</a:t>
            </a:r>
          </a:p>
          <a:p>
            <a:pPr marL="228600" marR="0" lvl="0" indent="-228600" algn="l" rtl="0">
              <a:lnSpc>
                <a:spcPct val="90000"/>
              </a:lnSpc>
              <a:spcBef>
                <a:spcPts val="0"/>
              </a:spcBef>
              <a:spcAft>
                <a:spcPts val="0"/>
              </a:spcAft>
              <a:buClr>
                <a:schemeClr val="dk1"/>
              </a:buClr>
              <a:buSzPct val="100000"/>
              <a:buFont typeface="Arial"/>
              <a:buChar char="•"/>
            </a:pPr>
            <a:endParaRPr lang="en-US" sz="2800" b="0" i="0" u="none" strike="noStrike" cap="none" dirty="0">
              <a:solidFill>
                <a:schemeClr val="tx2"/>
              </a:solidFill>
              <a:latin typeface="Calibri"/>
              <a:ea typeface="Calibri"/>
              <a:cs typeface="Calibri"/>
              <a:sym typeface="Calibri"/>
            </a:endParaRPr>
          </a:p>
          <a:p>
            <a:pPr>
              <a:lnSpc>
                <a:spcPct val="90000"/>
              </a:lnSpc>
              <a:spcBef>
                <a:spcPts val="1000"/>
              </a:spcBef>
              <a:buClr>
                <a:schemeClr val="dk1"/>
              </a:buClr>
              <a:buSzPct val="25000"/>
              <a:buFont typeface="Wingdings" panose="05000000000000000000" pitchFamily="2" charset="2"/>
              <a:buChar char="v"/>
            </a:pPr>
            <a:r>
              <a:rPr lang="en-US" sz="2800" b="0" i="0" u="none" strike="noStrike" cap="none" dirty="0">
                <a:solidFill>
                  <a:schemeClr val="tx2"/>
                </a:solidFill>
                <a:latin typeface="Calibri"/>
                <a:ea typeface="Calibri"/>
                <a:cs typeface="Calibri"/>
                <a:sym typeface="Calibri"/>
              </a:rPr>
              <a:t>Share your impressions from the reading about the Curriculum for Excellence in Scotland </a:t>
            </a:r>
          </a:p>
          <a:p>
            <a:pPr>
              <a:lnSpc>
                <a:spcPct val="90000"/>
              </a:lnSpc>
              <a:spcBef>
                <a:spcPts val="1000"/>
              </a:spcBef>
              <a:buClr>
                <a:schemeClr val="dk1"/>
              </a:buClr>
              <a:buSzPct val="25000"/>
              <a:buFont typeface="Wingdings" panose="05000000000000000000" pitchFamily="2" charset="2"/>
              <a:buChar char="v"/>
            </a:pPr>
            <a:endParaRPr lang="en-US" sz="2800" dirty="0">
              <a:solidFill>
                <a:schemeClr val="tx2"/>
              </a:solidFill>
              <a:latin typeface="Calibri"/>
              <a:ea typeface="Calibri"/>
              <a:cs typeface="Calibri"/>
              <a:sym typeface="Calibri"/>
            </a:endParaRPr>
          </a:p>
          <a:p>
            <a:pPr>
              <a:lnSpc>
                <a:spcPct val="90000"/>
              </a:lnSpc>
              <a:spcBef>
                <a:spcPts val="1000"/>
              </a:spcBef>
              <a:buClr>
                <a:schemeClr val="dk1"/>
              </a:buClr>
              <a:buSzPct val="25000"/>
              <a:buFont typeface="Wingdings" panose="05000000000000000000" pitchFamily="2" charset="2"/>
              <a:buChar char="v"/>
            </a:pPr>
            <a:r>
              <a:rPr lang="en-US" sz="2800" b="0" i="0" u="none" strike="noStrike" cap="none" dirty="0">
                <a:solidFill>
                  <a:schemeClr val="tx2"/>
                </a:solidFill>
                <a:latin typeface="Calibri"/>
                <a:ea typeface="Calibri"/>
                <a:cs typeface="Calibri"/>
                <a:sym typeface="Calibri"/>
              </a:rPr>
              <a:t>What have been the successes and issues? </a:t>
            </a:r>
          </a:p>
          <a:p>
            <a:pPr>
              <a:lnSpc>
                <a:spcPct val="90000"/>
              </a:lnSpc>
              <a:spcBef>
                <a:spcPts val="1000"/>
              </a:spcBef>
              <a:buClr>
                <a:schemeClr val="dk1"/>
              </a:buClr>
              <a:buSzPct val="25000"/>
              <a:buFont typeface="Wingdings" panose="05000000000000000000" pitchFamily="2" charset="2"/>
              <a:buChar char="v"/>
            </a:pPr>
            <a:r>
              <a:rPr lang="en-US" sz="2800" dirty="0">
                <a:solidFill>
                  <a:schemeClr val="tx2"/>
                </a:solidFill>
                <a:latin typeface="Calibri"/>
                <a:ea typeface="Calibri"/>
                <a:cs typeface="Calibri"/>
                <a:sym typeface="Calibri"/>
              </a:rPr>
              <a:t>What should Wales learn from the Scottish experience?</a:t>
            </a:r>
          </a:p>
          <a:p>
            <a:pPr>
              <a:lnSpc>
                <a:spcPct val="90000"/>
              </a:lnSpc>
              <a:spcBef>
                <a:spcPts val="1000"/>
              </a:spcBef>
              <a:buClr>
                <a:schemeClr val="dk1"/>
              </a:buClr>
              <a:buSzPct val="25000"/>
              <a:buFont typeface="Wingdings" panose="05000000000000000000" pitchFamily="2" charset="2"/>
              <a:buChar char="v"/>
            </a:pPr>
            <a:endParaRPr lang="en-US" sz="2800" dirty="0">
              <a:solidFill>
                <a:schemeClr val="tx2"/>
              </a:solidFill>
              <a:latin typeface="Calibri"/>
              <a:ea typeface="Calibri"/>
              <a:cs typeface="Calibri"/>
              <a:sym typeface="Calibri"/>
            </a:endParaRPr>
          </a:p>
          <a:p>
            <a:pPr>
              <a:lnSpc>
                <a:spcPct val="90000"/>
              </a:lnSpc>
              <a:spcBef>
                <a:spcPts val="1000"/>
              </a:spcBef>
              <a:buClr>
                <a:schemeClr val="dk1"/>
              </a:buClr>
              <a:buSzPct val="25000"/>
              <a:buFont typeface="Wingdings" panose="05000000000000000000" pitchFamily="2" charset="2"/>
              <a:buChar char="v"/>
            </a:pPr>
            <a:r>
              <a:rPr lang="en-US" sz="2800" b="0" i="0" u="none" strike="noStrike" cap="none" dirty="0">
                <a:solidFill>
                  <a:schemeClr val="tx2"/>
                </a:solidFill>
                <a:latin typeface="Calibri"/>
                <a:ea typeface="Calibri"/>
                <a:cs typeface="Calibri"/>
                <a:sym typeface="Calibri"/>
              </a:rPr>
              <a:t>What critical questions would you raise about these papers? </a:t>
            </a:r>
            <a:endParaRPr sz="2800" b="0" i="0" u="none" strike="noStrike" cap="none" dirty="0">
              <a:solidFill>
                <a:schemeClr val="tx2"/>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0"/>
        <p:cNvGrpSpPr/>
        <p:nvPr/>
      </p:nvGrpSpPr>
      <p:grpSpPr>
        <a:xfrm>
          <a:off x="0" y="0"/>
          <a:ext cx="0" cy="0"/>
          <a:chOff x="0" y="0"/>
          <a:chExt cx="0" cy="0"/>
        </a:xfrm>
      </p:grpSpPr>
      <p:sp>
        <p:nvSpPr>
          <p:cNvPr id="531" name="Shape 531"/>
          <p:cNvSpPr txBox="1">
            <a:spLocks noGrp="1"/>
          </p:cNvSpPr>
          <p:nvPr>
            <p:ph type="title"/>
          </p:nvPr>
        </p:nvSpPr>
        <p:spPr>
          <a:xfrm>
            <a:off x="117231" y="128588"/>
            <a:ext cx="12079856" cy="859629"/>
          </a:xfrm>
          <a:prstGeom prst="rect">
            <a:avLst/>
          </a:prstGeom>
          <a:noFill/>
          <a:ln>
            <a:noFill/>
          </a:ln>
        </p:spPr>
        <p:txBody>
          <a:bodyPr wrap="square" lIns="91425" tIns="45700" rIns="91425" bIns="45700" anchor="ctr" anchorCtr="0">
            <a:noAutofit/>
          </a:bodyPr>
          <a:lstStyle/>
          <a:p>
            <a:pPr>
              <a:lnSpc>
                <a:spcPct val="90000"/>
              </a:lnSpc>
              <a:spcBef>
                <a:spcPts val="0"/>
              </a:spcBef>
              <a:buClr>
                <a:schemeClr val="dk1"/>
              </a:buClr>
              <a:buSzPct val="25000"/>
            </a:pPr>
            <a:r>
              <a:rPr lang="en-US" sz="3200" b="1" dirty="0">
                <a:ea typeface="Calibri"/>
                <a:cs typeface="Calibri"/>
                <a:sym typeface="Calibri"/>
              </a:rPr>
              <a:t>Learning from the Scottish Experience:  </a:t>
            </a:r>
            <a:r>
              <a:rPr lang="en-US" sz="3200" b="1" i="0" u="none" strike="noStrike" cap="none" dirty="0">
                <a:latin typeface="Calibri"/>
                <a:ea typeface="Calibri"/>
                <a:cs typeface="Calibri"/>
                <a:sym typeface="Calibri"/>
              </a:rPr>
              <a:t>What factors contribute to the implementation gap?</a:t>
            </a:r>
            <a:r>
              <a:rPr lang="en-US" sz="3200" b="1" dirty="0">
                <a:latin typeface="Calibri"/>
                <a:ea typeface="Calibri"/>
                <a:cs typeface="Calibri"/>
                <a:sym typeface="Calibri"/>
              </a:rPr>
              <a:t> </a:t>
            </a:r>
            <a:endParaRPr lang="en-US" sz="3200" b="1" i="0" u="none" strike="noStrike" cap="none" dirty="0">
              <a:latin typeface="Calibri"/>
              <a:ea typeface="Calibri"/>
              <a:cs typeface="Calibri"/>
              <a:sym typeface="Calibri"/>
            </a:endParaRPr>
          </a:p>
        </p:txBody>
      </p:sp>
      <p:sp>
        <p:nvSpPr>
          <p:cNvPr id="532" name="Shape 532"/>
          <p:cNvSpPr txBox="1">
            <a:spLocks noGrp="1"/>
          </p:cNvSpPr>
          <p:nvPr>
            <p:ph idx="1"/>
          </p:nvPr>
        </p:nvSpPr>
        <p:spPr>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99615"/>
              <a:buNone/>
            </a:pPr>
            <a:r>
              <a:rPr lang="en-US" sz="2800" b="1" i="0" u="none" strike="noStrike" cap="none" dirty="0">
                <a:solidFill>
                  <a:schemeClr val="tx2"/>
                </a:solidFill>
                <a:latin typeface="Calibri"/>
                <a:ea typeface="Calibri"/>
                <a:cs typeface="Calibri"/>
                <a:sym typeface="Calibri"/>
              </a:rPr>
              <a:t>Key issues:- 1) Accountability? </a:t>
            </a:r>
          </a:p>
          <a:p>
            <a:pPr marL="0" marR="0" lvl="0" indent="0" algn="l" rtl="0">
              <a:lnSpc>
                <a:spcPct val="80000"/>
              </a:lnSpc>
              <a:spcBef>
                <a:spcPts val="1000"/>
              </a:spcBef>
              <a:spcAft>
                <a:spcPts val="0"/>
              </a:spcAft>
              <a:buClr>
                <a:schemeClr val="dk1"/>
              </a:buClr>
              <a:buSzPct val="25000"/>
              <a:buFont typeface="Arial"/>
              <a:buNone/>
            </a:pPr>
            <a:r>
              <a:rPr lang="en-US" sz="2800" b="0" i="1" u="none" strike="noStrike" cap="none" dirty="0">
                <a:solidFill>
                  <a:schemeClr val="tx2"/>
                </a:solidFill>
                <a:latin typeface="Calibri"/>
                <a:ea typeface="Calibri"/>
                <a:cs typeface="Calibri"/>
                <a:sym typeface="Calibri"/>
              </a:rPr>
              <a:t>“University of Glasgow research (</a:t>
            </a:r>
            <a:r>
              <a:rPr lang="en-US" sz="2800" b="0" i="1" u="none" strike="noStrike" cap="none" dirty="0" err="1">
                <a:solidFill>
                  <a:schemeClr val="tx2"/>
                </a:solidFill>
                <a:latin typeface="Calibri"/>
                <a:ea typeface="Calibri"/>
                <a:cs typeface="Calibri"/>
                <a:sym typeface="Calibri"/>
              </a:rPr>
              <a:t>Baumfield</a:t>
            </a:r>
            <a:r>
              <a:rPr lang="en-US" sz="2800" b="0" i="1" u="none" strike="noStrike" cap="none" dirty="0">
                <a:solidFill>
                  <a:schemeClr val="tx2"/>
                </a:solidFill>
                <a:latin typeface="Calibri"/>
                <a:ea typeface="Calibri"/>
                <a:cs typeface="Calibri"/>
                <a:sym typeface="Calibri"/>
              </a:rPr>
              <a:t> et al., 2010) similarly highlighted the difficulties faced by teachers in taking advantage of the autonomy afforded by </a:t>
            </a:r>
            <a:r>
              <a:rPr lang="en-US" sz="2800" b="0" i="1" u="none" strike="noStrike" cap="none" dirty="0" err="1">
                <a:solidFill>
                  <a:schemeClr val="tx2"/>
                </a:solidFill>
                <a:latin typeface="Calibri"/>
                <a:ea typeface="Calibri"/>
                <a:cs typeface="Calibri"/>
                <a:sym typeface="Calibri"/>
              </a:rPr>
              <a:t>CfE</a:t>
            </a:r>
            <a:r>
              <a:rPr lang="en-US" sz="2800" b="0" i="1" u="none" strike="noStrike" cap="none" dirty="0">
                <a:solidFill>
                  <a:schemeClr val="tx2"/>
                </a:solidFill>
                <a:latin typeface="Calibri"/>
                <a:ea typeface="Calibri"/>
                <a:cs typeface="Calibri"/>
                <a:sym typeface="Calibri"/>
              </a:rPr>
              <a:t>. </a:t>
            </a:r>
            <a:r>
              <a:rPr lang="en-US" sz="2800" b="0" i="1" u="none" strike="noStrike" cap="none" dirty="0">
                <a:solidFill>
                  <a:srgbClr val="FF0000"/>
                </a:solidFill>
                <a:latin typeface="Calibri"/>
                <a:ea typeface="Calibri"/>
                <a:cs typeface="Calibri"/>
                <a:sym typeface="Calibri"/>
              </a:rPr>
              <a:t>A major problem lies in the </a:t>
            </a:r>
            <a:r>
              <a:rPr lang="en-US" sz="2800" b="1" i="1" u="none" strike="noStrike" cap="none" dirty="0">
                <a:solidFill>
                  <a:srgbClr val="FF0000"/>
                </a:solidFill>
                <a:latin typeface="Calibri"/>
                <a:ea typeface="Calibri"/>
                <a:cs typeface="Calibri"/>
                <a:sym typeface="Calibri"/>
              </a:rPr>
              <a:t>accountability practices </a:t>
            </a:r>
            <a:r>
              <a:rPr lang="en-US" sz="2800" b="0" i="1" u="none" strike="noStrike" cap="none" dirty="0">
                <a:solidFill>
                  <a:srgbClr val="FF0000"/>
                </a:solidFill>
                <a:latin typeface="Calibri"/>
                <a:ea typeface="Calibri"/>
                <a:cs typeface="Calibri"/>
                <a:sym typeface="Calibri"/>
              </a:rPr>
              <a:t>- including use of attainment data and internal inspections - that continue to accompany the new curriculum </a:t>
            </a:r>
            <a:r>
              <a:rPr lang="en-US" sz="2800" b="0" i="1" u="none" strike="noStrike" cap="none" dirty="0">
                <a:solidFill>
                  <a:schemeClr val="tx2"/>
                </a:solidFill>
                <a:latin typeface="Calibri"/>
                <a:ea typeface="Calibri"/>
                <a:cs typeface="Calibri"/>
                <a:sym typeface="Calibri"/>
              </a:rPr>
              <a:t>despite the renewed emphasis on teacher autonomy, and the </a:t>
            </a:r>
            <a:r>
              <a:rPr lang="en-US" sz="2800" b="1" i="1" u="none" strike="noStrike" cap="none" dirty="0">
                <a:solidFill>
                  <a:schemeClr val="tx2"/>
                </a:solidFill>
                <a:latin typeface="Calibri"/>
                <a:ea typeface="Calibri"/>
                <a:cs typeface="Calibri"/>
                <a:sym typeface="Calibri"/>
              </a:rPr>
              <a:t>cultures of performativity</a:t>
            </a:r>
            <a:r>
              <a:rPr lang="en-US" sz="2800" b="0" i="1" u="none" strike="noStrike" cap="none" dirty="0">
                <a:solidFill>
                  <a:schemeClr val="tx2"/>
                </a:solidFill>
                <a:latin typeface="Calibri"/>
                <a:ea typeface="Calibri"/>
                <a:cs typeface="Calibri"/>
                <a:sym typeface="Calibri"/>
              </a:rPr>
              <a:t> that have been shown to develop in schools as a result of these practices (Cowie, Taylor &amp; </a:t>
            </a:r>
            <a:r>
              <a:rPr lang="en-US" sz="2800" b="0" i="1" u="none" strike="noStrike" cap="none" dirty="0" err="1">
                <a:solidFill>
                  <a:schemeClr val="tx2"/>
                </a:solidFill>
                <a:latin typeface="Calibri"/>
                <a:ea typeface="Calibri"/>
                <a:cs typeface="Calibri"/>
                <a:sym typeface="Calibri"/>
              </a:rPr>
              <a:t>Croxford</a:t>
            </a:r>
            <a:r>
              <a:rPr lang="en-US" sz="2800" b="0" i="1" u="none" strike="noStrike" cap="none" dirty="0">
                <a:solidFill>
                  <a:schemeClr val="tx2"/>
                </a:solidFill>
                <a:latin typeface="Calibri"/>
                <a:ea typeface="Calibri"/>
                <a:cs typeface="Calibri"/>
                <a:sym typeface="Calibri"/>
              </a:rPr>
              <a:t>, 2007). Such competing pressures potentially leave teachers, seeking to implement </a:t>
            </a:r>
            <a:r>
              <a:rPr lang="en-US" sz="2800" b="0" i="1" u="none" strike="noStrike" cap="none" dirty="0" err="1">
                <a:solidFill>
                  <a:schemeClr val="tx2"/>
                </a:solidFill>
                <a:latin typeface="Calibri"/>
                <a:ea typeface="Calibri"/>
                <a:cs typeface="Calibri"/>
                <a:sym typeface="Calibri"/>
              </a:rPr>
              <a:t>CfE</a:t>
            </a:r>
            <a:r>
              <a:rPr lang="en-US" sz="2800" b="0" i="1" u="none" strike="noStrike" cap="none" dirty="0">
                <a:solidFill>
                  <a:schemeClr val="tx2"/>
                </a:solidFill>
                <a:latin typeface="Calibri"/>
                <a:ea typeface="Calibri"/>
                <a:cs typeface="Calibri"/>
                <a:sym typeface="Calibri"/>
              </a:rPr>
              <a:t>, between a ‘rock and a hard place’ (Reeves, 2008).” </a:t>
            </a:r>
          </a:p>
          <a:p>
            <a:pPr marL="0" marR="0" lvl="0" indent="0" algn="l" rtl="0">
              <a:lnSpc>
                <a:spcPct val="80000"/>
              </a:lnSpc>
              <a:spcBef>
                <a:spcPts val="1000"/>
              </a:spcBef>
              <a:spcAft>
                <a:spcPts val="0"/>
              </a:spcAft>
              <a:buClr>
                <a:schemeClr val="dk1"/>
              </a:buClr>
              <a:buSzPct val="25000"/>
              <a:buFont typeface="Arial"/>
              <a:buNone/>
            </a:pPr>
            <a:r>
              <a:rPr lang="en-US" sz="2800" b="0" i="1" u="none" strike="noStrike" cap="none" dirty="0">
                <a:solidFill>
                  <a:schemeClr val="tx2"/>
                </a:solidFill>
                <a:latin typeface="Calibri"/>
                <a:ea typeface="Calibri"/>
                <a:cs typeface="Calibri"/>
                <a:sym typeface="Calibri"/>
              </a:rPr>
              <a:t>(Priestley and Minty 2013)</a:t>
            </a:r>
          </a:p>
          <a:p>
            <a:pPr marL="0" marR="0" lvl="0" indent="0" algn="l" rtl="0">
              <a:lnSpc>
                <a:spcPct val="80000"/>
              </a:lnSpc>
              <a:spcBef>
                <a:spcPts val="1000"/>
              </a:spcBef>
              <a:buClr>
                <a:schemeClr val="dk1"/>
              </a:buClr>
              <a:buSzPct val="25000"/>
              <a:buFont typeface="Arial"/>
              <a:buNone/>
            </a:pPr>
            <a:r>
              <a:rPr lang="en-US" sz="2590" b="0" i="0" u="none" strike="noStrike" cap="none" dirty="0">
                <a:solidFill>
                  <a:schemeClr val="dk1"/>
                </a:solidFill>
                <a:latin typeface="Calibri"/>
                <a:ea typeface="Calibri"/>
                <a:cs typeface="Calibri"/>
                <a:sym typeface="Calibri"/>
              </a:rPr>
              <a:t> </a:t>
            </a:r>
          </a:p>
        </p:txBody>
      </p:sp>
    </p:spTree>
    <p:extLst>
      <p:ext uri="{BB962C8B-B14F-4D97-AF65-F5344CB8AC3E}">
        <p14:creationId xmlns:p14="http://schemas.microsoft.com/office/powerpoint/2010/main" val="2270884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Shape 537"/>
          <p:cNvSpPr txBox="1">
            <a:spLocks noGrp="1"/>
          </p:cNvSpPr>
          <p:nvPr>
            <p:ph type="title"/>
          </p:nvPr>
        </p:nvSpPr>
        <p:spPr>
          <a:xfrm>
            <a:off x="247357" y="237587"/>
            <a:ext cx="10515600" cy="886900"/>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Learning from the Scottish Experience </a:t>
            </a:r>
          </a:p>
        </p:txBody>
      </p:sp>
      <p:sp>
        <p:nvSpPr>
          <p:cNvPr id="538" name="Shape 538"/>
          <p:cNvSpPr txBox="1">
            <a:spLocks noGrp="1"/>
          </p:cNvSpPr>
          <p:nvPr>
            <p:ph type="body" idx="1"/>
          </p:nvPr>
        </p:nvSpPr>
        <p:spPr>
          <a:xfrm>
            <a:off x="585952" y="1526080"/>
            <a:ext cx="10515600" cy="4351338"/>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US" b="1" i="0" u="none" strike="noStrike" cap="none" dirty="0">
                <a:solidFill>
                  <a:schemeClr val="tx2"/>
                </a:solidFill>
                <a:latin typeface="Calibri"/>
                <a:ea typeface="Calibri"/>
                <a:cs typeface="Calibri"/>
                <a:sym typeface="Calibri"/>
              </a:rPr>
              <a:t>2:- Time/’meso’-level support?</a:t>
            </a:r>
          </a:p>
          <a:p>
            <a:pPr marL="228600" marR="0" lvl="0" indent="-228600" algn="l" rtl="0">
              <a:lnSpc>
                <a:spcPct val="90000"/>
              </a:lnSpc>
              <a:spcBef>
                <a:spcPts val="1000"/>
              </a:spcBef>
              <a:spcAft>
                <a:spcPts val="0"/>
              </a:spcAft>
              <a:buClr>
                <a:schemeClr val="dk1"/>
              </a:buClr>
              <a:buSzPct val="100000"/>
              <a:buFont typeface="Arial"/>
              <a:buChar char="•"/>
            </a:pPr>
            <a:r>
              <a:rPr lang="en-US" b="0" i="1" u="none" strike="noStrike" cap="none" dirty="0">
                <a:solidFill>
                  <a:schemeClr val="tx2"/>
                </a:solidFill>
                <a:latin typeface="Calibri"/>
                <a:ea typeface="Calibri"/>
                <a:cs typeface="Calibri"/>
                <a:sym typeface="Calibri"/>
              </a:rPr>
              <a:t>While most teachers welcomed the underpinning philosophy of </a:t>
            </a:r>
            <a:r>
              <a:rPr lang="en-US" b="0" i="1" u="none" strike="noStrike" cap="none" dirty="0" err="1">
                <a:solidFill>
                  <a:schemeClr val="tx2"/>
                </a:solidFill>
                <a:latin typeface="Calibri"/>
                <a:ea typeface="Calibri"/>
                <a:cs typeface="Calibri"/>
                <a:sym typeface="Calibri"/>
              </a:rPr>
              <a:t>CfE</a:t>
            </a:r>
            <a:r>
              <a:rPr lang="en-US" b="0" i="1" u="none" strike="noStrike" cap="none" dirty="0">
                <a:solidFill>
                  <a:schemeClr val="tx2"/>
                </a:solidFill>
                <a:latin typeface="Calibri"/>
                <a:ea typeface="Calibri"/>
                <a:cs typeface="Calibri"/>
                <a:sym typeface="Calibri"/>
              </a:rPr>
              <a:t>, we found </a:t>
            </a:r>
            <a:r>
              <a:rPr lang="en-US" b="0" i="1" u="none" strike="noStrike" cap="none" dirty="0">
                <a:solidFill>
                  <a:srgbClr val="FF0000"/>
                </a:solidFill>
                <a:latin typeface="Calibri"/>
                <a:ea typeface="Calibri"/>
                <a:cs typeface="Calibri"/>
                <a:sym typeface="Calibri"/>
              </a:rPr>
              <a:t>second order engagement </a:t>
            </a:r>
            <a:r>
              <a:rPr lang="en-US" b="0" i="1" u="none" strike="noStrike" cap="none" dirty="0">
                <a:solidFill>
                  <a:schemeClr val="tx2"/>
                </a:solidFill>
                <a:latin typeface="Calibri"/>
                <a:ea typeface="Calibri"/>
                <a:cs typeface="Calibri"/>
                <a:sym typeface="Calibri"/>
              </a:rPr>
              <a:t>to be more problematic. There are a number of facets of this. Firstly, there is the issue of whether the teaching workforce has been able to take the </a:t>
            </a:r>
            <a:r>
              <a:rPr lang="en-US" b="1" i="1" u="none" strike="noStrike" cap="none" dirty="0">
                <a:solidFill>
                  <a:schemeClr val="tx2"/>
                </a:solidFill>
                <a:latin typeface="Calibri"/>
                <a:ea typeface="Calibri"/>
                <a:cs typeface="Calibri"/>
                <a:sym typeface="Calibri"/>
              </a:rPr>
              <a:t>time to make sense of the big ideas of the curriculum</a:t>
            </a:r>
            <a:r>
              <a:rPr lang="en-US" b="0" i="1" u="none" strike="noStrike" cap="none" dirty="0">
                <a:solidFill>
                  <a:schemeClr val="tx2"/>
                </a:solidFill>
                <a:latin typeface="Calibri"/>
                <a:ea typeface="Calibri"/>
                <a:cs typeface="Calibri"/>
                <a:sym typeface="Calibri"/>
              </a:rPr>
              <a:t>. We found only occasional examples of meeting with colleagues to discuss the </a:t>
            </a:r>
            <a:r>
              <a:rPr lang="en-US" i="1" u="none" strike="noStrike" cap="none" dirty="0">
                <a:solidFill>
                  <a:srgbClr val="FF0000"/>
                </a:solidFill>
                <a:latin typeface="Calibri"/>
                <a:ea typeface="Calibri"/>
                <a:cs typeface="Calibri"/>
                <a:sym typeface="Calibri"/>
              </a:rPr>
              <a:t>meaning of the principles of </a:t>
            </a:r>
            <a:r>
              <a:rPr lang="en-US" i="1" u="none" strike="noStrike" cap="none" dirty="0" err="1">
                <a:solidFill>
                  <a:srgbClr val="FF0000"/>
                </a:solidFill>
                <a:latin typeface="Calibri"/>
                <a:ea typeface="Calibri"/>
                <a:cs typeface="Calibri"/>
                <a:sym typeface="Calibri"/>
              </a:rPr>
              <a:t>CfE</a:t>
            </a:r>
            <a:r>
              <a:rPr lang="en-US" i="1" u="none" strike="noStrike" cap="none" dirty="0">
                <a:solidFill>
                  <a:srgbClr val="FF0000"/>
                </a:solidFill>
                <a:latin typeface="Calibri"/>
                <a:ea typeface="Calibri"/>
                <a:cs typeface="Calibri"/>
                <a:sym typeface="Calibri"/>
              </a:rPr>
              <a:t>. </a:t>
            </a:r>
            <a:r>
              <a:rPr lang="en-US" b="0" i="1" u="none" strike="noStrike" cap="none" dirty="0">
                <a:solidFill>
                  <a:schemeClr val="tx2"/>
                </a:solidFill>
                <a:latin typeface="Calibri"/>
                <a:ea typeface="Calibri"/>
                <a:cs typeface="Calibri"/>
                <a:sym typeface="Calibri"/>
              </a:rPr>
              <a:t>(Priestley and Minty, 2013)</a:t>
            </a:r>
          </a:p>
          <a:p>
            <a:pPr marL="228600" marR="0" lvl="0" indent="-228600" algn="l" rtl="0">
              <a:lnSpc>
                <a:spcPct val="90000"/>
              </a:lnSpc>
              <a:spcBef>
                <a:spcPts val="1000"/>
              </a:spcBef>
              <a:spcAft>
                <a:spcPts val="0"/>
              </a:spcAft>
              <a:buClr>
                <a:schemeClr val="dk1"/>
              </a:buClr>
              <a:buSzPct val="100000"/>
              <a:buFont typeface="Arial"/>
              <a:buNone/>
            </a:pPr>
            <a:endParaRPr sz="2400" b="0" i="1" u="none" strike="noStrike" cap="none" dirty="0">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61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Shape 543"/>
          <p:cNvSpPr txBox="1">
            <a:spLocks noGrp="1"/>
          </p:cNvSpPr>
          <p:nvPr>
            <p:ph type="title"/>
          </p:nvPr>
        </p:nvSpPr>
        <p:spPr>
          <a:xfrm>
            <a:off x="247357" y="1825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Learning from the Scottish Experience (3)</a:t>
            </a:r>
          </a:p>
        </p:txBody>
      </p:sp>
      <p:sp>
        <p:nvSpPr>
          <p:cNvPr id="544" name="Shape 544"/>
          <p:cNvSpPr txBox="1">
            <a:spLocks noGrp="1"/>
          </p:cNvSpPr>
          <p:nvPr>
            <p:ph type="body" idx="1"/>
          </p:nvPr>
        </p:nvSpPr>
        <p:spPr>
          <a:xfrm>
            <a:off x="407963" y="1343818"/>
            <a:ext cx="10945837" cy="4699855"/>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en-US" sz="2800" b="1" i="0" u="none" strike="noStrike" cap="none" dirty="0">
                <a:solidFill>
                  <a:schemeClr val="tx2"/>
                </a:solidFill>
                <a:latin typeface="Calibri"/>
                <a:ea typeface="Calibri"/>
                <a:cs typeface="Calibri"/>
                <a:sym typeface="Calibri"/>
              </a:rPr>
              <a:t>3:- Teachers’ individual theories of learning and knowledge?</a:t>
            </a:r>
          </a:p>
          <a:p>
            <a:pPr marL="0" marR="0" lvl="0" indent="0" algn="l" rtl="0">
              <a:lnSpc>
                <a:spcPct val="80000"/>
              </a:lnSpc>
              <a:spcBef>
                <a:spcPts val="1000"/>
              </a:spcBef>
              <a:spcAft>
                <a:spcPts val="0"/>
              </a:spcAft>
              <a:buClr>
                <a:schemeClr val="dk1"/>
              </a:buClr>
              <a:buSzPct val="100000"/>
              <a:buNone/>
            </a:pPr>
            <a:r>
              <a:rPr lang="en-US" sz="2800" b="0" i="1" u="none" strike="noStrike" cap="none" dirty="0">
                <a:solidFill>
                  <a:schemeClr val="tx2"/>
                </a:solidFill>
                <a:latin typeface="Calibri"/>
                <a:ea typeface="Calibri"/>
                <a:cs typeface="Calibri"/>
                <a:sym typeface="Calibri"/>
              </a:rPr>
              <a:t>Secondly, and perhaps more fundamentally, one should question whether the assumptions within </a:t>
            </a:r>
            <a:r>
              <a:rPr lang="en-US" sz="2800" b="0" i="1" u="none" strike="noStrike" cap="none" dirty="0" err="1">
                <a:solidFill>
                  <a:schemeClr val="tx2"/>
                </a:solidFill>
                <a:latin typeface="Calibri"/>
                <a:ea typeface="Calibri"/>
                <a:cs typeface="Calibri"/>
                <a:sym typeface="Calibri"/>
              </a:rPr>
              <a:t>CfE</a:t>
            </a:r>
            <a:r>
              <a:rPr lang="en-US" sz="2800" b="0" i="1" u="none" strike="noStrike" cap="none" dirty="0">
                <a:solidFill>
                  <a:schemeClr val="tx2"/>
                </a:solidFill>
                <a:latin typeface="Calibri"/>
                <a:ea typeface="Calibri"/>
                <a:cs typeface="Calibri"/>
                <a:sym typeface="Calibri"/>
              </a:rPr>
              <a:t> about learning and knowledge are congruent with teachers’ own implicit theories of learning and knowledge. </a:t>
            </a:r>
            <a:r>
              <a:rPr lang="en-US" sz="2800" b="0" i="1" u="none" strike="noStrike" cap="none" dirty="0" err="1">
                <a:solidFill>
                  <a:schemeClr val="tx2"/>
                </a:solidFill>
                <a:latin typeface="Calibri"/>
                <a:ea typeface="Calibri"/>
                <a:cs typeface="Calibri"/>
                <a:sym typeface="Calibri"/>
              </a:rPr>
              <a:t>CfE</a:t>
            </a:r>
            <a:r>
              <a:rPr lang="en-US" sz="2800" b="0" i="1" u="none" strike="noStrike" cap="none" dirty="0">
                <a:solidFill>
                  <a:schemeClr val="tx2"/>
                </a:solidFill>
                <a:latin typeface="Calibri"/>
                <a:ea typeface="Calibri"/>
                <a:cs typeface="Calibri"/>
                <a:sym typeface="Calibri"/>
              </a:rPr>
              <a:t> advocates a broadly </a:t>
            </a:r>
            <a:r>
              <a:rPr lang="en-US" sz="2800" b="1" i="1" u="none" strike="noStrike" cap="none" dirty="0">
                <a:solidFill>
                  <a:srgbClr val="FF0000"/>
                </a:solidFill>
                <a:latin typeface="Calibri"/>
                <a:ea typeface="Calibri"/>
                <a:cs typeface="Calibri"/>
                <a:sym typeface="Calibri"/>
              </a:rPr>
              <a:t>constructivist</a:t>
            </a:r>
            <a:r>
              <a:rPr lang="en-US" sz="2800" b="1" i="1" u="none" strike="noStrike" cap="none" dirty="0">
                <a:solidFill>
                  <a:schemeClr val="tx2"/>
                </a:solidFill>
                <a:latin typeface="Calibri"/>
                <a:ea typeface="Calibri"/>
                <a:cs typeface="Calibri"/>
                <a:sym typeface="Calibri"/>
              </a:rPr>
              <a:t> </a:t>
            </a:r>
            <a:r>
              <a:rPr lang="en-US" sz="2800" i="1" u="none" strike="noStrike" cap="none" dirty="0">
                <a:solidFill>
                  <a:schemeClr val="tx2"/>
                </a:solidFill>
                <a:latin typeface="Calibri"/>
                <a:ea typeface="Calibri"/>
                <a:cs typeface="Calibri"/>
                <a:sym typeface="Calibri"/>
              </a:rPr>
              <a:t>view of learning, at least implicitly. </a:t>
            </a:r>
            <a:r>
              <a:rPr lang="en-US" sz="2800" b="0" i="1" u="none" strike="noStrike" cap="none" dirty="0">
                <a:solidFill>
                  <a:schemeClr val="tx2"/>
                </a:solidFill>
                <a:latin typeface="Calibri"/>
                <a:ea typeface="Calibri"/>
                <a:cs typeface="Calibri"/>
                <a:sym typeface="Calibri"/>
              </a:rPr>
              <a:t>Thus, there are notions that students learn best through active engagement and experience, and through dialogue with other learners. Our research suggests, conversely, that many teachers, particularly in secondary schools, </a:t>
            </a:r>
            <a:r>
              <a:rPr lang="en-US" sz="2800" b="0" i="1" u="none" strike="noStrike" cap="none" dirty="0" err="1">
                <a:solidFill>
                  <a:schemeClr val="tx2"/>
                </a:solidFill>
                <a:latin typeface="Calibri"/>
                <a:ea typeface="Calibri"/>
                <a:cs typeface="Calibri"/>
                <a:sym typeface="Calibri"/>
              </a:rPr>
              <a:t>harbour</a:t>
            </a:r>
            <a:r>
              <a:rPr lang="en-US" sz="2800" b="0" i="1" u="none" strike="noStrike" cap="none" dirty="0">
                <a:solidFill>
                  <a:schemeClr val="tx2"/>
                </a:solidFill>
                <a:latin typeface="Calibri"/>
                <a:ea typeface="Calibri"/>
                <a:cs typeface="Calibri"/>
                <a:sym typeface="Calibri"/>
              </a:rPr>
              <a:t> implicit </a:t>
            </a:r>
            <a:r>
              <a:rPr lang="en-US" sz="2800" b="0" i="1" u="none" strike="noStrike" cap="none" dirty="0" err="1">
                <a:solidFill>
                  <a:srgbClr val="FF0000"/>
                </a:solidFill>
                <a:latin typeface="Calibri"/>
                <a:ea typeface="Calibri"/>
                <a:cs typeface="Calibri"/>
                <a:sym typeface="Calibri"/>
              </a:rPr>
              <a:t>transmissionist</a:t>
            </a:r>
            <a:r>
              <a:rPr lang="en-US" sz="2800" b="0" i="1" u="none" strike="noStrike" cap="none" dirty="0">
                <a:solidFill>
                  <a:schemeClr val="tx2"/>
                </a:solidFill>
                <a:latin typeface="Calibri"/>
                <a:ea typeface="Calibri"/>
                <a:cs typeface="Calibri"/>
                <a:sym typeface="Calibri"/>
              </a:rPr>
              <a:t> views of knowledge and learning, viewing it as </a:t>
            </a:r>
            <a:r>
              <a:rPr lang="en-US" sz="2800" b="0" i="1" u="none" strike="noStrike" cap="none" dirty="0">
                <a:solidFill>
                  <a:srgbClr val="FF0000"/>
                </a:solidFill>
                <a:latin typeface="Calibri"/>
                <a:ea typeface="Calibri"/>
                <a:cs typeface="Calibri"/>
                <a:sym typeface="Calibri"/>
              </a:rPr>
              <a:t>delivery of content</a:t>
            </a:r>
            <a:r>
              <a:rPr lang="en-US" sz="2800" b="0" i="1" u="none" strike="noStrike" cap="none" dirty="0">
                <a:solidFill>
                  <a:schemeClr val="tx2"/>
                </a:solidFill>
                <a:latin typeface="Calibri"/>
                <a:ea typeface="Calibri"/>
                <a:cs typeface="Calibri"/>
                <a:sym typeface="Calibri"/>
              </a:rPr>
              <a:t>, whether or not </a:t>
            </a:r>
            <a:r>
              <a:rPr lang="en-US" sz="2800" b="0" i="1" u="none" strike="noStrike" cap="none" dirty="0" err="1">
                <a:solidFill>
                  <a:schemeClr val="tx2"/>
                </a:solidFill>
                <a:latin typeface="Calibri"/>
                <a:ea typeface="Calibri"/>
                <a:cs typeface="Calibri"/>
                <a:sym typeface="Calibri"/>
              </a:rPr>
              <a:t>organised</a:t>
            </a:r>
            <a:r>
              <a:rPr lang="en-US" sz="2800" b="0" i="1" u="none" strike="noStrike" cap="none" dirty="0">
                <a:solidFill>
                  <a:schemeClr val="tx2"/>
                </a:solidFill>
                <a:latin typeface="Calibri"/>
                <a:ea typeface="Calibri"/>
                <a:cs typeface="Calibri"/>
                <a:sym typeface="Calibri"/>
              </a:rPr>
              <a:t> into discrete subjects…..it is probable there will be a continuum of practice and philosophy in each case, and that </a:t>
            </a:r>
            <a:r>
              <a:rPr lang="en-US" sz="2800" i="1" u="none" strike="noStrike" cap="none" dirty="0">
                <a:solidFill>
                  <a:schemeClr val="tx2"/>
                </a:solidFill>
                <a:latin typeface="Calibri"/>
                <a:ea typeface="Calibri"/>
                <a:cs typeface="Calibri"/>
                <a:sym typeface="Calibri"/>
              </a:rPr>
              <a:t>most teachers will be influenced by a combination of different beliefs and values. </a:t>
            </a:r>
            <a:r>
              <a:rPr lang="en-US" sz="2800" b="0" i="1" u="none" strike="noStrike" cap="none" dirty="0">
                <a:solidFill>
                  <a:schemeClr val="tx2"/>
                </a:solidFill>
                <a:latin typeface="Calibri"/>
                <a:ea typeface="Calibri"/>
                <a:cs typeface="Calibri"/>
                <a:sym typeface="Calibri"/>
              </a:rPr>
              <a:t>(Priestley and Minty, 2013)</a:t>
            </a:r>
          </a:p>
          <a:p>
            <a:pPr marL="228600" marR="0" lvl="0" indent="-228600" algn="l" rtl="0">
              <a:lnSpc>
                <a:spcPct val="80000"/>
              </a:lnSpc>
              <a:spcBef>
                <a:spcPts val="100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68930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Shape 549"/>
          <p:cNvSpPr txBox="1">
            <a:spLocks noGrp="1"/>
          </p:cNvSpPr>
          <p:nvPr>
            <p:ph type="title"/>
          </p:nvPr>
        </p:nvSpPr>
        <p:spPr>
          <a:xfrm>
            <a:off x="191086" y="0"/>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Learning from the Scottish Experience (4)</a:t>
            </a:r>
          </a:p>
        </p:txBody>
      </p:sp>
      <p:sp>
        <p:nvSpPr>
          <p:cNvPr id="550" name="Shape 550"/>
          <p:cNvSpPr txBox="1">
            <a:spLocks noGrp="1"/>
          </p:cNvSpPr>
          <p:nvPr>
            <p:ph type="body" idx="1"/>
          </p:nvPr>
        </p:nvSpPr>
        <p:spPr>
          <a:xfrm>
            <a:off x="418150" y="1326823"/>
            <a:ext cx="11030243" cy="4851400"/>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25000"/>
              <a:buFont typeface="Arial"/>
              <a:buNone/>
            </a:pPr>
            <a:r>
              <a:rPr lang="en-US" sz="2800" b="1" i="0" u="none" strike="noStrike" cap="none" dirty="0">
                <a:solidFill>
                  <a:schemeClr val="tx2"/>
                </a:solidFill>
                <a:latin typeface="Calibri"/>
                <a:ea typeface="Calibri"/>
                <a:cs typeface="Calibri"/>
                <a:sym typeface="Calibri"/>
              </a:rPr>
              <a:t>4) Knowledge vs Skills</a:t>
            </a:r>
          </a:p>
          <a:p>
            <a:pPr marL="0" indent="0">
              <a:lnSpc>
                <a:spcPct val="90000"/>
              </a:lnSpc>
              <a:spcBef>
                <a:spcPts val="0"/>
              </a:spcBef>
              <a:buClr>
                <a:schemeClr val="dk1"/>
              </a:buClr>
              <a:buSzPct val="100000"/>
              <a:buNone/>
            </a:pPr>
            <a:endParaRPr lang="en-US" sz="2800" dirty="0">
              <a:solidFill>
                <a:schemeClr val="tx2"/>
              </a:solidFill>
              <a:latin typeface="Calibri"/>
              <a:ea typeface="Calibri"/>
              <a:cs typeface="Calibri"/>
              <a:sym typeface="Calibri"/>
            </a:endParaRPr>
          </a:p>
          <a:p>
            <a:pPr marL="228600" marR="0" lvl="0" indent="-228600" algn="l" rtl="0">
              <a:lnSpc>
                <a:spcPct val="90000"/>
              </a:lnSpc>
              <a:spcBef>
                <a:spcPts val="1000"/>
              </a:spcBef>
              <a:spcAft>
                <a:spcPts val="0"/>
              </a:spcAft>
              <a:buClr>
                <a:schemeClr val="dk1"/>
              </a:buClr>
              <a:buSzPct val="100000"/>
              <a:buFont typeface="Arial"/>
              <a:buChar char="•"/>
            </a:pPr>
            <a:endParaRPr lang="en-US" sz="2800" b="0" i="1" u="none" strike="noStrike" cap="none" dirty="0">
              <a:solidFill>
                <a:schemeClr val="tx2"/>
              </a:solidFill>
              <a:latin typeface="Calibri"/>
              <a:ea typeface="Calibri"/>
              <a:cs typeface="Calibri"/>
              <a:sym typeface="Calibri"/>
            </a:endParaRPr>
          </a:p>
          <a:p>
            <a:pPr marL="0" marR="0" lvl="0" indent="0" algn="l" rtl="0">
              <a:lnSpc>
                <a:spcPct val="90000"/>
              </a:lnSpc>
              <a:spcBef>
                <a:spcPts val="1000"/>
              </a:spcBef>
              <a:spcAft>
                <a:spcPts val="0"/>
              </a:spcAft>
              <a:buClr>
                <a:schemeClr val="dk1"/>
              </a:buClr>
              <a:buSzPct val="100000"/>
              <a:buNone/>
            </a:pPr>
            <a:r>
              <a:rPr lang="en-US" sz="2800" b="0" i="1" u="none" strike="noStrike" cap="none" dirty="0">
                <a:solidFill>
                  <a:schemeClr val="tx2"/>
                </a:solidFill>
                <a:latin typeface="Calibri"/>
                <a:ea typeface="Calibri"/>
                <a:cs typeface="Calibri"/>
                <a:sym typeface="Calibri"/>
              </a:rPr>
              <a:t>“There was a perception among some teachers (both interviewees and survey respondents, and both primary and secondary) that knowledge was disappearing from the curriculum in </a:t>
            </a:r>
            <a:r>
              <a:rPr lang="en-US" sz="2800" b="0" i="1" u="none" strike="noStrike" cap="none" dirty="0" err="1">
                <a:solidFill>
                  <a:schemeClr val="tx2"/>
                </a:solidFill>
                <a:latin typeface="Calibri"/>
                <a:ea typeface="Calibri"/>
                <a:cs typeface="Calibri"/>
                <a:sym typeface="Calibri"/>
              </a:rPr>
              <a:t>favour</a:t>
            </a:r>
            <a:r>
              <a:rPr lang="en-US" sz="2800" b="0" i="1" u="none" strike="noStrike" cap="none" dirty="0">
                <a:solidFill>
                  <a:schemeClr val="tx2"/>
                </a:solidFill>
                <a:latin typeface="Calibri"/>
                <a:ea typeface="Calibri"/>
                <a:cs typeface="Calibri"/>
                <a:sym typeface="Calibri"/>
              </a:rPr>
              <a:t> of skills. Such opinions tended to be expressed by teachers holding </a:t>
            </a:r>
            <a:r>
              <a:rPr lang="en-US" sz="2800" b="0" i="1" u="none" strike="noStrike" cap="none" dirty="0" err="1">
                <a:solidFill>
                  <a:schemeClr val="tx2"/>
                </a:solidFill>
                <a:latin typeface="Calibri"/>
                <a:ea typeface="Calibri"/>
                <a:cs typeface="Calibri"/>
                <a:sym typeface="Calibri"/>
              </a:rPr>
              <a:t>transmissionist</a:t>
            </a:r>
            <a:r>
              <a:rPr lang="en-US" sz="2800" b="0" i="1" u="none" strike="noStrike" cap="none" dirty="0">
                <a:solidFill>
                  <a:schemeClr val="tx2"/>
                </a:solidFill>
                <a:latin typeface="Calibri"/>
                <a:ea typeface="Calibri"/>
                <a:cs typeface="Calibri"/>
                <a:sym typeface="Calibri"/>
              </a:rPr>
              <a:t> views of knowledge and was in conflict with the more constructivist views of knowledge implied within </a:t>
            </a:r>
            <a:r>
              <a:rPr lang="en-US" sz="2800" b="0" i="1" u="none" strike="noStrike" cap="none" dirty="0" err="1">
                <a:solidFill>
                  <a:schemeClr val="tx2"/>
                </a:solidFill>
                <a:latin typeface="Calibri"/>
                <a:ea typeface="Calibri"/>
                <a:cs typeface="Calibri"/>
                <a:sym typeface="Calibri"/>
              </a:rPr>
              <a:t>CfE</a:t>
            </a:r>
            <a:r>
              <a:rPr lang="en-US" sz="2800" b="0" i="1" u="none" strike="noStrike" cap="none" dirty="0">
                <a:solidFill>
                  <a:schemeClr val="tx2"/>
                </a:solidFill>
                <a:latin typeface="Calibri"/>
                <a:ea typeface="Calibri"/>
                <a:cs typeface="Calibri"/>
                <a:sym typeface="Calibri"/>
              </a:rPr>
              <a:t>.”</a:t>
            </a:r>
          </a:p>
          <a:p>
            <a:pPr marL="228600" marR="0" lvl="0" indent="-228600" algn="l" rtl="0">
              <a:lnSpc>
                <a:spcPct val="90000"/>
              </a:lnSpc>
              <a:spcBef>
                <a:spcPts val="1000"/>
              </a:spcBef>
              <a:buClr>
                <a:schemeClr val="dk1"/>
              </a:buClr>
              <a:buSzPct val="100000"/>
              <a:buFont typeface="Arial"/>
              <a:buNone/>
            </a:pPr>
            <a:endParaRPr sz="28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29085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sp>
        <p:nvSpPr>
          <p:cNvPr id="555" name="Shape 555"/>
          <p:cNvSpPr txBox="1">
            <a:spLocks noGrp="1"/>
          </p:cNvSpPr>
          <p:nvPr>
            <p:ph type="title"/>
          </p:nvPr>
        </p:nvSpPr>
        <p:spPr>
          <a:xfrm>
            <a:off x="49763" y="-10588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dirty="0">
                <a:latin typeface="Calibri"/>
                <a:ea typeface="Calibri"/>
                <a:cs typeface="Calibri"/>
                <a:sym typeface="Calibri"/>
              </a:rPr>
              <a:t>TASK:- Study the two statements from Scottish teachers below…</a:t>
            </a:r>
          </a:p>
        </p:txBody>
      </p:sp>
      <p:sp>
        <p:nvSpPr>
          <p:cNvPr id="556" name="Shape 556"/>
          <p:cNvSpPr txBox="1">
            <a:spLocks noGrp="1"/>
          </p:cNvSpPr>
          <p:nvPr>
            <p:ph type="body" idx="1"/>
          </p:nvPr>
        </p:nvSpPr>
        <p:spPr>
          <a:xfrm>
            <a:off x="838200" y="1825625"/>
            <a:ext cx="6719596"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
        <p:nvSpPr>
          <p:cNvPr id="557" name="Shape 557"/>
          <p:cNvSpPr/>
          <p:nvPr/>
        </p:nvSpPr>
        <p:spPr>
          <a:xfrm>
            <a:off x="6719596" y="1212980"/>
            <a:ext cx="4634204" cy="4348065"/>
          </a:xfrm>
          <a:prstGeom prst="wedgeEllipseCallout">
            <a:avLst>
              <a:gd name="adj1" fmla="val 62926"/>
              <a:gd name="adj2" fmla="val 41962"/>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“IT’S NOT WHAT WE LEARN BUT HOW WE LEARN". Who coined that disaster? In order for there to be any meaning in the acquisition of knowledge then what we learn HAS to be as vital and important as how we learn. </a:t>
            </a:r>
          </a:p>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58" name="Shape 558"/>
          <p:cNvSpPr/>
          <p:nvPr/>
        </p:nvSpPr>
        <p:spPr>
          <a:xfrm>
            <a:off x="0" y="1492898"/>
            <a:ext cx="6830009" cy="4684065"/>
          </a:xfrm>
          <a:prstGeom prst="cloudCallout">
            <a:avLst>
              <a:gd name="adj1" fmla="val -41490"/>
              <a:gd name="adj2" fmla="val 5566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The ONLY plus I see from CfE is inter-disciplinary learning- something I have advocated for a long time. But in order to fully link with other subjects and make meaningful and relevant connections then pupils need to understand the subject first. At every level in its implementation CfE, dumbs down subject specialism BUT it is only through subject that we can really make wider links and judgements about all other areas. (Survey) </a:t>
            </a:r>
          </a:p>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59" name="Shape 559"/>
          <p:cNvSpPr txBox="1"/>
          <p:nvPr/>
        </p:nvSpPr>
        <p:spPr>
          <a:xfrm>
            <a:off x="5307563" y="5788970"/>
            <a:ext cx="6691604" cy="83099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2400">
                <a:solidFill>
                  <a:schemeClr val="tx2"/>
                </a:solidFill>
                <a:latin typeface="Calibri"/>
                <a:ea typeface="Calibri"/>
                <a:cs typeface="Calibri"/>
                <a:sym typeface="Calibri"/>
              </a:rPr>
              <a:t>Task (5 minutes):- How would you respond to these two teachers?</a:t>
            </a:r>
          </a:p>
        </p:txBody>
      </p:sp>
    </p:spTree>
    <p:extLst>
      <p:ext uri="{BB962C8B-B14F-4D97-AF65-F5344CB8AC3E}">
        <p14:creationId xmlns:p14="http://schemas.microsoft.com/office/powerpoint/2010/main" val="622435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71B7-BCB3-47D5-9DED-373A4A5277D0}"/>
              </a:ext>
            </a:extLst>
          </p:cNvPr>
          <p:cNvSpPr>
            <a:spLocks noGrp="1"/>
          </p:cNvSpPr>
          <p:nvPr>
            <p:ph type="title"/>
          </p:nvPr>
        </p:nvSpPr>
        <p:spPr/>
        <p:txBody>
          <a:bodyPr/>
          <a:lstStyle/>
          <a:p>
            <a:r>
              <a:rPr lang="en-US" sz="3200" b="1"/>
              <a:t>Other International ‘process’ curricular examples</a:t>
            </a:r>
          </a:p>
        </p:txBody>
      </p:sp>
      <p:sp>
        <p:nvSpPr>
          <p:cNvPr id="3" name="Text Placeholder 2">
            <a:extLst>
              <a:ext uri="{FF2B5EF4-FFF2-40B4-BE49-F238E27FC236}">
                <a16:creationId xmlns:a16="http://schemas.microsoft.com/office/drawing/2014/main" id="{B6FE414F-D84F-4D4E-93E8-5951D0F5DCF3}"/>
              </a:ext>
            </a:extLst>
          </p:cNvPr>
          <p:cNvSpPr>
            <a:spLocks noGrp="1"/>
          </p:cNvSpPr>
          <p:nvPr>
            <p:ph type="body" idx="1"/>
          </p:nvPr>
        </p:nvSpPr>
        <p:spPr/>
        <p:txBody>
          <a:bodyPr/>
          <a:lstStyle/>
          <a:p>
            <a:r>
              <a:rPr lang="en-US">
                <a:solidFill>
                  <a:schemeClr val="tx2"/>
                </a:solidFill>
              </a:rPr>
              <a:t> Scotland   </a:t>
            </a:r>
            <a:r>
              <a:rPr lang="en-GB" b="1"/>
              <a:t>https://tinyurl.com/y7dr44ss</a:t>
            </a:r>
            <a:endParaRPr lang="en-US">
              <a:solidFill>
                <a:schemeClr val="tx2"/>
              </a:solidFill>
            </a:endParaRPr>
          </a:p>
          <a:p>
            <a:r>
              <a:rPr lang="en-US">
                <a:solidFill>
                  <a:schemeClr val="tx2"/>
                </a:solidFill>
              </a:rPr>
              <a:t> Singapore  </a:t>
            </a:r>
            <a:r>
              <a:rPr lang="en-US" b="1"/>
              <a:t>https://www.moe.gov.sg/education/</a:t>
            </a:r>
          </a:p>
          <a:p>
            <a:r>
              <a:rPr lang="en-US">
                <a:solidFill>
                  <a:schemeClr val="tx2"/>
                </a:solidFill>
              </a:rPr>
              <a:t> New Zealand  </a:t>
            </a:r>
            <a:r>
              <a:rPr lang="en-US" b="1"/>
              <a:t>http://nzcurriculum.tki.org.nz/</a:t>
            </a:r>
          </a:p>
          <a:p>
            <a:r>
              <a:rPr lang="en-US">
                <a:solidFill>
                  <a:schemeClr val="tx2"/>
                </a:solidFill>
              </a:rPr>
              <a:t> British Columbia  </a:t>
            </a:r>
            <a:r>
              <a:rPr lang="en-US" b="1"/>
              <a:t>https://curriculum.gov.bc.ca/</a:t>
            </a:r>
          </a:p>
          <a:p>
            <a:endParaRPr lang="en-US">
              <a:solidFill>
                <a:schemeClr val="tx2"/>
              </a:solidFill>
            </a:endParaRPr>
          </a:p>
          <a:p>
            <a:pPr marL="177800" indent="0">
              <a:buNone/>
            </a:pPr>
            <a:r>
              <a:rPr lang="en-US">
                <a:solidFill>
                  <a:schemeClr val="tx2"/>
                </a:solidFill>
              </a:rPr>
              <a:t>It's not possible for us to look at each of these curricula in depth, therefore, we're going to work in groups to critique one... and feedback to the group! (we will make all the materials available for you, however!) </a:t>
            </a:r>
          </a:p>
          <a:p>
            <a:pPr marL="177800" indent="0">
              <a:buNone/>
            </a:pPr>
            <a:endParaRPr lang="en-US"/>
          </a:p>
          <a:p>
            <a:endParaRPr lang="en-US"/>
          </a:p>
        </p:txBody>
      </p:sp>
    </p:spTree>
    <p:extLst>
      <p:ext uri="{BB962C8B-B14F-4D97-AF65-F5344CB8AC3E}">
        <p14:creationId xmlns:p14="http://schemas.microsoft.com/office/powerpoint/2010/main" val="1068245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DEACE-14F5-4BFC-8A50-E6737733AE2B}"/>
              </a:ext>
            </a:extLst>
          </p:cNvPr>
          <p:cNvSpPr>
            <a:spLocks noGrp="1"/>
          </p:cNvSpPr>
          <p:nvPr>
            <p:ph type="title"/>
          </p:nvPr>
        </p:nvSpPr>
        <p:spPr/>
        <p:txBody>
          <a:bodyPr/>
          <a:lstStyle/>
          <a:p>
            <a:r>
              <a:rPr lang="en-US" sz="3600" b="1"/>
              <a:t>International curriculum task</a:t>
            </a:r>
          </a:p>
        </p:txBody>
      </p:sp>
      <p:sp>
        <p:nvSpPr>
          <p:cNvPr id="3" name="Text Placeholder 2">
            <a:extLst>
              <a:ext uri="{FF2B5EF4-FFF2-40B4-BE49-F238E27FC236}">
                <a16:creationId xmlns:a16="http://schemas.microsoft.com/office/drawing/2014/main" id="{0CB3F963-17D7-47E9-B977-BC0B2639C1C1}"/>
              </a:ext>
            </a:extLst>
          </p:cNvPr>
          <p:cNvSpPr>
            <a:spLocks noGrp="1"/>
          </p:cNvSpPr>
          <p:nvPr>
            <p:ph type="body" idx="1"/>
          </p:nvPr>
        </p:nvSpPr>
        <p:spPr>
          <a:xfrm>
            <a:off x="285930" y="1276349"/>
            <a:ext cx="11587201" cy="5155981"/>
          </a:xfrm>
        </p:spPr>
        <p:txBody>
          <a:bodyPr/>
          <a:lstStyle/>
          <a:p>
            <a:r>
              <a:rPr lang="en-US" dirty="0"/>
              <a:t> </a:t>
            </a:r>
            <a:r>
              <a:rPr lang="en-US" sz="2800" dirty="0">
                <a:solidFill>
                  <a:schemeClr val="tx2"/>
                </a:solidFill>
              </a:rPr>
              <a:t>Using your information packs, answer the following questions: -</a:t>
            </a:r>
          </a:p>
          <a:p>
            <a:endParaRPr lang="en-US" sz="2800" dirty="0">
              <a:solidFill>
                <a:schemeClr val="tx2"/>
              </a:solidFill>
            </a:endParaRPr>
          </a:p>
          <a:p>
            <a:pPr marL="177800" indent="0">
              <a:buNone/>
            </a:pPr>
            <a:r>
              <a:rPr lang="en-US" sz="2800" dirty="0">
                <a:solidFill>
                  <a:schemeClr val="tx2"/>
                </a:solidFill>
              </a:rPr>
              <a:t>1) How similar are the 'purposes' of the international curricula that you have been allocated to those stated in Successful Futures?</a:t>
            </a:r>
          </a:p>
          <a:p>
            <a:pPr marL="177800" indent="0">
              <a:buNone/>
            </a:pPr>
            <a:r>
              <a:rPr lang="en-US" sz="2800" dirty="0">
                <a:solidFill>
                  <a:schemeClr val="tx2"/>
                </a:solidFill>
              </a:rPr>
              <a:t>2) Are teachers given pedagogical guidance in these documents? Is this helpful? How would teachers in Wales respond to this approach? Does it provide sufficient guidance?</a:t>
            </a:r>
          </a:p>
          <a:p>
            <a:pPr marL="177800" indent="0">
              <a:buNone/>
            </a:pPr>
            <a:r>
              <a:rPr lang="en-US" sz="2800" dirty="0">
                <a:solidFill>
                  <a:schemeClr val="tx2"/>
                </a:solidFill>
              </a:rPr>
              <a:t>3) What is the balance between knowledge and skills development?</a:t>
            </a:r>
          </a:p>
          <a:p>
            <a:pPr marL="177800" indent="0">
              <a:buNone/>
            </a:pPr>
            <a:r>
              <a:rPr lang="en-US" sz="2800" dirty="0">
                <a:solidFill>
                  <a:schemeClr val="tx2"/>
                </a:solidFill>
              </a:rPr>
              <a:t>4) How is progress assessed? Are there any challenges presented by this?</a:t>
            </a:r>
          </a:p>
          <a:p>
            <a:pPr marL="177800" indent="0">
              <a:buNone/>
            </a:pPr>
            <a:r>
              <a:rPr lang="en-US" sz="2800" dirty="0">
                <a:solidFill>
                  <a:schemeClr val="tx2"/>
                </a:solidFill>
              </a:rPr>
              <a:t>5) Overall, how easy do you think that is would be to enact this curriculum?</a:t>
            </a:r>
          </a:p>
          <a:p>
            <a:endParaRPr lang="en-US" dirty="0"/>
          </a:p>
        </p:txBody>
      </p:sp>
    </p:spTree>
    <p:extLst>
      <p:ext uri="{BB962C8B-B14F-4D97-AF65-F5344CB8AC3E}">
        <p14:creationId xmlns:p14="http://schemas.microsoft.com/office/powerpoint/2010/main" val="1710434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324" y="154112"/>
            <a:ext cx="11415537" cy="881783"/>
          </a:xfrm>
        </p:spPr>
        <p:txBody>
          <a:bodyPr anchor="ctr">
            <a:noAutofit/>
          </a:bodyPr>
          <a:lstStyle/>
          <a:p>
            <a:r>
              <a:rPr lang="en-US" sz="3600" b="1"/>
              <a:t>International examples: Curriculum reform in Hong Kong</a:t>
            </a:r>
          </a:p>
        </p:txBody>
      </p:sp>
      <p:sp>
        <p:nvSpPr>
          <p:cNvPr id="5" name="Content Placeholder 4">
            <a:extLst>
              <a:ext uri="{FF2B5EF4-FFF2-40B4-BE49-F238E27FC236}">
                <a16:creationId xmlns:a16="http://schemas.microsoft.com/office/drawing/2014/main" id="{2F9D7310-3011-4034-8BAA-24287A029E4C}"/>
              </a:ext>
            </a:extLst>
          </p:cNvPr>
          <p:cNvSpPr>
            <a:spLocks noGrp="1"/>
          </p:cNvSpPr>
          <p:nvPr>
            <p:ph idx="1"/>
          </p:nvPr>
        </p:nvSpPr>
        <p:spPr>
          <a:xfrm>
            <a:off x="506437" y="1389898"/>
            <a:ext cx="11310424" cy="5102976"/>
          </a:xfrm>
        </p:spPr>
        <p:txBody>
          <a:bodyPr>
            <a:normAutofit lnSpcReduction="10000"/>
          </a:bodyPr>
          <a:lstStyle/>
          <a:p>
            <a:r>
              <a:rPr lang="en-GB" sz="2800">
                <a:solidFill>
                  <a:schemeClr val="tx2"/>
                </a:solidFill>
                <a:latin typeface="Arial" panose="020B0604020202020204" pitchFamily="34" charset="0"/>
                <a:cs typeface="Arial" panose="020B0604020202020204" pitchFamily="34" charset="0"/>
              </a:rPr>
              <a:t>High ranking PISA nation. </a:t>
            </a:r>
          </a:p>
          <a:p>
            <a:endParaRPr lang="en-GB" sz="2800">
              <a:solidFill>
                <a:schemeClr val="tx2"/>
              </a:solidFill>
              <a:latin typeface="Arial" panose="020B0604020202020204" pitchFamily="34" charset="0"/>
              <a:cs typeface="Arial" panose="020B0604020202020204" pitchFamily="34" charset="0"/>
            </a:endParaRPr>
          </a:p>
          <a:p>
            <a:r>
              <a:rPr lang="en-GB" sz="2800">
                <a:solidFill>
                  <a:schemeClr val="tx2"/>
                </a:solidFill>
                <a:latin typeface="Arial" panose="020B0604020202020204" pitchFamily="34" charset="0"/>
                <a:cs typeface="Arial" panose="020B0604020202020204" pitchFamily="34" charset="0"/>
              </a:rPr>
              <a:t>But, there was a desire to change the existing UK- style system in order to: </a:t>
            </a:r>
          </a:p>
          <a:p>
            <a:endParaRPr lang="en-GB" sz="2800">
              <a:solidFill>
                <a:schemeClr val="tx2"/>
              </a:solidFill>
              <a:latin typeface="Arial" panose="020B0604020202020204" pitchFamily="34" charset="0"/>
              <a:cs typeface="Arial" panose="020B0604020202020204" pitchFamily="34" charset="0"/>
            </a:endParaRPr>
          </a:p>
          <a:p>
            <a:pPr lvl="1"/>
            <a:r>
              <a:rPr lang="en-GB" sz="2400">
                <a:solidFill>
                  <a:schemeClr val="tx2"/>
                </a:solidFill>
                <a:latin typeface="Arial" panose="020B0604020202020204" pitchFamily="34" charset="0"/>
                <a:cs typeface="Arial" panose="020B0604020202020204" pitchFamily="34" charset="0"/>
              </a:rPr>
              <a:t>Increase </a:t>
            </a:r>
            <a:r>
              <a:rPr lang="en-US" sz="2400">
                <a:solidFill>
                  <a:schemeClr val="tx2"/>
                </a:solidFill>
                <a:latin typeface="Arial" panose="020B0604020202020204" pitchFamily="34" charset="0"/>
                <a:cs typeface="Arial" panose="020B0604020202020204" pitchFamily="34" charset="0"/>
              </a:rPr>
              <a:t>breadth and balance to develop 21</a:t>
            </a:r>
            <a:r>
              <a:rPr lang="en-US" sz="2400" baseline="30000">
                <a:solidFill>
                  <a:schemeClr val="tx2"/>
                </a:solidFill>
                <a:latin typeface="Arial" panose="020B0604020202020204" pitchFamily="34" charset="0"/>
                <a:cs typeface="Arial" panose="020B0604020202020204" pitchFamily="34" charset="0"/>
              </a:rPr>
              <a:t>st</a:t>
            </a:r>
            <a:r>
              <a:rPr lang="en-US" sz="2400">
                <a:solidFill>
                  <a:schemeClr val="tx2"/>
                </a:solidFill>
                <a:latin typeface="Arial" panose="020B0604020202020204" pitchFamily="34" charset="0"/>
                <a:cs typeface="Arial" panose="020B0604020202020204" pitchFamily="34" charset="0"/>
              </a:rPr>
              <a:t> Century young people- knowledge, skills and attitudes especially critical and creative thinking </a:t>
            </a:r>
          </a:p>
          <a:p>
            <a:pPr lvl="1"/>
            <a:r>
              <a:rPr lang="en-US" sz="2400">
                <a:solidFill>
                  <a:schemeClr val="tx2"/>
                </a:solidFill>
                <a:latin typeface="Arial" panose="020B0604020202020204" pitchFamily="34" charset="0"/>
                <a:cs typeface="Arial" panose="020B0604020202020204" pitchFamily="34" charset="0"/>
              </a:rPr>
              <a:t>Develop more pathways </a:t>
            </a:r>
            <a:r>
              <a:rPr lang="mr-IN" sz="2400">
                <a:solidFill>
                  <a:schemeClr val="tx2"/>
                </a:solidFill>
                <a:latin typeface="Arial" panose="020B0604020202020204" pitchFamily="34" charset="0"/>
              </a:rPr>
              <a:t>–</a:t>
            </a:r>
            <a:r>
              <a:rPr lang="en-US" sz="2400">
                <a:solidFill>
                  <a:schemeClr val="tx2"/>
                </a:solidFill>
                <a:latin typeface="Arial" panose="020B0604020202020204" pitchFamily="34" charset="0"/>
                <a:cs typeface="Arial" panose="020B0604020202020204" pitchFamily="34" charset="0"/>
              </a:rPr>
              <a:t> academic and vocational and mixed</a:t>
            </a:r>
          </a:p>
          <a:p>
            <a:pPr lvl="1"/>
            <a:r>
              <a:rPr lang="en-US" sz="2400">
                <a:solidFill>
                  <a:schemeClr val="tx2"/>
                </a:solidFill>
                <a:latin typeface="Arial" panose="020B0604020202020204" pitchFamily="34" charset="0"/>
                <a:cs typeface="Arial" panose="020B0604020202020204" pitchFamily="34" charset="0"/>
              </a:rPr>
              <a:t>Change the highly selective tertiary system. </a:t>
            </a:r>
          </a:p>
          <a:p>
            <a:pPr lvl="1"/>
            <a:r>
              <a:rPr lang="en-US" sz="2400">
                <a:solidFill>
                  <a:schemeClr val="tx2"/>
                </a:solidFill>
                <a:latin typeface="Arial" panose="020B0604020202020204" pitchFamily="34" charset="0"/>
                <a:cs typeface="Arial" panose="020B0604020202020204" pitchFamily="34" charset="0"/>
              </a:rPr>
              <a:t>Promote pedagogical change </a:t>
            </a:r>
            <a:r>
              <a:rPr lang="mr-IN" sz="2400">
                <a:solidFill>
                  <a:schemeClr val="tx2"/>
                </a:solidFill>
                <a:latin typeface="Arial" panose="020B0604020202020204" pitchFamily="34" charset="0"/>
              </a:rPr>
              <a:t>–</a:t>
            </a:r>
            <a:r>
              <a:rPr lang="en-US" sz="2400">
                <a:solidFill>
                  <a:schemeClr val="tx2"/>
                </a:solidFill>
                <a:latin typeface="Arial" panose="020B0604020202020204" pitchFamily="34" charset="0"/>
                <a:cs typeface="Arial" panose="020B0604020202020204" pitchFamily="34" charset="0"/>
              </a:rPr>
              <a:t> away from so much direct teaching, rote learning, drilling for tests </a:t>
            </a:r>
          </a:p>
          <a:p>
            <a:pPr lvl="1"/>
            <a:r>
              <a:rPr lang="en-US" sz="2400">
                <a:solidFill>
                  <a:schemeClr val="tx2"/>
                </a:solidFill>
                <a:latin typeface="Arial" panose="020B0604020202020204" pitchFamily="34" charset="0"/>
                <a:cs typeface="Arial" panose="020B0604020202020204" pitchFamily="34" charset="0"/>
              </a:rPr>
              <a:t>Cater for increased student diversity</a:t>
            </a:r>
          </a:p>
          <a:p>
            <a:pPr lvl="1"/>
            <a:endParaRPr lang="en-GB"/>
          </a:p>
          <a:p>
            <a:endParaRPr lang="en-GB"/>
          </a:p>
        </p:txBody>
      </p:sp>
    </p:spTree>
    <p:extLst>
      <p:ext uri="{BB962C8B-B14F-4D97-AF65-F5344CB8AC3E}">
        <p14:creationId xmlns:p14="http://schemas.microsoft.com/office/powerpoint/2010/main" val="2718838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985" y="94904"/>
            <a:ext cx="7886700" cy="941160"/>
          </a:xfrm>
        </p:spPr>
        <p:txBody>
          <a:bodyPr>
            <a:normAutofit/>
          </a:bodyPr>
          <a:lstStyle/>
          <a:p>
            <a:r>
              <a:rPr lang="en-US" sz="3600" b="1"/>
              <a:t>What did they do? </a:t>
            </a:r>
          </a:p>
        </p:txBody>
      </p:sp>
      <p:sp>
        <p:nvSpPr>
          <p:cNvPr id="3" name="Content Placeholder 2"/>
          <p:cNvSpPr>
            <a:spLocks noGrp="1"/>
          </p:cNvSpPr>
          <p:nvPr>
            <p:ph idx="1"/>
          </p:nvPr>
        </p:nvSpPr>
        <p:spPr>
          <a:xfrm>
            <a:off x="647115" y="1479884"/>
            <a:ext cx="10944664" cy="4812632"/>
          </a:xfrm>
        </p:spPr>
        <p:txBody>
          <a:bodyPr>
            <a:normAutofit/>
          </a:bodyPr>
          <a:lstStyle/>
          <a:p>
            <a:r>
              <a:rPr lang="en-US" sz="2800">
                <a:solidFill>
                  <a:schemeClr val="tx2"/>
                </a:solidFill>
                <a:latin typeface="Arial" panose="020B0604020202020204" pitchFamily="34" charset="0"/>
                <a:cs typeface="Arial" panose="020B0604020202020204" pitchFamily="34" charset="0"/>
              </a:rPr>
              <a:t>10-year reform </a:t>
            </a:r>
            <a:r>
              <a:rPr lang="en-US" sz="2800" err="1">
                <a:solidFill>
                  <a:schemeClr val="tx2"/>
                </a:solidFill>
                <a:latin typeface="Arial" panose="020B0604020202020204" pitchFamily="34" charset="0"/>
                <a:cs typeface="Arial" panose="020B0604020202020204" pitchFamily="34" charset="0"/>
              </a:rPr>
              <a:t>programme</a:t>
            </a:r>
            <a:r>
              <a:rPr lang="en-US" sz="2800">
                <a:solidFill>
                  <a:schemeClr val="tx2"/>
                </a:solidFill>
                <a:latin typeface="Arial" panose="020B0604020202020204" pitchFamily="34" charset="0"/>
                <a:cs typeface="Arial" panose="020B0604020202020204" pitchFamily="34" charset="0"/>
              </a:rPr>
              <a:t> 2002-2012, known as ‘Learning to Learn’. </a:t>
            </a:r>
          </a:p>
          <a:p>
            <a:endParaRPr lang="en-US" sz="2800">
              <a:solidFill>
                <a:schemeClr val="tx2"/>
              </a:solidFill>
              <a:latin typeface="Arial" panose="020B0604020202020204" pitchFamily="34" charset="0"/>
              <a:cs typeface="Arial" panose="020B0604020202020204" pitchFamily="34" charset="0"/>
            </a:endParaRPr>
          </a:p>
          <a:p>
            <a:r>
              <a:rPr lang="en-US" sz="2800">
                <a:solidFill>
                  <a:schemeClr val="tx2"/>
                </a:solidFill>
                <a:latin typeface="Arial" panose="020B0604020202020204" pitchFamily="34" charset="0"/>
                <a:cs typeface="Arial" panose="020B0604020202020204" pitchFamily="34" charset="0"/>
              </a:rPr>
              <a:t>The Education Bureau managed the changes, and consulted with: Heads of Universities Committee; HK Examinations and Assessment Authority (HKEAA); Curriculum Development Institute (CDI); Quality Assurance Division (inspectors); Text book and other resource producers; Teacher Educators (initial and continuing); School Principals and Teachers’ unions; Employers; Parents and students; Press and media. </a:t>
            </a:r>
          </a:p>
          <a:p>
            <a:pPr marL="0" indent="0">
              <a:buNone/>
            </a:pPr>
            <a:endParaRPr lang="en-US"/>
          </a:p>
        </p:txBody>
      </p:sp>
    </p:spTree>
    <p:extLst>
      <p:ext uri="{BB962C8B-B14F-4D97-AF65-F5344CB8AC3E}">
        <p14:creationId xmlns:p14="http://schemas.microsoft.com/office/powerpoint/2010/main" val="523244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23557"/>
            <a:ext cx="7886700" cy="527354"/>
          </a:xfrm>
        </p:spPr>
        <p:txBody>
          <a:bodyPr/>
          <a:lstStyle/>
          <a:p>
            <a:r>
              <a:rPr lang="en-US" sz="3200" b="1"/>
              <a:t>What did they do? </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US" sz="2800">
                <a:solidFill>
                  <a:schemeClr val="tx2"/>
                </a:solidFill>
                <a:latin typeface="Arial" panose="020B0604020202020204" pitchFamily="34" charset="0"/>
                <a:cs typeface="Arial" panose="020B0604020202020204" pitchFamily="34" charset="0"/>
              </a:rPr>
              <a:t>New curriculum. </a:t>
            </a:r>
          </a:p>
          <a:p>
            <a:pPr>
              <a:buFont typeface="Wingdings" panose="05000000000000000000" pitchFamily="2" charset="2"/>
              <a:buChar char="Ø"/>
            </a:pPr>
            <a:endParaRPr lang="en-US" sz="2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US" sz="2800">
                <a:solidFill>
                  <a:schemeClr val="tx2"/>
                </a:solidFill>
                <a:latin typeface="Arial" panose="020B0604020202020204" pitchFamily="34" charset="0"/>
                <a:cs typeface="Arial" panose="020B0604020202020204" pitchFamily="34" charset="0"/>
              </a:rPr>
              <a:t>New qualification structure - Hong Kong Diploma in Secondary Education (HKDSE) (taken at age 17)</a:t>
            </a:r>
          </a:p>
          <a:p>
            <a:pPr>
              <a:buFont typeface="Wingdings" panose="05000000000000000000" pitchFamily="2" charset="2"/>
              <a:buChar char="Ø"/>
            </a:pPr>
            <a:endParaRPr lang="en-US" sz="2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US" sz="2800">
                <a:solidFill>
                  <a:schemeClr val="tx2"/>
                </a:solidFill>
                <a:latin typeface="Arial" panose="020B0604020202020204" pitchFamily="34" charset="0"/>
                <a:cs typeface="Arial" panose="020B0604020202020204" pitchFamily="34" charset="0"/>
              </a:rPr>
              <a:t>New academic structure (NAS) - 3yrs junior secondary, 3 years senior secondary, plus 4 years undergraduate or tertiary education. </a:t>
            </a:r>
          </a:p>
          <a:p>
            <a:pPr marL="228600" lvl="1" indent="0">
              <a:buNone/>
            </a:pPr>
            <a:endParaRPr lang="en-US" sz="2400"/>
          </a:p>
        </p:txBody>
      </p:sp>
    </p:spTree>
    <p:extLst>
      <p:ext uri="{BB962C8B-B14F-4D97-AF65-F5344CB8AC3E}">
        <p14:creationId xmlns:p14="http://schemas.microsoft.com/office/powerpoint/2010/main" val="440640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ext Box 2"/>
          <p:cNvSpPr txBox="1">
            <a:spLocks noChangeArrowheads="1"/>
          </p:cNvSpPr>
          <p:nvPr/>
        </p:nvSpPr>
        <p:spPr bwMode="auto">
          <a:xfrm>
            <a:off x="6550025" y="1724025"/>
            <a:ext cx="1530350" cy="781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endParaRPr lang="en-GB" altLang="zh-TW" sz="1000" b="1">
              <a:latin typeface="Times New Roman" charset="0"/>
            </a:endParaRPr>
          </a:p>
          <a:p>
            <a:pPr algn="ctr"/>
            <a:endParaRPr lang="en-GB" altLang="zh-TW" sz="1000" b="1">
              <a:latin typeface="Times New Roman" charset="0"/>
            </a:endParaRPr>
          </a:p>
          <a:p>
            <a:pPr algn="ctr">
              <a:lnSpc>
                <a:spcPct val="130000"/>
              </a:lnSpc>
            </a:pPr>
            <a:r>
              <a:rPr lang="en-GB" altLang="zh-TW" sz="1400" b="1">
                <a:solidFill>
                  <a:srgbClr val="6600CC"/>
                </a:solidFill>
                <a:latin typeface="Times New Roman" charset="0"/>
              </a:rPr>
              <a:t>New Structure</a:t>
            </a:r>
          </a:p>
          <a:p>
            <a:pPr algn="ctr"/>
            <a:r>
              <a:rPr lang="en-US" altLang="zh-TW" sz="1400" b="1">
                <a:solidFill>
                  <a:srgbClr val="6600CC"/>
                </a:solidFill>
                <a:latin typeface="Times New Roman" charset="0"/>
              </a:rPr>
              <a:t>(“3+3+4”) </a:t>
            </a:r>
          </a:p>
        </p:txBody>
      </p:sp>
      <p:sp>
        <p:nvSpPr>
          <p:cNvPr id="18434" name="Text Box 3"/>
          <p:cNvSpPr txBox="1">
            <a:spLocks noChangeArrowheads="1"/>
          </p:cNvSpPr>
          <p:nvPr/>
        </p:nvSpPr>
        <p:spPr bwMode="auto">
          <a:xfrm>
            <a:off x="8328026" y="3500438"/>
            <a:ext cx="2016125" cy="576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80000"/>
              </a:lnSpc>
            </a:pPr>
            <a:endParaRPr lang="en-US" altLang="zh-TW" sz="1200" b="1">
              <a:latin typeface="Times New Roman" charset="0"/>
            </a:endParaRPr>
          </a:p>
          <a:p>
            <a:pPr algn="ctr">
              <a:lnSpc>
                <a:spcPct val="80000"/>
              </a:lnSpc>
            </a:pPr>
            <a:r>
              <a:rPr lang="en-US" altLang="zh-TW" sz="1200" b="1">
                <a:solidFill>
                  <a:srgbClr val="6600CC"/>
                </a:solidFill>
                <a:latin typeface="Times New Roman" charset="0"/>
              </a:rPr>
              <a:t>New public examination leading to HKDSE</a:t>
            </a:r>
          </a:p>
          <a:p>
            <a:endParaRPr lang="en-US" altLang="zh-TW" sz="1200">
              <a:solidFill>
                <a:srgbClr val="6600CC"/>
              </a:solidFill>
              <a:latin typeface="Times New Roman" charset="0"/>
            </a:endParaRPr>
          </a:p>
        </p:txBody>
      </p:sp>
      <p:sp>
        <p:nvSpPr>
          <p:cNvPr id="18435" name="Text Box 4"/>
          <p:cNvSpPr txBox="1">
            <a:spLocks noChangeArrowheads="1"/>
          </p:cNvSpPr>
          <p:nvPr/>
        </p:nvSpPr>
        <p:spPr bwMode="auto">
          <a:xfrm>
            <a:off x="3940176" y="1736725"/>
            <a:ext cx="1700213" cy="781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80000"/>
              </a:lnSpc>
            </a:pPr>
            <a:endParaRPr lang="en-US" altLang="zh-TW" sz="1000" b="1">
              <a:latin typeface="Times New Roman" charset="0"/>
            </a:endParaRPr>
          </a:p>
          <a:p>
            <a:pPr algn="ctr">
              <a:lnSpc>
                <a:spcPct val="80000"/>
              </a:lnSpc>
            </a:pPr>
            <a:endParaRPr lang="en-US" altLang="zh-TW" sz="1000" b="1">
              <a:latin typeface="Times New Roman" charset="0"/>
            </a:endParaRPr>
          </a:p>
          <a:p>
            <a:pPr algn="ctr">
              <a:lnSpc>
                <a:spcPct val="80000"/>
              </a:lnSpc>
            </a:pPr>
            <a:endParaRPr lang="en-US" altLang="zh-TW" sz="1000" b="1">
              <a:latin typeface="Times New Roman" charset="0"/>
            </a:endParaRPr>
          </a:p>
          <a:p>
            <a:pPr algn="ctr">
              <a:lnSpc>
                <a:spcPct val="80000"/>
              </a:lnSpc>
            </a:pPr>
            <a:r>
              <a:rPr lang="en-US" altLang="zh-TW" sz="1400" b="1">
                <a:solidFill>
                  <a:srgbClr val="6600CC"/>
                </a:solidFill>
                <a:latin typeface="Times New Roman" charset="0"/>
              </a:rPr>
              <a:t>Previous Structure</a:t>
            </a:r>
          </a:p>
          <a:p>
            <a:pPr algn="ctr"/>
            <a:r>
              <a:rPr lang="en-US" altLang="zh-TW" sz="1400" b="1">
                <a:solidFill>
                  <a:srgbClr val="6600CC"/>
                </a:solidFill>
                <a:latin typeface="Times New Roman" charset="0"/>
              </a:rPr>
              <a:t>(“3+2+2+3”)</a:t>
            </a:r>
          </a:p>
        </p:txBody>
      </p:sp>
      <p:sp>
        <p:nvSpPr>
          <p:cNvPr id="18436" name="Text Box 5"/>
          <p:cNvSpPr txBox="1">
            <a:spLocks noChangeArrowheads="1"/>
          </p:cNvSpPr>
          <p:nvPr/>
        </p:nvSpPr>
        <p:spPr bwMode="auto">
          <a:xfrm>
            <a:off x="6530976" y="2570164"/>
            <a:ext cx="1528763" cy="1254125"/>
          </a:xfrm>
          <a:prstGeom prst="rect">
            <a:avLst/>
          </a:prstGeom>
          <a:solidFill>
            <a:srgbClr val="CCFFFF"/>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ts val="900"/>
              </a:spcBef>
            </a:pPr>
            <a:endParaRPr lang="zh-TW" altLang="en-GB" sz="1400" b="1">
              <a:latin typeface="Times New Roman" charset="0"/>
            </a:endParaRPr>
          </a:p>
          <a:p>
            <a:pPr algn="ctr">
              <a:spcBef>
                <a:spcPts val="900"/>
              </a:spcBef>
            </a:pPr>
            <a:r>
              <a:rPr lang="zh-TW" altLang="en-GB" sz="1400" b="1">
                <a:solidFill>
                  <a:srgbClr val="6600CC"/>
                </a:solidFill>
                <a:latin typeface="Times New Roman" charset="0"/>
              </a:rPr>
              <a:t>4-</a:t>
            </a:r>
            <a:r>
              <a:rPr lang="en-GB" altLang="zh-TW" sz="1400" b="1">
                <a:solidFill>
                  <a:srgbClr val="6600CC"/>
                </a:solidFill>
                <a:latin typeface="Times New Roman" charset="0"/>
              </a:rPr>
              <a:t>Year Undergraduate Degree</a:t>
            </a:r>
          </a:p>
        </p:txBody>
      </p:sp>
      <p:sp>
        <p:nvSpPr>
          <p:cNvPr id="18437" name="Text Box 6"/>
          <p:cNvSpPr txBox="1">
            <a:spLocks noChangeArrowheads="1"/>
          </p:cNvSpPr>
          <p:nvPr/>
        </p:nvSpPr>
        <p:spPr bwMode="auto">
          <a:xfrm>
            <a:off x="4019550" y="2555876"/>
            <a:ext cx="1530350" cy="873125"/>
          </a:xfrm>
          <a:prstGeom prst="rect">
            <a:avLst/>
          </a:prstGeom>
          <a:solidFill>
            <a:srgbClr val="CCFFFF"/>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75000"/>
              </a:lnSpc>
            </a:pPr>
            <a:endParaRPr lang="zh-TW" altLang="en-GB" sz="800">
              <a:latin typeface="Times New Roman" charset="0"/>
            </a:endParaRPr>
          </a:p>
          <a:p>
            <a:pPr algn="ctr"/>
            <a:r>
              <a:rPr lang="zh-TW" altLang="en-GB" sz="1400" b="1">
                <a:solidFill>
                  <a:srgbClr val="6600CC"/>
                </a:solidFill>
                <a:latin typeface="Times New Roman" charset="0"/>
              </a:rPr>
              <a:t>3-</a:t>
            </a:r>
            <a:r>
              <a:rPr lang="en-GB" altLang="zh-TW" sz="1400" b="1">
                <a:solidFill>
                  <a:srgbClr val="6600CC"/>
                </a:solidFill>
                <a:latin typeface="Times New Roman" charset="0"/>
              </a:rPr>
              <a:t>Year Undergraduate Degree</a:t>
            </a:r>
            <a:endParaRPr lang="en-US" altLang="zh-TW" sz="1400">
              <a:solidFill>
                <a:srgbClr val="6600CC"/>
              </a:solidFill>
              <a:latin typeface="Times New Roman" charset="0"/>
            </a:endParaRPr>
          </a:p>
        </p:txBody>
      </p:sp>
      <p:sp>
        <p:nvSpPr>
          <p:cNvPr id="18438" name="Text Box 7"/>
          <p:cNvSpPr txBox="1">
            <a:spLocks noChangeArrowheads="1"/>
          </p:cNvSpPr>
          <p:nvPr/>
        </p:nvSpPr>
        <p:spPr bwMode="auto">
          <a:xfrm>
            <a:off x="4019550" y="3521076"/>
            <a:ext cx="1530350" cy="396875"/>
          </a:xfrm>
          <a:prstGeom prst="rect">
            <a:avLst/>
          </a:prstGeom>
          <a:solidFill>
            <a:srgbClr val="FF99CC"/>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7</a:t>
            </a:r>
            <a:endParaRPr lang="en-US" altLang="zh-TW" sz="1200" b="1">
              <a:solidFill>
                <a:srgbClr val="6600CC"/>
              </a:solidFill>
              <a:latin typeface="Times New Roman" charset="0"/>
            </a:endParaRPr>
          </a:p>
        </p:txBody>
      </p:sp>
      <p:sp>
        <p:nvSpPr>
          <p:cNvPr id="18439" name="Text Box 8"/>
          <p:cNvSpPr txBox="1">
            <a:spLocks noChangeArrowheads="1"/>
          </p:cNvSpPr>
          <p:nvPr/>
        </p:nvSpPr>
        <p:spPr bwMode="auto">
          <a:xfrm>
            <a:off x="2819401" y="3246438"/>
            <a:ext cx="900113" cy="5953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64000"/>
              </a:lnSpc>
            </a:pPr>
            <a:endParaRPr lang="en-GB" altLang="zh-TW" sz="1200" b="1">
              <a:latin typeface="Times New Roman" charset="0"/>
            </a:endParaRPr>
          </a:p>
          <a:p>
            <a:pPr>
              <a:lnSpc>
                <a:spcPct val="110000"/>
              </a:lnSpc>
            </a:pPr>
            <a:r>
              <a:rPr lang="en-GB" altLang="zh-TW" sz="1200" b="1">
                <a:solidFill>
                  <a:srgbClr val="6600CC"/>
                </a:solidFill>
                <a:latin typeface="Times New Roman" charset="0"/>
              </a:rPr>
              <a:t>  HKALE</a:t>
            </a:r>
          </a:p>
        </p:txBody>
      </p:sp>
      <p:sp>
        <p:nvSpPr>
          <p:cNvPr id="18440" name="Text Box 9"/>
          <p:cNvSpPr txBox="1">
            <a:spLocks noChangeArrowheads="1"/>
          </p:cNvSpPr>
          <p:nvPr/>
        </p:nvSpPr>
        <p:spPr bwMode="auto">
          <a:xfrm>
            <a:off x="2828925" y="4006851"/>
            <a:ext cx="933450" cy="663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endParaRPr lang="en-GB" altLang="zh-TW" sz="1000">
              <a:solidFill>
                <a:srgbClr val="6600CC"/>
              </a:solidFill>
              <a:latin typeface="Times New Roman" charset="0"/>
            </a:endParaRPr>
          </a:p>
          <a:p>
            <a:r>
              <a:rPr lang="en-GB" altLang="zh-TW" sz="1200" b="1">
                <a:solidFill>
                  <a:srgbClr val="6600CC"/>
                </a:solidFill>
                <a:latin typeface="Times New Roman" charset="0"/>
              </a:rPr>
              <a:t>  HKCEE</a:t>
            </a:r>
          </a:p>
        </p:txBody>
      </p:sp>
      <p:sp>
        <p:nvSpPr>
          <p:cNvPr id="18441" name="Line 10"/>
          <p:cNvSpPr>
            <a:spLocks noChangeShapeType="1"/>
          </p:cNvSpPr>
          <p:nvPr/>
        </p:nvSpPr>
        <p:spPr bwMode="auto">
          <a:xfrm>
            <a:off x="3644901" y="3535363"/>
            <a:ext cx="328613" cy="0"/>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a:lstStyle/>
          <a:p>
            <a:endParaRPr lang="en-US"/>
          </a:p>
        </p:txBody>
      </p:sp>
      <p:sp>
        <p:nvSpPr>
          <p:cNvPr id="18442" name="Line 11"/>
          <p:cNvSpPr>
            <a:spLocks noChangeShapeType="1"/>
          </p:cNvSpPr>
          <p:nvPr/>
        </p:nvSpPr>
        <p:spPr bwMode="auto">
          <a:xfrm>
            <a:off x="3656014" y="4295775"/>
            <a:ext cx="327025" cy="0"/>
          </a:xfrm>
          <a:prstGeom prst="line">
            <a:avLst/>
          </a:prstGeom>
          <a:noFill/>
          <a:ln w="9525">
            <a:solidFill>
              <a:srgbClr val="000000"/>
            </a:solidFill>
            <a:round/>
            <a:headEnd/>
            <a:tailEnd type="triangle" w="med" len="med"/>
          </a:ln>
          <a:extLst>
            <a:ext uri="{909E8E84-426E-40dd-AFC4-6F175D3DCCD1}">
              <a14:hiddenFill xmlns="" xmlns:a14="http://schemas.microsoft.com/office/drawing/2010/main">
                <a:noFill/>
              </a14:hiddenFill>
            </a:ext>
          </a:extLst>
        </p:spPr>
        <p:txBody>
          <a:bodyPr/>
          <a:lstStyle/>
          <a:p>
            <a:endParaRPr lang="en-US"/>
          </a:p>
        </p:txBody>
      </p:sp>
      <p:sp>
        <p:nvSpPr>
          <p:cNvPr id="18443" name="Text Box 12"/>
          <p:cNvSpPr txBox="1">
            <a:spLocks noChangeArrowheads="1"/>
          </p:cNvSpPr>
          <p:nvPr/>
        </p:nvSpPr>
        <p:spPr bwMode="auto">
          <a:xfrm>
            <a:off x="4019550" y="3917950"/>
            <a:ext cx="1530350" cy="395288"/>
          </a:xfrm>
          <a:prstGeom prst="rect">
            <a:avLst/>
          </a:prstGeom>
          <a:solidFill>
            <a:srgbClr val="FF99CC"/>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6</a:t>
            </a:r>
          </a:p>
          <a:p>
            <a:pPr algn="ctr">
              <a:lnSpc>
                <a:spcPct val="140000"/>
              </a:lnSpc>
            </a:pPr>
            <a:endParaRPr lang="en-US" altLang="zh-TW" sz="1200" b="1">
              <a:solidFill>
                <a:srgbClr val="6600CC"/>
              </a:solidFill>
              <a:latin typeface="Times New Roman" charset="0"/>
            </a:endParaRPr>
          </a:p>
        </p:txBody>
      </p:sp>
      <p:sp>
        <p:nvSpPr>
          <p:cNvPr id="18444" name="Text Box 13"/>
          <p:cNvSpPr txBox="1">
            <a:spLocks noChangeArrowheads="1"/>
          </p:cNvSpPr>
          <p:nvPr/>
        </p:nvSpPr>
        <p:spPr bwMode="auto">
          <a:xfrm>
            <a:off x="4019550" y="4313239"/>
            <a:ext cx="1530350" cy="396875"/>
          </a:xfrm>
          <a:prstGeom prst="rect">
            <a:avLst/>
          </a:prstGeom>
          <a:solidFill>
            <a:srgbClr val="FFFF99"/>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5</a:t>
            </a:r>
            <a:endParaRPr lang="en-US" altLang="zh-TW" sz="1200" b="1">
              <a:solidFill>
                <a:srgbClr val="6600CC"/>
              </a:solidFill>
              <a:latin typeface="Times New Roman" charset="0"/>
            </a:endParaRPr>
          </a:p>
        </p:txBody>
      </p:sp>
      <p:sp>
        <p:nvSpPr>
          <p:cNvPr id="18445" name="Text Box 14"/>
          <p:cNvSpPr txBox="1">
            <a:spLocks noChangeArrowheads="1"/>
          </p:cNvSpPr>
          <p:nvPr/>
        </p:nvSpPr>
        <p:spPr bwMode="auto">
          <a:xfrm>
            <a:off x="4019550" y="4710114"/>
            <a:ext cx="1530350" cy="396875"/>
          </a:xfrm>
          <a:prstGeom prst="rect">
            <a:avLst/>
          </a:prstGeom>
          <a:solidFill>
            <a:srgbClr val="FFFF99"/>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4</a:t>
            </a:r>
          </a:p>
          <a:p>
            <a:pPr algn="ctr">
              <a:lnSpc>
                <a:spcPct val="140000"/>
              </a:lnSpc>
            </a:pPr>
            <a:endParaRPr lang="en-US" altLang="zh-TW" sz="1200" b="1">
              <a:latin typeface="Times New Roman" charset="0"/>
            </a:endParaRPr>
          </a:p>
        </p:txBody>
      </p:sp>
      <p:sp>
        <p:nvSpPr>
          <p:cNvPr id="18446" name="Text Box 15"/>
          <p:cNvSpPr txBox="1">
            <a:spLocks noChangeArrowheads="1"/>
          </p:cNvSpPr>
          <p:nvPr/>
        </p:nvSpPr>
        <p:spPr bwMode="auto">
          <a:xfrm>
            <a:off x="4019550" y="5106989"/>
            <a:ext cx="1530350" cy="3968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3</a:t>
            </a:r>
          </a:p>
          <a:p>
            <a:endParaRPr lang="en-US" altLang="zh-TW" sz="1600">
              <a:solidFill>
                <a:srgbClr val="6600CC"/>
              </a:solidFill>
              <a:latin typeface="Times New Roman" charset="0"/>
            </a:endParaRPr>
          </a:p>
        </p:txBody>
      </p:sp>
      <p:sp>
        <p:nvSpPr>
          <p:cNvPr id="18447" name="Text Box 16"/>
          <p:cNvSpPr txBox="1">
            <a:spLocks noChangeArrowheads="1"/>
          </p:cNvSpPr>
          <p:nvPr/>
        </p:nvSpPr>
        <p:spPr bwMode="auto">
          <a:xfrm>
            <a:off x="4019550" y="5503864"/>
            <a:ext cx="1530350" cy="395287"/>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2</a:t>
            </a:r>
          </a:p>
          <a:p>
            <a:endParaRPr lang="en-US" altLang="zh-TW" sz="1600">
              <a:latin typeface="Times New Roman" charset="0"/>
            </a:endParaRPr>
          </a:p>
        </p:txBody>
      </p:sp>
      <p:sp>
        <p:nvSpPr>
          <p:cNvPr id="18448" name="Text Box 17"/>
          <p:cNvSpPr txBox="1">
            <a:spLocks noChangeArrowheads="1"/>
          </p:cNvSpPr>
          <p:nvPr/>
        </p:nvSpPr>
        <p:spPr bwMode="auto">
          <a:xfrm>
            <a:off x="4019550" y="5899151"/>
            <a:ext cx="1530350" cy="3968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1</a:t>
            </a:r>
          </a:p>
          <a:p>
            <a:pPr algn="ctr">
              <a:lnSpc>
                <a:spcPct val="140000"/>
              </a:lnSpc>
            </a:pPr>
            <a:endParaRPr lang="en-US" altLang="zh-TW" sz="1200" b="1">
              <a:solidFill>
                <a:srgbClr val="6600CC"/>
              </a:solidFill>
              <a:latin typeface="Times New Roman" charset="0"/>
            </a:endParaRPr>
          </a:p>
        </p:txBody>
      </p:sp>
      <p:sp>
        <p:nvSpPr>
          <p:cNvPr id="18449" name="Text Box 18"/>
          <p:cNvSpPr txBox="1">
            <a:spLocks noChangeArrowheads="1"/>
          </p:cNvSpPr>
          <p:nvPr/>
        </p:nvSpPr>
        <p:spPr bwMode="auto">
          <a:xfrm>
            <a:off x="6521451" y="3917950"/>
            <a:ext cx="1528763" cy="395288"/>
          </a:xfrm>
          <a:prstGeom prst="rect">
            <a:avLst/>
          </a:prstGeom>
          <a:solidFill>
            <a:srgbClr val="FF99CC"/>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Senior Secondary 3</a:t>
            </a:r>
          </a:p>
          <a:p>
            <a:endParaRPr lang="en-US" altLang="zh-TW" sz="1200">
              <a:latin typeface="Times New Roman" charset="0"/>
            </a:endParaRPr>
          </a:p>
        </p:txBody>
      </p:sp>
      <p:sp>
        <p:nvSpPr>
          <p:cNvPr id="18450" name="Text Box 19"/>
          <p:cNvSpPr txBox="1">
            <a:spLocks noChangeArrowheads="1"/>
          </p:cNvSpPr>
          <p:nvPr/>
        </p:nvSpPr>
        <p:spPr bwMode="auto">
          <a:xfrm>
            <a:off x="6521451" y="4313239"/>
            <a:ext cx="1528763" cy="396875"/>
          </a:xfrm>
          <a:prstGeom prst="rect">
            <a:avLst/>
          </a:prstGeom>
          <a:solidFill>
            <a:srgbClr val="FF99CC"/>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Senior Secondary 2</a:t>
            </a:r>
          </a:p>
          <a:p>
            <a:endParaRPr lang="en-US" altLang="zh-TW" sz="1200">
              <a:latin typeface="Times New Roman" charset="0"/>
            </a:endParaRPr>
          </a:p>
        </p:txBody>
      </p:sp>
      <p:sp>
        <p:nvSpPr>
          <p:cNvPr id="18451" name="Text Box 20"/>
          <p:cNvSpPr txBox="1">
            <a:spLocks noChangeArrowheads="1"/>
          </p:cNvSpPr>
          <p:nvPr/>
        </p:nvSpPr>
        <p:spPr bwMode="auto">
          <a:xfrm>
            <a:off x="6521451" y="4710114"/>
            <a:ext cx="1528763" cy="396875"/>
          </a:xfrm>
          <a:prstGeom prst="rect">
            <a:avLst/>
          </a:prstGeom>
          <a:solidFill>
            <a:srgbClr val="FF99CC"/>
          </a:solidFill>
          <a:ln w="9525">
            <a:solidFill>
              <a:srgbClr val="000000"/>
            </a:solidFill>
            <a:miter lim="800000"/>
            <a:headEnd/>
            <a:tailEnd/>
          </a:ln>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Senior Secondary 1</a:t>
            </a:r>
          </a:p>
          <a:p>
            <a:endParaRPr lang="en-US" altLang="zh-TW" sz="1200">
              <a:latin typeface="Times New Roman" charset="0"/>
            </a:endParaRPr>
          </a:p>
        </p:txBody>
      </p:sp>
      <p:sp>
        <p:nvSpPr>
          <p:cNvPr id="18452" name="Text Box 21"/>
          <p:cNvSpPr txBox="1">
            <a:spLocks noChangeArrowheads="1"/>
          </p:cNvSpPr>
          <p:nvPr/>
        </p:nvSpPr>
        <p:spPr bwMode="auto">
          <a:xfrm>
            <a:off x="6521451" y="5106989"/>
            <a:ext cx="1528763" cy="3968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3</a:t>
            </a:r>
          </a:p>
          <a:p>
            <a:endParaRPr lang="en-US" altLang="zh-TW" sz="1200">
              <a:solidFill>
                <a:srgbClr val="6600CC"/>
              </a:solidFill>
              <a:latin typeface="Times New Roman" charset="0"/>
            </a:endParaRPr>
          </a:p>
        </p:txBody>
      </p:sp>
      <p:sp>
        <p:nvSpPr>
          <p:cNvPr id="18453" name="Text Box 22"/>
          <p:cNvSpPr txBox="1">
            <a:spLocks noChangeArrowheads="1"/>
          </p:cNvSpPr>
          <p:nvPr/>
        </p:nvSpPr>
        <p:spPr bwMode="auto">
          <a:xfrm>
            <a:off x="6521451" y="5503864"/>
            <a:ext cx="1528763" cy="395287"/>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2</a:t>
            </a:r>
          </a:p>
          <a:p>
            <a:pPr algn="ctr">
              <a:lnSpc>
                <a:spcPct val="140000"/>
              </a:lnSpc>
            </a:pPr>
            <a:endParaRPr lang="en-US" altLang="zh-TW" sz="1200" b="1">
              <a:latin typeface="Times New Roman" charset="0"/>
            </a:endParaRPr>
          </a:p>
        </p:txBody>
      </p:sp>
      <p:sp>
        <p:nvSpPr>
          <p:cNvPr id="18454" name="Text Box 23"/>
          <p:cNvSpPr txBox="1">
            <a:spLocks noChangeArrowheads="1"/>
          </p:cNvSpPr>
          <p:nvPr/>
        </p:nvSpPr>
        <p:spPr bwMode="auto">
          <a:xfrm>
            <a:off x="6521451" y="5899151"/>
            <a:ext cx="1528763" cy="396875"/>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lnSpc>
                <a:spcPct val="140000"/>
              </a:lnSpc>
            </a:pPr>
            <a:r>
              <a:rPr lang="en-GB" altLang="zh-TW" sz="1200" b="1">
                <a:solidFill>
                  <a:srgbClr val="6600CC"/>
                </a:solidFill>
                <a:latin typeface="Times New Roman" charset="0"/>
              </a:rPr>
              <a:t>Secondary 1</a:t>
            </a:r>
          </a:p>
          <a:p>
            <a:pPr algn="ctr">
              <a:lnSpc>
                <a:spcPct val="140000"/>
              </a:lnSpc>
            </a:pPr>
            <a:endParaRPr lang="en-US" altLang="zh-TW" sz="1200" b="1">
              <a:solidFill>
                <a:srgbClr val="6600CC"/>
              </a:solidFill>
              <a:latin typeface="Times New Roman" charset="0"/>
            </a:endParaRPr>
          </a:p>
        </p:txBody>
      </p:sp>
      <p:sp>
        <p:nvSpPr>
          <p:cNvPr id="18455" name="Line 24"/>
          <p:cNvSpPr>
            <a:spLocks noChangeShapeType="1"/>
          </p:cNvSpPr>
          <p:nvPr/>
        </p:nvSpPr>
        <p:spPr bwMode="auto">
          <a:xfrm flipV="1">
            <a:off x="8069263" y="3876675"/>
            <a:ext cx="576262" cy="0"/>
          </a:xfrm>
          <a:prstGeom prst="line">
            <a:avLst/>
          </a:prstGeom>
          <a:noFill/>
          <a:ln w="9525">
            <a:solidFill>
              <a:srgbClr val="000000"/>
            </a:solidFill>
            <a:round/>
            <a:headEnd type="triangle" w="med" len="med"/>
            <a:tailEnd/>
          </a:ln>
          <a:extLst>
            <a:ext uri="{909E8E84-426E-40dd-AFC4-6F175D3DCCD1}">
              <a14:hiddenFill xmlns="" xmlns:a14="http://schemas.microsoft.com/office/drawing/2010/main">
                <a:noFill/>
              </a14:hiddenFill>
            </a:ext>
          </a:extLst>
        </p:spPr>
        <p:txBody>
          <a:bodyPr/>
          <a:lstStyle/>
          <a:p>
            <a:endParaRPr lang="en-US"/>
          </a:p>
        </p:txBody>
      </p:sp>
      <p:sp>
        <p:nvSpPr>
          <p:cNvPr id="18456" name="Text Box 25"/>
          <p:cNvSpPr txBox="1">
            <a:spLocks noChangeArrowheads="1"/>
          </p:cNvSpPr>
          <p:nvPr/>
        </p:nvSpPr>
        <p:spPr bwMode="auto">
          <a:xfrm>
            <a:off x="9315451" y="5924550"/>
            <a:ext cx="1008063" cy="2746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altLang="zh-TW" sz="1200" b="1">
                <a:solidFill>
                  <a:srgbClr val="6600CC"/>
                </a:solidFill>
              </a:rPr>
              <a:t>2006/07</a:t>
            </a:r>
            <a:r>
              <a:rPr lang="en-GB" altLang="zh-TW" sz="1200" b="1"/>
              <a:t> </a:t>
            </a:r>
            <a:endParaRPr lang="en-US" altLang="zh-TW" sz="1200" b="1"/>
          </a:p>
        </p:txBody>
      </p:sp>
      <p:sp>
        <p:nvSpPr>
          <p:cNvPr id="18457" name="Text Box 26"/>
          <p:cNvSpPr txBox="1">
            <a:spLocks noChangeArrowheads="1"/>
          </p:cNvSpPr>
          <p:nvPr/>
        </p:nvSpPr>
        <p:spPr bwMode="auto">
          <a:xfrm>
            <a:off x="9336088" y="4005264"/>
            <a:ext cx="1008062" cy="2746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altLang="zh-TW" sz="1200" b="1">
                <a:solidFill>
                  <a:srgbClr val="6600CC"/>
                </a:solidFill>
              </a:rPr>
              <a:t>2011/12</a:t>
            </a:r>
            <a:endParaRPr lang="en-US" altLang="zh-TW" sz="1200" b="1">
              <a:solidFill>
                <a:srgbClr val="6600CC"/>
              </a:solidFill>
            </a:endParaRPr>
          </a:p>
        </p:txBody>
      </p:sp>
      <p:sp>
        <p:nvSpPr>
          <p:cNvPr id="18458" name="AutoShape 27"/>
          <p:cNvSpPr>
            <a:spLocks noChangeArrowheads="1"/>
          </p:cNvSpPr>
          <p:nvPr/>
        </p:nvSpPr>
        <p:spPr bwMode="auto">
          <a:xfrm>
            <a:off x="8226426" y="4076701"/>
            <a:ext cx="1008063" cy="144463"/>
          </a:xfrm>
          <a:prstGeom prst="leftArrow">
            <a:avLst>
              <a:gd name="adj1" fmla="val 50000"/>
              <a:gd name="adj2" fmla="val 174450"/>
            </a:avLst>
          </a:prstGeom>
          <a:solidFill>
            <a:schemeClr val="accent1"/>
          </a:solidFill>
          <a:ln w="9525">
            <a:solidFill>
              <a:schemeClr val="tx1"/>
            </a:solidFill>
            <a:miter lim="800000"/>
            <a:headEnd/>
            <a:tailEnd/>
          </a:ln>
        </p:spPr>
        <p:txBody>
          <a:bodyPr wrap="none" anchor="ctr"/>
          <a:lstStyle/>
          <a:p>
            <a:endParaRPr lang="en-GB"/>
          </a:p>
        </p:txBody>
      </p:sp>
      <p:sp>
        <p:nvSpPr>
          <p:cNvPr id="18459" name="AutoShape 28"/>
          <p:cNvSpPr>
            <a:spLocks noChangeArrowheads="1"/>
          </p:cNvSpPr>
          <p:nvPr/>
        </p:nvSpPr>
        <p:spPr bwMode="auto">
          <a:xfrm>
            <a:off x="8201026" y="5981701"/>
            <a:ext cx="1008063" cy="144463"/>
          </a:xfrm>
          <a:prstGeom prst="leftArrow">
            <a:avLst>
              <a:gd name="adj1" fmla="val 50000"/>
              <a:gd name="adj2" fmla="val 174450"/>
            </a:avLst>
          </a:prstGeom>
          <a:solidFill>
            <a:schemeClr val="accent1"/>
          </a:solidFill>
          <a:ln w="9525">
            <a:solidFill>
              <a:schemeClr val="tx1"/>
            </a:solidFill>
            <a:miter lim="800000"/>
            <a:headEnd/>
            <a:tailEnd/>
          </a:ln>
        </p:spPr>
        <p:txBody>
          <a:bodyPr wrap="none" anchor="ctr"/>
          <a:lstStyle/>
          <a:p>
            <a:endParaRPr lang="en-GB"/>
          </a:p>
        </p:txBody>
      </p:sp>
      <p:sp>
        <p:nvSpPr>
          <p:cNvPr id="18460" name="Rectangle 29"/>
          <p:cNvSpPr>
            <a:spLocks noChangeArrowheads="1"/>
          </p:cNvSpPr>
          <p:nvPr/>
        </p:nvSpPr>
        <p:spPr bwMode="auto">
          <a:xfrm>
            <a:off x="482600" y="28013"/>
            <a:ext cx="860425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p>
            <a:r>
              <a:rPr lang="en-GB" altLang="zh-TW" sz="2800" b="1">
                <a:solidFill>
                  <a:schemeClr val="bg1"/>
                </a:solidFill>
                <a:latin typeface="Arial" panose="020B0604020202020204" pitchFamily="34" charset="0"/>
                <a:cs typeface="Arial" panose="020B0604020202020204" pitchFamily="34" charset="0"/>
              </a:rPr>
              <a:t>New Academic structure</a:t>
            </a:r>
            <a:endParaRPr lang="en-US" altLang="zh-TW" sz="2800" b="1">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1E2D5EC-781B-4EAC-9B30-651B06E71423}"/>
              </a:ext>
            </a:extLst>
          </p:cNvPr>
          <p:cNvSpPr txBox="1"/>
          <p:nvPr/>
        </p:nvSpPr>
        <p:spPr>
          <a:xfrm>
            <a:off x="10133655" y="1434752"/>
            <a:ext cx="1724060" cy="1384995"/>
          </a:xfrm>
          <a:prstGeom prst="rect">
            <a:avLst/>
          </a:prstGeom>
          <a:noFill/>
        </p:spPr>
        <p:txBody>
          <a:bodyPr wrap="square" rtlCol="0">
            <a:spAutoFit/>
          </a:bodyPr>
          <a:lstStyle/>
          <a:p>
            <a:r>
              <a:rPr lang="en-GB" b="1"/>
              <a:t>Diagram from a  presentation to Welsh Government by Mary James, April 2018. </a:t>
            </a:r>
          </a:p>
        </p:txBody>
      </p:sp>
    </p:spTree>
    <p:extLst>
      <p:ext uri="{BB962C8B-B14F-4D97-AF65-F5344CB8AC3E}">
        <p14:creationId xmlns:p14="http://schemas.microsoft.com/office/powerpoint/2010/main" val="3186853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E7151C-7DC1-1840-BCAF-46114E5D03F3}" type="slidenum">
              <a:rPr lang="en-US" altLang="zh-TW" sz="1200">
                <a:solidFill>
                  <a:srgbClr val="898989"/>
                </a:solidFill>
                <a:latin typeface="Calibri" charset="0"/>
                <a:ea typeface="新細明體" charset="0"/>
                <a:cs typeface="新細明體" charset="0"/>
              </a:rPr>
              <a:pPr eaLnBrk="1" hangingPunct="1"/>
              <a:t>20</a:t>
            </a:fld>
            <a:endParaRPr lang="en-US" altLang="zh-TW" sz="1200">
              <a:solidFill>
                <a:srgbClr val="898989"/>
              </a:solidFill>
              <a:latin typeface="Calibri" charset="0"/>
              <a:ea typeface="新細明體" charset="0"/>
              <a:cs typeface="新細明體" charset="0"/>
            </a:endParaRPr>
          </a:p>
        </p:txBody>
      </p:sp>
      <p:pic>
        <p:nvPicPr>
          <p:cNvPr id="14338" name="Picture 2" descr="eng-b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20826" y="-3175"/>
            <a:ext cx="9147175" cy="6861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75" name="Picture 3" descr="arrow2"/>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219326" y="4014788"/>
            <a:ext cx="7637463" cy="10588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76" name="Picture 4" descr="arrow1"/>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338389" y="2805113"/>
            <a:ext cx="7515225" cy="1041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77" name="Picture 5" descr="pillars"/>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3429001" y="2182813"/>
            <a:ext cx="5178425" cy="33210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78" name="Picture 6" descr="title"/>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3810001" y="2335214"/>
            <a:ext cx="4392613" cy="331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79" name="Picture 7" descr="1"/>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2338388" y="2835276"/>
            <a:ext cx="1250950" cy="982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80" name="Picture 8" descr="2"/>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8420101" y="2833688"/>
            <a:ext cx="1211263" cy="9826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81" name="Picture 9" descr="3"/>
          <p:cNvPicPr>
            <a:picLocks noChangeAspect="1" noChangeArrowheads="1"/>
          </p:cNvPicPr>
          <p:nvPr/>
        </p:nvPicPr>
        <p:blipFill>
          <a:blip r:embed="rId10" cstate="email">
            <a:extLst>
              <a:ext uri="{28A0092B-C50C-407E-A947-70E740481C1C}">
                <a14:useLocalDpi xmlns:a14="http://schemas.microsoft.com/office/drawing/2010/main" val="0"/>
              </a:ext>
            </a:extLst>
          </a:blip>
          <a:srcRect/>
          <a:stretch>
            <a:fillRect/>
          </a:stretch>
        </p:blipFill>
        <p:spPr bwMode="auto">
          <a:xfrm>
            <a:off x="2393951" y="4046539"/>
            <a:ext cx="1198563" cy="1023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56682" name="Picture 10" descr="4"/>
          <p:cNvPicPr>
            <a:picLocks noChangeAspect="1" noChangeArrowheads="1"/>
          </p:cNvPicPr>
          <p:nvPr/>
        </p:nvPicPr>
        <p:blipFill>
          <a:blip r:embed="rId11" cstate="email">
            <a:extLst>
              <a:ext uri="{28A0092B-C50C-407E-A947-70E740481C1C}">
                <a14:useLocalDpi xmlns:a14="http://schemas.microsoft.com/office/drawing/2010/main" val="0"/>
              </a:ext>
            </a:extLst>
          </a:blip>
          <a:srcRect/>
          <a:stretch>
            <a:fillRect/>
          </a:stretch>
        </p:blipFill>
        <p:spPr bwMode="auto">
          <a:xfrm>
            <a:off x="8428038" y="4044950"/>
            <a:ext cx="1192212" cy="10096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4347" name="Group 11"/>
          <p:cNvGrpSpPr>
            <a:grpSpLocks/>
          </p:cNvGrpSpPr>
          <p:nvPr/>
        </p:nvGrpSpPr>
        <p:grpSpPr bwMode="auto">
          <a:xfrm>
            <a:off x="2881314" y="1219201"/>
            <a:ext cx="6562725" cy="1573213"/>
            <a:chOff x="855" y="845"/>
            <a:chExt cx="4134" cy="991"/>
          </a:xfrm>
        </p:grpSpPr>
        <p:pic>
          <p:nvPicPr>
            <p:cNvPr id="14349" name="Picture 12" descr="d1a"/>
            <p:cNvPicPr>
              <a:picLocks noChangeAspect="1" noChangeArrowheads="1"/>
            </p:cNvPicPr>
            <p:nvPr/>
          </p:nvPicPr>
          <p:blipFill>
            <a:blip r:embed="rId12" cstate="email">
              <a:extLst>
                <a:ext uri="{28A0092B-C50C-407E-A947-70E740481C1C}">
                  <a14:useLocalDpi xmlns:a14="http://schemas.microsoft.com/office/drawing/2010/main" val="0"/>
                </a:ext>
              </a:extLst>
            </a:blip>
            <a:srcRect/>
            <a:stretch>
              <a:fillRect/>
            </a:stretch>
          </p:blipFill>
          <p:spPr bwMode="auto">
            <a:xfrm>
              <a:off x="1148" y="845"/>
              <a:ext cx="212" cy="8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0" name="Picture 13" descr="d2b"/>
            <p:cNvPicPr>
              <a:picLocks noChangeAspect="1" noChangeArrowheads="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4312" y="860"/>
              <a:ext cx="212" cy="8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nvGrpSpPr>
            <p:cNvPr id="14351" name="Group 14"/>
            <p:cNvGrpSpPr>
              <a:grpSpLocks/>
            </p:cNvGrpSpPr>
            <p:nvPr/>
          </p:nvGrpSpPr>
          <p:grpSpPr bwMode="auto">
            <a:xfrm>
              <a:off x="855" y="850"/>
              <a:ext cx="4134" cy="986"/>
              <a:chOff x="855" y="849"/>
              <a:chExt cx="4134" cy="986"/>
            </a:xfrm>
          </p:grpSpPr>
          <p:pic>
            <p:nvPicPr>
              <p:cNvPr id="14352" name="Picture 15" descr="rainbow"/>
              <p:cNvPicPr>
                <a:picLocks noChangeAspect="1" noChangeArrowheads="1" noCrop="1"/>
              </p:cNvPicPr>
              <p:nvPr/>
            </p:nvPicPr>
            <p:blipFill>
              <a:blip r:embed="rId14" cstate="email">
                <a:extLst>
                  <a:ext uri="{28A0092B-C50C-407E-A947-70E740481C1C}">
                    <a14:useLocalDpi xmlns:a14="http://schemas.microsoft.com/office/drawing/2010/main" val="0"/>
                  </a:ext>
                </a:extLst>
              </a:blip>
              <a:srcRect/>
              <a:stretch>
                <a:fillRect/>
              </a:stretch>
            </p:blipFill>
            <p:spPr bwMode="auto">
              <a:xfrm>
                <a:off x="855" y="881"/>
                <a:ext cx="4134" cy="7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3" name="Picture 16" descr="d1b"/>
              <p:cNvPicPr>
                <a:picLocks noChangeAspect="1" noChangeArrowheads="1"/>
              </p:cNvPicPr>
              <p:nvPr/>
            </p:nvPicPr>
            <p:blipFill>
              <a:blip r:embed="rId15" cstate="email">
                <a:extLst>
                  <a:ext uri="{28A0092B-C50C-407E-A947-70E740481C1C}">
                    <a14:useLocalDpi xmlns:a14="http://schemas.microsoft.com/office/drawing/2010/main" val="0"/>
                  </a:ext>
                </a:extLst>
              </a:blip>
              <a:srcRect/>
              <a:stretch>
                <a:fillRect/>
              </a:stretch>
            </p:blipFill>
            <p:spPr bwMode="auto">
              <a:xfrm>
                <a:off x="1358" y="849"/>
                <a:ext cx="212" cy="8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4" name="Picture 17" descr="d2a"/>
              <p:cNvPicPr>
                <a:picLocks noChangeAspect="1" noChangeArrowheads="1"/>
              </p:cNvPicPr>
              <p:nvPr/>
            </p:nvPicPr>
            <p:blipFill>
              <a:blip r:embed="rId16" cstate="email">
                <a:extLst>
                  <a:ext uri="{28A0092B-C50C-407E-A947-70E740481C1C}">
                    <a14:useLocalDpi xmlns:a14="http://schemas.microsoft.com/office/drawing/2010/main" val="0"/>
                  </a:ext>
                </a:extLst>
              </a:blip>
              <a:srcRect/>
              <a:stretch>
                <a:fillRect/>
              </a:stretch>
            </p:blipFill>
            <p:spPr bwMode="auto">
              <a:xfrm>
                <a:off x="4102" y="860"/>
                <a:ext cx="212" cy="80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5" name="Picture 18" descr="man2"/>
              <p:cNvPicPr>
                <a:picLocks noChangeAspect="1" noChangeArrowheads="1"/>
              </p:cNvPicPr>
              <p:nvPr/>
            </p:nvPicPr>
            <p:blipFill>
              <a:blip r:embed="rId17" cstate="email">
                <a:extLst>
                  <a:ext uri="{28A0092B-C50C-407E-A947-70E740481C1C}">
                    <a14:useLocalDpi xmlns:a14="http://schemas.microsoft.com/office/drawing/2010/main" val="0"/>
                  </a:ext>
                </a:extLst>
              </a:blip>
              <a:srcRect/>
              <a:stretch>
                <a:fillRect/>
              </a:stretch>
            </p:blipFill>
            <p:spPr bwMode="auto">
              <a:xfrm>
                <a:off x="4323" y="1075"/>
                <a:ext cx="582" cy="74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6" name="Picture 19" descr="a"/>
              <p:cNvPicPr>
                <a:picLocks noChangeAspect="1" noChangeArrowheads="1"/>
              </p:cNvPicPr>
              <p:nvPr/>
            </p:nvPicPr>
            <p:blipFill>
              <a:blip r:embed="rId18" cstate="email">
                <a:extLst>
                  <a:ext uri="{28A0092B-C50C-407E-A947-70E740481C1C}">
                    <a14:useLocalDpi xmlns:a14="http://schemas.microsoft.com/office/drawing/2010/main" val="0"/>
                  </a:ext>
                </a:extLst>
              </a:blip>
              <a:srcRect/>
              <a:stretch>
                <a:fillRect/>
              </a:stretch>
            </p:blipFill>
            <p:spPr bwMode="auto">
              <a:xfrm>
                <a:off x="1613" y="918"/>
                <a:ext cx="2450" cy="19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7" name="Picture 20" descr="b"/>
              <p:cNvPicPr>
                <a:picLocks noChangeAspect="1" noChangeArrowheads="1"/>
              </p:cNvPicPr>
              <p:nvPr/>
            </p:nvPicPr>
            <p:blipFill>
              <a:blip r:embed="rId19" cstate="email">
                <a:extLst>
                  <a:ext uri="{28A0092B-C50C-407E-A947-70E740481C1C}">
                    <a14:useLocalDpi xmlns:a14="http://schemas.microsoft.com/office/drawing/2010/main" val="0"/>
                  </a:ext>
                </a:extLst>
              </a:blip>
              <a:srcRect/>
              <a:stretch>
                <a:fillRect/>
              </a:stretch>
            </p:blipFill>
            <p:spPr bwMode="auto">
              <a:xfrm>
                <a:off x="1638" y="1119"/>
                <a:ext cx="324" cy="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8" name="Picture 21" descr="c"/>
              <p:cNvPicPr>
                <a:picLocks noChangeAspect="1" noChangeArrowheads="1"/>
              </p:cNvPicPr>
              <p:nvPr/>
            </p:nvPicPr>
            <p:blipFill>
              <a:blip r:embed="rId20" cstate="email">
                <a:extLst>
                  <a:ext uri="{28A0092B-C50C-407E-A947-70E740481C1C}">
                    <a14:useLocalDpi xmlns:a14="http://schemas.microsoft.com/office/drawing/2010/main" val="0"/>
                  </a:ext>
                </a:extLst>
              </a:blip>
              <a:srcRect/>
              <a:stretch>
                <a:fillRect/>
              </a:stretch>
            </p:blipFill>
            <p:spPr bwMode="auto">
              <a:xfrm>
                <a:off x="2080" y="1103"/>
                <a:ext cx="446" cy="18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59" name="Picture 22" descr="d"/>
              <p:cNvPicPr>
                <a:picLocks noChangeAspect="1" noChangeArrowheads="1"/>
              </p:cNvPicPr>
              <p:nvPr/>
            </p:nvPicPr>
            <p:blipFill>
              <a:blip r:embed="rId21" cstate="email">
                <a:extLst>
                  <a:ext uri="{28A0092B-C50C-407E-A947-70E740481C1C}">
                    <a14:useLocalDpi xmlns:a14="http://schemas.microsoft.com/office/drawing/2010/main" val="0"/>
                  </a:ext>
                </a:extLst>
              </a:blip>
              <a:srcRect/>
              <a:stretch>
                <a:fillRect/>
              </a:stretch>
            </p:blipFill>
            <p:spPr bwMode="auto">
              <a:xfrm>
                <a:off x="2627" y="1059"/>
                <a:ext cx="374" cy="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60" name="Picture 23" descr="e"/>
              <p:cNvPicPr>
                <a:picLocks noChangeAspect="1" noChangeArrowheads="1"/>
              </p:cNvPicPr>
              <p:nvPr/>
            </p:nvPicPr>
            <p:blipFill>
              <a:blip r:embed="rId22" cstate="email">
                <a:extLst>
                  <a:ext uri="{28A0092B-C50C-407E-A947-70E740481C1C}">
                    <a14:useLocalDpi xmlns:a14="http://schemas.microsoft.com/office/drawing/2010/main" val="0"/>
                  </a:ext>
                </a:extLst>
              </a:blip>
              <a:srcRect/>
              <a:stretch>
                <a:fillRect/>
              </a:stretch>
            </p:blipFill>
            <p:spPr bwMode="auto">
              <a:xfrm>
                <a:off x="3076" y="1059"/>
                <a:ext cx="424" cy="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61" name="Picture 24" descr="f"/>
              <p:cNvPicPr>
                <a:picLocks noChangeAspect="1" noChangeArrowheads="1"/>
              </p:cNvPicPr>
              <p:nvPr/>
            </p:nvPicPr>
            <p:blipFill>
              <a:blip r:embed="rId23" cstate="email">
                <a:extLst>
                  <a:ext uri="{28A0092B-C50C-407E-A947-70E740481C1C}">
                    <a14:useLocalDpi xmlns:a14="http://schemas.microsoft.com/office/drawing/2010/main" val="0"/>
                  </a:ext>
                </a:extLst>
              </a:blip>
              <a:srcRect/>
              <a:stretch>
                <a:fillRect/>
              </a:stretch>
            </p:blipFill>
            <p:spPr bwMode="auto">
              <a:xfrm>
                <a:off x="3587" y="1145"/>
                <a:ext cx="434" cy="1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4362" name="Picture 25" descr="man1b"/>
              <p:cNvPicPr>
                <a:picLocks noChangeAspect="1" noChangeArrowheads="1" noCrop="1"/>
              </p:cNvPicPr>
              <p:nvPr/>
            </p:nvPicPr>
            <p:blipFill>
              <a:blip r:embed="rId24" cstate="email">
                <a:extLst>
                  <a:ext uri="{28A0092B-C50C-407E-A947-70E740481C1C}">
                    <a14:useLocalDpi xmlns:a14="http://schemas.microsoft.com/office/drawing/2010/main" val="0"/>
                  </a:ext>
                </a:extLst>
              </a:blip>
              <a:srcRect/>
              <a:stretch>
                <a:fillRect/>
              </a:stretch>
            </p:blipFill>
            <p:spPr bwMode="auto">
              <a:xfrm>
                <a:off x="866" y="1237"/>
                <a:ext cx="468" cy="5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pSp>
      </p:grpSp>
      <p:sp>
        <p:nvSpPr>
          <p:cNvPr id="14348" name="Text Box 26"/>
          <p:cNvSpPr txBox="1">
            <a:spLocks noChangeArrowheads="1"/>
          </p:cNvSpPr>
          <p:nvPr/>
        </p:nvSpPr>
        <p:spPr bwMode="auto">
          <a:xfrm>
            <a:off x="1847851" y="6021388"/>
            <a:ext cx="3743325" cy="779462"/>
          </a:xfrm>
          <a:prstGeom prst="rect">
            <a:avLst/>
          </a:prstGeom>
          <a:solidFill>
            <a:srgbClr val="FFFF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endParaRPr lang="en-US" altLang="zh-TW" sz="1800">
              <a:latin typeface="Calibri" charset="0"/>
              <a:ea typeface="新細明體" charset="0"/>
              <a:cs typeface="新細明體" charset="0"/>
            </a:endParaRPr>
          </a:p>
          <a:p>
            <a:pPr eaLnBrk="1" hangingPunct="1">
              <a:spcBef>
                <a:spcPct val="50000"/>
              </a:spcBef>
            </a:pPr>
            <a:endParaRPr lang="en-US" altLang="zh-TW" sz="1800">
              <a:latin typeface="Calibri" charset="0"/>
              <a:ea typeface="新細明體" charset="0"/>
              <a:cs typeface="新細明體" charset="0"/>
            </a:endParaRPr>
          </a:p>
        </p:txBody>
      </p:sp>
      <p:sp>
        <p:nvSpPr>
          <p:cNvPr id="29" name="TextBox 28">
            <a:extLst>
              <a:ext uri="{FF2B5EF4-FFF2-40B4-BE49-F238E27FC236}">
                <a16:creationId xmlns:a16="http://schemas.microsoft.com/office/drawing/2014/main" id="{B183D036-BE0A-47CA-ABA1-E2C540AC7132}"/>
              </a:ext>
            </a:extLst>
          </p:cNvPr>
          <p:cNvSpPr txBox="1"/>
          <p:nvPr/>
        </p:nvSpPr>
        <p:spPr>
          <a:xfrm>
            <a:off x="1821930" y="6064515"/>
            <a:ext cx="4776243" cy="523220"/>
          </a:xfrm>
          <a:prstGeom prst="rect">
            <a:avLst/>
          </a:prstGeom>
          <a:noFill/>
        </p:spPr>
        <p:txBody>
          <a:bodyPr wrap="square" rtlCol="0">
            <a:spAutoFit/>
          </a:bodyPr>
          <a:lstStyle/>
          <a:p>
            <a:r>
              <a:rPr lang="en-GB" b="1"/>
              <a:t>Diagram from a  presentation to Welsh Government by Mary James, April 2018</a:t>
            </a:r>
          </a:p>
        </p:txBody>
      </p:sp>
    </p:spTree>
    <p:extLst>
      <p:ext uri="{BB962C8B-B14F-4D97-AF65-F5344CB8AC3E}">
        <p14:creationId xmlns:p14="http://schemas.microsoft.com/office/powerpoint/2010/main" val="12825805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56677"/>
                                        </p:tgtEl>
                                        <p:attrNameLst>
                                          <p:attrName>style.visibility</p:attrName>
                                        </p:attrNameLst>
                                      </p:cBhvr>
                                      <p:to>
                                        <p:strVal val="visible"/>
                                      </p:to>
                                    </p:set>
                                    <p:anim calcmode="lin" valueType="num">
                                      <p:cBhvr additive="base">
                                        <p:cTn id="7" dur="500" fill="hold"/>
                                        <p:tgtEl>
                                          <p:spTgt spid="156677"/>
                                        </p:tgtEl>
                                        <p:attrNameLst>
                                          <p:attrName>ppt_x</p:attrName>
                                        </p:attrNameLst>
                                      </p:cBhvr>
                                      <p:tavLst>
                                        <p:tav tm="0">
                                          <p:val>
                                            <p:strVal val="#ppt_x"/>
                                          </p:val>
                                        </p:tav>
                                        <p:tav tm="100000">
                                          <p:val>
                                            <p:strVal val="#ppt_x"/>
                                          </p:val>
                                        </p:tav>
                                      </p:tavLst>
                                    </p:anim>
                                    <p:anim calcmode="lin" valueType="num">
                                      <p:cBhvr additive="base">
                                        <p:cTn id="8" dur="500" fill="hold"/>
                                        <p:tgtEl>
                                          <p:spTgt spid="15667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9" presetClass="entr" presetSubtype="0" fill="hold" nodeType="clickEffect">
                                  <p:stCondLst>
                                    <p:cond delay="0"/>
                                  </p:stCondLst>
                                  <p:childTnLst>
                                    <p:set>
                                      <p:cBhvr>
                                        <p:cTn id="12" dur="1" fill="hold">
                                          <p:stCondLst>
                                            <p:cond delay="0"/>
                                          </p:stCondLst>
                                        </p:cTn>
                                        <p:tgtEl>
                                          <p:spTgt spid="156678"/>
                                        </p:tgtEl>
                                        <p:attrNameLst>
                                          <p:attrName>style.visibility</p:attrName>
                                        </p:attrNameLst>
                                      </p:cBhvr>
                                      <p:to>
                                        <p:strVal val="visible"/>
                                      </p:to>
                                    </p:set>
                                    <p:animEffect transition="in" filter="dissolve">
                                      <p:cBhvr>
                                        <p:cTn id="13" dur="500"/>
                                        <p:tgtEl>
                                          <p:spTgt spid="156678"/>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56676"/>
                                        </p:tgtEl>
                                        <p:attrNameLst>
                                          <p:attrName>style.visibility</p:attrName>
                                        </p:attrNameLst>
                                      </p:cBhvr>
                                      <p:to>
                                        <p:strVal val="visible"/>
                                      </p:to>
                                    </p:set>
                                    <p:anim calcmode="lin" valueType="num">
                                      <p:cBhvr additive="base">
                                        <p:cTn id="18" dur="500" fill="hold"/>
                                        <p:tgtEl>
                                          <p:spTgt spid="156676"/>
                                        </p:tgtEl>
                                        <p:attrNameLst>
                                          <p:attrName>ppt_x</p:attrName>
                                        </p:attrNameLst>
                                      </p:cBhvr>
                                      <p:tavLst>
                                        <p:tav tm="0">
                                          <p:val>
                                            <p:strVal val="0-#ppt_w/2"/>
                                          </p:val>
                                        </p:tav>
                                        <p:tav tm="100000">
                                          <p:val>
                                            <p:strVal val="#ppt_x"/>
                                          </p:val>
                                        </p:tav>
                                      </p:tavLst>
                                    </p:anim>
                                    <p:anim calcmode="lin" valueType="num">
                                      <p:cBhvr additive="base">
                                        <p:cTn id="19" dur="500" fill="hold"/>
                                        <p:tgtEl>
                                          <p:spTgt spid="156676"/>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nodeType="clickEffect">
                                  <p:stCondLst>
                                    <p:cond delay="0"/>
                                  </p:stCondLst>
                                  <p:childTnLst>
                                    <p:set>
                                      <p:cBhvr>
                                        <p:cTn id="23" dur="1" fill="hold">
                                          <p:stCondLst>
                                            <p:cond delay="0"/>
                                          </p:stCondLst>
                                        </p:cTn>
                                        <p:tgtEl>
                                          <p:spTgt spid="156679"/>
                                        </p:tgtEl>
                                        <p:attrNameLst>
                                          <p:attrName>style.visibility</p:attrName>
                                        </p:attrNameLst>
                                      </p:cBhvr>
                                      <p:to>
                                        <p:strVal val="visible"/>
                                      </p:to>
                                    </p:set>
                                    <p:animEffect transition="in" filter="dissolve">
                                      <p:cBhvr>
                                        <p:cTn id="24" dur="500"/>
                                        <p:tgtEl>
                                          <p:spTgt spid="156679"/>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9" presetClass="entr" presetSubtype="0" fill="hold" nodeType="clickEffect">
                                  <p:stCondLst>
                                    <p:cond delay="0"/>
                                  </p:stCondLst>
                                  <p:childTnLst>
                                    <p:set>
                                      <p:cBhvr>
                                        <p:cTn id="28" dur="1" fill="hold">
                                          <p:stCondLst>
                                            <p:cond delay="0"/>
                                          </p:stCondLst>
                                        </p:cTn>
                                        <p:tgtEl>
                                          <p:spTgt spid="156680"/>
                                        </p:tgtEl>
                                        <p:attrNameLst>
                                          <p:attrName>style.visibility</p:attrName>
                                        </p:attrNameLst>
                                      </p:cBhvr>
                                      <p:to>
                                        <p:strVal val="visible"/>
                                      </p:to>
                                    </p:set>
                                    <p:animEffect transition="in" filter="dissolve">
                                      <p:cBhvr>
                                        <p:cTn id="29" dur="500"/>
                                        <p:tgtEl>
                                          <p:spTgt spid="15668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 presetClass="entr" presetSubtype="8" fill="hold" nodeType="clickEffect">
                                  <p:stCondLst>
                                    <p:cond delay="0"/>
                                  </p:stCondLst>
                                  <p:childTnLst>
                                    <p:set>
                                      <p:cBhvr>
                                        <p:cTn id="33" dur="1" fill="hold">
                                          <p:stCondLst>
                                            <p:cond delay="0"/>
                                          </p:stCondLst>
                                        </p:cTn>
                                        <p:tgtEl>
                                          <p:spTgt spid="156675"/>
                                        </p:tgtEl>
                                        <p:attrNameLst>
                                          <p:attrName>style.visibility</p:attrName>
                                        </p:attrNameLst>
                                      </p:cBhvr>
                                      <p:to>
                                        <p:strVal val="visible"/>
                                      </p:to>
                                    </p:set>
                                    <p:anim calcmode="lin" valueType="num">
                                      <p:cBhvr additive="base">
                                        <p:cTn id="34" dur="500" fill="hold"/>
                                        <p:tgtEl>
                                          <p:spTgt spid="156675"/>
                                        </p:tgtEl>
                                        <p:attrNameLst>
                                          <p:attrName>ppt_x</p:attrName>
                                        </p:attrNameLst>
                                      </p:cBhvr>
                                      <p:tavLst>
                                        <p:tav tm="0">
                                          <p:val>
                                            <p:strVal val="0-#ppt_w/2"/>
                                          </p:val>
                                        </p:tav>
                                        <p:tav tm="100000">
                                          <p:val>
                                            <p:strVal val="#ppt_x"/>
                                          </p:val>
                                        </p:tav>
                                      </p:tavLst>
                                    </p:anim>
                                    <p:anim calcmode="lin" valueType="num">
                                      <p:cBhvr additive="base">
                                        <p:cTn id="35" dur="500" fill="hold"/>
                                        <p:tgtEl>
                                          <p:spTgt spid="156675"/>
                                        </p:tgtEl>
                                        <p:attrNameLst>
                                          <p:attrName>ppt_y</p:attrName>
                                        </p:attrNameLst>
                                      </p:cBhvr>
                                      <p:tavLst>
                                        <p:tav tm="0">
                                          <p:val>
                                            <p:strVal val="#ppt_y"/>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9" presetClass="entr" presetSubtype="0" fill="hold" nodeType="clickEffect">
                                  <p:stCondLst>
                                    <p:cond delay="0"/>
                                  </p:stCondLst>
                                  <p:childTnLst>
                                    <p:set>
                                      <p:cBhvr>
                                        <p:cTn id="39" dur="1" fill="hold">
                                          <p:stCondLst>
                                            <p:cond delay="0"/>
                                          </p:stCondLst>
                                        </p:cTn>
                                        <p:tgtEl>
                                          <p:spTgt spid="156681"/>
                                        </p:tgtEl>
                                        <p:attrNameLst>
                                          <p:attrName>style.visibility</p:attrName>
                                        </p:attrNameLst>
                                      </p:cBhvr>
                                      <p:to>
                                        <p:strVal val="visible"/>
                                      </p:to>
                                    </p:set>
                                    <p:animEffect transition="in" filter="dissolve">
                                      <p:cBhvr>
                                        <p:cTn id="40" dur="500"/>
                                        <p:tgtEl>
                                          <p:spTgt spid="156681"/>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9" presetClass="entr" presetSubtype="0" fill="hold" nodeType="clickEffect">
                                  <p:stCondLst>
                                    <p:cond delay="0"/>
                                  </p:stCondLst>
                                  <p:childTnLst>
                                    <p:set>
                                      <p:cBhvr>
                                        <p:cTn id="44" dur="1" fill="hold">
                                          <p:stCondLst>
                                            <p:cond delay="0"/>
                                          </p:stCondLst>
                                        </p:cTn>
                                        <p:tgtEl>
                                          <p:spTgt spid="156682"/>
                                        </p:tgtEl>
                                        <p:attrNameLst>
                                          <p:attrName>style.visibility</p:attrName>
                                        </p:attrNameLst>
                                      </p:cBhvr>
                                      <p:to>
                                        <p:strVal val="visible"/>
                                      </p:to>
                                    </p:set>
                                    <p:animEffect transition="in" filter="dissolve">
                                      <p:cBhvr>
                                        <p:cTn id="45" dur="500"/>
                                        <p:tgtEl>
                                          <p:spTgt spid="1566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47" y="0"/>
            <a:ext cx="7886700" cy="1090695"/>
          </a:xfrm>
        </p:spPr>
        <p:txBody>
          <a:bodyPr/>
          <a:lstStyle/>
          <a:p>
            <a:r>
              <a:rPr lang="en-US" sz="3600" b="1"/>
              <a:t>Impact of reforms</a:t>
            </a:r>
          </a:p>
        </p:txBody>
      </p:sp>
      <p:sp>
        <p:nvSpPr>
          <p:cNvPr id="3" name="Content Placeholder 2"/>
          <p:cNvSpPr>
            <a:spLocks noGrp="1"/>
          </p:cNvSpPr>
          <p:nvPr>
            <p:ph idx="1"/>
          </p:nvPr>
        </p:nvSpPr>
        <p:spPr>
          <a:xfrm>
            <a:off x="576775" y="1692322"/>
            <a:ext cx="11155679" cy="4778815"/>
          </a:xfrm>
        </p:spPr>
        <p:txBody>
          <a:bodyPr>
            <a:normAutofit/>
          </a:bodyPr>
          <a:lstStyle/>
          <a:p>
            <a:r>
              <a:rPr lang="en-US" sz="2800">
                <a:solidFill>
                  <a:schemeClr val="tx2"/>
                </a:solidFill>
              </a:rPr>
              <a:t>Double the number of young people graduating at age 17 when compared to previous numbers gaining A Level certificates at 18 in the old system. </a:t>
            </a:r>
          </a:p>
          <a:p>
            <a:r>
              <a:rPr lang="en-US" sz="2800">
                <a:solidFill>
                  <a:schemeClr val="tx2"/>
                </a:solidFill>
              </a:rPr>
              <a:t>More than 85% of the first cohorts of school leavers through the new system progressed to further study with about 40% enrolled on undergraduate </a:t>
            </a:r>
            <a:r>
              <a:rPr lang="en-US" sz="2800" err="1">
                <a:solidFill>
                  <a:schemeClr val="tx2"/>
                </a:solidFill>
              </a:rPr>
              <a:t>programmes</a:t>
            </a:r>
            <a:r>
              <a:rPr lang="en-US" sz="2800">
                <a:solidFill>
                  <a:schemeClr val="tx2"/>
                </a:solidFill>
              </a:rPr>
              <a:t>.</a:t>
            </a:r>
          </a:p>
          <a:p>
            <a:r>
              <a:rPr lang="en-US" sz="2800">
                <a:solidFill>
                  <a:schemeClr val="tx2"/>
                </a:solidFill>
              </a:rPr>
              <a:t>Although always popular, entries to single sciences have increased and the standard has been maintained. </a:t>
            </a:r>
          </a:p>
          <a:p>
            <a:r>
              <a:rPr lang="en-US" sz="2800">
                <a:solidFill>
                  <a:schemeClr val="tx2"/>
                </a:solidFill>
              </a:rPr>
              <a:t>A much larger proportion of candidates now attain the highest grades. </a:t>
            </a:r>
          </a:p>
          <a:p>
            <a:endParaRPr lang="en-US"/>
          </a:p>
        </p:txBody>
      </p:sp>
    </p:spTree>
    <p:extLst>
      <p:ext uri="{BB962C8B-B14F-4D97-AF65-F5344CB8AC3E}">
        <p14:creationId xmlns:p14="http://schemas.microsoft.com/office/powerpoint/2010/main" val="522321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526" y="276432"/>
            <a:ext cx="7886700" cy="636617"/>
          </a:xfrm>
        </p:spPr>
        <p:txBody>
          <a:bodyPr/>
          <a:lstStyle/>
          <a:p>
            <a:r>
              <a:rPr lang="en-US" sz="3600" b="1"/>
              <a:t>However, </a:t>
            </a:r>
          </a:p>
        </p:txBody>
      </p:sp>
      <p:sp>
        <p:nvSpPr>
          <p:cNvPr id="3" name="Content Placeholder 2"/>
          <p:cNvSpPr>
            <a:spLocks noGrp="1"/>
          </p:cNvSpPr>
          <p:nvPr>
            <p:ph idx="1"/>
          </p:nvPr>
        </p:nvSpPr>
        <p:spPr>
          <a:xfrm>
            <a:off x="464526" y="1593613"/>
            <a:ext cx="11352336" cy="4680578"/>
          </a:xfrm>
        </p:spPr>
        <p:txBody>
          <a:bodyPr>
            <a:normAutofit/>
          </a:bodyPr>
          <a:lstStyle/>
          <a:p>
            <a:pPr>
              <a:lnSpc>
                <a:spcPct val="150000"/>
              </a:lnSpc>
            </a:pPr>
            <a:r>
              <a:rPr lang="en-US" sz="2800">
                <a:solidFill>
                  <a:schemeClr val="tx2"/>
                </a:solidFill>
              </a:rPr>
              <a:t>Gender-stereotyped choices of elective subjects persists. </a:t>
            </a:r>
          </a:p>
          <a:p>
            <a:pPr>
              <a:lnSpc>
                <a:spcPct val="150000"/>
              </a:lnSpc>
            </a:pPr>
            <a:r>
              <a:rPr lang="en-US" sz="2800">
                <a:solidFill>
                  <a:schemeClr val="tx2"/>
                </a:solidFill>
              </a:rPr>
              <a:t>STEM and ICT literacy have seen dip – dip in PISA science results.</a:t>
            </a:r>
          </a:p>
          <a:p>
            <a:pPr>
              <a:lnSpc>
                <a:spcPct val="150000"/>
              </a:lnSpc>
            </a:pPr>
            <a:r>
              <a:rPr lang="en-US" sz="2800">
                <a:solidFill>
                  <a:schemeClr val="tx2"/>
                </a:solidFill>
              </a:rPr>
              <a:t>Liberal Studies has been a controversial addition. </a:t>
            </a:r>
          </a:p>
          <a:p>
            <a:pPr>
              <a:lnSpc>
                <a:spcPct val="150000"/>
              </a:lnSpc>
            </a:pPr>
            <a:r>
              <a:rPr lang="en-US" sz="2800">
                <a:solidFill>
                  <a:schemeClr val="tx2"/>
                </a:solidFill>
              </a:rPr>
              <a:t>Workload and stress for teachers and students.</a:t>
            </a:r>
          </a:p>
          <a:p>
            <a:pPr>
              <a:lnSpc>
                <a:spcPct val="150000"/>
              </a:lnSpc>
            </a:pPr>
            <a:r>
              <a:rPr lang="en-US" sz="2800">
                <a:solidFill>
                  <a:schemeClr val="tx2"/>
                </a:solidFill>
              </a:rPr>
              <a:t>Cost of the reforms (c23% of govt. expenditure committed 2002-2012</a:t>
            </a:r>
            <a:r>
              <a:rPr lang="mr-IN" sz="2800">
                <a:solidFill>
                  <a:schemeClr val="tx2"/>
                </a:solidFill>
              </a:rPr>
              <a:t>–</a:t>
            </a:r>
            <a:r>
              <a:rPr lang="en-US" sz="2800">
                <a:solidFill>
                  <a:schemeClr val="tx2"/>
                </a:solidFill>
              </a:rPr>
              <a:t> compared with c13% in Wales). </a:t>
            </a:r>
          </a:p>
        </p:txBody>
      </p:sp>
    </p:spTree>
    <p:extLst>
      <p:ext uri="{BB962C8B-B14F-4D97-AF65-F5344CB8AC3E}">
        <p14:creationId xmlns:p14="http://schemas.microsoft.com/office/powerpoint/2010/main" val="4159831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43969-DBE3-4B54-A153-BFF8590CFEAB}"/>
              </a:ext>
            </a:extLst>
          </p:cNvPr>
          <p:cNvSpPr>
            <a:spLocks noGrp="1"/>
          </p:cNvSpPr>
          <p:nvPr>
            <p:ph type="title"/>
          </p:nvPr>
        </p:nvSpPr>
        <p:spPr/>
        <p:txBody>
          <a:bodyPr/>
          <a:lstStyle/>
          <a:p>
            <a:r>
              <a:rPr lang="en-GB" sz="3600" dirty="0"/>
              <a:t>Learning from Hong Kong? </a:t>
            </a:r>
          </a:p>
        </p:txBody>
      </p:sp>
      <p:sp>
        <p:nvSpPr>
          <p:cNvPr id="6" name="Content Placeholder 5">
            <a:extLst>
              <a:ext uri="{FF2B5EF4-FFF2-40B4-BE49-F238E27FC236}">
                <a16:creationId xmlns:a16="http://schemas.microsoft.com/office/drawing/2014/main" id="{C68DC1A9-5939-4F39-BDB5-3DE433B9A49D}"/>
              </a:ext>
            </a:extLst>
          </p:cNvPr>
          <p:cNvSpPr>
            <a:spLocks noGrp="1"/>
          </p:cNvSpPr>
          <p:nvPr>
            <p:ph idx="1"/>
          </p:nvPr>
        </p:nvSpPr>
        <p:spPr/>
        <p:txBody>
          <a:bodyPr/>
          <a:lstStyle/>
          <a:p>
            <a:endParaRPr lang="en-GB" dirty="0">
              <a:solidFill>
                <a:schemeClr val="tx2"/>
              </a:solidFill>
            </a:endParaRPr>
          </a:p>
          <a:p>
            <a:r>
              <a:rPr lang="en-GB" dirty="0">
                <a:solidFill>
                  <a:schemeClr val="tx2"/>
                </a:solidFill>
              </a:rPr>
              <a:t>(A paper regarding the Hong King experience is available on </a:t>
            </a:r>
            <a:r>
              <a:rPr lang="en-GB" dirty="0" err="1">
                <a:solidFill>
                  <a:schemeClr val="tx2"/>
                </a:solidFill>
              </a:rPr>
              <a:t>Hwb</a:t>
            </a:r>
            <a:r>
              <a:rPr lang="en-GB" dirty="0">
                <a:solidFill>
                  <a:schemeClr val="tx2"/>
                </a:solidFill>
              </a:rPr>
              <a:t> – not published)</a:t>
            </a:r>
          </a:p>
          <a:p>
            <a:endParaRPr lang="en-GB" dirty="0">
              <a:solidFill>
                <a:schemeClr val="tx2"/>
              </a:solidFill>
            </a:endParaRPr>
          </a:p>
          <a:p>
            <a:r>
              <a:rPr lang="en-GB" sz="3600" dirty="0">
                <a:solidFill>
                  <a:schemeClr val="tx2"/>
                </a:solidFill>
              </a:rPr>
              <a:t>What issues or questions does the experience in Hong King raise for us? </a:t>
            </a:r>
          </a:p>
          <a:p>
            <a:endParaRPr lang="en-GB" dirty="0">
              <a:solidFill>
                <a:schemeClr val="tx2"/>
              </a:solidFill>
            </a:endParaRPr>
          </a:p>
        </p:txBody>
      </p:sp>
    </p:spTree>
    <p:extLst>
      <p:ext uri="{BB962C8B-B14F-4D97-AF65-F5344CB8AC3E}">
        <p14:creationId xmlns:p14="http://schemas.microsoft.com/office/powerpoint/2010/main" val="35636923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928054-41ED-4F51-A9F2-947BFED404BE}"/>
              </a:ext>
            </a:extLst>
          </p:cNvPr>
          <p:cNvSpPr>
            <a:spLocks noGrp="1"/>
          </p:cNvSpPr>
          <p:nvPr>
            <p:ph type="title"/>
          </p:nvPr>
        </p:nvSpPr>
        <p:spPr/>
        <p:txBody>
          <a:bodyPr/>
          <a:lstStyle/>
          <a:p>
            <a:r>
              <a:rPr lang="en-GB" sz="3600" dirty="0"/>
              <a:t>Qualifications</a:t>
            </a:r>
          </a:p>
        </p:txBody>
      </p:sp>
      <p:sp>
        <p:nvSpPr>
          <p:cNvPr id="6" name="Content Placeholder 5">
            <a:extLst>
              <a:ext uri="{FF2B5EF4-FFF2-40B4-BE49-F238E27FC236}">
                <a16:creationId xmlns:a16="http://schemas.microsoft.com/office/drawing/2014/main" id="{884935E1-5C0D-4BB5-BEC9-68BA9E8500C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71770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22F7A7-F537-4B7D-B8DC-00C49FA30121}"/>
              </a:ext>
            </a:extLst>
          </p:cNvPr>
          <p:cNvSpPr>
            <a:spLocks noGrp="1"/>
          </p:cNvSpPr>
          <p:nvPr>
            <p:ph type="ctrTitle"/>
          </p:nvPr>
        </p:nvSpPr>
        <p:spPr>
          <a:xfrm>
            <a:off x="1445113" y="2789038"/>
            <a:ext cx="9301774" cy="1662642"/>
          </a:xfrm>
        </p:spPr>
        <p:txBody>
          <a:bodyPr/>
          <a:lstStyle/>
          <a:p>
            <a:r>
              <a:rPr lang="en-GB" sz="3200" b="1"/>
              <a:t>The development of the Curriculum for Wales. </a:t>
            </a:r>
          </a:p>
        </p:txBody>
      </p:sp>
      <p:sp>
        <p:nvSpPr>
          <p:cNvPr id="6" name="Content Placeholder 5">
            <a:extLst>
              <a:ext uri="{FF2B5EF4-FFF2-40B4-BE49-F238E27FC236}">
                <a16:creationId xmlns:a16="http://schemas.microsoft.com/office/drawing/2014/main" id="{BE3FC19A-8DE6-4011-8361-1DC18A5E108F}"/>
              </a:ext>
            </a:extLst>
          </p:cNvPr>
          <p:cNvSpPr>
            <a:spLocks noGrp="1"/>
          </p:cNvSpPr>
          <p:nvPr>
            <p:ph type="subTitle" idx="1"/>
          </p:nvPr>
        </p:nvSpPr>
        <p:spPr/>
        <p:txBody>
          <a:bodyPr/>
          <a:lstStyle/>
          <a:p>
            <a:endParaRPr lang="en-GB"/>
          </a:p>
          <a:p>
            <a:endParaRPr lang="en-GB"/>
          </a:p>
        </p:txBody>
      </p:sp>
    </p:spTree>
    <p:extLst>
      <p:ext uri="{BB962C8B-B14F-4D97-AF65-F5344CB8AC3E}">
        <p14:creationId xmlns:p14="http://schemas.microsoft.com/office/powerpoint/2010/main" val="1745226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2216B3-BA28-4D71-B81A-0E4194D4C6BC}"/>
              </a:ext>
            </a:extLst>
          </p:cNvPr>
          <p:cNvSpPr>
            <a:spLocks noGrp="1"/>
          </p:cNvSpPr>
          <p:nvPr>
            <p:ph type="title"/>
          </p:nvPr>
        </p:nvSpPr>
        <p:spPr/>
        <p:txBody>
          <a:bodyPr/>
          <a:lstStyle/>
          <a:p>
            <a:r>
              <a:rPr lang="en-GB"/>
              <a:t>Intersessional Task 2 </a:t>
            </a:r>
          </a:p>
        </p:txBody>
      </p:sp>
      <p:sp>
        <p:nvSpPr>
          <p:cNvPr id="6" name="Content Placeholder 5">
            <a:extLst>
              <a:ext uri="{FF2B5EF4-FFF2-40B4-BE49-F238E27FC236}">
                <a16:creationId xmlns:a16="http://schemas.microsoft.com/office/drawing/2014/main" id="{40720E93-50B6-46BD-B2D1-15E0570BB21B}"/>
              </a:ext>
            </a:extLst>
          </p:cNvPr>
          <p:cNvSpPr>
            <a:spLocks noGrp="1"/>
          </p:cNvSpPr>
          <p:nvPr>
            <p:ph idx="1"/>
          </p:nvPr>
        </p:nvSpPr>
        <p:spPr>
          <a:xfrm>
            <a:off x="609600" y="1242661"/>
            <a:ext cx="10972800" cy="4904921"/>
          </a:xfrm>
        </p:spPr>
        <p:txBody>
          <a:bodyPr/>
          <a:lstStyle/>
          <a:p>
            <a:pPr marL="0" indent="0">
              <a:buNone/>
            </a:pPr>
            <a:r>
              <a:rPr lang="en-GB" b="1" dirty="0">
                <a:solidFill>
                  <a:schemeClr val="tx2"/>
                </a:solidFill>
              </a:rPr>
              <a:t>Writing task:- On publication of the draft Curriculum for Wales (30th April)</a:t>
            </a:r>
            <a:endParaRPr lang="en-US" dirty="0">
              <a:solidFill>
                <a:schemeClr val="tx2"/>
              </a:solidFill>
            </a:endParaRPr>
          </a:p>
          <a:p>
            <a:pPr marL="0" indent="0">
              <a:buNone/>
            </a:pPr>
            <a:r>
              <a:rPr lang="en-GB" sz="2800" dirty="0">
                <a:solidFill>
                  <a:schemeClr val="tx2"/>
                </a:solidFill>
              </a:rPr>
              <a:t>Focus on one Area of Learning (or one progression within)</a:t>
            </a:r>
            <a:endParaRPr lang="en-US" sz="2800" dirty="0">
              <a:solidFill>
                <a:schemeClr val="tx2"/>
              </a:solidFill>
            </a:endParaRPr>
          </a:p>
          <a:p>
            <a:pPr marL="285750" indent="-285750"/>
            <a:r>
              <a:rPr lang="en-GB" sz="2800" dirty="0">
                <a:solidFill>
                  <a:schemeClr val="tx2"/>
                </a:solidFill>
              </a:rPr>
              <a:t>What do we do in our schools/organisation at the present time?</a:t>
            </a:r>
            <a:endParaRPr lang="en-US" sz="2800" dirty="0">
              <a:solidFill>
                <a:schemeClr val="tx2"/>
              </a:solidFill>
            </a:endParaRPr>
          </a:p>
          <a:p>
            <a:r>
              <a:rPr lang="en-GB" sz="2800" dirty="0">
                <a:solidFill>
                  <a:schemeClr val="tx2"/>
                </a:solidFill>
              </a:rPr>
              <a:t>What would need to change in the current system in order to develop effective learning opportunities for our learners in school/region?</a:t>
            </a:r>
            <a:endParaRPr lang="en-US" sz="2800" dirty="0">
              <a:solidFill>
                <a:schemeClr val="tx2"/>
              </a:solidFill>
            </a:endParaRPr>
          </a:p>
          <a:p>
            <a:r>
              <a:rPr lang="en-GB" sz="2800" dirty="0">
                <a:solidFill>
                  <a:schemeClr val="tx2"/>
                </a:solidFill>
              </a:rPr>
              <a:t>How can we achieve this; what action would need to be taken/what support would be required?</a:t>
            </a:r>
            <a:r>
              <a:rPr lang="en-US" sz="2800" dirty="0">
                <a:solidFill>
                  <a:schemeClr val="tx2"/>
                </a:solidFill>
              </a:rPr>
              <a:t> </a:t>
            </a:r>
          </a:p>
          <a:p>
            <a:r>
              <a:rPr lang="en-US" sz="2800" dirty="0">
                <a:solidFill>
                  <a:schemeClr val="tx2"/>
                </a:solidFill>
                <a:cs typeface="Calibri"/>
              </a:rPr>
              <a:t>What lessons can we learn from Scotland?</a:t>
            </a:r>
          </a:p>
          <a:p>
            <a:endParaRPr lang="en-GB" dirty="0"/>
          </a:p>
        </p:txBody>
      </p:sp>
    </p:spTree>
    <p:extLst>
      <p:ext uri="{BB962C8B-B14F-4D97-AF65-F5344CB8AC3E}">
        <p14:creationId xmlns:p14="http://schemas.microsoft.com/office/powerpoint/2010/main" val="2564838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Shape 121"/>
          <p:cNvSpPr txBox="1">
            <a:spLocks noGrp="1"/>
          </p:cNvSpPr>
          <p:nvPr>
            <p:ph type="title"/>
          </p:nvPr>
        </p:nvSpPr>
        <p:spPr>
          <a:xfrm>
            <a:off x="402101" y="0"/>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Reflections from Writing Task (20 minutes)</a:t>
            </a:r>
          </a:p>
        </p:txBody>
      </p:sp>
      <p:sp>
        <p:nvSpPr>
          <p:cNvPr id="122" name="Shape 122"/>
          <p:cNvSpPr txBox="1">
            <a:spLocks noGrp="1"/>
          </p:cNvSpPr>
          <p:nvPr>
            <p:ph type="body" idx="1"/>
          </p:nvPr>
        </p:nvSpPr>
        <p:spPr>
          <a:xfrm>
            <a:off x="281354" y="1431985"/>
            <a:ext cx="11535508" cy="5053222"/>
          </a:xfrm>
          <a:prstGeom prst="rect">
            <a:avLst/>
          </a:prstGeom>
          <a:noFill/>
          <a:ln>
            <a:noFill/>
          </a:ln>
        </p:spPr>
        <p:txBody>
          <a:bodyPr wrap="square" lIns="91425" tIns="45700" rIns="91425" bIns="45700" anchor="t" anchorCtr="0">
            <a:noAutofit/>
          </a:bodyPr>
          <a:lstStyle/>
          <a:p>
            <a:pPr marL="228600" marR="0" lvl="0" indent="-228600" algn="l" rtl="0">
              <a:lnSpc>
                <a:spcPct val="70000"/>
              </a:lnSpc>
              <a:spcBef>
                <a:spcPts val="0"/>
              </a:spcBef>
              <a:spcAft>
                <a:spcPts val="0"/>
              </a:spcAft>
              <a:buClr>
                <a:schemeClr val="dk1"/>
              </a:buClr>
              <a:buSzPct val="100208"/>
              <a:buFont typeface="Arial"/>
              <a:buChar char="•"/>
            </a:pPr>
            <a:r>
              <a:rPr lang="en-US" sz="2405" b="0" i="0" u="none" strike="noStrike" cap="none" dirty="0">
                <a:solidFill>
                  <a:schemeClr val="tx2"/>
                </a:solidFill>
                <a:latin typeface="Calibri"/>
                <a:ea typeface="Calibri"/>
                <a:cs typeface="Calibri"/>
                <a:sym typeface="Calibri"/>
              </a:rPr>
              <a:t>In trust groups… take it in turn (6 minutes each) to...</a:t>
            </a:r>
          </a:p>
          <a:p>
            <a:pPr marL="228600" marR="0" lvl="0" indent="-228600" algn="l" rtl="0">
              <a:lnSpc>
                <a:spcPct val="70000"/>
              </a:lnSpc>
              <a:spcBef>
                <a:spcPts val="0"/>
              </a:spcBef>
              <a:spcAft>
                <a:spcPts val="0"/>
              </a:spcAft>
              <a:buClr>
                <a:schemeClr val="dk1"/>
              </a:buClr>
              <a:buSzPct val="100208"/>
              <a:buFont typeface="Arial"/>
              <a:buChar char="•"/>
            </a:pPr>
            <a:endParaRPr lang="en-US" sz="2405" b="0" i="0" u="none" strike="noStrike" cap="none" dirty="0">
              <a:solidFill>
                <a:schemeClr val="tx2"/>
              </a:solidFill>
              <a:latin typeface="Calibri"/>
              <a:ea typeface="Calibri"/>
              <a:cs typeface="Calibri"/>
              <a:sym typeface="Calibri"/>
            </a:endParaRPr>
          </a:p>
          <a:p>
            <a:pPr marL="228600" marR="0" lvl="0" indent="-228600" algn="l" rtl="0">
              <a:lnSpc>
                <a:spcPct val="70000"/>
              </a:lnSpc>
              <a:spcBef>
                <a:spcPts val="1000"/>
              </a:spcBef>
              <a:spcAft>
                <a:spcPts val="0"/>
              </a:spcAft>
              <a:buClr>
                <a:schemeClr val="dk1"/>
              </a:buClr>
              <a:buSzPct val="100208"/>
              <a:buFont typeface="Arial"/>
              <a:buChar char="•"/>
            </a:pPr>
            <a:r>
              <a:rPr lang="en-US" sz="2405" b="0" i="0" u="none" strike="noStrike" cap="none" dirty="0">
                <a:solidFill>
                  <a:schemeClr val="tx2"/>
                </a:solidFill>
                <a:latin typeface="Calibri"/>
                <a:ea typeface="Calibri"/>
                <a:cs typeface="Calibri"/>
                <a:sym typeface="Calibri"/>
              </a:rPr>
              <a:t>1) Report back your thoughts on the three questions:-</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dirty="0">
                <a:solidFill>
                  <a:schemeClr val="tx2"/>
                </a:solidFill>
                <a:latin typeface="Calibri"/>
                <a:ea typeface="Calibri"/>
                <a:cs typeface="Calibri"/>
                <a:sym typeface="Calibri"/>
              </a:rPr>
              <a:t>Focus on one Area of Learning and Experience/progression step from Successful Futures and consider:</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dirty="0" err="1">
                <a:solidFill>
                  <a:schemeClr val="tx2"/>
                </a:solidFill>
                <a:latin typeface="Calibri"/>
                <a:ea typeface="Calibri"/>
                <a:cs typeface="Calibri"/>
                <a:sym typeface="Calibri"/>
              </a:rPr>
              <a:t>i</a:t>
            </a:r>
            <a:r>
              <a:rPr lang="en-US" sz="2405" b="0" i="0" u="none" strike="noStrike" cap="none" dirty="0">
                <a:solidFill>
                  <a:schemeClr val="tx2"/>
                </a:solidFill>
                <a:latin typeface="Calibri"/>
                <a:ea typeface="Calibri"/>
                <a:cs typeface="Calibri"/>
                <a:sym typeface="Calibri"/>
              </a:rPr>
              <a:t>) What do we do in our schools/</a:t>
            </a:r>
            <a:r>
              <a:rPr lang="en-US" sz="2405" b="0" i="0" u="none" strike="noStrike" cap="none" dirty="0" err="1">
                <a:solidFill>
                  <a:schemeClr val="tx2"/>
                </a:solidFill>
                <a:latin typeface="Calibri"/>
                <a:ea typeface="Calibri"/>
                <a:cs typeface="Calibri"/>
                <a:sym typeface="Calibri"/>
              </a:rPr>
              <a:t>organisation</a:t>
            </a:r>
            <a:r>
              <a:rPr lang="en-US" sz="2405" b="0" i="0" u="none" strike="noStrike" cap="none" dirty="0">
                <a:solidFill>
                  <a:schemeClr val="tx2"/>
                </a:solidFill>
                <a:latin typeface="Calibri"/>
                <a:ea typeface="Calibri"/>
                <a:cs typeface="Calibri"/>
                <a:sym typeface="Calibri"/>
              </a:rPr>
              <a:t> at the present time?</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dirty="0">
                <a:solidFill>
                  <a:schemeClr val="tx2"/>
                </a:solidFill>
                <a:latin typeface="Calibri"/>
                <a:ea typeface="Calibri"/>
                <a:cs typeface="Calibri"/>
                <a:sym typeface="Calibri"/>
              </a:rPr>
              <a:t>ii) What would need to change in the current system in order to develop effective learning opportunities for our learners in school/region?</a:t>
            </a: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dirty="0">
                <a:solidFill>
                  <a:schemeClr val="tx2"/>
                </a:solidFill>
                <a:latin typeface="Calibri"/>
                <a:ea typeface="Calibri"/>
                <a:cs typeface="Calibri"/>
                <a:sym typeface="Calibri"/>
              </a:rPr>
              <a:t>iii) How can we achieve this; what action would need to be taken/what support would be required? </a:t>
            </a:r>
          </a:p>
          <a:p>
            <a:pPr marL="0" marR="0" lvl="0" indent="0" algn="l" rtl="0">
              <a:lnSpc>
                <a:spcPct val="70000"/>
              </a:lnSpc>
              <a:spcBef>
                <a:spcPts val="1000"/>
              </a:spcBef>
              <a:spcAft>
                <a:spcPts val="0"/>
              </a:spcAft>
              <a:buClr>
                <a:schemeClr val="dk1"/>
              </a:buClr>
              <a:buSzPct val="25000"/>
              <a:buFont typeface="Arial"/>
              <a:buNone/>
            </a:pPr>
            <a:endParaRPr lang="en-US" sz="2405" b="0" i="0" u="none" strike="noStrike" cap="none" dirty="0">
              <a:solidFill>
                <a:schemeClr val="tx2"/>
              </a:solidFill>
              <a:latin typeface="Calibri"/>
              <a:ea typeface="Calibri"/>
              <a:cs typeface="Calibri"/>
              <a:sym typeface="Calibri"/>
            </a:endParaRPr>
          </a:p>
          <a:p>
            <a:pPr marL="0" marR="0" lvl="0" indent="0" algn="l" rtl="0">
              <a:lnSpc>
                <a:spcPct val="70000"/>
              </a:lnSpc>
              <a:spcBef>
                <a:spcPts val="1000"/>
              </a:spcBef>
              <a:spcAft>
                <a:spcPts val="0"/>
              </a:spcAft>
              <a:buClr>
                <a:schemeClr val="dk1"/>
              </a:buClr>
              <a:buSzPct val="25000"/>
              <a:buFont typeface="Arial"/>
              <a:buNone/>
            </a:pPr>
            <a:r>
              <a:rPr lang="en-US" sz="2405" b="0" i="0" u="none" strike="noStrike" cap="none" dirty="0">
                <a:solidFill>
                  <a:schemeClr val="tx2"/>
                </a:solidFill>
                <a:latin typeface="Calibri"/>
                <a:ea typeface="Calibri"/>
                <a:cs typeface="Calibri"/>
                <a:sym typeface="Calibri"/>
              </a:rPr>
              <a:t>2) </a:t>
            </a:r>
            <a:r>
              <a:rPr lang="en-US" sz="2405" b="0" i="0" u="none" strike="noStrike" cap="none" dirty="0" err="1">
                <a:solidFill>
                  <a:schemeClr val="tx2"/>
                </a:solidFill>
                <a:latin typeface="Calibri"/>
                <a:ea typeface="Calibri"/>
                <a:cs typeface="Calibri"/>
                <a:sym typeface="Calibri"/>
              </a:rPr>
              <a:t>Synthesise</a:t>
            </a:r>
            <a:r>
              <a:rPr lang="en-US" sz="2405" b="0" i="0" u="none" strike="noStrike" cap="none" dirty="0">
                <a:solidFill>
                  <a:schemeClr val="tx2"/>
                </a:solidFill>
                <a:latin typeface="Calibri"/>
                <a:ea typeface="Calibri"/>
                <a:cs typeface="Calibri"/>
                <a:sym typeface="Calibri"/>
              </a:rPr>
              <a:t> your findings by answering the following two questions (for feedback to the larger group):-</a:t>
            </a:r>
          </a:p>
          <a:p>
            <a:pPr marL="514350" marR="0" lvl="0" indent="-514350" algn="l" rtl="0">
              <a:lnSpc>
                <a:spcPct val="70000"/>
              </a:lnSpc>
              <a:spcBef>
                <a:spcPts val="1000"/>
              </a:spcBef>
              <a:spcAft>
                <a:spcPts val="0"/>
              </a:spcAft>
              <a:buClr>
                <a:schemeClr val="dk1"/>
              </a:buClr>
              <a:buSzPct val="100208"/>
              <a:buFont typeface="Arial"/>
              <a:buAutoNum type="arabicParenR"/>
            </a:pPr>
            <a:r>
              <a:rPr lang="en-US" sz="2405" b="0" i="0" u="none" strike="noStrike" cap="none" dirty="0">
                <a:solidFill>
                  <a:schemeClr val="tx2"/>
                </a:solidFill>
                <a:latin typeface="Calibri"/>
                <a:ea typeface="Calibri"/>
                <a:cs typeface="Calibri"/>
                <a:sym typeface="Calibri"/>
              </a:rPr>
              <a:t>Are there similarities/differences across differing AOLEs in terms of developing effective learning experiences?</a:t>
            </a:r>
          </a:p>
          <a:p>
            <a:pPr marL="514350" marR="0" lvl="0" indent="-514350" algn="l" rtl="0">
              <a:lnSpc>
                <a:spcPct val="70000"/>
              </a:lnSpc>
              <a:spcBef>
                <a:spcPts val="1000"/>
              </a:spcBef>
              <a:spcAft>
                <a:spcPts val="0"/>
              </a:spcAft>
              <a:buClr>
                <a:schemeClr val="dk1"/>
              </a:buClr>
              <a:buSzPct val="100208"/>
              <a:buFont typeface="Arial"/>
              <a:buAutoNum type="arabicParenR"/>
            </a:pPr>
            <a:r>
              <a:rPr lang="en-US" sz="2405" b="0" i="0" u="none" strike="noStrike" cap="none" dirty="0">
                <a:solidFill>
                  <a:schemeClr val="tx2"/>
                </a:solidFill>
                <a:latin typeface="Calibri"/>
                <a:ea typeface="Calibri"/>
                <a:cs typeface="Calibri"/>
                <a:sym typeface="Calibri"/>
              </a:rPr>
              <a:t>Are there common support requirements for schools/teachers?</a:t>
            </a:r>
          </a:p>
          <a:p>
            <a:pPr marL="514350" marR="0" lvl="0" indent="-514350" algn="l" rtl="0">
              <a:lnSpc>
                <a:spcPct val="70000"/>
              </a:lnSpc>
              <a:spcBef>
                <a:spcPts val="1000"/>
              </a:spcBef>
              <a:spcAft>
                <a:spcPts val="0"/>
              </a:spcAft>
              <a:buClr>
                <a:schemeClr val="dk1"/>
              </a:buClr>
              <a:buSzPct val="100208"/>
              <a:buFont typeface="Arial"/>
              <a:buNone/>
            </a:pPr>
            <a:endParaRPr sz="2405" b="0" i="0" u="none" strike="noStrike" cap="none" dirty="0">
              <a:solidFill>
                <a:schemeClr val="dk1"/>
              </a:solidFill>
              <a:latin typeface="Calibri"/>
              <a:ea typeface="Calibri"/>
              <a:cs typeface="Calibri"/>
              <a:sym typeface="Calibri"/>
            </a:endParaRPr>
          </a:p>
          <a:p>
            <a:pPr marL="514350" marR="0" lvl="0" indent="-514350" algn="l" rtl="0">
              <a:lnSpc>
                <a:spcPct val="70000"/>
              </a:lnSpc>
              <a:spcBef>
                <a:spcPts val="1000"/>
              </a:spcBef>
              <a:spcAft>
                <a:spcPts val="0"/>
              </a:spcAft>
              <a:buClr>
                <a:schemeClr val="dk1"/>
              </a:buClr>
              <a:buSzPct val="99615"/>
              <a:buFont typeface="Arial"/>
              <a:buNone/>
            </a:pPr>
            <a:endParaRPr sz="2590" b="0" i="0" u="none" strike="noStrike" cap="none" dirty="0">
              <a:solidFill>
                <a:schemeClr val="dk2"/>
              </a:solidFill>
              <a:latin typeface="Calibri"/>
              <a:ea typeface="Calibri"/>
              <a:cs typeface="Calibri"/>
              <a:sym typeface="Calibri"/>
            </a:endParaRPr>
          </a:p>
          <a:p>
            <a:pPr marL="228600" marR="0" lvl="0" indent="-228600" algn="l" rtl="0">
              <a:lnSpc>
                <a:spcPct val="70000"/>
              </a:lnSpc>
              <a:spcBef>
                <a:spcPts val="1000"/>
              </a:spcBef>
              <a:buClr>
                <a:schemeClr val="dk1"/>
              </a:buClr>
              <a:buSzPct val="99615"/>
              <a:buFont typeface="Arial"/>
              <a:buNone/>
            </a:pPr>
            <a:endParaRPr sz="259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79517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DFDADA-0BE7-4ED6-B219-623D73A4AD66}"/>
              </a:ext>
            </a:extLst>
          </p:cNvPr>
          <p:cNvSpPr>
            <a:spLocks noGrp="1"/>
          </p:cNvSpPr>
          <p:nvPr>
            <p:ph type="title"/>
          </p:nvPr>
        </p:nvSpPr>
        <p:spPr/>
        <p:txBody>
          <a:bodyPr/>
          <a:lstStyle/>
          <a:p>
            <a:r>
              <a:rPr lang="en-GB" sz="3200" b="1" dirty="0"/>
              <a:t>Challenges and opportunities of </a:t>
            </a:r>
            <a:r>
              <a:rPr lang="en-GB" sz="3200" b="1" dirty="0" err="1"/>
              <a:t>CfW</a:t>
            </a:r>
            <a:r>
              <a:rPr lang="en-GB" sz="3200" b="1" dirty="0"/>
              <a:t> implementation. </a:t>
            </a:r>
          </a:p>
        </p:txBody>
      </p:sp>
      <p:sp>
        <p:nvSpPr>
          <p:cNvPr id="5" name="Text Placeholder 4">
            <a:extLst>
              <a:ext uri="{FF2B5EF4-FFF2-40B4-BE49-F238E27FC236}">
                <a16:creationId xmlns:a16="http://schemas.microsoft.com/office/drawing/2014/main" id="{C3D0EA34-635E-49D6-BEEC-D1D748EF17EC}"/>
              </a:ext>
            </a:extLst>
          </p:cNvPr>
          <p:cNvSpPr>
            <a:spLocks noGrp="1"/>
          </p:cNvSpPr>
          <p:nvPr>
            <p:ph idx="1"/>
          </p:nvPr>
        </p:nvSpPr>
        <p:spPr/>
        <p:txBody>
          <a:bodyPr anchor="t"/>
          <a:lstStyle/>
          <a:p>
            <a:pPr marL="0" indent="0">
              <a:buNone/>
            </a:pPr>
            <a:r>
              <a:rPr lang="en-GB" dirty="0">
                <a:solidFill>
                  <a:schemeClr val="tx2"/>
                </a:solidFill>
                <a:cs typeface="Calibri"/>
              </a:rPr>
              <a:t>"The approach being taken to transform the curriculum in Wales is innovative and represents a new way of working for all partners involved....The Pioneer School model has succeeded in securing strong support for the vision set out in Successful Futures among those schools engaged in the process and among strategic partners. Ultimately, however, all schools in Wales have a part to play in delivering a successful Curriculum for Wales." </a:t>
            </a:r>
            <a:endParaRPr lang="en-US" dirty="0">
              <a:solidFill>
                <a:schemeClr val="tx2"/>
              </a:solidFill>
            </a:endParaRPr>
          </a:p>
          <a:p>
            <a:pPr marL="0" indent="0">
              <a:buNone/>
            </a:pPr>
            <a:endParaRPr lang="en-GB" dirty="0">
              <a:solidFill>
                <a:schemeClr val="tx2"/>
              </a:solidFill>
              <a:cs typeface="Calibri"/>
            </a:endParaRPr>
          </a:p>
          <a:p>
            <a:pPr marL="0" indent="0">
              <a:buNone/>
            </a:pPr>
            <a:r>
              <a:rPr lang="en-GB" sz="2000" dirty="0">
                <a:solidFill>
                  <a:schemeClr val="tx2"/>
                </a:solidFill>
                <a:cs typeface="Calibri"/>
              </a:rPr>
              <a:t>Arad Research and ICF Consulting. (2018). Formative Evaluation of the Pioneer School Model: Executive Summary. Cardiff: Welsh Government, GSR report number 47/2018 Available at: </a:t>
            </a:r>
            <a:r>
              <a:rPr lang="en-GB" sz="2000" dirty="0">
                <a:cs typeface="Calibri"/>
                <a:hlinkClick r:id="rId3"/>
              </a:rPr>
              <a:t>https://gov.wales/sites/default/files/statistics-and-research/2018-12/180712-formative-evaluation-pioneer-school-model-summary-en.pdf</a:t>
            </a:r>
            <a:r>
              <a:rPr lang="en-GB" sz="2000" dirty="0">
                <a:cs typeface="Calibri"/>
              </a:rPr>
              <a:t> </a:t>
            </a:r>
          </a:p>
          <a:p>
            <a:pPr marL="0" indent="0">
              <a:buNone/>
            </a:pPr>
            <a:endParaRPr lang="en-GB" dirty="0">
              <a:solidFill>
                <a:schemeClr val="tx2"/>
              </a:solidFill>
              <a:cs typeface="Calibri"/>
            </a:endParaRPr>
          </a:p>
          <a:p>
            <a:endParaRPr lang="en-GB" dirty="0">
              <a:solidFill>
                <a:srgbClr val="1A1818"/>
              </a:solidFill>
              <a:cs typeface="Calibri"/>
            </a:endParaRPr>
          </a:p>
          <a:p>
            <a:endParaRPr lang="en-GB" dirty="0">
              <a:cs typeface="Calibri"/>
            </a:endParaRPr>
          </a:p>
        </p:txBody>
      </p:sp>
    </p:spTree>
    <p:extLst>
      <p:ext uri="{BB962C8B-B14F-4D97-AF65-F5344CB8AC3E}">
        <p14:creationId xmlns:p14="http://schemas.microsoft.com/office/powerpoint/2010/main" val="6048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Shape 458"/>
          <p:cNvSpPr txBox="1">
            <a:spLocks noGrp="1"/>
          </p:cNvSpPr>
          <p:nvPr>
            <p:ph type="title"/>
          </p:nvPr>
        </p:nvSpPr>
        <p:spPr>
          <a:xfrm>
            <a:off x="468923" y="178135"/>
            <a:ext cx="10972800" cy="859629"/>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200" b="1" dirty="0"/>
              <a:t>Challenges and opportunities of </a:t>
            </a:r>
            <a:r>
              <a:rPr lang="en-US" sz="3200" b="1" dirty="0" err="1"/>
              <a:t>CfW</a:t>
            </a:r>
            <a:r>
              <a:rPr lang="en-US" sz="3200" b="1" dirty="0"/>
              <a:t>: A new curriculum organization and structure? </a:t>
            </a:r>
            <a:endParaRPr lang="en-US" sz="3200" b="1" i="0" u="none" strike="noStrike" cap="none" dirty="0">
              <a:solidFill>
                <a:schemeClr val="dk1"/>
              </a:solidFill>
              <a:latin typeface="Calibri"/>
              <a:ea typeface="Calibri"/>
              <a:cs typeface="Calibri"/>
              <a:sym typeface="Calibri"/>
            </a:endParaRPr>
          </a:p>
        </p:txBody>
      </p:sp>
      <p:sp>
        <p:nvSpPr>
          <p:cNvPr id="459" name="Shape 459"/>
          <p:cNvSpPr/>
          <p:nvPr/>
        </p:nvSpPr>
        <p:spPr>
          <a:xfrm>
            <a:off x="1055077" y="1404341"/>
            <a:ext cx="10016197" cy="3997653"/>
          </a:xfrm>
          <a:prstGeom prst="rect">
            <a:avLst/>
          </a:prstGeom>
          <a:noFill/>
          <a:ln>
            <a:noFill/>
          </a:ln>
        </p:spPr>
        <p:txBody>
          <a:bodyPr wrap="square" lIns="91425" tIns="45700" rIns="91425" bIns="45700" anchor="t" anchorCtr="0">
            <a:noAutofit/>
          </a:bodyPr>
          <a:lstStyle/>
          <a:p>
            <a:pPr>
              <a:buSzPct val="25000"/>
            </a:pPr>
            <a:r>
              <a:rPr lang="en-US" sz="3200" dirty="0">
                <a:solidFill>
                  <a:schemeClr val="tx2"/>
                </a:solidFill>
                <a:latin typeface="Calibri"/>
                <a:ea typeface="Calibri"/>
                <a:cs typeface="Calibri"/>
                <a:sym typeface="Calibri"/>
              </a:rPr>
              <a:t>“Custom and convention conceal from most of us the extreme poverty of the traditional course of study, as well as its lack of intellectual </a:t>
            </a:r>
            <a:r>
              <a:rPr lang="en-US" sz="3200" dirty="0" err="1">
                <a:solidFill>
                  <a:schemeClr val="tx2"/>
                </a:solidFill>
                <a:latin typeface="Calibri"/>
                <a:ea typeface="Calibri"/>
                <a:cs typeface="Calibri"/>
                <a:sym typeface="Calibri"/>
              </a:rPr>
              <a:t>organisation</a:t>
            </a:r>
            <a:r>
              <a:rPr lang="en-US" sz="3200" dirty="0">
                <a:solidFill>
                  <a:schemeClr val="tx2"/>
                </a:solidFill>
                <a:latin typeface="Calibri"/>
                <a:ea typeface="Calibri"/>
                <a:cs typeface="Calibri"/>
                <a:sym typeface="Calibri"/>
              </a:rPr>
              <a:t>. It still consists, in large measure of a number of disconnected subjects made up of more or less independent items. An experienced adult may supply connections and see the different studies and lessons in perspective in logical relationships to one another and the world. To the pupil, they are likely to be curiously mysterious things which exist in school for some unknown purpose, and only in school”</a:t>
            </a:r>
            <a:r>
              <a:rPr lang="en-US" sz="3200" kern="1200" dirty="0">
                <a:solidFill>
                  <a:schemeClr val="tx2"/>
                </a:solidFill>
                <a:latin typeface="Calibri"/>
                <a:ea typeface="Calibri"/>
                <a:cs typeface="Calibri"/>
                <a:sym typeface="Calibri"/>
              </a:rPr>
              <a:t> (John Dewey 1936)</a:t>
            </a:r>
            <a:endParaRPr lang="en-US" sz="3200" dirty="0">
              <a:solidFill>
                <a:schemeClr val="tx2"/>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F02A81-6231-4CB6-AEE8-CCF148480AD5}"/>
              </a:ext>
            </a:extLst>
          </p:cNvPr>
          <p:cNvSpPr>
            <a:spLocks noGrp="1"/>
          </p:cNvSpPr>
          <p:nvPr>
            <p:ph type="title"/>
          </p:nvPr>
        </p:nvSpPr>
        <p:spPr/>
        <p:txBody>
          <a:bodyPr/>
          <a:lstStyle/>
          <a:p>
            <a:r>
              <a:rPr lang="en-US" b="1" dirty="0"/>
              <a:t>Challenges and opportunities of </a:t>
            </a:r>
            <a:r>
              <a:rPr lang="en-US" b="1" dirty="0" err="1"/>
              <a:t>CfW</a:t>
            </a:r>
            <a:r>
              <a:rPr lang="en-US" b="1" dirty="0"/>
              <a:t>: A new curriculum organization and structure? </a:t>
            </a:r>
            <a:endParaRPr lang="en-GB" dirty="0"/>
          </a:p>
        </p:txBody>
      </p:sp>
      <p:sp>
        <p:nvSpPr>
          <p:cNvPr id="6" name="Content Placeholder 5">
            <a:extLst>
              <a:ext uri="{FF2B5EF4-FFF2-40B4-BE49-F238E27FC236}">
                <a16:creationId xmlns:a16="http://schemas.microsoft.com/office/drawing/2014/main" id="{72C28D5C-E996-48F7-83AC-C6151DE8D3FE}"/>
              </a:ext>
            </a:extLst>
          </p:cNvPr>
          <p:cNvSpPr>
            <a:spLocks noGrp="1"/>
          </p:cNvSpPr>
          <p:nvPr>
            <p:ph idx="1"/>
          </p:nvPr>
        </p:nvSpPr>
        <p:spPr/>
        <p:txBody>
          <a:bodyPr/>
          <a:lstStyle/>
          <a:p>
            <a:r>
              <a:rPr lang="en-GB" dirty="0">
                <a:solidFill>
                  <a:schemeClr val="tx2"/>
                </a:solidFill>
              </a:rPr>
              <a:t>Eisner suggests that one of the ‘Questionable myths about schooling’ is: </a:t>
            </a:r>
          </a:p>
          <a:p>
            <a:pPr lvl="1"/>
            <a:r>
              <a:rPr lang="en-GB" dirty="0">
                <a:solidFill>
                  <a:schemeClr val="tx2"/>
                </a:solidFill>
              </a:rPr>
              <a:t>The best way to organise a curriculum is to identify the constituent disciplines and then create a series of small steps within each so that the discipline can be learned</a:t>
            </a:r>
          </a:p>
          <a:p>
            <a:pPr lvl="1"/>
            <a:endParaRPr lang="en-GB" dirty="0">
              <a:solidFill>
                <a:schemeClr val="tx2"/>
              </a:solidFill>
            </a:endParaRPr>
          </a:p>
          <a:p>
            <a:pPr marL="457200" lvl="1" indent="0">
              <a:buNone/>
            </a:pPr>
            <a:r>
              <a:rPr lang="en-GB" dirty="0">
                <a:solidFill>
                  <a:schemeClr val="tx2"/>
                </a:solidFill>
              </a:rPr>
              <a:t>(Eisner (2003) Questionable assumptions about schooling, Phi Delta </a:t>
            </a:r>
            <a:r>
              <a:rPr lang="en-GB" dirty="0" err="1">
                <a:solidFill>
                  <a:schemeClr val="tx2"/>
                </a:solidFill>
              </a:rPr>
              <a:t>Kappan</a:t>
            </a:r>
            <a:r>
              <a:rPr lang="en-GB" dirty="0">
                <a:solidFill>
                  <a:schemeClr val="tx2"/>
                </a:solidFill>
              </a:rPr>
              <a:t> 84 (9) 648-657)</a:t>
            </a:r>
          </a:p>
        </p:txBody>
      </p:sp>
    </p:spTree>
    <p:extLst>
      <p:ext uri="{BB962C8B-B14F-4D97-AF65-F5344CB8AC3E}">
        <p14:creationId xmlns:p14="http://schemas.microsoft.com/office/powerpoint/2010/main" val="2686060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C109C-DEE0-4AAF-A3B8-AC93B7DA5CB6}"/>
              </a:ext>
            </a:extLst>
          </p:cNvPr>
          <p:cNvSpPr>
            <a:spLocks noGrp="1"/>
          </p:cNvSpPr>
          <p:nvPr>
            <p:ph type="title"/>
          </p:nvPr>
        </p:nvSpPr>
        <p:spPr>
          <a:xfrm>
            <a:off x="468923" y="100453"/>
            <a:ext cx="10972800" cy="859629"/>
          </a:xfrm>
        </p:spPr>
        <p:txBody>
          <a:bodyPr/>
          <a:lstStyle/>
          <a:p>
            <a:r>
              <a:rPr lang="en-GB" b="1" dirty="0"/>
              <a:t>Challenges and opportunities of </a:t>
            </a:r>
            <a:r>
              <a:rPr lang="en-GB" b="1" dirty="0" err="1"/>
              <a:t>CfW</a:t>
            </a:r>
            <a:r>
              <a:rPr lang="en-GB" b="1" dirty="0"/>
              <a:t>  -  Interdisciplinary approaches</a:t>
            </a:r>
          </a:p>
        </p:txBody>
      </p:sp>
      <p:sp>
        <p:nvSpPr>
          <p:cNvPr id="5" name="Content Placeholder 4">
            <a:extLst>
              <a:ext uri="{FF2B5EF4-FFF2-40B4-BE49-F238E27FC236}">
                <a16:creationId xmlns:a16="http://schemas.microsoft.com/office/drawing/2014/main" id="{0370A4A8-98BB-45A2-A078-681F97C89910}"/>
              </a:ext>
            </a:extLst>
          </p:cNvPr>
          <p:cNvSpPr>
            <a:spLocks noGrp="1"/>
          </p:cNvSpPr>
          <p:nvPr>
            <p:ph idx="1"/>
          </p:nvPr>
        </p:nvSpPr>
        <p:spPr>
          <a:xfrm>
            <a:off x="468923" y="1242661"/>
            <a:ext cx="11113477" cy="4525963"/>
          </a:xfrm>
        </p:spPr>
        <p:txBody>
          <a:bodyPr/>
          <a:lstStyle/>
          <a:p>
            <a:r>
              <a:rPr lang="en-US" dirty="0">
                <a:solidFill>
                  <a:schemeClr val="tx2"/>
                </a:solidFill>
              </a:rPr>
              <a:t>‘a planned approach to learning which uses links across different subjects or disciplines to enhance learning” (M Priestley). </a:t>
            </a:r>
          </a:p>
          <a:p>
            <a:endParaRPr lang="en-US" dirty="0">
              <a:solidFill>
                <a:schemeClr val="tx2"/>
              </a:solidFill>
            </a:endParaRPr>
          </a:p>
          <a:p>
            <a:r>
              <a:rPr lang="en-US" dirty="0">
                <a:solidFill>
                  <a:schemeClr val="tx2"/>
                </a:solidFill>
              </a:rPr>
              <a:t>Beane, J  </a:t>
            </a:r>
            <a:r>
              <a:rPr lang="en-US" i="1" dirty="0">
                <a:solidFill>
                  <a:schemeClr val="tx2"/>
                </a:solidFill>
              </a:rPr>
              <a:t>Curriculum Integration: Designing the Core of Democratic Education</a:t>
            </a:r>
            <a:r>
              <a:rPr lang="en-US" dirty="0">
                <a:solidFill>
                  <a:schemeClr val="tx2"/>
                </a:solidFill>
              </a:rPr>
              <a:t>, 31 Oct 1997. </a:t>
            </a:r>
          </a:p>
          <a:p>
            <a:endParaRPr lang="en-US" dirty="0">
              <a:solidFill>
                <a:schemeClr val="tx2"/>
              </a:solidFill>
            </a:endParaRPr>
          </a:p>
          <a:p>
            <a:r>
              <a:rPr lang="en-US" dirty="0">
                <a:solidFill>
                  <a:schemeClr val="tx2"/>
                </a:solidFill>
              </a:rPr>
              <a:t>What are the pros and cons of Interdisciplinary or integrated approaches? </a:t>
            </a:r>
          </a:p>
          <a:p>
            <a:endParaRPr lang="en-US" dirty="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42798025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45A8-7A6F-4AAB-A1E6-99175A9EC0A0}"/>
              </a:ext>
            </a:extLst>
          </p:cNvPr>
          <p:cNvSpPr>
            <a:spLocks noGrp="1"/>
          </p:cNvSpPr>
          <p:nvPr>
            <p:ph type="title"/>
          </p:nvPr>
        </p:nvSpPr>
        <p:spPr/>
        <p:txBody>
          <a:bodyPr/>
          <a:lstStyle/>
          <a:p>
            <a:r>
              <a:rPr lang="en-US" b="1" dirty="0"/>
              <a:t>Challenges and opportunities of the 'big ideas' (</a:t>
            </a:r>
            <a:r>
              <a:rPr lang="en-US" b="1" i="1" dirty="0"/>
              <a:t>what matters</a:t>
            </a:r>
            <a:r>
              <a:rPr lang="en-US" b="1" dirty="0"/>
              <a:t>) approach to developing the Curriculum for Wales</a:t>
            </a:r>
          </a:p>
        </p:txBody>
      </p:sp>
      <p:sp>
        <p:nvSpPr>
          <p:cNvPr id="3" name="Text Placeholder 2">
            <a:extLst>
              <a:ext uri="{FF2B5EF4-FFF2-40B4-BE49-F238E27FC236}">
                <a16:creationId xmlns:a16="http://schemas.microsoft.com/office/drawing/2014/main" id="{32E18F45-02F6-4DAE-B1C2-D6EFD2BD52E3}"/>
              </a:ext>
            </a:extLst>
          </p:cNvPr>
          <p:cNvSpPr>
            <a:spLocks noGrp="1"/>
          </p:cNvSpPr>
          <p:nvPr>
            <p:ph idx="1"/>
          </p:nvPr>
        </p:nvSpPr>
        <p:spPr/>
        <p:txBody>
          <a:bodyPr/>
          <a:lstStyle/>
          <a:p>
            <a:pPr marL="177800" indent="0">
              <a:buNone/>
            </a:pPr>
            <a:r>
              <a:rPr lang="en-US" i="1" dirty="0">
                <a:solidFill>
                  <a:schemeClr val="tx2"/>
                </a:solidFill>
              </a:rPr>
              <a:t>“Teaching specific topics or skills without making clear their context in the broader fundamental structure of a field of knowledge is uneconomical” </a:t>
            </a:r>
            <a:r>
              <a:rPr lang="en-US" dirty="0">
                <a:solidFill>
                  <a:schemeClr val="tx2"/>
                </a:solidFill>
              </a:rPr>
              <a:t>(Bruner, 1960)</a:t>
            </a:r>
          </a:p>
          <a:p>
            <a:pPr marL="177800" indent="0">
              <a:buNone/>
            </a:pPr>
            <a:endParaRPr lang="en-US" dirty="0">
              <a:solidFill>
                <a:schemeClr val="tx2"/>
              </a:solidFill>
            </a:endParaRPr>
          </a:p>
          <a:p>
            <a:pPr marL="177800" indent="0">
              <a:buNone/>
            </a:pPr>
            <a:r>
              <a:rPr lang="en-US" dirty="0">
                <a:solidFill>
                  <a:schemeClr val="tx2"/>
                </a:solidFill>
              </a:rPr>
              <a:t>To what extent to you agree with Jerome Bruner?</a:t>
            </a:r>
          </a:p>
          <a:p>
            <a:pPr marL="177800" indent="0">
              <a:buNone/>
            </a:pPr>
            <a:endParaRPr lang="en-US" dirty="0">
              <a:solidFill>
                <a:schemeClr val="tx2"/>
              </a:solidFill>
            </a:endParaRPr>
          </a:p>
          <a:p>
            <a:pPr marL="177800" indent="0">
              <a:buNone/>
            </a:pPr>
            <a:r>
              <a:rPr lang="en-US" dirty="0">
                <a:solidFill>
                  <a:schemeClr val="tx2"/>
                </a:solidFill>
              </a:rPr>
              <a:t>To what extent does our current curriculum facilitate this?</a:t>
            </a:r>
          </a:p>
          <a:p>
            <a:endParaRPr lang="en-US" dirty="0"/>
          </a:p>
        </p:txBody>
      </p:sp>
    </p:spTree>
    <p:extLst>
      <p:ext uri="{BB962C8B-B14F-4D97-AF65-F5344CB8AC3E}">
        <p14:creationId xmlns:p14="http://schemas.microsoft.com/office/powerpoint/2010/main" val="39923567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81F94-EF4C-4DFB-B147-34CC3A313031}"/>
              </a:ext>
            </a:extLst>
          </p:cNvPr>
          <p:cNvSpPr>
            <a:spLocks noGrp="1"/>
          </p:cNvSpPr>
          <p:nvPr>
            <p:ph type="title"/>
          </p:nvPr>
        </p:nvSpPr>
        <p:spPr>
          <a:xfrm>
            <a:off x="5752" y="69220"/>
            <a:ext cx="11936082" cy="859629"/>
          </a:xfrm>
        </p:spPr>
        <p:txBody>
          <a:bodyPr/>
          <a:lstStyle/>
          <a:p>
            <a:r>
              <a:rPr lang="en-US" b="1"/>
              <a:t>What are the key features of ‘big ideas’ (</a:t>
            </a:r>
            <a:r>
              <a:rPr lang="en-US" b="1" i="1"/>
              <a:t>from Wiggins and McTighe, 2005, Understanding by Design</a:t>
            </a:r>
            <a:r>
              <a:rPr lang="en-US" b="1"/>
              <a:t>) </a:t>
            </a:r>
            <a:endParaRPr lang="en-US" b="1">
              <a:solidFill>
                <a:schemeClr val="tx1"/>
              </a:solidFill>
            </a:endParaRPr>
          </a:p>
        </p:txBody>
      </p:sp>
      <p:sp>
        <p:nvSpPr>
          <p:cNvPr id="3" name="Text Placeholder 2">
            <a:extLst>
              <a:ext uri="{FF2B5EF4-FFF2-40B4-BE49-F238E27FC236}">
                <a16:creationId xmlns:a16="http://schemas.microsoft.com/office/drawing/2014/main" id="{0233764B-A769-4F22-803F-47FEC7BEB3ED}"/>
              </a:ext>
            </a:extLst>
          </p:cNvPr>
          <p:cNvSpPr>
            <a:spLocks noGrp="1"/>
          </p:cNvSpPr>
          <p:nvPr>
            <p:ph idx="1"/>
          </p:nvPr>
        </p:nvSpPr>
        <p:spPr>
          <a:xfrm>
            <a:off x="609599" y="1242661"/>
            <a:ext cx="11150991" cy="4975259"/>
          </a:xfrm>
        </p:spPr>
        <p:txBody>
          <a:bodyPr/>
          <a:lstStyle/>
          <a:p>
            <a:pPr marL="177800" indent="0">
              <a:buNone/>
            </a:pPr>
            <a:r>
              <a:rPr lang="en-US" sz="2800">
                <a:solidFill>
                  <a:schemeClr val="tx2"/>
                </a:solidFill>
              </a:rPr>
              <a:t>Wiggins and McTighe state that a big idea can…</a:t>
            </a:r>
          </a:p>
          <a:p>
            <a:r>
              <a:rPr lang="en-US" sz="2800">
                <a:solidFill>
                  <a:schemeClr val="tx2"/>
                </a:solidFill>
              </a:rPr>
              <a:t> Provide a conceptual “lens” for any study</a:t>
            </a:r>
          </a:p>
          <a:p>
            <a:r>
              <a:rPr lang="en-US" sz="2800">
                <a:solidFill>
                  <a:schemeClr val="tx2"/>
                </a:solidFill>
              </a:rPr>
              <a:t> Provide breadth of meaning by connecting and </a:t>
            </a:r>
            <a:r>
              <a:rPr lang="en-US" sz="2800" err="1">
                <a:solidFill>
                  <a:schemeClr val="tx2"/>
                </a:solidFill>
              </a:rPr>
              <a:t>organising</a:t>
            </a:r>
            <a:r>
              <a:rPr lang="en-US" sz="2800">
                <a:solidFill>
                  <a:schemeClr val="tx2"/>
                </a:solidFill>
              </a:rPr>
              <a:t> many facts, skills, and experiences; serving as a linchpin of understanding</a:t>
            </a:r>
          </a:p>
          <a:p>
            <a:r>
              <a:rPr lang="en-US" sz="2800">
                <a:solidFill>
                  <a:schemeClr val="tx2"/>
                </a:solidFill>
              </a:rPr>
              <a:t> Point to ideas at the heart of expert understanding of the subject</a:t>
            </a:r>
          </a:p>
          <a:p>
            <a:r>
              <a:rPr lang="en-US" sz="2800">
                <a:solidFill>
                  <a:schemeClr val="tx2"/>
                </a:solidFill>
              </a:rPr>
              <a:t> Require </a:t>
            </a:r>
            <a:r>
              <a:rPr lang="en-US" sz="2800" err="1">
                <a:solidFill>
                  <a:schemeClr val="tx2"/>
                </a:solidFill>
              </a:rPr>
              <a:t>uncoverage</a:t>
            </a:r>
            <a:r>
              <a:rPr lang="en-US" sz="2800">
                <a:solidFill>
                  <a:schemeClr val="tx2"/>
                </a:solidFill>
              </a:rPr>
              <a:t> because its meaning or value is rarely obvious to the learner, is counterintuitive or prone to misunderstanding</a:t>
            </a:r>
          </a:p>
          <a:p>
            <a:r>
              <a:rPr lang="en-US" sz="2800">
                <a:solidFill>
                  <a:schemeClr val="tx2"/>
                </a:solidFill>
              </a:rPr>
              <a:t> Have great transfer value; applying to many other enquiries and issues over time  - horizontally (across subjects) and vertically (through years in later courses) in the curriculum and out of school </a:t>
            </a:r>
          </a:p>
          <a:p>
            <a:endParaRPr lang="en-US"/>
          </a:p>
        </p:txBody>
      </p:sp>
    </p:spTree>
    <p:extLst>
      <p:ext uri="{BB962C8B-B14F-4D97-AF65-F5344CB8AC3E}">
        <p14:creationId xmlns:p14="http://schemas.microsoft.com/office/powerpoint/2010/main" val="3693233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8827E-8D47-4E6E-AEFD-B203B6E11569}"/>
              </a:ext>
            </a:extLst>
          </p:cNvPr>
          <p:cNvSpPr>
            <a:spLocks noGrp="1"/>
          </p:cNvSpPr>
          <p:nvPr>
            <p:ph type="title"/>
          </p:nvPr>
        </p:nvSpPr>
        <p:spPr>
          <a:xfrm>
            <a:off x="350808" y="83598"/>
            <a:ext cx="10972800" cy="859629"/>
          </a:xfrm>
        </p:spPr>
        <p:txBody>
          <a:bodyPr/>
          <a:lstStyle/>
          <a:p>
            <a:r>
              <a:rPr lang="en-US" b="1"/>
              <a:t>Wynne </a:t>
            </a:r>
            <a:r>
              <a:rPr lang="en-US" b="1" err="1"/>
              <a:t>Harlen</a:t>
            </a:r>
            <a:r>
              <a:rPr lang="en-US" b="1"/>
              <a:t> – Big Ideas in Science</a:t>
            </a:r>
          </a:p>
        </p:txBody>
      </p:sp>
      <p:sp>
        <p:nvSpPr>
          <p:cNvPr id="3" name="Text Placeholder 2">
            <a:extLst>
              <a:ext uri="{FF2B5EF4-FFF2-40B4-BE49-F238E27FC236}">
                <a16:creationId xmlns:a16="http://schemas.microsoft.com/office/drawing/2014/main" id="{500E440F-F2AC-43C7-B628-2C926E8874BA}"/>
              </a:ext>
            </a:extLst>
          </p:cNvPr>
          <p:cNvSpPr>
            <a:spLocks noGrp="1"/>
          </p:cNvSpPr>
          <p:nvPr>
            <p:ph type="body" idx="1"/>
          </p:nvPr>
        </p:nvSpPr>
        <p:spPr>
          <a:xfrm>
            <a:off x="609600" y="1242661"/>
            <a:ext cx="10972800" cy="4525963"/>
          </a:xfrm>
        </p:spPr>
        <p:txBody>
          <a:bodyPr/>
          <a:lstStyle/>
          <a:p>
            <a:r>
              <a:rPr lang="en-US" sz="2400">
                <a:solidFill>
                  <a:schemeClr val="tx2"/>
                </a:solidFill>
              </a:rPr>
              <a:t> Identify a set of top level purposes for the </a:t>
            </a:r>
            <a:r>
              <a:rPr lang="en-US" sz="2400" err="1">
                <a:solidFill>
                  <a:schemeClr val="tx2"/>
                </a:solidFill>
              </a:rPr>
              <a:t>AoLE</a:t>
            </a:r>
            <a:r>
              <a:rPr lang="en-US" sz="2400">
                <a:solidFill>
                  <a:schemeClr val="tx2"/>
                </a:solidFill>
              </a:rPr>
              <a:t> expressed as Big Ideas.  </a:t>
            </a:r>
            <a:r>
              <a:rPr lang="en-US" sz="2400" err="1">
                <a:solidFill>
                  <a:schemeClr val="tx2"/>
                </a:solidFill>
              </a:rPr>
              <a:t>Harlen’s</a:t>
            </a:r>
            <a:r>
              <a:rPr lang="en-US" sz="2400">
                <a:solidFill>
                  <a:schemeClr val="tx2"/>
                </a:solidFill>
              </a:rPr>
              <a:t> Big Ideas in Science is a useful approach for framing these.</a:t>
            </a:r>
          </a:p>
          <a:p>
            <a:pPr marL="740410"/>
            <a:r>
              <a:rPr lang="en-US" sz="2400">
                <a:solidFill>
                  <a:schemeClr val="tx2"/>
                </a:solidFill>
              </a:rPr>
              <a:t> Ideas of the domain (how the domain explains things in the natural and/or social world)</a:t>
            </a:r>
          </a:p>
          <a:p>
            <a:pPr marL="1143000"/>
            <a:r>
              <a:rPr lang="en-US" sz="2400">
                <a:solidFill>
                  <a:schemeClr val="tx2"/>
                </a:solidFill>
              </a:rPr>
              <a:t> Specification of key concepts and core knowledge</a:t>
            </a:r>
          </a:p>
          <a:p>
            <a:pPr marL="740410"/>
            <a:r>
              <a:rPr lang="en-US" sz="2400">
                <a:solidFill>
                  <a:schemeClr val="tx2"/>
                </a:solidFill>
              </a:rPr>
              <a:t> ideas about domain (the nature of the domain or how it works)</a:t>
            </a:r>
          </a:p>
          <a:p>
            <a:pPr marL="1143000"/>
            <a:r>
              <a:rPr lang="en-US" sz="2400">
                <a:solidFill>
                  <a:schemeClr val="tx2"/>
                </a:solidFill>
              </a:rPr>
              <a:t> E.g. the scientific method</a:t>
            </a:r>
          </a:p>
          <a:p>
            <a:pPr marL="1143000"/>
            <a:r>
              <a:rPr lang="en-US" sz="2400">
                <a:solidFill>
                  <a:schemeClr val="tx2"/>
                </a:solidFill>
              </a:rPr>
              <a:t> Skills (which are needed both in developing and in using these ideas)</a:t>
            </a:r>
          </a:p>
          <a:p>
            <a:pPr marL="1143000"/>
            <a:r>
              <a:rPr lang="en-US" sz="2400">
                <a:solidFill>
                  <a:schemeClr val="tx2"/>
                </a:solidFill>
              </a:rPr>
              <a:t> E.g. inquiry skills, practical skills</a:t>
            </a:r>
          </a:p>
          <a:p>
            <a:pPr marL="347345"/>
            <a:r>
              <a:rPr lang="en-US" sz="2400">
                <a:solidFill>
                  <a:schemeClr val="tx2"/>
                </a:solidFill>
              </a:rPr>
              <a:t> Set out a progression narrative, framed as learning experiences (inputs) rather than outcomes for each Big Idea.</a:t>
            </a:r>
          </a:p>
          <a:p>
            <a:endParaRPr lang="en-US"/>
          </a:p>
        </p:txBody>
      </p:sp>
    </p:spTree>
    <p:extLst>
      <p:ext uri="{BB962C8B-B14F-4D97-AF65-F5344CB8AC3E}">
        <p14:creationId xmlns:p14="http://schemas.microsoft.com/office/powerpoint/2010/main" val="3959750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EB1B-2825-4B2C-BED3-5DDF38E3A0AC}"/>
              </a:ext>
            </a:extLst>
          </p:cNvPr>
          <p:cNvSpPr>
            <a:spLocks noGrp="1"/>
          </p:cNvSpPr>
          <p:nvPr>
            <p:ph type="title"/>
          </p:nvPr>
        </p:nvSpPr>
        <p:spPr/>
        <p:txBody>
          <a:bodyPr/>
          <a:lstStyle/>
          <a:p>
            <a:r>
              <a:rPr lang="en-US"/>
              <a:t>'Big Ideas' in Science...</a:t>
            </a:r>
          </a:p>
        </p:txBody>
      </p:sp>
      <p:sp>
        <p:nvSpPr>
          <p:cNvPr id="3" name="Text Placeholder 2">
            <a:extLst>
              <a:ext uri="{FF2B5EF4-FFF2-40B4-BE49-F238E27FC236}">
                <a16:creationId xmlns:a16="http://schemas.microsoft.com/office/drawing/2014/main" id="{36A29DA2-9C0C-4553-A1A1-DD332DB2B1C2}"/>
              </a:ext>
            </a:extLst>
          </p:cNvPr>
          <p:cNvSpPr>
            <a:spLocks noGrp="1"/>
          </p:cNvSpPr>
          <p:nvPr>
            <p:ph type="body" idx="1"/>
          </p:nvPr>
        </p:nvSpPr>
        <p:spPr>
          <a:xfrm>
            <a:off x="838200" y="1825625"/>
            <a:ext cx="10515600" cy="615177"/>
          </a:xfrm>
        </p:spPr>
        <p:txBody>
          <a:bodyPr/>
          <a:lstStyle/>
          <a:p>
            <a:pPr marL="177800" indent="0">
              <a:buNone/>
            </a:pPr>
            <a:r>
              <a:rPr lang="en-US"/>
              <a:t>Idea of Science </a:t>
            </a:r>
          </a:p>
        </p:txBody>
      </p:sp>
      <p:sp>
        <p:nvSpPr>
          <p:cNvPr id="4" name="TextBox 3">
            <a:extLst>
              <a:ext uri="{FF2B5EF4-FFF2-40B4-BE49-F238E27FC236}">
                <a16:creationId xmlns:a16="http://schemas.microsoft.com/office/drawing/2014/main" id="{31DD3F07-A540-4C90-8145-D7DFBEA6AD6B}"/>
              </a:ext>
            </a:extLst>
          </p:cNvPr>
          <p:cNvSpPr txBox="1"/>
          <p:nvPr/>
        </p:nvSpPr>
        <p:spPr>
          <a:xfrm>
            <a:off x="990842" y="4019550"/>
            <a:ext cx="10806113"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Idea about Science</a:t>
            </a:r>
            <a:r>
              <a:rPr lang="en-US"/>
              <a:t> </a:t>
            </a:r>
          </a:p>
        </p:txBody>
      </p:sp>
      <p:pic>
        <p:nvPicPr>
          <p:cNvPr id="5" name="Picture 5" descr="BI1.png">
            <a:extLst>
              <a:ext uri="{FF2B5EF4-FFF2-40B4-BE49-F238E27FC236}">
                <a16:creationId xmlns:a16="http://schemas.microsoft.com/office/drawing/2014/main" id="{FE277FC7-5974-42A0-8259-5B528203C4AB}"/>
              </a:ext>
            </a:extLst>
          </p:cNvPr>
          <p:cNvPicPr>
            <a:picLocks noChangeAspect="1"/>
          </p:cNvPicPr>
          <p:nvPr/>
        </p:nvPicPr>
        <p:blipFill>
          <a:blip r:embed="rId2"/>
          <a:stretch>
            <a:fillRect/>
          </a:stretch>
        </p:blipFill>
        <p:spPr>
          <a:xfrm>
            <a:off x="3925888" y="1905000"/>
            <a:ext cx="6261357" cy="1955333"/>
          </a:xfrm>
          <a:prstGeom prst="rect">
            <a:avLst/>
          </a:prstGeom>
        </p:spPr>
      </p:pic>
      <p:pic>
        <p:nvPicPr>
          <p:cNvPr id="7" name="Picture 7" descr="BI2.png">
            <a:extLst>
              <a:ext uri="{FF2B5EF4-FFF2-40B4-BE49-F238E27FC236}">
                <a16:creationId xmlns:a16="http://schemas.microsoft.com/office/drawing/2014/main" id="{40A94AB8-3355-4D2B-AC93-57CC1ACFF5A8}"/>
              </a:ext>
            </a:extLst>
          </p:cNvPr>
          <p:cNvPicPr>
            <a:picLocks noChangeAspect="1"/>
          </p:cNvPicPr>
          <p:nvPr/>
        </p:nvPicPr>
        <p:blipFill>
          <a:blip r:embed="rId3"/>
          <a:stretch>
            <a:fillRect/>
          </a:stretch>
        </p:blipFill>
        <p:spPr>
          <a:xfrm>
            <a:off x="3991950" y="4333875"/>
            <a:ext cx="6962477" cy="1904776"/>
          </a:xfrm>
          <a:prstGeom prst="rect">
            <a:avLst/>
          </a:prstGeom>
        </p:spPr>
      </p:pic>
    </p:spTree>
    <p:extLst>
      <p:ext uri="{BB962C8B-B14F-4D97-AF65-F5344CB8AC3E}">
        <p14:creationId xmlns:p14="http://schemas.microsoft.com/office/powerpoint/2010/main" val="660887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 Shot 2017-11-08 at 14.47.40.png">
            <a:extLst>
              <a:ext uri="{FF2B5EF4-FFF2-40B4-BE49-F238E27FC236}">
                <a16:creationId xmlns:a16="http://schemas.microsoft.com/office/drawing/2014/main" id="{19D66483-B86E-4128-A307-8821F69BDBFA}"/>
              </a:ext>
            </a:extLst>
          </p:cNvPr>
          <p:cNvPicPr>
            <a:picLocks noChangeAspect="1"/>
          </p:cNvPicPr>
          <p:nvPr/>
        </p:nvPicPr>
        <p:blipFill>
          <a:blip r:embed="rId2"/>
          <a:stretch>
            <a:fillRect/>
          </a:stretch>
        </p:blipFill>
        <p:spPr>
          <a:xfrm>
            <a:off x="1171861" y="85725"/>
            <a:ext cx="5623024" cy="6617940"/>
          </a:xfrm>
          <a:prstGeom prst="rect">
            <a:avLst/>
          </a:prstGeom>
        </p:spPr>
      </p:pic>
    </p:spTree>
    <p:extLst>
      <p:ext uri="{BB962C8B-B14F-4D97-AF65-F5344CB8AC3E}">
        <p14:creationId xmlns:p14="http://schemas.microsoft.com/office/powerpoint/2010/main" val="20056011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E9661-0B89-4AD0-8529-D2802E74F590}"/>
              </a:ext>
            </a:extLst>
          </p:cNvPr>
          <p:cNvSpPr>
            <a:spLocks noGrp="1"/>
          </p:cNvSpPr>
          <p:nvPr>
            <p:ph type="title"/>
          </p:nvPr>
        </p:nvSpPr>
        <p:spPr/>
        <p:txBody>
          <a:bodyPr/>
          <a:lstStyle/>
          <a:p>
            <a:r>
              <a:rPr lang="en-US" sz="2400" i="1">
                <a:solidFill>
                  <a:schemeClr val="tx1"/>
                </a:solidFill>
              </a:rPr>
              <a:t>, 1981)</a:t>
            </a:r>
            <a:endParaRPr lang="en-US" sz="2400">
              <a:solidFill>
                <a:schemeClr val="tx1"/>
              </a:solidFill>
            </a:endParaRPr>
          </a:p>
        </p:txBody>
      </p:sp>
      <p:sp>
        <p:nvSpPr>
          <p:cNvPr id="3" name="Text Placeholder 2">
            <a:extLst>
              <a:ext uri="{FF2B5EF4-FFF2-40B4-BE49-F238E27FC236}">
                <a16:creationId xmlns:a16="http://schemas.microsoft.com/office/drawing/2014/main" id="{CDD1DC57-676D-4A5E-92D8-F35972EA2940}"/>
              </a:ext>
            </a:extLst>
          </p:cNvPr>
          <p:cNvSpPr>
            <a:spLocks noGrp="1"/>
          </p:cNvSpPr>
          <p:nvPr>
            <p:ph idx="1"/>
          </p:nvPr>
        </p:nvSpPr>
        <p:spPr>
          <a:xfrm>
            <a:off x="222980" y="1072623"/>
            <a:ext cx="11746039" cy="4696001"/>
          </a:xfrm>
        </p:spPr>
        <p:txBody>
          <a:bodyPr/>
          <a:lstStyle/>
          <a:p>
            <a:pPr marL="177800" indent="0" algn="ctr">
              <a:buNone/>
            </a:pPr>
            <a:r>
              <a:rPr lang="en-US" sz="2800" i="1" dirty="0">
                <a:solidFill>
                  <a:schemeClr val="tx2"/>
                </a:solidFill>
              </a:rPr>
              <a:t>“In each subject field there are some basic ideas which </a:t>
            </a:r>
            <a:r>
              <a:rPr lang="en-US" sz="2800" i="1" dirty="0" err="1">
                <a:solidFill>
                  <a:schemeClr val="tx2"/>
                </a:solidFill>
              </a:rPr>
              <a:t>summarise</a:t>
            </a:r>
            <a:r>
              <a:rPr lang="en-US" sz="2800" i="1" dirty="0">
                <a:solidFill>
                  <a:schemeClr val="tx2"/>
                </a:solidFill>
              </a:rPr>
              <a:t> much of what scholars have learned…These ideas give meaning to much that has been learned, and they provide the basic ideas for dealing with many new problems... We believe that it is a primary obligation of the scholars [and] teachers to search constantly for these abstractions, to find ways of helping students learn how to use them in a great variety of problem situations... To learn to use such principles is to possess a powerful way of dealing with the world” (Bloom)</a:t>
            </a:r>
          </a:p>
          <a:p>
            <a:pPr marL="177800" indent="0" algn="ctr">
              <a:buNone/>
            </a:pPr>
            <a:endParaRPr lang="en-US" sz="2800" i="1" dirty="0">
              <a:solidFill>
                <a:schemeClr val="tx2"/>
              </a:solidFill>
            </a:endParaRPr>
          </a:p>
          <a:p>
            <a:pPr marL="177800" indent="0">
              <a:buNone/>
            </a:pPr>
            <a:r>
              <a:rPr lang="en-US" sz="2800" dirty="0">
                <a:solidFill>
                  <a:schemeClr val="tx2"/>
                </a:solidFill>
              </a:rPr>
              <a:t>Task:- Within your existing disciplinary area of study (or an area of study of your choice), can you think of a few core ideas/principles as defined in the statement from Bloom?  How do these compare to the What Matters in the </a:t>
            </a:r>
            <a:r>
              <a:rPr lang="en-US" sz="2800" dirty="0" err="1">
                <a:solidFill>
                  <a:schemeClr val="tx2"/>
                </a:solidFill>
              </a:rPr>
              <a:t>CfW</a:t>
            </a:r>
            <a:r>
              <a:rPr lang="en-US" sz="2800" dirty="0">
                <a:solidFill>
                  <a:schemeClr val="tx2"/>
                </a:solidFill>
              </a:rPr>
              <a:t>? </a:t>
            </a:r>
            <a:r>
              <a:rPr lang="en-US" dirty="0"/>
              <a:t> </a:t>
            </a:r>
          </a:p>
          <a:p>
            <a:endParaRPr lang="en-US" dirty="0"/>
          </a:p>
        </p:txBody>
      </p:sp>
    </p:spTree>
    <p:extLst>
      <p:ext uri="{BB962C8B-B14F-4D97-AF65-F5344CB8AC3E}">
        <p14:creationId xmlns:p14="http://schemas.microsoft.com/office/powerpoint/2010/main" val="2200600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7399-EB3F-4482-8E84-1111DDE7B2D6}"/>
              </a:ext>
            </a:extLst>
          </p:cNvPr>
          <p:cNvSpPr>
            <a:spLocks noGrp="1"/>
          </p:cNvSpPr>
          <p:nvPr>
            <p:ph type="title"/>
          </p:nvPr>
        </p:nvSpPr>
        <p:spPr>
          <a:xfrm>
            <a:off x="0" y="170791"/>
            <a:ext cx="11788726" cy="859629"/>
          </a:xfrm>
        </p:spPr>
        <p:txBody>
          <a:bodyPr/>
          <a:lstStyle/>
          <a:p>
            <a:r>
              <a:rPr lang="en-US" sz="3200" b="1"/>
              <a:t>What constitutes a big idea? (</a:t>
            </a:r>
            <a:r>
              <a:rPr lang="en-US" sz="3200" b="1" err="1"/>
              <a:t>Wintersgill</a:t>
            </a:r>
            <a:r>
              <a:rPr lang="en-US" sz="3200" b="1"/>
              <a:t> 2017 – paper commissioned by WG)</a:t>
            </a:r>
          </a:p>
        </p:txBody>
      </p:sp>
      <p:sp>
        <p:nvSpPr>
          <p:cNvPr id="3" name="Text Placeholder 2">
            <a:extLst>
              <a:ext uri="{FF2B5EF4-FFF2-40B4-BE49-F238E27FC236}">
                <a16:creationId xmlns:a16="http://schemas.microsoft.com/office/drawing/2014/main" id="{5B7AEE11-0695-43CD-90CF-6E54DA5F0951}"/>
              </a:ext>
            </a:extLst>
          </p:cNvPr>
          <p:cNvSpPr>
            <a:spLocks noGrp="1"/>
          </p:cNvSpPr>
          <p:nvPr>
            <p:ph idx="1"/>
          </p:nvPr>
        </p:nvSpPr>
        <p:spPr>
          <a:xfrm>
            <a:off x="323557" y="1242661"/>
            <a:ext cx="11662117" cy="5402345"/>
          </a:xfrm>
        </p:spPr>
        <p:txBody>
          <a:bodyPr/>
          <a:lstStyle/>
          <a:p>
            <a:pPr marL="0" indent="0">
              <a:buNone/>
            </a:pPr>
            <a:r>
              <a:rPr lang="en-US" sz="2400" err="1">
                <a:solidFill>
                  <a:schemeClr val="tx2"/>
                </a:solidFill>
              </a:rPr>
              <a:t>i</a:t>
            </a:r>
            <a:r>
              <a:rPr lang="en-US" sz="2400">
                <a:solidFill>
                  <a:schemeClr val="tx2"/>
                </a:solidFill>
              </a:rPr>
              <a:t>. criteria for the selection and </a:t>
            </a:r>
            <a:r>
              <a:rPr lang="en-US" sz="2400" err="1">
                <a:solidFill>
                  <a:schemeClr val="tx2"/>
                </a:solidFill>
              </a:rPr>
              <a:t>prioritising</a:t>
            </a:r>
            <a:r>
              <a:rPr lang="en-US" sz="2400">
                <a:solidFill>
                  <a:schemeClr val="tx2"/>
                </a:solidFill>
              </a:rPr>
              <a:t> of subject knowledge in the curriculum. If Big Ideas </a:t>
            </a:r>
            <a:r>
              <a:rPr lang="en-US" sz="2400" err="1">
                <a:solidFill>
                  <a:schemeClr val="tx2"/>
                </a:solidFill>
              </a:rPr>
              <a:t>summarise</a:t>
            </a:r>
            <a:r>
              <a:rPr lang="en-US" sz="2400">
                <a:solidFill>
                  <a:schemeClr val="tx2"/>
                </a:solidFill>
              </a:rPr>
              <a:t> what students' </a:t>
            </a:r>
            <a:r>
              <a:rPr lang="en-US" sz="2400" b="1">
                <a:solidFill>
                  <a:schemeClr val="tx2"/>
                </a:solidFill>
              </a:rPr>
              <a:t>understanding</a:t>
            </a:r>
            <a:r>
              <a:rPr lang="en-US" sz="2400">
                <a:solidFill>
                  <a:schemeClr val="tx2"/>
                </a:solidFill>
              </a:rPr>
              <a:t> should be, t</a:t>
            </a:r>
            <a:r>
              <a:rPr lang="en-US" sz="2400" b="1">
                <a:solidFill>
                  <a:schemeClr val="tx2"/>
                </a:solidFill>
              </a:rPr>
              <a:t>he content selected must enable students to achieve that understanding</a:t>
            </a:r>
            <a:r>
              <a:rPr lang="en-US" sz="2400">
                <a:solidFill>
                  <a:schemeClr val="tx2"/>
                </a:solidFill>
              </a:rPr>
              <a:t>.</a:t>
            </a:r>
            <a:endParaRPr lang="en-US">
              <a:solidFill>
                <a:schemeClr val="tx2"/>
              </a:solidFill>
            </a:endParaRPr>
          </a:p>
          <a:p>
            <a:pPr marL="0" indent="0">
              <a:buNone/>
            </a:pPr>
            <a:r>
              <a:rPr lang="en-US" sz="2400">
                <a:solidFill>
                  <a:schemeClr val="tx2"/>
                </a:solidFill>
              </a:rPr>
              <a:t>ii. transferable to events outside the classroom. An essential indicator of understanding is the ability to transfer learning to new settings both in and beyond school.</a:t>
            </a:r>
          </a:p>
          <a:p>
            <a:pPr marL="0" indent="0">
              <a:buNone/>
            </a:pPr>
            <a:r>
              <a:rPr lang="en-US" sz="2400">
                <a:solidFill>
                  <a:schemeClr val="tx2"/>
                </a:solidFill>
              </a:rPr>
              <a:t>iii. </a:t>
            </a:r>
            <a:r>
              <a:rPr lang="en-US" sz="2400" b="1">
                <a:solidFill>
                  <a:schemeClr val="tx2"/>
                </a:solidFill>
              </a:rPr>
              <a:t>memorable</a:t>
            </a:r>
            <a:r>
              <a:rPr lang="en-US" sz="2400">
                <a:solidFill>
                  <a:schemeClr val="tx2"/>
                </a:solidFill>
              </a:rPr>
              <a:t>. If Big Ideas are to have this life-long impact they must be </a:t>
            </a:r>
            <a:r>
              <a:rPr lang="en-US" sz="2400" err="1">
                <a:solidFill>
                  <a:schemeClr val="tx2"/>
                </a:solidFill>
              </a:rPr>
              <a:t>summarised</a:t>
            </a:r>
            <a:r>
              <a:rPr lang="en-US" sz="2400">
                <a:solidFill>
                  <a:schemeClr val="tx2"/>
                </a:solidFill>
              </a:rPr>
              <a:t> in headlines that are short enough to be remembered but focused enough to act as reminders of their full significance.</a:t>
            </a:r>
          </a:p>
          <a:p>
            <a:pPr marL="0" indent="0">
              <a:buNone/>
            </a:pPr>
            <a:r>
              <a:rPr lang="en-US" sz="2400">
                <a:solidFill>
                  <a:schemeClr val="tx2"/>
                </a:solidFill>
              </a:rPr>
              <a:t>iv. </a:t>
            </a:r>
            <a:r>
              <a:rPr lang="en-US" sz="2400" b="1">
                <a:solidFill>
                  <a:schemeClr val="tx2"/>
                </a:solidFill>
              </a:rPr>
              <a:t>capable of differentiation</a:t>
            </a:r>
            <a:r>
              <a:rPr lang="en-US" sz="2400">
                <a:solidFill>
                  <a:schemeClr val="tx2"/>
                </a:solidFill>
              </a:rPr>
              <a:t> so that they may become the basis of progression. Big Ideas can be expressed at increasing levels of complexity and sophistication to describe the understanding expected of different age groups.</a:t>
            </a:r>
          </a:p>
          <a:p>
            <a:endParaRPr lang="en-US" sz="2400"/>
          </a:p>
        </p:txBody>
      </p:sp>
    </p:spTree>
    <p:extLst>
      <p:ext uri="{BB962C8B-B14F-4D97-AF65-F5344CB8AC3E}">
        <p14:creationId xmlns:p14="http://schemas.microsoft.com/office/powerpoint/2010/main" val="5463231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BD2A8-146D-415A-97FA-208C819E19FC}"/>
              </a:ext>
            </a:extLst>
          </p:cNvPr>
          <p:cNvSpPr>
            <a:spLocks noGrp="1"/>
          </p:cNvSpPr>
          <p:nvPr>
            <p:ph type="title"/>
          </p:nvPr>
        </p:nvSpPr>
        <p:spPr/>
        <p:txBody>
          <a:bodyPr/>
          <a:lstStyle/>
          <a:p>
            <a:r>
              <a:rPr lang="en-US" sz="3600" err="1"/>
              <a:t>Wintersgill</a:t>
            </a:r>
            <a:r>
              <a:rPr lang="en-US" sz="3600"/>
              <a:t> (</a:t>
            </a:r>
            <a:r>
              <a:rPr lang="en-US" sz="3600" err="1"/>
              <a:t>cont</a:t>
            </a:r>
            <a:r>
              <a:rPr lang="en-US" sz="3600"/>
              <a:t>')</a:t>
            </a:r>
          </a:p>
        </p:txBody>
      </p:sp>
      <p:sp>
        <p:nvSpPr>
          <p:cNvPr id="3" name="Text Placeholder 2">
            <a:extLst>
              <a:ext uri="{FF2B5EF4-FFF2-40B4-BE49-F238E27FC236}">
                <a16:creationId xmlns:a16="http://schemas.microsoft.com/office/drawing/2014/main" id="{682C14C8-C413-4886-ADB6-00F9CC0392F8}"/>
              </a:ext>
            </a:extLst>
          </p:cNvPr>
          <p:cNvSpPr>
            <a:spLocks noGrp="1"/>
          </p:cNvSpPr>
          <p:nvPr>
            <p:ph idx="1"/>
          </p:nvPr>
        </p:nvSpPr>
        <p:spPr>
          <a:xfrm>
            <a:off x="323557" y="1242661"/>
            <a:ext cx="11676185" cy="5402345"/>
          </a:xfrm>
        </p:spPr>
        <p:txBody>
          <a:bodyPr/>
          <a:lstStyle/>
          <a:p>
            <a:r>
              <a:rPr lang="en-US" sz="2400">
                <a:solidFill>
                  <a:schemeClr val="tx2"/>
                </a:solidFill>
              </a:rPr>
              <a:t>v. have long term relevance. Big Ideas are the overarching ideas that young people need to understand if their education is to have meaning and relevance to their lives during and beyond their schooldays.</a:t>
            </a:r>
          </a:p>
          <a:p>
            <a:r>
              <a:rPr lang="en-US" sz="2400">
                <a:solidFill>
                  <a:schemeClr val="tx2"/>
                </a:solidFill>
              </a:rPr>
              <a:t>vi. make sense of lots of what might otherwise be confusing information/experiences and isolated facts. An important contributor to understanding is the ability to 'join up the dots'. Big Ideas help students make connections.</a:t>
            </a:r>
          </a:p>
          <a:p>
            <a:r>
              <a:rPr lang="en-US" sz="2400">
                <a:solidFill>
                  <a:schemeClr val="tx2"/>
                </a:solidFill>
              </a:rPr>
              <a:t>vii. act as lenses which, when used to 'view' content, help to clarify it. When used as a 'lens' through which to view a mass of possible content, Big Ideas illuminate what is relevant and hide what is not.</a:t>
            </a:r>
          </a:p>
          <a:p>
            <a:r>
              <a:rPr lang="en-US" sz="2400">
                <a:solidFill>
                  <a:schemeClr val="tx2"/>
                </a:solidFill>
              </a:rPr>
              <a:t>viii. taken together, express the core or central concerns of the subject/curriculum area. The essential test of subject knowledge is that as well as meeting the above criteria it reflects what it central to the subject or area of study, not what is peripheral.</a:t>
            </a:r>
          </a:p>
        </p:txBody>
      </p:sp>
    </p:spTree>
    <p:extLst>
      <p:ext uri="{BB962C8B-B14F-4D97-AF65-F5344CB8AC3E}">
        <p14:creationId xmlns:p14="http://schemas.microsoft.com/office/powerpoint/2010/main" val="21138427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E52042-260A-4A2B-B5E7-71B2E12653A1}"/>
              </a:ext>
            </a:extLst>
          </p:cNvPr>
          <p:cNvSpPr>
            <a:spLocks noGrp="1"/>
          </p:cNvSpPr>
          <p:nvPr>
            <p:ph type="title"/>
          </p:nvPr>
        </p:nvSpPr>
        <p:spPr/>
        <p:txBody>
          <a:bodyPr/>
          <a:lstStyle/>
          <a:p>
            <a:r>
              <a:rPr lang="en-GB" sz="3200" b="1"/>
              <a:t>What Matters in the Curriculum for Wales</a:t>
            </a:r>
          </a:p>
        </p:txBody>
      </p:sp>
      <p:sp>
        <p:nvSpPr>
          <p:cNvPr id="6" name="Content Placeholder 5">
            <a:extLst>
              <a:ext uri="{FF2B5EF4-FFF2-40B4-BE49-F238E27FC236}">
                <a16:creationId xmlns:a16="http://schemas.microsoft.com/office/drawing/2014/main" id="{5C236269-3BA9-493B-AF8E-AEF6665D1B59}"/>
              </a:ext>
            </a:extLst>
          </p:cNvPr>
          <p:cNvSpPr>
            <a:spLocks noGrp="1"/>
          </p:cNvSpPr>
          <p:nvPr>
            <p:ph idx="1"/>
          </p:nvPr>
        </p:nvSpPr>
        <p:spPr/>
        <p:txBody>
          <a:bodyPr/>
          <a:lstStyle/>
          <a:p>
            <a:r>
              <a:rPr lang="en-US" dirty="0">
                <a:solidFill>
                  <a:schemeClr val="tx2"/>
                </a:solidFill>
              </a:rPr>
              <a:t>First and foremost, the ‘what matters’/big ideas must clearly contribute towards the </a:t>
            </a:r>
            <a:r>
              <a:rPr lang="en-US" dirty="0" err="1">
                <a:solidFill>
                  <a:schemeClr val="tx2"/>
                </a:solidFill>
              </a:rPr>
              <a:t>realisation</a:t>
            </a:r>
            <a:r>
              <a:rPr lang="en-US" dirty="0">
                <a:solidFill>
                  <a:schemeClr val="tx2"/>
                </a:solidFill>
              </a:rPr>
              <a:t> of the Four Purposes. </a:t>
            </a:r>
          </a:p>
          <a:p>
            <a:endParaRPr lang="en-US" dirty="0">
              <a:solidFill>
                <a:schemeClr val="tx2"/>
              </a:solidFill>
            </a:endParaRPr>
          </a:p>
          <a:p>
            <a:r>
              <a:rPr lang="en-US" dirty="0">
                <a:solidFill>
                  <a:schemeClr val="tx2"/>
                </a:solidFill>
              </a:rPr>
              <a:t>Question:- Do the criteria set out above support you in refining the ideas that you created following your reading of the Bloom quote? </a:t>
            </a:r>
          </a:p>
          <a:p>
            <a:endParaRPr lang="en-US" dirty="0">
              <a:solidFill>
                <a:schemeClr val="tx2"/>
              </a:solidFill>
            </a:endParaRPr>
          </a:p>
          <a:p>
            <a:r>
              <a:rPr lang="en-US" dirty="0">
                <a:solidFill>
                  <a:schemeClr val="tx2"/>
                </a:solidFill>
              </a:rPr>
              <a:t>Has the </a:t>
            </a:r>
            <a:r>
              <a:rPr lang="en-US" dirty="0" err="1">
                <a:solidFill>
                  <a:schemeClr val="tx2"/>
                </a:solidFill>
              </a:rPr>
              <a:t>CfW</a:t>
            </a:r>
            <a:r>
              <a:rPr lang="en-US" dirty="0">
                <a:solidFill>
                  <a:schemeClr val="tx2"/>
                </a:solidFill>
              </a:rPr>
              <a:t> followed these criteria? If not, why not? </a:t>
            </a:r>
          </a:p>
          <a:p>
            <a:endParaRPr lang="en-GB" dirty="0"/>
          </a:p>
        </p:txBody>
      </p:sp>
    </p:spTree>
    <p:extLst>
      <p:ext uri="{BB962C8B-B14F-4D97-AF65-F5344CB8AC3E}">
        <p14:creationId xmlns:p14="http://schemas.microsoft.com/office/powerpoint/2010/main" val="159760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9EABE-2BC9-463E-840B-D91E98742D50}"/>
              </a:ext>
            </a:extLst>
          </p:cNvPr>
          <p:cNvSpPr>
            <a:spLocks noGrp="1"/>
          </p:cNvSpPr>
          <p:nvPr>
            <p:ph type="title"/>
          </p:nvPr>
        </p:nvSpPr>
        <p:spPr>
          <a:xfrm>
            <a:off x="365760" y="229747"/>
            <a:ext cx="10972800" cy="859629"/>
          </a:xfrm>
        </p:spPr>
        <p:txBody>
          <a:bodyPr/>
          <a:lstStyle/>
          <a:p>
            <a:r>
              <a:rPr lang="en-US" sz="3200" b="1" dirty="0"/>
              <a:t>Challenges and opportunities of </a:t>
            </a:r>
            <a:r>
              <a:rPr lang="en-US" sz="3200" b="1" dirty="0" err="1"/>
              <a:t>CfW</a:t>
            </a:r>
            <a:r>
              <a:rPr lang="en-US" sz="3200" b="1" dirty="0"/>
              <a:t>: Developing  School based curriculum. </a:t>
            </a:r>
          </a:p>
        </p:txBody>
      </p:sp>
      <p:sp>
        <p:nvSpPr>
          <p:cNvPr id="3" name="Text Placeholder 2">
            <a:extLst>
              <a:ext uri="{FF2B5EF4-FFF2-40B4-BE49-F238E27FC236}">
                <a16:creationId xmlns:a16="http://schemas.microsoft.com/office/drawing/2014/main" id="{C3A8D877-9A5E-4B2A-89B3-2A36E954882A}"/>
              </a:ext>
            </a:extLst>
          </p:cNvPr>
          <p:cNvSpPr>
            <a:spLocks noGrp="1"/>
          </p:cNvSpPr>
          <p:nvPr>
            <p:ph idx="1"/>
          </p:nvPr>
        </p:nvSpPr>
        <p:spPr>
          <a:xfrm>
            <a:off x="365760" y="1242661"/>
            <a:ext cx="11216640" cy="4525963"/>
          </a:xfrm>
        </p:spPr>
        <p:txBody>
          <a:bodyPr/>
          <a:lstStyle/>
          <a:p>
            <a:pPr marL="177800" indent="0">
              <a:buNone/>
            </a:pPr>
            <a:r>
              <a:rPr lang="en-US" dirty="0">
                <a:solidFill>
                  <a:schemeClr val="tx2"/>
                </a:solidFill>
              </a:rPr>
              <a:t>• Wiggins and McTighe (2005) warn of the twin sins of traditional design (‘</a:t>
            </a:r>
            <a:r>
              <a:rPr lang="en-US" i="1" dirty="0">
                <a:solidFill>
                  <a:schemeClr val="tx2"/>
                </a:solidFill>
              </a:rPr>
              <a:t>activity oriented</a:t>
            </a:r>
            <a:r>
              <a:rPr lang="en-US" dirty="0">
                <a:solidFill>
                  <a:schemeClr val="tx2"/>
                </a:solidFill>
              </a:rPr>
              <a:t>’ and ‘</a:t>
            </a:r>
            <a:r>
              <a:rPr lang="en-US" i="1" dirty="0">
                <a:solidFill>
                  <a:schemeClr val="tx2"/>
                </a:solidFill>
              </a:rPr>
              <a:t>coverage</a:t>
            </a:r>
            <a:r>
              <a:rPr lang="en-US" dirty="0">
                <a:solidFill>
                  <a:schemeClr val="tx2"/>
                </a:solidFill>
              </a:rPr>
              <a:t>’ methods of design)</a:t>
            </a:r>
          </a:p>
          <a:p>
            <a:pPr marL="177800" indent="0">
              <a:buNone/>
            </a:pPr>
            <a:r>
              <a:rPr lang="en-US" dirty="0">
                <a:solidFill>
                  <a:schemeClr val="tx2"/>
                </a:solidFill>
              </a:rPr>
              <a:t>• Curriculum design needs an ‘</a:t>
            </a:r>
            <a:r>
              <a:rPr lang="en-US" b="1" dirty="0">
                <a:solidFill>
                  <a:schemeClr val="tx2"/>
                </a:solidFill>
              </a:rPr>
              <a:t>intellectual purpose</a:t>
            </a:r>
            <a:r>
              <a:rPr lang="en-US" dirty="0">
                <a:solidFill>
                  <a:schemeClr val="tx2"/>
                </a:solidFill>
              </a:rPr>
              <a:t>’ or ‘</a:t>
            </a:r>
            <a:r>
              <a:rPr lang="en-US" b="1" dirty="0">
                <a:solidFill>
                  <a:schemeClr val="tx2"/>
                </a:solidFill>
              </a:rPr>
              <a:t>clear priorities'</a:t>
            </a:r>
            <a:r>
              <a:rPr lang="en-US" dirty="0">
                <a:solidFill>
                  <a:schemeClr val="tx2"/>
                </a:solidFill>
              </a:rPr>
              <a:t> to frame the learning experience’</a:t>
            </a:r>
          </a:p>
          <a:p>
            <a:pPr marL="177800" indent="0">
              <a:buNone/>
            </a:pPr>
            <a:r>
              <a:rPr lang="en-US" dirty="0">
                <a:solidFill>
                  <a:schemeClr val="tx2"/>
                </a:solidFill>
              </a:rPr>
              <a:t>• A shift from – ‘what book will we read?’ or ‘what activities will we do?’ or ‘what will we discuss?’ to ‘</a:t>
            </a:r>
            <a:r>
              <a:rPr lang="en-US" b="1" dirty="0">
                <a:solidFill>
                  <a:schemeClr val="tx2"/>
                </a:solidFill>
              </a:rPr>
              <a:t>what should they be able to walk out the door and understand regardless of what activities or texts we use</a:t>
            </a:r>
            <a:r>
              <a:rPr lang="en-US" dirty="0">
                <a:solidFill>
                  <a:schemeClr val="tx2"/>
                </a:solidFill>
              </a:rPr>
              <a:t>?’</a:t>
            </a:r>
          </a:p>
          <a:p>
            <a:endParaRPr lang="en-US" dirty="0"/>
          </a:p>
        </p:txBody>
      </p:sp>
    </p:spTree>
    <p:extLst>
      <p:ext uri="{BB962C8B-B14F-4D97-AF65-F5344CB8AC3E}">
        <p14:creationId xmlns:p14="http://schemas.microsoft.com/office/powerpoint/2010/main" val="24090595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reen Shot 2017-11-08 at 14.35.28.png">
            <a:extLst>
              <a:ext uri="{FF2B5EF4-FFF2-40B4-BE49-F238E27FC236}">
                <a16:creationId xmlns:a16="http://schemas.microsoft.com/office/drawing/2014/main" id="{EDFDCC3D-E126-42A8-A477-CD4C42A773A3}"/>
              </a:ext>
            </a:extLst>
          </p:cNvPr>
          <p:cNvPicPr>
            <a:picLocks noChangeAspect="1"/>
          </p:cNvPicPr>
          <p:nvPr/>
        </p:nvPicPr>
        <p:blipFill>
          <a:blip r:embed="rId3"/>
          <a:stretch>
            <a:fillRect/>
          </a:stretch>
        </p:blipFill>
        <p:spPr>
          <a:xfrm>
            <a:off x="342984" y="895350"/>
            <a:ext cx="11550675" cy="5255211"/>
          </a:xfrm>
          <a:prstGeom prst="rect">
            <a:avLst/>
          </a:prstGeom>
        </p:spPr>
      </p:pic>
    </p:spTree>
    <p:extLst>
      <p:ext uri="{BB962C8B-B14F-4D97-AF65-F5344CB8AC3E}">
        <p14:creationId xmlns:p14="http://schemas.microsoft.com/office/powerpoint/2010/main" val="16020367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3C2607F-1E9B-4DC3-B7A8-E1BE3F383E1F}"/>
              </a:ext>
            </a:extLst>
          </p:cNvPr>
          <p:cNvSpPr>
            <a:spLocks noGrp="1"/>
          </p:cNvSpPr>
          <p:nvPr>
            <p:ph type="ctrTitle"/>
          </p:nvPr>
        </p:nvSpPr>
        <p:spPr>
          <a:xfrm>
            <a:off x="1758461" y="2597679"/>
            <a:ext cx="9962955" cy="1662642"/>
          </a:xfrm>
        </p:spPr>
        <p:txBody>
          <a:bodyPr/>
          <a:lstStyle/>
          <a:p>
            <a:r>
              <a:rPr lang="en-GB" sz="4400" dirty="0">
                <a:solidFill>
                  <a:schemeClr val="tx1"/>
                </a:solidFill>
              </a:rPr>
              <a:t>Challenges and opportunities of the </a:t>
            </a:r>
            <a:r>
              <a:rPr lang="en-GB" sz="4400" dirty="0" err="1">
                <a:solidFill>
                  <a:schemeClr val="tx1"/>
                </a:solidFill>
              </a:rPr>
              <a:t>CfW</a:t>
            </a:r>
            <a:r>
              <a:rPr lang="en-GB" sz="4400" dirty="0">
                <a:solidFill>
                  <a:schemeClr val="tx1"/>
                </a:solidFill>
              </a:rPr>
              <a:t>: </a:t>
            </a:r>
            <a:br>
              <a:rPr lang="en-GB" sz="4400" dirty="0">
                <a:solidFill>
                  <a:schemeClr val="tx1"/>
                </a:solidFill>
              </a:rPr>
            </a:br>
            <a:r>
              <a:rPr lang="en-GB" sz="4400" dirty="0">
                <a:solidFill>
                  <a:schemeClr val="tx1"/>
                </a:solidFill>
              </a:rPr>
              <a:t>How do we realise the new curriculum: Teacher agency</a:t>
            </a:r>
          </a:p>
        </p:txBody>
      </p:sp>
    </p:spTree>
    <p:extLst>
      <p:ext uri="{BB962C8B-B14F-4D97-AF65-F5344CB8AC3E}">
        <p14:creationId xmlns:p14="http://schemas.microsoft.com/office/powerpoint/2010/main" val="5844868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4B63DA0-4F77-4982-9995-96DA9B0B063E}"/>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6F90AED-1C2A-4C98-BC02-738AD1525797}"/>
              </a:ext>
            </a:extLst>
          </p:cNvPr>
          <p:cNvSpPr>
            <a:spLocks noGrp="1"/>
          </p:cNvSpPr>
          <p:nvPr>
            <p:ph idx="1"/>
          </p:nvPr>
        </p:nvSpPr>
        <p:spPr/>
        <p:txBody>
          <a:bodyPr/>
          <a:lstStyle/>
          <a:p>
            <a:pPr marL="177800" indent="0">
              <a:buNone/>
            </a:pPr>
            <a:r>
              <a:rPr lang="en-US" sz="3200">
                <a:latin typeface="Franklin Gothic Book"/>
              </a:rPr>
              <a:t>A self-improving system needs</a:t>
            </a:r>
            <a:endParaRPr lang="en-US"/>
          </a:p>
          <a:p>
            <a:pPr marL="177800" indent="0">
              <a:buNone/>
            </a:pPr>
            <a:endParaRPr lang="en-US" sz="3200" i="1"/>
          </a:p>
          <a:p>
            <a:pPr marL="177800" indent="0">
              <a:buNone/>
            </a:pPr>
            <a:endParaRPr lang="en-US"/>
          </a:p>
        </p:txBody>
      </p:sp>
      <p:sp>
        <p:nvSpPr>
          <p:cNvPr id="4" name="TextBox 3">
            <a:extLst>
              <a:ext uri="{FF2B5EF4-FFF2-40B4-BE49-F238E27FC236}">
                <a16:creationId xmlns:a16="http://schemas.microsoft.com/office/drawing/2014/main" id="{60415380-2EAA-4A05-8C44-53292186FF19}"/>
              </a:ext>
            </a:extLst>
          </p:cNvPr>
          <p:cNvSpPr txBox="1"/>
          <p:nvPr/>
        </p:nvSpPr>
        <p:spPr>
          <a:xfrm>
            <a:off x="6629400" y="1371600"/>
            <a:ext cx="4533900" cy="80021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a:latin typeface="Franklin Gothic Book"/>
              </a:rPr>
              <a:t>self-improving people</a:t>
            </a:r>
            <a:endParaRPr lang="en-US" sz="3200"/>
          </a:p>
          <a:p>
            <a:pPr algn="ctr"/>
            <a:endParaRPr lang="en-US"/>
          </a:p>
        </p:txBody>
      </p:sp>
      <p:sp>
        <p:nvSpPr>
          <p:cNvPr id="5" name="TextBox 4">
            <a:extLst>
              <a:ext uri="{FF2B5EF4-FFF2-40B4-BE49-F238E27FC236}">
                <a16:creationId xmlns:a16="http://schemas.microsoft.com/office/drawing/2014/main" id="{4F5959B6-E724-40A8-ADB6-9B92184344F6}"/>
              </a:ext>
            </a:extLst>
          </p:cNvPr>
          <p:cNvSpPr txBox="1"/>
          <p:nvPr/>
        </p:nvSpPr>
        <p:spPr>
          <a:xfrm>
            <a:off x="762000" y="3629025"/>
            <a:ext cx="9801225" cy="252376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7800">
              <a:lnSpc>
                <a:spcPct val="90000"/>
              </a:lnSpc>
              <a:spcBef>
                <a:spcPts val="1000"/>
              </a:spcBef>
            </a:pPr>
            <a:r>
              <a:rPr lang="en-US" sz="3200" i="1"/>
              <a:t>"Curriculum for excellence is much more than a reform of curriculum and assessment. It is predicated on a model of sustained change which sees schools and teachers as co-creators of the curriculum" Donaldson (2010)</a:t>
            </a:r>
            <a:endParaRPr lang="en-US" sz="3200"/>
          </a:p>
          <a:p>
            <a:pPr algn="ctr"/>
            <a:endParaRPr lang="en-US"/>
          </a:p>
        </p:txBody>
      </p:sp>
      <p:sp>
        <p:nvSpPr>
          <p:cNvPr id="2" name="TextBox 1">
            <a:extLst>
              <a:ext uri="{FF2B5EF4-FFF2-40B4-BE49-F238E27FC236}">
                <a16:creationId xmlns:a16="http://schemas.microsoft.com/office/drawing/2014/main" id="{EBDC70C5-57DF-42EA-AD09-4CB97E227BE9}"/>
              </a:ext>
            </a:extLst>
          </p:cNvPr>
          <p:cNvSpPr txBox="1"/>
          <p:nvPr/>
        </p:nvSpPr>
        <p:spPr>
          <a:xfrm>
            <a:off x="962211" y="2524125"/>
            <a:ext cx="9887318"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Franklin Gothic Book"/>
              </a:rPr>
              <a:t>A self-improving system needs, self-improving people...</a:t>
            </a:r>
          </a:p>
        </p:txBody>
      </p:sp>
    </p:spTree>
    <p:extLst>
      <p:ext uri="{BB962C8B-B14F-4D97-AF65-F5344CB8AC3E}">
        <p14:creationId xmlns:p14="http://schemas.microsoft.com/office/powerpoint/2010/main" val="128685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2EFA4A-7EA2-4FAC-91A8-3866479B0563}"/>
              </a:ext>
            </a:extLst>
          </p:cNvPr>
          <p:cNvPicPr>
            <a:picLocks noChangeAspect="1"/>
          </p:cNvPicPr>
          <p:nvPr/>
        </p:nvPicPr>
        <p:blipFill>
          <a:blip r:embed="rId2"/>
          <a:stretch>
            <a:fillRect/>
          </a:stretch>
        </p:blipFill>
        <p:spPr>
          <a:xfrm>
            <a:off x="518331" y="1087020"/>
            <a:ext cx="9897488" cy="2015944"/>
          </a:xfrm>
          <a:prstGeom prst="rect">
            <a:avLst/>
          </a:prstGeom>
        </p:spPr>
      </p:pic>
      <p:pic>
        <p:nvPicPr>
          <p:cNvPr id="3" name="Picture 2">
            <a:extLst>
              <a:ext uri="{FF2B5EF4-FFF2-40B4-BE49-F238E27FC236}">
                <a16:creationId xmlns:a16="http://schemas.microsoft.com/office/drawing/2014/main" id="{97A45758-8D7A-419C-BBAE-782B03B86936}"/>
              </a:ext>
            </a:extLst>
          </p:cNvPr>
          <p:cNvPicPr>
            <a:picLocks noChangeAspect="1"/>
          </p:cNvPicPr>
          <p:nvPr/>
        </p:nvPicPr>
        <p:blipFill>
          <a:blip r:embed="rId3"/>
          <a:stretch>
            <a:fillRect/>
          </a:stretch>
        </p:blipFill>
        <p:spPr>
          <a:xfrm>
            <a:off x="669170" y="3429000"/>
            <a:ext cx="10492116" cy="2477125"/>
          </a:xfrm>
          <a:prstGeom prst="rect">
            <a:avLst/>
          </a:prstGeom>
        </p:spPr>
      </p:pic>
      <p:sp>
        <p:nvSpPr>
          <p:cNvPr id="4" name="TextBox 3">
            <a:extLst>
              <a:ext uri="{FF2B5EF4-FFF2-40B4-BE49-F238E27FC236}">
                <a16:creationId xmlns:a16="http://schemas.microsoft.com/office/drawing/2014/main" id="{86D15D85-73B7-442A-841D-77DC3F9FBFF1}"/>
              </a:ext>
            </a:extLst>
          </p:cNvPr>
          <p:cNvSpPr txBox="1"/>
          <p:nvPr/>
        </p:nvSpPr>
        <p:spPr>
          <a:xfrm>
            <a:off x="7195279" y="6160957"/>
            <a:ext cx="4047344" cy="369332"/>
          </a:xfrm>
          <a:prstGeom prst="rect">
            <a:avLst/>
          </a:prstGeom>
          <a:noFill/>
        </p:spPr>
        <p:txBody>
          <a:bodyPr wrap="square" rtlCol="0">
            <a:spAutoFit/>
          </a:bodyPr>
          <a:lstStyle/>
          <a:p>
            <a:r>
              <a:rPr lang="en-GB" sz="1800" dirty="0"/>
              <a:t>Successful Futures page 99</a:t>
            </a:r>
          </a:p>
        </p:txBody>
      </p:sp>
    </p:spTree>
    <p:extLst>
      <p:ext uri="{BB962C8B-B14F-4D97-AF65-F5344CB8AC3E}">
        <p14:creationId xmlns:p14="http://schemas.microsoft.com/office/powerpoint/2010/main" val="26462381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Shape 564"/>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Teacher Agency</a:t>
            </a:r>
          </a:p>
        </p:txBody>
      </p:sp>
      <p:sp>
        <p:nvSpPr>
          <p:cNvPr id="565" name="Shape 565"/>
          <p:cNvSpPr txBox="1">
            <a:spLocks noGrp="1"/>
          </p:cNvSpPr>
          <p:nvPr>
            <p:ph idx="1"/>
          </p:nvPr>
        </p:nvSpPr>
        <p:spPr>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1000"/>
              </a:spcBef>
              <a:spcAft>
                <a:spcPts val="0"/>
              </a:spcAft>
              <a:buClr>
                <a:schemeClr val="dk1"/>
              </a:buClr>
              <a:buSzPct val="99615"/>
              <a:buFont typeface="Arial"/>
              <a:buChar char="•"/>
            </a:pPr>
            <a:r>
              <a:rPr lang="en-US" sz="3600" b="0" i="0" u="none" strike="noStrike" cap="none" dirty="0">
                <a:solidFill>
                  <a:schemeClr val="tx2"/>
                </a:solidFill>
                <a:latin typeface="Calibri"/>
                <a:ea typeface="Calibri"/>
                <a:cs typeface="Calibri"/>
                <a:sym typeface="Calibri"/>
              </a:rPr>
              <a:t>In Successful Futures, teachers are seen to be the ‘agents’ who will be responsible for implementing the new curriculum, with schools given greater freedom to enact the curriculum at a ‘local’ level (subsidiarity).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96404-117C-48E7-A558-7245854CD0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9F8AAE-4C65-444E-8C67-D53596A6F4FB}"/>
              </a:ext>
            </a:extLst>
          </p:cNvPr>
          <p:cNvSpPr>
            <a:spLocks noGrp="1"/>
          </p:cNvSpPr>
          <p:nvPr>
            <p:ph idx="1"/>
          </p:nvPr>
        </p:nvSpPr>
        <p:spPr/>
        <p:txBody>
          <a:bodyPr/>
          <a:lstStyle/>
          <a:p>
            <a:pPr marL="0" indent="0">
              <a:buNone/>
            </a:pPr>
            <a:r>
              <a:rPr lang="en-GB" dirty="0">
                <a:solidFill>
                  <a:schemeClr val="tx2"/>
                </a:solidFill>
              </a:rPr>
              <a:t>It is one thing to </a:t>
            </a:r>
            <a:r>
              <a:rPr lang="en-GB" i="1" dirty="0">
                <a:solidFill>
                  <a:schemeClr val="tx2"/>
                </a:solidFill>
              </a:rPr>
              <a:t>expect </a:t>
            </a:r>
            <a:r>
              <a:rPr lang="en-GB" dirty="0">
                <a:solidFill>
                  <a:schemeClr val="tx2"/>
                </a:solidFill>
              </a:rPr>
              <a:t>teachers to be agentic in developing the curriculum, but it is quite another thing for it to happen</a:t>
            </a:r>
          </a:p>
          <a:p>
            <a:endParaRPr lang="en-GB" dirty="0">
              <a:solidFill>
                <a:schemeClr val="tx2"/>
              </a:solidFill>
            </a:endParaRPr>
          </a:p>
          <a:p>
            <a:pPr marL="0" indent="0">
              <a:buNone/>
            </a:pPr>
            <a:r>
              <a:rPr lang="en-GB" dirty="0">
                <a:solidFill>
                  <a:schemeClr val="tx2"/>
                </a:solidFill>
              </a:rPr>
              <a:t> 		</a:t>
            </a:r>
            <a:r>
              <a:rPr lang="en-US" dirty="0">
                <a:solidFill>
                  <a:schemeClr val="tx2"/>
                </a:solidFill>
                <a:ea typeface="Calibri"/>
                <a:cs typeface="Calibri"/>
                <a:sym typeface="Calibri"/>
              </a:rPr>
              <a:t>(Priestley, </a:t>
            </a:r>
            <a:r>
              <a:rPr lang="en-US" dirty="0" err="1">
                <a:solidFill>
                  <a:schemeClr val="tx2"/>
                </a:solidFill>
                <a:ea typeface="Calibri"/>
                <a:cs typeface="Calibri"/>
                <a:sym typeface="Calibri"/>
              </a:rPr>
              <a:t>Biesta</a:t>
            </a:r>
            <a:r>
              <a:rPr lang="en-US" dirty="0">
                <a:solidFill>
                  <a:schemeClr val="tx2"/>
                </a:solidFill>
                <a:ea typeface="Calibri"/>
                <a:cs typeface="Calibri"/>
                <a:sym typeface="Calibri"/>
              </a:rPr>
              <a:t> and Robinson 2015 p22</a:t>
            </a:r>
            <a:r>
              <a:rPr lang="en-US" sz="3600" dirty="0">
                <a:solidFill>
                  <a:schemeClr val="tx2"/>
                </a:solidFill>
                <a:ea typeface="Calibri"/>
                <a:cs typeface="Calibri"/>
                <a:sym typeface="Calibri"/>
              </a:rPr>
              <a:t>)</a:t>
            </a:r>
          </a:p>
          <a:p>
            <a:endParaRPr lang="en-GB" dirty="0"/>
          </a:p>
        </p:txBody>
      </p:sp>
    </p:spTree>
    <p:extLst>
      <p:ext uri="{BB962C8B-B14F-4D97-AF65-F5344CB8AC3E}">
        <p14:creationId xmlns:p14="http://schemas.microsoft.com/office/powerpoint/2010/main" val="9257663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Shape 564"/>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dirty="0">
                <a:latin typeface="Calibri"/>
                <a:ea typeface="Calibri"/>
                <a:cs typeface="Calibri"/>
                <a:sym typeface="Calibri"/>
              </a:rPr>
              <a:t>What is Teacher Agency?</a:t>
            </a:r>
          </a:p>
        </p:txBody>
      </p:sp>
      <p:sp>
        <p:nvSpPr>
          <p:cNvPr id="565" name="Shape 565"/>
          <p:cNvSpPr txBox="1">
            <a:spLocks noGrp="1"/>
          </p:cNvSpPr>
          <p:nvPr>
            <p:ph idx="1"/>
          </p:nvPr>
        </p:nvSpPr>
        <p:spPr>
          <a:xfrm>
            <a:off x="344774" y="1242661"/>
            <a:ext cx="8124669" cy="4525963"/>
          </a:xfrm>
          <a:prstGeom prst="rect">
            <a:avLst/>
          </a:prstGeom>
          <a:noFill/>
          <a:ln>
            <a:noFill/>
          </a:ln>
        </p:spPr>
        <p:txBody>
          <a:bodyPr wrap="square" lIns="91425" tIns="45700" rIns="91425" bIns="45700" anchor="t" anchorCtr="0">
            <a:noAutofit/>
          </a:bodyPr>
          <a:lstStyle/>
          <a:p>
            <a:pPr marL="0" marR="0" lvl="0" indent="0" algn="l" rtl="0">
              <a:lnSpc>
                <a:spcPct val="90000"/>
              </a:lnSpc>
              <a:spcBef>
                <a:spcPts val="0"/>
              </a:spcBef>
              <a:spcAft>
                <a:spcPts val="0"/>
              </a:spcAft>
              <a:buClr>
                <a:schemeClr val="dk1"/>
              </a:buClr>
              <a:buSzPct val="99615"/>
              <a:buNone/>
            </a:pPr>
            <a:r>
              <a:rPr lang="en-US" b="0" i="0" u="none" strike="noStrike" cap="none" dirty="0">
                <a:solidFill>
                  <a:schemeClr val="tx2"/>
                </a:solidFill>
                <a:latin typeface="Calibri"/>
                <a:ea typeface="Calibri"/>
                <a:cs typeface="Calibri"/>
                <a:sym typeface="Calibri"/>
              </a:rPr>
              <a:t>It its simplest form agency can be defined as ‘the ability or potential to act’. It has also been described as the ‘capacity for autonomous action… [independent] of the determining constraints of social </a:t>
            </a:r>
            <a:r>
              <a:rPr lang="en-US" b="0" i="0" u="none" strike="noStrike" cap="none" dirty="0" err="1">
                <a:solidFill>
                  <a:schemeClr val="tx2"/>
                </a:solidFill>
                <a:latin typeface="Calibri"/>
                <a:ea typeface="Calibri"/>
                <a:cs typeface="Calibri"/>
                <a:sym typeface="Calibri"/>
              </a:rPr>
              <a:t>strucure</a:t>
            </a:r>
            <a:r>
              <a:rPr lang="en-US" b="0" i="0" u="none" strike="noStrike" cap="none" dirty="0">
                <a:solidFill>
                  <a:schemeClr val="tx2"/>
                </a:solidFill>
                <a:latin typeface="Calibri"/>
                <a:ea typeface="Calibri"/>
                <a:cs typeface="Calibri"/>
                <a:sym typeface="Calibri"/>
              </a:rPr>
              <a:t>’ (Calhoun, cited in </a:t>
            </a:r>
            <a:r>
              <a:rPr lang="en-US" b="0" i="0" u="none" strike="noStrike" cap="none" dirty="0" err="1">
                <a:solidFill>
                  <a:schemeClr val="tx2"/>
                </a:solidFill>
                <a:latin typeface="Calibri"/>
                <a:ea typeface="Calibri"/>
                <a:cs typeface="Calibri"/>
                <a:sym typeface="Calibri"/>
              </a:rPr>
              <a:t>Biesta</a:t>
            </a:r>
            <a:r>
              <a:rPr lang="en-US" b="0" i="0" u="none" strike="noStrike" cap="none" dirty="0">
                <a:solidFill>
                  <a:schemeClr val="tx2"/>
                </a:solidFill>
                <a:latin typeface="Calibri"/>
                <a:ea typeface="Calibri"/>
                <a:cs typeface="Calibri"/>
                <a:sym typeface="Calibri"/>
              </a:rPr>
              <a:t> and Tedder, 2006, p. 5) or as the ability of actors to ‘critically shape their responses to problematic situations’. </a:t>
            </a:r>
          </a:p>
          <a:p>
            <a:pPr marL="228600" marR="0" lvl="0" indent="-228600" algn="l" rtl="0">
              <a:lnSpc>
                <a:spcPct val="90000"/>
              </a:lnSpc>
              <a:spcBef>
                <a:spcPts val="0"/>
              </a:spcBef>
              <a:spcAft>
                <a:spcPts val="0"/>
              </a:spcAft>
              <a:buClr>
                <a:schemeClr val="dk1"/>
              </a:buClr>
              <a:buSzPct val="99615"/>
              <a:buFont typeface="Arial"/>
              <a:buChar char="•"/>
            </a:pPr>
            <a:endParaRPr lang="en-US" b="0" i="0" u="none" strike="noStrike" cap="none" dirty="0">
              <a:solidFill>
                <a:schemeClr val="tx2"/>
              </a:solidFill>
              <a:latin typeface="Calibri"/>
              <a:ea typeface="Calibri"/>
              <a:cs typeface="Calibri"/>
              <a:sym typeface="Calibri"/>
            </a:endParaRPr>
          </a:p>
          <a:p>
            <a:pPr marL="0" marR="0" lvl="0" indent="0" algn="r" rtl="0">
              <a:lnSpc>
                <a:spcPct val="90000"/>
              </a:lnSpc>
              <a:spcBef>
                <a:spcPts val="0"/>
              </a:spcBef>
              <a:spcAft>
                <a:spcPts val="0"/>
              </a:spcAft>
              <a:buClr>
                <a:schemeClr val="dk1"/>
              </a:buClr>
              <a:buSzPct val="99615"/>
              <a:buNone/>
            </a:pPr>
            <a:r>
              <a:rPr lang="en-US" b="0" i="0" u="none" strike="noStrike" cap="none" dirty="0">
                <a:solidFill>
                  <a:schemeClr val="tx2"/>
                </a:solidFill>
                <a:latin typeface="Calibri"/>
                <a:ea typeface="Calibri"/>
                <a:cs typeface="Calibri"/>
                <a:sym typeface="Calibri"/>
              </a:rPr>
              <a:t>(Priestley, </a:t>
            </a:r>
            <a:r>
              <a:rPr lang="en-US" b="0" i="0" u="none" strike="noStrike" cap="none" dirty="0" err="1">
                <a:solidFill>
                  <a:schemeClr val="tx2"/>
                </a:solidFill>
                <a:latin typeface="Calibri"/>
                <a:ea typeface="Calibri"/>
                <a:cs typeface="Calibri"/>
                <a:sym typeface="Calibri"/>
              </a:rPr>
              <a:t>Biesta</a:t>
            </a:r>
            <a:r>
              <a:rPr lang="en-US" b="0" i="0" u="none" strike="noStrike" cap="none" dirty="0">
                <a:solidFill>
                  <a:schemeClr val="tx2"/>
                </a:solidFill>
                <a:latin typeface="Calibri"/>
                <a:ea typeface="Calibri"/>
                <a:cs typeface="Calibri"/>
                <a:sym typeface="Calibri"/>
              </a:rPr>
              <a:t> and Robinson 2015 p22</a:t>
            </a:r>
            <a:r>
              <a:rPr lang="en-US" sz="3600" b="0" i="0" u="none" strike="noStrike" cap="none" dirty="0">
                <a:solidFill>
                  <a:schemeClr val="tx2"/>
                </a:solidFill>
                <a:latin typeface="Calibri"/>
                <a:ea typeface="Calibri"/>
                <a:cs typeface="Calibri"/>
                <a:sym typeface="Calibri"/>
              </a:rPr>
              <a:t>)</a:t>
            </a:r>
          </a:p>
        </p:txBody>
      </p:sp>
      <p:pic>
        <p:nvPicPr>
          <p:cNvPr id="2050" name="Picture 2" descr="Image result for teacher agency">
            <a:extLst>
              <a:ext uri="{FF2B5EF4-FFF2-40B4-BE49-F238E27FC236}">
                <a16:creationId xmlns:a16="http://schemas.microsoft.com/office/drawing/2014/main" id="{BF3AE5DE-9208-4DBB-9EDB-D560A9C74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6077" y="1072623"/>
            <a:ext cx="3355923" cy="503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5689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Shape 564"/>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dirty="0">
                <a:latin typeface="Calibri"/>
                <a:ea typeface="Calibri"/>
                <a:cs typeface="Calibri"/>
                <a:sym typeface="Calibri"/>
              </a:rPr>
              <a:t>What is Teacher Agency?</a:t>
            </a:r>
          </a:p>
        </p:txBody>
      </p:sp>
      <p:sp>
        <p:nvSpPr>
          <p:cNvPr id="565" name="Shape 565"/>
          <p:cNvSpPr txBox="1">
            <a:spLocks noGrp="1"/>
          </p:cNvSpPr>
          <p:nvPr>
            <p:ph idx="1"/>
          </p:nvPr>
        </p:nvSpPr>
        <p:spPr>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1000"/>
              </a:spcBef>
              <a:buClr>
                <a:schemeClr val="dk1"/>
              </a:buClr>
              <a:buSzPct val="99615"/>
              <a:buFont typeface="Arial"/>
              <a:buChar char="•"/>
            </a:pPr>
            <a:r>
              <a:rPr lang="en-US" sz="4000" b="0" i="0" u="none" strike="noStrike" cap="none" dirty="0">
                <a:solidFill>
                  <a:schemeClr val="tx2"/>
                </a:solidFill>
                <a:latin typeface="Calibri"/>
                <a:ea typeface="Calibri"/>
                <a:cs typeface="Calibri"/>
                <a:sym typeface="Calibri"/>
              </a:rPr>
              <a:t>Teachers ability to act as agents in the enactment of the new curriculum, however, will depend upon a variety of potentially constraining as well as enabling factors.  </a:t>
            </a:r>
          </a:p>
        </p:txBody>
      </p:sp>
    </p:spTree>
    <p:extLst>
      <p:ext uri="{BB962C8B-B14F-4D97-AF65-F5344CB8AC3E}">
        <p14:creationId xmlns:p14="http://schemas.microsoft.com/office/powerpoint/2010/main" val="35510760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6388E04A-194B-480E-9272-24703461C5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154"/>
          <a:stretch/>
        </p:blipFill>
        <p:spPr bwMode="auto">
          <a:xfrm>
            <a:off x="1521332" y="1201173"/>
            <a:ext cx="3095638" cy="300381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ird habitat">
            <a:extLst>
              <a:ext uri="{FF2B5EF4-FFF2-40B4-BE49-F238E27FC236}">
                <a16:creationId xmlns:a16="http://schemas.microsoft.com/office/drawing/2014/main" id="{78557F43-09B4-4628-B4E2-A0D3DAB6CD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802" y="548049"/>
            <a:ext cx="3539944" cy="26448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B43458C-C4D4-44E6-B4DA-991A8F69EDE5}"/>
              </a:ext>
            </a:extLst>
          </p:cNvPr>
          <p:cNvSpPr txBox="1"/>
          <p:nvPr/>
        </p:nvSpPr>
        <p:spPr>
          <a:xfrm>
            <a:off x="524869" y="4369690"/>
            <a:ext cx="5970715" cy="2154436"/>
          </a:xfrm>
          <a:prstGeom prst="rect">
            <a:avLst/>
          </a:prstGeom>
          <a:noFill/>
        </p:spPr>
        <p:txBody>
          <a:bodyPr wrap="square" rtlCol="0">
            <a:spAutoFit/>
          </a:bodyPr>
          <a:lstStyle/>
          <a:p>
            <a:r>
              <a:rPr lang="en-GB" sz="2400" dirty="0"/>
              <a:t>policy,…. has tended to fail to address the conditions outside the cage. 				</a:t>
            </a:r>
            <a:r>
              <a:rPr lang="en-GB" dirty="0"/>
              <a:t>(</a:t>
            </a:r>
            <a:r>
              <a:rPr lang="en-US" dirty="0">
                <a:solidFill>
                  <a:schemeClr val="tx2"/>
                </a:solidFill>
                <a:latin typeface="Calibri"/>
                <a:ea typeface="Calibri"/>
                <a:cs typeface="Calibri"/>
                <a:sym typeface="Calibri"/>
              </a:rPr>
              <a:t>Priestley, </a:t>
            </a:r>
            <a:r>
              <a:rPr lang="en-US" dirty="0" err="1">
                <a:solidFill>
                  <a:schemeClr val="tx2"/>
                </a:solidFill>
                <a:latin typeface="Calibri"/>
                <a:ea typeface="Calibri"/>
                <a:cs typeface="Calibri"/>
                <a:sym typeface="Calibri"/>
              </a:rPr>
              <a:t>Biesta</a:t>
            </a:r>
            <a:r>
              <a:rPr lang="en-US" dirty="0">
                <a:solidFill>
                  <a:schemeClr val="tx2"/>
                </a:solidFill>
                <a:latin typeface="Calibri"/>
                <a:ea typeface="Calibri"/>
                <a:cs typeface="Calibri"/>
                <a:sym typeface="Calibri"/>
              </a:rPr>
              <a:t> and Robinson 2015  </a:t>
            </a:r>
            <a:r>
              <a:rPr lang="en-GB" dirty="0"/>
              <a:t>p 162) </a:t>
            </a:r>
          </a:p>
          <a:p>
            <a:endParaRPr lang="en-GB" dirty="0"/>
          </a:p>
          <a:p>
            <a:r>
              <a:rPr lang="en-GB" sz="2400" dirty="0"/>
              <a:t>Task – What are the conditions that are needed outside the cage?</a:t>
            </a:r>
            <a:endParaRPr lang="en-GB" dirty="0"/>
          </a:p>
        </p:txBody>
      </p:sp>
      <p:pic>
        <p:nvPicPr>
          <p:cNvPr id="5" name="Picture 4" descr="Image result for bird predators">
            <a:extLst>
              <a:ext uri="{FF2B5EF4-FFF2-40B4-BE49-F238E27FC236}">
                <a16:creationId xmlns:a16="http://schemas.microsoft.com/office/drawing/2014/main" id="{A4FEE6A3-0388-4D0E-8CD0-7EB08ECD14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39484" y="3413114"/>
            <a:ext cx="3378679" cy="3373350"/>
          </a:xfrm>
          <a:prstGeom prst="rect">
            <a:avLst/>
          </a:prstGeom>
          <a:noFill/>
          <a:extLst>
            <a:ext uri="{909E8E84-426E-40DD-AFC4-6F175D3DCCD1}">
              <a14:hiddenFill xmlns:a14="http://schemas.microsoft.com/office/drawing/2010/main">
                <a:solidFill>
                  <a:srgbClr val="FFFFFF"/>
                </a:solidFill>
              </a14:hiddenFill>
            </a:ext>
          </a:extLst>
        </p:spPr>
      </p:pic>
      <p:sp>
        <p:nvSpPr>
          <p:cNvPr id="6" name="Shape 564">
            <a:extLst>
              <a:ext uri="{FF2B5EF4-FFF2-40B4-BE49-F238E27FC236}">
                <a16:creationId xmlns:a16="http://schemas.microsoft.com/office/drawing/2014/main" id="{1AA7BC3E-5B89-45C6-BB3F-98A80D415A6F}"/>
              </a:ext>
            </a:extLst>
          </p:cNvPr>
          <p:cNvSpPr txBox="1">
            <a:spLocks/>
          </p:cNvSpPr>
          <p:nvPr/>
        </p:nvSpPr>
        <p:spPr>
          <a:xfrm>
            <a:off x="609600" y="212994"/>
            <a:ext cx="10972800" cy="859629"/>
          </a:xfrm>
          <a:prstGeom prst="rect">
            <a:avLst/>
          </a:prstGeom>
          <a:noFill/>
          <a:ln>
            <a:noFill/>
          </a:ln>
        </p:spPr>
        <p:txBody>
          <a:bodyPr wrap="square" lIns="91425" tIns="45700" rIns="91425" bIns="45700" anchor="ctr" anchorCtr="0">
            <a:noAutofit/>
          </a:bodyPr>
          <a:lstStyle>
            <a:lvl1pPr algn="ctr" defTabSz="457200" rtl="0" eaLnBrk="1" latinLnBrk="0" hangingPunct="1">
              <a:spcBef>
                <a:spcPct val="0"/>
              </a:spcBef>
              <a:buNone/>
              <a:defRPr sz="4500" kern="1200" baseline="0">
                <a:solidFill>
                  <a:schemeClr val="bg1"/>
                </a:solidFill>
                <a:latin typeface="+mj-lt"/>
                <a:ea typeface="+mj-ea"/>
                <a:cs typeface="+mj-cs"/>
              </a:defRPr>
            </a:lvl1pPr>
          </a:lstStyle>
          <a:p>
            <a:pPr algn="l">
              <a:lnSpc>
                <a:spcPct val="90000"/>
              </a:lnSpc>
              <a:spcBef>
                <a:spcPts val="0"/>
              </a:spcBef>
              <a:buClr>
                <a:schemeClr val="dk1"/>
              </a:buClr>
              <a:buSzPct val="25000"/>
              <a:buFont typeface="Calibri"/>
              <a:buNone/>
            </a:pPr>
            <a:r>
              <a:rPr lang="en-US" sz="3600" b="1" dirty="0">
                <a:latin typeface="Calibri"/>
                <a:ea typeface="Calibri"/>
                <a:cs typeface="Calibri"/>
                <a:sym typeface="Calibri"/>
              </a:rPr>
              <a:t>Teacher Agency?</a:t>
            </a:r>
          </a:p>
        </p:txBody>
      </p:sp>
    </p:spTree>
    <p:extLst>
      <p:ext uri="{BB962C8B-B14F-4D97-AF65-F5344CB8AC3E}">
        <p14:creationId xmlns:p14="http://schemas.microsoft.com/office/powerpoint/2010/main" val="37147448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570" name="Shape 570"/>
          <p:cNvSpPr txBox="1">
            <a:spLocks noGrp="1"/>
          </p:cNvSpPr>
          <p:nvPr>
            <p:ph type="title"/>
          </p:nvPr>
        </p:nvSpPr>
        <p:spPr>
          <a:xfrm>
            <a:off x="502808" y="36512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200" b="1" i="0" u="none" strike="noStrike" cap="none" dirty="0">
                <a:solidFill>
                  <a:schemeClr val="dk1"/>
                </a:solidFill>
                <a:latin typeface="Calibri"/>
                <a:ea typeface="Calibri"/>
                <a:cs typeface="Calibri"/>
                <a:sym typeface="Calibri"/>
              </a:rPr>
              <a:t>The key dimensions of teacher agency (an ‘ecological’ model) </a:t>
            </a:r>
          </a:p>
        </p:txBody>
      </p:sp>
      <p:sp>
        <p:nvSpPr>
          <p:cNvPr id="571" name="Shape 571"/>
          <p:cNvSpPr/>
          <p:nvPr/>
        </p:nvSpPr>
        <p:spPr>
          <a:xfrm>
            <a:off x="638355" y="3154092"/>
            <a:ext cx="2398143" cy="1276709"/>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Iterational</a:t>
            </a:r>
          </a:p>
          <a:p>
            <a:pPr marL="0" marR="0" lvl="0" indent="0" algn="ctr" rtl="0">
              <a:spcBef>
                <a:spcPts val="0"/>
              </a:spcBef>
              <a:buSzPct val="25000"/>
              <a:buNone/>
            </a:pPr>
            <a:r>
              <a:rPr lang="en-US" sz="1800">
                <a:solidFill>
                  <a:schemeClr val="lt1"/>
                </a:solidFill>
                <a:latin typeface="Calibri"/>
                <a:ea typeface="Calibri"/>
                <a:cs typeface="Calibri"/>
                <a:sym typeface="Calibri"/>
              </a:rPr>
              <a:t>Life histories</a:t>
            </a:r>
          </a:p>
          <a:p>
            <a:pPr marL="0" marR="0" lvl="0" indent="0" algn="ctr" rtl="0">
              <a:spcBef>
                <a:spcPts val="0"/>
              </a:spcBef>
              <a:buSzPct val="25000"/>
              <a:buNone/>
            </a:pPr>
            <a:r>
              <a:rPr lang="en-US" sz="1800">
                <a:solidFill>
                  <a:schemeClr val="lt1"/>
                </a:solidFill>
                <a:latin typeface="Calibri"/>
                <a:ea typeface="Calibri"/>
                <a:cs typeface="Calibri"/>
                <a:sym typeface="Calibri"/>
              </a:rPr>
              <a:t>Professional histories</a:t>
            </a:r>
          </a:p>
        </p:txBody>
      </p:sp>
      <p:sp>
        <p:nvSpPr>
          <p:cNvPr id="572" name="Shape 572"/>
          <p:cNvSpPr/>
          <p:nvPr/>
        </p:nvSpPr>
        <p:spPr>
          <a:xfrm>
            <a:off x="3993431" y="2570675"/>
            <a:ext cx="4175185" cy="2658613"/>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Practical evaluative</a:t>
            </a:r>
          </a:p>
          <a:p>
            <a:pPr marL="0" marR="0" lvl="0" indent="0" algn="ctr" rtl="0">
              <a:spcBef>
                <a:spcPts val="0"/>
              </a:spcBef>
              <a:buSzPct val="25000"/>
              <a:buNone/>
            </a:pPr>
            <a:r>
              <a:rPr lang="en-US" sz="1800">
                <a:solidFill>
                  <a:schemeClr val="lt1"/>
                </a:solidFill>
                <a:latin typeface="Calibri"/>
                <a:ea typeface="Calibri"/>
                <a:cs typeface="Calibri"/>
                <a:sym typeface="Calibri"/>
              </a:rPr>
              <a:t>Cultural:- ideas, values, beliefs, discourses, language</a:t>
            </a:r>
          </a:p>
          <a:p>
            <a:pPr marL="0" marR="0" lvl="0" indent="0" algn="ctr" rtl="0">
              <a:spcBef>
                <a:spcPts val="0"/>
              </a:spcBef>
              <a:buNone/>
            </a:pPr>
            <a:endParaRPr sz="1800">
              <a:solidFill>
                <a:schemeClr val="lt1"/>
              </a:solidFill>
              <a:latin typeface="Calibri"/>
              <a:ea typeface="Calibri"/>
              <a:cs typeface="Calibri"/>
              <a:sym typeface="Calibri"/>
            </a:endParaRPr>
          </a:p>
          <a:p>
            <a:pPr marL="0" marR="0" lvl="0" indent="0" algn="ctr" rtl="0">
              <a:spcBef>
                <a:spcPts val="0"/>
              </a:spcBef>
              <a:buSzPct val="25000"/>
              <a:buNone/>
            </a:pPr>
            <a:r>
              <a:rPr lang="en-US" sz="1800">
                <a:solidFill>
                  <a:schemeClr val="lt1"/>
                </a:solidFill>
                <a:latin typeface="Calibri"/>
                <a:ea typeface="Calibri"/>
                <a:cs typeface="Calibri"/>
                <a:sym typeface="Calibri"/>
              </a:rPr>
              <a:t>Structural:- social structures (relationships, roles, power, trust)</a:t>
            </a:r>
          </a:p>
          <a:p>
            <a:pPr marL="0" marR="0" lvl="0" indent="0" algn="ctr" rtl="0">
              <a:spcBef>
                <a:spcPts val="0"/>
              </a:spcBef>
              <a:buNone/>
            </a:pPr>
            <a:endParaRPr sz="1800">
              <a:solidFill>
                <a:schemeClr val="lt1"/>
              </a:solidFill>
              <a:latin typeface="Calibri"/>
              <a:ea typeface="Calibri"/>
              <a:cs typeface="Calibri"/>
              <a:sym typeface="Calibri"/>
            </a:endParaRPr>
          </a:p>
          <a:p>
            <a:pPr marL="0" marR="0" lvl="0" indent="0" algn="ctr" rtl="0">
              <a:spcBef>
                <a:spcPts val="0"/>
              </a:spcBef>
              <a:buSzPct val="25000"/>
              <a:buNone/>
            </a:pPr>
            <a:r>
              <a:rPr lang="en-US" sz="1800">
                <a:solidFill>
                  <a:schemeClr val="lt1"/>
                </a:solidFill>
                <a:latin typeface="Calibri"/>
                <a:ea typeface="Calibri"/>
                <a:cs typeface="Calibri"/>
                <a:sym typeface="Calibri"/>
              </a:rPr>
              <a:t>Material:– Resources, Physical Environment</a:t>
            </a:r>
          </a:p>
        </p:txBody>
      </p:sp>
      <p:sp>
        <p:nvSpPr>
          <p:cNvPr id="573" name="Shape 573"/>
          <p:cNvSpPr/>
          <p:nvPr/>
        </p:nvSpPr>
        <p:spPr>
          <a:xfrm>
            <a:off x="9125549" y="3064652"/>
            <a:ext cx="2398143" cy="1276709"/>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Projective</a:t>
            </a:r>
          </a:p>
          <a:p>
            <a:pPr marL="0" marR="0" lvl="0" indent="0" algn="ctr" rtl="0">
              <a:spcBef>
                <a:spcPts val="0"/>
              </a:spcBef>
              <a:buSzPct val="25000"/>
              <a:buNone/>
            </a:pPr>
            <a:r>
              <a:rPr lang="en-US" sz="1800">
                <a:solidFill>
                  <a:schemeClr val="lt1"/>
                </a:solidFill>
                <a:latin typeface="Calibri"/>
                <a:ea typeface="Calibri"/>
                <a:cs typeface="Calibri"/>
                <a:sym typeface="Calibri"/>
              </a:rPr>
              <a:t>Short term</a:t>
            </a:r>
          </a:p>
          <a:p>
            <a:pPr marL="0" marR="0" lvl="0" indent="0" algn="ctr" rtl="0">
              <a:spcBef>
                <a:spcPts val="0"/>
              </a:spcBef>
              <a:buSzPct val="25000"/>
              <a:buNone/>
            </a:pPr>
            <a:r>
              <a:rPr lang="en-US" sz="1800">
                <a:solidFill>
                  <a:schemeClr val="lt1"/>
                </a:solidFill>
                <a:latin typeface="Calibri"/>
                <a:ea typeface="Calibri"/>
                <a:cs typeface="Calibri"/>
                <a:sym typeface="Calibri"/>
              </a:rPr>
              <a:t>Long term</a:t>
            </a:r>
          </a:p>
        </p:txBody>
      </p:sp>
      <p:sp>
        <p:nvSpPr>
          <p:cNvPr id="574" name="Shape 574"/>
          <p:cNvSpPr/>
          <p:nvPr/>
        </p:nvSpPr>
        <p:spPr>
          <a:xfrm>
            <a:off x="1621766" y="1887474"/>
            <a:ext cx="9396642" cy="1577047"/>
          </a:xfrm>
          <a:custGeom>
            <a:avLst/>
            <a:gdLst/>
            <a:ahLst/>
            <a:cxnLst/>
            <a:rect l="0" t="0" r="0" b="0"/>
            <a:pathLst>
              <a:path w="120000" h="120000" extrusionOk="0">
                <a:moveTo>
                  <a:pt x="0" y="60000"/>
                </a:moveTo>
                <a:lnTo>
                  <a:pt x="0" y="60000"/>
                </a:lnTo>
                <a:cubicBezTo>
                  <a:pt x="0" y="35796"/>
                  <a:pt x="14542" y="13963"/>
                  <a:pt x="36875" y="4635"/>
                </a:cubicBezTo>
                <a:cubicBezTo>
                  <a:pt x="59209" y="-4692"/>
                  <a:pt x="84960" y="311"/>
                  <a:pt x="102175" y="17324"/>
                </a:cubicBezTo>
                <a:cubicBezTo>
                  <a:pt x="119390" y="34337"/>
                  <a:pt x="124697" y="60028"/>
                  <a:pt x="115633" y="82470"/>
                </a:cubicBezTo>
                <a:lnTo>
                  <a:pt x="115633" y="82470"/>
                </a:lnTo>
                <a:lnTo>
                  <a:pt x="108635" y="83987"/>
                </a:lnTo>
                <a:lnTo>
                  <a:pt x="105000" y="77225"/>
                </a:lnTo>
                <a:lnTo>
                  <a:pt x="105000" y="77225"/>
                </a:lnTo>
                <a:lnTo>
                  <a:pt x="105000" y="77225"/>
                </a:lnTo>
                <a:cubicBezTo>
                  <a:pt x="118609" y="66635"/>
                  <a:pt x="118248" y="52477"/>
                  <a:pt x="104105" y="42097"/>
                </a:cubicBezTo>
                <a:cubicBezTo>
                  <a:pt x="89962" y="31717"/>
                  <a:pt x="65222" y="27454"/>
                  <a:pt x="42724" y="31520"/>
                </a:cubicBezTo>
                <a:cubicBezTo>
                  <a:pt x="20225" y="35585"/>
                  <a:pt x="5034" y="47064"/>
                  <a:pt x="5034" y="59999"/>
                </a:cubicBezTo>
                <a:close/>
              </a:path>
            </a:pathLst>
          </a:cu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dk1"/>
              </a:solidFill>
              <a:latin typeface="Calibri"/>
              <a:ea typeface="Calibri"/>
              <a:cs typeface="Calibri"/>
              <a:sym typeface="Calibri"/>
            </a:endParaRPr>
          </a:p>
        </p:txBody>
      </p:sp>
      <p:sp>
        <p:nvSpPr>
          <p:cNvPr id="575" name="Shape 575"/>
          <p:cNvSpPr/>
          <p:nvPr/>
        </p:nvSpPr>
        <p:spPr>
          <a:xfrm>
            <a:off x="3036498" y="3703006"/>
            <a:ext cx="956933" cy="437673"/>
          </a:xfrm>
          <a:prstGeom prst="right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6" name="Shape 576"/>
          <p:cNvSpPr/>
          <p:nvPr/>
        </p:nvSpPr>
        <p:spPr>
          <a:xfrm rot="10800000">
            <a:off x="8158112" y="3681144"/>
            <a:ext cx="956933" cy="437673"/>
          </a:xfrm>
          <a:prstGeom prst="right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7" name="Shape 577"/>
          <p:cNvSpPr/>
          <p:nvPr/>
        </p:nvSpPr>
        <p:spPr>
          <a:xfrm>
            <a:off x="5760608" y="5229288"/>
            <a:ext cx="726456" cy="688433"/>
          </a:xfrm>
          <a:prstGeom prst="downArrow">
            <a:avLst>
              <a:gd name="adj1" fmla="val 50000"/>
              <a:gd name="adj2" fmla="val 50000"/>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None/>
            </a:pPr>
            <a:endParaRPr sz="1800">
              <a:solidFill>
                <a:schemeClr val="lt1"/>
              </a:solidFill>
              <a:latin typeface="Calibri"/>
              <a:ea typeface="Calibri"/>
              <a:cs typeface="Calibri"/>
              <a:sym typeface="Calibri"/>
            </a:endParaRPr>
          </a:p>
        </p:txBody>
      </p:sp>
      <p:sp>
        <p:nvSpPr>
          <p:cNvPr id="578" name="Shape 578"/>
          <p:cNvSpPr/>
          <p:nvPr/>
        </p:nvSpPr>
        <p:spPr>
          <a:xfrm>
            <a:off x="4761781" y="5917721"/>
            <a:ext cx="2777706" cy="690113"/>
          </a:xfrm>
          <a:prstGeom prst="roundRect">
            <a:avLst>
              <a:gd name="adj" fmla="val 16667"/>
            </a:avLst>
          </a:prstGeom>
          <a:solidFill>
            <a:schemeClr val="accent1"/>
          </a:solidFill>
          <a:ln w="12700" cap="flat" cmpd="sng">
            <a:solidFill>
              <a:srgbClr val="42719B"/>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lt1"/>
                </a:solidFill>
                <a:latin typeface="Calibri"/>
                <a:ea typeface="Calibri"/>
                <a:cs typeface="Calibri"/>
                <a:sym typeface="Calibri"/>
              </a:rPr>
              <a:t>AGENCY</a:t>
            </a:r>
          </a:p>
        </p:txBody>
      </p:sp>
      <p:sp>
        <p:nvSpPr>
          <p:cNvPr id="579" name="Shape 579"/>
          <p:cNvSpPr/>
          <p:nvPr/>
        </p:nvSpPr>
        <p:spPr>
          <a:xfrm>
            <a:off x="502808" y="5573504"/>
            <a:ext cx="3490623" cy="1034330"/>
          </a:xfrm>
          <a:prstGeom prst="roundRect">
            <a:avLst>
              <a:gd name="adj" fmla="val 16667"/>
            </a:avLst>
          </a:prstGeom>
          <a:solidFill>
            <a:schemeClr val="lt1"/>
          </a:solidFill>
          <a:ln w="12700" cap="flat" cmpd="sng">
            <a:solidFill>
              <a:schemeClr val="accent6"/>
            </a:solidFill>
            <a:prstDash val="solid"/>
            <a:miter lim="8000"/>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a:solidFill>
                  <a:schemeClr val="dk1"/>
                </a:solidFill>
                <a:latin typeface="Calibri"/>
                <a:ea typeface="Calibri"/>
                <a:cs typeface="Calibri"/>
                <a:sym typeface="Calibri"/>
              </a:rPr>
              <a:t>Re-created from:- Priestly, Biesta and Robinson 2016, pg 30</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83"/>
        <p:cNvGrpSpPr/>
        <p:nvPr/>
      </p:nvGrpSpPr>
      <p:grpSpPr>
        <a:xfrm>
          <a:off x="0" y="0"/>
          <a:ext cx="0" cy="0"/>
          <a:chOff x="0" y="0"/>
          <a:chExt cx="0" cy="0"/>
        </a:xfrm>
      </p:grpSpPr>
      <p:sp>
        <p:nvSpPr>
          <p:cNvPr id="584" name="Shape 584"/>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Guide to terminology</a:t>
            </a:r>
          </a:p>
        </p:txBody>
      </p:sp>
      <p:sp>
        <p:nvSpPr>
          <p:cNvPr id="585" name="Shape 585"/>
          <p:cNvSpPr txBox="1">
            <a:spLocks noGrp="1"/>
          </p:cNvSpPr>
          <p:nvPr>
            <p:ph idx="1"/>
          </p:nvPr>
        </p:nvSpPr>
        <p:spPr>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GB" sz="2800" b="0" i="0" u="none" strike="noStrike" cap="none" dirty="0" err="1">
                <a:solidFill>
                  <a:schemeClr val="tx2"/>
                </a:solidFill>
                <a:latin typeface="Calibri"/>
                <a:ea typeface="Calibri"/>
                <a:cs typeface="Calibri"/>
                <a:sym typeface="Calibri"/>
              </a:rPr>
              <a:t>Iterational</a:t>
            </a:r>
            <a:r>
              <a:rPr lang="en-GB" sz="2800" b="0" i="0" u="none" strike="noStrike" cap="none" dirty="0">
                <a:solidFill>
                  <a:schemeClr val="tx2"/>
                </a:solidFill>
                <a:latin typeface="Calibri"/>
                <a:ea typeface="Calibri"/>
                <a:cs typeface="Calibri"/>
                <a:sym typeface="Calibri"/>
              </a:rPr>
              <a:t>:– refers to teachers’ personal capacity (skills and knowledge), beliefs (professional and personal) and values.</a:t>
            </a:r>
          </a:p>
          <a:p>
            <a:pPr marL="228600" marR="0" lvl="0" indent="-228600" algn="l" rtl="0">
              <a:lnSpc>
                <a:spcPct val="90000"/>
              </a:lnSpc>
              <a:spcBef>
                <a:spcPts val="1000"/>
              </a:spcBef>
              <a:spcAft>
                <a:spcPts val="0"/>
              </a:spcAft>
              <a:buClr>
                <a:schemeClr val="dk1"/>
              </a:buClr>
              <a:buSzPct val="100000"/>
              <a:buFont typeface="Arial"/>
              <a:buChar char="•"/>
            </a:pPr>
            <a:r>
              <a:rPr lang="en-GB" sz="2800" b="0" i="0" u="none" strike="noStrike" cap="none" dirty="0">
                <a:solidFill>
                  <a:schemeClr val="tx2"/>
                </a:solidFill>
                <a:latin typeface="Calibri"/>
                <a:ea typeface="Calibri"/>
                <a:cs typeface="Calibri"/>
                <a:sym typeface="Calibri"/>
              </a:rPr>
              <a:t>Projective:- Aspirations in respect of their work (rooted in their prior experience) e.g. a negative experience of inspection may make teachers risk averse in their work.</a:t>
            </a:r>
          </a:p>
          <a:p>
            <a:pPr marL="228600" marR="0" lvl="0" indent="-228600" algn="l" rtl="0">
              <a:lnSpc>
                <a:spcPct val="90000"/>
              </a:lnSpc>
              <a:spcBef>
                <a:spcPts val="1000"/>
              </a:spcBef>
              <a:spcAft>
                <a:spcPts val="0"/>
              </a:spcAft>
              <a:buClr>
                <a:schemeClr val="dk1"/>
              </a:buClr>
              <a:buSzPct val="100000"/>
              <a:buFont typeface="Arial"/>
              <a:buChar char="•"/>
            </a:pPr>
            <a:r>
              <a:rPr lang="en-GB" sz="2800" b="0" i="0" u="none" strike="noStrike" cap="none" dirty="0">
                <a:solidFill>
                  <a:schemeClr val="tx2"/>
                </a:solidFill>
                <a:latin typeface="Calibri"/>
                <a:ea typeface="Calibri"/>
                <a:cs typeface="Calibri"/>
                <a:sym typeface="Calibri"/>
              </a:rPr>
              <a:t>Practical-evaluative:- The day-to-day working environment in which teachers work (e.g. making resources available to support CPD and risk taking vs creating perceptions of unacceptable).</a:t>
            </a: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6388E04A-194B-480E-9272-24703461C5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154"/>
          <a:stretch/>
        </p:blipFill>
        <p:spPr bwMode="auto">
          <a:xfrm>
            <a:off x="1521332" y="1201173"/>
            <a:ext cx="3095638" cy="30038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B43458C-C4D4-44E6-B4DA-991A8F69EDE5}"/>
              </a:ext>
            </a:extLst>
          </p:cNvPr>
          <p:cNvSpPr txBox="1"/>
          <p:nvPr/>
        </p:nvSpPr>
        <p:spPr>
          <a:xfrm>
            <a:off x="524869" y="4369690"/>
            <a:ext cx="5970715" cy="2154436"/>
          </a:xfrm>
          <a:prstGeom prst="rect">
            <a:avLst/>
          </a:prstGeom>
          <a:noFill/>
        </p:spPr>
        <p:txBody>
          <a:bodyPr wrap="square" rtlCol="0">
            <a:spAutoFit/>
          </a:bodyPr>
          <a:lstStyle/>
          <a:p>
            <a:r>
              <a:rPr lang="en-GB" sz="2400" dirty="0"/>
              <a:t>policy,…. has tended to fail to address the conditions outside the cage. 				</a:t>
            </a:r>
            <a:r>
              <a:rPr lang="en-GB" dirty="0"/>
              <a:t>(</a:t>
            </a:r>
            <a:r>
              <a:rPr lang="en-US" dirty="0">
                <a:solidFill>
                  <a:schemeClr val="tx2"/>
                </a:solidFill>
                <a:latin typeface="Calibri"/>
                <a:ea typeface="Calibri"/>
                <a:cs typeface="Calibri"/>
                <a:sym typeface="Calibri"/>
              </a:rPr>
              <a:t>Priestley, </a:t>
            </a:r>
            <a:r>
              <a:rPr lang="en-US" dirty="0" err="1">
                <a:solidFill>
                  <a:schemeClr val="tx2"/>
                </a:solidFill>
                <a:latin typeface="Calibri"/>
                <a:ea typeface="Calibri"/>
                <a:cs typeface="Calibri"/>
                <a:sym typeface="Calibri"/>
              </a:rPr>
              <a:t>Biesta</a:t>
            </a:r>
            <a:r>
              <a:rPr lang="en-US" dirty="0">
                <a:solidFill>
                  <a:schemeClr val="tx2"/>
                </a:solidFill>
                <a:latin typeface="Calibri"/>
                <a:ea typeface="Calibri"/>
                <a:cs typeface="Calibri"/>
                <a:sym typeface="Calibri"/>
              </a:rPr>
              <a:t> and Robinson 2015  </a:t>
            </a:r>
            <a:r>
              <a:rPr lang="en-GB" dirty="0"/>
              <a:t>p 162) </a:t>
            </a:r>
          </a:p>
          <a:p>
            <a:endParaRPr lang="en-GB" dirty="0"/>
          </a:p>
          <a:p>
            <a:r>
              <a:rPr lang="en-GB" sz="2400" dirty="0"/>
              <a:t>Task – What are the conditions that are needed outside the cage at each level?</a:t>
            </a:r>
            <a:endParaRPr lang="en-GB" dirty="0"/>
          </a:p>
        </p:txBody>
      </p:sp>
      <p:sp>
        <p:nvSpPr>
          <p:cNvPr id="6" name="Shape 564">
            <a:extLst>
              <a:ext uri="{FF2B5EF4-FFF2-40B4-BE49-F238E27FC236}">
                <a16:creationId xmlns:a16="http://schemas.microsoft.com/office/drawing/2014/main" id="{1AA7BC3E-5B89-45C6-BB3F-98A80D415A6F}"/>
              </a:ext>
            </a:extLst>
          </p:cNvPr>
          <p:cNvSpPr txBox="1">
            <a:spLocks/>
          </p:cNvSpPr>
          <p:nvPr/>
        </p:nvSpPr>
        <p:spPr>
          <a:xfrm>
            <a:off x="609600" y="212994"/>
            <a:ext cx="10972800" cy="859629"/>
          </a:xfrm>
          <a:prstGeom prst="rect">
            <a:avLst/>
          </a:prstGeom>
          <a:noFill/>
          <a:ln>
            <a:noFill/>
          </a:ln>
        </p:spPr>
        <p:txBody>
          <a:bodyPr wrap="square" lIns="91425" tIns="45700" rIns="91425" bIns="45700" anchor="ctr" anchorCtr="0">
            <a:noAutofit/>
          </a:bodyPr>
          <a:lstStyle>
            <a:lvl1pPr algn="ctr" defTabSz="457200" rtl="0" eaLnBrk="1" latinLnBrk="0" hangingPunct="1">
              <a:spcBef>
                <a:spcPct val="0"/>
              </a:spcBef>
              <a:buNone/>
              <a:defRPr sz="4500" kern="1200" baseline="0">
                <a:solidFill>
                  <a:schemeClr val="bg1"/>
                </a:solidFill>
                <a:latin typeface="+mj-lt"/>
                <a:ea typeface="+mj-ea"/>
                <a:cs typeface="+mj-cs"/>
              </a:defRPr>
            </a:lvl1pPr>
          </a:lstStyle>
          <a:p>
            <a:pPr algn="l">
              <a:lnSpc>
                <a:spcPct val="90000"/>
              </a:lnSpc>
              <a:spcBef>
                <a:spcPts val="0"/>
              </a:spcBef>
              <a:buClr>
                <a:schemeClr val="dk1"/>
              </a:buClr>
              <a:buSzPct val="25000"/>
              <a:buFont typeface="Calibri"/>
              <a:buNone/>
            </a:pPr>
            <a:r>
              <a:rPr lang="en-US" sz="3600" b="1" dirty="0">
                <a:latin typeface="Calibri"/>
                <a:ea typeface="Calibri"/>
                <a:cs typeface="Calibri"/>
                <a:sym typeface="Calibri"/>
              </a:rPr>
              <a:t>Teacher Agency?</a:t>
            </a:r>
          </a:p>
        </p:txBody>
      </p:sp>
      <p:pic>
        <p:nvPicPr>
          <p:cNvPr id="7" name="Picture 5" descr="Screen Shot 2017-10-27 at 12.38.23.png">
            <a:extLst>
              <a:ext uri="{FF2B5EF4-FFF2-40B4-BE49-F238E27FC236}">
                <a16:creationId xmlns:a16="http://schemas.microsoft.com/office/drawing/2014/main" id="{458D910F-BC56-4A1C-ACCF-4306B1ECE872}"/>
              </a:ext>
            </a:extLst>
          </p:cNvPr>
          <p:cNvPicPr>
            <a:picLocks noChangeAspect="1"/>
          </p:cNvPicPr>
          <p:nvPr/>
        </p:nvPicPr>
        <p:blipFill>
          <a:blip r:embed="rId3"/>
          <a:stretch>
            <a:fillRect/>
          </a:stretch>
        </p:blipFill>
        <p:spPr>
          <a:xfrm>
            <a:off x="7291860" y="1072621"/>
            <a:ext cx="4290540" cy="5572385"/>
          </a:xfrm>
          <a:prstGeom prst="rect">
            <a:avLst/>
          </a:prstGeom>
        </p:spPr>
      </p:pic>
    </p:spTree>
    <p:extLst>
      <p:ext uri="{BB962C8B-B14F-4D97-AF65-F5344CB8AC3E}">
        <p14:creationId xmlns:p14="http://schemas.microsoft.com/office/powerpoint/2010/main" val="40791647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6E85E-154E-432C-9AD8-8F44C2511D2C}"/>
              </a:ext>
            </a:extLst>
          </p:cNvPr>
          <p:cNvSpPr>
            <a:spLocks noGrp="1"/>
          </p:cNvSpPr>
          <p:nvPr>
            <p:ph type="title"/>
          </p:nvPr>
        </p:nvSpPr>
        <p:spPr/>
        <p:txBody>
          <a:bodyPr/>
          <a:lstStyle/>
          <a:p>
            <a:r>
              <a:rPr lang="en-US" sz="2700" b="1">
                <a:cs typeface="Calibri"/>
              </a:rPr>
              <a:t>A brief history of reform in Wales... A holistic approach?</a:t>
            </a:r>
            <a:endParaRPr lang="en-US" sz="2700" b="1"/>
          </a:p>
        </p:txBody>
      </p:sp>
      <p:sp>
        <p:nvSpPr>
          <p:cNvPr id="4" name="Rectangle: Rounded Corners 3">
            <a:extLst>
              <a:ext uri="{FF2B5EF4-FFF2-40B4-BE49-F238E27FC236}">
                <a16:creationId xmlns:a16="http://schemas.microsoft.com/office/drawing/2014/main" id="{C0830817-B3A1-4EF5-BAC1-947E17C8A7EB}"/>
              </a:ext>
            </a:extLst>
          </p:cNvPr>
          <p:cNvSpPr/>
          <p:nvPr/>
        </p:nvSpPr>
        <p:spPr>
          <a:xfrm>
            <a:off x="3346509" y="1386804"/>
            <a:ext cx="4806891"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350">
                <a:solidFill>
                  <a:srgbClr val="1A1818">
                    <a:lumMod val="90000"/>
                    <a:lumOff val="10000"/>
                  </a:srgbClr>
                </a:solidFill>
                <a:latin typeface="Calibri"/>
                <a:cs typeface="Calibri"/>
              </a:rPr>
              <a:t>Improving Schools in Wales (an OECD perspective)</a:t>
            </a:r>
            <a:endParaRPr lang="en-US" sz="1350">
              <a:solidFill>
                <a:srgbClr val="1A1818">
                  <a:lumMod val="90000"/>
                  <a:lumOff val="10000"/>
                </a:srgbClr>
              </a:solidFill>
              <a:latin typeface="Calibri"/>
            </a:endParaRPr>
          </a:p>
        </p:txBody>
      </p:sp>
      <p:sp>
        <p:nvSpPr>
          <p:cNvPr id="5" name="Rectangle: Rounded Corners 4">
            <a:extLst>
              <a:ext uri="{FF2B5EF4-FFF2-40B4-BE49-F238E27FC236}">
                <a16:creationId xmlns:a16="http://schemas.microsoft.com/office/drawing/2014/main" id="{65D0E738-0423-46C4-B02C-B3989B22078B}"/>
              </a:ext>
            </a:extLst>
          </p:cNvPr>
          <p:cNvSpPr/>
          <p:nvPr/>
        </p:nvSpPr>
        <p:spPr>
          <a:xfrm>
            <a:off x="1542874" y="2669272"/>
            <a:ext cx="1702966"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350">
                <a:solidFill>
                  <a:srgbClr val="1A1818">
                    <a:lumMod val="90000"/>
                    <a:lumOff val="10000"/>
                  </a:srgbClr>
                </a:solidFill>
                <a:latin typeface="Calibri"/>
                <a:cs typeface="Calibri"/>
              </a:rPr>
              <a:t>Successful Futures</a:t>
            </a:r>
            <a:r>
              <a:rPr lang="en-US" sz="1350">
                <a:solidFill>
                  <a:srgbClr val="64B546"/>
                </a:solidFill>
                <a:latin typeface="Calibri"/>
                <a:cs typeface="Calibri"/>
              </a:rPr>
              <a:t> </a:t>
            </a:r>
            <a:endParaRPr lang="en-US" sz="1350">
              <a:solidFill>
                <a:srgbClr val="64B546"/>
              </a:solidFill>
              <a:latin typeface="Calibri"/>
            </a:endParaRPr>
          </a:p>
        </p:txBody>
      </p:sp>
      <p:sp>
        <p:nvSpPr>
          <p:cNvPr id="6" name="Rectangle: Rounded Corners 5">
            <a:extLst>
              <a:ext uri="{FF2B5EF4-FFF2-40B4-BE49-F238E27FC236}">
                <a16:creationId xmlns:a16="http://schemas.microsoft.com/office/drawing/2014/main" id="{7DF536DA-EF74-4688-AC24-8AA568B71F4D}"/>
              </a:ext>
            </a:extLst>
          </p:cNvPr>
          <p:cNvSpPr/>
          <p:nvPr/>
        </p:nvSpPr>
        <p:spPr>
          <a:xfrm>
            <a:off x="5260247" y="2669272"/>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a:solidFill>
                  <a:srgbClr val="1A1818">
                    <a:lumMod val="90000"/>
                    <a:lumOff val="10000"/>
                  </a:srgbClr>
                </a:solidFill>
                <a:latin typeface="Calibri"/>
                <a:cs typeface="Calibri"/>
              </a:rPr>
              <a:t>Teaching Tomorrow's Teachers </a:t>
            </a:r>
            <a:endParaRPr lang="en-US" sz="1200">
              <a:solidFill>
                <a:srgbClr val="1A1818">
                  <a:lumMod val="90000"/>
                  <a:lumOff val="10000"/>
                </a:srgbClr>
              </a:solidFill>
              <a:latin typeface="Calibri"/>
            </a:endParaRPr>
          </a:p>
        </p:txBody>
      </p:sp>
      <p:sp>
        <p:nvSpPr>
          <p:cNvPr id="7" name="Rectangle: Rounded Corners 6">
            <a:extLst>
              <a:ext uri="{FF2B5EF4-FFF2-40B4-BE49-F238E27FC236}">
                <a16:creationId xmlns:a16="http://schemas.microsoft.com/office/drawing/2014/main" id="{9EE03D2C-4559-4FBB-8D37-F38E8FBF80BA}"/>
              </a:ext>
            </a:extLst>
          </p:cNvPr>
          <p:cNvSpPr/>
          <p:nvPr/>
        </p:nvSpPr>
        <p:spPr>
          <a:xfrm>
            <a:off x="3297033" y="2669272"/>
            <a:ext cx="1908896"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a:solidFill>
                  <a:srgbClr val="1A1818"/>
                </a:solidFill>
                <a:latin typeface="Calibri"/>
                <a:cs typeface="Calibri"/>
              </a:rPr>
              <a:t>Professional Standards, NAEL and SLO</a:t>
            </a:r>
            <a:endParaRPr lang="en-US" sz="1200">
              <a:solidFill>
                <a:srgbClr val="1A1818"/>
              </a:solidFill>
              <a:latin typeface="Calibri"/>
            </a:endParaRPr>
          </a:p>
        </p:txBody>
      </p:sp>
      <p:sp>
        <p:nvSpPr>
          <p:cNvPr id="8" name="Rectangle: Rounded Corners 7">
            <a:extLst>
              <a:ext uri="{FF2B5EF4-FFF2-40B4-BE49-F238E27FC236}">
                <a16:creationId xmlns:a16="http://schemas.microsoft.com/office/drawing/2014/main" id="{BE881621-C0EE-4542-9C27-536843FFC2B1}"/>
              </a:ext>
            </a:extLst>
          </p:cNvPr>
          <p:cNvSpPr/>
          <p:nvPr/>
        </p:nvSpPr>
        <p:spPr>
          <a:xfrm>
            <a:off x="7037664" y="2669272"/>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a:solidFill>
                  <a:srgbClr val="1A1818"/>
                </a:solidFill>
                <a:latin typeface="Calibri"/>
                <a:cs typeface="Calibri"/>
              </a:rPr>
              <a:t>Teaching: A valued profession</a:t>
            </a:r>
            <a:endParaRPr lang="en-US" sz="1200">
              <a:solidFill>
                <a:srgbClr val="1A1818"/>
              </a:solidFill>
              <a:latin typeface="Calibri"/>
            </a:endParaRPr>
          </a:p>
        </p:txBody>
      </p:sp>
      <p:sp>
        <p:nvSpPr>
          <p:cNvPr id="9" name="Rectangle: Rounded Corners 8">
            <a:extLst>
              <a:ext uri="{FF2B5EF4-FFF2-40B4-BE49-F238E27FC236}">
                <a16:creationId xmlns:a16="http://schemas.microsoft.com/office/drawing/2014/main" id="{16E30154-C8AD-4FF4-938B-13CB25B8CE4D}"/>
              </a:ext>
            </a:extLst>
          </p:cNvPr>
          <p:cNvSpPr/>
          <p:nvPr/>
        </p:nvSpPr>
        <p:spPr>
          <a:xfrm>
            <a:off x="8815081" y="2669272"/>
            <a:ext cx="1692479" cy="43413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defTabSz="685800">
              <a:defRPr/>
            </a:pPr>
            <a:r>
              <a:rPr lang="en-US" sz="1200">
                <a:solidFill>
                  <a:srgbClr val="1A1818"/>
                </a:solidFill>
                <a:latin typeface="Calibri"/>
                <a:cs typeface="Calibri"/>
              </a:rPr>
              <a:t>A </a:t>
            </a:r>
            <a:r>
              <a:rPr lang="en-US" sz="1100">
                <a:solidFill>
                  <a:srgbClr val="1A1818"/>
                </a:solidFill>
                <a:latin typeface="Calibri"/>
                <a:cs typeface="Calibri"/>
              </a:rPr>
              <a:t>Learning</a:t>
            </a:r>
            <a:r>
              <a:rPr lang="en-US" sz="1200">
                <a:solidFill>
                  <a:srgbClr val="1A1818"/>
                </a:solidFill>
                <a:latin typeface="Calibri"/>
                <a:cs typeface="Calibri"/>
              </a:rPr>
              <a:t> Inspectorate</a:t>
            </a:r>
            <a:r>
              <a:rPr lang="en-US" sz="1200">
                <a:solidFill>
                  <a:srgbClr val="64B546"/>
                </a:solidFill>
                <a:latin typeface="Calibri"/>
                <a:cs typeface="Calibri"/>
              </a:rPr>
              <a:t> </a:t>
            </a:r>
            <a:endParaRPr lang="en-US" sz="1200">
              <a:solidFill>
                <a:srgbClr val="64B546"/>
              </a:solidFill>
              <a:latin typeface="Calibri"/>
            </a:endParaRPr>
          </a:p>
        </p:txBody>
      </p:sp>
      <p:sp>
        <p:nvSpPr>
          <p:cNvPr id="10" name="Rectangle: Rounded Corners 9">
            <a:extLst>
              <a:ext uri="{FF2B5EF4-FFF2-40B4-BE49-F238E27FC236}">
                <a16:creationId xmlns:a16="http://schemas.microsoft.com/office/drawing/2014/main" id="{8E46BAAE-4B2D-4DDB-9E53-91B20E39C77F}"/>
              </a:ext>
            </a:extLst>
          </p:cNvPr>
          <p:cNvSpPr/>
          <p:nvPr/>
        </p:nvSpPr>
        <p:spPr>
          <a:xfrm>
            <a:off x="1542876" y="2160689"/>
            <a:ext cx="1729180"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Curriculum and Assessment</a:t>
            </a:r>
            <a:endParaRPr lang="en-US" sz="1200">
              <a:solidFill>
                <a:srgbClr val="1A1818"/>
              </a:solidFill>
              <a:latin typeface="Calibri"/>
            </a:endParaRPr>
          </a:p>
        </p:txBody>
      </p:sp>
      <p:sp>
        <p:nvSpPr>
          <p:cNvPr id="11" name="Rectangle: Rounded Corners 10">
            <a:extLst>
              <a:ext uri="{FF2B5EF4-FFF2-40B4-BE49-F238E27FC236}">
                <a16:creationId xmlns:a16="http://schemas.microsoft.com/office/drawing/2014/main" id="{CAAAD606-B0E1-42F9-894A-FB239F9347CF}"/>
              </a:ext>
            </a:extLst>
          </p:cNvPr>
          <p:cNvSpPr/>
          <p:nvPr/>
        </p:nvSpPr>
        <p:spPr>
          <a:xfrm>
            <a:off x="3351751" y="2135113"/>
            <a:ext cx="1844528"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Teaching and Leadership</a:t>
            </a:r>
            <a:endParaRPr lang="en-US" sz="1200">
              <a:solidFill>
                <a:srgbClr val="1A1818"/>
              </a:solidFill>
              <a:latin typeface="Calibri"/>
            </a:endParaRPr>
          </a:p>
        </p:txBody>
      </p:sp>
      <p:sp>
        <p:nvSpPr>
          <p:cNvPr id="12" name="Rectangle: Rounded Corners 11">
            <a:extLst>
              <a:ext uri="{FF2B5EF4-FFF2-40B4-BE49-F238E27FC236}">
                <a16:creationId xmlns:a16="http://schemas.microsoft.com/office/drawing/2014/main" id="{339F2214-204C-400B-A6DB-33B677B82FA4}"/>
              </a:ext>
            </a:extLst>
          </p:cNvPr>
          <p:cNvSpPr/>
          <p:nvPr/>
        </p:nvSpPr>
        <p:spPr>
          <a:xfrm>
            <a:off x="5257626" y="2135113"/>
            <a:ext cx="1676749"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100">
                <a:solidFill>
                  <a:srgbClr val="1A1818"/>
                </a:solidFill>
                <a:latin typeface="Calibri"/>
                <a:cs typeface="Calibri"/>
              </a:rPr>
              <a:t>Initial</a:t>
            </a:r>
            <a:r>
              <a:rPr lang="en-US" sz="1200">
                <a:solidFill>
                  <a:srgbClr val="1A1818"/>
                </a:solidFill>
                <a:latin typeface="Calibri"/>
                <a:cs typeface="Calibri"/>
              </a:rPr>
              <a:t> Teacher Education</a:t>
            </a:r>
            <a:endParaRPr lang="en-US" sz="1200">
              <a:solidFill>
                <a:srgbClr val="1A1818"/>
              </a:solidFill>
              <a:latin typeface="Calibri"/>
            </a:endParaRPr>
          </a:p>
        </p:txBody>
      </p:sp>
      <p:sp>
        <p:nvSpPr>
          <p:cNvPr id="13" name="Rectangle: Rounded Corners 12">
            <a:extLst>
              <a:ext uri="{FF2B5EF4-FFF2-40B4-BE49-F238E27FC236}">
                <a16:creationId xmlns:a16="http://schemas.microsoft.com/office/drawing/2014/main" id="{866F059F-BD31-40A4-B04B-035DEBE7475E}"/>
              </a:ext>
            </a:extLst>
          </p:cNvPr>
          <p:cNvSpPr/>
          <p:nvPr/>
        </p:nvSpPr>
        <p:spPr>
          <a:xfrm>
            <a:off x="7019312" y="2117061"/>
            <a:ext cx="1729180"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350">
                <a:solidFill>
                  <a:srgbClr val="1A1818">
                    <a:lumMod val="90000"/>
                    <a:lumOff val="10000"/>
                  </a:srgbClr>
                </a:solidFill>
                <a:latin typeface="Calibri"/>
                <a:cs typeface="Calibri"/>
              </a:rPr>
              <a:t>Pay and </a:t>
            </a:r>
            <a:r>
              <a:rPr lang="en-US" sz="1200">
                <a:solidFill>
                  <a:srgbClr val="1A1818">
                    <a:lumMod val="90000"/>
                    <a:lumOff val="10000"/>
                  </a:srgbClr>
                </a:solidFill>
                <a:latin typeface="Calibri"/>
                <a:cs typeface="Calibri"/>
              </a:rPr>
              <a:t>Conditions</a:t>
            </a:r>
            <a:endParaRPr lang="en-US" sz="1350">
              <a:solidFill>
                <a:srgbClr val="1A1818">
                  <a:lumMod val="90000"/>
                  <a:lumOff val="10000"/>
                </a:srgbClr>
              </a:solidFill>
              <a:latin typeface="Calibri"/>
              <a:cs typeface="Calibri"/>
            </a:endParaRPr>
          </a:p>
        </p:txBody>
      </p:sp>
      <p:sp>
        <p:nvSpPr>
          <p:cNvPr id="14" name="Rectangle: Rounded Corners 13">
            <a:extLst>
              <a:ext uri="{FF2B5EF4-FFF2-40B4-BE49-F238E27FC236}">
                <a16:creationId xmlns:a16="http://schemas.microsoft.com/office/drawing/2014/main" id="{8F493061-EC76-4A1C-A61F-411527E442D5}"/>
              </a:ext>
            </a:extLst>
          </p:cNvPr>
          <p:cNvSpPr/>
          <p:nvPr/>
        </p:nvSpPr>
        <p:spPr>
          <a:xfrm>
            <a:off x="8804597" y="2158966"/>
            <a:ext cx="1676749" cy="402672"/>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lumMod val="90000"/>
                    <a:lumOff val="10000"/>
                  </a:srgbClr>
                </a:solidFill>
                <a:latin typeface="Calibri"/>
                <a:cs typeface="Calibri"/>
              </a:rPr>
              <a:t>Accountability</a:t>
            </a:r>
            <a:endParaRPr lang="en-US" sz="1350">
              <a:solidFill>
                <a:srgbClr val="1A1818">
                  <a:lumMod val="90000"/>
                  <a:lumOff val="10000"/>
                </a:srgbClr>
              </a:solidFill>
              <a:latin typeface="Calibri"/>
              <a:cs typeface="Calibri"/>
            </a:endParaRPr>
          </a:p>
        </p:txBody>
      </p:sp>
      <p:sp>
        <p:nvSpPr>
          <p:cNvPr id="15" name="Rectangle: Rounded Corners 14">
            <a:extLst>
              <a:ext uri="{FF2B5EF4-FFF2-40B4-BE49-F238E27FC236}">
                <a16:creationId xmlns:a16="http://schemas.microsoft.com/office/drawing/2014/main" id="{CC17EC3D-4542-471D-A1D8-FF96FA732E56}"/>
              </a:ext>
            </a:extLst>
          </p:cNvPr>
          <p:cNvSpPr/>
          <p:nvPr/>
        </p:nvSpPr>
        <p:spPr>
          <a:xfrm>
            <a:off x="1579579" y="3209313"/>
            <a:ext cx="1723937" cy="2159116"/>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i="1">
                <a:solidFill>
                  <a:srgbClr val="1A1818"/>
                </a:solidFill>
                <a:latin typeface="Calibri"/>
                <a:cs typeface="Calibri"/>
              </a:rPr>
              <a:t>New</a:t>
            </a:r>
            <a:r>
              <a:rPr lang="en-US" sz="1200">
                <a:solidFill>
                  <a:srgbClr val="1A1818"/>
                </a:solidFill>
                <a:latin typeface="Calibri"/>
                <a:cs typeface="Calibri"/>
              </a:rPr>
              <a:t> Curriculum for Wales</a:t>
            </a:r>
          </a:p>
        </p:txBody>
      </p:sp>
      <p:sp>
        <p:nvSpPr>
          <p:cNvPr id="16" name="Rectangle: Rounded Corners 15">
            <a:extLst>
              <a:ext uri="{FF2B5EF4-FFF2-40B4-BE49-F238E27FC236}">
                <a16:creationId xmlns:a16="http://schemas.microsoft.com/office/drawing/2014/main" id="{2DC7EBC7-2A56-435E-ABC3-0873FA68E00F}"/>
              </a:ext>
            </a:extLst>
          </p:cNvPr>
          <p:cNvSpPr/>
          <p:nvPr/>
        </p:nvSpPr>
        <p:spPr>
          <a:xfrm>
            <a:off x="3346509" y="3209314"/>
            <a:ext cx="1849771" cy="216435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Professional Standards for Teaching and Leadership (developmental/ continuum)</a:t>
            </a:r>
          </a:p>
          <a:p>
            <a:pPr algn="ctr" defTabSz="685800">
              <a:defRPr/>
            </a:pPr>
            <a:r>
              <a:rPr lang="en-US" sz="1200">
                <a:solidFill>
                  <a:srgbClr val="1A1818"/>
                </a:solidFill>
                <a:latin typeface="Calibri"/>
                <a:cs typeface="Calibri"/>
              </a:rPr>
              <a:t>Focus on Endorsed Leadership </a:t>
            </a:r>
            <a:r>
              <a:rPr lang="en-US" sz="1200" err="1">
                <a:solidFill>
                  <a:srgbClr val="1A1818"/>
                </a:solidFill>
                <a:latin typeface="Calibri"/>
                <a:cs typeface="Calibri"/>
              </a:rPr>
              <a:t>Programmes</a:t>
            </a:r>
            <a:r>
              <a:rPr lang="en-US" sz="1200">
                <a:solidFill>
                  <a:srgbClr val="1A1818"/>
                </a:solidFill>
                <a:latin typeface="Calibri"/>
                <a:cs typeface="Calibri"/>
              </a:rPr>
              <a:t> at all 'milestones'</a:t>
            </a:r>
          </a:p>
          <a:p>
            <a:pPr algn="ctr" defTabSz="685800">
              <a:defRPr/>
            </a:pPr>
            <a:r>
              <a:rPr lang="en-US" sz="1200">
                <a:solidFill>
                  <a:srgbClr val="1A1818"/>
                </a:solidFill>
                <a:latin typeface="Calibri"/>
                <a:cs typeface="Calibri"/>
              </a:rPr>
              <a:t>SLO model</a:t>
            </a:r>
          </a:p>
        </p:txBody>
      </p:sp>
      <p:sp>
        <p:nvSpPr>
          <p:cNvPr id="17" name="Rectangle: Rounded Corners 16">
            <a:extLst>
              <a:ext uri="{FF2B5EF4-FFF2-40B4-BE49-F238E27FC236}">
                <a16:creationId xmlns:a16="http://schemas.microsoft.com/office/drawing/2014/main" id="{FEDBB553-E087-4B4D-8B90-EC4913C419B5}"/>
              </a:ext>
            </a:extLst>
          </p:cNvPr>
          <p:cNvSpPr/>
          <p:nvPr/>
        </p:nvSpPr>
        <p:spPr>
          <a:xfrm>
            <a:off x="5260248" y="3209313"/>
            <a:ext cx="1723937" cy="2159116"/>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Reform of ITE</a:t>
            </a:r>
          </a:p>
          <a:p>
            <a:pPr algn="ctr" defTabSz="685800">
              <a:defRPr/>
            </a:pPr>
            <a:r>
              <a:rPr lang="en-US" sz="1200">
                <a:solidFill>
                  <a:srgbClr val="1A1818"/>
                </a:solidFill>
                <a:latin typeface="Calibri"/>
                <a:cs typeface="Calibri"/>
              </a:rPr>
              <a:t>More rigorous endorsement criteria for ITE </a:t>
            </a:r>
            <a:r>
              <a:rPr lang="en-US" sz="1200" err="1">
                <a:solidFill>
                  <a:srgbClr val="1A1818"/>
                </a:solidFill>
                <a:latin typeface="Calibri"/>
                <a:cs typeface="Calibri"/>
              </a:rPr>
              <a:t>programmes</a:t>
            </a:r>
            <a:r>
              <a:rPr lang="en-US" sz="1200">
                <a:solidFill>
                  <a:srgbClr val="1A1818"/>
                </a:solidFill>
                <a:latin typeface="Calibri"/>
                <a:cs typeface="Calibri"/>
              </a:rPr>
              <a:t> – more academically rigorous work-based PGCE route (</a:t>
            </a:r>
            <a:r>
              <a:rPr lang="en-US" sz="1200" i="1">
                <a:solidFill>
                  <a:srgbClr val="1A1818"/>
                </a:solidFill>
                <a:latin typeface="Calibri"/>
                <a:cs typeface="Calibri"/>
              </a:rPr>
              <a:t>replacing GTP</a:t>
            </a:r>
            <a:r>
              <a:rPr lang="en-US" sz="1200">
                <a:solidFill>
                  <a:srgbClr val="1A1818"/>
                </a:solidFill>
                <a:latin typeface="Calibri"/>
                <a:cs typeface="Calibri"/>
              </a:rPr>
              <a:t>)</a:t>
            </a:r>
          </a:p>
        </p:txBody>
      </p:sp>
      <p:sp>
        <p:nvSpPr>
          <p:cNvPr id="18" name="Rectangle: Rounded Corners 17">
            <a:extLst>
              <a:ext uri="{FF2B5EF4-FFF2-40B4-BE49-F238E27FC236}">
                <a16:creationId xmlns:a16="http://schemas.microsoft.com/office/drawing/2014/main" id="{1CE1B8C9-AD42-483C-A26A-C5FE4C64318D}"/>
              </a:ext>
            </a:extLst>
          </p:cNvPr>
          <p:cNvSpPr/>
          <p:nvPr/>
        </p:nvSpPr>
        <p:spPr>
          <a:xfrm>
            <a:off x="7037666" y="3204070"/>
            <a:ext cx="1723937" cy="216435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just" defTabSz="685800">
              <a:defRPr/>
            </a:pPr>
            <a:endParaRPr lang="en-US" sz="1200">
              <a:solidFill>
                <a:prstClr val="white"/>
              </a:solidFill>
              <a:latin typeface="Calibri"/>
              <a:cs typeface="Calibri"/>
            </a:endParaRPr>
          </a:p>
          <a:p>
            <a:pPr algn="just" defTabSz="685800">
              <a:defRPr/>
            </a:pPr>
            <a:r>
              <a:rPr lang="en-US" sz="1200">
                <a:solidFill>
                  <a:srgbClr val="1A1818"/>
                </a:solidFill>
                <a:latin typeface="Calibri"/>
                <a:cs typeface="Calibri"/>
              </a:rPr>
              <a:t>Key Recommendations:</a:t>
            </a:r>
            <a:endParaRPr lang="en-US" sz="1200">
              <a:solidFill>
                <a:srgbClr val="1A1818"/>
              </a:solidFill>
              <a:latin typeface="Calibri"/>
            </a:endParaRPr>
          </a:p>
          <a:p>
            <a:pPr algn="just" defTabSz="685800">
              <a:defRPr/>
            </a:pPr>
            <a:r>
              <a:rPr lang="en-US" sz="1200">
                <a:solidFill>
                  <a:srgbClr val="1A1818"/>
                </a:solidFill>
                <a:latin typeface="Calibri"/>
                <a:cs typeface="Calibri"/>
              </a:rPr>
              <a:t>Greater opportunity for pay progression</a:t>
            </a:r>
          </a:p>
          <a:p>
            <a:pPr algn="just" defTabSz="685800">
              <a:defRPr/>
            </a:pPr>
            <a:r>
              <a:rPr lang="en-US" sz="1200">
                <a:solidFill>
                  <a:srgbClr val="1A1818"/>
                </a:solidFill>
                <a:latin typeface="Calibri"/>
                <a:cs typeface="Calibri"/>
              </a:rPr>
              <a:t>Focus on Professional Learning entitlement</a:t>
            </a:r>
          </a:p>
          <a:p>
            <a:pPr algn="just" defTabSz="685800">
              <a:defRPr/>
            </a:pPr>
            <a:r>
              <a:rPr lang="en-US" sz="1200">
                <a:solidFill>
                  <a:srgbClr val="1A1818"/>
                </a:solidFill>
                <a:latin typeface="Calibri"/>
                <a:cs typeface="Calibri"/>
              </a:rPr>
              <a:t>Attempt to </a:t>
            </a:r>
            <a:r>
              <a:rPr lang="en-US" sz="1200" err="1">
                <a:solidFill>
                  <a:srgbClr val="1A1818"/>
                </a:solidFill>
                <a:latin typeface="Calibri"/>
                <a:cs typeface="Calibri"/>
              </a:rPr>
              <a:t>recognise</a:t>
            </a:r>
            <a:r>
              <a:rPr lang="en-US" sz="1200">
                <a:solidFill>
                  <a:srgbClr val="1A1818"/>
                </a:solidFill>
                <a:latin typeface="Calibri"/>
                <a:cs typeface="Calibri"/>
              </a:rPr>
              <a:t> importance of leadership of learning/ pedagogy</a:t>
            </a:r>
          </a:p>
          <a:p>
            <a:pPr algn="just" defTabSz="685800">
              <a:defRPr/>
            </a:pPr>
            <a:endParaRPr lang="en-US" sz="1200">
              <a:solidFill>
                <a:prstClr val="white"/>
              </a:solidFill>
              <a:latin typeface="Calibri"/>
              <a:cs typeface="Calibri"/>
            </a:endParaRPr>
          </a:p>
          <a:p>
            <a:pPr algn="just" defTabSz="685800">
              <a:defRPr/>
            </a:pPr>
            <a:endParaRPr lang="en-US" sz="1200">
              <a:solidFill>
                <a:prstClr val="white"/>
              </a:solidFill>
              <a:latin typeface="Calibri"/>
              <a:cs typeface="Calibri"/>
            </a:endParaRPr>
          </a:p>
        </p:txBody>
      </p:sp>
      <p:sp>
        <p:nvSpPr>
          <p:cNvPr id="19" name="Rectangle: Rounded Corners 18">
            <a:extLst>
              <a:ext uri="{FF2B5EF4-FFF2-40B4-BE49-F238E27FC236}">
                <a16:creationId xmlns:a16="http://schemas.microsoft.com/office/drawing/2014/main" id="{962FCEB9-8B42-40F4-BED2-0159F96DB299}"/>
              </a:ext>
            </a:extLst>
          </p:cNvPr>
          <p:cNvSpPr/>
          <p:nvPr/>
        </p:nvSpPr>
        <p:spPr>
          <a:xfrm>
            <a:off x="8804597" y="3204070"/>
            <a:ext cx="1723937" cy="2148630"/>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200">
                <a:solidFill>
                  <a:srgbClr val="1A1818"/>
                </a:solidFill>
                <a:latin typeface="Calibri"/>
                <a:cs typeface="Calibri"/>
              </a:rPr>
              <a:t>Suggests a focus on validation of school self-evaluation and how schools support Professional Learning</a:t>
            </a:r>
            <a:r>
              <a:rPr lang="en-US" sz="1200">
                <a:solidFill>
                  <a:prstClr val="white"/>
                </a:solidFill>
                <a:latin typeface="Calibri"/>
                <a:cs typeface="Calibri"/>
              </a:rPr>
              <a:t>  </a:t>
            </a:r>
          </a:p>
        </p:txBody>
      </p:sp>
      <p:sp>
        <p:nvSpPr>
          <p:cNvPr id="3" name="Arrow: Right 2">
            <a:extLst>
              <a:ext uri="{FF2B5EF4-FFF2-40B4-BE49-F238E27FC236}">
                <a16:creationId xmlns:a16="http://schemas.microsoft.com/office/drawing/2014/main" id="{E86A5E7A-3B45-48DD-959C-E47D736668AC}"/>
              </a:ext>
            </a:extLst>
          </p:cNvPr>
          <p:cNvSpPr/>
          <p:nvPr/>
        </p:nvSpPr>
        <p:spPr>
          <a:xfrm>
            <a:off x="1859676" y="5247513"/>
            <a:ext cx="8352057" cy="71476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defTabSz="685800">
              <a:defRPr/>
            </a:pPr>
            <a:r>
              <a:rPr lang="en-US" sz="1350">
                <a:solidFill>
                  <a:prstClr val="white"/>
                </a:solidFill>
                <a:latin typeface="Calibri"/>
                <a:cs typeface="Calibri"/>
              </a:rPr>
              <a:t>ALN Reform</a:t>
            </a:r>
            <a:endParaRPr lang="en-US" sz="1350">
              <a:solidFill>
                <a:prstClr val="white"/>
              </a:solidFill>
              <a:latin typeface="Calibri"/>
            </a:endParaRPr>
          </a:p>
        </p:txBody>
      </p:sp>
    </p:spTree>
    <p:extLst>
      <p:ext uri="{BB962C8B-B14F-4D97-AF65-F5344CB8AC3E}">
        <p14:creationId xmlns:p14="http://schemas.microsoft.com/office/powerpoint/2010/main" val="33431540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89"/>
        <p:cNvGrpSpPr/>
        <p:nvPr/>
      </p:nvGrpSpPr>
      <p:grpSpPr>
        <a:xfrm>
          <a:off x="0" y="0"/>
          <a:ext cx="0" cy="0"/>
          <a:chOff x="0" y="0"/>
          <a:chExt cx="0" cy="0"/>
        </a:xfrm>
      </p:grpSpPr>
      <p:sp>
        <p:nvSpPr>
          <p:cNvPr id="590" name="Shape 590"/>
          <p:cNvSpPr txBox="1">
            <a:spLocks noGrp="1"/>
          </p:cNvSpPr>
          <p:nvPr>
            <p:ph type="title"/>
          </p:nvPr>
        </p:nvSpPr>
        <p:spPr>
          <a:xfrm>
            <a:off x="182880" y="212994"/>
            <a:ext cx="11959344" cy="859629"/>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b="1" i="0" u="none" strike="noStrike" cap="none">
                <a:latin typeface="Calibri"/>
                <a:ea typeface="Calibri"/>
                <a:cs typeface="Calibri"/>
                <a:sym typeface="Calibri"/>
              </a:rPr>
              <a:t>How might the ‘ecological approach’ help us to understand the complex challenges faced by teachers in the development of the new curriculum? </a:t>
            </a:r>
          </a:p>
        </p:txBody>
      </p:sp>
      <p:graphicFrame>
        <p:nvGraphicFramePr>
          <p:cNvPr id="591" name="Shape 591"/>
          <p:cNvGraphicFramePr/>
          <p:nvPr>
            <p:extLst>
              <p:ext uri="{D42A27DB-BD31-4B8C-83A1-F6EECF244321}">
                <p14:modId xmlns:p14="http://schemas.microsoft.com/office/powerpoint/2010/main" val="3299659315"/>
              </p:ext>
            </p:extLst>
          </p:nvPr>
        </p:nvGraphicFramePr>
        <p:xfrm>
          <a:off x="329687" y="1516136"/>
          <a:ext cx="11532625" cy="4754890"/>
        </p:xfrm>
        <a:graphic>
          <a:graphicData uri="http://schemas.openxmlformats.org/drawingml/2006/table">
            <a:tbl>
              <a:tblPr firstRow="1" bandRow="1">
                <a:noFill/>
                <a:tableStyleId>{62EB2877-29E5-47BD-9DF7-A1B7C894EAE7}</a:tableStyleId>
              </a:tblPr>
              <a:tblGrid>
                <a:gridCol w="11532625">
                  <a:extLst>
                    <a:ext uri="{9D8B030D-6E8A-4147-A177-3AD203B41FA5}">
                      <a16:colId xmlns:a16="http://schemas.microsoft.com/office/drawing/2014/main" val="20000"/>
                    </a:ext>
                  </a:extLst>
                </a:gridCol>
              </a:tblGrid>
              <a:tr h="4299125">
                <a:tc>
                  <a:txBody>
                    <a:bodyPr/>
                    <a:lstStyle/>
                    <a:p>
                      <a:pPr marL="0" marR="0" lvl="0" indent="0" algn="l" rtl="0">
                        <a:spcBef>
                          <a:spcPts val="0"/>
                        </a:spcBef>
                        <a:buClr>
                          <a:schemeClr val="dk1"/>
                        </a:buClr>
                        <a:buSzPct val="25000"/>
                        <a:buFont typeface="Arial"/>
                        <a:buNone/>
                      </a:pPr>
                      <a:r>
                        <a:rPr lang="en-US" sz="2400" b="1">
                          <a:solidFill>
                            <a:schemeClr val="tx2"/>
                          </a:solidFill>
                        </a:rPr>
                        <a:t>What impact might the following factors have on teacher agency?</a:t>
                      </a:r>
                    </a:p>
                    <a:p>
                      <a:pPr marL="742950" marR="0" lvl="1" indent="-285750" algn="l" rtl="0">
                        <a:spcBef>
                          <a:spcPts val="0"/>
                        </a:spcBef>
                        <a:buClr>
                          <a:schemeClr val="dk1"/>
                        </a:buClr>
                        <a:buSzPct val="100000"/>
                        <a:buFont typeface="Arial"/>
                        <a:buChar char="•"/>
                      </a:pPr>
                      <a:r>
                        <a:rPr lang="en-US" sz="2400">
                          <a:solidFill>
                            <a:schemeClr val="tx2"/>
                          </a:solidFill>
                        </a:rPr>
                        <a:t>Their own educational experiences (as pupils) and the views of their family?</a:t>
                      </a:r>
                    </a:p>
                    <a:p>
                      <a:pPr marL="742950" marR="0" lvl="1" indent="-285750" algn="l" rtl="0">
                        <a:spcBef>
                          <a:spcPts val="0"/>
                        </a:spcBef>
                        <a:buClr>
                          <a:schemeClr val="dk1"/>
                        </a:buClr>
                        <a:buSzPct val="100000"/>
                        <a:buFont typeface="Arial"/>
                        <a:buChar char="•"/>
                      </a:pPr>
                      <a:r>
                        <a:rPr lang="en-US" sz="2400">
                          <a:solidFill>
                            <a:schemeClr val="tx2"/>
                          </a:solidFill>
                        </a:rPr>
                        <a:t>The short-term nature of many school related tasks and externally imposed pressures, a culture of performativity (inspection/accountability)?</a:t>
                      </a:r>
                    </a:p>
                    <a:p>
                      <a:pPr marL="742950" marR="0" lvl="1" indent="-285750" algn="l" rtl="0">
                        <a:spcBef>
                          <a:spcPts val="0"/>
                        </a:spcBef>
                        <a:buClr>
                          <a:schemeClr val="dk1"/>
                        </a:buClr>
                        <a:buSzPct val="100000"/>
                        <a:buFont typeface="Arial"/>
                        <a:buChar char="•"/>
                      </a:pPr>
                      <a:r>
                        <a:rPr lang="en-US" sz="2400">
                          <a:solidFill>
                            <a:schemeClr val="tx2"/>
                          </a:solidFill>
                        </a:rPr>
                        <a:t>The quality of their ITT provision and further CPD?</a:t>
                      </a:r>
                    </a:p>
                    <a:p>
                      <a:pPr marL="742950" marR="0" lvl="1" indent="-285750" algn="l" rtl="0">
                        <a:spcBef>
                          <a:spcPts val="0"/>
                        </a:spcBef>
                        <a:buClr>
                          <a:schemeClr val="dk1"/>
                        </a:buClr>
                        <a:buSzPct val="100000"/>
                        <a:buFont typeface="Arial"/>
                        <a:buChar char="•"/>
                      </a:pPr>
                      <a:r>
                        <a:rPr lang="en-US" sz="2400">
                          <a:solidFill>
                            <a:schemeClr val="tx2"/>
                          </a:solidFill>
                        </a:rPr>
                        <a:t>Their experiences (changing trends in policy and practice)?</a:t>
                      </a:r>
                    </a:p>
                    <a:p>
                      <a:pPr marL="742950" marR="0" lvl="1" indent="-285750" algn="l" rtl="0">
                        <a:spcBef>
                          <a:spcPts val="0"/>
                        </a:spcBef>
                        <a:buClr>
                          <a:schemeClr val="dk1"/>
                        </a:buClr>
                        <a:buSzPct val="100000"/>
                        <a:buFont typeface="Arial"/>
                        <a:buChar char="•"/>
                      </a:pPr>
                      <a:r>
                        <a:rPr lang="en-US" sz="2400">
                          <a:solidFill>
                            <a:schemeClr val="tx2"/>
                          </a:solidFill>
                        </a:rPr>
                        <a:t>Their ability to engage menaingfully with the policy agenda?</a:t>
                      </a:r>
                    </a:p>
                    <a:p>
                      <a:pPr marL="742950" marR="0" lvl="1" indent="-285750" algn="l" rtl="0">
                        <a:spcBef>
                          <a:spcPts val="0"/>
                        </a:spcBef>
                        <a:buClr>
                          <a:schemeClr val="dk1"/>
                        </a:buClr>
                        <a:buSzPct val="100000"/>
                        <a:buFont typeface="Arial"/>
                        <a:buChar char="•"/>
                      </a:pPr>
                      <a:r>
                        <a:rPr lang="en-US" sz="2400">
                          <a:solidFill>
                            <a:schemeClr val="tx2"/>
                          </a:solidFill>
                        </a:rPr>
                        <a:t>Their relationships with other professionals/colleagues and their opportunities for professional dialogue?</a:t>
                      </a:r>
                    </a:p>
                    <a:p>
                      <a:pPr marL="742950" marR="0" lvl="1" indent="-285750" algn="l" rtl="0">
                        <a:spcBef>
                          <a:spcPts val="0"/>
                        </a:spcBef>
                        <a:buClr>
                          <a:schemeClr val="dk1"/>
                        </a:buClr>
                        <a:buSzPct val="100000"/>
                        <a:buFont typeface="Arial"/>
                        <a:buChar char="•"/>
                      </a:pPr>
                      <a:r>
                        <a:rPr lang="en-US" sz="2400">
                          <a:solidFill>
                            <a:schemeClr val="tx2"/>
                          </a:solidFill>
                        </a:rPr>
                        <a:t>How leaders create the conditions for collegiality?</a:t>
                      </a:r>
                    </a:p>
                    <a:p>
                      <a:pPr marL="742950" marR="0" lvl="1" indent="-285750" algn="l" rtl="0">
                        <a:spcBef>
                          <a:spcPts val="0"/>
                        </a:spcBef>
                        <a:buClr>
                          <a:schemeClr val="dk1"/>
                        </a:buClr>
                        <a:buSzPct val="100000"/>
                        <a:buFont typeface="Arial"/>
                        <a:buChar char="•"/>
                      </a:pPr>
                      <a:r>
                        <a:rPr lang="en-US" sz="2400">
                          <a:solidFill>
                            <a:schemeClr val="tx2"/>
                          </a:solidFill>
                        </a:rPr>
                        <a:t>Access to expertise?</a:t>
                      </a:r>
                    </a:p>
                    <a:p>
                      <a:pPr marL="742950" marR="0" lvl="1" indent="-285750" algn="l" rtl="0">
                        <a:spcBef>
                          <a:spcPts val="0"/>
                        </a:spcBef>
                        <a:buClr>
                          <a:schemeClr val="dk1"/>
                        </a:buClr>
                        <a:buSzPct val="100000"/>
                        <a:buFont typeface="Arial"/>
                        <a:buChar char="•"/>
                      </a:pPr>
                      <a:r>
                        <a:rPr lang="en-US" sz="2400">
                          <a:solidFill>
                            <a:schemeClr val="tx2"/>
                          </a:solidFill>
                        </a:rPr>
                        <a:t>The culture of the school?</a:t>
                      </a:r>
                    </a:p>
                    <a:p>
                      <a:pPr marL="0" marR="0" lvl="0" indent="0" algn="l" rtl="0">
                        <a:spcBef>
                          <a:spcPts val="0"/>
                        </a:spcBef>
                        <a:buClr>
                          <a:schemeClr val="dk1"/>
                        </a:buClr>
                        <a:buSzPct val="25000"/>
                        <a:buFont typeface="Arial"/>
                        <a:buNone/>
                      </a:pPr>
                      <a:r>
                        <a:rPr lang="en-US" sz="1800" b="1">
                          <a:solidFill>
                            <a:schemeClr val="tx2"/>
                          </a:solidFill>
                        </a:rPr>
                        <a:t>TASK:- Under which ‘dimensions’ of the ecological model do these questions fit??</a:t>
                      </a:r>
                      <a:endParaRPr lang="en-US" sz="1800" b="1" dirty="0">
                        <a:solidFill>
                          <a:schemeClr val="tx2"/>
                        </a:solidFill>
                      </a:endParaRPr>
                    </a:p>
                  </a:txBody>
                  <a:tcPr marL="91450" marR="91450" marT="45725" marB="45725"/>
                </a:tc>
                <a:extLst>
                  <a:ext uri="{0D108BD9-81ED-4DB2-BD59-A6C34878D82A}">
                    <a16:rowId xmlns:a16="http://schemas.microsoft.com/office/drawing/2014/main" val="10000"/>
                  </a:ext>
                </a:extLst>
              </a:tr>
            </a:tbl>
          </a:graphicData>
        </a:graphic>
      </p:graphicFrame>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Shape 596"/>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4400" b="1" i="0" u="none" strike="noStrike" cap="none">
                <a:latin typeface="Calibri"/>
                <a:ea typeface="Calibri"/>
                <a:cs typeface="Calibri"/>
                <a:sym typeface="Calibri"/>
              </a:rPr>
              <a:t>What can we do to support teachers? </a:t>
            </a:r>
            <a:r>
              <a:rPr lang="en-US" sz="4400" b="1" i="0" u="none" strike="noStrike" cap="none">
                <a:solidFill>
                  <a:schemeClr val="dk1"/>
                </a:solidFill>
                <a:latin typeface="Calibri"/>
                <a:ea typeface="Calibri"/>
                <a:cs typeface="Calibri"/>
                <a:sym typeface="Calibri"/>
              </a:rPr>
              <a:t>agency? </a:t>
            </a:r>
          </a:p>
        </p:txBody>
      </p:sp>
      <p:sp>
        <p:nvSpPr>
          <p:cNvPr id="597" name="Shape 597"/>
          <p:cNvSpPr txBox="1">
            <a:spLocks noGrp="1"/>
          </p:cNvSpPr>
          <p:nvPr>
            <p:ph idx="1"/>
          </p:nvPr>
        </p:nvSpPr>
        <p:spPr>
          <a:prstGeom prst="rect">
            <a:avLst/>
          </a:prstGeom>
          <a:noFill/>
          <a:ln>
            <a:noFill/>
          </a:ln>
        </p:spPr>
        <p:txBody>
          <a:bodyPr wrap="square" lIns="91425" tIns="45700" rIns="91425" bIns="45700" anchor="t" anchorCtr="0">
            <a:noAutofit/>
          </a:bodyPr>
          <a:lstStyle/>
          <a:p>
            <a:pPr marL="0" marR="0" lvl="0" indent="0" algn="l" rtl="0">
              <a:lnSpc>
                <a:spcPct val="80000"/>
              </a:lnSpc>
              <a:spcBef>
                <a:spcPts val="0"/>
              </a:spcBef>
              <a:spcAft>
                <a:spcPts val="0"/>
              </a:spcAft>
              <a:buClr>
                <a:schemeClr val="dk1"/>
              </a:buClr>
              <a:buSzPct val="25000"/>
              <a:buFont typeface="Arial"/>
              <a:buNone/>
            </a:pPr>
            <a:r>
              <a:rPr lang="cy-GB" sz="2220" b="1" i="0" u="none" strike="noStrike" cap="none" dirty="0" err="1">
                <a:solidFill>
                  <a:schemeClr val="tx2"/>
                </a:solidFill>
                <a:latin typeface="Calibri"/>
                <a:ea typeface="Calibri"/>
                <a:cs typeface="Calibri"/>
                <a:sym typeface="Calibri"/>
              </a:rPr>
              <a:t>Regionally</a:t>
            </a:r>
            <a:r>
              <a:rPr lang="cy-GB" sz="2220" b="1" i="0" u="none" strike="noStrike" cap="none" dirty="0">
                <a:solidFill>
                  <a:schemeClr val="tx2"/>
                </a:solidFill>
                <a:latin typeface="Calibri"/>
                <a:ea typeface="Calibri"/>
                <a:cs typeface="Calibri"/>
                <a:sym typeface="Calibri"/>
              </a:rPr>
              <a:t>…</a:t>
            </a:r>
          </a:p>
          <a:p>
            <a:pPr marL="228600" marR="0" lvl="0" indent="-228600" algn="l" rtl="0">
              <a:lnSpc>
                <a:spcPct val="80000"/>
              </a:lnSpc>
              <a:spcBef>
                <a:spcPts val="1000"/>
              </a:spcBef>
              <a:spcAft>
                <a:spcPts val="0"/>
              </a:spcAft>
              <a:buClr>
                <a:schemeClr val="dk1"/>
              </a:buClr>
              <a:buSzPct val="100909"/>
              <a:buFont typeface="Arial"/>
              <a:buChar char="•"/>
            </a:pPr>
            <a:r>
              <a:rPr lang="cy-GB" sz="2220" b="1" i="0" u="none" strike="noStrike" cap="none" dirty="0">
                <a:solidFill>
                  <a:schemeClr val="tx2"/>
                </a:solidFill>
                <a:latin typeface="Calibri"/>
                <a:ea typeface="Calibri"/>
                <a:cs typeface="Calibri"/>
                <a:sym typeface="Calibri"/>
              </a:rPr>
              <a:t>Not </a:t>
            </a:r>
            <a:r>
              <a:rPr lang="cy-GB" sz="2220" b="0" i="0" u="none" strike="noStrike" cap="none" dirty="0" err="1">
                <a:solidFill>
                  <a:schemeClr val="tx2"/>
                </a:solidFill>
                <a:latin typeface="Calibri"/>
                <a:ea typeface="Calibri"/>
                <a:cs typeface="Calibri"/>
                <a:sym typeface="Calibri"/>
              </a:rPr>
              <a:t>reinterpretting</a:t>
            </a:r>
            <a:r>
              <a:rPr lang="cy-GB" sz="2220" b="0" i="0" u="none" strike="noStrike" cap="none" dirty="0">
                <a:solidFill>
                  <a:schemeClr val="tx2"/>
                </a:solidFill>
                <a:latin typeface="Calibri"/>
                <a:ea typeface="Calibri"/>
                <a:cs typeface="Calibri"/>
                <a:sym typeface="Calibri"/>
              </a:rPr>
              <a:t> the </a:t>
            </a:r>
            <a:r>
              <a:rPr lang="cy-GB" sz="2220" b="0" i="0" u="none" strike="noStrike" cap="none" dirty="0" err="1">
                <a:solidFill>
                  <a:schemeClr val="tx2"/>
                </a:solidFill>
                <a:latin typeface="Calibri"/>
                <a:ea typeface="Calibri"/>
                <a:cs typeface="Calibri"/>
                <a:sym typeface="Calibri"/>
              </a:rPr>
              <a:t>curriculum</a:t>
            </a:r>
            <a:r>
              <a:rPr lang="cy-GB" sz="2220" b="0" i="0" u="none" strike="noStrike" cap="none" dirty="0">
                <a:solidFill>
                  <a:schemeClr val="tx2"/>
                </a:solidFill>
                <a:latin typeface="Calibri"/>
                <a:ea typeface="Calibri"/>
                <a:cs typeface="Calibri"/>
                <a:sym typeface="Calibri"/>
              </a:rPr>
              <a:t> and </a:t>
            </a:r>
            <a:r>
              <a:rPr lang="cy-GB" sz="2220" b="0" i="0" u="none" strike="noStrike" cap="none" dirty="0" err="1">
                <a:solidFill>
                  <a:schemeClr val="tx2"/>
                </a:solidFill>
                <a:latin typeface="Calibri"/>
                <a:ea typeface="Calibri"/>
                <a:cs typeface="Calibri"/>
                <a:sym typeface="Calibri"/>
              </a:rPr>
              <a:t>producing</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guidance</a:t>
            </a:r>
            <a:r>
              <a:rPr lang="cy-GB" sz="2220" b="0" i="0" u="none" strike="noStrike" cap="none" dirty="0">
                <a:solidFill>
                  <a:schemeClr val="tx2"/>
                </a:solidFill>
                <a:latin typeface="Calibri"/>
                <a:ea typeface="Calibri"/>
                <a:cs typeface="Calibri"/>
                <a:sym typeface="Calibri"/>
              </a:rPr>
              <a:t>/</a:t>
            </a:r>
            <a:r>
              <a:rPr lang="cy-GB" sz="2220" b="0" i="0" u="none" strike="noStrike" cap="none" dirty="0" err="1">
                <a:solidFill>
                  <a:schemeClr val="tx2"/>
                </a:solidFill>
                <a:latin typeface="Calibri"/>
                <a:ea typeface="Calibri"/>
                <a:cs typeface="Calibri"/>
                <a:sym typeface="Calibri"/>
              </a:rPr>
              <a:t>exemplification</a:t>
            </a:r>
            <a:r>
              <a:rPr lang="cy-GB" sz="2220" b="0" i="0" u="none" strike="noStrike" cap="none" dirty="0">
                <a:solidFill>
                  <a:schemeClr val="tx2"/>
                </a:solidFill>
                <a:latin typeface="Calibri"/>
                <a:ea typeface="Calibri"/>
                <a:cs typeface="Calibri"/>
                <a:sym typeface="Calibri"/>
              </a:rPr>
              <a:t>?</a:t>
            </a: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Detailed</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guidance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on</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curriculum</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development</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practices</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from</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previous</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experience</a:t>
            </a:r>
            <a:r>
              <a:rPr lang="cy-GB" sz="2220" b="0" i="0" u="none" strike="noStrike" cap="none" dirty="0">
                <a:solidFill>
                  <a:schemeClr val="tx2"/>
                </a:solidFill>
                <a:latin typeface="Calibri"/>
                <a:ea typeface="Calibri"/>
                <a:cs typeface="Calibri"/>
                <a:sym typeface="Calibri"/>
              </a:rPr>
              <a:t>/</a:t>
            </a:r>
            <a:r>
              <a:rPr lang="cy-GB" sz="2220" b="0" i="0" u="none" strike="noStrike" cap="none" dirty="0" err="1">
                <a:solidFill>
                  <a:schemeClr val="tx2"/>
                </a:solidFill>
                <a:latin typeface="Calibri"/>
                <a:ea typeface="Calibri"/>
                <a:cs typeface="Calibri"/>
                <a:sym typeface="Calibri"/>
              </a:rPr>
              <a:t>research</a:t>
            </a:r>
            <a:r>
              <a:rPr lang="cy-GB" sz="2220" b="0" i="0" u="none" strike="noStrike" cap="none" dirty="0">
                <a:solidFill>
                  <a:schemeClr val="tx2"/>
                </a:solidFill>
                <a:latin typeface="Calibri"/>
                <a:ea typeface="Calibri"/>
                <a:cs typeface="Calibri"/>
                <a:sym typeface="Calibri"/>
              </a:rPr>
              <a:t>? – To </a:t>
            </a:r>
            <a:r>
              <a:rPr lang="cy-GB" sz="2220" b="0" i="0" u="none" strike="noStrike" cap="none" dirty="0" err="1">
                <a:solidFill>
                  <a:schemeClr val="tx2"/>
                </a:solidFill>
                <a:latin typeface="Calibri"/>
                <a:ea typeface="Calibri"/>
                <a:cs typeface="Calibri"/>
                <a:sym typeface="Calibri"/>
              </a:rPr>
              <a:t>develop</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schools</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in</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their</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practice</a:t>
            </a:r>
            <a:r>
              <a:rPr lang="cy-GB" sz="2220" b="0" i="0" u="none" strike="noStrike" cap="none" dirty="0">
                <a:solidFill>
                  <a:schemeClr val="tx2"/>
                </a:solidFill>
                <a:latin typeface="Calibri"/>
                <a:ea typeface="Calibri"/>
                <a:cs typeface="Calibri"/>
                <a:sym typeface="Calibri"/>
              </a:rPr>
              <a:t>?</a:t>
            </a: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Coaching</a:t>
            </a:r>
            <a:r>
              <a:rPr lang="cy-GB" sz="2220" b="0" i="0" u="none" strike="noStrike" cap="none" dirty="0">
                <a:solidFill>
                  <a:schemeClr val="tx2"/>
                </a:solidFill>
                <a:latin typeface="Calibri"/>
                <a:ea typeface="Calibri"/>
                <a:cs typeface="Calibri"/>
                <a:sym typeface="Calibri"/>
              </a:rPr>
              <a:t> and </a:t>
            </a:r>
            <a:r>
              <a:rPr lang="cy-GB" sz="2220" b="0" i="0" u="none" strike="noStrike" cap="none" dirty="0" err="1">
                <a:solidFill>
                  <a:schemeClr val="tx2"/>
                </a:solidFill>
                <a:latin typeface="Calibri"/>
                <a:ea typeface="Calibri"/>
                <a:cs typeface="Calibri"/>
                <a:sym typeface="Calibri"/>
              </a:rPr>
              <a:t>mentoring</a:t>
            </a:r>
            <a:r>
              <a:rPr lang="cy-GB" sz="2220" b="0" i="0" u="none" strike="noStrike" cap="none" dirty="0">
                <a:solidFill>
                  <a:schemeClr val="tx2"/>
                </a:solidFill>
                <a:latin typeface="Calibri"/>
                <a:ea typeface="Calibri"/>
                <a:cs typeface="Calibri"/>
                <a:sym typeface="Calibri"/>
              </a:rPr>
              <a:t> – </a:t>
            </a:r>
            <a:r>
              <a:rPr lang="cy-GB" sz="2220" b="0" i="0" u="none" strike="noStrike" cap="none" dirty="0" err="1">
                <a:solidFill>
                  <a:schemeClr val="tx2"/>
                </a:solidFill>
                <a:latin typeface="Calibri"/>
                <a:ea typeface="Calibri"/>
                <a:cs typeface="Calibri"/>
                <a:sym typeface="Calibri"/>
              </a:rPr>
              <a:t>support</a:t>
            </a:r>
            <a:r>
              <a:rPr lang="cy-GB" sz="2220" b="0" i="0" u="none" strike="noStrike" cap="none" dirty="0">
                <a:solidFill>
                  <a:schemeClr val="tx2"/>
                </a:solidFill>
                <a:latin typeface="Calibri"/>
                <a:ea typeface="Calibri"/>
                <a:cs typeface="Calibri"/>
                <a:sym typeface="Calibri"/>
              </a:rPr>
              <a:t> (rather than </a:t>
            </a:r>
            <a:r>
              <a:rPr lang="cy-GB" sz="2220" b="0" i="0" u="none" strike="noStrike" cap="none" dirty="0" err="1">
                <a:solidFill>
                  <a:schemeClr val="tx2"/>
                </a:solidFill>
                <a:latin typeface="Calibri"/>
                <a:ea typeface="Calibri"/>
                <a:cs typeface="Calibri"/>
                <a:sym typeface="Calibri"/>
              </a:rPr>
              <a:t>challenge</a:t>
            </a:r>
            <a:r>
              <a:rPr lang="cy-GB" sz="2220" b="0" i="0" u="none" strike="noStrike" cap="none" dirty="0">
                <a:solidFill>
                  <a:schemeClr val="tx2"/>
                </a:solidFill>
                <a:latin typeface="Calibri"/>
                <a:ea typeface="Calibri"/>
                <a:cs typeface="Calibri"/>
                <a:sym typeface="Calibri"/>
              </a:rPr>
              <a:t>!!!)</a:t>
            </a: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Facilitating</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opportunities</a:t>
            </a:r>
            <a:r>
              <a:rPr lang="cy-GB" sz="2220" b="0" i="0" u="none" strike="noStrike" cap="none" dirty="0">
                <a:solidFill>
                  <a:schemeClr val="tx2"/>
                </a:solidFill>
                <a:latin typeface="Calibri"/>
                <a:ea typeface="Calibri"/>
                <a:cs typeface="Calibri"/>
                <a:sym typeface="Calibri"/>
              </a:rPr>
              <a:t> to </a:t>
            </a:r>
            <a:r>
              <a:rPr lang="cy-GB" sz="2220" b="0" i="0" u="none" strike="noStrike" cap="none" dirty="0" err="1">
                <a:solidFill>
                  <a:schemeClr val="tx2"/>
                </a:solidFill>
                <a:latin typeface="Calibri"/>
                <a:ea typeface="Calibri"/>
                <a:cs typeface="Calibri"/>
                <a:sym typeface="Calibri"/>
              </a:rPr>
              <a:t>engage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with</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research</a:t>
            </a:r>
            <a:r>
              <a:rPr lang="cy-GB" sz="2220" b="0" i="0" u="none" strike="noStrike" cap="none" dirty="0">
                <a:solidFill>
                  <a:schemeClr val="tx2"/>
                </a:solidFill>
                <a:latin typeface="Calibri"/>
                <a:ea typeface="Calibri"/>
                <a:cs typeface="Calibri"/>
                <a:sym typeface="Calibri"/>
              </a:rPr>
              <a:t>?</a:t>
            </a:r>
          </a:p>
          <a:p>
            <a:pPr marL="0" marR="0" lvl="0" indent="0" algn="l" rtl="0">
              <a:lnSpc>
                <a:spcPct val="80000"/>
              </a:lnSpc>
              <a:spcBef>
                <a:spcPts val="1000"/>
              </a:spcBef>
              <a:spcAft>
                <a:spcPts val="0"/>
              </a:spcAft>
              <a:buClr>
                <a:schemeClr val="dk1"/>
              </a:buClr>
              <a:buSzPct val="25000"/>
              <a:buFont typeface="Arial"/>
              <a:buNone/>
            </a:pPr>
            <a:r>
              <a:rPr lang="cy-GB" sz="2220" b="1" i="0" u="none" strike="noStrike" cap="none" dirty="0" err="1">
                <a:solidFill>
                  <a:schemeClr val="tx2"/>
                </a:solidFill>
                <a:latin typeface="Calibri"/>
                <a:ea typeface="Calibri"/>
                <a:cs typeface="Calibri"/>
                <a:sym typeface="Calibri"/>
              </a:rPr>
              <a:t>In</a:t>
            </a:r>
            <a:r>
              <a:rPr lang="cy-GB" sz="2220" b="1" i="0" u="none" strike="noStrike" cap="none" dirty="0">
                <a:solidFill>
                  <a:schemeClr val="tx2"/>
                </a:solidFill>
                <a:latin typeface="Calibri"/>
                <a:ea typeface="Calibri"/>
                <a:cs typeface="Calibri"/>
                <a:sym typeface="Calibri"/>
              </a:rPr>
              <a:t> School...</a:t>
            </a: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Purposeful</a:t>
            </a:r>
            <a:r>
              <a:rPr lang="cy-GB" sz="2220" b="0" i="0" u="none" strike="noStrike" cap="none" dirty="0">
                <a:solidFill>
                  <a:schemeClr val="tx2"/>
                </a:solidFill>
                <a:latin typeface="Calibri"/>
                <a:ea typeface="Calibri"/>
                <a:cs typeface="Calibri"/>
                <a:sym typeface="Calibri"/>
              </a:rPr>
              <a:t> (and </a:t>
            </a:r>
            <a:r>
              <a:rPr lang="cy-GB" sz="2220" b="0" i="0" u="none" strike="noStrike" cap="none" dirty="0" err="1">
                <a:solidFill>
                  <a:schemeClr val="tx2"/>
                </a:solidFill>
                <a:latin typeface="Calibri"/>
                <a:ea typeface="Calibri"/>
                <a:cs typeface="Calibri"/>
                <a:sym typeface="Calibri"/>
              </a:rPr>
              <a:t>protective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leadership</a:t>
            </a:r>
            <a:r>
              <a:rPr lang="cy-GB" sz="2220" b="0" i="0" u="none" strike="noStrike" cap="none" dirty="0">
                <a:solidFill>
                  <a:schemeClr val="tx2"/>
                </a:solidFill>
                <a:latin typeface="Calibri"/>
                <a:ea typeface="Calibri"/>
                <a:cs typeface="Calibri"/>
                <a:sym typeface="Calibri"/>
              </a:rPr>
              <a:t> – </a:t>
            </a:r>
            <a:r>
              <a:rPr lang="cy-GB" sz="2220" b="0" i="0" u="none" strike="noStrike" cap="none" dirty="0" err="1">
                <a:solidFill>
                  <a:schemeClr val="tx2"/>
                </a:solidFill>
                <a:latin typeface="Calibri"/>
                <a:ea typeface="Calibri"/>
                <a:cs typeface="Calibri"/>
                <a:sym typeface="Calibri"/>
              </a:rPr>
              <a:t>encouraging</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innovation</a:t>
            </a:r>
            <a:r>
              <a:rPr lang="cy-GB" sz="2220" b="0" i="0" u="none" strike="noStrike" cap="none" dirty="0">
                <a:solidFill>
                  <a:schemeClr val="tx2"/>
                </a:solidFill>
                <a:latin typeface="Calibri"/>
                <a:ea typeface="Calibri"/>
                <a:cs typeface="Calibri"/>
                <a:sym typeface="Calibri"/>
              </a:rPr>
              <a:t>/</a:t>
            </a:r>
            <a:r>
              <a:rPr lang="cy-GB" sz="2220" b="0" i="0" u="none" strike="noStrike" cap="none" dirty="0" err="1">
                <a:solidFill>
                  <a:schemeClr val="tx2"/>
                </a:solidFill>
                <a:latin typeface="Calibri"/>
                <a:ea typeface="Calibri"/>
                <a:cs typeface="Calibri"/>
                <a:sym typeface="Calibri"/>
              </a:rPr>
              <a:t>risk-taking</a:t>
            </a:r>
            <a:endParaRPr lang="cy-GB" sz="2220" b="0" i="0" u="none" strike="noStrike" cap="none" dirty="0">
              <a:solidFill>
                <a:schemeClr val="tx2"/>
              </a:solidFill>
              <a:latin typeface="Calibri"/>
              <a:ea typeface="Calibri"/>
              <a:cs typeface="Calibri"/>
              <a:sym typeface="Calibri"/>
            </a:endParaRP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Create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space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for</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professional</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dialogue</a:t>
            </a:r>
            <a:endParaRPr lang="cy-GB" sz="2220" b="0" i="0" u="none" strike="noStrike" cap="none" dirty="0">
              <a:solidFill>
                <a:schemeClr val="tx2"/>
              </a:solidFill>
              <a:latin typeface="Calibri"/>
              <a:ea typeface="Calibri"/>
              <a:cs typeface="Calibri"/>
              <a:sym typeface="Calibri"/>
            </a:endParaRPr>
          </a:p>
          <a:p>
            <a:pPr marL="228600" marR="0" lvl="0" indent="-228600" algn="l" rtl="0">
              <a:lnSpc>
                <a:spcPct val="80000"/>
              </a:lnSpc>
              <a:spcBef>
                <a:spcPts val="1000"/>
              </a:spcBef>
              <a:spcAft>
                <a:spcPts val="0"/>
              </a:spcAft>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An</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effective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approach</a:t>
            </a:r>
            <a:r>
              <a:rPr lang="cy-GB" sz="2220" b="0" i="0" u="none" strike="noStrike" cap="none" dirty="0">
                <a:solidFill>
                  <a:schemeClr val="tx2"/>
                </a:solidFill>
                <a:latin typeface="Calibri"/>
                <a:ea typeface="Calibri"/>
                <a:cs typeface="Calibri"/>
                <a:sym typeface="Calibri"/>
              </a:rPr>
              <a:t> to </a:t>
            </a:r>
            <a:r>
              <a:rPr lang="cy-GB" sz="2220" b="0" i="0" u="none" strike="noStrike" cap="none" dirty="0" err="1">
                <a:solidFill>
                  <a:schemeClr val="tx2"/>
                </a:solidFill>
                <a:latin typeface="Calibri"/>
                <a:ea typeface="Calibri"/>
                <a:cs typeface="Calibri"/>
                <a:sym typeface="Calibri"/>
              </a:rPr>
              <a:t>professional</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enquiry</a:t>
            </a:r>
            <a:endParaRPr lang="cy-GB" sz="2220" b="0" i="0" u="none" strike="noStrike" cap="none" dirty="0">
              <a:solidFill>
                <a:schemeClr val="tx2"/>
              </a:solidFill>
              <a:latin typeface="Calibri"/>
              <a:ea typeface="Calibri"/>
              <a:cs typeface="Calibri"/>
              <a:sym typeface="Calibri"/>
            </a:endParaRPr>
          </a:p>
          <a:p>
            <a:pPr marL="228600" marR="0" lvl="0" indent="-228600" algn="l" rtl="0">
              <a:lnSpc>
                <a:spcPct val="80000"/>
              </a:lnSpc>
              <a:spcBef>
                <a:spcPts val="1000"/>
              </a:spcBef>
              <a:buClr>
                <a:schemeClr val="dk1"/>
              </a:buClr>
              <a:buSzPct val="100909"/>
              <a:buFont typeface="Arial"/>
              <a:buChar char="•"/>
            </a:pPr>
            <a:r>
              <a:rPr lang="cy-GB" sz="2220" b="0" i="0" u="none" strike="noStrike" cap="none" dirty="0" err="1">
                <a:solidFill>
                  <a:schemeClr val="tx2"/>
                </a:solidFill>
                <a:latin typeface="Calibri"/>
                <a:ea typeface="Calibri"/>
                <a:cs typeface="Calibri"/>
                <a:sym typeface="Calibri"/>
              </a:rPr>
              <a:t>Creative</a:t>
            </a:r>
            <a:r>
              <a:rPr lang="cy-GB" sz="2220" b="0" i="0" u="none" strike="noStrike" cap="none" dirty="0">
                <a:solidFill>
                  <a:schemeClr val="tx2"/>
                </a:solidFill>
                <a:latin typeface="Calibri"/>
                <a:ea typeface="Calibri"/>
                <a:cs typeface="Calibri"/>
                <a:sym typeface="Calibri"/>
              </a:rPr>
              <a:t> </a:t>
            </a:r>
            <a:r>
              <a:rPr lang="cy-GB" sz="2220" b="0" i="0" u="none" strike="noStrike" cap="none" dirty="0" err="1">
                <a:solidFill>
                  <a:schemeClr val="tx2"/>
                </a:solidFill>
                <a:latin typeface="Calibri"/>
                <a:ea typeface="Calibri"/>
                <a:cs typeface="Calibri"/>
                <a:sym typeface="Calibri"/>
              </a:rPr>
              <a:t>timetabling</a:t>
            </a:r>
            <a:r>
              <a:rPr lang="cy-GB" sz="2220" b="0" i="0" u="none" strike="noStrike" cap="none" dirty="0">
                <a:solidFill>
                  <a:schemeClr val="tx2"/>
                </a:solidFill>
                <a:latin typeface="Calibri"/>
                <a:ea typeface="Calibri"/>
                <a:cs typeface="Calibri"/>
                <a:sym typeface="Calibri"/>
              </a:rPr>
              <a: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77528-F166-457A-B482-71FB4406EF24}"/>
              </a:ext>
            </a:extLst>
          </p:cNvPr>
          <p:cNvSpPr>
            <a:spLocks noGrp="1"/>
          </p:cNvSpPr>
          <p:nvPr>
            <p:ph type="title"/>
          </p:nvPr>
        </p:nvSpPr>
        <p:spPr/>
        <p:txBody>
          <a:bodyPr/>
          <a:lstStyle/>
          <a:p>
            <a:endParaRPr lang="en-US" sz="2800">
              <a:solidFill>
                <a:schemeClr val="tx1"/>
              </a:solidFill>
            </a:endParaRPr>
          </a:p>
        </p:txBody>
      </p:sp>
      <p:sp>
        <p:nvSpPr>
          <p:cNvPr id="3" name="Text Placeholder 2">
            <a:extLst>
              <a:ext uri="{FF2B5EF4-FFF2-40B4-BE49-F238E27FC236}">
                <a16:creationId xmlns:a16="http://schemas.microsoft.com/office/drawing/2014/main" id="{F293A958-3C28-41B8-9E7E-47F8BA17B353}"/>
              </a:ext>
            </a:extLst>
          </p:cNvPr>
          <p:cNvSpPr>
            <a:spLocks noGrp="1"/>
          </p:cNvSpPr>
          <p:nvPr>
            <p:ph idx="1"/>
          </p:nvPr>
        </p:nvSpPr>
        <p:spPr/>
        <p:txBody>
          <a:bodyPr/>
          <a:lstStyle/>
          <a:p>
            <a:pPr marL="177800" indent="0">
              <a:buNone/>
            </a:pPr>
            <a:r>
              <a:rPr lang="en-US" sz="2800">
                <a:solidFill>
                  <a:schemeClr val="tx2"/>
                </a:solidFill>
              </a:rPr>
              <a:t>According to </a:t>
            </a:r>
            <a:r>
              <a:rPr lang="en-US" sz="2800" err="1">
                <a:solidFill>
                  <a:schemeClr val="tx2"/>
                </a:solidFill>
              </a:rPr>
              <a:t>Sahlberg</a:t>
            </a:r>
            <a:r>
              <a:rPr lang="en-US" sz="2800">
                <a:solidFill>
                  <a:schemeClr val="tx2"/>
                </a:solidFill>
              </a:rPr>
              <a:t> (2010) </a:t>
            </a:r>
            <a:r>
              <a:rPr lang="en-US" sz="2800" i="1">
                <a:solidFill>
                  <a:schemeClr val="tx2"/>
                </a:solidFill>
              </a:rPr>
              <a:t>educational quality depends upon teachers working within a </a:t>
            </a:r>
            <a:r>
              <a:rPr lang="en-US" sz="2800" i="1" err="1">
                <a:solidFill>
                  <a:schemeClr val="tx2"/>
                </a:solidFill>
              </a:rPr>
              <a:t>favourable</a:t>
            </a:r>
            <a:r>
              <a:rPr lang="en-US" sz="2800" i="1">
                <a:solidFill>
                  <a:schemeClr val="tx2"/>
                </a:solidFill>
              </a:rPr>
              <a:t> and collegial social environment; however the intensification of teachers’ work associated with performativity mitigates against this and may even lead to de-</a:t>
            </a:r>
            <a:r>
              <a:rPr lang="en-US" sz="2800" i="1" err="1">
                <a:solidFill>
                  <a:schemeClr val="tx2"/>
                </a:solidFill>
              </a:rPr>
              <a:t>socialisation</a:t>
            </a:r>
            <a:r>
              <a:rPr lang="en-US" sz="2800" i="1">
                <a:solidFill>
                  <a:schemeClr val="tx2"/>
                </a:solidFill>
              </a:rPr>
              <a:t> (Keddie, Mills and </a:t>
            </a:r>
            <a:r>
              <a:rPr lang="en-US" sz="2800" i="1" err="1">
                <a:solidFill>
                  <a:schemeClr val="tx2"/>
                </a:solidFill>
              </a:rPr>
              <a:t>Predergast</a:t>
            </a:r>
            <a:r>
              <a:rPr lang="en-US" sz="2800" i="1">
                <a:solidFill>
                  <a:schemeClr val="tx2"/>
                </a:solidFill>
              </a:rPr>
              <a:t> 2011), low morale, stress (Trotman 2000) and diminished confidence (</a:t>
            </a:r>
            <a:r>
              <a:rPr lang="en-US" sz="2800" i="1" err="1">
                <a:solidFill>
                  <a:schemeClr val="tx2"/>
                </a:solidFill>
              </a:rPr>
              <a:t>Hellsby</a:t>
            </a:r>
            <a:r>
              <a:rPr lang="en-US" sz="2800" i="1">
                <a:solidFill>
                  <a:schemeClr val="tx2"/>
                </a:solidFill>
              </a:rPr>
              <a:t>, 1999) </a:t>
            </a:r>
          </a:p>
          <a:p>
            <a:pPr marL="177800" indent="0">
              <a:buNone/>
            </a:pPr>
            <a:endParaRPr lang="en-US" sz="2800">
              <a:solidFill>
                <a:schemeClr val="tx2"/>
              </a:solidFill>
            </a:endParaRPr>
          </a:p>
          <a:p>
            <a:pPr marL="177800" indent="0">
              <a:buNone/>
            </a:pPr>
            <a:r>
              <a:rPr lang="en-US" sz="2800" b="1">
                <a:solidFill>
                  <a:schemeClr val="tx2"/>
                </a:solidFill>
              </a:rPr>
              <a:t>Have we got any drivers in the current Welsh education system which might support the conditions for this change?</a:t>
            </a:r>
            <a:endParaRPr lang="en-US" sz="2800" b="1" i="1">
              <a:solidFill>
                <a:schemeClr val="tx2"/>
              </a:solidFill>
            </a:endParaRPr>
          </a:p>
        </p:txBody>
      </p:sp>
      <p:sp>
        <p:nvSpPr>
          <p:cNvPr id="4" name="TextBox 3">
            <a:extLst>
              <a:ext uri="{FF2B5EF4-FFF2-40B4-BE49-F238E27FC236}">
                <a16:creationId xmlns:a16="http://schemas.microsoft.com/office/drawing/2014/main" id="{6FA6A902-8DE1-4031-AB05-7A3170AE0748}"/>
              </a:ext>
            </a:extLst>
          </p:cNvPr>
          <p:cNvSpPr txBox="1"/>
          <p:nvPr/>
        </p:nvSpPr>
        <p:spPr>
          <a:xfrm>
            <a:off x="609600" y="5615339"/>
            <a:ext cx="10182644" cy="99617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50800">
              <a:lnSpc>
                <a:spcPct val="90000"/>
              </a:lnSpc>
              <a:spcBef>
                <a:spcPts val="1000"/>
              </a:spcBef>
              <a:buChar char="•"/>
            </a:pPr>
            <a:r>
              <a:rPr lang="en-GB" sz="2800" b="1" i="1" dirty="0">
                <a:latin typeface="Calibri"/>
              </a:rPr>
              <a:t>The new professional standards</a:t>
            </a:r>
            <a:r>
              <a:rPr lang="en-GB" sz="2800" i="1" dirty="0">
                <a:latin typeface="Calibri"/>
              </a:rPr>
              <a:t> - </a:t>
            </a:r>
            <a:r>
              <a:rPr lang="en-GB" sz="2800" b="1" u="sng" dirty="0">
                <a:latin typeface="Calibri"/>
                <a:hlinkClick r:id="rId2"/>
              </a:rPr>
              <a:t>https://tinyurl.com/y6uy3jrh</a:t>
            </a:r>
            <a:r>
              <a:rPr lang="en-GB" sz="2800" b="1" u="sng" dirty="0">
                <a:latin typeface="Calibri"/>
              </a:rPr>
              <a:t> </a:t>
            </a:r>
            <a:endParaRPr lang="en-GB" sz="2800" dirty="0">
              <a:latin typeface="Calibri"/>
            </a:endParaRPr>
          </a:p>
          <a:p>
            <a:pPr marL="228600" indent="-50800">
              <a:lnSpc>
                <a:spcPct val="90000"/>
              </a:lnSpc>
              <a:spcBef>
                <a:spcPts val="1000"/>
              </a:spcBef>
              <a:buChar char="•"/>
            </a:pPr>
            <a:r>
              <a:rPr lang="en-GB" sz="2800" b="1" i="1" dirty="0">
                <a:latin typeface="Calibri"/>
              </a:rPr>
              <a:t>Schools as Learning Organisations</a:t>
            </a:r>
            <a:r>
              <a:rPr lang="en-GB" sz="2800" i="1" dirty="0">
                <a:latin typeface="Calibri"/>
              </a:rPr>
              <a:t> </a:t>
            </a:r>
            <a:r>
              <a:rPr lang="en-US" sz="2800" i="1">
                <a:latin typeface="Calibri"/>
              </a:rPr>
              <a:t>- </a:t>
            </a:r>
            <a:r>
              <a:rPr lang="en-US" sz="2800" b="1" u="sng">
                <a:latin typeface="Calibri"/>
                <a:hlinkClick r:id="rId3"/>
              </a:rPr>
              <a:t>https://tinyurl.com/n3gtg8g</a:t>
            </a:r>
            <a:r>
              <a:rPr lang="en-US" sz="2800" b="1" u="sng">
                <a:latin typeface="Calibri"/>
              </a:rPr>
              <a:t> </a:t>
            </a:r>
            <a:endParaRPr lang="en-US" sz="2800">
              <a:solidFill>
                <a:schemeClr val="tx1"/>
              </a:solidFill>
              <a:latin typeface="Calibri"/>
            </a:endParaRPr>
          </a:p>
        </p:txBody>
      </p:sp>
    </p:spTree>
    <p:extLst>
      <p:ext uri="{BB962C8B-B14F-4D97-AF65-F5344CB8AC3E}">
        <p14:creationId xmlns:p14="http://schemas.microsoft.com/office/powerpoint/2010/main" val="55901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69748-CB7E-46BC-84CC-58213BCBD0B6}"/>
              </a:ext>
            </a:extLst>
          </p:cNvPr>
          <p:cNvSpPr>
            <a:spLocks noGrp="1"/>
          </p:cNvSpPr>
          <p:nvPr>
            <p:ph type="title"/>
          </p:nvPr>
        </p:nvSpPr>
        <p:spPr/>
        <p:txBody>
          <a:bodyPr/>
          <a:lstStyle/>
          <a:p>
            <a:r>
              <a:rPr lang="en-US" b="1" i="1"/>
              <a:t>The new professional standards</a:t>
            </a:r>
            <a:r>
              <a:rPr lang="en-US" i="1"/>
              <a:t> - what do we know about these?</a:t>
            </a:r>
            <a:endParaRPr lang="en-US">
              <a:solidFill>
                <a:schemeClr val="tx1"/>
              </a:solidFill>
            </a:endParaRPr>
          </a:p>
        </p:txBody>
      </p:sp>
      <p:sp>
        <p:nvSpPr>
          <p:cNvPr id="3" name="Text Placeholder 2">
            <a:extLst>
              <a:ext uri="{FF2B5EF4-FFF2-40B4-BE49-F238E27FC236}">
                <a16:creationId xmlns:a16="http://schemas.microsoft.com/office/drawing/2014/main" id="{2FF61EC9-2181-4611-9358-915A65648F1B}"/>
              </a:ext>
            </a:extLst>
          </p:cNvPr>
          <p:cNvSpPr>
            <a:spLocks noGrp="1"/>
          </p:cNvSpPr>
          <p:nvPr>
            <p:ph idx="1"/>
          </p:nvPr>
        </p:nvSpPr>
        <p:spPr/>
        <p:txBody>
          <a:bodyPr/>
          <a:lstStyle/>
          <a:p>
            <a:r>
              <a:rPr lang="en-GB" dirty="0">
                <a:solidFill>
                  <a:schemeClr val="tx2"/>
                </a:solidFill>
              </a:rPr>
              <a:t>Read through the pack</a:t>
            </a:r>
          </a:p>
          <a:p>
            <a:r>
              <a:rPr lang="en-GB" dirty="0">
                <a:solidFill>
                  <a:schemeClr val="tx2"/>
                </a:solidFill>
              </a:rPr>
              <a:t>Challenge is to find something in the standards which helps to support the realisation of the curriculum and the teacher behaviours that are required for that realisation.</a:t>
            </a:r>
          </a:p>
          <a:p>
            <a:r>
              <a:rPr lang="en-GB" dirty="0">
                <a:solidFill>
                  <a:schemeClr val="tx2"/>
                </a:solidFill>
              </a:rPr>
              <a:t>Then you will feedback the why to the group</a:t>
            </a:r>
          </a:p>
        </p:txBody>
      </p:sp>
    </p:spTree>
    <p:extLst>
      <p:ext uri="{BB962C8B-B14F-4D97-AF65-F5344CB8AC3E}">
        <p14:creationId xmlns:p14="http://schemas.microsoft.com/office/powerpoint/2010/main" val="21436393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E2EB-A1B0-49F3-9D21-D204EC057D91}"/>
              </a:ext>
            </a:extLst>
          </p:cNvPr>
          <p:cNvSpPr>
            <a:spLocks noGrp="1"/>
          </p:cNvSpPr>
          <p:nvPr>
            <p:ph type="title"/>
          </p:nvPr>
        </p:nvSpPr>
        <p:spPr>
          <a:xfrm>
            <a:off x="0" y="173476"/>
            <a:ext cx="10972800" cy="859629"/>
          </a:xfrm>
        </p:spPr>
        <p:txBody>
          <a:bodyPr/>
          <a:lstStyle/>
          <a:p>
            <a:r>
              <a:rPr lang="en-US" sz="3200" b="1" i="1"/>
              <a:t>Schools as Learning </a:t>
            </a:r>
            <a:r>
              <a:rPr lang="en-US" sz="3200" b="1" i="1" err="1"/>
              <a:t>Organisations</a:t>
            </a:r>
            <a:r>
              <a:rPr lang="en-US" sz="3200" i="1"/>
              <a:t> - what do we know about this?</a:t>
            </a:r>
            <a:endParaRPr lang="en-US" sz="3200">
              <a:solidFill>
                <a:schemeClr val="tx1"/>
              </a:solidFill>
            </a:endParaRPr>
          </a:p>
        </p:txBody>
      </p:sp>
      <p:sp>
        <p:nvSpPr>
          <p:cNvPr id="3" name="Text Placeholder 2">
            <a:extLst>
              <a:ext uri="{FF2B5EF4-FFF2-40B4-BE49-F238E27FC236}">
                <a16:creationId xmlns:a16="http://schemas.microsoft.com/office/drawing/2014/main" id="{038A19A8-4066-4399-99E6-8742B4E5FBCF}"/>
              </a:ext>
            </a:extLst>
          </p:cNvPr>
          <p:cNvSpPr>
            <a:spLocks noGrp="1"/>
          </p:cNvSpPr>
          <p:nvPr>
            <p:ph idx="1"/>
          </p:nvPr>
        </p:nvSpPr>
        <p:spPr/>
        <p:txBody>
          <a:bodyPr/>
          <a:lstStyle/>
          <a:p>
            <a:r>
              <a:rPr lang="en-GB" dirty="0">
                <a:solidFill>
                  <a:schemeClr val="tx2"/>
                </a:solidFill>
              </a:rPr>
              <a:t>Read through the snap-shot report</a:t>
            </a:r>
          </a:p>
          <a:p>
            <a:r>
              <a:rPr lang="en-GB" dirty="0">
                <a:solidFill>
                  <a:schemeClr val="tx2"/>
                </a:solidFill>
              </a:rPr>
              <a:t>Challenge is to find something in the report which helps to support the realisation of the curriculum and the teacher behaviours that are required for that realisation.</a:t>
            </a:r>
          </a:p>
          <a:p>
            <a:r>
              <a:rPr lang="en-GB" dirty="0">
                <a:solidFill>
                  <a:schemeClr val="tx2"/>
                </a:solidFill>
              </a:rPr>
              <a:t>Then you will feedback the why to the group</a:t>
            </a:r>
          </a:p>
        </p:txBody>
      </p:sp>
    </p:spTree>
    <p:extLst>
      <p:ext uri="{BB962C8B-B14F-4D97-AF65-F5344CB8AC3E}">
        <p14:creationId xmlns:p14="http://schemas.microsoft.com/office/powerpoint/2010/main" val="27971067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601"/>
        <p:cNvGrpSpPr/>
        <p:nvPr/>
      </p:nvGrpSpPr>
      <p:grpSpPr>
        <a:xfrm>
          <a:off x="0" y="0"/>
          <a:ext cx="0" cy="0"/>
          <a:chOff x="0" y="0"/>
          <a:chExt cx="0" cy="0"/>
        </a:xfrm>
      </p:grpSpPr>
      <p:sp>
        <p:nvSpPr>
          <p:cNvPr id="2" name="Title 1">
            <a:extLst>
              <a:ext uri="{FF2B5EF4-FFF2-40B4-BE49-F238E27FC236}">
                <a16:creationId xmlns:a16="http://schemas.microsoft.com/office/drawing/2014/main" id="{812A6456-7E1F-48AD-8DFC-4B844FADB353}"/>
              </a:ext>
            </a:extLst>
          </p:cNvPr>
          <p:cNvSpPr>
            <a:spLocks noGrp="1"/>
          </p:cNvSpPr>
          <p:nvPr>
            <p:ph type="title"/>
          </p:nvPr>
        </p:nvSpPr>
        <p:spPr/>
        <p:txBody>
          <a:bodyPr/>
          <a:lstStyle/>
          <a:p>
            <a:endParaRPr lang="en-GB"/>
          </a:p>
        </p:txBody>
      </p:sp>
      <p:sp>
        <p:nvSpPr>
          <p:cNvPr id="602" name="Shape 602"/>
          <p:cNvSpPr txBox="1">
            <a:spLocks noGrp="1"/>
          </p:cNvSpPr>
          <p:nvPr>
            <p:ph idx="1"/>
          </p:nvPr>
        </p:nvSpPr>
        <p:spPr>
          <a:prstGeom prst="rect">
            <a:avLst/>
          </a:prstGeom>
          <a:noFill/>
          <a:ln>
            <a:noFill/>
          </a:ln>
        </p:spPr>
        <p:txBody>
          <a:bodyPr wrap="square" lIns="91425" tIns="45700" rIns="91425" bIns="45700" anchor="t" anchorCtr="0">
            <a:noAutofit/>
          </a:bodyPr>
          <a:lstStyle/>
          <a:p>
            <a:pPr marL="0" indent="0" algn="just">
              <a:lnSpc>
                <a:spcPct val="80000"/>
              </a:lnSpc>
              <a:spcBef>
                <a:spcPts val="0"/>
              </a:spcBef>
              <a:buSzPct val="25000"/>
              <a:buNone/>
            </a:pPr>
            <a:endParaRPr lang="en-US" sz="2800" b="0" i="1" u="none" strike="noStrike" cap="none">
              <a:solidFill>
                <a:schemeClr val="dk1"/>
              </a:solidFill>
              <a:latin typeface="Calibri"/>
              <a:ea typeface="Calibri"/>
              <a:cs typeface="Calibri"/>
            </a:endParaRPr>
          </a:p>
          <a:p>
            <a:pPr marL="0" marR="0" lvl="0" indent="0" algn="l" rtl="0">
              <a:lnSpc>
                <a:spcPct val="80000"/>
              </a:lnSpc>
              <a:spcBef>
                <a:spcPts val="1000"/>
              </a:spcBef>
              <a:spcAft>
                <a:spcPts val="0"/>
              </a:spcAft>
              <a:buClr>
                <a:schemeClr val="dk1"/>
              </a:buClr>
              <a:buSzPct val="25000"/>
              <a:buFont typeface="Arial"/>
              <a:buNone/>
            </a:pPr>
            <a:endParaRPr sz="2800" b="0" i="1" u="none" strike="noStrike" cap="none">
              <a:solidFill>
                <a:schemeClr val="tx2"/>
              </a:solidFill>
              <a:latin typeface="Calibri"/>
              <a:ea typeface="Calibri"/>
              <a:cs typeface="Calibri"/>
              <a:sym typeface="Calibri"/>
            </a:endParaRPr>
          </a:p>
          <a:p>
            <a:pPr marL="0" indent="0">
              <a:lnSpc>
                <a:spcPct val="80000"/>
              </a:lnSpc>
              <a:buSzPct val="25000"/>
              <a:buNone/>
            </a:pPr>
            <a:r>
              <a:rPr lang="en-US" sz="3600" b="0" i="1" u="none" strike="noStrike" cap="none">
                <a:solidFill>
                  <a:schemeClr val="tx2"/>
                </a:solidFill>
                <a:latin typeface="Calibri"/>
                <a:ea typeface="Calibri"/>
                <a:cs typeface="Calibri"/>
                <a:sym typeface="Calibri"/>
              </a:rPr>
              <a:t>So… When considering our own setting, how can we ensure that all teaching staff have the opportunity to </a:t>
            </a:r>
            <a:r>
              <a:rPr lang="en-US" sz="3600" i="1" err="1">
                <a:solidFill>
                  <a:schemeClr val="tx2"/>
                </a:solidFill>
              </a:rPr>
              <a:t>realise</a:t>
            </a:r>
            <a:r>
              <a:rPr lang="en-US" sz="3600" i="1">
                <a:solidFill>
                  <a:schemeClr val="tx2"/>
                </a:solidFill>
              </a:rPr>
              <a:t> the curriculum purposes in their role? </a:t>
            </a:r>
            <a:endParaRPr lang="en-US" sz="3600" b="0" i="1" u="none" strike="noStrike" cap="none">
              <a:solidFill>
                <a:schemeClr val="tx2"/>
              </a:solidFill>
              <a:latin typeface="Calibri"/>
              <a:ea typeface="Calibri"/>
              <a:cs typeface="Calibri"/>
            </a:endParaRPr>
          </a:p>
          <a:p>
            <a:pPr marL="0" marR="0" lvl="0" indent="0" algn="l" rtl="0">
              <a:lnSpc>
                <a:spcPct val="80000"/>
              </a:lnSpc>
              <a:spcBef>
                <a:spcPts val="1000"/>
              </a:spcBef>
              <a:spcAft>
                <a:spcPts val="0"/>
              </a:spcAft>
              <a:buClr>
                <a:schemeClr val="dk1"/>
              </a:buClr>
              <a:buSzPct val="25000"/>
              <a:buFont typeface="Arial"/>
              <a:buNone/>
            </a:pPr>
            <a:endParaRPr sz="3600" b="0" i="1" u="none" strike="noStrike" cap="none">
              <a:solidFill>
                <a:schemeClr val="tx2"/>
              </a:solidFill>
              <a:latin typeface="Calibri"/>
              <a:ea typeface="Calibri"/>
              <a:cs typeface="Calibri"/>
              <a:sym typeface="Calibri"/>
            </a:endParaRPr>
          </a:p>
          <a:p>
            <a:pPr marL="0" marR="0" lvl="0" indent="0" algn="l" rtl="0">
              <a:lnSpc>
                <a:spcPct val="80000"/>
              </a:lnSpc>
              <a:spcBef>
                <a:spcPts val="1000"/>
              </a:spcBef>
              <a:buClr>
                <a:schemeClr val="dk1"/>
              </a:buClr>
              <a:buSzPct val="25000"/>
              <a:buFont typeface="Arial"/>
              <a:buNone/>
            </a:pPr>
            <a:r>
              <a:rPr lang="en-US" sz="3600" b="0" i="1" u="none" strike="noStrike" cap="none">
                <a:solidFill>
                  <a:schemeClr val="tx2"/>
                </a:solidFill>
                <a:latin typeface="Calibri"/>
                <a:ea typeface="Calibri"/>
                <a:cs typeface="Calibri"/>
                <a:sym typeface="Calibri"/>
              </a:rPr>
              <a:t>Let’s use a force-field analysis to consider this...</a:t>
            </a:r>
            <a:endParaRPr lang="en-US" sz="3600" b="0" i="1" u="none" strike="noStrike" cap="none">
              <a:solidFill>
                <a:schemeClr val="tx2"/>
              </a:solidFill>
              <a:latin typeface="Calibri"/>
              <a:ea typeface="Calibri"/>
              <a:cs typeface="Calibri"/>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606"/>
        <p:cNvGrpSpPr/>
        <p:nvPr/>
      </p:nvGrpSpPr>
      <p:grpSpPr>
        <a:xfrm>
          <a:off x="0" y="0"/>
          <a:ext cx="0" cy="0"/>
          <a:chOff x="0" y="0"/>
          <a:chExt cx="0" cy="0"/>
        </a:xfrm>
      </p:grpSpPr>
      <p:sp>
        <p:nvSpPr>
          <p:cNvPr id="607" name="Shape 607"/>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Force Field Analysis</a:t>
            </a:r>
          </a:p>
        </p:txBody>
      </p:sp>
      <p:sp>
        <p:nvSpPr>
          <p:cNvPr id="608" name="Shape 608"/>
          <p:cNvSpPr txBox="1">
            <a:spLocks noGrp="1"/>
          </p:cNvSpPr>
          <p:nvPr>
            <p:ph idx="1"/>
          </p:nvPr>
        </p:nvSpPr>
        <p:spPr>
          <a:prstGeom prst="rect">
            <a:avLst/>
          </a:prstGeom>
          <a:noFill/>
          <a:ln>
            <a:noFill/>
          </a:ln>
        </p:spPr>
        <p:txBody>
          <a:bodyPr wrap="square" lIns="91425" tIns="45700" rIns="91425" bIns="45700" anchor="t" anchorCtr="0">
            <a:noAutofit/>
          </a:bodyPr>
          <a:lstStyle/>
          <a:p>
            <a:pPr marL="228600" marR="0" lvl="0" indent="-228600" algn="l" rtl="0">
              <a:lnSpc>
                <a:spcPct val="80000"/>
              </a:lnSpc>
              <a:spcBef>
                <a:spcPts val="0"/>
              </a:spcBef>
              <a:spcAft>
                <a:spcPts val="0"/>
              </a:spcAft>
              <a:buClr>
                <a:schemeClr val="dk1"/>
              </a:buClr>
              <a:buSzPct val="100000"/>
              <a:buFont typeface="Arial"/>
              <a:buChar char="•"/>
            </a:pPr>
            <a:r>
              <a:rPr lang="en-US" sz="2800" b="0" i="1" u="none" strike="noStrike" cap="none">
                <a:solidFill>
                  <a:schemeClr val="tx2"/>
                </a:solidFill>
                <a:latin typeface="Calibri"/>
                <a:ea typeface="Calibri"/>
                <a:cs typeface="Calibri"/>
                <a:sym typeface="Calibri"/>
              </a:rPr>
              <a:t>Force Field Analysis was created by Kurt Lewin in the 1940s. Lewin originally used the tool in his work as a social psychologist. Today, however, Force Field Analysis is also used in business, for making and communicating go/no-go decisions.</a:t>
            </a:r>
          </a:p>
          <a:p>
            <a:pPr marL="228600" marR="0" lvl="0" indent="-228600" algn="l" rtl="0">
              <a:lnSpc>
                <a:spcPct val="80000"/>
              </a:lnSpc>
              <a:spcBef>
                <a:spcPts val="1000"/>
              </a:spcBef>
              <a:spcAft>
                <a:spcPts val="0"/>
              </a:spcAft>
              <a:buClr>
                <a:schemeClr val="dk1"/>
              </a:buClr>
              <a:buSzPct val="100000"/>
              <a:buFont typeface="Arial"/>
              <a:buChar char="•"/>
            </a:pPr>
            <a:r>
              <a:rPr lang="en-US" sz="2800" b="0" i="1" u="none" strike="noStrike" cap="none">
                <a:solidFill>
                  <a:schemeClr val="tx2"/>
                </a:solidFill>
                <a:latin typeface="Calibri"/>
                <a:ea typeface="Calibri"/>
                <a:cs typeface="Calibri"/>
                <a:sym typeface="Calibri"/>
              </a:rPr>
              <a:t>You use the tool by listing all of the factors (forces) for and against your decision or change. You then score each factor based on its influence, and add up the scores for and against change to find out which of these wins.</a:t>
            </a:r>
          </a:p>
          <a:p>
            <a:pPr marL="228600" marR="0" lvl="0" indent="-228600" algn="l" rtl="0">
              <a:lnSpc>
                <a:spcPct val="80000"/>
              </a:lnSpc>
              <a:spcBef>
                <a:spcPts val="1000"/>
              </a:spcBef>
              <a:spcAft>
                <a:spcPts val="0"/>
              </a:spcAft>
              <a:buClr>
                <a:schemeClr val="dk1"/>
              </a:buClr>
              <a:buSzPct val="100000"/>
              <a:buFont typeface="Arial"/>
              <a:buChar char="•"/>
            </a:pPr>
            <a:r>
              <a:rPr lang="en-US" sz="2800" b="0" i="1" u="none" strike="noStrike" cap="none">
                <a:solidFill>
                  <a:schemeClr val="tx2"/>
                </a:solidFill>
                <a:latin typeface="Calibri"/>
                <a:ea typeface="Calibri"/>
                <a:cs typeface="Calibri"/>
                <a:sym typeface="Calibri"/>
              </a:rPr>
              <a:t>You can then look at strengthening the forces that support the change and managing the forces against the change, so that it's more successful.</a:t>
            </a:r>
          </a:p>
          <a:p>
            <a:pPr marL="228600" marR="0" lvl="0" indent="-228600" algn="l" rtl="0">
              <a:lnSpc>
                <a:spcPct val="80000"/>
              </a:lnSpc>
              <a:spcBef>
                <a:spcPts val="1000"/>
              </a:spcBef>
              <a:spcAft>
                <a:spcPts val="0"/>
              </a:spcAft>
              <a:buClr>
                <a:schemeClr val="dk1"/>
              </a:buClr>
              <a:buSzPct val="100000"/>
              <a:buFont typeface="Arial"/>
              <a:buChar char="•"/>
            </a:pPr>
            <a:r>
              <a:rPr lang="en-US" sz="2800" b="0" i="1" u="none" strike="noStrike" cap="none">
                <a:solidFill>
                  <a:schemeClr val="tx2"/>
                </a:solidFill>
                <a:latin typeface="Calibri"/>
                <a:ea typeface="Calibri"/>
                <a:cs typeface="Calibri"/>
                <a:sym typeface="Calibri"/>
              </a:rPr>
              <a:t>As a tool for managing change, Force Field Analysis helps identify those factors that must be addressed and monitored if change is to be successful. </a:t>
            </a:r>
          </a:p>
          <a:p>
            <a:pPr marL="0" marR="0" lvl="0" indent="0" algn="l" rtl="0">
              <a:lnSpc>
                <a:spcPct val="80000"/>
              </a:lnSpc>
              <a:spcBef>
                <a:spcPts val="1000"/>
              </a:spcBef>
              <a:buClr>
                <a:schemeClr val="dk1"/>
              </a:buClr>
              <a:buSzPct val="25000"/>
              <a:buFont typeface="Arial"/>
              <a:buNone/>
            </a:pPr>
            <a:r>
              <a:rPr lang="en-US" sz="2800" b="0" i="0" u="none" strike="noStrike" cap="none">
                <a:solidFill>
                  <a:schemeClr val="tx2"/>
                </a:solidFill>
                <a:latin typeface="Calibri"/>
                <a:ea typeface="Calibri"/>
                <a:cs typeface="Calibri"/>
                <a:sym typeface="Calibri"/>
              </a:rPr>
              <a:t>(source:- </a:t>
            </a:r>
            <a:r>
              <a:rPr lang="en-US" sz="2800" b="0" i="0" u="sng" strike="noStrike" cap="none">
                <a:solidFill>
                  <a:schemeClr val="tx2"/>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https://www.mindtools.com/pages/article/newTED_06.htm)</a:t>
            </a:r>
            <a:r>
              <a:rPr lang="en-US" sz="2800" b="0" i="0" u="none" strike="noStrike" cap="none">
                <a:solidFill>
                  <a:schemeClr val="tx2"/>
                </a:solidFill>
                <a:latin typeface="Calibri"/>
                <a:ea typeface="Calibri"/>
                <a:cs typeface="Calibri"/>
                <a:sym typeface="Calibri"/>
              </a:rPr>
              <a:t> - (</a:t>
            </a:r>
            <a:r>
              <a:rPr lang="en-US" sz="2800" b="0" i="1" u="none" strike="noStrike" cap="none">
                <a:solidFill>
                  <a:schemeClr val="tx2"/>
                </a:solidFill>
                <a:latin typeface="Calibri"/>
                <a:ea typeface="Calibri"/>
                <a:cs typeface="Calibri"/>
                <a:sym typeface="Calibri"/>
              </a:rPr>
              <a:t>watch video</a:t>
            </a:r>
            <a:r>
              <a:rPr lang="en-US" sz="2800" b="0" i="0" u="none" strike="noStrike" cap="none">
                <a:solidFill>
                  <a:schemeClr val="tx2"/>
                </a:solidFill>
                <a:latin typeface="Calibri"/>
                <a:ea typeface="Calibri"/>
                <a:cs typeface="Calibri"/>
                <a:sym typeface="Calibri"/>
              </a:rPr>
              <a:t>)</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Shape 613"/>
          <p:cNvSpPr txBox="1">
            <a:spLocks noGrp="1"/>
          </p:cNvSpPr>
          <p:nvPr>
            <p:ph type="title"/>
          </p:nvPr>
        </p:nvSpPr>
        <p:spPr>
          <a:xfrm>
            <a:off x="1360773" y="1438"/>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solidFill>
                  <a:schemeClr val="dk1"/>
                </a:solidFill>
                <a:latin typeface="Calibri"/>
                <a:ea typeface="Calibri"/>
                <a:cs typeface="Calibri"/>
                <a:sym typeface="Calibri"/>
              </a:rPr>
              <a:t>An example… from the field of industry!</a:t>
            </a:r>
          </a:p>
        </p:txBody>
      </p:sp>
      <p:pic>
        <p:nvPicPr>
          <p:cNvPr id="614" name="Shape 614"/>
          <p:cNvPicPr preferRelativeResize="0"/>
          <p:nvPr/>
        </p:nvPicPr>
        <p:blipFill rotWithShape="1">
          <a:blip r:embed="rId3">
            <a:alphaModFix/>
          </a:blip>
          <a:srcRect/>
          <a:stretch/>
        </p:blipFill>
        <p:spPr>
          <a:xfrm>
            <a:off x="838200" y="1327001"/>
            <a:ext cx="6234404" cy="5494124"/>
          </a:xfrm>
          <a:prstGeom prst="rect">
            <a:avLst/>
          </a:prstGeom>
          <a:noFill/>
          <a:ln>
            <a:noFill/>
          </a:ln>
        </p:spPr>
      </p:pic>
      <p:sp>
        <p:nvSpPr>
          <p:cNvPr id="615" name="Shape 615"/>
          <p:cNvSpPr/>
          <p:nvPr/>
        </p:nvSpPr>
        <p:spPr>
          <a:xfrm>
            <a:off x="7534529" y="5497676"/>
            <a:ext cx="3999722" cy="92333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u="sng">
                <a:solidFill>
                  <a:schemeClr val="hlink"/>
                </a:solidFill>
                <a:latin typeface="Calibri"/>
                <a:ea typeface="Calibri"/>
                <a:cs typeface="Calibri"/>
                <a:sym typeface="Calibri"/>
                <a:hlinkClick r:id="rId4"/>
              </a:rPr>
              <a:t>Source:-</a:t>
            </a:r>
          </a:p>
          <a:p>
            <a:pPr marL="0" marR="0" lvl="0" indent="0" algn="l" rtl="0">
              <a:spcBef>
                <a:spcPts val="0"/>
              </a:spcBef>
              <a:buSzPct val="25000"/>
              <a:buNone/>
            </a:pPr>
            <a:r>
              <a:rPr lang="en-US" sz="1800" u="sng">
                <a:solidFill>
                  <a:schemeClr val="hlink"/>
                </a:solidFill>
                <a:latin typeface="Calibri"/>
                <a:ea typeface="Calibri"/>
                <a:cs typeface="Calibri"/>
                <a:sym typeface="Calibri"/>
                <a:hlinkClick r:id="rId4"/>
              </a:rPr>
              <a:t>https://www.mindtools.com/pages/article/newTED_06.htm</a:t>
            </a:r>
            <a:r>
              <a:rPr lang="en-US" sz="1800">
                <a:solidFill>
                  <a:schemeClr val="dk1"/>
                </a:solidFill>
                <a:latin typeface="Calibri"/>
                <a:ea typeface="Calibri"/>
                <a:cs typeface="Calibri"/>
                <a:sym typeface="Calibri"/>
              </a:rPr>
              <a:t> </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619"/>
        <p:cNvGrpSpPr/>
        <p:nvPr/>
      </p:nvGrpSpPr>
      <p:grpSpPr>
        <a:xfrm>
          <a:off x="0" y="0"/>
          <a:ext cx="0" cy="0"/>
          <a:chOff x="0" y="0"/>
          <a:chExt cx="0" cy="0"/>
        </a:xfrm>
      </p:grpSpPr>
      <p:sp>
        <p:nvSpPr>
          <p:cNvPr id="620" name="Shape 620"/>
          <p:cNvSpPr txBox="1">
            <a:spLocks noGrp="1"/>
          </p:cNvSpPr>
          <p:nvPr>
            <p:ph type="title"/>
          </p:nvPr>
        </p:nvSpPr>
        <p:spPr>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Task:- Creating a Force Field analysis</a:t>
            </a:r>
          </a:p>
        </p:txBody>
      </p:sp>
      <p:sp>
        <p:nvSpPr>
          <p:cNvPr id="621" name="Shape 621"/>
          <p:cNvSpPr txBox="1">
            <a:spLocks noGrp="1"/>
          </p:cNvSpPr>
          <p:nvPr>
            <p:ph idx="1"/>
          </p:nvPr>
        </p:nvSpPr>
        <p:spPr>
          <a:xfrm>
            <a:off x="511126" y="1692827"/>
            <a:ext cx="10972800" cy="4525963"/>
          </a:xfrm>
          <a:prstGeom prst="rect">
            <a:avLst/>
          </a:prstGeom>
          <a:noFill/>
          <a:ln>
            <a:noFill/>
          </a:ln>
        </p:spPr>
        <p:txBody>
          <a:bodyPr wrap="square" lIns="91425" tIns="45700" rIns="91425" bIns="45700" anchor="t" anchorCtr="0">
            <a:noAutofit/>
          </a:bodyPr>
          <a:lstStyle/>
          <a:p>
            <a:pPr marL="457200" indent="-457200">
              <a:spcBef>
                <a:spcPts val="0"/>
              </a:spcBef>
            </a:pPr>
            <a:r>
              <a:rPr lang="en-US" sz="3600" b="0" i="0" u="none" strike="noStrike" cap="none">
                <a:solidFill>
                  <a:schemeClr val="tx2"/>
                </a:solidFill>
                <a:latin typeface="Calibri"/>
                <a:ea typeface="Calibri"/>
                <a:cs typeface="Calibri"/>
                <a:sym typeface="Calibri"/>
              </a:rPr>
              <a:t>Using the template provided, complete a force field analysis with the ‘desired state’ being </a:t>
            </a:r>
            <a:r>
              <a:rPr lang="en-US" sz="3600" b="0" i="1" u="none" strike="noStrike" cap="none">
                <a:solidFill>
                  <a:schemeClr val="tx2"/>
                </a:solidFill>
                <a:latin typeface="Calibri"/>
                <a:ea typeface="Calibri"/>
                <a:cs typeface="Calibri"/>
                <a:sym typeface="Calibri"/>
              </a:rPr>
              <a:t>“</a:t>
            </a:r>
            <a:r>
              <a:rPr lang="en-US" sz="3600" i="1">
                <a:solidFill>
                  <a:schemeClr val="tx2"/>
                </a:solidFill>
              </a:rPr>
              <a:t>The purposes led curriculum is </a:t>
            </a:r>
            <a:r>
              <a:rPr lang="en-GB" sz="3600" i="1">
                <a:solidFill>
                  <a:schemeClr val="tx2"/>
                </a:solidFill>
              </a:rPr>
              <a:t>realised</a:t>
            </a:r>
            <a:r>
              <a:rPr lang="en-US" sz="3600" i="1">
                <a:solidFill>
                  <a:schemeClr val="tx2"/>
                </a:solidFill>
              </a:rPr>
              <a:t> in our school"</a:t>
            </a:r>
            <a:endParaRPr lang="en-US" sz="3600">
              <a:solidFill>
                <a:schemeClr val="tx2"/>
              </a:solidFill>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C1C-20D4-4284-8CCD-0E28EF7FA1D1}"/>
              </a:ext>
            </a:extLst>
          </p:cNvPr>
          <p:cNvSpPr>
            <a:spLocks noGrp="1"/>
          </p:cNvSpPr>
          <p:nvPr>
            <p:ph type="title"/>
          </p:nvPr>
        </p:nvSpPr>
        <p:spPr/>
        <p:txBody>
          <a:bodyPr/>
          <a:lstStyle/>
          <a:p>
            <a:r>
              <a:rPr lang="en-US" i="1" dirty="0">
                <a:ea typeface="Calibri"/>
                <a:cs typeface="Calibri"/>
                <a:sym typeface="Calibri"/>
              </a:rPr>
              <a:t>Task – complete a force field analysis</a:t>
            </a:r>
            <a:br>
              <a:rPr lang="en-US" i="1" dirty="0">
                <a:ea typeface="Calibri"/>
                <a:cs typeface="Calibri"/>
                <a:sym typeface="Calibri"/>
              </a:rPr>
            </a:br>
            <a:r>
              <a:rPr lang="en-US" i="1" dirty="0">
                <a:ea typeface="Calibri"/>
                <a:cs typeface="Calibri"/>
                <a:sym typeface="Calibri"/>
              </a:rPr>
              <a:t>“</a:t>
            </a:r>
            <a:r>
              <a:rPr lang="en-US" i="1" dirty="0"/>
              <a:t>The purposes led curriculum is </a:t>
            </a:r>
            <a:r>
              <a:rPr lang="en-GB" i="1" dirty="0"/>
              <a:t>realised</a:t>
            </a:r>
            <a:r>
              <a:rPr lang="en-US" i="1" dirty="0"/>
              <a:t> in our school"</a:t>
            </a:r>
            <a:endParaRPr lang="en-GB" dirty="0"/>
          </a:p>
        </p:txBody>
      </p:sp>
      <p:sp>
        <p:nvSpPr>
          <p:cNvPr id="3" name="Content Placeholder 2">
            <a:extLst>
              <a:ext uri="{FF2B5EF4-FFF2-40B4-BE49-F238E27FC236}">
                <a16:creationId xmlns:a16="http://schemas.microsoft.com/office/drawing/2014/main" id="{CA00A9D3-B7F8-4DBD-95CE-8C1EE1BB16AB}"/>
              </a:ext>
            </a:extLst>
          </p:cNvPr>
          <p:cNvSpPr>
            <a:spLocks noGrp="1"/>
          </p:cNvSpPr>
          <p:nvPr>
            <p:ph idx="1"/>
          </p:nvPr>
        </p:nvSpPr>
        <p:spPr/>
        <p:txBody>
          <a:bodyPr/>
          <a:lstStyle/>
          <a:p>
            <a:endParaRPr lang="en-GB"/>
          </a:p>
        </p:txBody>
      </p:sp>
      <p:pic>
        <p:nvPicPr>
          <p:cNvPr id="3074" name="Picture 2" descr="Image result for force field analysis">
            <a:extLst>
              <a:ext uri="{FF2B5EF4-FFF2-40B4-BE49-F238E27FC236}">
                <a16:creationId xmlns:a16="http://schemas.microsoft.com/office/drawing/2014/main" id="{AC6F1070-C910-4834-8427-4672312D77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211" y="976224"/>
            <a:ext cx="8351577" cy="588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613793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DF9098-71E2-426C-95DF-BED87B4D2D62}"/>
              </a:ext>
            </a:extLst>
          </p:cNvPr>
          <p:cNvPicPr>
            <a:picLocks noChangeAspect="1"/>
          </p:cNvPicPr>
          <p:nvPr/>
        </p:nvPicPr>
        <p:blipFill>
          <a:blip r:embed="rId2"/>
          <a:stretch>
            <a:fillRect/>
          </a:stretch>
        </p:blipFill>
        <p:spPr>
          <a:xfrm>
            <a:off x="3128839" y="36636"/>
            <a:ext cx="5902619" cy="6821364"/>
          </a:xfrm>
          <a:prstGeom prst="rect">
            <a:avLst/>
          </a:prstGeom>
        </p:spPr>
      </p:pic>
    </p:spTree>
    <p:extLst>
      <p:ext uri="{BB962C8B-B14F-4D97-AF65-F5344CB8AC3E}">
        <p14:creationId xmlns:p14="http://schemas.microsoft.com/office/powerpoint/2010/main" val="193025283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17FCB1-17D2-4561-BF7D-97A1CA1B1E97}"/>
              </a:ext>
            </a:extLst>
          </p:cNvPr>
          <p:cNvPicPr>
            <a:picLocks noChangeAspect="1"/>
          </p:cNvPicPr>
          <p:nvPr/>
        </p:nvPicPr>
        <p:blipFill>
          <a:blip r:embed="rId2"/>
          <a:stretch>
            <a:fillRect/>
          </a:stretch>
        </p:blipFill>
        <p:spPr>
          <a:xfrm>
            <a:off x="3807503" y="36639"/>
            <a:ext cx="4527028" cy="6710653"/>
          </a:xfrm>
          <a:prstGeom prst="rect">
            <a:avLst/>
          </a:prstGeom>
        </p:spPr>
      </p:pic>
    </p:spTree>
    <p:extLst>
      <p:ext uri="{BB962C8B-B14F-4D97-AF65-F5344CB8AC3E}">
        <p14:creationId xmlns:p14="http://schemas.microsoft.com/office/powerpoint/2010/main" val="160667138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4B8D6-2D53-4CDF-B0C2-0C3C881D6E51}"/>
              </a:ext>
            </a:extLst>
          </p:cNvPr>
          <p:cNvSpPr>
            <a:spLocks noGrp="1"/>
          </p:cNvSpPr>
          <p:nvPr>
            <p:ph type="ctrTitle"/>
          </p:nvPr>
        </p:nvSpPr>
        <p:spPr>
          <a:xfrm>
            <a:off x="1842868" y="2718699"/>
            <a:ext cx="9878549" cy="1662642"/>
          </a:xfrm>
        </p:spPr>
        <p:txBody>
          <a:bodyPr/>
          <a:lstStyle/>
          <a:p>
            <a:r>
              <a:rPr lang="en-GB" sz="3600" b="1"/>
              <a:t>Literature review - Junnine</a:t>
            </a:r>
          </a:p>
        </p:txBody>
      </p:sp>
      <p:sp>
        <p:nvSpPr>
          <p:cNvPr id="2" name="Subtitle 1">
            <a:extLst>
              <a:ext uri="{FF2B5EF4-FFF2-40B4-BE49-F238E27FC236}">
                <a16:creationId xmlns:a16="http://schemas.microsoft.com/office/drawing/2014/main" id="{095FCF34-994D-4A7A-BED0-A8FA1CD7FC1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8812926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4B8D6-2D53-4CDF-B0C2-0C3C881D6E51}"/>
              </a:ext>
            </a:extLst>
          </p:cNvPr>
          <p:cNvSpPr>
            <a:spLocks noGrp="1"/>
          </p:cNvSpPr>
          <p:nvPr>
            <p:ph type="ctrTitle"/>
          </p:nvPr>
        </p:nvSpPr>
        <p:spPr>
          <a:xfrm>
            <a:off x="3362178" y="2718699"/>
            <a:ext cx="8359239" cy="1662642"/>
          </a:xfrm>
        </p:spPr>
        <p:txBody>
          <a:bodyPr/>
          <a:lstStyle/>
          <a:p>
            <a:r>
              <a:rPr lang="en-GB" sz="3600" b="1"/>
              <a:t>Learning Visits</a:t>
            </a:r>
          </a:p>
        </p:txBody>
      </p:sp>
      <p:sp>
        <p:nvSpPr>
          <p:cNvPr id="6" name="Subtitle 5">
            <a:extLst>
              <a:ext uri="{FF2B5EF4-FFF2-40B4-BE49-F238E27FC236}">
                <a16:creationId xmlns:a16="http://schemas.microsoft.com/office/drawing/2014/main" id="{3A6EE73E-3DC1-4403-B081-20048359216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1821370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Learning Visit</a:t>
            </a:r>
          </a:p>
        </p:txBody>
      </p:sp>
      <p:sp>
        <p:nvSpPr>
          <p:cNvPr id="3" name="Content Placeholder 2"/>
          <p:cNvSpPr>
            <a:spLocks noGrp="1"/>
          </p:cNvSpPr>
          <p:nvPr>
            <p:ph idx="1"/>
          </p:nvPr>
        </p:nvSpPr>
        <p:spPr/>
        <p:txBody>
          <a:bodyPr>
            <a:normAutofit/>
          </a:bodyPr>
          <a:lstStyle/>
          <a:p>
            <a:r>
              <a:rPr lang="en-GB" sz="2800">
                <a:solidFill>
                  <a:schemeClr val="tx2"/>
                </a:solidFill>
              </a:rPr>
              <a:t>One day or two half days in a school(s) to gather information and evidence about how schools are approaching the Curriculum for Wales’ and the potential impact.</a:t>
            </a:r>
          </a:p>
          <a:p>
            <a:r>
              <a:rPr lang="en-GB" sz="2800">
                <a:solidFill>
                  <a:schemeClr val="tx2"/>
                </a:solidFill>
              </a:rPr>
              <a:t>It would be useful to use a journal for this task.</a:t>
            </a:r>
          </a:p>
          <a:p>
            <a:r>
              <a:rPr lang="en-GB" sz="2800">
                <a:solidFill>
                  <a:schemeClr val="tx2"/>
                </a:solidFill>
              </a:rPr>
              <a:t>It maybe useful to consider the four perspectives- Brookfield.</a:t>
            </a:r>
          </a:p>
          <a:p>
            <a:r>
              <a:rPr lang="en-GB" sz="2800">
                <a:solidFill>
                  <a:schemeClr val="tx2"/>
                </a:solidFill>
              </a:rPr>
              <a:t>You will need to share your findings with colleagues on Day 4. </a:t>
            </a:r>
          </a:p>
          <a:p>
            <a:endParaRPr lang="en-GB"/>
          </a:p>
          <a:p>
            <a:endParaRPr lang="en-GB"/>
          </a:p>
        </p:txBody>
      </p:sp>
    </p:spTree>
    <p:extLst>
      <p:ext uri="{BB962C8B-B14F-4D97-AF65-F5344CB8AC3E}">
        <p14:creationId xmlns:p14="http://schemas.microsoft.com/office/powerpoint/2010/main" val="36032580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631"/>
        <p:cNvGrpSpPr/>
        <p:nvPr/>
      </p:nvGrpSpPr>
      <p:grpSpPr>
        <a:xfrm>
          <a:off x="0" y="0"/>
          <a:ext cx="0" cy="0"/>
          <a:chOff x="0" y="0"/>
          <a:chExt cx="0" cy="0"/>
        </a:xfrm>
      </p:grpSpPr>
      <p:sp>
        <p:nvSpPr>
          <p:cNvPr id="632" name="Shape 632"/>
          <p:cNvSpPr txBox="1">
            <a:spLocks noGrp="1"/>
          </p:cNvSpPr>
          <p:nvPr>
            <p:ph type="title"/>
          </p:nvPr>
        </p:nvSpPr>
        <p:spPr>
          <a:xfrm>
            <a:off x="472440" y="18255"/>
            <a:ext cx="10515600" cy="132556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Learning Visit focus</a:t>
            </a:r>
          </a:p>
        </p:txBody>
      </p:sp>
      <p:sp>
        <p:nvSpPr>
          <p:cNvPr id="633" name="Shape 633"/>
          <p:cNvSpPr txBox="1">
            <a:spLocks noGrp="1"/>
          </p:cNvSpPr>
          <p:nvPr>
            <p:ph type="body" idx="1"/>
          </p:nvPr>
        </p:nvSpPr>
        <p:spPr>
          <a:xfrm>
            <a:off x="838200" y="1825625"/>
            <a:ext cx="10515600" cy="4351338"/>
          </a:xfrm>
          <a:prstGeom prst="rect">
            <a:avLst/>
          </a:prstGeom>
          <a:noFill/>
          <a:ln>
            <a:noFill/>
          </a:ln>
        </p:spPr>
        <p:txBody>
          <a:bodyPr wrap="square" lIns="91425" tIns="45700" rIns="91425" bIns="45700" anchor="t" anchorCtr="0">
            <a:noAutofit/>
          </a:bodyPr>
          <a:lstStyle/>
          <a:p>
            <a:pPr marL="228600" marR="0" lvl="0" indent="-228600" algn="l" rtl="0">
              <a:lnSpc>
                <a:spcPct val="90000"/>
              </a:lnSpc>
              <a:spcBef>
                <a:spcPts val="0"/>
              </a:spcBef>
              <a:spcAft>
                <a:spcPts val="0"/>
              </a:spcAft>
              <a:buClr>
                <a:schemeClr val="dk1"/>
              </a:buClr>
              <a:buSzPct val="100000"/>
              <a:buFont typeface="Arial"/>
              <a:buChar char="•"/>
            </a:pPr>
            <a:r>
              <a:rPr lang="en-US" b="0" i="0" u="none" strike="noStrike" cap="none">
                <a:solidFill>
                  <a:schemeClr val="tx2"/>
                </a:solidFill>
                <a:latin typeface="Calibri"/>
                <a:ea typeface="Calibri"/>
                <a:cs typeface="Calibri"/>
                <a:sym typeface="Calibri"/>
              </a:rPr>
              <a:t>Compare the model used for the development of the curriculum in the school(s) you visit with those set out in the Curriculum for Wales;</a:t>
            </a:r>
          </a:p>
          <a:p>
            <a:pPr marL="228600" marR="0" lvl="0" indent="-228600" algn="l" rtl="0">
              <a:lnSpc>
                <a:spcPct val="90000"/>
              </a:lnSpc>
              <a:spcBef>
                <a:spcPts val="1000"/>
              </a:spcBef>
              <a:spcAft>
                <a:spcPts val="0"/>
              </a:spcAft>
              <a:buClr>
                <a:schemeClr val="dk1"/>
              </a:buClr>
              <a:buSzPct val="100000"/>
              <a:buFont typeface="Arial"/>
              <a:buChar char="•"/>
            </a:pPr>
            <a:r>
              <a:rPr lang="en-US" b="0" i="0" u="none" strike="noStrike" cap="none">
                <a:solidFill>
                  <a:schemeClr val="tx2"/>
                </a:solidFill>
                <a:latin typeface="Calibri"/>
                <a:ea typeface="Calibri"/>
                <a:cs typeface="Calibri"/>
                <a:sym typeface="Calibri"/>
              </a:rPr>
              <a:t>Identify the role of practitioners and school leaders in developing the curriculum in the schools that you visit;</a:t>
            </a:r>
          </a:p>
          <a:p>
            <a:pPr marL="228600" marR="0" lvl="0" indent="-228600" algn="l" rtl="0">
              <a:lnSpc>
                <a:spcPct val="90000"/>
              </a:lnSpc>
              <a:spcBef>
                <a:spcPts val="1000"/>
              </a:spcBef>
              <a:spcAft>
                <a:spcPts val="0"/>
              </a:spcAft>
              <a:buClr>
                <a:schemeClr val="dk1"/>
              </a:buClr>
              <a:buSzPct val="100000"/>
              <a:buFont typeface="Arial"/>
              <a:buChar char="•"/>
            </a:pPr>
            <a:r>
              <a:rPr lang="en-US" b="0" i="0" u="none" strike="noStrike" cap="none">
                <a:solidFill>
                  <a:schemeClr val="tx2"/>
                </a:solidFill>
                <a:latin typeface="Calibri"/>
                <a:ea typeface="Calibri"/>
                <a:cs typeface="Calibri"/>
                <a:sym typeface="Calibri"/>
              </a:rPr>
              <a:t>Critically reflect on the challenges and opportunities within the setting(s) that you visit on the development of the curriculum (to support both the Contextual study and the Force Field analysis);</a:t>
            </a:r>
          </a:p>
          <a:p>
            <a:pPr marL="228600" marR="0" lvl="0" indent="-228600" algn="l" rtl="0">
              <a:lnSpc>
                <a:spcPct val="90000"/>
              </a:lnSpc>
              <a:spcBef>
                <a:spcPts val="1000"/>
              </a:spcBef>
              <a:spcAft>
                <a:spcPts val="0"/>
              </a:spcAft>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a:p>
            <a:pPr marL="228600" marR="0" lvl="0" indent="-228600" algn="l" rtl="0">
              <a:lnSpc>
                <a:spcPct val="90000"/>
              </a:lnSpc>
              <a:spcBef>
                <a:spcPts val="1000"/>
              </a:spcBef>
              <a:buClr>
                <a:schemeClr val="dk1"/>
              </a:buClr>
              <a:buSzPct val="100000"/>
              <a:buFont typeface="Arial"/>
              <a:buNone/>
            </a:pPr>
            <a:endParaRPr sz="28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910005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625"/>
        <p:cNvGrpSpPr/>
        <p:nvPr/>
      </p:nvGrpSpPr>
      <p:grpSpPr>
        <a:xfrm>
          <a:off x="0" y="0"/>
          <a:ext cx="0" cy="0"/>
          <a:chOff x="0" y="0"/>
          <a:chExt cx="0" cy="0"/>
        </a:xfrm>
      </p:grpSpPr>
      <p:sp>
        <p:nvSpPr>
          <p:cNvPr id="626" name="Shape 626"/>
          <p:cNvSpPr txBox="1">
            <a:spLocks noGrp="1"/>
          </p:cNvSpPr>
          <p:nvPr>
            <p:ph type="title"/>
          </p:nvPr>
        </p:nvSpPr>
        <p:spPr>
          <a:xfrm>
            <a:off x="205154" y="0"/>
            <a:ext cx="10515600" cy="1077913"/>
          </a:xfrm>
          <a:prstGeom prst="rect">
            <a:avLst/>
          </a:prstGeom>
          <a:noFill/>
          <a:ln>
            <a:noFill/>
          </a:ln>
        </p:spPr>
        <p:txBody>
          <a:bodyPr wrap="square" lIns="91425" tIns="45700" rIns="91425" bIns="45700" anchor="ctr" anchorCtr="0">
            <a:noAutofit/>
          </a:bodyPr>
          <a:lstStyle/>
          <a:p>
            <a:pPr marL="0" marR="0" lvl="0" indent="0" algn="l" rtl="0">
              <a:lnSpc>
                <a:spcPct val="90000"/>
              </a:lnSpc>
              <a:spcBef>
                <a:spcPts val="0"/>
              </a:spcBef>
              <a:buClr>
                <a:schemeClr val="dk1"/>
              </a:buClr>
              <a:buSzPct val="25000"/>
              <a:buFont typeface="Calibri"/>
              <a:buNone/>
            </a:pPr>
            <a:r>
              <a:rPr lang="en-US" sz="3600" b="1" i="0" u="none" strike="noStrike" cap="none">
                <a:latin typeface="Calibri"/>
                <a:ea typeface="Calibri"/>
                <a:cs typeface="Calibri"/>
                <a:sym typeface="Calibri"/>
              </a:rPr>
              <a:t>Learning Visits</a:t>
            </a:r>
          </a:p>
        </p:txBody>
      </p:sp>
      <p:sp>
        <p:nvSpPr>
          <p:cNvPr id="627" name="Shape 627"/>
          <p:cNvSpPr txBox="1">
            <a:spLocks noGrp="1"/>
          </p:cNvSpPr>
          <p:nvPr>
            <p:ph type="body" idx="1"/>
          </p:nvPr>
        </p:nvSpPr>
        <p:spPr>
          <a:xfrm>
            <a:off x="393895" y="1077913"/>
            <a:ext cx="11039987" cy="5379158"/>
          </a:xfrm>
          <a:prstGeom prst="rect">
            <a:avLst/>
          </a:prstGeom>
          <a:noFill/>
          <a:ln>
            <a:noFill/>
          </a:ln>
        </p:spPr>
        <p:txBody>
          <a:bodyPr wrap="square" lIns="91425" tIns="45700" rIns="91425" bIns="45700" anchor="t" anchorCtr="0">
            <a:noAutofit/>
          </a:bodyPr>
          <a:lstStyle/>
          <a:p>
            <a:pPr marL="0" marR="0" lvl="0" indent="0" algn="l" rtl="0">
              <a:lnSpc>
                <a:spcPct val="70000"/>
              </a:lnSpc>
              <a:spcBef>
                <a:spcPts val="1000"/>
              </a:spcBef>
              <a:spcAft>
                <a:spcPts val="0"/>
              </a:spcAft>
              <a:buClr>
                <a:schemeClr val="dk2"/>
              </a:buClr>
              <a:buSzPct val="25000"/>
              <a:buFont typeface="Arial"/>
              <a:buNone/>
            </a:pPr>
            <a:r>
              <a:rPr lang="en-US" sz="2350" b="0" i="0" u="none" strike="noStrike" cap="none" dirty="0">
                <a:solidFill>
                  <a:schemeClr val="dk2"/>
                </a:solidFill>
                <a:latin typeface="Calibri"/>
                <a:ea typeface="Calibri"/>
                <a:cs typeface="Calibri"/>
                <a:sym typeface="Calibri"/>
              </a:rPr>
              <a:t>Some possibilities</a:t>
            </a:r>
            <a:endParaRPr lang="en-US" sz="2350" b="0" i="0" u="none" strike="noStrike" cap="none" dirty="0">
              <a:solidFill>
                <a:schemeClr val="dk2"/>
              </a:solidFill>
              <a:latin typeface="Calibri"/>
              <a:ea typeface="Calibri"/>
              <a:cs typeface="Calibri"/>
            </a:endParaRPr>
          </a:p>
          <a:p>
            <a:pPr marL="342900" marR="0" lvl="0" indent="-342900" algn="l" rtl="0">
              <a:lnSpc>
                <a:spcPct val="70000"/>
              </a:lnSpc>
              <a:spcBef>
                <a:spcPts val="1000"/>
              </a:spcBef>
              <a:spcAft>
                <a:spcPts val="0"/>
              </a:spcAft>
              <a:buClr>
                <a:schemeClr val="dk2"/>
              </a:buClr>
              <a:buSzPct val="99166"/>
            </a:pPr>
            <a:r>
              <a:rPr lang="en-US" sz="2350" b="0" i="0" u="none" strike="noStrike" cap="none" dirty="0">
                <a:solidFill>
                  <a:schemeClr val="dk2"/>
                </a:solidFill>
                <a:latin typeface="Calibri"/>
                <a:ea typeface="Calibri"/>
                <a:cs typeface="Calibri"/>
                <a:sym typeface="Calibri"/>
              </a:rPr>
              <a:t>Stanley Park High School, Surrey, England </a:t>
            </a:r>
            <a:r>
              <a:rPr lang="en-US" sz="2350" b="0" i="0" u="sng" strike="noStrike" cap="none" dirty="0">
                <a:solidFill>
                  <a:schemeClr val="hlink"/>
                </a:solidFill>
                <a:latin typeface="Calibri"/>
                <a:ea typeface="Calibri"/>
                <a:cs typeface="Calibri"/>
                <a:sym typeface="Calibri"/>
                <a:hlinkClick r:id="rId3"/>
              </a:rPr>
              <a:t>http://www.stanleyparkhigh.org.uk/</a:t>
            </a:r>
            <a:endParaRPr lang="en-US" sz="2350" b="0" i="0" u="sng" strike="noStrike" cap="none" dirty="0">
              <a:solidFill>
                <a:schemeClr val="hlink"/>
              </a:solidFill>
              <a:latin typeface="Calibri"/>
              <a:ea typeface="Calibri"/>
              <a:cs typeface="Calibri"/>
              <a:hlinkClick r:id="rId3"/>
            </a:endParaRPr>
          </a:p>
          <a:p>
            <a:pPr marL="342900" marR="0" lvl="0" indent="-342900" algn="l" rtl="0">
              <a:lnSpc>
                <a:spcPct val="70000"/>
              </a:lnSpc>
              <a:spcBef>
                <a:spcPts val="1000"/>
              </a:spcBef>
              <a:spcAft>
                <a:spcPts val="0"/>
              </a:spcAft>
              <a:buClr>
                <a:schemeClr val="dk2"/>
              </a:buClr>
              <a:buSzPct val="99166"/>
            </a:pPr>
            <a:r>
              <a:rPr lang="en-US" sz="2350" b="0" i="0" u="none" strike="noStrike" cap="none" dirty="0">
                <a:solidFill>
                  <a:schemeClr val="dk2"/>
                </a:solidFill>
                <a:latin typeface="Calibri"/>
                <a:ea typeface="Calibri"/>
                <a:cs typeface="Calibri"/>
                <a:sym typeface="Calibri"/>
              </a:rPr>
              <a:t>Pembroke Dock Primary, Pembroke </a:t>
            </a:r>
            <a:r>
              <a:rPr lang="en-US" sz="2350" b="0" i="0" u="sng" strike="noStrike" cap="none" dirty="0">
                <a:solidFill>
                  <a:schemeClr val="hlink"/>
                </a:solidFill>
                <a:latin typeface="Calibri"/>
                <a:ea typeface="Calibri"/>
                <a:cs typeface="Calibri"/>
                <a:sym typeface="Calibri"/>
                <a:hlinkClick r:id="rId4"/>
              </a:rPr>
              <a:t>http://www.pembrokedockcommunityschool.co.uk/visible-learning/</a:t>
            </a:r>
            <a:endParaRPr lang="en-US" sz="2350" b="0" i="0" u="sng" strike="noStrike" cap="none" dirty="0">
              <a:solidFill>
                <a:schemeClr val="hlink"/>
              </a:solidFill>
              <a:latin typeface="Calibri"/>
              <a:ea typeface="Calibri"/>
              <a:cs typeface="Calibri"/>
              <a:hlinkClick r:id="rId4"/>
            </a:endParaRPr>
          </a:p>
          <a:p>
            <a:pPr marL="342900" marR="0" lvl="0" indent="-342900" algn="l" rtl="0">
              <a:lnSpc>
                <a:spcPct val="70000"/>
              </a:lnSpc>
              <a:spcBef>
                <a:spcPts val="1000"/>
              </a:spcBef>
              <a:spcAft>
                <a:spcPts val="0"/>
              </a:spcAft>
              <a:buClr>
                <a:schemeClr val="dk2"/>
              </a:buClr>
              <a:buSzPct val="99166"/>
            </a:pPr>
            <a:r>
              <a:rPr lang="en-US" sz="2350" b="0" i="0" u="none" strike="noStrike" cap="none" dirty="0">
                <a:solidFill>
                  <a:schemeClr val="dk2"/>
                </a:solidFill>
                <a:latin typeface="Calibri"/>
                <a:ea typeface="Calibri"/>
                <a:cs typeface="Calibri"/>
                <a:sym typeface="Calibri"/>
              </a:rPr>
              <a:t>Elizabeth Woodville School, MK, England </a:t>
            </a:r>
            <a:r>
              <a:rPr lang="en-US" sz="2350" b="0" i="0" u="sng" strike="noStrike" cap="none" dirty="0">
                <a:solidFill>
                  <a:schemeClr val="hlink"/>
                </a:solidFill>
                <a:latin typeface="Calibri"/>
                <a:ea typeface="Calibri"/>
                <a:cs typeface="Calibri"/>
                <a:sym typeface="Calibri"/>
                <a:hlinkClick r:id="rId5"/>
              </a:rPr>
              <a:t>http://ewsacademy.org.uk/</a:t>
            </a:r>
            <a:endParaRPr lang="en-US" sz="2350" b="0" i="0" u="sng" strike="noStrike" cap="none" dirty="0">
              <a:solidFill>
                <a:schemeClr val="hlink"/>
              </a:solidFill>
              <a:latin typeface="Calibri"/>
              <a:ea typeface="Calibri"/>
              <a:cs typeface="Calibri"/>
              <a:hlinkClick r:id="rId5"/>
            </a:endParaRPr>
          </a:p>
          <a:p>
            <a:pPr marL="342900" indent="-342900">
              <a:lnSpc>
                <a:spcPct val="70000"/>
              </a:lnSpc>
              <a:buClr>
                <a:schemeClr val="dk2"/>
              </a:buClr>
              <a:buSzPct val="99166"/>
            </a:pPr>
            <a:r>
              <a:rPr lang="en-US" sz="2350" b="0" i="0" u="none" strike="noStrike" cap="none" dirty="0">
                <a:solidFill>
                  <a:schemeClr val="dk2"/>
                </a:solidFill>
                <a:latin typeface="Calibri"/>
                <a:ea typeface="Calibri"/>
                <a:cs typeface="Calibri"/>
                <a:sym typeface="Calibri"/>
              </a:rPr>
              <a:t>School21 </a:t>
            </a:r>
            <a:r>
              <a:rPr lang="en-US" sz="2350" b="0" i="0" u="sng" strike="noStrike" cap="none" dirty="0">
                <a:solidFill>
                  <a:schemeClr val="hlink"/>
                </a:solidFill>
                <a:latin typeface="Calibri"/>
                <a:ea typeface="Calibri"/>
                <a:cs typeface="Calibri"/>
                <a:sym typeface="Calibri"/>
                <a:hlinkClick r:id="rId6"/>
              </a:rPr>
              <a:t>https://school21.org.uk/21st-century-approach</a:t>
            </a:r>
            <a:r>
              <a:rPr lang="en-US" sz="2350" dirty="0">
                <a:solidFill>
                  <a:schemeClr val="dk2"/>
                </a:solidFill>
              </a:rPr>
              <a:t> </a:t>
            </a:r>
          </a:p>
          <a:p>
            <a:pPr marL="342900" indent="-342900">
              <a:lnSpc>
                <a:spcPct val="70000"/>
              </a:lnSpc>
              <a:buClr>
                <a:schemeClr val="dk2"/>
              </a:buClr>
              <a:buSzPct val="99166"/>
            </a:pPr>
            <a:r>
              <a:rPr lang="en-US" sz="2350" dirty="0" err="1">
                <a:solidFill>
                  <a:schemeClr val="dk2"/>
                </a:solidFill>
              </a:rPr>
              <a:t>Braeview</a:t>
            </a:r>
            <a:r>
              <a:rPr lang="en-US" sz="2350" dirty="0">
                <a:solidFill>
                  <a:schemeClr val="dk2"/>
                </a:solidFill>
              </a:rPr>
              <a:t> Academy, Dundee, Scotland – </a:t>
            </a:r>
            <a:r>
              <a:rPr lang="en-US" sz="2350" u="sng" dirty="0">
                <a:solidFill>
                  <a:srgbClr val="0563C1"/>
                </a:solidFill>
                <a:hlinkClick r:id="rId7"/>
              </a:rPr>
              <a:t>braeview@dundeecity.gov.uk</a:t>
            </a:r>
            <a:endParaRPr lang="en-US" sz="2350" dirty="0">
              <a:solidFill>
                <a:schemeClr val="dk2"/>
              </a:solidFill>
            </a:endParaRPr>
          </a:p>
          <a:p>
            <a:pPr marL="342900" indent="-342900">
              <a:buClr>
                <a:schemeClr val="dk2"/>
              </a:buClr>
              <a:buSzPct val="99166"/>
            </a:pPr>
            <a:r>
              <a:rPr lang="en-US" sz="2350" dirty="0">
                <a:solidFill>
                  <a:schemeClr val="dk2"/>
                </a:solidFill>
              </a:rPr>
              <a:t>Bishop Gore, Swansea – </a:t>
            </a:r>
            <a:r>
              <a:rPr lang="en-US" sz="2350" u="sng" dirty="0">
                <a:solidFill>
                  <a:srgbClr val="0563C1"/>
                </a:solidFill>
                <a:hlinkClick r:id="rId8"/>
              </a:rPr>
              <a:t>contactus@bishopgore.net</a:t>
            </a:r>
            <a:r>
              <a:rPr lang="en-US" sz="2350" u="sng" dirty="0">
                <a:solidFill>
                  <a:srgbClr val="0563C1"/>
                </a:solidFill>
              </a:rPr>
              <a:t> </a:t>
            </a:r>
            <a:endParaRPr lang="en-US" dirty="0">
              <a:solidFill>
                <a:srgbClr val="000000"/>
              </a:solidFill>
            </a:endParaRPr>
          </a:p>
          <a:p>
            <a:pPr marL="342900" indent="-342900">
              <a:buClr>
                <a:schemeClr val="dk2"/>
              </a:buClr>
              <a:buSzPct val="99166"/>
            </a:pPr>
            <a:r>
              <a:rPr lang="en-US" sz="2350" dirty="0">
                <a:solidFill>
                  <a:schemeClr val="dk2"/>
                </a:solidFill>
              </a:rPr>
              <a:t>The Michaela School, Brent - </a:t>
            </a:r>
            <a:r>
              <a:rPr lang="en-US" sz="2350" u="sng" dirty="0">
                <a:solidFill>
                  <a:srgbClr val="0563C1"/>
                </a:solidFill>
                <a:hlinkClick r:id="rId9"/>
              </a:rPr>
              <a:t>visits@mcsbrent.co.uk</a:t>
            </a:r>
            <a:endParaRPr lang="en-US" dirty="0">
              <a:solidFill>
                <a:schemeClr val="tx1"/>
              </a:solidFill>
            </a:endParaRPr>
          </a:p>
          <a:p>
            <a:pPr marL="342900" indent="-342900">
              <a:buClr>
                <a:schemeClr val="dk2"/>
              </a:buClr>
              <a:buSzPct val="99166"/>
            </a:pPr>
            <a:r>
              <a:rPr lang="en-US" sz="2350" dirty="0" err="1">
                <a:solidFill>
                  <a:schemeClr val="dk2"/>
                </a:solidFill>
              </a:rPr>
              <a:t>Olchfa</a:t>
            </a:r>
            <a:r>
              <a:rPr lang="en-US" sz="2350" dirty="0">
                <a:solidFill>
                  <a:schemeClr val="dk2"/>
                </a:solidFill>
              </a:rPr>
              <a:t> School, Swansea - </a:t>
            </a:r>
            <a:r>
              <a:rPr lang="en-US" sz="2350" u="sng" dirty="0">
                <a:solidFill>
                  <a:srgbClr val="0563C1"/>
                </a:solidFill>
                <a:hlinkClick r:id="rId10"/>
              </a:rPr>
              <a:t>olchfa.school@swansea-edunet.gov.uk</a:t>
            </a:r>
            <a:r>
              <a:rPr lang="en-US" sz="2350" u="sng" dirty="0">
                <a:solidFill>
                  <a:srgbClr val="0563C1"/>
                </a:solidFill>
              </a:rPr>
              <a:t> </a:t>
            </a:r>
            <a:endParaRPr lang="en-US" dirty="0">
              <a:solidFill>
                <a:schemeClr val="tx1"/>
              </a:solidFill>
            </a:endParaRPr>
          </a:p>
          <a:p>
            <a:pPr marL="342900" indent="-342900">
              <a:lnSpc>
                <a:spcPct val="70000"/>
              </a:lnSpc>
              <a:buClr>
                <a:schemeClr val="dk2"/>
              </a:buClr>
              <a:buSzPct val="99166"/>
            </a:pPr>
            <a:r>
              <a:rPr lang="en-US" sz="2350" dirty="0">
                <a:solidFill>
                  <a:schemeClr val="tx2"/>
                </a:solidFill>
              </a:rPr>
              <a:t>Wyche CE school, Malvern </a:t>
            </a:r>
            <a:r>
              <a:rPr lang="en-US" sz="2350" dirty="0">
                <a:solidFill>
                  <a:srgbClr val="44546A"/>
                </a:solidFill>
              </a:rPr>
              <a:t>- </a:t>
            </a:r>
            <a:r>
              <a:rPr lang="en-US" sz="2350" dirty="0">
                <a:solidFill>
                  <a:srgbClr val="44546A"/>
                </a:solidFill>
                <a:hlinkClick r:id="rId11"/>
              </a:rPr>
              <a:t>http://www.wyche.worcs.sch.uk/</a:t>
            </a:r>
            <a:endParaRPr lang="en-US" sz="2350" dirty="0">
              <a:solidFill>
                <a:srgbClr val="44546A"/>
              </a:solidFill>
            </a:endParaRPr>
          </a:p>
          <a:p>
            <a:pPr>
              <a:lnSpc>
                <a:spcPct val="70000"/>
              </a:lnSpc>
              <a:buClr>
                <a:schemeClr val="dk2"/>
              </a:buClr>
              <a:buSzPct val="99166"/>
            </a:pPr>
            <a:r>
              <a:rPr lang="en-US" sz="2380" dirty="0">
                <a:solidFill>
                  <a:schemeClr val="tx2"/>
                </a:solidFill>
              </a:rPr>
              <a:t>Visit a school that has been influenced by their own international research, such as Millbrook Primary, Newport Lewis School Pengam. </a:t>
            </a:r>
          </a:p>
          <a:p>
            <a:pPr>
              <a:lnSpc>
                <a:spcPct val="70000"/>
              </a:lnSpc>
              <a:buClr>
                <a:schemeClr val="dk2"/>
              </a:buClr>
              <a:buSzPct val="99166"/>
            </a:pPr>
            <a:r>
              <a:rPr lang="en-US" sz="2380" dirty="0">
                <a:solidFill>
                  <a:schemeClr val="tx2"/>
                </a:solidFill>
              </a:rPr>
              <a:t>Visit a pioneer school in the region or across Wales. </a:t>
            </a:r>
          </a:p>
          <a:p>
            <a:pPr>
              <a:lnSpc>
                <a:spcPct val="70000"/>
              </a:lnSpc>
              <a:buClr>
                <a:schemeClr val="dk2"/>
              </a:buClr>
              <a:buSzPct val="99166"/>
            </a:pPr>
            <a:r>
              <a:rPr lang="en-US" sz="2350" dirty="0">
                <a:solidFill>
                  <a:schemeClr val="tx2"/>
                </a:solidFill>
              </a:rPr>
              <a:t>Go to Scotland? </a:t>
            </a:r>
            <a:r>
              <a:rPr lang="en-US" sz="2350" dirty="0">
                <a:solidFill>
                  <a:srgbClr val="FF0000"/>
                </a:solidFill>
              </a:rPr>
              <a:t>Valerie</a:t>
            </a:r>
            <a:endParaRPr lang="en-US" sz="2350" dirty="0">
              <a:solidFill>
                <a:srgbClr val="1A1818"/>
              </a:solidFill>
              <a:cs typeface="Calibri"/>
            </a:endParaRPr>
          </a:p>
          <a:p>
            <a:pPr marL="342900" indent="-342900">
              <a:lnSpc>
                <a:spcPct val="70000"/>
              </a:lnSpc>
              <a:buClr>
                <a:schemeClr val="dk2"/>
              </a:buClr>
              <a:buSzPct val="99166"/>
            </a:pPr>
            <a:endParaRPr lang="en-US" sz="2380" dirty="0">
              <a:solidFill>
                <a:srgbClr val="44546A"/>
              </a:solidFill>
            </a:endParaRPr>
          </a:p>
          <a:p>
            <a:pPr marL="0" indent="0">
              <a:lnSpc>
                <a:spcPct val="70000"/>
              </a:lnSpc>
              <a:buClr>
                <a:schemeClr val="dk2"/>
              </a:buClr>
              <a:buSzPct val="99166"/>
              <a:buNone/>
            </a:pPr>
            <a:endParaRPr lang="en-US" sz="2350" dirty="0">
              <a:solidFill>
                <a:srgbClr val="44546A"/>
              </a:solidFill>
            </a:endParaRPr>
          </a:p>
          <a:p>
            <a:pPr indent="-228600">
              <a:lnSpc>
                <a:spcPct val="70000"/>
              </a:lnSpc>
              <a:buClr>
                <a:schemeClr val="dk2"/>
              </a:buClr>
              <a:buSzPct val="99166"/>
              <a:buNone/>
            </a:pPr>
            <a:endParaRPr lang="en-US" sz="2350" dirty="0">
              <a:solidFill>
                <a:srgbClr val="44546A"/>
              </a:solidFill>
            </a:endParaRPr>
          </a:p>
        </p:txBody>
      </p:sp>
    </p:spTree>
    <p:extLst>
      <p:ext uri="{BB962C8B-B14F-4D97-AF65-F5344CB8AC3E}">
        <p14:creationId xmlns:p14="http://schemas.microsoft.com/office/powerpoint/2010/main" val="277948800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t>Intersessional task for day 4</a:t>
            </a:r>
          </a:p>
        </p:txBody>
      </p:sp>
      <p:sp>
        <p:nvSpPr>
          <p:cNvPr id="3" name="Content Placeholder 2"/>
          <p:cNvSpPr>
            <a:spLocks noGrp="1"/>
          </p:cNvSpPr>
          <p:nvPr>
            <p:ph idx="1"/>
          </p:nvPr>
        </p:nvSpPr>
        <p:spPr/>
        <p:txBody>
          <a:bodyPr>
            <a:normAutofit fontScale="92500" lnSpcReduction="10000"/>
          </a:bodyPr>
          <a:lstStyle/>
          <a:p>
            <a:r>
              <a:rPr lang="en-GB">
                <a:solidFill>
                  <a:schemeClr val="tx2"/>
                </a:solidFill>
              </a:rPr>
              <a:t>In trust groups (or in the groups that did learning visits together), develop a presentation to share with colleagues at Day 4 which outlines; </a:t>
            </a:r>
          </a:p>
          <a:p>
            <a:endParaRPr lang="en-GB">
              <a:solidFill>
                <a:schemeClr val="tx2"/>
              </a:solidFill>
            </a:endParaRPr>
          </a:p>
          <a:p>
            <a:r>
              <a:rPr lang="en-GB">
                <a:solidFill>
                  <a:schemeClr val="tx2"/>
                </a:solidFill>
              </a:rPr>
              <a:t>Effective practice observed on learning visit </a:t>
            </a:r>
          </a:p>
          <a:p>
            <a:r>
              <a:rPr lang="en-GB">
                <a:solidFill>
                  <a:schemeClr val="tx2"/>
                </a:solidFill>
              </a:rPr>
              <a:t>Specific challenges or barriers that have been overcome</a:t>
            </a:r>
          </a:p>
          <a:p>
            <a:r>
              <a:rPr lang="en-GB">
                <a:solidFill>
                  <a:schemeClr val="tx2"/>
                </a:solidFill>
              </a:rPr>
              <a:t>How does this, if at all, prepare the school for the future curriculum?</a:t>
            </a:r>
          </a:p>
          <a:p>
            <a:r>
              <a:rPr lang="en-GB">
                <a:solidFill>
                  <a:schemeClr val="tx2"/>
                </a:solidFill>
              </a:rPr>
              <a:t>Synthesis of lessons learned as a result of the visit.</a:t>
            </a:r>
          </a:p>
          <a:p>
            <a:endParaRPr lang="en-GB"/>
          </a:p>
        </p:txBody>
      </p:sp>
    </p:spTree>
    <p:extLst>
      <p:ext uri="{BB962C8B-B14F-4D97-AF65-F5344CB8AC3E}">
        <p14:creationId xmlns:p14="http://schemas.microsoft.com/office/powerpoint/2010/main" val="36766401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a:t>Reflective Practice- four perspectives</a:t>
            </a:r>
            <a:br>
              <a:rPr lang="en-GB"/>
            </a:br>
            <a:endParaRPr lang="en-GB"/>
          </a:p>
        </p:txBody>
      </p:sp>
      <p:pic>
        <p:nvPicPr>
          <p:cNvPr id="1026"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1957978" y="1243013"/>
            <a:ext cx="8276044" cy="4525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621029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9350" y="404664"/>
            <a:ext cx="12036169" cy="6230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96545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1374" t="27290" r="25522" b="16147"/>
          <a:stretch/>
        </p:blipFill>
        <p:spPr bwMode="auto">
          <a:xfrm>
            <a:off x="-27946" y="692697"/>
            <a:ext cx="11973076" cy="5800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939180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2C89C-5859-4E94-BA94-0035E191E23A}"/>
              </a:ext>
            </a:extLst>
          </p:cNvPr>
          <p:cNvSpPr>
            <a:spLocks noGrp="1"/>
          </p:cNvSpPr>
          <p:nvPr>
            <p:ph type="title"/>
          </p:nvPr>
        </p:nvSpPr>
        <p:spPr>
          <a:xfrm>
            <a:off x="320615" y="235729"/>
            <a:ext cx="10515600" cy="549186"/>
          </a:xfrm>
        </p:spPr>
        <p:txBody>
          <a:bodyPr/>
          <a:lstStyle/>
          <a:p>
            <a:r>
              <a:rPr lang="en-US" u="sng" dirty="0"/>
              <a:t>References and possible  further reading</a:t>
            </a:r>
          </a:p>
        </p:txBody>
      </p:sp>
      <p:sp>
        <p:nvSpPr>
          <p:cNvPr id="3" name="Text Placeholder 2">
            <a:extLst>
              <a:ext uri="{FF2B5EF4-FFF2-40B4-BE49-F238E27FC236}">
                <a16:creationId xmlns:a16="http://schemas.microsoft.com/office/drawing/2014/main" id="{7564742A-529A-4EC5-A8AA-7820E53313CE}"/>
              </a:ext>
            </a:extLst>
          </p:cNvPr>
          <p:cNvSpPr>
            <a:spLocks noGrp="1"/>
          </p:cNvSpPr>
          <p:nvPr>
            <p:ph type="body" idx="1"/>
          </p:nvPr>
        </p:nvSpPr>
        <p:spPr>
          <a:xfrm>
            <a:off x="291861" y="784915"/>
            <a:ext cx="11608278" cy="5386506"/>
          </a:xfrm>
        </p:spPr>
        <p:txBody>
          <a:bodyPr/>
          <a:lstStyle/>
          <a:p>
            <a:r>
              <a:rPr lang="en-GB" dirty="0">
                <a:solidFill>
                  <a:schemeClr val="tx1"/>
                </a:solidFill>
              </a:rPr>
              <a:t>Arad Research and ICF Consulting. (2018). Formative Evaluation of the Pioneer School Model: Executive Summary. Cardiff: Welsh Government, GSR report number 47/2018 Available at: </a:t>
            </a:r>
            <a:r>
              <a:rPr lang="en-GB" dirty="0">
                <a:solidFill>
                  <a:schemeClr val="tx1"/>
                </a:solidFill>
                <a:hlinkClick r:id="rId2"/>
              </a:rPr>
              <a:t>https://gov.wales/sites/default/files/statistics-and-research/2018-12/180712-formative-evaluation-pioneer-school-model-summary-en.pdf</a:t>
            </a:r>
            <a:r>
              <a:rPr lang="en-GB" dirty="0">
                <a:solidFill>
                  <a:schemeClr val="tx1"/>
                </a:solidFill>
              </a:rPr>
              <a:t> </a:t>
            </a:r>
          </a:p>
          <a:p>
            <a:r>
              <a:rPr lang="en-US" dirty="0" err="1"/>
              <a:t>Biesta</a:t>
            </a:r>
            <a:r>
              <a:rPr lang="en-US" dirty="0"/>
              <a:t>, G, Robinson, S Priestley, M (2016) Teacher Agency </a:t>
            </a:r>
            <a:endParaRPr lang="en-GB" dirty="0">
              <a:solidFill>
                <a:schemeClr val="tx1"/>
              </a:solidFill>
            </a:endParaRPr>
          </a:p>
          <a:p>
            <a:r>
              <a:rPr lang="en-GB" dirty="0" err="1">
                <a:solidFill>
                  <a:schemeClr val="tx1"/>
                </a:solidFill>
              </a:rPr>
              <a:t>Councell</a:t>
            </a:r>
            <a:r>
              <a:rPr lang="en-GB" dirty="0">
                <a:solidFill>
                  <a:schemeClr val="tx1"/>
                </a:solidFill>
              </a:rPr>
              <a:t>, C (2018). Taking curriculum seriously. Impact Journal of the chartered college of teaching  </a:t>
            </a:r>
            <a:r>
              <a:rPr lang="en-GB" dirty="0">
                <a:solidFill>
                  <a:schemeClr val="tx1"/>
                </a:solidFill>
                <a:hlinkClick r:id="rId3"/>
              </a:rPr>
              <a:t>https://impact.chartered.college/article/taking-curriculum-seriously/</a:t>
            </a:r>
            <a:r>
              <a:rPr lang="en-GB" dirty="0">
                <a:solidFill>
                  <a:schemeClr val="tx1"/>
                </a:solidFill>
              </a:rPr>
              <a:t> </a:t>
            </a:r>
          </a:p>
          <a:p>
            <a:r>
              <a:rPr lang="en-US" dirty="0"/>
              <a:t>Eisner, E (2003) Questionable Assumptions About Schooling, Phi Delta </a:t>
            </a:r>
            <a:r>
              <a:rPr lang="en-US" dirty="0" err="1"/>
              <a:t>Kappan</a:t>
            </a:r>
            <a:r>
              <a:rPr lang="en-US" dirty="0"/>
              <a:t> 84 (9): 648-657.</a:t>
            </a:r>
            <a:r>
              <a:rPr lang="en-GB" dirty="0">
                <a:solidFill>
                  <a:schemeClr val="tx1"/>
                </a:solidFill>
              </a:rPr>
              <a:t> </a:t>
            </a:r>
            <a:r>
              <a:rPr lang="en-GB" dirty="0">
                <a:hlinkClick r:id="rId4"/>
              </a:rPr>
              <a:t>https://pdfs.semanticscholar.org/e97d/f13f5969d2b474e633c27bb69d8b4a4724d6.pdf</a:t>
            </a:r>
            <a:endParaRPr lang="en-GB" dirty="0">
              <a:solidFill>
                <a:schemeClr val="tx1"/>
              </a:solidFill>
            </a:endParaRPr>
          </a:p>
        </p:txBody>
      </p:sp>
    </p:spTree>
    <p:extLst>
      <p:ext uri="{BB962C8B-B14F-4D97-AF65-F5344CB8AC3E}">
        <p14:creationId xmlns:p14="http://schemas.microsoft.com/office/powerpoint/2010/main" val="240075630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B1A67E7-1BFF-4A09-A5AF-903B84FC5D45}"/>
              </a:ext>
            </a:extLst>
          </p:cNvPr>
          <p:cNvSpPr>
            <a:spLocks noGrp="1"/>
          </p:cNvSpPr>
          <p:nvPr>
            <p:ph type="body" idx="1"/>
          </p:nvPr>
        </p:nvSpPr>
        <p:spPr/>
        <p:txBody>
          <a:bodyPr/>
          <a:lstStyle/>
          <a:p>
            <a:r>
              <a:rPr lang="en-GB" dirty="0">
                <a:solidFill>
                  <a:schemeClr val="tx1"/>
                </a:solidFill>
              </a:rPr>
              <a:t> Priestley M(2019) Interdisciplinary curriculum: Why is it so difficult to develop? </a:t>
            </a:r>
            <a:r>
              <a:rPr lang="en-GB" dirty="0">
                <a:hlinkClick r:id="rId2"/>
              </a:rPr>
              <a:t>https://mrpriestley.wordpress.com/2019/02/11/inter-disciplinary-curriculum-why-is-it-so-difficult-to-develop-part-one/</a:t>
            </a:r>
            <a:endParaRPr lang="en-GB" dirty="0">
              <a:solidFill>
                <a:schemeClr val="tx1"/>
              </a:solidFill>
            </a:endParaRPr>
          </a:p>
          <a:p>
            <a:r>
              <a:rPr lang="en-US" dirty="0">
                <a:solidFill>
                  <a:schemeClr val="tx1"/>
                </a:solidFill>
              </a:rPr>
              <a:t>Wiggins and McTighe (2005) Understanding by Design, </a:t>
            </a:r>
            <a:r>
              <a:rPr lang="en-GB" dirty="0"/>
              <a:t>Association for Supervision and Curriculum Development,  Alexandria, VA. </a:t>
            </a:r>
          </a:p>
          <a:p>
            <a:r>
              <a:rPr lang="en-GB" dirty="0" err="1">
                <a:solidFill>
                  <a:schemeClr val="tx1"/>
                </a:solidFill>
              </a:rPr>
              <a:t>Yandell</a:t>
            </a:r>
            <a:r>
              <a:rPr lang="en-GB" dirty="0">
                <a:solidFill>
                  <a:schemeClr val="tx1"/>
                </a:solidFill>
              </a:rPr>
              <a:t>, J (2017) Culture, knowledge and power: What the conservatives have learnt from E.D Hirsch, Changing English, 24:3 246-252</a:t>
            </a:r>
          </a:p>
          <a:p>
            <a:pPr marL="177800" indent="0">
              <a:buNone/>
            </a:pPr>
            <a:endParaRPr lang="en-GB" dirty="0"/>
          </a:p>
          <a:p>
            <a:endParaRPr lang="en-GB" dirty="0"/>
          </a:p>
        </p:txBody>
      </p:sp>
    </p:spTree>
    <p:extLst>
      <p:ext uri="{BB962C8B-B14F-4D97-AF65-F5344CB8AC3E}">
        <p14:creationId xmlns:p14="http://schemas.microsoft.com/office/powerpoint/2010/main" val="943403177"/>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TotalTime>
  <Words>4558</Words>
  <Application>Microsoft Office PowerPoint</Application>
  <PresentationFormat>Widescreen</PresentationFormat>
  <Paragraphs>443</Paragraphs>
  <Slides>77</Slides>
  <Notes>37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77</vt:i4>
      </vt:variant>
    </vt:vector>
  </HeadingPairs>
  <TitlesOfParts>
    <vt:vector size="86" baseType="lpstr">
      <vt:lpstr>Arial</vt:lpstr>
      <vt:lpstr>Calibri</vt:lpstr>
      <vt:lpstr>Franklin Gothic Book</vt:lpstr>
      <vt:lpstr>GillSans</vt:lpstr>
      <vt:lpstr>Times New Roman</vt:lpstr>
      <vt:lpstr>Wingdings</vt:lpstr>
      <vt:lpstr>Office Theme</vt:lpstr>
      <vt:lpstr>Custom Design</vt:lpstr>
      <vt:lpstr>1_Office Theme</vt:lpstr>
      <vt:lpstr>PG Cert Teaching &amp; Learning “Successful Futures”  Day 2 – May 8th 2019</vt:lpstr>
      <vt:lpstr>Today’s Objectives </vt:lpstr>
      <vt:lpstr>Timings of the day…</vt:lpstr>
      <vt:lpstr>Critical Reflection - Junnine</vt:lpstr>
      <vt:lpstr>PowerPoint Presentation</vt:lpstr>
      <vt:lpstr>Contextualise the curriculum for Wales – International comparisons.  </vt:lpstr>
      <vt:lpstr>Intersessional Task 1</vt:lpstr>
      <vt:lpstr>Reflections from Intersessional Reading task </vt:lpstr>
      <vt:lpstr>Learning from the Scottish Experience:  What factors contribute to the implementation gap? </vt:lpstr>
      <vt:lpstr>Learning from the Scottish Experience </vt:lpstr>
      <vt:lpstr>Learning from the Scottish Experience (3)</vt:lpstr>
      <vt:lpstr>Learning from the Scottish Experience (4)</vt:lpstr>
      <vt:lpstr>TASK:- Study the two statements from Scottish teachers below…</vt:lpstr>
      <vt:lpstr>Other International ‘process’ curricular examples</vt:lpstr>
      <vt:lpstr>International curriculum task</vt:lpstr>
      <vt:lpstr>International examples: Curriculum reform in Hong Kong</vt:lpstr>
      <vt:lpstr>What did they do? </vt:lpstr>
      <vt:lpstr>What did they do? </vt:lpstr>
      <vt:lpstr>PowerPoint Presentation</vt:lpstr>
      <vt:lpstr>PowerPoint Presentation</vt:lpstr>
      <vt:lpstr>Impact of reforms</vt:lpstr>
      <vt:lpstr>However, </vt:lpstr>
      <vt:lpstr>Learning from Hong Kong? </vt:lpstr>
      <vt:lpstr>Qualifications</vt:lpstr>
      <vt:lpstr>The development of the Curriculum for Wales. </vt:lpstr>
      <vt:lpstr>Intersessional Task 2 </vt:lpstr>
      <vt:lpstr>Reflections from Writing Task (20 minutes)</vt:lpstr>
      <vt:lpstr>Challenges and opportunities of CfW implementation. </vt:lpstr>
      <vt:lpstr>Challenges and opportunities of CfW: A new curriculum organization and structure? </vt:lpstr>
      <vt:lpstr>Challenges and opportunities of CfW: A new curriculum organization and structure? </vt:lpstr>
      <vt:lpstr>Challenges and opportunities of CfW  -  Interdisciplinary approaches</vt:lpstr>
      <vt:lpstr>Challenges and opportunities of the 'big ideas' (what matters) approach to developing the Curriculum for Wales</vt:lpstr>
      <vt:lpstr>What are the key features of ‘big ideas’ (from Wiggins and McTighe, 2005, Understanding by Design) </vt:lpstr>
      <vt:lpstr>Wynne Harlen – Big Ideas in Science</vt:lpstr>
      <vt:lpstr>'Big Ideas' in Science...</vt:lpstr>
      <vt:lpstr>PowerPoint Presentation</vt:lpstr>
      <vt:lpstr>, 1981)</vt:lpstr>
      <vt:lpstr>What constitutes a big idea? (Wintersgill 2017 – paper commissioned by WG)</vt:lpstr>
      <vt:lpstr>Wintersgill (cont')</vt:lpstr>
      <vt:lpstr>What Matters in the Curriculum for Wales</vt:lpstr>
      <vt:lpstr>Challenges and opportunities of CfW: Developing  School based curriculum. </vt:lpstr>
      <vt:lpstr>PowerPoint Presentation</vt:lpstr>
      <vt:lpstr>Challenges and opportunities of the CfW:  How do we realise the new curriculum: Teacher agency</vt:lpstr>
      <vt:lpstr>PowerPoint Presentation</vt:lpstr>
      <vt:lpstr>PowerPoint Presentation</vt:lpstr>
      <vt:lpstr>Teacher Agency</vt:lpstr>
      <vt:lpstr>PowerPoint Presentation</vt:lpstr>
      <vt:lpstr>What is Teacher Agency?</vt:lpstr>
      <vt:lpstr>What is Teacher Agency?</vt:lpstr>
      <vt:lpstr>PowerPoint Presentation</vt:lpstr>
      <vt:lpstr>The key dimensions of teacher agency (an ‘ecological’ model) </vt:lpstr>
      <vt:lpstr>Guide to terminology</vt:lpstr>
      <vt:lpstr>PowerPoint Presentation</vt:lpstr>
      <vt:lpstr>A brief history of reform in Wales... A holistic approach?</vt:lpstr>
      <vt:lpstr>How might the ‘ecological approach’ help us to understand the complex challenges faced by teachers in the development of the new curriculum? </vt:lpstr>
      <vt:lpstr>What can we do to support teachers? agency? </vt:lpstr>
      <vt:lpstr>PowerPoint Presentation</vt:lpstr>
      <vt:lpstr>The new professional standards - what do we know about these?</vt:lpstr>
      <vt:lpstr>Schools as Learning Organisations - what do we know about this?</vt:lpstr>
      <vt:lpstr>PowerPoint Presentation</vt:lpstr>
      <vt:lpstr>Force Field Analysis</vt:lpstr>
      <vt:lpstr>An example… from the field of industry!</vt:lpstr>
      <vt:lpstr>Task:- Creating a Force Field analysis</vt:lpstr>
      <vt:lpstr>Task – complete a force field analysis “The purposes led curriculum is realised in our school"</vt:lpstr>
      <vt:lpstr>PowerPoint Presentation</vt:lpstr>
      <vt:lpstr>PowerPoint Presentation</vt:lpstr>
      <vt:lpstr>Literature review - Junnine</vt:lpstr>
      <vt:lpstr>Learning Visits</vt:lpstr>
      <vt:lpstr>Learning Visit</vt:lpstr>
      <vt:lpstr>Learning Visit focus</vt:lpstr>
      <vt:lpstr>Learning Visits</vt:lpstr>
      <vt:lpstr>Intersessional task for day 4</vt:lpstr>
      <vt:lpstr>Reflective Practice- four perspectives </vt:lpstr>
      <vt:lpstr>PowerPoint Presentation</vt:lpstr>
      <vt:lpstr>PowerPoint Presentation</vt:lpstr>
      <vt:lpstr>References and possible  further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PG Cert Teaching &amp; Learning “Successful Futures” Module 1:- Curriculum  Day 2 – 30th November 2017</dc:title>
  <dc:creator>Jim Statts</dc:creator>
  <cp:lastModifiedBy>Nicky Hagendyk</cp:lastModifiedBy>
  <cp:revision>1</cp:revision>
  <cp:lastPrinted>2017-11-28T11:35:41Z</cp:lastPrinted>
  <dcterms:modified xsi:type="dcterms:W3CDTF">2019-05-13T10:14:51Z</dcterms:modified>
</cp:coreProperties>
</file>