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0" r:id="rId2"/>
    <p:sldId id="269" r:id="rId3"/>
    <p:sldId id="256" r:id="rId4"/>
    <p:sldId id="266" r:id="rId5"/>
    <p:sldId id="271" r:id="rId6"/>
    <p:sldId id="268" r:id="rId7"/>
    <p:sldId id="258" r:id="rId8"/>
    <p:sldId id="257" r:id="rId9"/>
    <p:sldId id="260" r:id="rId10"/>
    <p:sldId id="261" r:id="rId11"/>
    <p:sldId id="262" r:id="rId12"/>
    <p:sldId id="263" r:id="rId13"/>
    <p:sldId id="259" r:id="rId14"/>
    <p:sldId id="264" r:id="rId15"/>
    <p:sldId id="265"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28DC59A-1F81-499D-94CB-2BA16B05AB48}"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F5A760-D98D-41BB-807A-AB44E91CBC3F}" type="slidenum">
              <a:rPr lang="en-GB" smtClean="0"/>
              <a:t>‹#›</a:t>
            </a:fld>
            <a:endParaRPr lang="en-GB"/>
          </a:p>
        </p:txBody>
      </p:sp>
    </p:spTree>
    <p:extLst>
      <p:ext uri="{BB962C8B-B14F-4D97-AF65-F5344CB8AC3E}">
        <p14:creationId xmlns:p14="http://schemas.microsoft.com/office/powerpoint/2010/main" val="3969831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28DC59A-1F81-499D-94CB-2BA16B05AB48}"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F5A760-D98D-41BB-807A-AB44E91CBC3F}" type="slidenum">
              <a:rPr lang="en-GB" smtClean="0"/>
              <a:t>‹#›</a:t>
            </a:fld>
            <a:endParaRPr lang="en-GB"/>
          </a:p>
        </p:txBody>
      </p:sp>
    </p:spTree>
    <p:extLst>
      <p:ext uri="{BB962C8B-B14F-4D97-AF65-F5344CB8AC3E}">
        <p14:creationId xmlns:p14="http://schemas.microsoft.com/office/powerpoint/2010/main" val="2365939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28DC59A-1F81-499D-94CB-2BA16B05AB48}"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F5A760-D98D-41BB-807A-AB44E91CBC3F}" type="slidenum">
              <a:rPr lang="en-GB" smtClean="0"/>
              <a:t>‹#›</a:t>
            </a:fld>
            <a:endParaRPr lang="en-GB"/>
          </a:p>
        </p:txBody>
      </p:sp>
    </p:spTree>
    <p:extLst>
      <p:ext uri="{BB962C8B-B14F-4D97-AF65-F5344CB8AC3E}">
        <p14:creationId xmlns:p14="http://schemas.microsoft.com/office/powerpoint/2010/main" val="91021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28DC59A-1F81-499D-94CB-2BA16B05AB48}"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F5A760-D98D-41BB-807A-AB44E91CBC3F}" type="slidenum">
              <a:rPr lang="en-GB" smtClean="0"/>
              <a:t>‹#›</a:t>
            </a:fld>
            <a:endParaRPr lang="en-GB"/>
          </a:p>
        </p:txBody>
      </p:sp>
    </p:spTree>
    <p:extLst>
      <p:ext uri="{BB962C8B-B14F-4D97-AF65-F5344CB8AC3E}">
        <p14:creationId xmlns:p14="http://schemas.microsoft.com/office/powerpoint/2010/main" val="3861547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28DC59A-1F81-499D-94CB-2BA16B05AB48}" type="datetimeFigureOut">
              <a:rPr lang="en-GB" smtClean="0"/>
              <a:t>07/05/2019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F5A760-D98D-41BB-807A-AB44E91CBC3F}" type="slidenum">
              <a:rPr lang="en-GB" smtClean="0"/>
              <a:t>‹#›</a:t>
            </a:fld>
            <a:endParaRPr lang="en-GB"/>
          </a:p>
        </p:txBody>
      </p:sp>
    </p:spTree>
    <p:extLst>
      <p:ext uri="{BB962C8B-B14F-4D97-AF65-F5344CB8AC3E}">
        <p14:creationId xmlns:p14="http://schemas.microsoft.com/office/powerpoint/2010/main" val="4195097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28DC59A-1F81-499D-94CB-2BA16B05AB48}" type="datetimeFigureOut">
              <a:rPr lang="en-GB" smtClean="0"/>
              <a:t>07/05/2019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F5A760-D98D-41BB-807A-AB44E91CBC3F}" type="slidenum">
              <a:rPr lang="en-GB" smtClean="0"/>
              <a:t>‹#›</a:t>
            </a:fld>
            <a:endParaRPr lang="en-GB"/>
          </a:p>
        </p:txBody>
      </p:sp>
    </p:spTree>
    <p:extLst>
      <p:ext uri="{BB962C8B-B14F-4D97-AF65-F5344CB8AC3E}">
        <p14:creationId xmlns:p14="http://schemas.microsoft.com/office/powerpoint/2010/main" val="1762618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8DC59A-1F81-499D-94CB-2BA16B05AB48}" type="datetimeFigureOut">
              <a:rPr lang="en-GB" smtClean="0"/>
              <a:t>07/05/2019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F5A760-D98D-41BB-807A-AB44E91CBC3F}" type="slidenum">
              <a:rPr lang="en-GB" smtClean="0"/>
              <a:t>‹#›</a:t>
            </a:fld>
            <a:endParaRPr lang="en-GB"/>
          </a:p>
        </p:txBody>
      </p:sp>
    </p:spTree>
    <p:extLst>
      <p:ext uri="{BB962C8B-B14F-4D97-AF65-F5344CB8AC3E}">
        <p14:creationId xmlns:p14="http://schemas.microsoft.com/office/powerpoint/2010/main" val="1542013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8DC59A-1F81-499D-94CB-2BA16B05AB48}"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F5A760-D98D-41BB-807A-AB44E91CBC3F}" type="slidenum">
              <a:rPr lang="en-GB" smtClean="0"/>
              <a:t>‹#›</a:t>
            </a:fld>
            <a:endParaRPr lang="en-GB"/>
          </a:p>
        </p:txBody>
      </p:sp>
    </p:spTree>
    <p:extLst>
      <p:ext uri="{BB962C8B-B14F-4D97-AF65-F5344CB8AC3E}">
        <p14:creationId xmlns:p14="http://schemas.microsoft.com/office/powerpoint/2010/main" val="2312056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8DC59A-1F81-499D-94CB-2BA16B05AB48}"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F5A760-D98D-41BB-807A-AB44E91CBC3F}" type="slidenum">
              <a:rPr lang="en-GB" smtClean="0"/>
              <a:t>‹#›</a:t>
            </a:fld>
            <a:endParaRPr lang="en-GB"/>
          </a:p>
        </p:txBody>
      </p:sp>
    </p:spTree>
    <p:extLst>
      <p:ext uri="{BB962C8B-B14F-4D97-AF65-F5344CB8AC3E}">
        <p14:creationId xmlns:p14="http://schemas.microsoft.com/office/powerpoint/2010/main" val="2891320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28DC59A-1F81-499D-94CB-2BA16B05AB48}"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F5A760-D98D-41BB-807A-AB44E91CBC3F}" type="slidenum">
              <a:rPr lang="en-GB" smtClean="0"/>
              <a:t>‹#›</a:t>
            </a:fld>
            <a:endParaRPr lang="en-GB"/>
          </a:p>
        </p:txBody>
      </p:sp>
    </p:spTree>
    <p:extLst>
      <p:ext uri="{BB962C8B-B14F-4D97-AF65-F5344CB8AC3E}">
        <p14:creationId xmlns:p14="http://schemas.microsoft.com/office/powerpoint/2010/main" val="2114577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28DC59A-1F81-499D-94CB-2BA16B05AB48}"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F5A760-D98D-41BB-807A-AB44E91CBC3F}" type="slidenum">
              <a:rPr lang="en-GB" smtClean="0"/>
              <a:t>‹#›</a:t>
            </a:fld>
            <a:endParaRPr lang="en-GB"/>
          </a:p>
        </p:txBody>
      </p:sp>
    </p:spTree>
    <p:extLst>
      <p:ext uri="{BB962C8B-B14F-4D97-AF65-F5344CB8AC3E}">
        <p14:creationId xmlns:p14="http://schemas.microsoft.com/office/powerpoint/2010/main" val="2446843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8DC59A-1F81-499D-94CB-2BA16B05AB48}" type="datetimeFigureOut">
              <a:rPr lang="en-GB" smtClean="0"/>
              <a:t>07/05/2019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F5A760-D98D-41BB-807A-AB44E91CBC3F}" type="slidenum">
              <a:rPr lang="en-GB" smtClean="0"/>
              <a:t>‹#›</a:t>
            </a:fld>
            <a:endParaRPr lang="en-GB"/>
          </a:p>
        </p:txBody>
      </p:sp>
    </p:spTree>
    <p:extLst>
      <p:ext uri="{BB962C8B-B14F-4D97-AF65-F5344CB8AC3E}">
        <p14:creationId xmlns:p14="http://schemas.microsoft.com/office/powerpoint/2010/main" val="35039086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5"/>
            <a:ext cx="7772400" cy="864096"/>
          </a:xfrm>
        </p:spPr>
        <p:txBody>
          <a:bodyPr/>
          <a:lstStyle/>
          <a:p>
            <a:r>
              <a:rPr lang="en-GB" dirty="0" smtClean="0"/>
              <a:t>Postmodern path</a:t>
            </a:r>
            <a:endParaRPr lang="en-GB" dirty="0"/>
          </a:p>
        </p:txBody>
      </p:sp>
      <p:sp>
        <p:nvSpPr>
          <p:cNvPr id="3" name="Subtitle 2"/>
          <p:cNvSpPr>
            <a:spLocks noGrp="1"/>
          </p:cNvSpPr>
          <p:nvPr>
            <p:ph type="subTitle" idx="1"/>
          </p:nvPr>
        </p:nvSpPr>
        <p:spPr>
          <a:xfrm>
            <a:off x="539552" y="1556792"/>
            <a:ext cx="7992888" cy="4082008"/>
          </a:xfrm>
        </p:spPr>
        <p:txBody>
          <a:bodyPr>
            <a:normAutofit fontScale="77500" lnSpcReduction="20000"/>
          </a:bodyPr>
          <a:lstStyle/>
          <a:p>
            <a:pPr marL="457200" indent="-457200" algn="just">
              <a:buFont typeface="Arial" panose="020B0604020202020204" pitchFamily="34" charset="0"/>
              <a:buChar char="•"/>
            </a:pPr>
            <a:r>
              <a:rPr lang="en-GB" sz="2400" dirty="0" smtClean="0"/>
              <a:t>Faced with the subjective nature of qualitative research methods and the impossibility of attaining the positivist ideal some authors mentioned below chose the post modern path.</a:t>
            </a:r>
          </a:p>
          <a:p>
            <a:pPr marL="457200" indent="-457200" algn="just">
              <a:buFont typeface="Arial" panose="020B0604020202020204" pitchFamily="34" charset="0"/>
              <a:buChar char="•"/>
            </a:pPr>
            <a:r>
              <a:rPr lang="en-GB" sz="2400" dirty="0" smtClean="0"/>
              <a:t>Post modern path emphasize the complexity of the world as it operates in global, modern multi faceted societies. Hence the argument to present the entire range of voices (Stakeholders) present in the societies that are being studied (Forwarded by authors such as Norman Denzin 1999, James Clifford and George E Marcus 1986, Patricia Clough 1992)</a:t>
            </a:r>
          </a:p>
          <a:p>
            <a:pPr marL="457200" indent="-457200" algn="just">
              <a:buFont typeface="Arial" panose="020B0604020202020204" pitchFamily="34" charset="0"/>
              <a:buChar char="•"/>
            </a:pPr>
            <a:r>
              <a:rPr lang="en-GB" sz="2400" dirty="0" smtClean="0"/>
              <a:t>A vast majority rejected the post modern path because it make doing the scientific research impossible. Since postmodern studies favour restitution of actors voices, and point of view as unique idiosyncratic views, they do reject the possibility of production of systematic, rigorous and empirically founded analysis of observed social phenomena. Most academic ethnographers for example prefer another path-The reflexive approach</a:t>
            </a:r>
          </a:p>
          <a:p>
            <a:pPr marL="457200" indent="-457200" algn="just">
              <a:buFont typeface="Arial" panose="020B0604020202020204" pitchFamily="34" charset="0"/>
              <a:buChar char="•"/>
            </a:pPr>
            <a:endParaRPr lang="en-GB" sz="1800" dirty="0" smtClean="0"/>
          </a:p>
          <a:p>
            <a:pPr marL="457200" indent="-457200" algn="just">
              <a:buFont typeface="Arial" panose="020B0604020202020204" pitchFamily="34" charset="0"/>
              <a:buChar char="•"/>
            </a:pPr>
            <a:endParaRPr lang="en-GB" sz="1800" dirty="0" smtClean="0"/>
          </a:p>
          <a:p>
            <a:pPr marL="457200" indent="-457200" algn="just">
              <a:buFont typeface="Arial" panose="020B0604020202020204" pitchFamily="34" charset="0"/>
              <a:buChar char="•"/>
            </a:pPr>
            <a:endParaRPr lang="en-GB" sz="2800" dirty="0" smtClean="0"/>
          </a:p>
          <a:p>
            <a:pPr marL="457200" indent="-457200" algn="just">
              <a:buFont typeface="Arial" panose="020B0604020202020204" pitchFamily="34" charset="0"/>
              <a:buChar char="•"/>
            </a:pPr>
            <a:endParaRPr lang="en-GB" sz="2800" dirty="0" smtClean="0"/>
          </a:p>
          <a:p>
            <a:pPr marL="457200" indent="-457200" algn="just">
              <a:buFont typeface="Arial" panose="020B0604020202020204" pitchFamily="34" charset="0"/>
              <a:buChar char="•"/>
            </a:pPr>
            <a:endParaRPr lang="en-GB" dirty="0" smtClean="0"/>
          </a:p>
          <a:p>
            <a:pPr marL="457200" indent="-457200" algn="just">
              <a:buFont typeface="Arial" panose="020B0604020202020204" pitchFamily="34" charset="0"/>
              <a:buChar char="•"/>
            </a:pPr>
            <a:endParaRPr lang="en-GB" dirty="0"/>
          </a:p>
        </p:txBody>
      </p:sp>
    </p:spTree>
    <p:extLst>
      <p:ext uri="{BB962C8B-B14F-4D97-AF65-F5344CB8AC3E}">
        <p14:creationId xmlns:p14="http://schemas.microsoft.com/office/powerpoint/2010/main" val="343301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5"/>
            <a:ext cx="7772400" cy="864096"/>
          </a:xfrm>
        </p:spPr>
        <p:txBody>
          <a:bodyPr/>
          <a:lstStyle/>
          <a:p>
            <a:r>
              <a:rPr lang="en-GB" dirty="0" smtClean="0"/>
              <a:t>The Reflexive Approach</a:t>
            </a:r>
            <a:endParaRPr lang="en-GB" dirty="0"/>
          </a:p>
        </p:txBody>
      </p:sp>
      <p:sp>
        <p:nvSpPr>
          <p:cNvPr id="3" name="Subtitle 2"/>
          <p:cNvSpPr>
            <a:spLocks noGrp="1"/>
          </p:cNvSpPr>
          <p:nvPr>
            <p:ph type="subTitle" idx="1"/>
          </p:nvPr>
        </p:nvSpPr>
        <p:spPr>
          <a:xfrm>
            <a:off x="539552" y="1556792"/>
            <a:ext cx="7992888" cy="5112568"/>
          </a:xfrm>
        </p:spPr>
        <p:txBody>
          <a:bodyPr>
            <a:normAutofit fontScale="85000" lnSpcReduction="10000"/>
          </a:bodyPr>
          <a:lstStyle/>
          <a:p>
            <a:pPr algn="just"/>
            <a:r>
              <a:rPr lang="en-GB" dirty="0" smtClean="0"/>
              <a:t>Sociologists like  Whyte, Glaser and Strauss, Hammersley, Taylor, </a:t>
            </a:r>
            <a:r>
              <a:rPr lang="en-GB" dirty="0" err="1" smtClean="0"/>
              <a:t>Burawoy</a:t>
            </a:r>
            <a:r>
              <a:rPr lang="en-GB" dirty="0" smtClean="0"/>
              <a:t>  all developed reflexive practice in ethnography.</a:t>
            </a:r>
          </a:p>
          <a:p>
            <a:pPr algn="just"/>
            <a:endParaRPr lang="en-GB" dirty="0" smtClean="0"/>
          </a:p>
          <a:p>
            <a:pPr marL="457200" indent="-457200" algn="just">
              <a:buFont typeface="Arial" panose="020B0604020202020204" pitchFamily="34" charset="0"/>
              <a:buChar char="•"/>
            </a:pPr>
            <a:r>
              <a:rPr lang="en-GB" dirty="0" smtClean="0"/>
              <a:t>Reflexive Ethnography is an approach to participant observation that recognizes that we are part of the world we study (</a:t>
            </a:r>
            <a:r>
              <a:rPr lang="en-GB" dirty="0" err="1" smtClean="0"/>
              <a:t>Burawoy</a:t>
            </a:r>
            <a:r>
              <a:rPr lang="en-GB" dirty="0" smtClean="0"/>
              <a:t>, 2003;655) through a balance between involvement and detachment</a:t>
            </a:r>
          </a:p>
          <a:p>
            <a:pPr marL="457200" indent="-457200" algn="just">
              <a:buFont typeface="Arial" panose="020B0604020202020204" pitchFamily="34" charset="0"/>
              <a:buChar char="•"/>
            </a:pPr>
            <a:r>
              <a:rPr lang="en-GB" dirty="0" smtClean="0"/>
              <a:t>Provides the foundation of sociological practice at least for practitioners and advocates of qualitative methods and sources such as observation, interviewing and archives</a:t>
            </a:r>
            <a:endParaRPr lang="en-GB" dirty="0"/>
          </a:p>
        </p:txBody>
      </p:sp>
    </p:spTree>
    <p:extLst>
      <p:ext uri="{BB962C8B-B14F-4D97-AF65-F5344CB8AC3E}">
        <p14:creationId xmlns:p14="http://schemas.microsoft.com/office/powerpoint/2010/main" val="1686251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5"/>
            <a:ext cx="7772400" cy="864096"/>
          </a:xfrm>
        </p:spPr>
        <p:txBody>
          <a:bodyPr/>
          <a:lstStyle/>
          <a:p>
            <a:r>
              <a:rPr lang="en-GB" dirty="0" smtClean="0"/>
              <a:t>Reflexivity</a:t>
            </a:r>
            <a:endParaRPr lang="en-GB" dirty="0"/>
          </a:p>
        </p:txBody>
      </p:sp>
      <p:sp>
        <p:nvSpPr>
          <p:cNvPr id="3" name="Subtitle 2"/>
          <p:cNvSpPr>
            <a:spLocks noGrp="1"/>
          </p:cNvSpPr>
          <p:nvPr>
            <p:ph type="subTitle" idx="1"/>
          </p:nvPr>
        </p:nvSpPr>
        <p:spPr>
          <a:xfrm>
            <a:off x="539552" y="1556792"/>
            <a:ext cx="7992888" cy="4082008"/>
          </a:xfrm>
        </p:spPr>
        <p:txBody>
          <a:bodyPr/>
          <a:lstStyle/>
          <a:p>
            <a:pPr algn="just"/>
            <a:r>
              <a:rPr lang="en-US" dirty="0"/>
              <a:t>Reflexivity is the process of becoming self-aware. Researchers make regular efforts to consider their own thoughts and actions in light of different contexts. Reflexivity, then, is a researcher's ongoing critique and critical reflection of his or her own biases </a:t>
            </a:r>
            <a:r>
              <a:rPr lang="en-US" dirty="0" smtClean="0"/>
              <a:t>and the impact the journey of research has in shaping the researchers own interpretations and ideas</a:t>
            </a:r>
            <a:endParaRPr lang="en-GB" dirty="0"/>
          </a:p>
        </p:txBody>
      </p:sp>
    </p:spTree>
    <p:extLst>
      <p:ext uri="{BB962C8B-B14F-4D97-AF65-F5344CB8AC3E}">
        <p14:creationId xmlns:p14="http://schemas.microsoft.com/office/powerpoint/2010/main" val="3677505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5"/>
            <a:ext cx="7772400" cy="864096"/>
          </a:xfrm>
        </p:spPr>
        <p:txBody>
          <a:bodyPr/>
          <a:lstStyle/>
          <a:p>
            <a:r>
              <a:rPr lang="en-GB" dirty="0" smtClean="0"/>
              <a:t>Reflexivity</a:t>
            </a:r>
            <a:endParaRPr lang="en-GB" dirty="0"/>
          </a:p>
        </p:txBody>
      </p:sp>
      <p:sp>
        <p:nvSpPr>
          <p:cNvPr id="3" name="Subtitle 2"/>
          <p:cNvSpPr>
            <a:spLocks noGrp="1"/>
          </p:cNvSpPr>
          <p:nvPr>
            <p:ph type="subTitle" idx="1"/>
          </p:nvPr>
        </p:nvSpPr>
        <p:spPr>
          <a:xfrm>
            <a:off x="539552" y="1556792"/>
            <a:ext cx="7992888" cy="4082008"/>
          </a:xfrm>
        </p:spPr>
        <p:txBody>
          <a:bodyPr/>
          <a:lstStyle/>
          <a:p>
            <a:pPr marL="457200" indent="-457200" algn="just">
              <a:buFont typeface="Arial" panose="020B0604020202020204" pitchFamily="34" charset="0"/>
              <a:buChar char="•"/>
            </a:pPr>
            <a:r>
              <a:rPr lang="en-GB" dirty="0" smtClean="0"/>
              <a:t>Subjectivity is evident in qualitative research</a:t>
            </a:r>
          </a:p>
          <a:p>
            <a:pPr algn="just"/>
            <a:r>
              <a:rPr lang="en-GB" dirty="0" smtClean="0"/>
              <a:t> </a:t>
            </a:r>
          </a:p>
          <a:p>
            <a:pPr marL="457200" indent="-457200" algn="just">
              <a:buFont typeface="Arial" panose="020B0604020202020204" pitchFamily="34" charset="0"/>
              <a:buChar char="•"/>
            </a:pPr>
            <a:r>
              <a:rPr lang="en-GB" dirty="0" smtClean="0"/>
              <a:t>Involves recording how researchers own beliefs, values and attitudes play a part in  their research</a:t>
            </a:r>
          </a:p>
          <a:p>
            <a:pPr marL="457200" indent="-457200" algn="just">
              <a:buFont typeface="Arial" panose="020B0604020202020204" pitchFamily="34" charset="0"/>
              <a:buChar char="•"/>
            </a:pPr>
            <a:endParaRPr lang="en-GB" dirty="0"/>
          </a:p>
        </p:txBody>
      </p:sp>
    </p:spTree>
    <p:extLst>
      <p:ext uri="{BB962C8B-B14F-4D97-AF65-F5344CB8AC3E}">
        <p14:creationId xmlns:p14="http://schemas.microsoft.com/office/powerpoint/2010/main" val="16510616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5"/>
            <a:ext cx="7772400" cy="864096"/>
          </a:xfrm>
        </p:spPr>
        <p:txBody>
          <a:bodyPr>
            <a:normAutofit/>
          </a:bodyPr>
          <a:lstStyle/>
          <a:p>
            <a:r>
              <a:rPr lang="en-GB" dirty="0" smtClean="0"/>
              <a:t>Activity: Reflexivity Statements</a:t>
            </a:r>
            <a:endParaRPr lang="en-GB" dirty="0"/>
          </a:p>
        </p:txBody>
      </p:sp>
      <p:sp>
        <p:nvSpPr>
          <p:cNvPr id="3" name="Subtitle 2"/>
          <p:cNvSpPr>
            <a:spLocks noGrp="1"/>
          </p:cNvSpPr>
          <p:nvPr>
            <p:ph type="subTitle" idx="1"/>
          </p:nvPr>
        </p:nvSpPr>
        <p:spPr>
          <a:xfrm>
            <a:off x="539552" y="1556792"/>
            <a:ext cx="7992888" cy="4082008"/>
          </a:xfrm>
        </p:spPr>
        <p:txBody>
          <a:bodyPr>
            <a:normAutofit fontScale="92500" lnSpcReduction="20000"/>
          </a:bodyPr>
          <a:lstStyle/>
          <a:p>
            <a:pPr marL="457200" indent="-457200" algn="just">
              <a:buFont typeface="Arial" panose="020B0604020202020204" pitchFamily="34" charset="0"/>
              <a:buChar char="•"/>
            </a:pPr>
            <a:r>
              <a:rPr lang="en-GB" dirty="0" smtClean="0"/>
              <a:t>Please read the article uploaded on Moodle and discuss the content with in your group.</a:t>
            </a:r>
          </a:p>
          <a:p>
            <a:pPr marL="457200" indent="-457200" algn="just">
              <a:buFont typeface="Arial" panose="020B0604020202020204" pitchFamily="34" charset="0"/>
              <a:buChar char="•"/>
            </a:pPr>
            <a:endParaRPr lang="en-GB" dirty="0"/>
          </a:p>
          <a:p>
            <a:pPr marL="457200" indent="-457200" algn="just">
              <a:buFont typeface="Arial" panose="020B0604020202020204" pitchFamily="34" charset="0"/>
              <a:buChar char="•"/>
            </a:pPr>
            <a:r>
              <a:rPr lang="en-GB" dirty="0" smtClean="0"/>
              <a:t>You are all requested to write a small </a:t>
            </a:r>
            <a:r>
              <a:rPr lang="en-US" dirty="0" smtClean="0"/>
              <a:t>Personal reflexivity statement: Focusing on the ways in which your own aspirations, values, experiences, beliefs, philosophies, political and social system might have impacted on your selection of the particular research topic/question for your DBA.    </a:t>
            </a:r>
            <a:endParaRPr lang="en-GB" dirty="0"/>
          </a:p>
        </p:txBody>
      </p:sp>
    </p:spTree>
    <p:extLst>
      <p:ext uri="{BB962C8B-B14F-4D97-AF65-F5344CB8AC3E}">
        <p14:creationId xmlns:p14="http://schemas.microsoft.com/office/powerpoint/2010/main" val="1002326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5"/>
            <a:ext cx="7772400" cy="864096"/>
          </a:xfrm>
        </p:spPr>
        <p:txBody>
          <a:bodyPr/>
          <a:lstStyle/>
          <a:p>
            <a:r>
              <a:rPr lang="en-GB" dirty="0" smtClean="0"/>
              <a:t>Challenges in Reflexivity</a:t>
            </a:r>
            <a:endParaRPr lang="en-GB" dirty="0"/>
          </a:p>
        </p:txBody>
      </p:sp>
      <p:sp>
        <p:nvSpPr>
          <p:cNvPr id="3" name="Subtitle 2"/>
          <p:cNvSpPr>
            <a:spLocks noGrp="1"/>
          </p:cNvSpPr>
          <p:nvPr>
            <p:ph type="subTitle" idx="1"/>
          </p:nvPr>
        </p:nvSpPr>
        <p:spPr>
          <a:xfrm>
            <a:off x="539552" y="1556792"/>
            <a:ext cx="7992888" cy="4082008"/>
          </a:xfrm>
        </p:spPr>
        <p:txBody>
          <a:bodyPr>
            <a:normAutofit fontScale="77500" lnSpcReduction="20000"/>
          </a:bodyPr>
          <a:lstStyle/>
          <a:p>
            <a:pPr algn="just"/>
            <a:r>
              <a:rPr lang="en-US" dirty="0" smtClean="0"/>
              <a:t>Reflexivity entails several challenges. For instance, van der Riet (2012) identifies the challenge of how to manage the emotions of our research participants. She argues that total detachment is unrealistic and can hinder the research process. Further, she posits that researchers should be mindful of their behaviors and actions and should be aware of the “Hollywood plot” that makes the research findings seem more positive than they actually are (van der Riet, 2012, p. 31). </a:t>
            </a:r>
            <a:r>
              <a:rPr lang="en-US" dirty="0" err="1" smtClean="0"/>
              <a:t>Jootun</a:t>
            </a:r>
            <a:r>
              <a:rPr lang="en-US" dirty="0" smtClean="0"/>
              <a:t> et al. (2009, p. 45) also acknowledges that it is difficult not to influence and be influenced by the research participants. Nevertheless, the reflexive research recognizes that any finding is the product of the researcher’s interpretation (</a:t>
            </a:r>
            <a:r>
              <a:rPr lang="en-US" dirty="0" err="1" smtClean="0"/>
              <a:t>Jootun</a:t>
            </a:r>
            <a:r>
              <a:rPr lang="en-US" dirty="0" smtClean="0"/>
              <a:t> et al., 2009, p. 45)</a:t>
            </a:r>
            <a:endParaRPr lang="en-GB" dirty="0"/>
          </a:p>
        </p:txBody>
      </p:sp>
    </p:spTree>
    <p:extLst>
      <p:ext uri="{BB962C8B-B14F-4D97-AF65-F5344CB8AC3E}">
        <p14:creationId xmlns:p14="http://schemas.microsoft.com/office/powerpoint/2010/main" val="4116111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5"/>
            <a:ext cx="7772400" cy="1008112"/>
          </a:xfrm>
        </p:spPr>
        <p:txBody>
          <a:bodyPr/>
          <a:lstStyle/>
          <a:p>
            <a:r>
              <a:rPr lang="en-GB" dirty="0" smtClean="0"/>
              <a:t>Triangulations</a:t>
            </a:r>
            <a:endParaRPr lang="en-GB" dirty="0"/>
          </a:p>
        </p:txBody>
      </p:sp>
      <p:sp>
        <p:nvSpPr>
          <p:cNvPr id="3" name="Subtitle 2"/>
          <p:cNvSpPr>
            <a:spLocks noGrp="1"/>
          </p:cNvSpPr>
          <p:nvPr>
            <p:ph type="subTitle" idx="1"/>
          </p:nvPr>
        </p:nvSpPr>
        <p:spPr>
          <a:xfrm>
            <a:off x="539552" y="1556792"/>
            <a:ext cx="7992888" cy="4082008"/>
          </a:xfrm>
        </p:spPr>
        <p:txBody>
          <a:bodyPr>
            <a:normAutofit lnSpcReduction="10000"/>
          </a:bodyPr>
          <a:lstStyle/>
          <a:p>
            <a:pPr marL="457200" indent="-457200" algn="l">
              <a:buFont typeface="Arial" panose="020B0604020202020204" pitchFamily="34" charset="0"/>
              <a:buChar char="•"/>
            </a:pPr>
            <a:r>
              <a:rPr lang="en-GB" dirty="0" smtClean="0"/>
              <a:t>Methods used by qualitative researchers to check and establish validity in their studies</a:t>
            </a:r>
          </a:p>
          <a:p>
            <a:pPr marL="457200" indent="-457200" algn="l">
              <a:buFont typeface="Arial" panose="020B0604020202020204" pitchFamily="34" charset="0"/>
              <a:buChar char="•"/>
            </a:pPr>
            <a:r>
              <a:rPr lang="en-GB" dirty="0" smtClean="0"/>
              <a:t>This is primarily done by analysing the research question from multiple perspective</a:t>
            </a:r>
          </a:p>
          <a:p>
            <a:pPr marL="457200" indent="-457200" algn="l">
              <a:buFont typeface="Arial" panose="020B0604020202020204" pitchFamily="34" charset="0"/>
              <a:buChar char="•"/>
            </a:pPr>
            <a:r>
              <a:rPr lang="en-US" dirty="0"/>
              <a:t>Triangulation is a credible and useful method of conducting research which can result in an increase in both quality and quantity of data gathered </a:t>
            </a:r>
            <a:endParaRPr lang="en-GB" dirty="0" smtClean="0"/>
          </a:p>
          <a:p>
            <a:pPr algn="l"/>
            <a:endParaRPr lang="en-GB" dirty="0" smtClean="0"/>
          </a:p>
          <a:p>
            <a:pPr marL="457200" indent="-457200" algn="l">
              <a:buFont typeface="Arial" panose="020B0604020202020204" pitchFamily="34" charset="0"/>
              <a:buChar char="•"/>
            </a:pPr>
            <a:endParaRPr lang="en-GB" dirty="0"/>
          </a:p>
        </p:txBody>
      </p:sp>
    </p:spTree>
    <p:extLst>
      <p:ext uri="{BB962C8B-B14F-4D97-AF65-F5344CB8AC3E}">
        <p14:creationId xmlns:p14="http://schemas.microsoft.com/office/powerpoint/2010/main" val="254232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4"/>
            <a:ext cx="7772400" cy="1470025"/>
          </a:xfrm>
        </p:spPr>
        <p:txBody>
          <a:bodyPr/>
          <a:lstStyle/>
          <a:p>
            <a:r>
              <a:rPr lang="en-GB" dirty="0" smtClean="0"/>
              <a:t>Types of Triangulations in Qualitative</a:t>
            </a:r>
            <a:endParaRPr lang="en-GB" dirty="0"/>
          </a:p>
        </p:txBody>
      </p:sp>
      <p:sp>
        <p:nvSpPr>
          <p:cNvPr id="3" name="Subtitle 2"/>
          <p:cNvSpPr>
            <a:spLocks noGrp="1"/>
          </p:cNvSpPr>
          <p:nvPr>
            <p:ph type="subTitle" idx="1"/>
          </p:nvPr>
        </p:nvSpPr>
        <p:spPr>
          <a:xfrm>
            <a:off x="539552" y="2060848"/>
            <a:ext cx="7992888" cy="3577952"/>
          </a:xfrm>
        </p:spPr>
        <p:txBody>
          <a:bodyPr>
            <a:normAutofit fontScale="92500" lnSpcReduction="20000"/>
          </a:bodyPr>
          <a:lstStyle/>
          <a:p>
            <a:pPr algn="l"/>
            <a:r>
              <a:rPr lang="en-GB" dirty="0" smtClean="0"/>
              <a:t>1) Data Triangulation</a:t>
            </a:r>
          </a:p>
          <a:p>
            <a:pPr algn="l"/>
            <a:r>
              <a:rPr lang="en-GB" dirty="0" smtClean="0"/>
              <a:t>Involves including different types of data source to increase the validity of the study</a:t>
            </a:r>
          </a:p>
          <a:p>
            <a:pPr algn="l"/>
            <a:r>
              <a:rPr lang="en-GB" dirty="0" smtClean="0"/>
              <a:t>Example: Viewpoints of various stakeholders in a particular research study</a:t>
            </a:r>
          </a:p>
          <a:p>
            <a:pPr algn="l"/>
            <a:r>
              <a:rPr lang="en-GB" dirty="0" smtClean="0"/>
              <a:t>Activity: Introspect your research topics and reflect how might you be able to increase the validity of it through Data Triangulation.</a:t>
            </a:r>
            <a:endParaRPr lang="en-GB" dirty="0"/>
          </a:p>
          <a:p>
            <a:pPr marL="514350" indent="-514350" algn="l">
              <a:buFont typeface="+mj-lt"/>
              <a:buAutoNum type="arabicPeriod"/>
            </a:pPr>
            <a:endParaRPr lang="en-GB" dirty="0" smtClean="0"/>
          </a:p>
          <a:p>
            <a:pPr marL="514350" indent="-514350" algn="l">
              <a:buFont typeface="+mj-lt"/>
              <a:buAutoNum type="arabicPeriod"/>
            </a:pPr>
            <a:endParaRPr lang="en-GB" dirty="0"/>
          </a:p>
        </p:txBody>
      </p:sp>
    </p:spTree>
    <p:extLst>
      <p:ext uri="{BB962C8B-B14F-4D97-AF65-F5344CB8AC3E}">
        <p14:creationId xmlns:p14="http://schemas.microsoft.com/office/powerpoint/2010/main" val="968004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4"/>
            <a:ext cx="7772400" cy="1470025"/>
          </a:xfrm>
        </p:spPr>
        <p:txBody>
          <a:bodyPr/>
          <a:lstStyle/>
          <a:p>
            <a:r>
              <a:rPr lang="en-GB" dirty="0" smtClean="0"/>
              <a:t>Types of Triangulations in Qualitative</a:t>
            </a:r>
            <a:endParaRPr lang="en-GB" dirty="0"/>
          </a:p>
        </p:txBody>
      </p:sp>
      <p:sp>
        <p:nvSpPr>
          <p:cNvPr id="3" name="Subtitle 2"/>
          <p:cNvSpPr>
            <a:spLocks noGrp="1"/>
          </p:cNvSpPr>
          <p:nvPr>
            <p:ph type="subTitle" idx="1"/>
          </p:nvPr>
        </p:nvSpPr>
        <p:spPr>
          <a:xfrm>
            <a:off x="539552" y="2060848"/>
            <a:ext cx="7992888" cy="3577952"/>
          </a:xfrm>
        </p:spPr>
        <p:txBody>
          <a:bodyPr/>
          <a:lstStyle/>
          <a:p>
            <a:pPr algn="l"/>
            <a:r>
              <a:rPr lang="en-GB" dirty="0" smtClean="0"/>
              <a:t>2) Investigator Triangulation</a:t>
            </a:r>
          </a:p>
          <a:p>
            <a:pPr algn="l"/>
            <a:r>
              <a:rPr lang="en-GB" dirty="0" smtClean="0"/>
              <a:t>Involves using different investigators in the analysis process</a:t>
            </a:r>
          </a:p>
          <a:p>
            <a:pPr algn="l"/>
            <a:r>
              <a:rPr lang="en-GB" dirty="0" smtClean="0"/>
              <a:t>Example: Typically including various other colleagues within the field of study using the same methodology</a:t>
            </a:r>
            <a:endParaRPr lang="en-GB" dirty="0"/>
          </a:p>
          <a:p>
            <a:pPr marL="514350" indent="-514350" algn="l">
              <a:buFont typeface="+mj-lt"/>
              <a:buAutoNum type="arabicPeriod"/>
            </a:pPr>
            <a:endParaRPr lang="en-GB" dirty="0" smtClean="0"/>
          </a:p>
          <a:p>
            <a:pPr marL="514350" indent="-514350" algn="l">
              <a:buFont typeface="+mj-lt"/>
              <a:buAutoNum type="arabicPeriod"/>
            </a:pPr>
            <a:endParaRPr lang="en-GB" dirty="0"/>
          </a:p>
        </p:txBody>
      </p:sp>
    </p:spTree>
    <p:extLst>
      <p:ext uri="{BB962C8B-B14F-4D97-AF65-F5344CB8AC3E}">
        <p14:creationId xmlns:p14="http://schemas.microsoft.com/office/powerpoint/2010/main" val="909721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4"/>
            <a:ext cx="7772400" cy="1470025"/>
          </a:xfrm>
        </p:spPr>
        <p:txBody>
          <a:bodyPr/>
          <a:lstStyle/>
          <a:p>
            <a:r>
              <a:rPr lang="en-GB" dirty="0" smtClean="0"/>
              <a:t>Types of Triangulations in Qualitative</a:t>
            </a:r>
            <a:endParaRPr lang="en-GB" dirty="0"/>
          </a:p>
        </p:txBody>
      </p:sp>
      <p:sp>
        <p:nvSpPr>
          <p:cNvPr id="3" name="Subtitle 2"/>
          <p:cNvSpPr>
            <a:spLocks noGrp="1"/>
          </p:cNvSpPr>
          <p:nvPr>
            <p:ph type="subTitle" idx="1"/>
          </p:nvPr>
        </p:nvSpPr>
        <p:spPr>
          <a:xfrm>
            <a:off x="539552" y="2060848"/>
            <a:ext cx="7992888" cy="3577952"/>
          </a:xfrm>
        </p:spPr>
        <p:txBody>
          <a:bodyPr>
            <a:normAutofit lnSpcReduction="10000"/>
          </a:bodyPr>
          <a:lstStyle/>
          <a:p>
            <a:pPr algn="l"/>
            <a:r>
              <a:rPr lang="en-GB" dirty="0" smtClean="0"/>
              <a:t>3) Theory Triangulation</a:t>
            </a:r>
          </a:p>
          <a:p>
            <a:pPr algn="l"/>
            <a:r>
              <a:rPr lang="en-GB" dirty="0" smtClean="0"/>
              <a:t>Involves utilizing multiple perspectives to interpret a single set of data. </a:t>
            </a:r>
          </a:p>
          <a:p>
            <a:pPr algn="l"/>
            <a:r>
              <a:rPr lang="en-GB" dirty="0" smtClean="0"/>
              <a:t>Example: Typically</a:t>
            </a:r>
            <a:r>
              <a:rPr lang="en-GB" dirty="0" smtClean="0"/>
              <a:t> acquiring perspectives of different professionals from different disciplines (Combining perspectives cross-discipline) </a:t>
            </a:r>
            <a:endParaRPr lang="en-GB" dirty="0" smtClean="0"/>
          </a:p>
          <a:p>
            <a:pPr marL="514350" indent="-514350" algn="l">
              <a:buFont typeface="+mj-lt"/>
              <a:buAutoNum type="arabicPeriod"/>
            </a:pPr>
            <a:endParaRPr lang="en-GB" dirty="0"/>
          </a:p>
        </p:txBody>
      </p:sp>
    </p:spTree>
    <p:extLst>
      <p:ext uri="{BB962C8B-B14F-4D97-AF65-F5344CB8AC3E}">
        <p14:creationId xmlns:p14="http://schemas.microsoft.com/office/powerpoint/2010/main" val="3103812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4"/>
            <a:ext cx="7772400" cy="1470025"/>
          </a:xfrm>
        </p:spPr>
        <p:txBody>
          <a:bodyPr/>
          <a:lstStyle/>
          <a:p>
            <a:r>
              <a:rPr lang="en-GB" dirty="0" smtClean="0"/>
              <a:t>Types of Triangulations in Qualitative</a:t>
            </a:r>
            <a:endParaRPr lang="en-GB" dirty="0"/>
          </a:p>
        </p:txBody>
      </p:sp>
      <p:sp>
        <p:nvSpPr>
          <p:cNvPr id="3" name="Subtitle 2"/>
          <p:cNvSpPr>
            <a:spLocks noGrp="1"/>
          </p:cNvSpPr>
          <p:nvPr>
            <p:ph type="subTitle" idx="1"/>
          </p:nvPr>
        </p:nvSpPr>
        <p:spPr>
          <a:xfrm>
            <a:off x="539552" y="2060848"/>
            <a:ext cx="7992888" cy="3577952"/>
          </a:xfrm>
        </p:spPr>
        <p:txBody>
          <a:bodyPr>
            <a:normAutofit/>
          </a:bodyPr>
          <a:lstStyle/>
          <a:p>
            <a:pPr algn="l"/>
            <a:r>
              <a:rPr lang="en-GB" dirty="0"/>
              <a:t>4</a:t>
            </a:r>
            <a:r>
              <a:rPr lang="en-GB" dirty="0" smtClean="0"/>
              <a:t>) Methodological Triangulation</a:t>
            </a:r>
          </a:p>
          <a:p>
            <a:pPr algn="l"/>
            <a:r>
              <a:rPr lang="en-GB" dirty="0" smtClean="0"/>
              <a:t>Involves the use of multiple qualitative or quantitative methods to study the program</a:t>
            </a:r>
          </a:p>
          <a:p>
            <a:pPr algn="l"/>
            <a:r>
              <a:rPr lang="en-GB" dirty="0" smtClean="0"/>
              <a:t>Example: Utilizing focus groups, interviews, questionnaires and surveys to compare the results are similar to establish validity</a:t>
            </a:r>
          </a:p>
          <a:p>
            <a:pPr marL="514350" indent="-514350" algn="l">
              <a:buFont typeface="+mj-lt"/>
              <a:buAutoNum type="arabicPeriod"/>
            </a:pPr>
            <a:endParaRPr lang="en-GB" dirty="0"/>
          </a:p>
        </p:txBody>
      </p:sp>
    </p:spTree>
    <p:extLst>
      <p:ext uri="{BB962C8B-B14F-4D97-AF65-F5344CB8AC3E}">
        <p14:creationId xmlns:p14="http://schemas.microsoft.com/office/powerpoint/2010/main" val="276620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4"/>
            <a:ext cx="7772400" cy="1470025"/>
          </a:xfrm>
        </p:spPr>
        <p:txBody>
          <a:bodyPr/>
          <a:lstStyle/>
          <a:p>
            <a:r>
              <a:rPr lang="en-GB" dirty="0" smtClean="0"/>
              <a:t>Types of Triangulations in Qualitative</a:t>
            </a:r>
            <a:endParaRPr lang="en-GB" dirty="0"/>
          </a:p>
        </p:txBody>
      </p:sp>
      <p:sp>
        <p:nvSpPr>
          <p:cNvPr id="3" name="Subtitle 2"/>
          <p:cNvSpPr>
            <a:spLocks noGrp="1"/>
          </p:cNvSpPr>
          <p:nvPr>
            <p:ph type="subTitle" idx="1"/>
          </p:nvPr>
        </p:nvSpPr>
        <p:spPr>
          <a:xfrm>
            <a:off x="539552" y="2060848"/>
            <a:ext cx="7992888" cy="3577952"/>
          </a:xfrm>
        </p:spPr>
        <p:txBody>
          <a:bodyPr>
            <a:normAutofit/>
          </a:bodyPr>
          <a:lstStyle/>
          <a:p>
            <a:pPr algn="l"/>
            <a:r>
              <a:rPr lang="en-GB" dirty="0"/>
              <a:t>4</a:t>
            </a:r>
            <a:r>
              <a:rPr lang="en-GB" dirty="0" smtClean="0"/>
              <a:t>) Methodological Triangulation</a:t>
            </a:r>
          </a:p>
          <a:p>
            <a:pPr algn="l"/>
            <a:r>
              <a:rPr lang="en-GB" dirty="0" smtClean="0"/>
              <a:t>Involves the use of multiple qualitative or quantitative methods to study the program</a:t>
            </a:r>
          </a:p>
          <a:p>
            <a:pPr algn="l"/>
            <a:r>
              <a:rPr lang="en-GB" dirty="0" smtClean="0"/>
              <a:t>Example: Utilizing focus groups, interviews, questionnaires and surveys to compare the results are similar to establish validity</a:t>
            </a:r>
          </a:p>
          <a:p>
            <a:pPr marL="514350" indent="-514350" algn="l">
              <a:buFont typeface="+mj-lt"/>
              <a:buAutoNum type="arabicPeriod"/>
            </a:pPr>
            <a:endParaRPr lang="en-GB" dirty="0"/>
          </a:p>
        </p:txBody>
      </p:sp>
    </p:spTree>
    <p:extLst>
      <p:ext uri="{BB962C8B-B14F-4D97-AF65-F5344CB8AC3E}">
        <p14:creationId xmlns:p14="http://schemas.microsoft.com/office/powerpoint/2010/main" val="3450908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Types of Triangulations in Qualitative</a:t>
            </a:r>
            <a:endParaRPr lang="en-GB" dirty="0"/>
          </a:p>
        </p:txBody>
      </p:sp>
      <p:sp>
        <p:nvSpPr>
          <p:cNvPr id="3" name="Content Placeholder 2"/>
          <p:cNvSpPr>
            <a:spLocks noGrp="1"/>
          </p:cNvSpPr>
          <p:nvPr>
            <p:ph idx="1"/>
          </p:nvPr>
        </p:nvSpPr>
        <p:spPr/>
        <p:txBody>
          <a:bodyPr/>
          <a:lstStyle/>
          <a:p>
            <a:pPr marL="0" indent="0">
              <a:buNone/>
            </a:pPr>
            <a:r>
              <a:rPr lang="en-GB" dirty="0" smtClean="0"/>
              <a:t>5) Environmental Triangulations</a:t>
            </a:r>
          </a:p>
          <a:p>
            <a:pPr marL="0" indent="0">
              <a:buNone/>
            </a:pPr>
            <a:r>
              <a:rPr lang="en-GB" dirty="0" smtClean="0"/>
              <a:t>Involve the use of different locations key settings and factors related to the environment in which the research is conducted </a:t>
            </a:r>
          </a:p>
          <a:p>
            <a:pPr marL="0" indent="0">
              <a:buNone/>
            </a:pPr>
            <a:r>
              <a:rPr lang="en-GB" dirty="0" smtClean="0"/>
              <a:t>Example: Day, Time Seasonal changes. Identifying which environmental factors might influence the results of the findings</a:t>
            </a:r>
          </a:p>
          <a:p>
            <a:pPr marL="0" indent="0">
              <a:buNone/>
            </a:pPr>
            <a:endParaRPr lang="en-GB" dirty="0"/>
          </a:p>
        </p:txBody>
      </p:sp>
    </p:spTree>
    <p:extLst>
      <p:ext uri="{BB962C8B-B14F-4D97-AF65-F5344CB8AC3E}">
        <p14:creationId xmlns:p14="http://schemas.microsoft.com/office/powerpoint/2010/main" val="3445348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of Triangulation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Increasing confidence on the researched data</a:t>
            </a:r>
          </a:p>
          <a:p>
            <a:r>
              <a:rPr lang="en-GB" dirty="0" smtClean="0"/>
              <a:t>Creative ways of understanding a particular phenomena utilizing multiple perspectives</a:t>
            </a:r>
          </a:p>
          <a:p>
            <a:r>
              <a:rPr lang="en-GB" dirty="0" smtClean="0"/>
              <a:t>Revealing unique findings</a:t>
            </a:r>
          </a:p>
          <a:p>
            <a:r>
              <a:rPr lang="en-GB" dirty="0" smtClean="0"/>
              <a:t>Improving the trustworthiness and quality of the research</a:t>
            </a:r>
          </a:p>
          <a:p>
            <a:r>
              <a:rPr lang="en-GB" dirty="0" smtClean="0"/>
              <a:t>Challenging or Integrating unique theories</a:t>
            </a:r>
          </a:p>
          <a:p>
            <a:r>
              <a:rPr lang="en-GB" dirty="0" smtClean="0"/>
              <a:t>Providing an underlying clearer picture of the  problems</a:t>
            </a:r>
          </a:p>
          <a:p>
            <a:endParaRPr lang="en-GB" dirty="0"/>
          </a:p>
        </p:txBody>
      </p:sp>
    </p:spTree>
    <p:extLst>
      <p:ext uri="{BB962C8B-B14F-4D97-AF65-F5344CB8AC3E}">
        <p14:creationId xmlns:p14="http://schemas.microsoft.com/office/powerpoint/2010/main" val="1736004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 of Triangulation</a:t>
            </a:r>
            <a:endParaRPr lang="en-GB" dirty="0"/>
          </a:p>
        </p:txBody>
      </p:sp>
      <p:sp>
        <p:nvSpPr>
          <p:cNvPr id="3" name="Content Placeholder 2"/>
          <p:cNvSpPr>
            <a:spLocks noGrp="1"/>
          </p:cNvSpPr>
          <p:nvPr>
            <p:ph idx="1"/>
          </p:nvPr>
        </p:nvSpPr>
        <p:spPr/>
        <p:txBody>
          <a:bodyPr/>
          <a:lstStyle/>
          <a:p>
            <a:r>
              <a:rPr lang="en-GB" dirty="0" smtClean="0"/>
              <a:t>Time consuming</a:t>
            </a:r>
          </a:p>
          <a:p>
            <a:r>
              <a:rPr lang="en-GB" dirty="0" smtClean="0"/>
              <a:t>Resources required to validate</a:t>
            </a:r>
          </a:p>
          <a:p>
            <a:r>
              <a:rPr lang="en-GB" dirty="0" smtClean="0"/>
              <a:t>Requires great planning and organizing with multiple stakeholders could some times be cumbersome and difficult to manage</a:t>
            </a:r>
          </a:p>
          <a:p>
            <a:r>
              <a:rPr lang="en-GB" dirty="0" smtClean="0"/>
              <a:t>Some of these resources are not always available to the lead researchers</a:t>
            </a:r>
            <a:endParaRPr lang="en-GB" dirty="0"/>
          </a:p>
        </p:txBody>
      </p:sp>
    </p:spTree>
    <p:extLst>
      <p:ext uri="{BB962C8B-B14F-4D97-AF65-F5344CB8AC3E}">
        <p14:creationId xmlns:p14="http://schemas.microsoft.com/office/powerpoint/2010/main" val="16745144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251</TotalTime>
  <Words>909</Words>
  <Application>Microsoft Office PowerPoint</Application>
  <PresentationFormat>On-screen Show (4:3)</PresentationFormat>
  <Paragraphs>66</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Postmodern path</vt:lpstr>
      <vt:lpstr>The Reflexive Approach</vt:lpstr>
      <vt:lpstr>Reflexivity</vt:lpstr>
      <vt:lpstr>Reflexivity</vt:lpstr>
      <vt:lpstr>Activity: Reflexivity Statements</vt:lpstr>
      <vt:lpstr>Challenges in Reflexivity</vt:lpstr>
      <vt:lpstr>Triangulations</vt:lpstr>
      <vt:lpstr>Types of Triangulations in Qualitative</vt:lpstr>
      <vt:lpstr>Types of Triangulations in Qualitative</vt:lpstr>
      <vt:lpstr>Types of Triangulations in Qualitative</vt:lpstr>
      <vt:lpstr>Types of Triangulations in Qualitative</vt:lpstr>
      <vt:lpstr>Types of Triangulations in Qualitative</vt:lpstr>
      <vt:lpstr>Types of Triangulations in Qualitative</vt:lpstr>
      <vt:lpstr>Advantages of Triangulation</vt:lpstr>
      <vt:lpstr>Dis-Advantages of Triangulation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Reflexivity</dc:title>
  <dc:creator>T</dc:creator>
  <cp:lastModifiedBy>T</cp:lastModifiedBy>
  <cp:revision>20</cp:revision>
  <dcterms:created xsi:type="dcterms:W3CDTF">2019-05-07T20:01:21Z</dcterms:created>
  <dcterms:modified xsi:type="dcterms:W3CDTF">2019-05-08T00:12:31Z</dcterms:modified>
</cp:coreProperties>
</file>