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9"/>
  </p:notesMasterIdLst>
  <p:sldIdLst>
    <p:sldId id="258" r:id="rId2"/>
    <p:sldId id="269" r:id="rId3"/>
    <p:sldId id="324" r:id="rId4"/>
    <p:sldId id="326" r:id="rId5"/>
    <p:sldId id="327" r:id="rId6"/>
    <p:sldId id="341" r:id="rId7"/>
    <p:sldId id="328" r:id="rId8"/>
    <p:sldId id="329" r:id="rId9"/>
    <p:sldId id="330" r:id="rId10"/>
    <p:sldId id="342" r:id="rId11"/>
    <p:sldId id="332" r:id="rId12"/>
    <p:sldId id="343" r:id="rId13"/>
    <p:sldId id="345" r:id="rId14"/>
    <p:sldId id="346" r:id="rId15"/>
    <p:sldId id="347" r:id="rId16"/>
    <p:sldId id="348" r:id="rId17"/>
    <p:sldId id="349" r:id="rId18"/>
    <p:sldId id="291" r:id="rId19"/>
    <p:sldId id="335" r:id="rId20"/>
    <p:sldId id="331" r:id="rId21"/>
    <p:sldId id="325" r:id="rId22"/>
    <p:sldId id="337" r:id="rId23"/>
    <p:sldId id="338" r:id="rId24"/>
    <p:sldId id="340" r:id="rId25"/>
    <p:sldId id="339" r:id="rId26"/>
    <p:sldId id="274" r:id="rId27"/>
    <p:sldId id="344" r:id="rId28"/>
    <p:sldId id="262" r:id="rId29"/>
    <p:sldId id="270" r:id="rId30"/>
    <p:sldId id="261" r:id="rId31"/>
    <p:sldId id="263" r:id="rId32"/>
    <p:sldId id="264" r:id="rId33"/>
    <p:sldId id="271" r:id="rId34"/>
    <p:sldId id="266" r:id="rId35"/>
    <p:sldId id="272" r:id="rId36"/>
    <p:sldId id="277" r:id="rId37"/>
    <p:sldId id="290"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8DEF063-47AB-F30C-7491-D4B3D7034056}" v="45" dt="2025-02-06T12:08:28.217"/>
    <p1510:client id="{CAB6D666-CF4C-5D54-510A-780522732412}" v="2" dt="2025-02-06T14:10:46.8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5844" autoAdjust="0"/>
  </p:normalViewPr>
  <p:slideViewPr>
    <p:cSldViewPr snapToGrid="0">
      <p:cViewPr varScale="1">
        <p:scale>
          <a:sx n="40" d="100"/>
          <a:sy n="40" d="100"/>
        </p:scale>
        <p:origin x="1872"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E7E0CB6B-2427-4C4F-F41D-E170B3700E3F}"/>
    <pc:docChg chg="modSld">
      <pc:chgData name="Alison Cooke" userId="S::a.cooke@uwtsd.ac.uk::46c329c9-26b7-4eba-b77b-7474421bfd31" providerId="AD" clId="Web-{E7E0CB6B-2427-4C4F-F41D-E170B3700E3F}" dt="2024-02-08T09:39:29.467" v="2" actId="20577"/>
      <pc:docMkLst>
        <pc:docMk/>
      </pc:docMkLst>
      <pc:sldChg chg="modSp">
        <pc:chgData name="Alison Cooke" userId="S::a.cooke@uwtsd.ac.uk::46c329c9-26b7-4eba-b77b-7474421bfd31" providerId="AD" clId="Web-{E7E0CB6B-2427-4C4F-F41D-E170B3700E3F}" dt="2024-02-08T09:39:29.467" v="2" actId="20577"/>
        <pc:sldMkLst>
          <pc:docMk/>
          <pc:sldMk cId="1147549936" sldId="258"/>
        </pc:sldMkLst>
        <pc:spChg chg="mod">
          <ac:chgData name="Alison Cooke" userId="S::a.cooke@uwtsd.ac.uk::46c329c9-26b7-4eba-b77b-7474421bfd31" providerId="AD" clId="Web-{E7E0CB6B-2427-4C4F-F41D-E170B3700E3F}" dt="2024-02-08T09:39:29.467" v="2" actId="20577"/>
          <ac:spMkLst>
            <pc:docMk/>
            <pc:sldMk cId="1147549936" sldId="258"/>
            <ac:spMk id="5" creationId="{96FE8A07-45B3-4401-AEF2-C9368D14EA2F}"/>
          </ac:spMkLst>
        </pc:spChg>
      </pc:sldChg>
    </pc:docChg>
  </pc:docChgLst>
  <pc:docChgLst>
    <pc:chgData name="Alison Cooke" userId="S::a.cooke@uwtsd.ac.uk::46c329c9-26b7-4eba-b77b-7474421bfd31" providerId="AD" clId="Web-{78DEF063-47AB-F30C-7491-D4B3D7034056}"/>
    <pc:docChg chg="modSld">
      <pc:chgData name="Alison Cooke" userId="S::a.cooke@uwtsd.ac.uk::46c329c9-26b7-4eba-b77b-7474421bfd31" providerId="AD" clId="Web-{78DEF063-47AB-F30C-7491-D4B3D7034056}" dt="2025-02-06T12:08:24.842" v="24" actId="20577"/>
      <pc:docMkLst>
        <pc:docMk/>
      </pc:docMkLst>
      <pc:sldChg chg="modSp">
        <pc:chgData name="Alison Cooke" userId="S::a.cooke@uwtsd.ac.uk::46c329c9-26b7-4eba-b77b-7474421bfd31" providerId="AD" clId="Web-{78DEF063-47AB-F30C-7491-D4B3D7034056}" dt="2025-02-06T12:08:24.842" v="24" actId="20577"/>
        <pc:sldMkLst>
          <pc:docMk/>
          <pc:sldMk cId="1147549936" sldId="258"/>
        </pc:sldMkLst>
        <pc:spChg chg="mod">
          <ac:chgData name="Alison Cooke" userId="S::a.cooke@uwtsd.ac.uk::46c329c9-26b7-4eba-b77b-7474421bfd31" providerId="AD" clId="Web-{78DEF063-47AB-F30C-7491-D4B3D7034056}" dt="2025-02-06T12:08:24.842" v="24" actId="20577"/>
          <ac:spMkLst>
            <pc:docMk/>
            <pc:sldMk cId="1147549936" sldId="258"/>
            <ac:spMk id="2" creationId="{7D410914-2790-25C5-9BB7-0792E66948EE}"/>
          </ac:spMkLst>
        </pc:spChg>
        <pc:spChg chg="mod">
          <ac:chgData name="Alison Cooke" userId="S::a.cooke@uwtsd.ac.uk::46c329c9-26b7-4eba-b77b-7474421bfd31" providerId="AD" clId="Web-{78DEF063-47AB-F30C-7491-D4B3D7034056}" dt="2025-02-06T12:08:11.904" v="4" actId="20577"/>
          <ac:spMkLst>
            <pc:docMk/>
            <pc:sldMk cId="1147549936" sldId="258"/>
            <ac:spMk id="5" creationId="{96FE8A07-45B3-4401-AEF2-C9368D14EA2F}"/>
          </ac:spMkLst>
        </pc:spChg>
      </pc:sldChg>
    </pc:docChg>
  </pc:docChgLst>
  <pc:docChgLst>
    <pc:chgData name="Alison Cooke" userId="S::a.cooke@uwtsd.ac.uk::46c329c9-26b7-4eba-b77b-7474421bfd31" providerId="AD" clId="Web-{96D68BFC-1862-80A0-7677-90978BEECC2A}"/>
    <pc:docChg chg="modSld">
      <pc:chgData name="Alison Cooke" userId="S::a.cooke@uwtsd.ac.uk::46c329c9-26b7-4eba-b77b-7474421bfd31" providerId="AD" clId="Web-{96D68BFC-1862-80A0-7677-90978BEECC2A}" dt="2023-02-22T11:02:00.022" v="127" actId="20577"/>
      <pc:docMkLst>
        <pc:docMk/>
      </pc:docMkLst>
      <pc:sldChg chg="modSp">
        <pc:chgData name="Alison Cooke" userId="S::a.cooke@uwtsd.ac.uk::46c329c9-26b7-4eba-b77b-7474421bfd31" providerId="AD" clId="Web-{96D68BFC-1862-80A0-7677-90978BEECC2A}" dt="2023-02-22T10:58:41.235" v="16" actId="20577"/>
        <pc:sldMkLst>
          <pc:docMk/>
          <pc:sldMk cId="3818682133" sldId="261"/>
        </pc:sldMkLst>
        <pc:spChg chg="mod">
          <ac:chgData name="Alison Cooke" userId="S::a.cooke@uwtsd.ac.uk::46c329c9-26b7-4eba-b77b-7474421bfd31" providerId="AD" clId="Web-{96D68BFC-1862-80A0-7677-90978BEECC2A}" dt="2023-02-22T10:58:41.235" v="16" actId="20577"/>
          <ac:spMkLst>
            <pc:docMk/>
            <pc:sldMk cId="3818682133" sldId="261"/>
            <ac:spMk id="2" creationId="{6C6FE6D5-6375-45B5-B57E-7DE9F66064CA}"/>
          </ac:spMkLst>
        </pc:spChg>
      </pc:sldChg>
      <pc:sldChg chg="modSp">
        <pc:chgData name="Alison Cooke" userId="S::a.cooke@uwtsd.ac.uk::46c329c9-26b7-4eba-b77b-7474421bfd31" providerId="AD" clId="Web-{96D68BFC-1862-80A0-7677-90978BEECC2A}" dt="2023-02-22T10:58:23.485" v="13" actId="20577"/>
        <pc:sldMkLst>
          <pc:docMk/>
          <pc:sldMk cId="2279737850" sldId="270"/>
        </pc:sldMkLst>
        <pc:spChg chg="mod">
          <ac:chgData name="Alison Cooke" userId="S::a.cooke@uwtsd.ac.uk::46c329c9-26b7-4eba-b77b-7474421bfd31" providerId="AD" clId="Web-{96D68BFC-1862-80A0-7677-90978BEECC2A}" dt="2023-02-22T10:58:23.485" v="13" actId="20577"/>
          <ac:spMkLst>
            <pc:docMk/>
            <pc:sldMk cId="2279737850" sldId="270"/>
            <ac:spMk id="3" creationId="{632A58CF-9FF8-4380-B10A-49C2975343DA}"/>
          </ac:spMkLst>
        </pc:spChg>
      </pc:sldChg>
      <pc:sldChg chg="modSp">
        <pc:chgData name="Alison Cooke" userId="S::a.cooke@uwtsd.ac.uk::46c329c9-26b7-4eba-b77b-7474421bfd31" providerId="AD" clId="Web-{96D68BFC-1862-80A0-7677-90978BEECC2A}" dt="2023-02-22T10:59:29.612" v="44" actId="20577"/>
        <pc:sldMkLst>
          <pc:docMk/>
          <pc:sldMk cId="1235237739" sldId="273"/>
        </pc:sldMkLst>
        <pc:spChg chg="mod">
          <ac:chgData name="Alison Cooke" userId="S::a.cooke@uwtsd.ac.uk::46c329c9-26b7-4eba-b77b-7474421bfd31" providerId="AD" clId="Web-{96D68BFC-1862-80A0-7677-90978BEECC2A}" dt="2023-02-22T10:59:29.612" v="44" actId="20577"/>
          <ac:spMkLst>
            <pc:docMk/>
            <pc:sldMk cId="1235237739" sldId="273"/>
            <ac:spMk id="5" creationId="{98CE940E-FC35-4D8D-91DC-BA40410359A6}"/>
          </ac:spMkLst>
        </pc:spChg>
        <pc:spChg chg="mod">
          <ac:chgData name="Alison Cooke" userId="S::a.cooke@uwtsd.ac.uk::46c329c9-26b7-4eba-b77b-7474421bfd31" providerId="AD" clId="Web-{96D68BFC-1862-80A0-7677-90978BEECC2A}" dt="2023-02-22T10:59:22.018" v="32" actId="20577"/>
          <ac:spMkLst>
            <pc:docMk/>
            <pc:sldMk cId="1235237739" sldId="273"/>
            <ac:spMk id="6" creationId="{BE0E7809-560E-49DE-96EC-F9816FF3BEA7}"/>
          </ac:spMkLst>
        </pc:spChg>
      </pc:sldChg>
      <pc:sldChg chg="modSp">
        <pc:chgData name="Alison Cooke" userId="S::a.cooke@uwtsd.ac.uk::46c329c9-26b7-4eba-b77b-7474421bfd31" providerId="AD" clId="Web-{96D68BFC-1862-80A0-7677-90978BEECC2A}" dt="2023-02-22T11:00:37.926" v="89" actId="20577"/>
        <pc:sldMkLst>
          <pc:docMk/>
          <pc:sldMk cId="2602364313" sldId="274"/>
        </pc:sldMkLst>
        <pc:spChg chg="mod">
          <ac:chgData name="Alison Cooke" userId="S::a.cooke@uwtsd.ac.uk::46c329c9-26b7-4eba-b77b-7474421bfd31" providerId="AD" clId="Web-{96D68BFC-1862-80A0-7677-90978BEECC2A}" dt="2023-02-22T11:00:37.926" v="89" actId="20577"/>
          <ac:spMkLst>
            <pc:docMk/>
            <pc:sldMk cId="2602364313" sldId="274"/>
            <ac:spMk id="2" creationId="{2E830B08-58F3-4ECB-AD41-D13B78D9A05F}"/>
          </ac:spMkLst>
        </pc:spChg>
        <pc:spChg chg="mod">
          <ac:chgData name="Alison Cooke" userId="S::a.cooke@uwtsd.ac.uk::46c329c9-26b7-4eba-b77b-7474421bfd31" providerId="AD" clId="Web-{96D68BFC-1862-80A0-7677-90978BEECC2A}" dt="2023-02-22T11:00:25.457" v="78" actId="20577"/>
          <ac:spMkLst>
            <pc:docMk/>
            <pc:sldMk cId="2602364313" sldId="274"/>
            <ac:spMk id="3" creationId="{870B1336-4BFC-4E5B-B5A1-FFBDE29345FB}"/>
          </ac:spMkLst>
        </pc:spChg>
      </pc:sldChg>
      <pc:sldChg chg="modSp">
        <pc:chgData name="Alison Cooke" userId="S::a.cooke@uwtsd.ac.uk::46c329c9-26b7-4eba-b77b-7474421bfd31" providerId="AD" clId="Web-{96D68BFC-1862-80A0-7677-90978BEECC2A}" dt="2023-02-22T11:01:09.911" v="122" actId="20577"/>
        <pc:sldMkLst>
          <pc:docMk/>
          <pc:sldMk cId="3997341137" sldId="275"/>
        </pc:sldMkLst>
        <pc:spChg chg="mod">
          <ac:chgData name="Alison Cooke" userId="S::a.cooke@uwtsd.ac.uk::46c329c9-26b7-4eba-b77b-7474421bfd31" providerId="AD" clId="Web-{96D68BFC-1862-80A0-7677-90978BEECC2A}" dt="2023-02-22T11:01:09.911" v="122" actId="20577"/>
          <ac:spMkLst>
            <pc:docMk/>
            <pc:sldMk cId="3997341137" sldId="275"/>
            <ac:spMk id="2" creationId="{42F23FCC-29CF-4795-B6DA-B7CA1ADA466D}"/>
          </ac:spMkLst>
        </pc:spChg>
        <pc:spChg chg="mod">
          <ac:chgData name="Alison Cooke" userId="S::a.cooke@uwtsd.ac.uk::46c329c9-26b7-4eba-b77b-7474421bfd31" providerId="AD" clId="Web-{96D68BFC-1862-80A0-7677-90978BEECC2A}" dt="2023-02-22T11:01:02.364" v="109" actId="20577"/>
          <ac:spMkLst>
            <pc:docMk/>
            <pc:sldMk cId="3997341137" sldId="275"/>
            <ac:spMk id="3" creationId="{1E4896F7-5924-4D5B-AF1B-B0DC73C8F71C}"/>
          </ac:spMkLst>
        </pc:spChg>
      </pc:sldChg>
      <pc:sldChg chg="modSp">
        <pc:chgData name="Alison Cooke" userId="S::a.cooke@uwtsd.ac.uk::46c329c9-26b7-4eba-b77b-7474421bfd31" providerId="AD" clId="Web-{96D68BFC-1862-80A0-7677-90978BEECC2A}" dt="2023-02-22T11:01:39.162" v="125" actId="14100"/>
        <pc:sldMkLst>
          <pc:docMk/>
          <pc:sldMk cId="2965992170" sldId="277"/>
        </pc:sldMkLst>
        <pc:spChg chg="mod">
          <ac:chgData name="Alison Cooke" userId="S::a.cooke@uwtsd.ac.uk::46c329c9-26b7-4eba-b77b-7474421bfd31" providerId="AD" clId="Web-{96D68BFC-1862-80A0-7677-90978BEECC2A}" dt="2023-02-22T11:01:35.209" v="124" actId="20577"/>
          <ac:spMkLst>
            <pc:docMk/>
            <pc:sldMk cId="2965992170" sldId="277"/>
            <ac:spMk id="2" creationId="{36C3FABA-042B-4D8F-81B3-ECB9325EB36F}"/>
          </ac:spMkLst>
        </pc:spChg>
        <pc:picChg chg="mod">
          <ac:chgData name="Alison Cooke" userId="S::a.cooke@uwtsd.ac.uk::46c329c9-26b7-4eba-b77b-7474421bfd31" providerId="AD" clId="Web-{96D68BFC-1862-80A0-7677-90978BEECC2A}" dt="2023-02-22T11:01:39.162" v="125" actId="14100"/>
          <ac:picMkLst>
            <pc:docMk/>
            <pc:sldMk cId="2965992170" sldId="277"/>
            <ac:picMk id="6" creationId="{E0F09814-D129-4491-8361-1B4CD7308B5E}"/>
          </ac:picMkLst>
        </pc:picChg>
      </pc:sldChg>
      <pc:sldChg chg="modSp">
        <pc:chgData name="Alison Cooke" userId="S::a.cooke@uwtsd.ac.uk::46c329c9-26b7-4eba-b77b-7474421bfd31" providerId="AD" clId="Web-{96D68BFC-1862-80A0-7677-90978BEECC2A}" dt="2023-02-22T11:02:00.022" v="127" actId="20577"/>
        <pc:sldMkLst>
          <pc:docMk/>
          <pc:sldMk cId="2650042719" sldId="290"/>
        </pc:sldMkLst>
        <pc:spChg chg="mod">
          <ac:chgData name="Alison Cooke" userId="S::a.cooke@uwtsd.ac.uk::46c329c9-26b7-4eba-b77b-7474421bfd31" providerId="AD" clId="Web-{96D68BFC-1862-80A0-7677-90978BEECC2A}" dt="2023-02-22T11:02:00.022" v="127" actId="20577"/>
          <ac:spMkLst>
            <pc:docMk/>
            <pc:sldMk cId="2650042719" sldId="290"/>
            <ac:spMk id="5" creationId="{82E59ED7-720E-49B6-8A93-D50518AEA348}"/>
          </ac:spMkLst>
        </pc:spChg>
      </pc:sldChg>
    </pc:docChg>
  </pc:docChgLst>
  <pc:docChgLst>
    <pc:chgData name="Alison Cooke" userId="S::a.cooke@uwtsd.ac.uk::46c329c9-26b7-4eba-b77b-7474421bfd31" providerId="AD" clId="Web-{CAB6D666-CF4C-5D54-510A-780522732412}"/>
    <pc:docChg chg="delSld modSld">
      <pc:chgData name="Alison Cooke" userId="S::a.cooke@uwtsd.ac.uk::46c329c9-26b7-4eba-b77b-7474421bfd31" providerId="AD" clId="Web-{CAB6D666-CF4C-5D54-510A-780522732412}" dt="2025-02-06T14:11:29.994" v="156"/>
      <pc:docMkLst>
        <pc:docMk/>
      </pc:docMkLst>
      <pc:sldChg chg="modNotes">
        <pc:chgData name="Alison Cooke" userId="S::a.cooke@uwtsd.ac.uk::46c329c9-26b7-4eba-b77b-7474421bfd31" providerId="AD" clId="Web-{CAB6D666-CF4C-5D54-510A-780522732412}" dt="2025-02-06T14:11:29.994" v="156"/>
        <pc:sldMkLst>
          <pc:docMk/>
          <pc:sldMk cId="1124142081" sldId="329"/>
        </pc:sldMkLst>
      </pc:sldChg>
      <pc:sldChg chg="del">
        <pc:chgData name="Alison Cooke" userId="S::a.cooke@uwtsd.ac.uk::46c329c9-26b7-4eba-b77b-7474421bfd31" providerId="AD" clId="Web-{CAB6D666-CF4C-5D54-510A-780522732412}" dt="2025-02-06T14:07:34.296" v="0"/>
        <pc:sldMkLst>
          <pc:docMk/>
          <pc:sldMk cId="3712397561" sldId="333"/>
        </pc:sldMkLst>
      </pc:sldChg>
      <pc:sldChg chg="modNotes">
        <pc:chgData name="Alison Cooke" userId="S::a.cooke@uwtsd.ac.uk::46c329c9-26b7-4eba-b77b-7474421bfd31" providerId="AD" clId="Web-{CAB6D666-CF4C-5D54-510A-780522732412}" dt="2025-02-06T14:11:06.915" v="151"/>
        <pc:sldMkLst>
          <pc:docMk/>
          <pc:sldMk cId="1619292359" sldId="342"/>
        </pc:sldMkLst>
      </pc:sldChg>
      <pc:sldChg chg="modNotes">
        <pc:chgData name="Alison Cooke" userId="S::a.cooke@uwtsd.ac.uk::46c329c9-26b7-4eba-b77b-7474421bfd31" providerId="AD" clId="Web-{CAB6D666-CF4C-5D54-510A-780522732412}" dt="2025-02-06T14:10:46.664" v="68"/>
        <pc:sldMkLst>
          <pc:docMk/>
          <pc:sldMk cId="2594222348" sldId="343"/>
        </pc:sldMkLst>
      </pc:sldChg>
      <pc:sldChg chg="modNotes">
        <pc:chgData name="Alison Cooke" userId="S::a.cooke@uwtsd.ac.uk::46c329c9-26b7-4eba-b77b-7474421bfd31" providerId="AD" clId="Web-{CAB6D666-CF4C-5D54-510A-780522732412}" dt="2025-02-06T14:08:57.190" v="2"/>
        <pc:sldMkLst>
          <pc:docMk/>
          <pc:sldMk cId="4161591112" sldId="348"/>
        </pc:sldMkLst>
      </pc:sldChg>
    </pc:docChg>
  </pc:docChgLst>
  <pc:docChgLst>
    <pc:chgData name="Alison Cooke" userId="S::a.cooke@uwtsd.ac.uk::46c329c9-26b7-4eba-b77b-7474421bfd31" providerId="AD" clId="Web-{C9A04F62-E02E-95DD-0FAE-5911EAB283DF}"/>
    <pc:docChg chg="addSld delSld modSld sldOrd">
      <pc:chgData name="Alison Cooke" userId="S::a.cooke@uwtsd.ac.uk::46c329c9-26b7-4eba-b77b-7474421bfd31" providerId="AD" clId="Web-{C9A04F62-E02E-95DD-0FAE-5911EAB283DF}" dt="2024-02-08T14:31:43.281" v="907"/>
      <pc:docMkLst>
        <pc:docMk/>
      </pc:docMkLst>
      <pc:sldChg chg="addSp modSp">
        <pc:chgData name="Alison Cooke" userId="S::a.cooke@uwtsd.ac.uk::46c329c9-26b7-4eba-b77b-7474421bfd31" providerId="AD" clId="Web-{C9A04F62-E02E-95DD-0FAE-5911EAB283DF}" dt="2024-02-08T09:42:06.235" v="72"/>
        <pc:sldMkLst>
          <pc:docMk/>
          <pc:sldMk cId="1147549936" sldId="258"/>
        </pc:sldMkLst>
        <pc:spChg chg="add mod">
          <ac:chgData name="Alison Cooke" userId="S::a.cooke@uwtsd.ac.uk::46c329c9-26b7-4eba-b77b-7474421bfd31" providerId="AD" clId="Web-{C9A04F62-E02E-95DD-0FAE-5911EAB283DF}" dt="2024-02-08T09:41:55.797" v="71" actId="20577"/>
          <ac:spMkLst>
            <pc:docMk/>
            <pc:sldMk cId="1147549936" sldId="258"/>
            <ac:spMk id="2" creationId="{7D410914-2790-25C5-9BB7-0792E66948EE}"/>
          </ac:spMkLst>
        </pc:spChg>
        <pc:spChg chg="mod">
          <ac:chgData name="Alison Cooke" userId="S::a.cooke@uwtsd.ac.uk::46c329c9-26b7-4eba-b77b-7474421bfd31" providerId="AD" clId="Web-{C9A04F62-E02E-95DD-0FAE-5911EAB283DF}" dt="2024-02-08T09:42:06.235" v="72"/>
          <ac:spMkLst>
            <pc:docMk/>
            <pc:sldMk cId="1147549936" sldId="258"/>
            <ac:spMk id="5" creationId="{96FE8A07-45B3-4401-AEF2-C9368D14EA2F}"/>
          </ac:spMkLst>
        </pc:spChg>
      </pc:sldChg>
      <pc:sldChg chg="del">
        <pc:chgData name="Alison Cooke" userId="S::a.cooke@uwtsd.ac.uk::46c329c9-26b7-4eba-b77b-7474421bfd31" providerId="AD" clId="Web-{C9A04F62-E02E-95DD-0FAE-5911EAB283DF}" dt="2024-02-08T11:02:29.476" v="861"/>
        <pc:sldMkLst>
          <pc:docMk/>
          <pc:sldMk cId="2923476611" sldId="260"/>
        </pc:sldMkLst>
      </pc:sldChg>
      <pc:sldChg chg="addAnim">
        <pc:chgData name="Alison Cooke" userId="S::a.cooke@uwtsd.ac.uk::46c329c9-26b7-4eba-b77b-7474421bfd31" providerId="AD" clId="Web-{C9A04F62-E02E-95DD-0FAE-5911EAB283DF}" dt="2024-02-08T10:32:17.979" v="662"/>
        <pc:sldMkLst>
          <pc:docMk/>
          <pc:sldMk cId="3818682133" sldId="261"/>
        </pc:sldMkLst>
      </pc:sldChg>
      <pc:sldChg chg="addAnim">
        <pc:chgData name="Alison Cooke" userId="S::a.cooke@uwtsd.ac.uk::46c329c9-26b7-4eba-b77b-7474421bfd31" providerId="AD" clId="Web-{C9A04F62-E02E-95DD-0FAE-5911EAB283DF}" dt="2024-02-08T10:32:10.745" v="661"/>
        <pc:sldMkLst>
          <pc:docMk/>
          <pc:sldMk cId="41166134" sldId="263"/>
        </pc:sldMkLst>
      </pc:sldChg>
      <pc:sldChg chg="addAnim">
        <pc:chgData name="Alison Cooke" userId="S::a.cooke@uwtsd.ac.uk::46c329c9-26b7-4eba-b77b-7474421bfd31" providerId="AD" clId="Web-{C9A04F62-E02E-95DD-0FAE-5911EAB283DF}" dt="2024-02-08T10:32:04.260" v="660"/>
        <pc:sldMkLst>
          <pc:docMk/>
          <pc:sldMk cId="1270771477" sldId="264"/>
        </pc:sldMkLst>
      </pc:sldChg>
      <pc:sldChg chg="del">
        <pc:chgData name="Alison Cooke" userId="S::a.cooke@uwtsd.ac.uk::46c329c9-26b7-4eba-b77b-7474421bfd31" providerId="AD" clId="Web-{C9A04F62-E02E-95DD-0FAE-5911EAB283DF}" dt="2024-02-08T11:01:43.037" v="860"/>
        <pc:sldMkLst>
          <pc:docMk/>
          <pc:sldMk cId="1611014164" sldId="267"/>
        </pc:sldMkLst>
      </pc:sldChg>
      <pc:sldChg chg="modSp">
        <pc:chgData name="Alison Cooke" userId="S::a.cooke@uwtsd.ac.uk::46c329c9-26b7-4eba-b77b-7474421bfd31" providerId="AD" clId="Web-{C9A04F62-E02E-95DD-0FAE-5911EAB283DF}" dt="2024-02-08T12:47:13.447" v="900" actId="1076"/>
        <pc:sldMkLst>
          <pc:docMk/>
          <pc:sldMk cId="3436880055" sldId="269"/>
        </pc:sldMkLst>
        <pc:spChg chg="mod">
          <ac:chgData name="Alison Cooke" userId="S::a.cooke@uwtsd.ac.uk::46c329c9-26b7-4eba-b77b-7474421bfd31" providerId="AD" clId="Web-{C9A04F62-E02E-95DD-0FAE-5911EAB283DF}" dt="2024-02-08T12:47:13.447" v="900" actId="1076"/>
          <ac:spMkLst>
            <pc:docMk/>
            <pc:sldMk cId="3436880055" sldId="269"/>
            <ac:spMk id="3" creationId="{00187AFF-5F5C-4434-9B29-775C043FFAFD}"/>
          </ac:spMkLst>
        </pc:spChg>
        <pc:spChg chg="mod">
          <ac:chgData name="Alison Cooke" userId="S::a.cooke@uwtsd.ac.uk::46c329c9-26b7-4eba-b77b-7474421bfd31" providerId="AD" clId="Web-{C9A04F62-E02E-95DD-0FAE-5911EAB283DF}" dt="2024-02-08T12:47:09.259" v="899" actId="14100"/>
          <ac:spMkLst>
            <pc:docMk/>
            <pc:sldMk cId="3436880055" sldId="269"/>
            <ac:spMk id="6" creationId="{FC59D35D-0F35-1DFA-D02F-006316029009}"/>
          </ac:spMkLst>
        </pc:spChg>
      </pc:sldChg>
      <pc:sldChg chg="addAnim">
        <pc:chgData name="Alison Cooke" userId="S::a.cooke@uwtsd.ac.uk::46c329c9-26b7-4eba-b77b-7474421bfd31" providerId="AD" clId="Web-{C9A04F62-E02E-95DD-0FAE-5911EAB283DF}" dt="2024-02-08T10:31:43.166" v="658"/>
        <pc:sldMkLst>
          <pc:docMk/>
          <pc:sldMk cId="1994664909" sldId="271"/>
        </pc:sldMkLst>
      </pc:sldChg>
      <pc:sldChg chg="addAnim modNotes">
        <pc:chgData name="Alison Cooke" userId="S::a.cooke@uwtsd.ac.uk::46c329c9-26b7-4eba-b77b-7474421bfd31" providerId="AD" clId="Web-{C9A04F62-E02E-95DD-0FAE-5911EAB283DF}" dt="2024-02-08T10:31:33.040" v="657"/>
        <pc:sldMkLst>
          <pc:docMk/>
          <pc:sldMk cId="1367962609" sldId="272"/>
        </pc:sldMkLst>
      </pc:sldChg>
      <pc:sldChg chg="del modNotes">
        <pc:chgData name="Alison Cooke" userId="S::a.cooke@uwtsd.ac.uk::46c329c9-26b7-4eba-b77b-7474421bfd31" providerId="AD" clId="Web-{C9A04F62-E02E-95DD-0FAE-5911EAB283DF}" dt="2024-02-08T10:27:53.941" v="640"/>
        <pc:sldMkLst>
          <pc:docMk/>
          <pc:sldMk cId="1235237739" sldId="273"/>
        </pc:sldMkLst>
      </pc:sldChg>
      <pc:sldChg chg="del">
        <pc:chgData name="Alison Cooke" userId="S::a.cooke@uwtsd.ac.uk::46c329c9-26b7-4eba-b77b-7474421bfd31" providerId="AD" clId="Web-{C9A04F62-E02E-95DD-0FAE-5911EAB283DF}" dt="2024-02-08T10:28:00.801" v="641"/>
        <pc:sldMkLst>
          <pc:docMk/>
          <pc:sldMk cId="2602364313" sldId="274"/>
        </pc:sldMkLst>
      </pc:sldChg>
      <pc:sldChg chg="modSp add ord">
        <pc:chgData name="Alison Cooke" userId="S::a.cooke@uwtsd.ac.uk::46c329c9-26b7-4eba-b77b-7474421bfd31" providerId="AD" clId="Web-{C9A04F62-E02E-95DD-0FAE-5911EAB283DF}" dt="2024-02-08T10:48:18.268" v="846"/>
        <pc:sldMkLst>
          <pc:docMk/>
          <pc:sldMk cId="3764343315" sldId="274"/>
        </pc:sldMkLst>
        <pc:spChg chg="mod">
          <ac:chgData name="Alison Cooke" userId="S::a.cooke@uwtsd.ac.uk::46c329c9-26b7-4eba-b77b-7474421bfd31" providerId="AD" clId="Web-{C9A04F62-E02E-95DD-0FAE-5911EAB283DF}" dt="2024-02-08T10:46:58.172" v="837" actId="20577"/>
          <ac:spMkLst>
            <pc:docMk/>
            <pc:sldMk cId="3764343315" sldId="274"/>
            <ac:spMk id="2" creationId="{BCB95656-1F2C-4BE8-8C40-8AB055EA91B9}"/>
          </ac:spMkLst>
        </pc:spChg>
        <pc:picChg chg="mod">
          <ac:chgData name="Alison Cooke" userId="S::a.cooke@uwtsd.ac.uk::46c329c9-26b7-4eba-b77b-7474421bfd31" providerId="AD" clId="Web-{C9A04F62-E02E-95DD-0FAE-5911EAB283DF}" dt="2024-02-08T10:47:02.672" v="838" actId="1076"/>
          <ac:picMkLst>
            <pc:docMk/>
            <pc:sldMk cId="3764343315" sldId="274"/>
            <ac:picMk id="5" creationId="{AFCDAE46-3AA2-447C-AB84-3A027565C973}"/>
          </ac:picMkLst>
        </pc:picChg>
      </pc:sldChg>
      <pc:sldChg chg="del">
        <pc:chgData name="Alison Cooke" userId="S::a.cooke@uwtsd.ac.uk::46c329c9-26b7-4eba-b77b-7474421bfd31" providerId="AD" clId="Web-{C9A04F62-E02E-95DD-0FAE-5911EAB283DF}" dt="2024-02-08T10:28:34.427" v="653"/>
        <pc:sldMkLst>
          <pc:docMk/>
          <pc:sldMk cId="3997341137" sldId="275"/>
        </pc:sldMkLst>
      </pc:sldChg>
      <pc:sldChg chg="del">
        <pc:chgData name="Alison Cooke" userId="S::a.cooke@uwtsd.ac.uk::46c329c9-26b7-4eba-b77b-7474421bfd31" providerId="AD" clId="Web-{C9A04F62-E02E-95DD-0FAE-5911EAB283DF}" dt="2024-02-08T11:01:08.161" v="859"/>
        <pc:sldMkLst>
          <pc:docMk/>
          <pc:sldMk cId="2094233044" sldId="276"/>
        </pc:sldMkLst>
      </pc:sldChg>
      <pc:sldChg chg="modSp">
        <pc:chgData name="Alison Cooke" userId="S::a.cooke@uwtsd.ac.uk::46c329c9-26b7-4eba-b77b-7474421bfd31" providerId="AD" clId="Web-{C9A04F62-E02E-95DD-0FAE-5911EAB283DF}" dt="2024-02-08T10:28:59.866" v="656" actId="20577"/>
        <pc:sldMkLst>
          <pc:docMk/>
          <pc:sldMk cId="2650042719" sldId="290"/>
        </pc:sldMkLst>
        <pc:spChg chg="mod">
          <ac:chgData name="Alison Cooke" userId="S::a.cooke@uwtsd.ac.uk::46c329c9-26b7-4eba-b77b-7474421bfd31" providerId="AD" clId="Web-{C9A04F62-E02E-95DD-0FAE-5911EAB283DF}" dt="2024-02-08T10:28:59.866" v="656" actId="20577"/>
          <ac:spMkLst>
            <pc:docMk/>
            <pc:sldMk cId="2650042719" sldId="290"/>
            <ac:spMk id="5" creationId="{82E59ED7-720E-49B6-8A93-D50518AEA348}"/>
          </ac:spMkLst>
        </pc:spChg>
      </pc:sldChg>
      <pc:sldChg chg="addSp modSp new mod ord modClrScheme chgLayout">
        <pc:chgData name="Alison Cooke" userId="S::a.cooke@uwtsd.ac.uk::46c329c9-26b7-4eba-b77b-7474421bfd31" providerId="AD" clId="Web-{C9A04F62-E02E-95DD-0FAE-5911EAB283DF}" dt="2024-02-08T10:14:40.579" v="474" actId="20577"/>
        <pc:sldMkLst>
          <pc:docMk/>
          <pc:sldMk cId="1527893232" sldId="291"/>
        </pc:sldMkLst>
        <pc:spChg chg="add mod ord">
          <ac:chgData name="Alison Cooke" userId="S::a.cooke@uwtsd.ac.uk::46c329c9-26b7-4eba-b77b-7474421bfd31" providerId="AD" clId="Web-{C9A04F62-E02E-95DD-0FAE-5911EAB283DF}" dt="2024-02-08T10:14:40.579" v="474" actId="20577"/>
          <ac:spMkLst>
            <pc:docMk/>
            <pc:sldMk cId="1527893232" sldId="291"/>
            <ac:spMk id="2" creationId="{3364828A-D9B3-A671-5013-40299F3A0800}"/>
          </ac:spMkLst>
        </pc:spChg>
        <pc:spChg chg="add mod">
          <ac:chgData name="Alison Cooke" userId="S::a.cooke@uwtsd.ac.uk::46c329c9-26b7-4eba-b77b-7474421bfd31" providerId="AD" clId="Web-{C9A04F62-E02E-95DD-0FAE-5911EAB283DF}" dt="2024-02-08T10:11:53.918" v="432" actId="14100"/>
          <ac:spMkLst>
            <pc:docMk/>
            <pc:sldMk cId="1527893232" sldId="291"/>
            <ac:spMk id="3" creationId="{53D6035B-DEA0-36AA-CFF8-4631F6BEA04C}"/>
          </ac:spMkLst>
        </pc:spChg>
        <pc:spChg chg="add mod ord">
          <ac:chgData name="Alison Cooke" userId="S::a.cooke@uwtsd.ac.uk::46c329c9-26b7-4eba-b77b-7474421bfd31" providerId="AD" clId="Web-{C9A04F62-E02E-95DD-0FAE-5911EAB283DF}" dt="2024-02-08T10:14:32.485" v="473"/>
          <ac:spMkLst>
            <pc:docMk/>
            <pc:sldMk cId="1527893232" sldId="291"/>
            <ac:spMk id="6" creationId="{FD48830C-9BC0-FDAC-C577-E054F89B3C49}"/>
          </ac:spMkLst>
        </pc:spChg>
        <pc:spChg chg="add mod ord">
          <ac:chgData name="Alison Cooke" userId="S::a.cooke@uwtsd.ac.uk::46c329c9-26b7-4eba-b77b-7474421bfd31" providerId="AD" clId="Web-{C9A04F62-E02E-95DD-0FAE-5911EAB283DF}" dt="2024-02-08T10:14:27.032" v="472" actId="20577"/>
          <ac:spMkLst>
            <pc:docMk/>
            <pc:sldMk cId="1527893232" sldId="291"/>
            <ac:spMk id="7" creationId="{6A81518F-48C0-C6B8-9B97-EA2E4CB5FDE5}"/>
          </ac:spMkLst>
        </pc:spChg>
        <pc:picChg chg="add mod">
          <ac:chgData name="Alison Cooke" userId="S::a.cooke@uwtsd.ac.uk::46c329c9-26b7-4eba-b77b-7474421bfd31" providerId="AD" clId="Web-{C9A04F62-E02E-95DD-0FAE-5911EAB283DF}" dt="2024-02-08T10:11:35.169" v="424" actId="1076"/>
          <ac:picMkLst>
            <pc:docMk/>
            <pc:sldMk cId="1527893232" sldId="291"/>
            <ac:picMk id="5" creationId="{D14A79C9-CB78-6EBE-7A45-CAEC769D031A}"/>
          </ac:picMkLst>
        </pc:picChg>
      </pc:sldChg>
      <pc:sldChg chg="add">
        <pc:chgData name="Alison Cooke" userId="S::a.cooke@uwtsd.ac.uk::46c329c9-26b7-4eba-b77b-7474421bfd31" providerId="AD" clId="Web-{C9A04F62-E02E-95DD-0FAE-5911EAB283DF}" dt="2024-02-08T09:47:11.633" v="252"/>
        <pc:sldMkLst>
          <pc:docMk/>
          <pc:sldMk cId="2521712376" sldId="324"/>
        </pc:sldMkLst>
      </pc:sldChg>
      <pc:sldChg chg="addSp delSp modSp add mod replId modClrScheme chgLayout">
        <pc:chgData name="Alison Cooke" userId="S::a.cooke@uwtsd.ac.uk::46c329c9-26b7-4eba-b77b-7474421bfd31" providerId="AD" clId="Web-{C9A04F62-E02E-95DD-0FAE-5911EAB283DF}" dt="2024-02-08T10:23:24.857" v="593" actId="14100"/>
        <pc:sldMkLst>
          <pc:docMk/>
          <pc:sldMk cId="331133623" sldId="325"/>
        </pc:sldMkLst>
        <pc:spChg chg="add mod">
          <ac:chgData name="Alison Cooke" userId="S::a.cooke@uwtsd.ac.uk::46c329c9-26b7-4eba-b77b-7474421bfd31" providerId="AD" clId="Web-{C9A04F62-E02E-95DD-0FAE-5911EAB283DF}" dt="2024-02-08T10:19:06.991" v="526" actId="20577"/>
          <ac:spMkLst>
            <pc:docMk/>
            <pc:sldMk cId="331133623" sldId="325"/>
            <ac:spMk id="2" creationId="{A6E8BB84-B678-C5F0-B96F-859F69B05362}"/>
          </ac:spMkLst>
        </pc:spChg>
        <pc:spChg chg="add mod">
          <ac:chgData name="Alison Cooke" userId="S::a.cooke@uwtsd.ac.uk::46c329c9-26b7-4eba-b77b-7474421bfd31" providerId="AD" clId="Web-{C9A04F62-E02E-95DD-0FAE-5911EAB283DF}" dt="2024-02-08T10:21:57.089" v="573" actId="20577"/>
          <ac:spMkLst>
            <pc:docMk/>
            <pc:sldMk cId="331133623" sldId="325"/>
            <ac:spMk id="3" creationId="{379A6ED4-124B-3E96-E472-681CEFBDA8F6}"/>
          </ac:spMkLst>
        </pc:spChg>
        <pc:spChg chg="add del mod">
          <ac:chgData name="Alison Cooke" userId="S::a.cooke@uwtsd.ac.uk::46c329c9-26b7-4eba-b77b-7474421bfd31" providerId="AD" clId="Web-{C9A04F62-E02E-95DD-0FAE-5911EAB283DF}" dt="2024-02-08T10:21:10.260" v="564"/>
          <ac:spMkLst>
            <pc:docMk/>
            <pc:sldMk cId="331133623" sldId="325"/>
            <ac:spMk id="4" creationId="{94426660-1F16-66B3-E536-4B6EB8B4C5A6}"/>
          </ac:spMkLst>
        </pc:spChg>
        <pc:spChg chg="add mod">
          <ac:chgData name="Alison Cooke" userId="S::a.cooke@uwtsd.ac.uk::46c329c9-26b7-4eba-b77b-7474421bfd31" providerId="AD" clId="Web-{C9A04F62-E02E-95DD-0FAE-5911EAB283DF}" dt="2024-02-08T10:23:06.028" v="590" actId="20577"/>
          <ac:spMkLst>
            <pc:docMk/>
            <pc:sldMk cId="331133623" sldId="325"/>
            <ac:spMk id="8" creationId="{89B7DE17-06BF-ACA2-A015-0EBFFB80E93F}"/>
          </ac:spMkLst>
        </pc:spChg>
        <pc:picChg chg="add del mod ord">
          <ac:chgData name="Alison Cooke" userId="S::a.cooke@uwtsd.ac.uk::46c329c9-26b7-4eba-b77b-7474421bfd31" providerId="AD" clId="Web-{C9A04F62-E02E-95DD-0FAE-5911EAB283DF}" dt="2024-02-08T10:21:03.135" v="561"/>
          <ac:picMkLst>
            <pc:docMk/>
            <pc:sldMk cId="331133623" sldId="325"/>
            <ac:picMk id="5" creationId="{0B459599-D920-9A37-5154-6DCF7973D2B6}"/>
          </ac:picMkLst>
        </pc:picChg>
        <pc:picChg chg="add del mod ord">
          <ac:chgData name="Alison Cooke" userId="S::a.cooke@uwtsd.ac.uk::46c329c9-26b7-4eba-b77b-7474421bfd31" providerId="AD" clId="Web-{C9A04F62-E02E-95DD-0FAE-5911EAB283DF}" dt="2024-02-08T10:21:32.542" v="567"/>
          <ac:picMkLst>
            <pc:docMk/>
            <pc:sldMk cId="331133623" sldId="325"/>
            <ac:picMk id="6" creationId="{EF2BC5BC-C9ED-1DED-7983-EFDF03642F04}"/>
          </ac:picMkLst>
        </pc:picChg>
        <pc:picChg chg="add mod">
          <ac:chgData name="Alison Cooke" userId="S::a.cooke@uwtsd.ac.uk::46c329c9-26b7-4eba-b77b-7474421bfd31" providerId="AD" clId="Web-{C9A04F62-E02E-95DD-0FAE-5911EAB283DF}" dt="2024-02-08T10:22:04.980" v="575" actId="1076"/>
          <ac:picMkLst>
            <pc:docMk/>
            <pc:sldMk cId="331133623" sldId="325"/>
            <ac:picMk id="9" creationId="{FDEC77D8-3C4F-AD75-61FF-F1D0EC8C4295}"/>
          </ac:picMkLst>
        </pc:picChg>
        <pc:picChg chg="add mod">
          <ac:chgData name="Alison Cooke" userId="S::a.cooke@uwtsd.ac.uk::46c329c9-26b7-4eba-b77b-7474421bfd31" providerId="AD" clId="Web-{C9A04F62-E02E-95DD-0FAE-5911EAB283DF}" dt="2024-02-08T10:23:24.857" v="593" actId="14100"/>
          <ac:picMkLst>
            <pc:docMk/>
            <pc:sldMk cId="331133623" sldId="325"/>
            <ac:picMk id="10" creationId="{9224DEF2-228C-594C-AF66-300B6F629994}"/>
          </ac:picMkLst>
        </pc:picChg>
      </pc:sldChg>
      <pc:sldChg chg="modSp add ord addAnim delAnim">
        <pc:chgData name="Alison Cooke" userId="S::a.cooke@uwtsd.ac.uk::46c329c9-26b7-4eba-b77b-7474421bfd31" providerId="AD" clId="Web-{C9A04F62-E02E-95DD-0FAE-5911EAB283DF}" dt="2024-02-08T09:49:36.902" v="267"/>
        <pc:sldMkLst>
          <pc:docMk/>
          <pc:sldMk cId="1424146784" sldId="326"/>
        </pc:sldMkLst>
        <pc:spChg chg="mod">
          <ac:chgData name="Alison Cooke" userId="S::a.cooke@uwtsd.ac.uk::46c329c9-26b7-4eba-b77b-7474421bfd31" providerId="AD" clId="Web-{C9A04F62-E02E-95DD-0FAE-5911EAB283DF}" dt="2024-02-08T09:49:01.979" v="263"/>
          <ac:spMkLst>
            <pc:docMk/>
            <pc:sldMk cId="1424146784" sldId="326"/>
            <ac:spMk id="3" creationId="{53920910-82B5-49C9-8759-44DDD353506B}"/>
          </ac:spMkLst>
        </pc:spChg>
        <pc:spChg chg="mod">
          <ac:chgData name="Alison Cooke" userId="S::a.cooke@uwtsd.ac.uk::46c329c9-26b7-4eba-b77b-7474421bfd31" providerId="AD" clId="Web-{C9A04F62-E02E-95DD-0FAE-5911EAB283DF}" dt="2024-02-08T09:49:09.792" v="264" actId="14100"/>
          <ac:spMkLst>
            <pc:docMk/>
            <pc:sldMk cId="1424146784" sldId="326"/>
            <ac:spMk id="8" creationId="{51D8D88A-98A6-46C8-BDFA-9B0D96FC788C}"/>
          </ac:spMkLst>
        </pc:spChg>
        <pc:spChg chg="mod">
          <ac:chgData name="Alison Cooke" userId="S::a.cooke@uwtsd.ac.uk::46c329c9-26b7-4eba-b77b-7474421bfd31" providerId="AD" clId="Web-{C9A04F62-E02E-95DD-0FAE-5911EAB283DF}" dt="2024-02-08T09:48:46.916" v="258" actId="14100"/>
          <ac:spMkLst>
            <pc:docMk/>
            <pc:sldMk cId="1424146784" sldId="326"/>
            <ac:spMk id="9" creationId="{74436E8C-C6E6-4932-8D1E-57BADDAF0B1D}"/>
          </ac:spMkLst>
        </pc:spChg>
      </pc:sldChg>
      <pc:sldChg chg="modSp add ord addAnim delAnim modNotes">
        <pc:chgData name="Alison Cooke" userId="S::a.cooke@uwtsd.ac.uk::46c329c9-26b7-4eba-b77b-7474421bfd31" providerId="AD" clId="Web-{C9A04F62-E02E-95DD-0FAE-5911EAB283DF}" dt="2024-02-08T12:47:45.058" v="902" actId="1076"/>
        <pc:sldMkLst>
          <pc:docMk/>
          <pc:sldMk cId="4107976520" sldId="327"/>
        </pc:sldMkLst>
        <pc:spChg chg="mod">
          <ac:chgData name="Alison Cooke" userId="S::a.cooke@uwtsd.ac.uk::46c329c9-26b7-4eba-b77b-7474421bfd31" providerId="AD" clId="Web-{C9A04F62-E02E-95DD-0FAE-5911EAB283DF}" dt="2024-02-08T09:50:21.809" v="273" actId="20577"/>
          <ac:spMkLst>
            <pc:docMk/>
            <pc:sldMk cId="4107976520" sldId="327"/>
            <ac:spMk id="2" creationId="{5413510C-7EE9-451D-A5BB-8A1F539CB78D}"/>
          </ac:spMkLst>
        </pc:spChg>
        <pc:picChg chg="mod">
          <ac:chgData name="Alison Cooke" userId="S::a.cooke@uwtsd.ac.uk::46c329c9-26b7-4eba-b77b-7474421bfd31" providerId="AD" clId="Web-{C9A04F62-E02E-95DD-0FAE-5911EAB283DF}" dt="2024-02-08T12:47:45.058" v="902" actId="1076"/>
          <ac:picMkLst>
            <pc:docMk/>
            <pc:sldMk cId="4107976520" sldId="327"/>
            <ac:picMk id="5" creationId="{C6C8724E-387F-4597-AD47-3F5C40A06D9C}"/>
          </ac:picMkLst>
        </pc:picChg>
        <pc:picChg chg="mod">
          <ac:chgData name="Alison Cooke" userId="S::a.cooke@uwtsd.ac.uk::46c329c9-26b7-4eba-b77b-7474421bfd31" providerId="AD" clId="Web-{C9A04F62-E02E-95DD-0FAE-5911EAB283DF}" dt="2024-02-08T12:47:40.869" v="901" actId="1076"/>
          <ac:picMkLst>
            <pc:docMk/>
            <pc:sldMk cId="4107976520" sldId="327"/>
            <ac:picMk id="6" creationId="{B3F8612E-19F9-4984-902C-AA261DC3A6AD}"/>
          </ac:picMkLst>
        </pc:picChg>
      </pc:sldChg>
      <pc:sldChg chg="modSp add ord addAnim delAnim">
        <pc:chgData name="Alison Cooke" userId="S::a.cooke@uwtsd.ac.uk::46c329c9-26b7-4eba-b77b-7474421bfd31" providerId="AD" clId="Web-{C9A04F62-E02E-95DD-0FAE-5911EAB283DF}" dt="2024-02-08T10:03:53.469" v="367" actId="20577"/>
        <pc:sldMkLst>
          <pc:docMk/>
          <pc:sldMk cId="605732773" sldId="328"/>
        </pc:sldMkLst>
        <pc:spChg chg="mod">
          <ac:chgData name="Alison Cooke" userId="S::a.cooke@uwtsd.ac.uk::46c329c9-26b7-4eba-b77b-7474421bfd31" providerId="AD" clId="Web-{C9A04F62-E02E-95DD-0FAE-5911EAB283DF}" dt="2024-02-08T09:53:57.174" v="295" actId="20577"/>
          <ac:spMkLst>
            <pc:docMk/>
            <pc:sldMk cId="605732773" sldId="328"/>
            <ac:spMk id="2" creationId="{AF9D797E-08BE-4722-BFFD-F44A9EC9B5E9}"/>
          </ac:spMkLst>
        </pc:spChg>
        <pc:spChg chg="mod">
          <ac:chgData name="Alison Cooke" userId="S::a.cooke@uwtsd.ac.uk::46c329c9-26b7-4eba-b77b-7474421bfd31" providerId="AD" clId="Web-{C9A04F62-E02E-95DD-0FAE-5911EAB283DF}" dt="2024-02-08T09:58:31.979" v="352" actId="20577"/>
          <ac:spMkLst>
            <pc:docMk/>
            <pc:sldMk cId="605732773" sldId="328"/>
            <ac:spMk id="3" creationId="{C677E93E-2A6A-4A8F-8AF0-8D0980AD4FB7}"/>
          </ac:spMkLst>
        </pc:spChg>
        <pc:spChg chg="mod">
          <ac:chgData name="Alison Cooke" userId="S::a.cooke@uwtsd.ac.uk::46c329c9-26b7-4eba-b77b-7474421bfd31" providerId="AD" clId="Web-{C9A04F62-E02E-95DD-0FAE-5911EAB283DF}" dt="2024-02-08T10:03:53.469" v="367" actId="20577"/>
          <ac:spMkLst>
            <pc:docMk/>
            <pc:sldMk cId="605732773" sldId="328"/>
            <ac:spMk id="4" creationId="{162F00B5-722B-4DD6-A7E4-ED813B044F63}"/>
          </ac:spMkLst>
        </pc:spChg>
        <pc:picChg chg="mod">
          <ac:chgData name="Alison Cooke" userId="S::a.cooke@uwtsd.ac.uk::46c329c9-26b7-4eba-b77b-7474421bfd31" providerId="AD" clId="Web-{C9A04F62-E02E-95DD-0FAE-5911EAB283DF}" dt="2024-02-08T09:51:42.077" v="289" actId="1076"/>
          <ac:picMkLst>
            <pc:docMk/>
            <pc:sldMk cId="605732773" sldId="328"/>
            <ac:picMk id="5" creationId="{F46E54A9-D7DA-4B64-81D7-26BCFF9C9CCC}"/>
          </ac:picMkLst>
        </pc:picChg>
      </pc:sldChg>
      <pc:sldChg chg="modSp add ord">
        <pc:chgData name="Alison Cooke" userId="S::a.cooke@uwtsd.ac.uk::46c329c9-26b7-4eba-b77b-7474421bfd31" providerId="AD" clId="Web-{C9A04F62-E02E-95DD-0FAE-5911EAB283DF}" dt="2024-02-08T10:04:55.674" v="386"/>
        <pc:sldMkLst>
          <pc:docMk/>
          <pc:sldMk cId="1124142081" sldId="329"/>
        </pc:sldMkLst>
        <pc:spChg chg="mod">
          <ac:chgData name="Alison Cooke" userId="S::a.cooke@uwtsd.ac.uk::46c329c9-26b7-4eba-b77b-7474421bfd31" providerId="AD" clId="Web-{C9A04F62-E02E-95DD-0FAE-5911EAB283DF}" dt="2024-02-08T10:04:19.407" v="380" actId="20577"/>
          <ac:spMkLst>
            <pc:docMk/>
            <pc:sldMk cId="1124142081" sldId="329"/>
            <ac:spMk id="2" creationId="{026FF759-4A6B-4488-A48B-8E1EEF7218F3}"/>
          </ac:spMkLst>
        </pc:spChg>
        <pc:spChg chg="mod">
          <ac:chgData name="Alison Cooke" userId="S::a.cooke@uwtsd.ac.uk::46c329c9-26b7-4eba-b77b-7474421bfd31" providerId="AD" clId="Web-{C9A04F62-E02E-95DD-0FAE-5911EAB283DF}" dt="2024-02-08T10:04:27.236" v="381" actId="20577"/>
          <ac:spMkLst>
            <pc:docMk/>
            <pc:sldMk cId="1124142081" sldId="329"/>
            <ac:spMk id="3" creationId="{07881B48-CA11-4578-843F-B799F6AFD578}"/>
          </ac:spMkLst>
        </pc:spChg>
        <pc:spChg chg="mod">
          <ac:chgData name="Alison Cooke" userId="S::a.cooke@uwtsd.ac.uk::46c329c9-26b7-4eba-b77b-7474421bfd31" providerId="AD" clId="Web-{C9A04F62-E02E-95DD-0FAE-5911EAB283DF}" dt="2024-02-08T10:04:46.939" v="385" actId="14100"/>
          <ac:spMkLst>
            <pc:docMk/>
            <pc:sldMk cId="1124142081" sldId="329"/>
            <ac:spMk id="4" creationId="{1357E34D-CB9B-4C74-B5DC-965CF14237F9}"/>
          </ac:spMkLst>
        </pc:spChg>
        <pc:picChg chg="mod">
          <ac:chgData name="Alison Cooke" userId="S::a.cooke@uwtsd.ac.uk::46c329c9-26b7-4eba-b77b-7474421bfd31" providerId="AD" clId="Web-{C9A04F62-E02E-95DD-0FAE-5911EAB283DF}" dt="2024-02-08T10:04:45.127" v="384" actId="1076"/>
          <ac:picMkLst>
            <pc:docMk/>
            <pc:sldMk cId="1124142081" sldId="329"/>
            <ac:picMk id="7" creationId="{49FFA0EF-D6E4-4884-88C5-9109C6BA5F39}"/>
          </ac:picMkLst>
        </pc:picChg>
      </pc:sldChg>
      <pc:sldChg chg="addSp modSp add mod ord modClrScheme chgLayout">
        <pc:chgData name="Alison Cooke" userId="S::a.cooke@uwtsd.ac.uk::46c329c9-26b7-4eba-b77b-7474421bfd31" providerId="AD" clId="Web-{C9A04F62-E02E-95DD-0FAE-5911EAB283DF}" dt="2024-02-08T10:06:34.098" v="398"/>
        <pc:sldMkLst>
          <pc:docMk/>
          <pc:sldMk cId="4218322552" sldId="330"/>
        </pc:sldMkLst>
        <pc:spChg chg="mod">
          <ac:chgData name="Alison Cooke" userId="S::a.cooke@uwtsd.ac.uk::46c329c9-26b7-4eba-b77b-7474421bfd31" providerId="AD" clId="Web-{C9A04F62-E02E-95DD-0FAE-5911EAB283DF}" dt="2024-02-08T10:06:21.520" v="395" actId="20577"/>
          <ac:spMkLst>
            <pc:docMk/>
            <pc:sldMk cId="4218322552" sldId="330"/>
            <ac:spMk id="2" creationId="{5150815D-AF17-4C6C-AED7-279B55B83F55}"/>
          </ac:spMkLst>
        </pc:spChg>
        <pc:spChg chg="mod">
          <ac:chgData name="Alison Cooke" userId="S::a.cooke@uwtsd.ac.uk::46c329c9-26b7-4eba-b77b-7474421bfd31" providerId="AD" clId="Web-{C9A04F62-E02E-95DD-0FAE-5911EAB283DF}" dt="2024-02-08T10:06:33.926" v="397" actId="20577"/>
          <ac:spMkLst>
            <pc:docMk/>
            <pc:sldMk cId="4218322552" sldId="330"/>
            <ac:spMk id="5" creationId="{75A01575-C1D0-4034-9DAE-AA53A416E46A}"/>
          </ac:spMkLst>
        </pc:spChg>
        <pc:picChg chg="add mod">
          <ac:chgData name="Alison Cooke" userId="S::a.cooke@uwtsd.ac.uk::46c329c9-26b7-4eba-b77b-7474421bfd31" providerId="AD" clId="Web-{C9A04F62-E02E-95DD-0FAE-5911EAB283DF}" dt="2024-02-08T10:06:09.332" v="392"/>
          <ac:picMkLst>
            <pc:docMk/>
            <pc:sldMk cId="4218322552" sldId="330"/>
            <ac:picMk id="3" creationId="{19B68A5F-AE61-AE8B-7B09-74DB54671FC2}"/>
          </ac:picMkLst>
        </pc:picChg>
      </pc:sldChg>
      <pc:sldChg chg="addSp delSp modSp add mod ord modClrScheme chgLayout">
        <pc:chgData name="Alison Cooke" userId="S::a.cooke@uwtsd.ac.uk::46c329c9-26b7-4eba-b77b-7474421bfd31" providerId="AD" clId="Web-{C9A04F62-E02E-95DD-0FAE-5911EAB283DF}" dt="2024-02-08T10:18:29.178" v="512"/>
        <pc:sldMkLst>
          <pc:docMk/>
          <pc:sldMk cId="667034271" sldId="331"/>
        </pc:sldMkLst>
        <pc:spChg chg="add del mod ord">
          <ac:chgData name="Alison Cooke" userId="S::a.cooke@uwtsd.ac.uk::46c329c9-26b7-4eba-b77b-7474421bfd31" providerId="AD" clId="Web-{C9A04F62-E02E-95DD-0FAE-5911EAB283DF}" dt="2024-02-08T10:18:24.709" v="511"/>
          <ac:spMkLst>
            <pc:docMk/>
            <pc:sldMk cId="667034271" sldId="331"/>
            <ac:spMk id="2" creationId="{FD4EB5D8-D5D7-91D8-1B4D-480A61BAE462}"/>
          </ac:spMkLst>
        </pc:spChg>
        <pc:spChg chg="mod ord">
          <ac:chgData name="Alison Cooke" userId="S::a.cooke@uwtsd.ac.uk::46c329c9-26b7-4eba-b77b-7474421bfd31" providerId="AD" clId="Web-{C9A04F62-E02E-95DD-0FAE-5911EAB283DF}" dt="2024-02-08T10:17:58.443" v="510" actId="20577"/>
          <ac:spMkLst>
            <pc:docMk/>
            <pc:sldMk cId="667034271" sldId="331"/>
            <ac:spMk id="4" creationId="{C0AE781C-74D7-427F-B5B7-652322AF18FA}"/>
          </ac:spMkLst>
        </pc:spChg>
        <pc:picChg chg="add mod ord">
          <ac:chgData name="Alison Cooke" userId="S::a.cooke@uwtsd.ac.uk::46c329c9-26b7-4eba-b77b-7474421bfd31" providerId="AD" clId="Web-{C9A04F62-E02E-95DD-0FAE-5911EAB283DF}" dt="2024-02-08T10:18:24.709" v="511"/>
          <ac:picMkLst>
            <pc:docMk/>
            <pc:sldMk cId="667034271" sldId="331"/>
            <ac:picMk id="3" creationId="{D9161711-3C85-75D8-A714-10D941EB7340}"/>
          </ac:picMkLst>
        </pc:picChg>
        <pc:picChg chg="mod ord">
          <ac:chgData name="Alison Cooke" userId="S::a.cooke@uwtsd.ac.uk::46c329c9-26b7-4eba-b77b-7474421bfd31" providerId="AD" clId="Web-{C9A04F62-E02E-95DD-0FAE-5911EAB283DF}" dt="2024-02-08T10:17:42.786" v="506"/>
          <ac:picMkLst>
            <pc:docMk/>
            <pc:sldMk cId="667034271" sldId="331"/>
            <ac:picMk id="6" creationId="{E60129F1-50A7-4866-8EDB-BCE81B97D0A0}"/>
          </ac:picMkLst>
        </pc:picChg>
      </pc:sldChg>
      <pc:sldChg chg="modSp add ord addAnim delAnim modAnim">
        <pc:chgData name="Alison Cooke" userId="S::a.cooke@uwtsd.ac.uk::46c329c9-26b7-4eba-b77b-7474421bfd31" providerId="AD" clId="Web-{C9A04F62-E02E-95DD-0FAE-5911EAB283DF}" dt="2024-02-08T10:08:10.226" v="407"/>
        <pc:sldMkLst>
          <pc:docMk/>
          <pc:sldMk cId="2086002312" sldId="332"/>
        </pc:sldMkLst>
        <pc:spChg chg="mod">
          <ac:chgData name="Alison Cooke" userId="S::a.cooke@uwtsd.ac.uk::46c329c9-26b7-4eba-b77b-7474421bfd31" providerId="AD" clId="Web-{C9A04F62-E02E-95DD-0FAE-5911EAB283DF}" dt="2024-02-08T10:06:55.161" v="402" actId="20577"/>
          <ac:spMkLst>
            <pc:docMk/>
            <pc:sldMk cId="2086002312" sldId="332"/>
            <ac:spMk id="2" creationId="{DB824F58-318D-4D3F-82F4-691E376C22ED}"/>
          </ac:spMkLst>
        </pc:spChg>
      </pc:sldChg>
      <pc:sldChg chg="addSp modSp add ord addAnim">
        <pc:chgData name="Alison Cooke" userId="S::a.cooke@uwtsd.ac.uk::46c329c9-26b7-4eba-b77b-7474421bfd31" providerId="AD" clId="Web-{C9A04F62-E02E-95DD-0FAE-5911EAB283DF}" dt="2024-02-08T14:31:43.281" v="907"/>
        <pc:sldMkLst>
          <pc:docMk/>
          <pc:sldMk cId="3712397561" sldId="333"/>
        </pc:sldMkLst>
        <pc:spChg chg="mod">
          <ac:chgData name="Alison Cooke" userId="S::a.cooke@uwtsd.ac.uk::46c329c9-26b7-4eba-b77b-7474421bfd31" providerId="AD" clId="Web-{C9A04F62-E02E-95DD-0FAE-5911EAB283DF}" dt="2024-02-08T10:08:35.101" v="411" actId="20577"/>
          <ac:spMkLst>
            <pc:docMk/>
            <pc:sldMk cId="3712397561" sldId="333"/>
            <ac:spMk id="2" creationId="{FA33BFED-DB08-4DF6-AA59-42601CAD5331}"/>
          </ac:spMkLst>
        </pc:spChg>
        <pc:spChg chg="mod">
          <ac:chgData name="Alison Cooke" userId="S::a.cooke@uwtsd.ac.uk::46c329c9-26b7-4eba-b77b-7474421bfd31" providerId="AD" clId="Web-{C9A04F62-E02E-95DD-0FAE-5911EAB283DF}" dt="2024-02-08T10:09:49.103" v="417" actId="20577"/>
          <ac:spMkLst>
            <pc:docMk/>
            <pc:sldMk cId="3712397561" sldId="333"/>
            <ac:spMk id="3" creationId="{016D1C0B-2370-4EA8-AF37-775DCADCB255}"/>
          </ac:spMkLst>
        </pc:spChg>
        <pc:spChg chg="mod">
          <ac:chgData name="Alison Cooke" userId="S::a.cooke@uwtsd.ac.uk::46c329c9-26b7-4eba-b77b-7474421bfd31" providerId="AD" clId="Web-{C9A04F62-E02E-95DD-0FAE-5911EAB283DF}" dt="2024-02-08T10:14:54.860" v="476" actId="20577"/>
          <ac:spMkLst>
            <pc:docMk/>
            <pc:sldMk cId="3712397561" sldId="333"/>
            <ac:spMk id="4" creationId="{D45F2D86-7A1C-467A-A277-967A786A7B08}"/>
          </ac:spMkLst>
        </pc:spChg>
        <pc:picChg chg="mod">
          <ac:chgData name="Alison Cooke" userId="S::a.cooke@uwtsd.ac.uk::46c329c9-26b7-4eba-b77b-7474421bfd31" providerId="AD" clId="Web-{C9A04F62-E02E-95DD-0FAE-5911EAB283DF}" dt="2024-02-08T10:15:09.673" v="478" actId="14100"/>
          <ac:picMkLst>
            <pc:docMk/>
            <pc:sldMk cId="3712397561" sldId="333"/>
            <ac:picMk id="5" creationId="{6C5D5B1E-90AE-4C18-BB22-1F9E16CC5337}"/>
          </ac:picMkLst>
        </pc:picChg>
        <pc:picChg chg="add mod">
          <ac:chgData name="Alison Cooke" userId="S::a.cooke@uwtsd.ac.uk::46c329c9-26b7-4eba-b77b-7474421bfd31" providerId="AD" clId="Web-{C9A04F62-E02E-95DD-0FAE-5911EAB283DF}" dt="2024-02-08T10:16:10.394" v="483" actId="1076"/>
          <ac:picMkLst>
            <pc:docMk/>
            <pc:sldMk cId="3712397561" sldId="333"/>
            <ac:picMk id="6" creationId="{715D199A-F074-ECA9-C888-3A91389A00D0}"/>
          </ac:picMkLst>
        </pc:picChg>
      </pc:sldChg>
      <pc:sldChg chg="modSp add ord">
        <pc:chgData name="Alison Cooke" userId="S::a.cooke@uwtsd.ac.uk::46c329c9-26b7-4eba-b77b-7474421bfd31" providerId="AD" clId="Web-{C9A04F62-E02E-95DD-0FAE-5911EAB283DF}" dt="2024-02-08T12:49:00.684" v="904" actId="14100"/>
        <pc:sldMkLst>
          <pc:docMk/>
          <pc:sldMk cId="2999076415" sldId="335"/>
        </pc:sldMkLst>
        <pc:spChg chg="mod">
          <ac:chgData name="Alison Cooke" userId="S::a.cooke@uwtsd.ac.uk::46c329c9-26b7-4eba-b77b-7474421bfd31" providerId="AD" clId="Web-{C9A04F62-E02E-95DD-0FAE-5911EAB283DF}" dt="2024-02-08T10:17:01.348" v="502" actId="14100"/>
          <ac:spMkLst>
            <pc:docMk/>
            <pc:sldMk cId="2999076415" sldId="335"/>
            <ac:spMk id="2" creationId="{CAE1EA45-1079-40F8-9C2E-83707984B4EF}"/>
          </ac:spMkLst>
        </pc:spChg>
        <pc:picChg chg="mod">
          <ac:chgData name="Alison Cooke" userId="S::a.cooke@uwtsd.ac.uk::46c329c9-26b7-4eba-b77b-7474421bfd31" providerId="AD" clId="Web-{C9A04F62-E02E-95DD-0FAE-5911EAB283DF}" dt="2024-02-08T12:49:00.684" v="904" actId="14100"/>
          <ac:picMkLst>
            <pc:docMk/>
            <pc:sldMk cId="2999076415" sldId="335"/>
            <ac:picMk id="4" creationId="{510A0FF6-BCEF-4D30-B72F-036F6664C7BF}"/>
          </ac:picMkLst>
        </pc:picChg>
      </pc:sldChg>
      <pc:sldChg chg="new del">
        <pc:chgData name="Alison Cooke" userId="S::a.cooke@uwtsd.ac.uk::46c329c9-26b7-4eba-b77b-7474421bfd31" providerId="AD" clId="Web-{C9A04F62-E02E-95DD-0FAE-5911EAB283DF}" dt="2024-02-08T10:32:41.184" v="663"/>
        <pc:sldMkLst>
          <pc:docMk/>
          <pc:sldMk cId="2757466124" sldId="336"/>
        </pc:sldMkLst>
      </pc:sldChg>
      <pc:sldChg chg="modSp add ord">
        <pc:chgData name="Alison Cooke" userId="S::a.cooke@uwtsd.ac.uk::46c329c9-26b7-4eba-b77b-7474421bfd31" providerId="AD" clId="Web-{C9A04F62-E02E-95DD-0FAE-5911EAB283DF}" dt="2024-02-08T10:24:54.812" v="600"/>
        <pc:sldMkLst>
          <pc:docMk/>
          <pc:sldMk cId="402082846" sldId="337"/>
        </pc:sldMkLst>
        <pc:spChg chg="mod">
          <ac:chgData name="Alison Cooke" userId="S::a.cooke@uwtsd.ac.uk::46c329c9-26b7-4eba-b77b-7474421bfd31" providerId="AD" clId="Web-{C9A04F62-E02E-95DD-0FAE-5911EAB283DF}" dt="2024-02-08T10:24:31.421" v="597" actId="20577"/>
          <ac:spMkLst>
            <pc:docMk/>
            <pc:sldMk cId="402082846" sldId="337"/>
            <ac:spMk id="2" creationId="{278E38A4-5D80-4936-B1AB-EFC2E9A3428C}"/>
          </ac:spMkLst>
        </pc:spChg>
        <pc:spChg chg="mod">
          <ac:chgData name="Alison Cooke" userId="S::a.cooke@uwtsd.ac.uk::46c329c9-26b7-4eba-b77b-7474421bfd31" providerId="AD" clId="Web-{C9A04F62-E02E-95DD-0FAE-5911EAB283DF}" dt="2024-02-08T10:24:39.874" v="599" actId="20577"/>
          <ac:spMkLst>
            <pc:docMk/>
            <pc:sldMk cId="402082846" sldId="337"/>
            <ac:spMk id="3" creationId="{E99FCB15-0F31-4E0C-B327-60FBED8B3B66}"/>
          </ac:spMkLst>
        </pc:spChg>
      </pc:sldChg>
      <pc:sldChg chg="addSp delSp modSp add mod modClrScheme chgLayout">
        <pc:chgData name="Alison Cooke" userId="S::a.cooke@uwtsd.ac.uk::46c329c9-26b7-4eba-b77b-7474421bfd31" providerId="AD" clId="Web-{C9A04F62-E02E-95DD-0FAE-5911EAB283DF}" dt="2024-02-08T10:48:11.830" v="845" actId="1076"/>
        <pc:sldMkLst>
          <pc:docMk/>
          <pc:sldMk cId="2627576073" sldId="338"/>
        </pc:sldMkLst>
        <pc:spChg chg="mod ord">
          <ac:chgData name="Alison Cooke" userId="S::a.cooke@uwtsd.ac.uk::46c329c9-26b7-4eba-b77b-7474421bfd31" providerId="AD" clId="Web-{C9A04F62-E02E-95DD-0FAE-5911EAB283DF}" dt="2024-02-08T10:32:57.918" v="664"/>
          <ac:spMkLst>
            <pc:docMk/>
            <pc:sldMk cId="2627576073" sldId="338"/>
            <ac:spMk id="2" creationId="{2E97251E-D72C-43B9-A148-9E0AD4AFFE68}"/>
          </ac:spMkLst>
        </pc:spChg>
        <pc:spChg chg="mod ord">
          <ac:chgData name="Alison Cooke" userId="S::a.cooke@uwtsd.ac.uk::46c329c9-26b7-4eba-b77b-7474421bfd31" providerId="AD" clId="Web-{C9A04F62-E02E-95DD-0FAE-5911EAB283DF}" dt="2024-02-08T10:48:05.549" v="841" actId="20577"/>
          <ac:spMkLst>
            <pc:docMk/>
            <pc:sldMk cId="2627576073" sldId="338"/>
            <ac:spMk id="3" creationId="{C4B16E43-606D-4BED-B168-593A1B5387D0}"/>
          </ac:spMkLst>
        </pc:spChg>
        <pc:spChg chg="del mod">
          <ac:chgData name="Alison Cooke" userId="S::a.cooke@uwtsd.ac.uk::46c329c9-26b7-4eba-b77b-7474421bfd31" providerId="AD" clId="Web-{C9A04F62-E02E-95DD-0FAE-5911EAB283DF}" dt="2024-02-08T10:34:51.358" v="673"/>
          <ac:spMkLst>
            <pc:docMk/>
            <pc:sldMk cId="2627576073" sldId="338"/>
            <ac:spMk id="5" creationId="{0C465E46-5DE9-4978-9DFB-9859615E43DD}"/>
          </ac:spMkLst>
        </pc:spChg>
        <pc:graphicFrameChg chg="del mod">
          <ac:chgData name="Alison Cooke" userId="S::a.cooke@uwtsd.ac.uk::46c329c9-26b7-4eba-b77b-7474421bfd31" providerId="AD" clId="Web-{C9A04F62-E02E-95DD-0FAE-5911EAB283DF}" dt="2024-02-08T10:37:54.503" v="676"/>
          <ac:graphicFrameMkLst>
            <pc:docMk/>
            <pc:sldMk cId="2627576073" sldId="338"/>
            <ac:graphicFrameMk id="6" creationId="{2E098CDD-5D28-40FF-A9D8-882B3847C593}"/>
          </ac:graphicFrameMkLst>
        </pc:graphicFrameChg>
        <pc:picChg chg="add mod">
          <ac:chgData name="Alison Cooke" userId="S::a.cooke@uwtsd.ac.uk::46c329c9-26b7-4eba-b77b-7474421bfd31" providerId="AD" clId="Web-{C9A04F62-E02E-95DD-0FAE-5911EAB283DF}" dt="2024-02-08T10:48:11.830" v="845" actId="1076"/>
          <ac:picMkLst>
            <pc:docMk/>
            <pc:sldMk cId="2627576073" sldId="338"/>
            <ac:picMk id="81" creationId="{E75E5764-A9C8-3532-7987-0D81415D8121}"/>
          </ac:picMkLst>
        </pc:picChg>
        <pc:picChg chg="add del mod">
          <ac:chgData name="Alison Cooke" userId="S::a.cooke@uwtsd.ac.uk::46c329c9-26b7-4eba-b77b-7474421bfd31" providerId="AD" clId="Web-{C9A04F62-E02E-95DD-0FAE-5911EAB283DF}" dt="2024-02-08T10:48:02.080" v="839"/>
          <ac:picMkLst>
            <pc:docMk/>
            <pc:sldMk cId="2627576073" sldId="338"/>
            <ac:picMk id="82" creationId="{E29FBE3F-E2B1-56E2-B6AD-4B883679982A}"/>
          </ac:picMkLst>
        </pc:picChg>
      </pc:sldChg>
      <pc:sldChg chg="addSp delSp modSp new mod modClrScheme addAnim chgLayout">
        <pc:chgData name="Alison Cooke" userId="S::a.cooke@uwtsd.ac.uk::46c329c9-26b7-4eba-b77b-7474421bfd31" providerId="AD" clId="Web-{C9A04F62-E02E-95DD-0FAE-5911EAB283DF}" dt="2024-02-08T10:46:12.672" v="831"/>
        <pc:sldMkLst>
          <pc:docMk/>
          <pc:sldMk cId="686302783" sldId="339"/>
        </pc:sldMkLst>
        <pc:spChg chg="mod ord">
          <ac:chgData name="Alison Cooke" userId="S::a.cooke@uwtsd.ac.uk::46c329c9-26b7-4eba-b77b-7474421bfd31" providerId="AD" clId="Web-{C9A04F62-E02E-95DD-0FAE-5911EAB283DF}" dt="2024-02-08T10:40:06.225" v="721" actId="20577"/>
          <ac:spMkLst>
            <pc:docMk/>
            <pc:sldMk cId="686302783" sldId="339"/>
            <ac:spMk id="2" creationId="{1850FF04-7A05-A6D9-E659-28EDB23E0636}"/>
          </ac:spMkLst>
        </pc:spChg>
        <pc:spChg chg="add mod ord">
          <ac:chgData name="Alison Cooke" userId="S::a.cooke@uwtsd.ac.uk::46c329c9-26b7-4eba-b77b-7474421bfd31" providerId="AD" clId="Web-{C9A04F62-E02E-95DD-0FAE-5911EAB283DF}" dt="2024-02-08T10:45:53.795" v="828"/>
          <ac:spMkLst>
            <pc:docMk/>
            <pc:sldMk cId="686302783" sldId="339"/>
            <ac:spMk id="3" creationId="{4171F53B-C0C5-799D-EAE7-8DE606765024}"/>
          </ac:spMkLst>
        </pc:spChg>
        <pc:spChg chg="add del mod ord">
          <ac:chgData name="Alison Cooke" userId="S::a.cooke@uwtsd.ac.uk::46c329c9-26b7-4eba-b77b-7474421bfd31" providerId="AD" clId="Web-{C9A04F62-E02E-95DD-0FAE-5911EAB283DF}" dt="2024-02-08T10:40:35.491" v="726"/>
          <ac:spMkLst>
            <pc:docMk/>
            <pc:sldMk cId="686302783" sldId="339"/>
            <ac:spMk id="4" creationId="{131FC6EF-33A1-5229-A937-E96BE32A0437}"/>
          </ac:spMkLst>
        </pc:spChg>
        <pc:spChg chg="add del mod">
          <ac:chgData name="Alison Cooke" userId="S::a.cooke@uwtsd.ac.uk::46c329c9-26b7-4eba-b77b-7474421bfd31" providerId="AD" clId="Web-{C9A04F62-E02E-95DD-0FAE-5911EAB283DF}" dt="2024-02-08T10:42:30.244" v="761"/>
          <ac:spMkLst>
            <pc:docMk/>
            <pc:sldMk cId="686302783" sldId="339"/>
            <ac:spMk id="6" creationId="{91897778-FAF5-9BD4-3191-032B8A8DED7A}"/>
          </ac:spMkLst>
        </pc:spChg>
        <pc:spChg chg="add del mod">
          <ac:chgData name="Alison Cooke" userId="S::a.cooke@uwtsd.ac.uk::46c329c9-26b7-4eba-b77b-7474421bfd31" providerId="AD" clId="Web-{C9A04F62-E02E-95DD-0FAE-5911EAB283DF}" dt="2024-02-08T10:42:29.744" v="760"/>
          <ac:spMkLst>
            <pc:docMk/>
            <pc:sldMk cId="686302783" sldId="339"/>
            <ac:spMk id="8" creationId="{D00428B4-7163-7FA6-975B-DD417FD77297}"/>
          </ac:spMkLst>
        </pc:spChg>
        <pc:spChg chg="add mod">
          <ac:chgData name="Alison Cooke" userId="S::a.cooke@uwtsd.ac.uk::46c329c9-26b7-4eba-b77b-7474421bfd31" providerId="AD" clId="Web-{C9A04F62-E02E-95DD-0FAE-5911EAB283DF}" dt="2024-02-08T10:45:58.046" v="829"/>
          <ac:spMkLst>
            <pc:docMk/>
            <pc:sldMk cId="686302783" sldId="339"/>
            <ac:spMk id="10" creationId="{70CCDA45-E73B-F7F8-82F0-49B6A7AAA142}"/>
          </ac:spMkLst>
        </pc:spChg>
        <pc:picChg chg="add del mod ord">
          <ac:chgData name="Alison Cooke" userId="S::a.cooke@uwtsd.ac.uk::46c329c9-26b7-4eba-b77b-7474421bfd31" providerId="AD" clId="Web-{C9A04F62-E02E-95DD-0FAE-5911EAB283DF}" dt="2024-02-08T10:42:02.259" v="751"/>
          <ac:picMkLst>
            <pc:docMk/>
            <pc:sldMk cId="686302783" sldId="339"/>
            <ac:picMk id="5" creationId="{A7812F53-5A64-1CEA-8D9C-437A34FE23F0}"/>
          </ac:picMkLst>
        </pc:picChg>
        <pc:picChg chg="add mod">
          <ac:chgData name="Alison Cooke" userId="S::a.cooke@uwtsd.ac.uk::46c329c9-26b7-4eba-b77b-7474421bfd31" providerId="AD" clId="Web-{C9A04F62-E02E-95DD-0FAE-5911EAB283DF}" dt="2024-02-08T10:45:29.936" v="824" actId="1076"/>
          <ac:picMkLst>
            <pc:docMk/>
            <pc:sldMk cId="686302783" sldId="339"/>
            <ac:picMk id="11" creationId="{63BEA26A-3123-6CCB-9415-CD0D16CF2235}"/>
          </ac:picMkLst>
        </pc:picChg>
        <pc:picChg chg="add mod">
          <ac:chgData name="Alison Cooke" userId="S::a.cooke@uwtsd.ac.uk::46c329c9-26b7-4eba-b77b-7474421bfd31" providerId="AD" clId="Web-{C9A04F62-E02E-95DD-0FAE-5911EAB283DF}" dt="2024-02-08T10:45:48.764" v="827" actId="1076"/>
          <ac:picMkLst>
            <pc:docMk/>
            <pc:sldMk cId="686302783" sldId="339"/>
            <ac:picMk id="12" creationId="{9C784C02-6627-9909-B853-63E61892986F}"/>
          </ac:picMkLst>
        </pc:picChg>
      </pc:sldChg>
      <pc:sldChg chg="modSp add ord">
        <pc:chgData name="Alison Cooke" userId="S::a.cooke@uwtsd.ac.uk::46c329c9-26b7-4eba-b77b-7474421bfd31" providerId="AD" clId="Web-{C9A04F62-E02E-95DD-0FAE-5911EAB283DF}" dt="2024-02-08T10:38:50.754" v="689"/>
        <pc:sldMkLst>
          <pc:docMk/>
          <pc:sldMk cId="1771056647" sldId="340"/>
        </pc:sldMkLst>
        <pc:spChg chg="mod">
          <ac:chgData name="Alison Cooke" userId="S::a.cooke@uwtsd.ac.uk::46c329c9-26b7-4eba-b77b-7474421bfd31" providerId="AD" clId="Web-{C9A04F62-E02E-95DD-0FAE-5911EAB283DF}" dt="2024-02-08T10:33:16.340" v="669"/>
          <ac:spMkLst>
            <pc:docMk/>
            <pc:sldMk cId="1771056647" sldId="340"/>
            <ac:spMk id="2" creationId="{865C9D5B-7A3E-413D-B5C6-14DB9DBAFEAA}"/>
          </ac:spMkLst>
        </pc:spChg>
        <pc:picChg chg="mod">
          <ac:chgData name="Alison Cooke" userId="S::a.cooke@uwtsd.ac.uk::46c329c9-26b7-4eba-b77b-7474421bfd31" providerId="AD" clId="Web-{C9A04F62-E02E-95DD-0FAE-5911EAB283DF}" dt="2024-02-08T10:33:12.668" v="667" actId="1076"/>
          <ac:picMkLst>
            <pc:docMk/>
            <pc:sldMk cId="1771056647" sldId="340"/>
            <ac:picMk id="6" creationId="{BA8DA8C2-60A7-4DF7-B601-D639F189C176}"/>
          </ac:picMkLst>
        </pc:picChg>
      </pc:sldChg>
      <pc:sldChg chg="delSp new del mod modClrScheme chgLayout">
        <pc:chgData name="Alison Cooke" userId="S::a.cooke@uwtsd.ac.uk::46c329c9-26b7-4eba-b77b-7474421bfd31" providerId="AD" clId="Web-{C9A04F62-E02E-95DD-0FAE-5911EAB283DF}" dt="2024-02-08T11:03:11.008" v="864"/>
        <pc:sldMkLst>
          <pc:docMk/>
          <pc:sldMk cId="464400742" sldId="341"/>
        </pc:sldMkLst>
        <pc:spChg chg="del">
          <ac:chgData name="Alison Cooke" userId="S::a.cooke@uwtsd.ac.uk::46c329c9-26b7-4eba-b77b-7474421bfd31" providerId="AD" clId="Web-{C9A04F62-E02E-95DD-0FAE-5911EAB283DF}" dt="2024-02-08T11:03:04.086" v="863"/>
          <ac:spMkLst>
            <pc:docMk/>
            <pc:sldMk cId="464400742" sldId="341"/>
            <ac:spMk id="2" creationId="{6EAB0929-BF28-02FE-17E0-413B393E3A96}"/>
          </ac:spMkLst>
        </pc:spChg>
        <pc:spChg chg="del">
          <ac:chgData name="Alison Cooke" userId="S::a.cooke@uwtsd.ac.uk::46c329c9-26b7-4eba-b77b-7474421bfd31" providerId="AD" clId="Web-{C9A04F62-E02E-95DD-0FAE-5911EAB283DF}" dt="2024-02-08T11:03:04.086" v="863"/>
          <ac:spMkLst>
            <pc:docMk/>
            <pc:sldMk cId="464400742" sldId="341"/>
            <ac:spMk id="3" creationId="{A384BEC7-3979-6894-72DB-6A991128EDB6}"/>
          </ac:spMkLst>
        </pc:spChg>
      </pc:sldChg>
      <pc:sldChg chg="new del">
        <pc:chgData name="Alison Cooke" userId="S::a.cooke@uwtsd.ac.uk::46c329c9-26b7-4eba-b77b-7474421bfd31" providerId="AD" clId="Web-{C9A04F62-E02E-95DD-0FAE-5911EAB283DF}" dt="2024-02-08T10:48:22.565" v="847"/>
        <pc:sldMkLst>
          <pc:docMk/>
          <pc:sldMk cId="3817205670" sldId="341"/>
        </pc:sldMkLst>
      </pc:sldChg>
      <pc:sldChg chg="new del">
        <pc:chgData name="Alison Cooke" userId="S::a.cooke@uwtsd.ac.uk::46c329c9-26b7-4eba-b77b-7474421bfd31" providerId="AD" clId="Web-{C9A04F62-E02E-95DD-0FAE-5911EAB283DF}" dt="2024-02-08T12:55:02.976" v="906"/>
        <pc:sldMkLst>
          <pc:docMk/>
          <pc:sldMk cId="4234477843" sldId="341"/>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8D72734-565F-4957-8700-14C0EE28A343}" type="doc">
      <dgm:prSet loTypeId="urn:microsoft.com/office/officeart/2005/8/layout/hProcess9" loCatId="process" qsTypeId="urn:microsoft.com/office/officeart/2005/8/quickstyle/simple1" qsCatId="simple" csTypeId="urn:microsoft.com/office/officeart/2005/8/colors/colorful3" csCatId="colorful" phldr="1"/>
      <dgm:spPr/>
    </dgm:pt>
    <dgm:pt modelId="{173C67DD-9A72-4221-881F-4B8184010356}">
      <dgm:prSet phldrT="[Text]"/>
      <dgm:spPr/>
      <dgm:t>
        <a:bodyPr/>
        <a:lstStyle/>
        <a:p>
          <a:r>
            <a:rPr lang="en-GB" dirty="0"/>
            <a:t>There will always be fraud</a:t>
          </a:r>
        </a:p>
      </dgm:t>
    </dgm:pt>
    <dgm:pt modelId="{9CCF95B1-123B-4D95-BF74-7668EB6159A9}" type="parTrans" cxnId="{BA832B24-30E9-4E2A-9598-2209400EFDA6}">
      <dgm:prSet/>
      <dgm:spPr/>
      <dgm:t>
        <a:bodyPr/>
        <a:lstStyle/>
        <a:p>
          <a:endParaRPr lang="en-GB"/>
        </a:p>
      </dgm:t>
    </dgm:pt>
    <dgm:pt modelId="{23AF25D1-E30F-411E-80A6-36DA1870D5EE}" type="sibTrans" cxnId="{BA832B24-30E9-4E2A-9598-2209400EFDA6}">
      <dgm:prSet/>
      <dgm:spPr/>
      <dgm:t>
        <a:bodyPr/>
        <a:lstStyle/>
        <a:p>
          <a:endParaRPr lang="en-GB"/>
        </a:p>
      </dgm:t>
    </dgm:pt>
    <dgm:pt modelId="{F5120996-FB87-4DB1-B199-640A0BB57D1D}">
      <dgm:prSet phldrT="[Text]"/>
      <dgm:spPr/>
      <dgm:t>
        <a:bodyPr/>
        <a:lstStyle/>
        <a:p>
          <a:r>
            <a:rPr lang="en-GB" dirty="0"/>
            <a:t>Finding Fraud to Fight it</a:t>
          </a:r>
        </a:p>
      </dgm:t>
    </dgm:pt>
    <dgm:pt modelId="{4E3F6A89-2248-4E81-9B07-3F917833A78C}" type="parTrans" cxnId="{BB4C31A8-A065-4D54-9A3F-FE6DD57F8F3E}">
      <dgm:prSet/>
      <dgm:spPr/>
      <dgm:t>
        <a:bodyPr/>
        <a:lstStyle/>
        <a:p>
          <a:endParaRPr lang="en-GB"/>
        </a:p>
      </dgm:t>
    </dgm:pt>
    <dgm:pt modelId="{B5F5A71C-2752-45C5-B918-61D8079939F9}" type="sibTrans" cxnId="{BB4C31A8-A065-4D54-9A3F-FE6DD57F8F3E}">
      <dgm:prSet/>
      <dgm:spPr/>
      <dgm:t>
        <a:bodyPr/>
        <a:lstStyle/>
        <a:p>
          <a:endParaRPr lang="en-GB"/>
        </a:p>
      </dgm:t>
    </dgm:pt>
    <dgm:pt modelId="{DB97D749-F3FC-4389-946B-9F1DE919992D}">
      <dgm:prSet phldrT="[Text]"/>
      <dgm:spPr/>
      <dgm:t>
        <a:bodyPr/>
        <a:lstStyle/>
        <a:p>
          <a:r>
            <a:rPr lang="en-GB" dirty="0"/>
            <a:t>No one solution</a:t>
          </a:r>
        </a:p>
      </dgm:t>
    </dgm:pt>
    <dgm:pt modelId="{44F9847F-C5B0-45FF-85C4-8497E0424B44}" type="parTrans" cxnId="{278819A8-B048-49CA-B786-BC094D04E44C}">
      <dgm:prSet/>
      <dgm:spPr/>
      <dgm:t>
        <a:bodyPr/>
        <a:lstStyle/>
        <a:p>
          <a:endParaRPr lang="en-GB"/>
        </a:p>
      </dgm:t>
    </dgm:pt>
    <dgm:pt modelId="{D87A09C8-43E5-44DF-ACF2-87B698A9558F}" type="sibTrans" cxnId="{278819A8-B048-49CA-B786-BC094D04E44C}">
      <dgm:prSet/>
      <dgm:spPr/>
      <dgm:t>
        <a:bodyPr/>
        <a:lstStyle/>
        <a:p>
          <a:endParaRPr lang="en-GB"/>
        </a:p>
      </dgm:t>
    </dgm:pt>
    <dgm:pt modelId="{1B7000D5-9AC9-46BE-BD06-C111845EA39F}">
      <dgm:prSet/>
      <dgm:spPr/>
      <dgm:t>
        <a:bodyPr/>
        <a:lstStyle/>
        <a:p>
          <a:r>
            <a:rPr lang="en-GB" dirty="0"/>
            <a:t>Fraud is ever changing</a:t>
          </a:r>
        </a:p>
      </dgm:t>
    </dgm:pt>
    <dgm:pt modelId="{C0011570-0BBE-44A0-B258-444B6CA60FBB}" type="parTrans" cxnId="{6CE19FFE-DA21-4393-831D-56D7D8D8903E}">
      <dgm:prSet/>
      <dgm:spPr/>
      <dgm:t>
        <a:bodyPr/>
        <a:lstStyle/>
        <a:p>
          <a:endParaRPr lang="en-GB"/>
        </a:p>
      </dgm:t>
    </dgm:pt>
    <dgm:pt modelId="{C74A2974-F4A5-4E36-A7A0-BA9C23A177AB}" type="sibTrans" cxnId="{6CE19FFE-DA21-4393-831D-56D7D8D8903E}">
      <dgm:prSet/>
      <dgm:spPr/>
      <dgm:t>
        <a:bodyPr/>
        <a:lstStyle/>
        <a:p>
          <a:endParaRPr lang="en-GB"/>
        </a:p>
      </dgm:t>
    </dgm:pt>
    <dgm:pt modelId="{33C99393-A139-4FB4-AFA7-0BB4079D42F7}">
      <dgm:prSet/>
      <dgm:spPr/>
      <dgm:t>
        <a:bodyPr/>
        <a:lstStyle/>
        <a:p>
          <a:r>
            <a:rPr lang="en-GB" dirty="0"/>
            <a:t>Prevention is IMPORTANT</a:t>
          </a:r>
        </a:p>
      </dgm:t>
    </dgm:pt>
    <dgm:pt modelId="{05606407-DB94-4CD3-A543-D6C98C6C4095}" type="parTrans" cxnId="{BE08BD70-1B24-4A9E-9A81-7E58CECD8BFD}">
      <dgm:prSet/>
      <dgm:spPr/>
      <dgm:t>
        <a:bodyPr/>
        <a:lstStyle/>
        <a:p>
          <a:endParaRPr lang="en-GB"/>
        </a:p>
      </dgm:t>
    </dgm:pt>
    <dgm:pt modelId="{6108EAAC-A1D9-4F28-B65F-EEB4E9B0ACC4}" type="sibTrans" cxnId="{BE08BD70-1B24-4A9E-9A81-7E58CECD8BFD}">
      <dgm:prSet/>
      <dgm:spPr/>
      <dgm:t>
        <a:bodyPr/>
        <a:lstStyle/>
        <a:p>
          <a:endParaRPr lang="en-GB"/>
        </a:p>
      </dgm:t>
    </dgm:pt>
    <dgm:pt modelId="{20EC98D5-A172-433A-9C6F-2C42502990C3}" type="pres">
      <dgm:prSet presAssocID="{78D72734-565F-4957-8700-14C0EE28A343}" presName="CompostProcess" presStyleCnt="0">
        <dgm:presLayoutVars>
          <dgm:dir/>
          <dgm:resizeHandles val="exact"/>
        </dgm:presLayoutVars>
      </dgm:prSet>
      <dgm:spPr/>
    </dgm:pt>
    <dgm:pt modelId="{79BD76CD-9FFE-4576-91B4-AEEF472C36EE}" type="pres">
      <dgm:prSet presAssocID="{78D72734-565F-4957-8700-14C0EE28A343}" presName="arrow" presStyleLbl="bgShp" presStyleIdx="0" presStyleCnt="1"/>
      <dgm:spPr/>
    </dgm:pt>
    <dgm:pt modelId="{23680DC5-0EB2-4CC9-94D9-A76CE8831A7F}" type="pres">
      <dgm:prSet presAssocID="{78D72734-565F-4957-8700-14C0EE28A343}" presName="linearProcess" presStyleCnt="0"/>
      <dgm:spPr/>
    </dgm:pt>
    <dgm:pt modelId="{D54B04B7-6999-4442-9BD8-02498EEC1FF7}" type="pres">
      <dgm:prSet presAssocID="{173C67DD-9A72-4221-881F-4B8184010356}" presName="textNode" presStyleLbl="node1" presStyleIdx="0" presStyleCnt="5">
        <dgm:presLayoutVars>
          <dgm:bulletEnabled val="1"/>
        </dgm:presLayoutVars>
      </dgm:prSet>
      <dgm:spPr/>
    </dgm:pt>
    <dgm:pt modelId="{63304260-48D9-4D2A-BDDD-D4CBD75C6A29}" type="pres">
      <dgm:prSet presAssocID="{23AF25D1-E30F-411E-80A6-36DA1870D5EE}" presName="sibTrans" presStyleCnt="0"/>
      <dgm:spPr/>
    </dgm:pt>
    <dgm:pt modelId="{D81763FF-1006-4E18-B620-C329A6A1F124}" type="pres">
      <dgm:prSet presAssocID="{F5120996-FB87-4DB1-B199-640A0BB57D1D}" presName="textNode" presStyleLbl="node1" presStyleIdx="1" presStyleCnt="5">
        <dgm:presLayoutVars>
          <dgm:bulletEnabled val="1"/>
        </dgm:presLayoutVars>
      </dgm:prSet>
      <dgm:spPr/>
    </dgm:pt>
    <dgm:pt modelId="{354709EF-1065-4705-879B-C522003BFB2C}" type="pres">
      <dgm:prSet presAssocID="{B5F5A71C-2752-45C5-B918-61D8079939F9}" presName="sibTrans" presStyleCnt="0"/>
      <dgm:spPr/>
    </dgm:pt>
    <dgm:pt modelId="{D86CFABD-2BA6-49B0-9BDD-AB841DBFD02B}" type="pres">
      <dgm:prSet presAssocID="{DB97D749-F3FC-4389-946B-9F1DE919992D}" presName="textNode" presStyleLbl="node1" presStyleIdx="2" presStyleCnt="5">
        <dgm:presLayoutVars>
          <dgm:bulletEnabled val="1"/>
        </dgm:presLayoutVars>
      </dgm:prSet>
      <dgm:spPr/>
    </dgm:pt>
    <dgm:pt modelId="{94347DAA-726F-4F9C-8BBC-30BD75DC772C}" type="pres">
      <dgm:prSet presAssocID="{D87A09C8-43E5-44DF-ACF2-87B698A9558F}" presName="sibTrans" presStyleCnt="0"/>
      <dgm:spPr/>
    </dgm:pt>
    <dgm:pt modelId="{EFAEB348-815E-4124-A35F-C521D1E6F46A}" type="pres">
      <dgm:prSet presAssocID="{1B7000D5-9AC9-46BE-BD06-C111845EA39F}" presName="textNode" presStyleLbl="node1" presStyleIdx="3" presStyleCnt="5">
        <dgm:presLayoutVars>
          <dgm:bulletEnabled val="1"/>
        </dgm:presLayoutVars>
      </dgm:prSet>
      <dgm:spPr/>
    </dgm:pt>
    <dgm:pt modelId="{7295FE9A-751A-4CAC-9FC5-C09353C88BC9}" type="pres">
      <dgm:prSet presAssocID="{C74A2974-F4A5-4E36-A7A0-BA9C23A177AB}" presName="sibTrans" presStyleCnt="0"/>
      <dgm:spPr/>
    </dgm:pt>
    <dgm:pt modelId="{7239EA6D-2ABA-489E-A09D-04D00AEBCEF9}" type="pres">
      <dgm:prSet presAssocID="{33C99393-A139-4FB4-AFA7-0BB4079D42F7}" presName="textNode" presStyleLbl="node1" presStyleIdx="4" presStyleCnt="5">
        <dgm:presLayoutVars>
          <dgm:bulletEnabled val="1"/>
        </dgm:presLayoutVars>
      </dgm:prSet>
      <dgm:spPr/>
    </dgm:pt>
  </dgm:ptLst>
  <dgm:cxnLst>
    <dgm:cxn modelId="{7442E903-38F0-4144-9055-F7A3E2028D7F}" type="presOf" srcId="{DB97D749-F3FC-4389-946B-9F1DE919992D}" destId="{D86CFABD-2BA6-49B0-9BDD-AB841DBFD02B}" srcOrd="0" destOrd="0" presId="urn:microsoft.com/office/officeart/2005/8/layout/hProcess9"/>
    <dgm:cxn modelId="{BA832B24-30E9-4E2A-9598-2209400EFDA6}" srcId="{78D72734-565F-4957-8700-14C0EE28A343}" destId="{173C67DD-9A72-4221-881F-4B8184010356}" srcOrd="0" destOrd="0" parTransId="{9CCF95B1-123B-4D95-BF74-7668EB6159A9}" sibTransId="{23AF25D1-E30F-411E-80A6-36DA1870D5EE}"/>
    <dgm:cxn modelId="{629E723A-E843-4C27-BA3A-EFE4F6D73B20}" type="presOf" srcId="{173C67DD-9A72-4221-881F-4B8184010356}" destId="{D54B04B7-6999-4442-9BD8-02498EEC1FF7}" srcOrd="0" destOrd="0" presId="urn:microsoft.com/office/officeart/2005/8/layout/hProcess9"/>
    <dgm:cxn modelId="{BE08BD70-1B24-4A9E-9A81-7E58CECD8BFD}" srcId="{78D72734-565F-4957-8700-14C0EE28A343}" destId="{33C99393-A139-4FB4-AFA7-0BB4079D42F7}" srcOrd="4" destOrd="0" parTransId="{05606407-DB94-4CD3-A543-D6C98C6C4095}" sibTransId="{6108EAAC-A1D9-4F28-B65F-EEB4E9B0ACC4}"/>
    <dgm:cxn modelId="{2AE7E58A-0220-4BDF-93AA-DD9B47C47AF0}" type="presOf" srcId="{33C99393-A139-4FB4-AFA7-0BB4079D42F7}" destId="{7239EA6D-2ABA-489E-A09D-04D00AEBCEF9}" srcOrd="0" destOrd="0" presId="urn:microsoft.com/office/officeart/2005/8/layout/hProcess9"/>
    <dgm:cxn modelId="{278819A8-B048-49CA-B786-BC094D04E44C}" srcId="{78D72734-565F-4957-8700-14C0EE28A343}" destId="{DB97D749-F3FC-4389-946B-9F1DE919992D}" srcOrd="2" destOrd="0" parTransId="{44F9847F-C5B0-45FF-85C4-8497E0424B44}" sibTransId="{D87A09C8-43E5-44DF-ACF2-87B698A9558F}"/>
    <dgm:cxn modelId="{BB4C31A8-A065-4D54-9A3F-FE6DD57F8F3E}" srcId="{78D72734-565F-4957-8700-14C0EE28A343}" destId="{F5120996-FB87-4DB1-B199-640A0BB57D1D}" srcOrd="1" destOrd="0" parTransId="{4E3F6A89-2248-4E81-9B07-3F917833A78C}" sibTransId="{B5F5A71C-2752-45C5-B918-61D8079939F9}"/>
    <dgm:cxn modelId="{7A976ECA-ED9C-4473-8264-5A605E1C4AF4}" type="presOf" srcId="{1B7000D5-9AC9-46BE-BD06-C111845EA39F}" destId="{EFAEB348-815E-4124-A35F-C521D1E6F46A}" srcOrd="0" destOrd="0" presId="urn:microsoft.com/office/officeart/2005/8/layout/hProcess9"/>
    <dgm:cxn modelId="{70B26ECE-B1D8-43B6-8307-25CEE5F7D08B}" type="presOf" srcId="{F5120996-FB87-4DB1-B199-640A0BB57D1D}" destId="{D81763FF-1006-4E18-B620-C329A6A1F124}" srcOrd="0" destOrd="0" presId="urn:microsoft.com/office/officeart/2005/8/layout/hProcess9"/>
    <dgm:cxn modelId="{C7B6F7DB-8FD2-49A8-BDE4-8B16B596765C}" type="presOf" srcId="{78D72734-565F-4957-8700-14C0EE28A343}" destId="{20EC98D5-A172-433A-9C6F-2C42502990C3}" srcOrd="0" destOrd="0" presId="urn:microsoft.com/office/officeart/2005/8/layout/hProcess9"/>
    <dgm:cxn modelId="{6CE19FFE-DA21-4393-831D-56D7D8D8903E}" srcId="{78D72734-565F-4957-8700-14C0EE28A343}" destId="{1B7000D5-9AC9-46BE-BD06-C111845EA39F}" srcOrd="3" destOrd="0" parTransId="{C0011570-0BBE-44A0-B258-444B6CA60FBB}" sibTransId="{C74A2974-F4A5-4E36-A7A0-BA9C23A177AB}"/>
    <dgm:cxn modelId="{E2CED891-98C0-4BE6-B9CE-181A38F838E1}" type="presParOf" srcId="{20EC98D5-A172-433A-9C6F-2C42502990C3}" destId="{79BD76CD-9FFE-4576-91B4-AEEF472C36EE}" srcOrd="0" destOrd="0" presId="urn:microsoft.com/office/officeart/2005/8/layout/hProcess9"/>
    <dgm:cxn modelId="{C0053BB6-713F-4D6A-8508-0E3DFBDAE624}" type="presParOf" srcId="{20EC98D5-A172-433A-9C6F-2C42502990C3}" destId="{23680DC5-0EB2-4CC9-94D9-A76CE8831A7F}" srcOrd="1" destOrd="0" presId="urn:microsoft.com/office/officeart/2005/8/layout/hProcess9"/>
    <dgm:cxn modelId="{8AC8A6C5-0D83-45B0-A12A-CEF75CE39A48}" type="presParOf" srcId="{23680DC5-0EB2-4CC9-94D9-A76CE8831A7F}" destId="{D54B04B7-6999-4442-9BD8-02498EEC1FF7}" srcOrd="0" destOrd="0" presId="urn:microsoft.com/office/officeart/2005/8/layout/hProcess9"/>
    <dgm:cxn modelId="{42041065-AFBC-41E1-B6A7-2489D72067AC}" type="presParOf" srcId="{23680DC5-0EB2-4CC9-94D9-A76CE8831A7F}" destId="{63304260-48D9-4D2A-BDDD-D4CBD75C6A29}" srcOrd="1" destOrd="0" presId="urn:microsoft.com/office/officeart/2005/8/layout/hProcess9"/>
    <dgm:cxn modelId="{3C203385-5F6D-424B-B441-8C611B69F8DE}" type="presParOf" srcId="{23680DC5-0EB2-4CC9-94D9-A76CE8831A7F}" destId="{D81763FF-1006-4E18-B620-C329A6A1F124}" srcOrd="2" destOrd="0" presId="urn:microsoft.com/office/officeart/2005/8/layout/hProcess9"/>
    <dgm:cxn modelId="{9530EC9A-9415-4B3E-B9D1-BF7DCEA7E487}" type="presParOf" srcId="{23680DC5-0EB2-4CC9-94D9-A76CE8831A7F}" destId="{354709EF-1065-4705-879B-C522003BFB2C}" srcOrd="3" destOrd="0" presId="urn:microsoft.com/office/officeart/2005/8/layout/hProcess9"/>
    <dgm:cxn modelId="{6B8A0390-62DB-4B1B-B389-AE9364B089C1}" type="presParOf" srcId="{23680DC5-0EB2-4CC9-94D9-A76CE8831A7F}" destId="{D86CFABD-2BA6-49B0-9BDD-AB841DBFD02B}" srcOrd="4" destOrd="0" presId="urn:microsoft.com/office/officeart/2005/8/layout/hProcess9"/>
    <dgm:cxn modelId="{6DADBD3C-B61F-4428-8AB9-EA62E17A9AB5}" type="presParOf" srcId="{23680DC5-0EB2-4CC9-94D9-A76CE8831A7F}" destId="{94347DAA-726F-4F9C-8BBC-30BD75DC772C}" srcOrd="5" destOrd="0" presId="urn:microsoft.com/office/officeart/2005/8/layout/hProcess9"/>
    <dgm:cxn modelId="{E5CAD1A6-0AA6-41C9-9C99-2ABE7BDD0311}" type="presParOf" srcId="{23680DC5-0EB2-4CC9-94D9-A76CE8831A7F}" destId="{EFAEB348-815E-4124-A35F-C521D1E6F46A}" srcOrd="6" destOrd="0" presId="urn:microsoft.com/office/officeart/2005/8/layout/hProcess9"/>
    <dgm:cxn modelId="{59B1F6B3-CFE8-4591-8B98-F4B4B9EADBC9}" type="presParOf" srcId="{23680DC5-0EB2-4CC9-94D9-A76CE8831A7F}" destId="{7295FE9A-751A-4CAC-9FC5-C09353C88BC9}" srcOrd="7" destOrd="0" presId="urn:microsoft.com/office/officeart/2005/8/layout/hProcess9"/>
    <dgm:cxn modelId="{DA50B3A0-0DD4-4254-94B9-40056A70590D}" type="presParOf" srcId="{23680DC5-0EB2-4CC9-94D9-A76CE8831A7F}" destId="{7239EA6D-2ABA-489E-A09D-04D00AEBCEF9}" srcOrd="8"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4E62861-3A4F-470E-9DE5-95D98BF67389}" type="doc">
      <dgm:prSet loTypeId="urn:microsoft.com/office/officeart/2009/3/layout/IncreasingArrowsProcess" loCatId="process" qsTypeId="urn:microsoft.com/office/officeart/2005/8/quickstyle/3d1" qsCatId="3D" csTypeId="urn:microsoft.com/office/officeart/2005/8/colors/accent1_3" csCatId="accent1" phldr="1"/>
      <dgm:spPr/>
      <dgm:t>
        <a:bodyPr/>
        <a:lstStyle/>
        <a:p>
          <a:endParaRPr lang="en-GB"/>
        </a:p>
      </dgm:t>
    </dgm:pt>
    <dgm:pt modelId="{71C40151-4E38-4FBE-A282-2714757F3168}">
      <dgm:prSet phldrT="[Text]" custT="1"/>
      <dgm:spPr/>
      <dgm:t>
        <a:bodyPr/>
        <a:lstStyle/>
        <a:p>
          <a:r>
            <a:rPr lang="en-GB" sz="2400" b="1"/>
            <a:t>Placement</a:t>
          </a:r>
        </a:p>
      </dgm:t>
    </dgm:pt>
    <dgm:pt modelId="{2AAB6212-A4E8-494E-A344-40F71D9B5A60}" type="parTrans" cxnId="{0B438C55-A222-4F63-971F-921B21DBBDC3}">
      <dgm:prSet/>
      <dgm:spPr/>
      <dgm:t>
        <a:bodyPr/>
        <a:lstStyle/>
        <a:p>
          <a:endParaRPr lang="en-GB"/>
        </a:p>
      </dgm:t>
    </dgm:pt>
    <dgm:pt modelId="{DB674B33-188C-4B64-8CE9-23999216675E}" type="sibTrans" cxnId="{0B438C55-A222-4F63-971F-921B21DBBDC3}">
      <dgm:prSet/>
      <dgm:spPr/>
      <dgm:t>
        <a:bodyPr/>
        <a:lstStyle/>
        <a:p>
          <a:endParaRPr lang="en-GB"/>
        </a:p>
      </dgm:t>
    </dgm:pt>
    <dgm:pt modelId="{B03D52C8-6D82-4677-AC43-61E08C65BFA6}">
      <dgm:prSet phldrT="[Text]" custT="1"/>
      <dgm:spPr/>
      <dgm:t>
        <a:bodyPr/>
        <a:lstStyle/>
        <a:p>
          <a:r>
            <a:rPr lang="en-GB" sz="1800" b="1">
              <a:solidFill>
                <a:srgbClr val="FF0000"/>
              </a:solidFill>
            </a:rPr>
            <a:t>Stage 1</a:t>
          </a:r>
        </a:p>
      </dgm:t>
    </dgm:pt>
    <dgm:pt modelId="{AB2B7ECF-3125-460A-B325-3CB291E91085}" type="parTrans" cxnId="{EAD6EC94-6A89-429D-AB64-FDEC33958220}">
      <dgm:prSet/>
      <dgm:spPr/>
      <dgm:t>
        <a:bodyPr/>
        <a:lstStyle/>
        <a:p>
          <a:endParaRPr lang="en-GB"/>
        </a:p>
      </dgm:t>
    </dgm:pt>
    <dgm:pt modelId="{195F118A-F8BC-49B7-8966-B566BEBC6C51}" type="sibTrans" cxnId="{EAD6EC94-6A89-429D-AB64-FDEC33958220}">
      <dgm:prSet/>
      <dgm:spPr/>
      <dgm:t>
        <a:bodyPr/>
        <a:lstStyle/>
        <a:p>
          <a:endParaRPr lang="en-GB"/>
        </a:p>
      </dgm:t>
    </dgm:pt>
    <dgm:pt modelId="{30CF45CD-E373-48B9-97B2-14D40E2A870B}">
      <dgm:prSet phldrT="[Text]" custT="1"/>
      <dgm:spPr/>
      <dgm:t>
        <a:bodyPr/>
        <a:lstStyle/>
        <a:p>
          <a:r>
            <a:rPr lang="en-GB" sz="1800"/>
            <a:t>‘dirty money’ being placed in the financial system</a:t>
          </a:r>
        </a:p>
      </dgm:t>
    </dgm:pt>
    <dgm:pt modelId="{18751C5B-F397-4D59-8EC3-FACC80A3415C}" type="parTrans" cxnId="{5B14E436-DB33-4B8A-8636-2CFC2F9421D5}">
      <dgm:prSet/>
      <dgm:spPr/>
      <dgm:t>
        <a:bodyPr/>
        <a:lstStyle/>
        <a:p>
          <a:endParaRPr lang="en-GB"/>
        </a:p>
      </dgm:t>
    </dgm:pt>
    <dgm:pt modelId="{96534190-5DE3-4437-ABCF-1A9AA359000A}" type="sibTrans" cxnId="{5B14E436-DB33-4B8A-8636-2CFC2F9421D5}">
      <dgm:prSet/>
      <dgm:spPr/>
      <dgm:t>
        <a:bodyPr/>
        <a:lstStyle/>
        <a:p>
          <a:endParaRPr lang="en-GB"/>
        </a:p>
      </dgm:t>
    </dgm:pt>
    <dgm:pt modelId="{F8DC91E2-8D4E-410C-A6DF-B31CBEDBF7FA}">
      <dgm:prSet phldrT="[Text]" custT="1"/>
      <dgm:spPr/>
      <dgm:t>
        <a:bodyPr/>
        <a:lstStyle/>
        <a:p>
          <a:r>
            <a:rPr lang="en-GB" sz="2400" b="1"/>
            <a:t>Layering</a:t>
          </a:r>
        </a:p>
      </dgm:t>
    </dgm:pt>
    <dgm:pt modelId="{81AE414F-A57E-4D6F-A82E-F62F3D7265A7}" type="parTrans" cxnId="{C770C8D4-4A93-4F08-8426-56C40F7E2282}">
      <dgm:prSet/>
      <dgm:spPr/>
      <dgm:t>
        <a:bodyPr/>
        <a:lstStyle/>
        <a:p>
          <a:endParaRPr lang="en-GB"/>
        </a:p>
      </dgm:t>
    </dgm:pt>
    <dgm:pt modelId="{D77FE443-8487-4202-BA0E-DC04BC9B33DF}" type="sibTrans" cxnId="{C770C8D4-4A93-4F08-8426-56C40F7E2282}">
      <dgm:prSet/>
      <dgm:spPr/>
      <dgm:t>
        <a:bodyPr/>
        <a:lstStyle/>
        <a:p>
          <a:endParaRPr lang="en-GB"/>
        </a:p>
      </dgm:t>
    </dgm:pt>
    <dgm:pt modelId="{C33AF45B-CD2F-4CF6-A95F-ACCF933739C3}">
      <dgm:prSet phldrT="[Text]" custT="1"/>
      <dgm:spPr/>
      <dgm:t>
        <a:bodyPr/>
        <a:lstStyle/>
        <a:p>
          <a:r>
            <a:rPr lang="en-GB" sz="1800" b="1">
              <a:solidFill>
                <a:srgbClr val="FF0000"/>
              </a:solidFill>
            </a:rPr>
            <a:t>Stage 2</a:t>
          </a:r>
        </a:p>
      </dgm:t>
    </dgm:pt>
    <dgm:pt modelId="{9AB1C454-3E2A-45F6-B373-632B2109D824}" type="parTrans" cxnId="{29759B99-6F96-4E22-A159-363E6D3113C6}">
      <dgm:prSet/>
      <dgm:spPr/>
      <dgm:t>
        <a:bodyPr/>
        <a:lstStyle/>
        <a:p>
          <a:endParaRPr lang="en-GB"/>
        </a:p>
      </dgm:t>
    </dgm:pt>
    <dgm:pt modelId="{A6ADBFE2-95A7-4A1E-813C-66FDD97EEC75}" type="sibTrans" cxnId="{29759B99-6F96-4E22-A159-363E6D3113C6}">
      <dgm:prSet/>
      <dgm:spPr/>
      <dgm:t>
        <a:bodyPr/>
        <a:lstStyle/>
        <a:p>
          <a:endParaRPr lang="en-GB"/>
        </a:p>
      </dgm:t>
    </dgm:pt>
    <dgm:pt modelId="{2E0FC49D-18D1-4395-A388-AA2D3608DEBB}">
      <dgm:prSet phldrT="[Text]" custT="1"/>
      <dgm:spPr/>
      <dgm:t>
        <a:bodyPr/>
        <a:lstStyle/>
        <a:p>
          <a:r>
            <a:rPr lang="en-GB" sz="1800"/>
            <a:t>Separates the proceeds from their origin by moving them through a series of financial transactions. This makes it harder to establish a connection between them </a:t>
          </a:r>
        </a:p>
      </dgm:t>
    </dgm:pt>
    <dgm:pt modelId="{E5058784-3E06-4B16-9146-F44BF94C2226}" type="parTrans" cxnId="{A12F9C1E-A426-4B43-9529-4B7AA4BA1031}">
      <dgm:prSet/>
      <dgm:spPr/>
      <dgm:t>
        <a:bodyPr/>
        <a:lstStyle/>
        <a:p>
          <a:endParaRPr lang="en-GB"/>
        </a:p>
      </dgm:t>
    </dgm:pt>
    <dgm:pt modelId="{263A946A-46A3-4D84-AF5B-8818CFA1EE8B}" type="sibTrans" cxnId="{A12F9C1E-A426-4B43-9529-4B7AA4BA1031}">
      <dgm:prSet/>
      <dgm:spPr/>
      <dgm:t>
        <a:bodyPr/>
        <a:lstStyle/>
        <a:p>
          <a:endParaRPr lang="en-GB"/>
        </a:p>
      </dgm:t>
    </dgm:pt>
    <dgm:pt modelId="{8CBF4D30-D29D-4545-A476-491326D73101}">
      <dgm:prSet phldrT="[Text]"/>
      <dgm:spPr/>
      <dgm:t>
        <a:bodyPr/>
        <a:lstStyle/>
        <a:p>
          <a:r>
            <a:rPr lang="en-GB" b="1"/>
            <a:t>Integration</a:t>
          </a:r>
        </a:p>
      </dgm:t>
    </dgm:pt>
    <dgm:pt modelId="{20DCD2C9-1673-4B6C-BF68-62AE86151475}" type="parTrans" cxnId="{DD721CA2-7F91-4C1F-9097-042083A4FFE5}">
      <dgm:prSet/>
      <dgm:spPr/>
      <dgm:t>
        <a:bodyPr/>
        <a:lstStyle/>
        <a:p>
          <a:endParaRPr lang="en-GB"/>
        </a:p>
      </dgm:t>
    </dgm:pt>
    <dgm:pt modelId="{49FC1565-57FF-4338-844F-B5A72C83D57D}" type="sibTrans" cxnId="{DD721CA2-7F91-4C1F-9097-042083A4FFE5}">
      <dgm:prSet/>
      <dgm:spPr/>
      <dgm:t>
        <a:bodyPr/>
        <a:lstStyle/>
        <a:p>
          <a:endParaRPr lang="en-GB"/>
        </a:p>
      </dgm:t>
    </dgm:pt>
    <dgm:pt modelId="{ECEA85D6-AEFF-4F50-8A7F-B19167116D5C}">
      <dgm:prSet phldrT="[Text]" custT="1"/>
      <dgm:spPr/>
      <dgm:t>
        <a:bodyPr/>
        <a:lstStyle/>
        <a:p>
          <a:r>
            <a:rPr lang="en-GB" sz="1800" b="1">
              <a:solidFill>
                <a:srgbClr val="FF0000"/>
              </a:solidFill>
            </a:rPr>
            <a:t>Stage 3</a:t>
          </a:r>
        </a:p>
      </dgm:t>
    </dgm:pt>
    <dgm:pt modelId="{2067B466-2E8E-4E18-9023-4DF40119C0EE}" type="parTrans" cxnId="{EDB4E6B2-6E27-4520-9CEC-E8110EF2BE4B}">
      <dgm:prSet/>
      <dgm:spPr/>
      <dgm:t>
        <a:bodyPr/>
        <a:lstStyle/>
        <a:p>
          <a:endParaRPr lang="en-GB"/>
        </a:p>
      </dgm:t>
    </dgm:pt>
    <dgm:pt modelId="{FCE555E5-9427-4220-A61D-B5778EA08B45}" type="sibTrans" cxnId="{EDB4E6B2-6E27-4520-9CEC-E8110EF2BE4B}">
      <dgm:prSet/>
      <dgm:spPr/>
      <dgm:t>
        <a:bodyPr/>
        <a:lstStyle/>
        <a:p>
          <a:endParaRPr lang="en-GB"/>
        </a:p>
      </dgm:t>
    </dgm:pt>
    <dgm:pt modelId="{0795A84D-5259-44B5-B6F0-39DC2B059E45}">
      <dgm:prSet phldrT="[Text]" custT="1"/>
      <dgm:spPr/>
      <dgm:t>
        <a:bodyPr/>
        <a:lstStyle/>
        <a:p>
          <a:r>
            <a:rPr lang="en-GB" sz="1800"/>
            <a:t>Creating legitimate explanation for the source of funds allowing them to be retained, invested or used to buy goods or assets</a:t>
          </a:r>
        </a:p>
      </dgm:t>
    </dgm:pt>
    <dgm:pt modelId="{0E46355D-965A-4D63-9FD9-D1394ABE389A}" type="parTrans" cxnId="{DD18F7A2-EF20-4486-9D89-E3179C6C0CA3}">
      <dgm:prSet/>
      <dgm:spPr/>
      <dgm:t>
        <a:bodyPr/>
        <a:lstStyle/>
        <a:p>
          <a:endParaRPr lang="en-GB"/>
        </a:p>
      </dgm:t>
    </dgm:pt>
    <dgm:pt modelId="{D000D726-9938-407E-B928-344B6009913A}" type="sibTrans" cxnId="{DD18F7A2-EF20-4486-9D89-E3179C6C0CA3}">
      <dgm:prSet/>
      <dgm:spPr/>
      <dgm:t>
        <a:bodyPr/>
        <a:lstStyle/>
        <a:p>
          <a:endParaRPr lang="en-GB"/>
        </a:p>
      </dgm:t>
    </dgm:pt>
    <dgm:pt modelId="{56E26102-74D4-4884-B916-B131D2CF2B4C}" type="pres">
      <dgm:prSet presAssocID="{D4E62861-3A4F-470E-9DE5-95D98BF67389}" presName="Name0" presStyleCnt="0">
        <dgm:presLayoutVars>
          <dgm:chMax val="5"/>
          <dgm:chPref val="5"/>
          <dgm:dir/>
          <dgm:animLvl val="lvl"/>
        </dgm:presLayoutVars>
      </dgm:prSet>
      <dgm:spPr/>
    </dgm:pt>
    <dgm:pt modelId="{01207DD5-455B-4D86-87C4-DFE97BE4BC27}" type="pres">
      <dgm:prSet presAssocID="{71C40151-4E38-4FBE-A282-2714757F3168}" presName="parentText1" presStyleLbl="node1" presStyleIdx="0" presStyleCnt="3">
        <dgm:presLayoutVars>
          <dgm:chMax/>
          <dgm:chPref val="3"/>
          <dgm:bulletEnabled val="1"/>
        </dgm:presLayoutVars>
      </dgm:prSet>
      <dgm:spPr/>
    </dgm:pt>
    <dgm:pt modelId="{A9CEF416-4517-4907-B16B-EEFF09F8EF57}" type="pres">
      <dgm:prSet presAssocID="{71C40151-4E38-4FBE-A282-2714757F3168}" presName="childText1" presStyleLbl="solidAlignAcc1" presStyleIdx="0" presStyleCnt="3">
        <dgm:presLayoutVars>
          <dgm:chMax val="0"/>
          <dgm:chPref val="0"/>
          <dgm:bulletEnabled val="1"/>
        </dgm:presLayoutVars>
      </dgm:prSet>
      <dgm:spPr/>
    </dgm:pt>
    <dgm:pt modelId="{BC72B810-0332-4ECB-8704-3820E4A0816D}" type="pres">
      <dgm:prSet presAssocID="{F8DC91E2-8D4E-410C-A6DF-B31CBEDBF7FA}" presName="parentText2" presStyleLbl="node1" presStyleIdx="1" presStyleCnt="3">
        <dgm:presLayoutVars>
          <dgm:chMax/>
          <dgm:chPref val="3"/>
          <dgm:bulletEnabled val="1"/>
        </dgm:presLayoutVars>
      </dgm:prSet>
      <dgm:spPr/>
    </dgm:pt>
    <dgm:pt modelId="{1D45B270-18F5-4EBB-80B1-3BA8B1C84A92}" type="pres">
      <dgm:prSet presAssocID="{F8DC91E2-8D4E-410C-A6DF-B31CBEDBF7FA}" presName="childText2" presStyleLbl="solidAlignAcc1" presStyleIdx="1" presStyleCnt="3">
        <dgm:presLayoutVars>
          <dgm:chMax val="0"/>
          <dgm:chPref val="0"/>
          <dgm:bulletEnabled val="1"/>
        </dgm:presLayoutVars>
      </dgm:prSet>
      <dgm:spPr/>
    </dgm:pt>
    <dgm:pt modelId="{C9DE0180-EE0D-4672-A666-A28DED8FA824}" type="pres">
      <dgm:prSet presAssocID="{8CBF4D30-D29D-4545-A476-491326D73101}" presName="parentText3" presStyleLbl="node1" presStyleIdx="2" presStyleCnt="3">
        <dgm:presLayoutVars>
          <dgm:chMax/>
          <dgm:chPref val="3"/>
          <dgm:bulletEnabled val="1"/>
        </dgm:presLayoutVars>
      </dgm:prSet>
      <dgm:spPr/>
    </dgm:pt>
    <dgm:pt modelId="{0F4E3746-95DE-46C2-BCEA-DBF3EFDDAAC4}" type="pres">
      <dgm:prSet presAssocID="{8CBF4D30-D29D-4545-A476-491326D73101}" presName="childText3" presStyleLbl="solidAlignAcc1" presStyleIdx="2" presStyleCnt="3">
        <dgm:presLayoutVars>
          <dgm:chMax val="0"/>
          <dgm:chPref val="0"/>
          <dgm:bulletEnabled val="1"/>
        </dgm:presLayoutVars>
      </dgm:prSet>
      <dgm:spPr/>
    </dgm:pt>
  </dgm:ptLst>
  <dgm:cxnLst>
    <dgm:cxn modelId="{8900EA1D-BD35-4C57-8EF3-EB6007408B91}" type="presOf" srcId="{71C40151-4E38-4FBE-A282-2714757F3168}" destId="{01207DD5-455B-4D86-87C4-DFE97BE4BC27}" srcOrd="0" destOrd="0" presId="urn:microsoft.com/office/officeart/2009/3/layout/IncreasingArrowsProcess"/>
    <dgm:cxn modelId="{A2E55F1E-64C5-4F9E-8FCD-2EDBE3B4F977}" type="presOf" srcId="{2E0FC49D-18D1-4395-A388-AA2D3608DEBB}" destId="{1D45B270-18F5-4EBB-80B1-3BA8B1C84A92}" srcOrd="0" destOrd="1" presId="urn:microsoft.com/office/officeart/2009/3/layout/IncreasingArrowsProcess"/>
    <dgm:cxn modelId="{A12F9C1E-A426-4B43-9529-4B7AA4BA1031}" srcId="{F8DC91E2-8D4E-410C-A6DF-B31CBEDBF7FA}" destId="{2E0FC49D-18D1-4395-A388-AA2D3608DEBB}" srcOrd="1" destOrd="0" parTransId="{E5058784-3E06-4B16-9146-F44BF94C2226}" sibTransId="{263A946A-46A3-4D84-AF5B-8818CFA1EE8B}"/>
    <dgm:cxn modelId="{ECC1972E-8C07-4096-B1A2-3439A73960FF}" type="presOf" srcId="{D4E62861-3A4F-470E-9DE5-95D98BF67389}" destId="{56E26102-74D4-4884-B916-B131D2CF2B4C}" srcOrd="0" destOrd="0" presId="urn:microsoft.com/office/officeart/2009/3/layout/IncreasingArrowsProcess"/>
    <dgm:cxn modelId="{5B14E436-DB33-4B8A-8636-2CFC2F9421D5}" srcId="{71C40151-4E38-4FBE-A282-2714757F3168}" destId="{30CF45CD-E373-48B9-97B2-14D40E2A870B}" srcOrd="1" destOrd="0" parTransId="{18751C5B-F397-4D59-8EC3-FACC80A3415C}" sibTransId="{96534190-5DE3-4437-ABCF-1A9AA359000A}"/>
    <dgm:cxn modelId="{3040F25B-066D-4596-AB18-21B46FDCB670}" type="presOf" srcId="{30CF45CD-E373-48B9-97B2-14D40E2A870B}" destId="{A9CEF416-4517-4907-B16B-EEFF09F8EF57}" srcOrd="0" destOrd="1" presId="urn:microsoft.com/office/officeart/2009/3/layout/IncreasingArrowsProcess"/>
    <dgm:cxn modelId="{61499764-CABC-4F2C-9478-13AC30FED992}" type="presOf" srcId="{C33AF45B-CD2F-4CF6-A95F-ACCF933739C3}" destId="{1D45B270-18F5-4EBB-80B1-3BA8B1C84A92}" srcOrd="0" destOrd="0" presId="urn:microsoft.com/office/officeart/2009/3/layout/IncreasingArrowsProcess"/>
    <dgm:cxn modelId="{99D22B70-A5B6-4C12-9731-34B1E797C6D7}" type="presOf" srcId="{F8DC91E2-8D4E-410C-A6DF-B31CBEDBF7FA}" destId="{BC72B810-0332-4ECB-8704-3820E4A0816D}" srcOrd="0" destOrd="0" presId="urn:microsoft.com/office/officeart/2009/3/layout/IncreasingArrowsProcess"/>
    <dgm:cxn modelId="{B78C6870-0E0A-4569-8342-32916E4DCD76}" type="presOf" srcId="{8CBF4D30-D29D-4545-A476-491326D73101}" destId="{C9DE0180-EE0D-4672-A666-A28DED8FA824}" srcOrd="0" destOrd="0" presId="urn:microsoft.com/office/officeart/2009/3/layout/IncreasingArrowsProcess"/>
    <dgm:cxn modelId="{0B438C55-A222-4F63-971F-921B21DBBDC3}" srcId="{D4E62861-3A4F-470E-9DE5-95D98BF67389}" destId="{71C40151-4E38-4FBE-A282-2714757F3168}" srcOrd="0" destOrd="0" parTransId="{2AAB6212-A4E8-494E-A344-40F71D9B5A60}" sibTransId="{DB674B33-188C-4B64-8CE9-23999216675E}"/>
    <dgm:cxn modelId="{EAD6EC94-6A89-429D-AB64-FDEC33958220}" srcId="{71C40151-4E38-4FBE-A282-2714757F3168}" destId="{B03D52C8-6D82-4677-AC43-61E08C65BFA6}" srcOrd="0" destOrd="0" parTransId="{AB2B7ECF-3125-460A-B325-3CB291E91085}" sibTransId="{195F118A-F8BC-49B7-8966-B566BEBC6C51}"/>
    <dgm:cxn modelId="{29759B99-6F96-4E22-A159-363E6D3113C6}" srcId="{F8DC91E2-8D4E-410C-A6DF-B31CBEDBF7FA}" destId="{C33AF45B-CD2F-4CF6-A95F-ACCF933739C3}" srcOrd="0" destOrd="0" parTransId="{9AB1C454-3E2A-45F6-B373-632B2109D824}" sibTransId="{A6ADBFE2-95A7-4A1E-813C-66FDD97EEC75}"/>
    <dgm:cxn modelId="{DD721CA2-7F91-4C1F-9097-042083A4FFE5}" srcId="{D4E62861-3A4F-470E-9DE5-95D98BF67389}" destId="{8CBF4D30-D29D-4545-A476-491326D73101}" srcOrd="2" destOrd="0" parTransId="{20DCD2C9-1673-4B6C-BF68-62AE86151475}" sibTransId="{49FC1565-57FF-4338-844F-B5A72C83D57D}"/>
    <dgm:cxn modelId="{DD18F7A2-EF20-4486-9D89-E3179C6C0CA3}" srcId="{8CBF4D30-D29D-4545-A476-491326D73101}" destId="{0795A84D-5259-44B5-B6F0-39DC2B059E45}" srcOrd="1" destOrd="0" parTransId="{0E46355D-965A-4D63-9FD9-D1394ABE389A}" sibTransId="{D000D726-9938-407E-B928-344B6009913A}"/>
    <dgm:cxn modelId="{38368FA4-FC0E-4FFF-8368-F099593BF946}" type="presOf" srcId="{0795A84D-5259-44B5-B6F0-39DC2B059E45}" destId="{0F4E3746-95DE-46C2-BCEA-DBF3EFDDAAC4}" srcOrd="0" destOrd="1" presId="urn:microsoft.com/office/officeart/2009/3/layout/IncreasingArrowsProcess"/>
    <dgm:cxn modelId="{190072A9-B612-426C-BC75-807379DF2434}" type="presOf" srcId="{B03D52C8-6D82-4677-AC43-61E08C65BFA6}" destId="{A9CEF416-4517-4907-B16B-EEFF09F8EF57}" srcOrd="0" destOrd="0" presId="urn:microsoft.com/office/officeart/2009/3/layout/IncreasingArrowsProcess"/>
    <dgm:cxn modelId="{3FEDA5AC-83E6-46B4-96B8-2B686370AA73}" type="presOf" srcId="{ECEA85D6-AEFF-4F50-8A7F-B19167116D5C}" destId="{0F4E3746-95DE-46C2-BCEA-DBF3EFDDAAC4}" srcOrd="0" destOrd="0" presId="urn:microsoft.com/office/officeart/2009/3/layout/IncreasingArrowsProcess"/>
    <dgm:cxn modelId="{EDB4E6B2-6E27-4520-9CEC-E8110EF2BE4B}" srcId="{8CBF4D30-D29D-4545-A476-491326D73101}" destId="{ECEA85D6-AEFF-4F50-8A7F-B19167116D5C}" srcOrd="0" destOrd="0" parTransId="{2067B466-2E8E-4E18-9023-4DF40119C0EE}" sibTransId="{FCE555E5-9427-4220-A61D-B5778EA08B45}"/>
    <dgm:cxn modelId="{C770C8D4-4A93-4F08-8426-56C40F7E2282}" srcId="{D4E62861-3A4F-470E-9DE5-95D98BF67389}" destId="{F8DC91E2-8D4E-410C-A6DF-B31CBEDBF7FA}" srcOrd="1" destOrd="0" parTransId="{81AE414F-A57E-4D6F-A82E-F62F3D7265A7}" sibTransId="{D77FE443-8487-4202-BA0E-DC04BC9B33DF}"/>
    <dgm:cxn modelId="{036682DE-2E09-45E5-8202-5C6C46AF815E}" type="presParOf" srcId="{56E26102-74D4-4884-B916-B131D2CF2B4C}" destId="{01207DD5-455B-4D86-87C4-DFE97BE4BC27}" srcOrd="0" destOrd="0" presId="urn:microsoft.com/office/officeart/2009/3/layout/IncreasingArrowsProcess"/>
    <dgm:cxn modelId="{0EB56437-27EA-408E-9176-5CC6B7AC4258}" type="presParOf" srcId="{56E26102-74D4-4884-B916-B131D2CF2B4C}" destId="{A9CEF416-4517-4907-B16B-EEFF09F8EF57}" srcOrd="1" destOrd="0" presId="urn:microsoft.com/office/officeart/2009/3/layout/IncreasingArrowsProcess"/>
    <dgm:cxn modelId="{A98A2170-2271-463C-AD93-D068C99CA90F}" type="presParOf" srcId="{56E26102-74D4-4884-B916-B131D2CF2B4C}" destId="{BC72B810-0332-4ECB-8704-3820E4A0816D}" srcOrd="2" destOrd="0" presId="urn:microsoft.com/office/officeart/2009/3/layout/IncreasingArrowsProcess"/>
    <dgm:cxn modelId="{A2F022C3-1782-4591-A4DF-B04315A51720}" type="presParOf" srcId="{56E26102-74D4-4884-B916-B131D2CF2B4C}" destId="{1D45B270-18F5-4EBB-80B1-3BA8B1C84A92}" srcOrd="3" destOrd="0" presId="urn:microsoft.com/office/officeart/2009/3/layout/IncreasingArrowsProcess"/>
    <dgm:cxn modelId="{5944C25C-2858-4D50-83C4-F53604BF9520}" type="presParOf" srcId="{56E26102-74D4-4884-B916-B131D2CF2B4C}" destId="{C9DE0180-EE0D-4672-A666-A28DED8FA824}" srcOrd="4" destOrd="0" presId="urn:microsoft.com/office/officeart/2009/3/layout/IncreasingArrowsProcess"/>
    <dgm:cxn modelId="{E81B1E15-2A15-4026-B55B-2C0D8D5B18EF}" type="presParOf" srcId="{56E26102-74D4-4884-B916-B131D2CF2B4C}" destId="{0F4E3746-95DE-46C2-BCEA-DBF3EFDDAAC4}" srcOrd="5" destOrd="0" presId="urn:microsoft.com/office/officeart/2009/3/layout/IncreasingArrows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BD76CD-9FFE-4576-91B4-AEEF472C36EE}">
      <dsp:nvSpPr>
        <dsp:cNvPr id="0" name=""/>
        <dsp:cNvSpPr/>
      </dsp:nvSpPr>
      <dsp:spPr>
        <a:xfrm>
          <a:off x="822959" y="0"/>
          <a:ext cx="9326880" cy="3916363"/>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4B04B7-6999-4442-9BD8-02498EEC1FF7}">
      <dsp:nvSpPr>
        <dsp:cNvPr id="0" name=""/>
        <dsp:cNvSpPr/>
      </dsp:nvSpPr>
      <dsp:spPr>
        <a:xfrm>
          <a:off x="334" y="1174908"/>
          <a:ext cx="2102271" cy="1566545"/>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There will always be fraud</a:t>
          </a:r>
        </a:p>
      </dsp:txBody>
      <dsp:txXfrm>
        <a:off x="76806" y="1251380"/>
        <a:ext cx="1949327" cy="1413601"/>
      </dsp:txXfrm>
    </dsp:sp>
    <dsp:sp modelId="{D81763FF-1006-4E18-B620-C329A6A1F124}">
      <dsp:nvSpPr>
        <dsp:cNvPr id="0" name=""/>
        <dsp:cNvSpPr/>
      </dsp:nvSpPr>
      <dsp:spPr>
        <a:xfrm>
          <a:off x="2217799" y="1174908"/>
          <a:ext cx="2102271" cy="1566545"/>
        </a:xfrm>
        <a:prstGeom prst="roundRect">
          <a:avLst/>
        </a:prstGeom>
        <a:solidFill>
          <a:schemeClr val="accent3">
            <a:hueOff val="2812566"/>
            <a:satOff val="-4220"/>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Finding Fraud to Fight it</a:t>
          </a:r>
        </a:p>
      </dsp:txBody>
      <dsp:txXfrm>
        <a:off x="2294271" y="1251380"/>
        <a:ext cx="1949327" cy="1413601"/>
      </dsp:txXfrm>
    </dsp:sp>
    <dsp:sp modelId="{D86CFABD-2BA6-49B0-9BDD-AB841DBFD02B}">
      <dsp:nvSpPr>
        <dsp:cNvPr id="0" name=""/>
        <dsp:cNvSpPr/>
      </dsp:nvSpPr>
      <dsp:spPr>
        <a:xfrm>
          <a:off x="4435264" y="1174908"/>
          <a:ext cx="2102271" cy="1566545"/>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No one solution</a:t>
          </a:r>
        </a:p>
      </dsp:txBody>
      <dsp:txXfrm>
        <a:off x="4511736" y="1251380"/>
        <a:ext cx="1949327" cy="1413601"/>
      </dsp:txXfrm>
    </dsp:sp>
    <dsp:sp modelId="{EFAEB348-815E-4124-A35F-C521D1E6F46A}">
      <dsp:nvSpPr>
        <dsp:cNvPr id="0" name=""/>
        <dsp:cNvSpPr/>
      </dsp:nvSpPr>
      <dsp:spPr>
        <a:xfrm>
          <a:off x="6652728" y="1174908"/>
          <a:ext cx="2102271" cy="1566545"/>
        </a:xfrm>
        <a:prstGeom prst="roundRect">
          <a:avLst/>
        </a:prstGeom>
        <a:solidFill>
          <a:schemeClr val="accent3">
            <a:hueOff val="8437698"/>
            <a:satOff val="-126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Fraud is ever changing</a:t>
          </a:r>
        </a:p>
      </dsp:txBody>
      <dsp:txXfrm>
        <a:off x="6729200" y="1251380"/>
        <a:ext cx="1949327" cy="1413601"/>
      </dsp:txXfrm>
    </dsp:sp>
    <dsp:sp modelId="{7239EA6D-2ABA-489E-A09D-04D00AEBCEF9}">
      <dsp:nvSpPr>
        <dsp:cNvPr id="0" name=""/>
        <dsp:cNvSpPr/>
      </dsp:nvSpPr>
      <dsp:spPr>
        <a:xfrm>
          <a:off x="8870193" y="1174908"/>
          <a:ext cx="2102271" cy="1566545"/>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Prevention is IMPORTANT</a:t>
          </a:r>
        </a:p>
      </dsp:txBody>
      <dsp:txXfrm>
        <a:off x="8946665" y="1251380"/>
        <a:ext cx="1949327" cy="14136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207DD5-455B-4D86-87C4-DFE97BE4BC27}">
      <dsp:nvSpPr>
        <dsp:cNvPr id="0" name=""/>
        <dsp:cNvSpPr/>
      </dsp:nvSpPr>
      <dsp:spPr>
        <a:xfrm>
          <a:off x="25070" y="123750"/>
          <a:ext cx="8644999" cy="1259041"/>
        </a:xfrm>
        <a:prstGeom prst="rightArrow">
          <a:avLst>
            <a:gd name="adj1" fmla="val 50000"/>
            <a:gd name="adj2" fmla="val 50000"/>
          </a:avLst>
        </a:prstGeom>
        <a:gradFill rotWithShape="0">
          <a:gsLst>
            <a:gs pos="0">
              <a:schemeClr val="accent1">
                <a:shade val="80000"/>
                <a:hueOff val="0"/>
                <a:satOff val="0"/>
                <a:lumOff val="0"/>
                <a:alphaOff val="0"/>
                <a:shade val="51000"/>
                <a:satMod val="130000"/>
              </a:schemeClr>
            </a:gs>
            <a:gs pos="80000">
              <a:schemeClr val="accent1">
                <a:shade val="80000"/>
                <a:hueOff val="0"/>
                <a:satOff val="0"/>
                <a:lumOff val="0"/>
                <a:alphaOff val="0"/>
                <a:shade val="93000"/>
                <a:satMod val="130000"/>
              </a:schemeClr>
            </a:gs>
            <a:gs pos="100000">
              <a:schemeClr val="accent1">
                <a:shade val="8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254000" bIns="199873" numCol="1" spcCol="1270" anchor="ctr" anchorCtr="0">
          <a:noAutofit/>
        </a:bodyPr>
        <a:lstStyle/>
        <a:p>
          <a:pPr marL="0" lvl="0" indent="0" algn="l" defTabSz="1066800">
            <a:lnSpc>
              <a:spcPct val="90000"/>
            </a:lnSpc>
            <a:spcBef>
              <a:spcPct val="0"/>
            </a:spcBef>
            <a:spcAft>
              <a:spcPct val="35000"/>
            </a:spcAft>
            <a:buNone/>
          </a:pPr>
          <a:r>
            <a:rPr lang="en-GB" sz="2400" b="1" kern="1200"/>
            <a:t>Placement</a:t>
          </a:r>
        </a:p>
      </dsp:txBody>
      <dsp:txXfrm>
        <a:off x="25070" y="438510"/>
        <a:ext cx="8330239" cy="629521"/>
      </dsp:txXfrm>
    </dsp:sp>
    <dsp:sp modelId="{A9CEF416-4517-4907-B16B-EEFF09F8EF57}">
      <dsp:nvSpPr>
        <dsp:cNvPr id="0" name=""/>
        <dsp:cNvSpPr/>
      </dsp:nvSpPr>
      <dsp:spPr>
        <a:xfrm>
          <a:off x="25070" y="1094652"/>
          <a:ext cx="2662659" cy="2425376"/>
        </a:xfrm>
        <a:prstGeom prst="rect">
          <a:avLst/>
        </a:prstGeom>
        <a:solidFill>
          <a:schemeClr val="lt1">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solidFill>
                <a:srgbClr val="FF0000"/>
              </a:solidFill>
            </a:rPr>
            <a:t>Stage 1</a:t>
          </a:r>
        </a:p>
        <a:p>
          <a:pPr marL="0" lvl="0" indent="0" algn="l" defTabSz="800100">
            <a:lnSpc>
              <a:spcPct val="90000"/>
            </a:lnSpc>
            <a:spcBef>
              <a:spcPct val="0"/>
            </a:spcBef>
            <a:spcAft>
              <a:spcPct val="35000"/>
            </a:spcAft>
            <a:buNone/>
          </a:pPr>
          <a:r>
            <a:rPr lang="en-GB" sz="1800" kern="1200"/>
            <a:t>‘dirty money’ being placed in the financial system</a:t>
          </a:r>
        </a:p>
      </dsp:txBody>
      <dsp:txXfrm>
        <a:off x="25070" y="1094652"/>
        <a:ext cx="2662659" cy="2425376"/>
      </dsp:txXfrm>
    </dsp:sp>
    <dsp:sp modelId="{BC72B810-0332-4ECB-8704-3820E4A0816D}">
      <dsp:nvSpPr>
        <dsp:cNvPr id="0" name=""/>
        <dsp:cNvSpPr/>
      </dsp:nvSpPr>
      <dsp:spPr>
        <a:xfrm>
          <a:off x="2687730" y="543430"/>
          <a:ext cx="5982339" cy="1259041"/>
        </a:xfrm>
        <a:prstGeom prst="rightArrow">
          <a:avLst>
            <a:gd name="adj1" fmla="val 50000"/>
            <a:gd name="adj2" fmla="val 50000"/>
          </a:avLst>
        </a:prstGeom>
        <a:gradFill rotWithShape="0">
          <a:gsLst>
            <a:gs pos="0">
              <a:schemeClr val="accent1">
                <a:shade val="80000"/>
                <a:hueOff val="280770"/>
                <a:satOff val="-8903"/>
                <a:lumOff val="17260"/>
                <a:alphaOff val="0"/>
                <a:shade val="51000"/>
                <a:satMod val="130000"/>
              </a:schemeClr>
            </a:gs>
            <a:gs pos="80000">
              <a:schemeClr val="accent1">
                <a:shade val="80000"/>
                <a:hueOff val="280770"/>
                <a:satOff val="-8903"/>
                <a:lumOff val="17260"/>
                <a:alphaOff val="0"/>
                <a:shade val="93000"/>
                <a:satMod val="130000"/>
              </a:schemeClr>
            </a:gs>
            <a:gs pos="100000">
              <a:schemeClr val="accent1">
                <a:shade val="80000"/>
                <a:hueOff val="280770"/>
                <a:satOff val="-8903"/>
                <a:lumOff val="1726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254000" bIns="199873" numCol="1" spcCol="1270" anchor="ctr" anchorCtr="0">
          <a:noAutofit/>
        </a:bodyPr>
        <a:lstStyle/>
        <a:p>
          <a:pPr marL="0" lvl="0" indent="0" algn="l" defTabSz="1066800">
            <a:lnSpc>
              <a:spcPct val="90000"/>
            </a:lnSpc>
            <a:spcBef>
              <a:spcPct val="0"/>
            </a:spcBef>
            <a:spcAft>
              <a:spcPct val="35000"/>
            </a:spcAft>
            <a:buNone/>
          </a:pPr>
          <a:r>
            <a:rPr lang="en-GB" sz="2400" b="1" kern="1200"/>
            <a:t>Layering</a:t>
          </a:r>
        </a:p>
      </dsp:txBody>
      <dsp:txXfrm>
        <a:off x="2687730" y="858190"/>
        <a:ext cx="5667579" cy="629521"/>
      </dsp:txXfrm>
    </dsp:sp>
    <dsp:sp modelId="{1D45B270-18F5-4EBB-80B1-3BA8B1C84A92}">
      <dsp:nvSpPr>
        <dsp:cNvPr id="0" name=""/>
        <dsp:cNvSpPr/>
      </dsp:nvSpPr>
      <dsp:spPr>
        <a:xfrm>
          <a:off x="2687730" y="1514332"/>
          <a:ext cx="2662659" cy="2425376"/>
        </a:xfrm>
        <a:prstGeom prst="rect">
          <a:avLst/>
        </a:prstGeom>
        <a:solidFill>
          <a:schemeClr val="lt1">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solidFill>
                <a:srgbClr val="FF0000"/>
              </a:solidFill>
            </a:rPr>
            <a:t>Stage 2</a:t>
          </a:r>
        </a:p>
        <a:p>
          <a:pPr marL="0" lvl="0" indent="0" algn="l" defTabSz="800100">
            <a:lnSpc>
              <a:spcPct val="90000"/>
            </a:lnSpc>
            <a:spcBef>
              <a:spcPct val="0"/>
            </a:spcBef>
            <a:spcAft>
              <a:spcPct val="35000"/>
            </a:spcAft>
            <a:buNone/>
          </a:pPr>
          <a:r>
            <a:rPr lang="en-GB" sz="1800" kern="1200"/>
            <a:t>Separates the proceeds from their origin by moving them through a series of financial transactions. This makes it harder to establish a connection between them </a:t>
          </a:r>
        </a:p>
      </dsp:txBody>
      <dsp:txXfrm>
        <a:off x="2687730" y="1514332"/>
        <a:ext cx="2662659" cy="2425376"/>
      </dsp:txXfrm>
    </dsp:sp>
    <dsp:sp modelId="{C9DE0180-EE0D-4672-A666-A28DED8FA824}">
      <dsp:nvSpPr>
        <dsp:cNvPr id="0" name=""/>
        <dsp:cNvSpPr/>
      </dsp:nvSpPr>
      <dsp:spPr>
        <a:xfrm>
          <a:off x="5350389" y="963110"/>
          <a:ext cx="3319679" cy="1259041"/>
        </a:xfrm>
        <a:prstGeom prst="rightArrow">
          <a:avLst>
            <a:gd name="adj1" fmla="val 50000"/>
            <a:gd name="adj2" fmla="val 50000"/>
          </a:avLst>
        </a:prstGeom>
        <a:gradFill rotWithShape="0">
          <a:gsLst>
            <a:gs pos="0">
              <a:schemeClr val="accent1">
                <a:shade val="80000"/>
                <a:hueOff val="561541"/>
                <a:satOff val="-17806"/>
                <a:lumOff val="34521"/>
                <a:alphaOff val="0"/>
                <a:shade val="51000"/>
                <a:satMod val="130000"/>
              </a:schemeClr>
            </a:gs>
            <a:gs pos="80000">
              <a:schemeClr val="accent1">
                <a:shade val="80000"/>
                <a:hueOff val="561541"/>
                <a:satOff val="-17806"/>
                <a:lumOff val="34521"/>
                <a:alphaOff val="0"/>
                <a:shade val="93000"/>
                <a:satMod val="130000"/>
              </a:schemeClr>
            </a:gs>
            <a:gs pos="100000">
              <a:schemeClr val="accent1">
                <a:shade val="80000"/>
                <a:hueOff val="561541"/>
                <a:satOff val="-17806"/>
                <a:lumOff val="34521"/>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254000" bIns="199873" numCol="1" spcCol="1270" anchor="ctr" anchorCtr="0">
          <a:noAutofit/>
        </a:bodyPr>
        <a:lstStyle/>
        <a:p>
          <a:pPr marL="0" lvl="0" indent="0" algn="l" defTabSz="977900">
            <a:lnSpc>
              <a:spcPct val="90000"/>
            </a:lnSpc>
            <a:spcBef>
              <a:spcPct val="0"/>
            </a:spcBef>
            <a:spcAft>
              <a:spcPct val="35000"/>
            </a:spcAft>
            <a:buNone/>
          </a:pPr>
          <a:r>
            <a:rPr lang="en-GB" sz="2200" b="1" kern="1200"/>
            <a:t>Integration</a:t>
          </a:r>
        </a:p>
      </dsp:txBody>
      <dsp:txXfrm>
        <a:off x="5350389" y="1277870"/>
        <a:ext cx="3004919" cy="629521"/>
      </dsp:txXfrm>
    </dsp:sp>
    <dsp:sp modelId="{0F4E3746-95DE-46C2-BCEA-DBF3EFDDAAC4}">
      <dsp:nvSpPr>
        <dsp:cNvPr id="0" name=""/>
        <dsp:cNvSpPr/>
      </dsp:nvSpPr>
      <dsp:spPr>
        <a:xfrm>
          <a:off x="5350389" y="1934013"/>
          <a:ext cx="2662659" cy="2389881"/>
        </a:xfrm>
        <a:prstGeom prst="rect">
          <a:avLst/>
        </a:prstGeom>
        <a:solidFill>
          <a:schemeClr val="lt1">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solidFill>
                <a:srgbClr val="FF0000"/>
              </a:solidFill>
            </a:rPr>
            <a:t>Stage 3</a:t>
          </a:r>
        </a:p>
        <a:p>
          <a:pPr marL="0" lvl="0" indent="0" algn="l" defTabSz="800100">
            <a:lnSpc>
              <a:spcPct val="90000"/>
            </a:lnSpc>
            <a:spcBef>
              <a:spcPct val="0"/>
            </a:spcBef>
            <a:spcAft>
              <a:spcPct val="35000"/>
            </a:spcAft>
            <a:buNone/>
          </a:pPr>
          <a:r>
            <a:rPr lang="en-GB" sz="1800" kern="1200"/>
            <a:t>Creating legitimate explanation for the source of funds allowing them to be retained, invested or used to buy goods or assets</a:t>
          </a:r>
        </a:p>
      </dsp:txBody>
      <dsp:txXfrm>
        <a:off x="5350389" y="1934013"/>
        <a:ext cx="2662659" cy="2389881"/>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06/02/2025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 b="1" dirty="0"/>
              <a:t>So – how long do you think ‘fraud’ has been around or existed??</a:t>
            </a:r>
          </a:p>
          <a:p>
            <a:endParaRPr lang="en" b="1" dirty="0"/>
          </a:p>
          <a:p>
            <a:r>
              <a:rPr lang="en" b="1" dirty="0"/>
              <a:t>I bel</a:t>
            </a:r>
            <a:r>
              <a:rPr lang="en-GB" b="1" dirty="0" err="1"/>
              <a:t>ie</a:t>
            </a:r>
            <a:r>
              <a:rPr lang="en" b="1" dirty="0"/>
              <a:t>ve that it can be traced back as far as Greek mythology where we had the goddess Apate in 900-800BC. She was the goddess of deciet. In Roman Mythology her equivalent was Fraus ( fraud) , while her make counterpart was Dolus ( Deceit)</a:t>
            </a:r>
          </a:p>
          <a:p>
            <a:endParaRPr lang="en" b="1" dirty="0"/>
          </a:p>
          <a:p>
            <a:r>
              <a:rPr lang="en" b="1" dirty="0"/>
              <a:t>300BC</a:t>
            </a:r>
            <a:r>
              <a:rPr lang="en" dirty="0"/>
              <a:t>  - The earliest recorded attempt of fraud can be found as far back as the year 300 BC in Greece.  A Greek sea merchant named Hegestratos sought to insure his ship and cargo, so took out an insurance policy against them.</a:t>
            </a:r>
            <a:endParaRPr lang="en-US" dirty="0"/>
          </a:p>
          <a:p>
            <a:r>
              <a:rPr lang="en" dirty="0"/>
              <a:t>At the time, the policy was known as a bottomry and worked on the basis that a merchant borrowed money to the value of his ship and cargo.  As long as the ship arrived safe and sound at its destination with its cargo intact, then the loan was paid back with interest.  Of course, if on safe delivery the loan was not repaid, the boat and its cargo were repossessed.</a:t>
            </a:r>
            <a:endParaRPr lang="en-GB" dirty="0"/>
          </a:p>
          <a:p>
            <a:r>
              <a:rPr lang="en" dirty="0"/>
              <a:t>In the case of Hegestratos, the cargo was corn.  In what is possibly the earliest recorded attempt of first party fraud, Hegestratos planned to sink his empty ship, sell the corn and keep the loan.</a:t>
            </a:r>
            <a:endParaRPr lang="en-GB" dirty="0"/>
          </a:p>
          <a:p>
            <a:r>
              <a:rPr lang="en" dirty="0"/>
              <a:t>Despite well laid plans, Hegestratos caught in the act of sinking his ship by his own crew.  He was chased off the ship and drowned trying to escape them.</a:t>
            </a:r>
            <a:endParaRPr lang="en-GB" dirty="0"/>
          </a:p>
          <a:p>
            <a:endParaRPr lang="en-GB" dirty="0">
              <a:cs typeface="Calibri"/>
            </a:endParaRPr>
          </a:p>
          <a:p>
            <a:r>
              <a:rPr lang="en" b="1" dirty="0"/>
              <a:t>1821 – we have t</a:t>
            </a:r>
            <a:r>
              <a:rPr lang="en-GB" b="1" dirty="0"/>
              <a:t>he</a:t>
            </a:r>
            <a:r>
              <a:rPr lang="en" b="1" dirty="0"/>
              <a:t> story of The prince and the property fraud – referred to as the imaginary Prince.</a:t>
            </a:r>
            <a:endParaRPr lang="en-GB" dirty="0"/>
          </a:p>
          <a:p>
            <a:r>
              <a:rPr lang="en" dirty="0"/>
              <a:t>This is One of the first recorded attempts at property fraud and swindling innocent buyers out of their hard earned cash,  traced back to 1821.  The perpetrator was Gregor Mcgregor, a Scottish General in the army, who was ‘legitimately’ famous for his impressive war achievements.  However, he also became famous for conquering a small island named Poyais and being crowned its ‘Cazique’ or prince.</a:t>
            </a:r>
            <a:endParaRPr lang="en-GB" dirty="0"/>
          </a:p>
          <a:p>
            <a:r>
              <a:rPr lang="en" dirty="0"/>
              <a:t>The land in question was completely made up, as was his title. General McGregor conned investors into thinking he was building lavish homes on a paradise island that he ruled.  People flocked to him, with many buying houses that didn’t exist and some even exchanging their Sterling for his own fabricated currency.</a:t>
            </a:r>
            <a:endParaRPr lang="en-GB" dirty="0"/>
          </a:p>
          <a:p>
            <a:r>
              <a:rPr lang="en" b="1" dirty="0"/>
              <a:t>Falling for a Ponzi investment</a:t>
            </a:r>
            <a:endParaRPr lang="en-GB" dirty="0"/>
          </a:p>
          <a:p>
            <a:r>
              <a:rPr lang="en" dirty="0"/>
              <a:t>Fraudulent investment scams, famously known as Ponzi schemes, have been taking place for years, but the original Ponzi scheme was executed in 1920.</a:t>
            </a:r>
            <a:endParaRPr lang="en-GB" dirty="0"/>
          </a:p>
          <a:p>
            <a:r>
              <a:rPr lang="en" dirty="0"/>
              <a:t>An American named Charles Ponzi discovered that he could purchase postal vouchers in his home country, ship them abroad and make a modest 5 per cent profit. However, when selling to investors he over exaggerated this margin, promising a 50 per cent profit return. Investors jumped at the opportunity queuing up to give him their money.  Ponzi paid his early investors back with the money from his newer more recent ones.  When scam was finally discovered, Ponzi had made $10million dollars and had fled the country.</a:t>
            </a:r>
            <a:endParaRPr lang="en-GB" dirty="0"/>
          </a:p>
          <a:p>
            <a:endParaRPr lang="en-GB" dirty="0">
              <a:cs typeface="Calibri"/>
            </a:endParaRPr>
          </a:p>
        </p:txBody>
      </p:sp>
      <p:sp>
        <p:nvSpPr>
          <p:cNvPr id="4" name="Slide Number Placeholder 3"/>
          <p:cNvSpPr>
            <a:spLocks noGrp="1"/>
          </p:cNvSpPr>
          <p:nvPr>
            <p:ph type="sldNum" sz="quarter" idx="5"/>
          </p:nvPr>
        </p:nvSpPr>
        <p:spPr/>
        <p:txBody>
          <a:bodyPr/>
          <a:lstStyle/>
          <a:p>
            <a:pPr>
              <a:defRPr/>
            </a:pPr>
            <a:fld id="{66F0BBBD-58EA-4768-9850-A9AA03A3DE3F}" type="slidenum">
              <a:rPr lang="en-GB" smtClean="0"/>
              <a:pPr>
                <a:defRPr/>
              </a:pPr>
              <a:t>5</a:t>
            </a:fld>
            <a:endParaRPr lang="en-GB"/>
          </a:p>
        </p:txBody>
      </p:sp>
    </p:spTree>
    <p:extLst>
      <p:ext uri="{BB962C8B-B14F-4D97-AF65-F5344CB8AC3E}">
        <p14:creationId xmlns:p14="http://schemas.microsoft.com/office/powerpoint/2010/main" val="35137448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Fraud is not a new phenomenon – as the previous slides have shown. But it is now one of the most prevalent crimes that are committed</a:t>
            </a:r>
          </a:p>
          <a:p>
            <a:r>
              <a:rPr lang="en-GB" dirty="0"/>
              <a:t>Fraud is a serious and an underestimated problem and </a:t>
            </a:r>
          </a:p>
          <a:p>
            <a:r>
              <a:rPr lang="en-GB" dirty="0"/>
              <a:t>Fraud impacts on people , industries, public bodies, services and the environment – which we will look at shortly.</a:t>
            </a:r>
          </a:p>
          <a:p>
            <a:r>
              <a:rPr lang="en-GB" dirty="0"/>
              <a:t>The impact of fraud can arise from any type of fraud – whether opportunistic or by organised crime groups and when committed by organised crime it can make the problem much bigger and as a result the impact is greater, in addition these groups are assisted by what are known as ‘professional enablers’ ( people in positions such as accountants, solicitors, banks) that make the offending more difficult to investigate and detect.</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13741052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google fraud the results will take you to numerous cases of fraud. Some of which have been very high profile like the  Grenfell Towers – where some criminals seized upon the opportunity of tragedy to make some quick money. A number of people were convicted of fraud offences as a result of that tragedy</a:t>
            </a:r>
          </a:p>
          <a:p>
            <a:endParaRPr lang="en-GB" dirty="0"/>
          </a:p>
          <a:p>
            <a:r>
              <a:rPr lang="en-GB" dirty="0"/>
              <a:t>I’ve put a link there on the screen so that you can see the type of convictions – money value ranged from £10k – up to £86K – some claimed that they were in the Tower the night of the incident or had lost everything so had claimed accommodation or funds for personal property, some stole from charities set up to provide .</a:t>
            </a:r>
          </a:p>
          <a:p>
            <a:endParaRPr lang="en-GB" dirty="0"/>
          </a:p>
          <a:p>
            <a:r>
              <a:rPr lang="en-GB" dirty="0"/>
              <a:t>Locally – if you google frauds in South Wales you’ll come up with other types of fraud.. Some links here for you</a:t>
            </a:r>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3471823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a:t>So let me ask you a couple of questions and I’d like you to do some research on your computers/mobile phones</a:t>
            </a:r>
          </a:p>
          <a:p>
            <a:endParaRPr lang="en-GB" dirty="0"/>
          </a:p>
          <a:p>
            <a:pPr marL="228600" indent="-228600">
              <a:buAutoNum type="arabicPeriod"/>
            </a:pPr>
            <a:r>
              <a:rPr lang="en-GB" dirty="0"/>
              <a:t>How big a problem is Fraud in Wales? – what is its scale? Do we know how many offences are committed in Wales</a:t>
            </a:r>
            <a:endParaRPr lang="en-GB" dirty="0">
              <a:ea typeface="Calibri"/>
              <a:cs typeface="Calibri"/>
            </a:endParaRPr>
          </a:p>
          <a:p>
            <a:pPr marL="228600" indent="-228600">
              <a:buAutoNum type="arabicPeriod"/>
            </a:pPr>
            <a:r>
              <a:rPr lang="en-GB" dirty="0"/>
              <a:t>How much does it cost? What is the value of the loss that Fraud presents to us in Wales</a:t>
            </a:r>
          </a:p>
          <a:p>
            <a:pPr marL="228600" indent="-228600">
              <a:buAutoNum type="arabicPeriod"/>
            </a:pPr>
            <a:endParaRPr lang="en-GB" dirty="0"/>
          </a:p>
          <a:p>
            <a:pPr marL="228600" indent="-228600">
              <a:buAutoNum type="arabicPeriod"/>
            </a:pPr>
            <a:r>
              <a:rPr lang="en-GB" dirty="0"/>
              <a:t>Take a couple of minutes to do some research.</a:t>
            </a:r>
          </a:p>
          <a:p>
            <a:pPr marL="228600" indent="-228600">
              <a:buAutoNum type="arabicPeriod"/>
            </a:pPr>
            <a:endParaRPr lang="en-GB" dirty="0"/>
          </a:p>
          <a:p>
            <a:pPr marL="0" indent="0">
              <a:buNone/>
            </a:pPr>
            <a:endParaRPr lang="en-GB" b="1" dirty="0"/>
          </a:p>
          <a:p>
            <a:pPr marL="0" indent="0">
              <a:buNone/>
            </a:pPr>
            <a:r>
              <a:rPr lang="en-GB" b="1" dirty="0"/>
              <a:t>Why should we be concerned about Fraud?</a:t>
            </a:r>
          </a:p>
          <a:p>
            <a:pPr marL="0" indent="0">
              <a:buNone/>
            </a:pPr>
            <a:endParaRPr lang="en-GB" dirty="0"/>
          </a:p>
          <a:p>
            <a:pPr marL="0" indent="0">
              <a:buNone/>
            </a:pPr>
            <a:r>
              <a:rPr lang="en-GB" dirty="0"/>
              <a:t>What is the impact or the results of having so much fraud in our communities, society or country?</a:t>
            </a:r>
          </a:p>
        </p:txBody>
      </p:sp>
      <p:sp>
        <p:nvSpPr>
          <p:cNvPr id="4" name="Slide Number Placeholder 3"/>
          <p:cNvSpPr>
            <a:spLocks noGrp="1"/>
          </p:cNvSpPr>
          <p:nvPr>
            <p:ph type="sldNum" sz="quarter" idx="5"/>
          </p:nvPr>
        </p:nvSpPr>
        <p:spPr/>
        <p:txBody>
          <a:bodyPr/>
          <a:lstStyle/>
          <a:p>
            <a:pPr>
              <a:defRPr/>
            </a:pPr>
            <a:fld id="{66F0BBBD-58EA-4768-9850-A9AA03A3DE3F}" type="slidenum">
              <a:rPr lang="en-GB" smtClean="0"/>
              <a:pPr>
                <a:defRPr/>
              </a:pPr>
              <a:t>8</a:t>
            </a:fld>
            <a:endParaRPr lang="en-GB"/>
          </a:p>
        </p:txBody>
      </p:sp>
    </p:spTree>
    <p:extLst>
      <p:ext uri="{BB962C8B-B14F-4D97-AF65-F5344CB8AC3E}">
        <p14:creationId xmlns:p14="http://schemas.microsoft.com/office/powerpoint/2010/main" val="32658781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91440" lvl="0" indent="-91440">
              <a:lnSpc>
                <a:spcPct val="90000"/>
              </a:lnSpc>
              <a:spcBef>
                <a:spcPts val="1200"/>
              </a:spcBef>
              <a:spcAft>
                <a:spcPts val="200"/>
              </a:spcAft>
              <a:buClr>
                <a:srgbClr val="E48312"/>
              </a:buClr>
              <a:buSzPct val="100000"/>
              <a:buFont typeface="Calibri" panose="020F0502020204030204" pitchFamily="34" charset="0"/>
              <a:buChar char=" "/>
            </a:pPr>
            <a:r>
              <a:rPr lang="en-US" sz="1200" dirty="0"/>
              <a:t>1. </a:t>
            </a:r>
            <a:r>
              <a:rPr lang="en-US" sz="1200" dirty="0">
                <a:latin typeface="Arial"/>
                <a:cs typeface="Arial"/>
              </a:rPr>
              <a:t>Deceptive Crime – its hidden and could be seen as a silent crime because , when committed it doesn’t have sirens going off, or people shouting , the offenders can be quite manipulative towards their victims, befriend them over time personally or professionally or may just be in a position where they can take advantage of their position or any person</a:t>
            </a:r>
            <a:br>
              <a:rPr lang="en-US" sz="1200" dirty="0">
                <a:latin typeface="Arial"/>
              </a:rPr>
            </a:br>
            <a:endParaRPr lang="en-US" sz="1200" dirty="0">
              <a:latin typeface="Arial"/>
              <a:cs typeface="Arial"/>
            </a:endParaRPr>
          </a:p>
          <a:p>
            <a:pPr marL="91440" lvl="0" indent="-91440">
              <a:lnSpc>
                <a:spcPct val="90000"/>
              </a:lnSpc>
              <a:spcBef>
                <a:spcPts val="1200"/>
              </a:spcBef>
              <a:spcAft>
                <a:spcPts val="200"/>
              </a:spcAft>
              <a:buClr>
                <a:srgbClr val="E48312"/>
              </a:buClr>
              <a:buSzPct val="100000"/>
              <a:buFont typeface="Calibri" panose="020F0502020204030204" pitchFamily="34" charset="0"/>
              <a:buChar char=" "/>
            </a:pPr>
            <a:r>
              <a:rPr lang="en-US" sz="1200" dirty="0">
                <a:latin typeface="Arial"/>
                <a:cs typeface="Arial"/>
              </a:rPr>
              <a:t>2. </a:t>
            </a:r>
            <a:r>
              <a:rPr lang="en-US" sz="1200" dirty="0" err="1">
                <a:latin typeface="Arial"/>
                <a:cs typeface="Arial"/>
              </a:rPr>
              <a:t>Victimisation</a:t>
            </a:r>
            <a:r>
              <a:rPr lang="en-US" sz="1200" dirty="0">
                <a:latin typeface="Arial"/>
                <a:cs typeface="Arial"/>
              </a:rPr>
              <a:t> is  often indiscriminate, so it can target businesses and organisations as well as individuals – some can even be quite opportunistic </a:t>
            </a:r>
            <a:br>
              <a:rPr lang="en-US" sz="1200" dirty="0">
                <a:latin typeface="Arial"/>
              </a:rPr>
            </a:br>
            <a:endParaRPr lang="en-US" sz="1200" dirty="0">
              <a:latin typeface="Arial"/>
              <a:cs typeface="Arial"/>
            </a:endParaRPr>
          </a:p>
          <a:p>
            <a:pPr marL="91440" lvl="0" indent="-91440">
              <a:lnSpc>
                <a:spcPct val="90000"/>
              </a:lnSpc>
              <a:spcBef>
                <a:spcPts val="1200"/>
              </a:spcBef>
              <a:spcAft>
                <a:spcPts val="200"/>
              </a:spcAft>
              <a:buClr>
                <a:srgbClr val="E48312"/>
              </a:buClr>
              <a:buSzPct val="100000"/>
              <a:buFont typeface="Calibri" panose="020F0502020204030204" pitchFamily="34" charset="0"/>
              <a:buChar char=" "/>
            </a:pPr>
            <a:r>
              <a:rPr lang="en-US" sz="1200" dirty="0">
                <a:latin typeface="Arial"/>
                <a:cs typeface="Arial"/>
              </a:rPr>
              <a:t>3. Victims might be unaware that they have been victim of crime – and this happens quite a lot</a:t>
            </a:r>
            <a:br>
              <a:rPr lang="en-US" sz="1200" dirty="0">
                <a:latin typeface="Arial"/>
              </a:rPr>
            </a:br>
            <a:endParaRPr lang="en-US" sz="1200" dirty="0">
              <a:latin typeface="Arial"/>
              <a:cs typeface="Arial"/>
            </a:endParaRPr>
          </a:p>
          <a:p>
            <a:pPr marL="91440" lvl="0" indent="-91440">
              <a:lnSpc>
                <a:spcPct val="90000"/>
              </a:lnSpc>
              <a:spcBef>
                <a:spcPts val="1200"/>
              </a:spcBef>
              <a:spcAft>
                <a:spcPts val="200"/>
              </a:spcAft>
              <a:buClr>
                <a:srgbClr val="E48312"/>
              </a:buClr>
              <a:buSzPct val="100000"/>
              <a:buFont typeface="Calibri" panose="020F0502020204030204" pitchFamily="34" charset="0"/>
              <a:buChar char=" "/>
            </a:pPr>
            <a:r>
              <a:rPr lang="en-US" sz="1200" dirty="0">
                <a:latin typeface="Arial"/>
                <a:cs typeface="Arial"/>
              </a:rPr>
              <a:t>4. Unaware of fraudulent activity has occurred until well after the event</a:t>
            </a:r>
            <a:br>
              <a:rPr lang="en-US" sz="1200" dirty="0">
                <a:latin typeface="Arial"/>
              </a:rPr>
            </a:br>
            <a:endParaRPr lang="en-US" sz="1200" dirty="0">
              <a:latin typeface="Arial"/>
              <a:cs typeface="Arial"/>
            </a:endParaRPr>
          </a:p>
          <a:p>
            <a:pPr marL="91440" lvl="0" indent="-91440">
              <a:lnSpc>
                <a:spcPct val="90000"/>
              </a:lnSpc>
              <a:spcBef>
                <a:spcPts val="1200"/>
              </a:spcBef>
              <a:spcAft>
                <a:spcPts val="200"/>
              </a:spcAft>
              <a:buClr>
                <a:srgbClr val="E48312"/>
              </a:buClr>
              <a:buSzPct val="100000"/>
              <a:buFont typeface="Calibri" panose="020F0502020204030204" pitchFamily="34" charset="0"/>
              <a:buChar char=" "/>
            </a:pPr>
            <a:r>
              <a:rPr lang="en-US" sz="1200" dirty="0">
                <a:latin typeface="Arial"/>
                <a:cs typeface="Arial"/>
              </a:rPr>
              <a:t>5. Victims unwilling to see themselves as such</a:t>
            </a:r>
            <a:br>
              <a:rPr lang="en-US" sz="1200" dirty="0">
                <a:latin typeface="Arial"/>
              </a:rPr>
            </a:br>
            <a:endParaRPr lang="en-US" sz="1200" dirty="0">
              <a:latin typeface="Arial"/>
              <a:cs typeface="Arial"/>
            </a:endParaRPr>
          </a:p>
          <a:p>
            <a:pPr marL="91440" lvl="0" indent="-91440">
              <a:lnSpc>
                <a:spcPct val="90000"/>
              </a:lnSpc>
              <a:spcBef>
                <a:spcPts val="1200"/>
              </a:spcBef>
              <a:spcAft>
                <a:spcPts val="200"/>
              </a:spcAft>
              <a:buClr>
                <a:srgbClr val="E48312"/>
              </a:buClr>
              <a:buSzPct val="100000"/>
              <a:buFont typeface="Calibri" panose="020F0502020204030204" pitchFamily="34" charset="0"/>
              <a:buChar char=" "/>
            </a:pPr>
            <a:r>
              <a:rPr lang="en-US" sz="1200" dirty="0">
                <a:latin typeface="Arial"/>
                <a:cs typeface="Arial"/>
              </a:rPr>
              <a:t>6. Reluctant to report the offences to the authorities – for reasons of embarrassment, reputational harm, don’t want to make a fuss, don’t want people to know </a:t>
            </a:r>
            <a:r>
              <a:rPr lang="en-US" sz="1200" dirty="0" err="1">
                <a:latin typeface="Arial"/>
                <a:cs typeface="Arial"/>
              </a:rPr>
              <a:t>etc</a:t>
            </a:r>
            <a:endParaRPr lang="en-US" sz="1200" dirty="0">
              <a:latin typeface="Arial"/>
              <a:cs typeface="Arial"/>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30857818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lets start by looking at the impact of Fraud and where we may see that impact.</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42347398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impact of fraud can be felt in both financial loss but also the emotional or psychological harm that results from being a victim of fraud.</a:t>
            </a:r>
          </a:p>
          <a:p>
            <a:endParaRPr lang="en-GB" dirty="0"/>
          </a:p>
          <a:p>
            <a:r>
              <a:rPr lang="en-GB" dirty="0"/>
              <a:t>The impact of fraud can be felt across the whole of society whether we are aware of it or not.</a:t>
            </a:r>
          </a:p>
          <a:p>
            <a:r>
              <a:rPr lang="en-GB" dirty="0"/>
              <a:t>It can result in harm to individuals and organisations mainly through financial loss.</a:t>
            </a:r>
          </a:p>
          <a:p>
            <a:endParaRPr lang="en-GB" dirty="0"/>
          </a:p>
          <a:p>
            <a:pPr marL="384048" lvl="1" indent="-182880">
              <a:lnSpc>
                <a:spcPct val="90000"/>
              </a:lnSpc>
              <a:spcBef>
                <a:spcPts val="200"/>
              </a:spcBef>
              <a:spcAft>
                <a:spcPts val="400"/>
              </a:spcAft>
              <a:buClr>
                <a:srgbClr val="E48312"/>
              </a:buClr>
              <a:buFont typeface="Calibri" pitchFamily="34" charset="0"/>
              <a:buChar char="◦"/>
            </a:pPr>
            <a:r>
              <a:rPr lang="en-GB" sz="1200" b="1" dirty="0">
                <a:solidFill>
                  <a:srgbClr val="FF0000"/>
                </a:solidFill>
                <a:latin typeface="Arial" panose="020B0604020202020204"/>
              </a:rPr>
              <a:t>Organisations</a:t>
            </a:r>
            <a:r>
              <a:rPr lang="en-GB" sz="1200" dirty="0">
                <a:solidFill>
                  <a:srgbClr val="000000">
                    <a:lumMod val="75000"/>
                    <a:lumOff val="25000"/>
                  </a:srgbClr>
                </a:solidFill>
                <a:latin typeface="Arial" panose="020B0604020202020204"/>
              </a:rPr>
              <a:t>: undermines financial health stability of companies, it can cause reputational damage, result in lack of public confidence within that organisation/company, product failure, and eventually business failure – so its like a ripple effect</a:t>
            </a:r>
            <a:br>
              <a:rPr lang="en-GB" sz="1200" dirty="0">
                <a:solidFill>
                  <a:srgbClr val="000000">
                    <a:lumMod val="75000"/>
                    <a:lumOff val="25000"/>
                  </a:srgbClr>
                </a:solidFill>
                <a:latin typeface="Arial" panose="020B0604020202020204"/>
              </a:rPr>
            </a:br>
            <a:endParaRPr lang="en-GB" sz="1200" dirty="0">
              <a:solidFill>
                <a:srgbClr val="000000">
                  <a:lumMod val="75000"/>
                  <a:lumOff val="25000"/>
                </a:srgbClr>
              </a:solidFill>
              <a:latin typeface="Arial" panose="020B0604020202020204"/>
            </a:endParaRPr>
          </a:p>
          <a:p>
            <a:pPr marL="384048" lvl="1" indent="-182880">
              <a:lnSpc>
                <a:spcPct val="90000"/>
              </a:lnSpc>
              <a:spcBef>
                <a:spcPts val="200"/>
              </a:spcBef>
              <a:spcAft>
                <a:spcPts val="400"/>
              </a:spcAft>
              <a:buClr>
                <a:srgbClr val="E48312"/>
              </a:buClr>
              <a:buFont typeface="Calibri" pitchFamily="34" charset="0"/>
              <a:buChar char="◦"/>
            </a:pPr>
            <a:r>
              <a:rPr lang="en-GB" sz="1200" b="1" dirty="0">
                <a:solidFill>
                  <a:srgbClr val="FF0000"/>
                </a:solidFill>
                <a:latin typeface="Arial" panose="020B0604020202020204"/>
              </a:rPr>
              <a:t>Within the State or Government</a:t>
            </a:r>
            <a:r>
              <a:rPr lang="en-GB" sz="1200" dirty="0">
                <a:solidFill>
                  <a:srgbClr val="000000">
                    <a:lumMod val="75000"/>
                    <a:lumOff val="25000"/>
                  </a:srgbClr>
                </a:solidFill>
                <a:latin typeface="Arial" panose="020B0604020202020204"/>
              </a:rPr>
              <a:t>: Stops public services sector providing quality public services for which we all pay our taxes for, lack of public confidence, failure of the state</a:t>
            </a:r>
            <a:br>
              <a:rPr lang="en-GB" sz="1200" dirty="0">
                <a:solidFill>
                  <a:srgbClr val="000000">
                    <a:lumMod val="75000"/>
                    <a:lumOff val="25000"/>
                  </a:srgbClr>
                </a:solidFill>
                <a:latin typeface="Arial" panose="020B0604020202020204"/>
              </a:rPr>
            </a:br>
            <a:endParaRPr lang="en-GB" sz="1200" dirty="0">
              <a:solidFill>
                <a:srgbClr val="000000">
                  <a:lumMod val="75000"/>
                  <a:lumOff val="25000"/>
                </a:srgbClr>
              </a:solidFill>
              <a:latin typeface="Arial" panose="020B0604020202020204"/>
            </a:endParaRPr>
          </a:p>
          <a:p>
            <a:pPr marL="384048" lvl="1" indent="-182880">
              <a:lnSpc>
                <a:spcPct val="90000"/>
              </a:lnSpc>
              <a:spcBef>
                <a:spcPts val="200"/>
              </a:spcBef>
              <a:spcAft>
                <a:spcPts val="400"/>
              </a:spcAft>
              <a:buClr>
                <a:srgbClr val="E48312"/>
              </a:buClr>
              <a:buFont typeface="Calibri" pitchFamily="34" charset="0"/>
              <a:buChar char="◦"/>
            </a:pPr>
            <a:r>
              <a:rPr lang="en-GB" sz="1200" b="1" dirty="0">
                <a:solidFill>
                  <a:srgbClr val="FF0000"/>
                </a:solidFill>
                <a:latin typeface="Arial" panose="020B0604020202020204"/>
              </a:rPr>
              <a:t>Individua</a:t>
            </a:r>
            <a:r>
              <a:rPr lang="en-GB" sz="1200" dirty="0">
                <a:solidFill>
                  <a:srgbClr val="000000">
                    <a:lumMod val="75000"/>
                    <a:lumOff val="25000"/>
                  </a:srgbClr>
                </a:solidFill>
                <a:latin typeface="Arial" panose="020B0604020202020204"/>
              </a:rPr>
              <a:t>l: Significant impact on vulnerable, loss of savings/pension, reliance on state</a:t>
            </a:r>
            <a:br>
              <a:rPr lang="en-GB" sz="1200" dirty="0">
                <a:solidFill>
                  <a:srgbClr val="000000">
                    <a:lumMod val="75000"/>
                    <a:lumOff val="25000"/>
                  </a:srgbClr>
                </a:solidFill>
                <a:latin typeface="Arial" panose="020B0604020202020204"/>
              </a:rPr>
            </a:br>
            <a:endParaRPr lang="en-GB" sz="1200" dirty="0">
              <a:solidFill>
                <a:srgbClr val="000000">
                  <a:lumMod val="75000"/>
                  <a:lumOff val="25000"/>
                </a:srgbClr>
              </a:solidFill>
              <a:latin typeface="Arial" panose="020B0604020202020204"/>
            </a:endParaRPr>
          </a:p>
          <a:p>
            <a:pPr marL="384048" lvl="1" indent="-182880">
              <a:lnSpc>
                <a:spcPct val="90000"/>
              </a:lnSpc>
              <a:spcBef>
                <a:spcPts val="200"/>
              </a:spcBef>
              <a:spcAft>
                <a:spcPts val="400"/>
              </a:spcAft>
              <a:buClr>
                <a:srgbClr val="E48312"/>
              </a:buClr>
              <a:buFont typeface="Calibri" pitchFamily="34" charset="0"/>
              <a:buChar char="◦"/>
            </a:pPr>
            <a:r>
              <a:rPr lang="en-GB" sz="1200" b="1" dirty="0">
                <a:solidFill>
                  <a:srgbClr val="FF0000"/>
                </a:solidFill>
                <a:latin typeface="Arial" panose="020B0604020202020204"/>
              </a:rPr>
              <a:t>Charities</a:t>
            </a:r>
            <a:r>
              <a:rPr lang="en-GB" sz="1200" dirty="0">
                <a:solidFill>
                  <a:srgbClr val="000000">
                    <a:lumMod val="75000"/>
                    <a:lumOff val="25000"/>
                  </a:srgbClr>
                </a:solidFill>
                <a:latin typeface="Arial" panose="020B0604020202020204"/>
              </a:rPr>
              <a:t>: Denies charities full value of donations, lack of confidence to make donations, funds not reaching those in need</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24740283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ea typeface="Calibri"/>
                <a:cs typeface="Calibri"/>
              </a:rPr>
              <a:t>Source for next  5 slides – The International Public Sector Fraud Forum – Guide to Understanding the Total Impact of Fraud</a:t>
            </a:r>
            <a:endParaRPr lang="en-GB" b="1" dirty="0"/>
          </a:p>
          <a:p>
            <a:r>
              <a:rPr lang="en-GB" b="1" dirty="0">
                <a:ea typeface="Calibri"/>
                <a:cs typeface="Calibri"/>
              </a:rPr>
              <a:t>(Available on Internet)</a:t>
            </a:r>
          </a:p>
          <a:p>
            <a:endParaRPr lang="en-GB" dirty="0"/>
          </a:p>
          <a:p>
            <a:r>
              <a:rPr lang="en-GB" dirty="0"/>
              <a:t>Fraud is not a victimless crime. Fraud can be a traumatic experience that often causes real and irreversible impacts for victims, their families, carers and communities. Resulting in psychological and emotional harm</a:t>
            </a:r>
            <a:endParaRPr lang="en-GB" dirty="0">
              <a:ea typeface="Calibri" panose="020F0502020204030204"/>
              <a:cs typeface="Calibri" panose="020F0502020204030204"/>
            </a:endParaRPr>
          </a:p>
          <a:p>
            <a:r>
              <a:rPr lang="en-GB" dirty="0"/>
              <a:t>Victims experience a wide range of emotional responses including shame, embarrassment, distress, sadness and anger.</a:t>
            </a:r>
          </a:p>
          <a:p>
            <a:r>
              <a:rPr lang="en-GB" dirty="0"/>
              <a:t>Some victims go on to suffer from social problems such as loss of reputation, feelings of </a:t>
            </a:r>
            <a:r>
              <a:rPr lang="en-GB" dirty="0" err="1"/>
              <a:t>vulnerabvility</a:t>
            </a:r>
            <a:r>
              <a:rPr lang="en-GB" dirty="0"/>
              <a:t>, isolation and exposure and any victims that rely on government services, such as the elderly, the vulnerable, the sick and the disadvantaged, are often the ones most harmed directly or indirectly by fraud. Fraud can have a devastating and compounding effect on these victims; amplifying the disadvantage, vulnerability and inequality they suffer</a:t>
            </a:r>
          </a:p>
          <a:p>
            <a:r>
              <a:rPr lang="en-GB" dirty="0"/>
              <a:t>It can impact on a person’s mental health resulting in anxiety and depression.</a:t>
            </a:r>
          </a:p>
          <a:p>
            <a:r>
              <a:rPr lang="en-GB" dirty="0"/>
              <a:t>The process involved in reporting fraud can add stress and trauma from dealing with banks, the police and others.</a:t>
            </a:r>
          </a:p>
          <a:p>
            <a:r>
              <a:rPr lang="en-GB" dirty="0"/>
              <a:t>So its quite wide ranging.</a:t>
            </a:r>
          </a:p>
          <a:p>
            <a:r>
              <a:rPr lang="en-GB" dirty="0"/>
              <a:t> </a:t>
            </a:r>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3381876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Fraud against public bodies compromises the government’s ability to deliver services and achieve intended outcomes.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Money and services are diverted away from the intended targets and the services delivered can be substandard or unsafe – think about how this may affect local councils to deliver their services like refuse collection, parks and recreational places; may affect the health service. </a:t>
            </a:r>
          </a:p>
          <a:p>
            <a:endParaRPr lang="en-GB" dirty="0"/>
          </a:p>
          <a:p>
            <a:r>
              <a:rPr lang="en-GB" dirty="0"/>
              <a:t>Could lead to impact on Police, the courts, prisons</a:t>
            </a:r>
          </a:p>
          <a:p>
            <a:endParaRPr lang="en-GB" dirty="0"/>
          </a:p>
          <a:p>
            <a:r>
              <a:rPr lang="en-GB" dirty="0"/>
              <a:t>The welfare system</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21255226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Fraud can impact on legitimate businesses and industry as a whole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dirty="0"/>
              <a:t>Legitimate businesses priced out of market and become bankrupt and close down</a:t>
            </a:r>
          </a:p>
          <a:p>
            <a:r>
              <a:rPr lang="en-GB" dirty="0"/>
              <a:t>Fraud can result in additional regulation – more costs</a:t>
            </a:r>
          </a:p>
          <a:p>
            <a:r>
              <a:rPr lang="en-GB" dirty="0"/>
              <a:t>Integrity is affected – legitimate business become tainted by the illegal businesses and as a result public loose trust</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8797131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Fraud against public bodies can lead to immediate and long term environmental damage through pollution and damaging ecosystems and biodiversity.</a:t>
            </a:r>
          </a:p>
          <a:p>
            <a:endParaRPr lang="en-GB" dirty="0"/>
          </a:p>
          <a:p>
            <a:r>
              <a:rPr lang="en-GB" dirty="0"/>
              <a:t>The impacts can be medium to long term or in some cases irreversible.</a:t>
            </a:r>
          </a:p>
          <a:p>
            <a:r>
              <a:rPr lang="en-GB" dirty="0"/>
              <a:t>The impact also includes the clean up costs and maintenance that follows.</a:t>
            </a:r>
          </a:p>
          <a:p>
            <a:r>
              <a:rPr lang="en-GB" dirty="0"/>
              <a:t>It can undermine efforts of </a:t>
            </a:r>
            <a:r>
              <a:rPr lang="en-GB" dirty="0" err="1"/>
              <a:t>grren</a:t>
            </a:r>
            <a:r>
              <a:rPr lang="en-GB" dirty="0"/>
              <a:t> measures to improve the environment.</a:t>
            </a:r>
          </a:p>
          <a:p>
            <a:endParaRPr lang="en-GB" dirty="0"/>
          </a:p>
          <a:p>
            <a:r>
              <a:rPr lang="en-GB" dirty="0"/>
              <a:t>Studies have found that in countries where there are high levels of fraud and corruption environmental sustainability decreases</a:t>
            </a:r>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2169347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Fraud can compromise national defence  impacting on a countries ability to effectively defend its self</a:t>
            </a:r>
            <a:endParaRPr lang="en-GB" dirty="0">
              <a:ea typeface="Calibri" panose="020F0502020204030204"/>
              <a:cs typeface="Calibri" panose="020F0502020204030204"/>
            </a:endParaRPr>
          </a:p>
          <a:p>
            <a:endParaRPr lang="en-GB" dirty="0"/>
          </a:p>
          <a:p>
            <a:r>
              <a:rPr lang="en-GB" dirty="0"/>
              <a:t>It can compromise national security and community safety especially when committed by OCGs – </a:t>
            </a:r>
            <a:r>
              <a:rPr lang="en-GB" dirty="0" err="1"/>
              <a:t>e.g</a:t>
            </a:r>
            <a:r>
              <a:rPr lang="en-GB" dirty="0"/>
              <a:t> when undertaken to fund terrorist activities, OCGs using their proceeds of crime ( fraud) to fund other criminality like drugs trafficking or human trafficking. At the borders it may result in the trafficking of illegal goods.</a:t>
            </a:r>
          </a:p>
          <a:p>
            <a:r>
              <a:rPr lang="en-GB" dirty="0"/>
              <a:t>. It can also damage international standing and affect the ability of nations to get international support. Fraud against government programs can be used to fund organised crime groups and terrorism, potentially leading to further crime and terrorist attacks.</a:t>
            </a:r>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30167107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There is always going to be fraud It is a fact that some individuals will look to make gains where there is opportunity, and organisations need robust processes in place to prevent, detect and respond to fraud and corruption. </a:t>
            </a:r>
          </a:p>
          <a:p>
            <a:pPr marL="228600" indent="-228600">
              <a:buAutoNum type="arabicPeriod"/>
            </a:pPr>
            <a:r>
              <a:rPr lang="en-GB" dirty="0"/>
              <a:t>2. Finding fraud is a good thing If you don’t find fraud you can’t fight it. This requires a change in perspective so the identification of fraud is viewed as a positive and proactive achievement. </a:t>
            </a:r>
          </a:p>
          <a:p>
            <a:pPr marL="228600" indent="-228600">
              <a:buAutoNum type="arabicPeriod"/>
            </a:pPr>
            <a:r>
              <a:rPr lang="en-GB" dirty="0"/>
              <a:t>3. There is no one solution Addressing fraud needs a holistic response incorporating detection, prevention and redress, underpinned by a strong understanding of risk. It also requires cooperation between organisations under a spirit of collaboration. </a:t>
            </a:r>
          </a:p>
          <a:p>
            <a:pPr marL="228600" indent="-228600">
              <a:buAutoNum type="arabicPeriod"/>
            </a:pPr>
            <a:r>
              <a:rPr lang="en-GB" dirty="0"/>
              <a:t>4. Fraud and corruption are ever changing Fraud, and counter fraud practices, evolve very quickly and organisations must be agile and change their approach to deal with these evolutions. </a:t>
            </a:r>
          </a:p>
          <a:p>
            <a:pPr marL="228600" indent="-228600">
              <a:buAutoNum type="arabicPeriod"/>
            </a:pPr>
            <a:r>
              <a:rPr lang="en-GB" dirty="0"/>
              <a:t>5. Prevention is the most effective way to address fraud and corruption Preventing fraud through effective counter fraud practices reduces the loss and reputational damage. It also requires less resources than an approach focused on detection and recovery of losses</a:t>
            </a:r>
          </a:p>
        </p:txBody>
      </p:sp>
      <p:sp>
        <p:nvSpPr>
          <p:cNvPr id="4" name="Slide Number Placeholder 3"/>
          <p:cNvSpPr>
            <a:spLocks noGrp="1"/>
          </p:cNvSpPr>
          <p:nvPr>
            <p:ph type="sldNum" sz="quarter" idx="5"/>
          </p:nvPr>
        </p:nvSpPr>
        <p:spPr/>
        <p:txBody>
          <a:bodyPr/>
          <a:lstStyle/>
          <a:p>
            <a:fld id="{D2EC847A-7DAE-4150-8492-BD754CE2926B}" type="slidenum">
              <a:rPr lang="en-GB" smtClean="0"/>
              <a:t>27</a:t>
            </a:fld>
            <a:endParaRPr lang="en-GB"/>
          </a:p>
        </p:txBody>
      </p:sp>
    </p:spTree>
    <p:extLst>
      <p:ext uri="{BB962C8B-B14F-4D97-AF65-F5344CB8AC3E}">
        <p14:creationId xmlns:p14="http://schemas.microsoft.com/office/powerpoint/2010/main" val="3725982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cs typeface="Calibri"/>
              </a:rPr>
              <a:t>s.327</a:t>
            </a:r>
          </a:p>
          <a:p>
            <a:pPr>
              <a:spcBef>
                <a:spcPct val="20000"/>
              </a:spcBef>
            </a:pPr>
            <a:r>
              <a:rPr lang="en-GB"/>
              <a:t>A person commits an offence if.</a:t>
            </a:r>
            <a:endParaRPr lang="en-US"/>
          </a:p>
          <a:p>
            <a:pPr marL="171450" indent="-171450">
              <a:spcBef>
                <a:spcPct val="20000"/>
              </a:spcBef>
              <a:buFont typeface="Arial,Sans-Serif"/>
              <a:buChar char="•"/>
            </a:pPr>
            <a:r>
              <a:rPr lang="en-GB" b="1"/>
              <a:t>Conceals</a:t>
            </a:r>
            <a:endParaRPr lang="en-US"/>
          </a:p>
          <a:p>
            <a:pPr marL="171450" indent="-171450">
              <a:spcBef>
                <a:spcPct val="20000"/>
              </a:spcBef>
              <a:buFont typeface="Arial,Sans-Serif"/>
              <a:buChar char="•"/>
            </a:pPr>
            <a:r>
              <a:rPr lang="en-GB" b="1"/>
              <a:t>Disguises</a:t>
            </a:r>
            <a:endParaRPr lang="en-US"/>
          </a:p>
          <a:p>
            <a:pPr marL="171450" indent="-171450">
              <a:spcBef>
                <a:spcPct val="20000"/>
              </a:spcBef>
              <a:buFont typeface="Arial,Sans-Serif"/>
              <a:buChar char="•"/>
            </a:pPr>
            <a:r>
              <a:rPr lang="en-GB" b="1"/>
              <a:t>Converts</a:t>
            </a:r>
            <a:endParaRPr lang="en-US"/>
          </a:p>
          <a:p>
            <a:pPr marL="171450" indent="-171450">
              <a:spcBef>
                <a:spcPct val="20000"/>
              </a:spcBef>
              <a:buFont typeface="Arial,Sans-Serif"/>
              <a:buChar char="•"/>
            </a:pPr>
            <a:r>
              <a:rPr lang="en-GB" b="1"/>
              <a:t>Transfers </a:t>
            </a:r>
            <a:endParaRPr lang="en-US"/>
          </a:p>
          <a:p>
            <a:pPr marL="171450" indent="-171450">
              <a:spcBef>
                <a:spcPct val="20000"/>
              </a:spcBef>
              <a:buFont typeface="Arial,Sans-Serif"/>
              <a:buChar char="•"/>
            </a:pPr>
            <a:r>
              <a:rPr lang="en-GB" b="1"/>
              <a:t>Removes</a:t>
            </a:r>
            <a:endParaRPr lang="en-US"/>
          </a:p>
          <a:p>
            <a:pPr>
              <a:spcBef>
                <a:spcPct val="20000"/>
              </a:spcBef>
            </a:pPr>
            <a:r>
              <a:rPr lang="en-GB"/>
              <a:t>Criminal property from England &amp; Wales</a:t>
            </a:r>
            <a:endParaRPr lang="en-US"/>
          </a:p>
          <a:p>
            <a:endParaRPr lang="en-US">
              <a:cs typeface="Calibri"/>
            </a:endParaRPr>
          </a:p>
          <a:p>
            <a:r>
              <a:rPr lang="en-US" b="1">
                <a:cs typeface="Calibri"/>
              </a:rPr>
              <a:t>s.328</a:t>
            </a:r>
            <a:endParaRPr lang="en-US" b="1"/>
          </a:p>
          <a:p>
            <a:pPr>
              <a:spcBef>
                <a:spcPct val="20000"/>
              </a:spcBef>
            </a:pPr>
            <a:r>
              <a:rPr lang="en-GB" i="1"/>
              <a:t>A person commits an offence if  -</a:t>
            </a:r>
            <a:endParaRPr lang="en-US"/>
          </a:p>
          <a:p>
            <a:pPr>
              <a:spcBef>
                <a:spcPct val="20000"/>
              </a:spcBef>
            </a:pPr>
            <a:r>
              <a:rPr lang="en-GB" i="1"/>
              <a:t>Enters into </a:t>
            </a:r>
            <a:r>
              <a:rPr lang="en-GB"/>
              <a:t>or </a:t>
            </a:r>
            <a:r>
              <a:rPr lang="en-GB" i="1"/>
              <a:t>becomes concerned in an arrangement</a:t>
            </a:r>
            <a:endParaRPr lang="en-GB"/>
          </a:p>
          <a:p>
            <a:pPr marL="171450" indent="-171450">
              <a:spcBef>
                <a:spcPct val="20000"/>
              </a:spcBef>
              <a:buFont typeface="Arial"/>
              <a:buChar char="•"/>
            </a:pPr>
            <a:r>
              <a:rPr lang="en-GB"/>
              <a:t>Which he knows or suspects facilitates (by whatever means) the </a:t>
            </a:r>
            <a:r>
              <a:rPr lang="en-GB" i="1"/>
              <a:t>acquisition, retention, use or control;</a:t>
            </a:r>
            <a:endParaRPr lang="en-US"/>
          </a:p>
          <a:p>
            <a:pPr>
              <a:spcBef>
                <a:spcPct val="20000"/>
              </a:spcBef>
            </a:pPr>
            <a:r>
              <a:rPr lang="en-GB"/>
              <a:t>   Of criminal property by or on behalf of another person</a:t>
            </a:r>
            <a:endParaRPr lang="en-US"/>
          </a:p>
          <a:p>
            <a:r>
              <a:rPr lang="en-US" b="1">
                <a:cs typeface="Calibri"/>
              </a:rPr>
              <a:t>s.329</a:t>
            </a:r>
          </a:p>
          <a:p>
            <a:pPr>
              <a:spcBef>
                <a:spcPct val="20000"/>
              </a:spcBef>
            </a:pPr>
            <a:r>
              <a:rPr lang="en-GB"/>
              <a:t>A person commits an offence if </a:t>
            </a:r>
            <a:endParaRPr lang="en-US"/>
          </a:p>
          <a:p>
            <a:pPr marL="171450" indent="-171450">
              <a:spcBef>
                <a:spcPct val="20000"/>
              </a:spcBef>
              <a:buFont typeface="Arial"/>
              <a:buChar char="•"/>
            </a:pPr>
            <a:r>
              <a:rPr lang="en-GB" b="1"/>
              <a:t>Acquires</a:t>
            </a:r>
            <a:endParaRPr lang="en-US"/>
          </a:p>
          <a:p>
            <a:pPr marL="171450" indent="-171450">
              <a:spcBef>
                <a:spcPct val="20000"/>
              </a:spcBef>
              <a:buFont typeface="Arial"/>
              <a:buChar char="•"/>
            </a:pPr>
            <a:r>
              <a:rPr lang="en-GB" b="1"/>
              <a:t>Uses</a:t>
            </a:r>
            <a:endParaRPr lang="en-US"/>
          </a:p>
          <a:p>
            <a:pPr marL="171450" indent="-171450">
              <a:spcBef>
                <a:spcPct val="20000"/>
              </a:spcBef>
              <a:buFont typeface="Arial"/>
              <a:buChar char="•"/>
            </a:pPr>
            <a:r>
              <a:rPr lang="en-GB" b="1"/>
              <a:t>Has possession </a:t>
            </a:r>
            <a:endParaRPr lang="en-US"/>
          </a:p>
          <a:p>
            <a:pPr>
              <a:spcBef>
                <a:spcPct val="20000"/>
              </a:spcBef>
            </a:pPr>
            <a:r>
              <a:rPr lang="en-GB"/>
              <a:t>  Of criminal property</a:t>
            </a:r>
            <a:endParaRPr lang="en-US"/>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36</a:t>
            </a:fld>
            <a:endParaRPr lang="en-GB"/>
          </a:p>
        </p:txBody>
      </p:sp>
    </p:spTree>
    <p:extLst>
      <p:ext uri="{BB962C8B-B14F-4D97-AF65-F5344CB8AC3E}">
        <p14:creationId xmlns:p14="http://schemas.microsoft.com/office/powerpoint/2010/main" val="32617708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37</a:t>
            </a:fld>
            <a:endParaRPr lang="en-GB"/>
          </a:p>
        </p:txBody>
      </p:sp>
    </p:spTree>
    <p:extLst>
      <p:ext uri="{BB962C8B-B14F-4D97-AF65-F5344CB8AC3E}">
        <p14:creationId xmlns:p14="http://schemas.microsoft.com/office/powerpoint/2010/main" val="3046805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06/02/2025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06/02/2025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06/02/2025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06/02/2025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06/02/2025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06/02/2025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legaldictionary.net/fraud/" TargetMode="Externa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4.xml"/><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hyperlink" Target="https://swanseabaynews.com/2025/02/05/wales-hit-hard-by-dating-scams-as-estimated-cost-of-romance-fraud-tops-400-million/" TargetMode="External"/><Relationship Id="rId7" Type="http://schemas.openxmlformats.org/officeDocument/2006/relationships/hyperlink" Target="https://news.google.com/search?q=fraud%20Wales&amp;hl=en-GB&amp;gl=GB&amp;ceid=GB%3Aen"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hyperlink" Target="https://news.google.com/search?q=fraud%20uk&amp;hl=en-GB&amp;gl=GB&amp;ceid=GB%3Aen" TargetMode="External"/><Relationship Id="rId5" Type="http://schemas.openxmlformats.org/officeDocument/2006/relationships/hyperlink" Target="http://ttps:/www.cheshire.police.uk/news/cheshire/news/articles/2024/2/serial-romance-fraudster-jailed-after-defrauding-more-than-300000-from-four-women/" TargetMode="External"/><Relationship Id="rId4" Type="http://schemas.openxmlformats.org/officeDocument/2006/relationships/hyperlink" Target="https://www.walesonline.co.uk/news/wales-news/greedy-callous-fraudsters-caught-wales-18393105" TargetMode="External"/><Relationship Id="rId9" Type="http://schemas.openxmlformats.org/officeDocument/2006/relationships/image" Target="../media/image11.tmp"/></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www.actionfraud.police.uk/a-z-of-fraud" TargetMode="Externa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hyperlink" Target="https://www.interpol.int/Crimes/Financial-crime" TargetMode="External"/><Relationship Id="rId2" Type="http://schemas.openxmlformats.org/officeDocument/2006/relationships/hyperlink" Target="https://www.rocu.police.uk/capabilities/economic-crime/" TargetMode="External"/><Relationship Id="rId1" Type="http://schemas.openxmlformats.org/officeDocument/2006/relationships/slideLayout" Target="../slideLayouts/slideLayout4.xml"/><Relationship Id="rId5" Type="http://schemas.openxmlformats.org/officeDocument/2006/relationships/image" Target="../media/image27.png"/><Relationship Id="rId4" Type="http://schemas.openxmlformats.org/officeDocument/2006/relationships/image" Target="../media/image26.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2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4222709" y="472973"/>
            <a:ext cx="4900419" cy="2954219"/>
          </a:xfrm>
          <a:solidFill>
            <a:srgbClr val="002060"/>
          </a:solidFill>
        </p:spPr>
        <p:txBody>
          <a:bodyPr>
            <a:normAutofit fontScale="90000"/>
          </a:bodyPr>
          <a:lstStyle/>
          <a:p>
            <a:br>
              <a:rPr lang="en-GB" b="1" dirty="0"/>
            </a:br>
            <a:br>
              <a:rPr lang="en-GB" sz="4000" b="1" dirty="0"/>
            </a:br>
            <a:r>
              <a:rPr lang="en-GB" sz="4000" b="1" dirty="0">
                <a:solidFill>
                  <a:schemeClr val="bg1"/>
                </a:solidFill>
              </a:rPr>
              <a:t>Lesson: Fraud &amp; Money Laundering</a:t>
            </a:r>
            <a:br>
              <a:rPr lang="en-GB" sz="4000" b="1" dirty="0"/>
            </a:br>
            <a:r>
              <a:rPr lang="en-GB" sz="4000" b="1" dirty="0">
                <a:solidFill>
                  <a:schemeClr val="bg1"/>
                </a:solidFill>
              </a:rPr>
              <a:t>06.02.25</a:t>
            </a:r>
            <a:br>
              <a:rPr lang="en-GB" b="1" dirty="0"/>
            </a:br>
            <a:br>
              <a:rPr lang="en-GB" b="1" dirty="0"/>
            </a:br>
            <a:endParaRPr lang="en-GB" b="1">
              <a:solidFill>
                <a:schemeClr val="bg1"/>
              </a:solidFill>
            </a:endParaRPr>
          </a:p>
        </p:txBody>
      </p:sp>
      <p:sp>
        <p:nvSpPr>
          <p:cNvPr id="2" name="TextBox 1">
            <a:extLst>
              <a:ext uri="{FF2B5EF4-FFF2-40B4-BE49-F238E27FC236}">
                <a16:creationId xmlns:a16="http://schemas.microsoft.com/office/drawing/2014/main" id="{7D410914-2790-25C5-9BB7-0792E66948EE}"/>
              </a:ext>
            </a:extLst>
          </p:cNvPr>
          <p:cNvSpPr txBox="1"/>
          <p:nvPr/>
        </p:nvSpPr>
        <p:spPr>
          <a:xfrm>
            <a:off x="1271999" y="4260000"/>
            <a:ext cx="31520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rPr>
              <a:t>BSc Criminology &amp; Policing</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3510F-D0C8-42C7-987A-9DF5F8803E63}"/>
              </a:ext>
            </a:extLst>
          </p:cNvPr>
          <p:cNvSpPr>
            <a:spLocks noGrp="1"/>
          </p:cNvSpPr>
          <p:nvPr>
            <p:ph type="title"/>
          </p:nvPr>
        </p:nvSpPr>
        <p:spPr>
          <a:solidFill>
            <a:schemeClr val="tx2">
              <a:lumMod val="75000"/>
            </a:schemeClr>
          </a:solidFill>
        </p:spPr>
        <p:txBody>
          <a:bodyPr/>
          <a:lstStyle/>
          <a:p>
            <a:r>
              <a:rPr lang="en-GB">
                <a:solidFill>
                  <a:schemeClr val="bg1"/>
                </a:solidFill>
              </a:rPr>
              <a:t>Learning outcomes</a:t>
            </a:r>
          </a:p>
        </p:txBody>
      </p:sp>
      <p:sp>
        <p:nvSpPr>
          <p:cNvPr id="3" name="Content Placeholder 2">
            <a:extLst>
              <a:ext uri="{FF2B5EF4-FFF2-40B4-BE49-F238E27FC236}">
                <a16:creationId xmlns:a16="http://schemas.microsoft.com/office/drawing/2014/main" id="{00187AFF-5F5C-4434-9B29-775C043FFAFD}"/>
              </a:ext>
            </a:extLst>
          </p:cNvPr>
          <p:cNvSpPr>
            <a:spLocks noGrp="1"/>
          </p:cNvSpPr>
          <p:nvPr>
            <p:ph sz="half" idx="1"/>
          </p:nvPr>
        </p:nvSpPr>
        <p:spPr>
          <a:xfrm>
            <a:off x="609600" y="1452717"/>
            <a:ext cx="5384800" cy="4136523"/>
          </a:xfrm>
        </p:spPr>
        <p:txBody>
          <a:bodyPr vert="horz" lIns="91440" tIns="45720" rIns="91440" bIns="45720" rtlCol="0" anchor="t">
            <a:normAutofit fontScale="92500"/>
          </a:bodyPr>
          <a:lstStyle/>
          <a:p>
            <a:pPr marL="0" indent="0">
              <a:buNone/>
            </a:pPr>
            <a:r>
              <a:rPr lang="en-GB" dirty="0"/>
              <a:t>By the end of the session :</a:t>
            </a:r>
          </a:p>
          <a:p>
            <a:r>
              <a:rPr lang="en-GB" sz="2000" dirty="0">
                <a:latin typeface="Arial"/>
                <a:cs typeface="Arial"/>
              </a:rPr>
              <a:t>Understanding of what is 'fraud'</a:t>
            </a:r>
          </a:p>
          <a:p>
            <a:r>
              <a:rPr lang="en-GB" sz="2000" dirty="0">
                <a:latin typeface="Arial"/>
                <a:cs typeface="Arial"/>
              </a:rPr>
              <a:t>Overview of the history of 'Fraud'</a:t>
            </a:r>
          </a:p>
          <a:p>
            <a:r>
              <a:rPr lang="en-GB" sz="2000" dirty="0">
                <a:latin typeface="Arial"/>
                <a:cs typeface="Arial"/>
              </a:rPr>
              <a:t>Assess the scale of Fraud in Wales and why we should be concerned about Fraud</a:t>
            </a:r>
          </a:p>
          <a:p>
            <a:r>
              <a:rPr lang="en-GB" sz="2000" dirty="0">
                <a:latin typeface="Arial"/>
                <a:cs typeface="Arial"/>
              </a:rPr>
              <a:t>Explain the impact of 'fraud'</a:t>
            </a:r>
          </a:p>
          <a:p>
            <a:r>
              <a:rPr lang="en-GB" sz="2000" i="1" dirty="0">
                <a:latin typeface="Arial"/>
                <a:cs typeface="Arial"/>
              </a:rPr>
              <a:t>Gain an understanding of 'Money Laundering </a:t>
            </a:r>
          </a:p>
          <a:p>
            <a:r>
              <a:rPr lang="en-GB" sz="2000" i="1" dirty="0">
                <a:latin typeface="Arial"/>
                <a:cs typeface="Arial"/>
              </a:rPr>
              <a:t>Overview of the 3 main ML offences and </a:t>
            </a:r>
          </a:p>
          <a:p>
            <a:r>
              <a:rPr lang="en-GB" sz="2000" i="1" dirty="0">
                <a:latin typeface="Arial"/>
                <a:cs typeface="Arial"/>
              </a:rPr>
              <a:t>Describe why Money laundering is an issue</a:t>
            </a:r>
          </a:p>
          <a:p>
            <a:r>
              <a:rPr lang="en-GB" sz="2000" i="1" dirty="0">
                <a:latin typeface="Arial"/>
                <a:cs typeface="Arial"/>
              </a:rPr>
              <a:t>Overview of South Wales Police Economic Crime Unit</a:t>
            </a:r>
          </a:p>
        </p:txBody>
      </p:sp>
      <p:sp>
        <p:nvSpPr>
          <p:cNvPr id="6" name="Content Placeholder 5">
            <a:extLst>
              <a:ext uri="{FF2B5EF4-FFF2-40B4-BE49-F238E27FC236}">
                <a16:creationId xmlns:a16="http://schemas.microsoft.com/office/drawing/2014/main" id="{FC59D35D-0F35-1DFA-D02F-006316029009}"/>
              </a:ext>
            </a:extLst>
          </p:cNvPr>
          <p:cNvSpPr>
            <a:spLocks noGrp="1"/>
          </p:cNvSpPr>
          <p:nvPr>
            <p:ph sz="half" idx="2"/>
          </p:nvPr>
        </p:nvSpPr>
        <p:spPr/>
        <p:txBody>
          <a:bodyPr>
            <a:normAutofit fontScale="92500"/>
          </a:bodyPr>
          <a:lstStyle/>
          <a:p>
            <a:endParaRPr lang="en-GB"/>
          </a:p>
        </p:txBody>
      </p:sp>
      <p:pic>
        <p:nvPicPr>
          <p:cNvPr id="4" name="Picture 3">
            <a:extLst>
              <a:ext uri="{FF2B5EF4-FFF2-40B4-BE49-F238E27FC236}">
                <a16:creationId xmlns:a16="http://schemas.microsoft.com/office/drawing/2014/main" id="{F5A121A6-F1A2-4D97-87C8-7998FFD7B307}"/>
              </a:ext>
            </a:extLst>
          </p:cNvPr>
          <p:cNvPicPr>
            <a:picLocks noChangeAspect="1"/>
          </p:cNvPicPr>
          <p:nvPr/>
        </p:nvPicPr>
        <p:blipFill>
          <a:blip r:embed="rId2"/>
          <a:stretch>
            <a:fillRect/>
          </a:stretch>
        </p:blipFill>
        <p:spPr>
          <a:xfrm>
            <a:off x="6394725" y="2040850"/>
            <a:ext cx="4896127" cy="3216949"/>
          </a:xfrm>
          <a:prstGeom prst="rect">
            <a:avLst/>
          </a:prstGeom>
        </p:spPr>
      </p:pic>
    </p:spTree>
    <p:extLst>
      <p:ext uri="{BB962C8B-B14F-4D97-AF65-F5344CB8AC3E}">
        <p14:creationId xmlns:p14="http://schemas.microsoft.com/office/powerpoint/2010/main" val="34368800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B44CCAC-98E8-43C3-8CD6-AB000F6B80BD}"/>
              </a:ext>
            </a:extLst>
          </p:cNvPr>
          <p:cNvPicPr>
            <a:picLocks noChangeAspect="1"/>
          </p:cNvPicPr>
          <p:nvPr/>
        </p:nvPicPr>
        <p:blipFill>
          <a:blip r:embed="rId2"/>
          <a:stretch>
            <a:fillRect/>
          </a:stretch>
        </p:blipFill>
        <p:spPr>
          <a:xfrm>
            <a:off x="1975555" y="1370836"/>
            <a:ext cx="8240891" cy="4116328"/>
          </a:xfrm>
          <a:prstGeom prst="rect">
            <a:avLst/>
          </a:prstGeom>
        </p:spPr>
      </p:pic>
    </p:spTree>
    <p:extLst>
      <p:ext uri="{BB962C8B-B14F-4D97-AF65-F5344CB8AC3E}">
        <p14:creationId xmlns:p14="http://schemas.microsoft.com/office/powerpoint/2010/main" val="25217123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3920910-82B5-49C9-8759-44DDD353506B}"/>
              </a:ext>
            </a:extLst>
          </p:cNvPr>
          <p:cNvSpPr>
            <a:spLocks noGrp="1"/>
          </p:cNvSpPr>
          <p:nvPr>
            <p:ph type="title"/>
          </p:nvPr>
        </p:nvSpPr>
        <p:spPr>
          <a:solidFill>
            <a:srgbClr val="002060"/>
          </a:solidFill>
        </p:spPr>
        <p:txBody>
          <a:bodyPr/>
          <a:lstStyle/>
          <a:p>
            <a:r>
              <a:rPr lang="en-GB">
                <a:solidFill>
                  <a:srgbClr val="FFFFFF"/>
                </a:solidFill>
                <a:latin typeface="Arial"/>
                <a:cs typeface="Arial"/>
              </a:rPr>
              <a:t>Fraud</a:t>
            </a:r>
          </a:p>
        </p:txBody>
      </p:sp>
      <p:sp>
        <p:nvSpPr>
          <p:cNvPr id="5" name="Content Placeholder 4">
            <a:extLst>
              <a:ext uri="{FF2B5EF4-FFF2-40B4-BE49-F238E27FC236}">
                <a16:creationId xmlns:a16="http://schemas.microsoft.com/office/drawing/2014/main" id="{490FDF89-0403-47DD-812D-545CCC03367C}"/>
              </a:ext>
            </a:extLst>
          </p:cNvPr>
          <p:cNvSpPr>
            <a:spLocks noGrp="1"/>
          </p:cNvSpPr>
          <p:nvPr>
            <p:ph sz="half" idx="2"/>
          </p:nvPr>
        </p:nvSpPr>
        <p:spPr/>
        <p:txBody>
          <a:bodyPr/>
          <a:lstStyle/>
          <a:p>
            <a:pPr marL="228600" lvl="0" indent="-228600">
              <a:lnSpc>
                <a:spcPct val="90000"/>
              </a:lnSpc>
              <a:spcBef>
                <a:spcPts val="1000"/>
              </a:spcBef>
            </a:pPr>
            <a:r>
              <a:rPr lang="en-GB" sz="1800" b="1">
                <a:solidFill>
                  <a:prstClr val="black"/>
                </a:solidFill>
              </a:rPr>
              <a:t>Oxford Dictionary:</a:t>
            </a:r>
          </a:p>
          <a:p>
            <a:pPr marL="0" lvl="0" indent="0">
              <a:lnSpc>
                <a:spcPct val="90000"/>
              </a:lnSpc>
              <a:spcBef>
                <a:spcPts val="1000"/>
              </a:spcBef>
              <a:buNone/>
            </a:pPr>
            <a:r>
              <a:rPr lang="en-GB" sz="1200" i="1">
                <a:solidFill>
                  <a:prstClr val="black"/>
                </a:solidFill>
              </a:rPr>
              <a:t>‘</a:t>
            </a:r>
            <a:r>
              <a:rPr lang="en-GB" sz="1400" i="1">
                <a:solidFill>
                  <a:srgbClr val="FF0000"/>
                </a:solidFill>
              </a:rPr>
              <a:t>Wrongful or criminal deception intended to result in financial or personal gain</a:t>
            </a:r>
            <a:r>
              <a:rPr lang="en-GB" sz="1400">
                <a:solidFill>
                  <a:srgbClr val="FF0000"/>
                </a:solidFill>
              </a:rPr>
              <a:t>’</a:t>
            </a:r>
          </a:p>
          <a:p>
            <a:pPr marL="228600" lvl="0" indent="-228600">
              <a:lnSpc>
                <a:spcPct val="90000"/>
              </a:lnSpc>
              <a:spcBef>
                <a:spcPts val="1000"/>
              </a:spcBef>
            </a:pPr>
            <a:r>
              <a:rPr lang="en-GB" sz="1800" b="1" i="1">
                <a:solidFill>
                  <a:prstClr val="black"/>
                </a:solidFill>
              </a:rPr>
              <a:t>Cambridge Dictionary</a:t>
            </a:r>
          </a:p>
          <a:p>
            <a:pPr marL="0" lvl="0" indent="0">
              <a:lnSpc>
                <a:spcPct val="90000"/>
              </a:lnSpc>
              <a:spcBef>
                <a:spcPts val="1000"/>
              </a:spcBef>
              <a:buNone/>
            </a:pPr>
            <a:r>
              <a:rPr lang="en-GB" sz="1600" i="1">
                <a:solidFill>
                  <a:prstClr val="black"/>
                </a:solidFill>
              </a:rPr>
              <a:t>‘</a:t>
            </a:r>
            <a:r>
              <a:rPr lang="en-GB" sz="1600" i="1">
                <a:solidFill>
                  <a:srgbClr val="4472C4">
                    <a:lumMod val="75000"/>
                  </a:srgbClr>
                </a:solidFill>
              </a:rPr>
              <a:t>the crime of getting money by deceiving people’</a:t>
            </a:r>
          </a:p>
          <a:p>
            <a:pPr marL="228600" lvl="0" indent="-228600">
              <a:lnSpc>
                <a:spcPct val="90000"/>
              </a:lnSpc>
              <a:spcBef>
                <a:spcPts val="1000"/>
              </a:spcBef>
            </a:pPr>
            <a:r>
              <a:rPr lang="en-GB" sz="1800" b="1">
                <a:solidFill>
                  <a:prstClr val="black"/>
                </a:solidFill>
              </a:rPr>
              <a:t>Wikipedia:</a:t>
            </a:r>
          </a:p>
          <a:p>
            <a:pPr marL="0" lvl="0" indent="0">
              <a:lnSpc>
                <a:spcPct val="90000"/>
              </a:lnSpc>
              <a:spcBef>
                <a:spcPts val="1000"/>
              </a:spcBef>
              <a:buNone/>
            </a:pPr>
            <a:r>
              <a:rPr lang="en-GB" sz="1400" i="1">
                <a:solidFill>
                  <a:srgbClr val="70AD47">
                    <a:lumMod val="75000"/>
                  </a:srgbClr>
                </a:solidFill>
              </a:rPr>
              <a:t>A deliberate deception to secure unfair or unlawful gain or to deprive a victim of legal right</a:t>
            </a:r>
          </a:p>
          <a:p>
            <a:pPr marL="0" lvl="0" indent="0">
              <a:lnSpc>
                <a:spcPct val="90000"/>
              </a:lnSpc>
              <a:spcBef>
                <a:spcPts val="1000"/>
              </a:spcBef>
              <a:buNone/>
            </a:pPr>
            <a:endParaRPr lang="en-GB" sz="1400" i="1">
              <a:solidFill>
                <a:prstClr val="black"/>
              </a:solidFill>
            </a:endParaRPr>
          </a:p>
          <a:p>
            <a:pPr marL="228600" lvl="0" indent="-228600">
              <a:lnSpc>
                <a:spcPct val="90000"/>
              </a:lnSpc>
              <a:spcBef>
                <a:spcPts val="1000"/>
              </a:spcBef>
            </a:pPr>
            <a:r>
              <a:rPr lang="en-GB" sz="1800" b="1" i="1">
                <a:solidFill>
                  <a:prstClr val="black"/>
                </a:solidFill>
              </a:rPr>
              <a:t>CIFAS:</a:t>
            </a:r>
          </a:p>
          <a:p>
            <a:pPr marL="0" lvl="0" indent="0">
              <a:lnSpc>
                <a:spcPct val="90000"/>
              </a:lnSpc>
              <a:spcBef>
                <a:spcPts val="1000"/>
              </a:spcBef>
              <a:buNone/>
            </a:pPr>
            <a:r>
              <a:rPr lang="en-GB" sz="1400" i="1">
                <a:solidFill>
                  <a:prstClr val="black"/>
                </a:solidFill>
              </a:rPr>
              <a:t>‘</a:t>
            </a:r>
            <a:r>
              <a:rPr lang="en-GB" sz="1400" i="1">
                <a:solidFill>
                  <a:srgbClr val="ED7D31">
                    <a:lumMod val="75000"/>
                  </a:srgbClr>
                </a:solidFill>
              </a:rPr>
              <a:t>Any intentional false representation, including failure to declare information or abuse of position that is carried out to make a gain, cause loss or expose another to the risk of loss’</a:t>
            </a:r>
          </a:p>
          <a:p>
            <a:endParaRPr lang="en-GB"/>
          </a:p>
        </p:txBody>
      </p:sp>
      <p:sp>
        <p:nvSpPr>
          <p:cNvPr id="8" name="Content Placeholder 7">
            <a:extLst>
              <a:ext uri="{FF2B5EF4-FFF2-40B4-BE49-F238E27FC236}">
                <a16:creationId xmlns:a16="http://schemas.microsoft.com/office/drawing/2014/main" id="{51D8D88A-98A6-46C8-BDFA-9B0D96FC788C}"/>
              </a:ext>
            </a:extLst>
          </p:cNvPr>
          <p:cNvSpPr>
            <a:spLocks noGrp="1"/>
          </p:cNvSpPr>
          <p:nvPr>
            <p:ph sz="half" idx="1"/>
          </p:nvPr>
        </p:nvSpPr>
        <p:spPr>
          <a:xfrm>
            <a:off x="782894" y="1508024"/>
            <a:ext cx="4497381" cy="3989040"/>
          </a:xfrm>
        </p:spPr>
        <p:txBody>
          <a:bodyPr/>
          <a:lstStyle/>
          <a:p>
            <a:endParaRPr lang="en-GB"/>
          </a:p>
        </p:txBody>
      </p:sp>
      <p:sp>
        <p:nvSpPr>
          <p:cNvPr id="9" name="Content Placeholder 2">
            <a:extLst>
              <a:ext uri="{FF2B5EF4-FFF2-40B4-BE49-F238E27FC236}">
                <a16:creationId xmlns:a16="http://schemas.microsoft.com/office/drawing/2014/main" id="{74436E8C-C6E6-4932-8D1E-57BADDAF0B1D}"/>
              </a:ext>
            </a:extLst>
          </p:cNvPr>
          <p:cNvSpPr txBox="1">
            <a:spLocks/>
          </p:cNvSpPr>
          <p:nvPr/>
        </p:nvSpPr>
        <p:spPr>
          <a:xfrm>
            <a:off x="899652" y="1598255"/>
            <a:ext cx="4806745" cy="3763615"/>
          </a:xfrm>
          <a:prstGeom prst="rect">
            <a:avLst/>
          </a:prstGeom>
        </p:spPr>
        <p:txBody>
          <a:bodyPr vert="horz" lIns="91440" tIns="45720" rIns="91440" bIns="45720" rtlCol="0">
            <a:normAutofit fontScale="5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a:ln>
                  <a:noFill/>
                </a:ln>
                <a:solidFill>
                  <a:sysClr val="windowText" lastClr="000000"/>
                </a:solidFill>
                <a:effectLst/>
                <a:uLnTx/>
                <a:uFillTx/>
                <a:latin typeface="Calibri" panose="020F0502020204030204"/>
                <a:ea typeface="+mn-ea"/>
                <a:cs typeface="+mn-cs"/>
              </a:rPr>
              <a:t>    Cheat       Deception      phoney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a:ln>
                  <a:noFill/>
                </a:ln>
                <a:solidFill>
                  <a:sysClr val="windowText" lastClr="000000"/>
                </a:solidFill>
                <a:effectLst/>
                <a:uLnTx/>
                <a:uFillTx/>
                <a:latin typeface="Calibri" panose="020F0502020204030204"/>
                <a:ea typeface="+mn-ea"/>
                <a:cs typeface="+mn-cs"/>
              </a:rPr>
              <a:t>Scam                      Dishonest              bluff</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a:ln>
                  <a:noFill/>
                </a:ln>
                <a:solidFill>
                  <a:sysClr val="windowText" lastClr="000000"/>
                </a:solidFill>
                <a:effectLst/>
                <a:uLnTx/>
                <a:uFillTx/>
                <a:latin typeface="Calibri" panose="020F0502020204030204"/>
                <a:ea typeface="+mn-ea"/>
                <a:cs typeface="+mn-cs"/>
              </a:rPr>
              <a:t>     Lie                  Falsify                 feign</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a:ln>
                  <a:noFill/>
                </a:ln>
                <a:solidFill>
                  <a:sysClr val="windowText" lastClr="000000"/>
                </a:solidFill>
                <a:effectLst/>
                <a:uLnTx/>
                <a:uFillTx/>
                <a:latin typeface="Calibri" panose="020F0502020204030204"/>
                <a:ea typeface="+mn-ea"/>
                <a:cs typeface="+mn-cs"/>
              </a:rPr>
              <a:t>Bogus                Duped       swindle</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a:ln>
                  <a:noFill/>
                </a:ln>
                <a:solidFill>
                  <a:sysClr val="windowText" lastClr="000000"/>
                </a:solidFill>
                <a:effectLst/>
                <a:uLnTx/>
                <a:uFillTx/>
                <a:latin typeface="Calibri" panose="020F0502020204030204"/>
                <a:ea typeface="+mn-ea"/>
                <a:cs typeface="+mn-cs"/>
              </a:rPr>
              <a:t>                          Corruption                 Bribery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a:ln>
                  <a:noFill/>
                </a:ln>
                <a:solidFill>
                  <a:sysClr val="windowText" lastClr="000000"/>
                </a:solidFill>
                <a:effectLst/>
                <a:uLnTx/>
                <a:uFillTx/>
                <a:latin typeface="Calibri" panose="020F0502020204030204"/>
                <a:ea typeface="+mn-ea"/>
                <a:cs typeface="+mn-cs"/>
              </a:rPr>
              <a:t>   Extortion              embezzlement</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a:ln>
                  <a:noFill/>
                </a:ln>
                <a:solidFill>
                  <a:sysClr val="windowText" lastClr="000000"/>
                </a:solidFill>
                <a:effectLst/>
                <a:uLnTx/>
                <a:uFillTx/>
                <a:latin typeface="Calibri" panose="020F0502020204030204"/>
                <a:ea typeface="+mn-ea"/>
                <a:cs typeface="+mn-cs"/>
              </a:rPr>
              <a:t>                     Misappropriation              a fix</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a:ln>
                  <a:noFill/>
                </a:ln>
                <a:solidFill>
                  <a:sysClr val="windowText" lastClr="000000"/>
                </a:solidFill>
                <a:effectLst/>
                <a:uLnTx/>
                <a:uFillTx/>
                <a:latin typeface="Calibri" panose="020F0502020204030204"/>
                <a:ea typeface="+mn-ea"/>
                <a:cs typeface="+mn-cs"/>
              </a:rPr>
              <a:t>Imposter          phishing               malpractice</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a:ln>
                  <a:noFill/>
                </a:ln>
                <a:solidFill>
                  <a:sysClr val="windowText" lastClr="000000"/>
                </a:solidFill>
                <a:effectLst/>
                <a:uLnTx/>
                <a:uFillTx/>
                <a:latin typeface="Calibri" panose="020F0502020204030204"/>
                <a:ea typeface="+mn-ea"/>
                <a:cs typeface="+mn-cs"/>
              </a:rPr>
              <a:t>           False representation     nobble</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a:ln>
                  <a:noFill/>
                </a:ln>
                <a:solidFill>
                  <a:sysClr val="windowText" lastClr="000000"/>
                </a:solidFill>
                <a:effectLst/>
                <a:uLnTx/>
                <a:uFillTx/>
                <a:latin typeface="Calibri" panose="020F0502020204030204"/>
                <a:ea typeface="+mn-ea"/>
                <a:cs typeface="+mn-cs"/>
              </a:rPr>
              <a:t>False accounting               insider trading</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a:ln>
                  <a:noFill/>
                </a:ln>
                <a:solidFill>
                  <a:sysClr val="windowText" lastClr="000000"/>
                </a:solidFill>
                <a:effectLst/>
                <a:uLnTx/>
                <a:uFillTx/>
                <a:latin typeface="Calibri" panose="020F0502020204030204"/>
                <a:ea typeface="+mn-ea"/>
                <a:cs typeface="+mn-cs"/>
              </a:rPr>
              <a:t>                  Match-fixing      Rip-off</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a:ln>
                  <a:noFill/>
                </a:ln>
                <a:solidFill>
                  <a:sysClr val="windowText" lastClr="000000"/>
                </a:solidFill>
                <a:effectLst/>
                <a:uLnTx/>
                <a:uFillTx/>
                <a:latin typeface="Calibri" panose="020F0502020204030204"/>
                <a:ea typeface="+mn-ea"/>
                <a:cs typeface="+mn-cs"/>
              </a:rPr>
              <a:t>…etc……..</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a:ln>
                <a:noFill/>
              </a:ln>
              <a:solidFill>
                <a:sysClr val="windowText" lastClr="000000"/>
              </a:solidFill>
              <a:effectLst/>
              <a:uLnTx/>
              <a:uFillTx/>
              <a:latin typeface="Calibri" panose="020F0502020204030204"/>
              <a:ea typeface="+mn-ea"/>
              <a:cs typeface="+mn-cs"/>
            </a:endParaRPr>
          </a:p>
        </p:txBody>
      </p:sp>
      <p:pic>
        <p:nvPicPr>
          <p:cNvPr id="4" name="Picture 3">
            <a:hlinkClick r:id="rId2"/>
            <a:extLst>
              <a:ext uri="{FF2B5EF4-FFF2-40B4-BE49-F238E27FC236}">
                <a16:creationId xmlns:a16="http://schemas.microsoft.com/office/drawing/2014/main" id="{888C1FFE-C815-0A1E-C027-0C845CED84F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0337453">
            <a:off x="4708634" y="2046425"/>
            <a:ext cx="7478469" cy="1615118"/>
          </a:xfrm>
          <a:prstGeom prst="rect">
            <a:avLst/>
          </a:prstGeom>
          <a:ln>
            <a:solidFill>
              <a:schemeClr val="accent1"/>
            </a:solid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424146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anim calcmode="lin" valueType="num">
                                      <p:cBhvr additive="base">
                                        <p:cTn id="19"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2" end="2"/>
                                            </p:txEl>
                                          </p:spTgt>
                                        </p:tgtEl>
                                        <p:attrNameLst>
                                          <p:attrName>style.visibility</p:attrName>
                                        </p:attrNameLst>
                                      </p:cBhvr>
                                      <p:to>
                                        <p:strVal val="visible"/>
                                      </p:to>
                                    </p:set>
                                    <p:anim calcmode="lin" valueType="num">
                                      <p:cBhvr additive="base">
                                        <p:cTn id="25"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3" end="3"/>
                                            </p:txEl>
                                          </p:spTgt>
                                        </p:tgtEl>
                                        <p:attrNameLst>
                                          <p:attrName>style.visibility</p:attrName>
                                        </p:attrNameLst>
                                      </p:cBhvr>
                                      <p:to>
                                        <p:strVal val="visible"/>
                                      </p:to>
                                    </p:set>
                                    <p:anim calcmode="lin" valueType="num">
                                      <p:cBhvr additive="base">
                                        <p:cTn id="31"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xEl>
                                              <p:pRg st="4" end="4"/>
                                            </p:txEl>
                                          </p:spTgt>
                                        </p:tgtEl>
                                        <p:attrNameLst>
                                          <p:attrName>style.visibility</p:attrName>
                                        </p:attrNameLst>
                                      </p:cBhvr>
                                      <p:to>
                                        <p:strVal val="visible"/>
                                      </p:to>
                                    </p:set>
                                    <p:anim calcmode="lin" valueType="num">
                                      <p:cBhvr additive="base">
                                        <p:cTn id="37"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txEl>
                                              <p:pRg st="5" end="5"/>
                                            </p:txEl>
                                          </p:spTgt>
                                        </p:tgtEl>
                                        <p:attrNameLst>
                                          <p:attrName>style.visibility</p:attrName>
                                        </p:attrNameLst>
                                      </p:cBhvr>
                                      <p:to>
                                        <p:strVal val="visible"/>
                                      </p:to>
                                    </p:set>
                                    <p:anim calcmode="lin" valueType="num">
                                      <p:cBhvr additive="base">
                                        <p:cTn id="43"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5">
                                            <p:txEl>
                                              <p:pRg st="7" end="7"/>
                                            </p:txEl>
                                          </p:spTgt>
                                        </p:tgtEl>
                                        <p:attrNameLst>
                                          <p:attrName>style.visibility</p:attrName>
                                        </p:attrNameLst>
                                      </p:cBhvr>
                                      <p:to>
                                        <p:strVal val="visible"/>
                                      </p:to>
                                    </p:set>
                                    <p:anim calcmode="lin" valueType="num">
                                      <p:cBhvr additive="base">
                                        <p:cTn id="49"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5">
                                            <p:txEl>
                                              <p:pRg st="8" end="8"/>
                                            </p:txEl>
                                          </p:spTgt>
                                        </p:tgtEl>
                                        <p:attrNameLst>
                                          <p:attrName>style.visibility</p:attrName>
                                        </p:attrNameLst>
                                      </p:cBhvr>
                                      <p:to>
                                        <p:strVal val="visible"/>
                                      </p:to>
                                    </p:set>
                                    <p:anim calcmode="lin" valueType="num">
                                      <p:cBhvr additive="base">
                                        <p:cTn id="55"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nodeType="clickEffect">
                                  <p:stCondLst>
                                    <p:cond delay="0"/>
                                  </p:stCondLst>
                                  <p:childTnLst>
                                    <p:set>
                                      <p:cBhvr>
                                        <p:cTn id="60" dur="1" fill="hold">
                                          <p:stCondLst>
                                            <p:cond delay="0"/>
                                          </p:stCondLst>
                                        </p:cTn>
                                        <p:tgtEl>
                                          <p:spTgt spid="4"/>
                                        </p:tgtEl>
                                        <p:attrNameLst>
                                          <p:attrName>style.visibility</p:attrName>
                                        </p:attrNameLst>
                                      </p:cBhvr>
                                      <p:to>
                                        <p:strVal val="visible"/>
                                      </p:to>
                                    </p:set>
                                    <p:animEffect transition="in" filter="fade">
                                      <p:cBhvr>
                                        <p:cTn id="61" dur="1000"/>
                                        <p:tgtEl>
                                          <p:spTgt spid="4"/>
                                        </p:tgtEl>
                                      </p:cBhvr>
                                    </p:animEffect>
                                    <p:anim calcmode="lin" valueType="num">
                                      <p:cBhvr>
                                        <p:cTn id="62" dur="1000" fill="hold"/>
                                        <p:tgtEl>
                                          <p:spTgt spid="4"/>
                                        </p:tgtEl>
                                        <p:attrNameLst>
                                          <p:attrName>ppt_x</p:attrName>
                                        </p:attrNameLst>
                                      </p:cBhvr>
                                      <p:tavLst>
                                        <p:tav tm="0">
                                          <p:val>
                                            <p:strVal val="#ppt_x"/>
                                          </p:val>
                                        </p:tav>
                                        <p:tav tm="100000">
                                          <p:val>
                                            <p:strVal val="#ppt_x"/>
                                          </p:val>
                                        </p:tav>
                                      </p:tavLst>
                                    </p:anim>
                                    <p:anim calcmode="lin" valueType="num">
                                      <p:cBhvr>
                                        <p:cTn id="6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3510C-7EE9-451D-A5BB-8A1F539CB78D}"/>
              </a:ext>
            </a:extLst>
          </p:cNvPr>
          <p:cNvSpPr>
            <a:spLocks noGrp="1"/>
          </p:cNvSpPr>
          <p:nvPr>
            <p:ph type="title"/>
          </p:nvPr>
        </p:nvSpPr>
        <p:spPr>
          <a:solidFill>
            <a:srgbClr val="002060"/>
          </a:solidFill>
        </p:spPr>
        <p:txBody>
          <a:bodyPr/>
          <a:lstStyle/>
          <a:p>
            <a:r>
              <a:rPr lang="en-GB">
                <a:solidFill>
                  <a:srgbClr val="FFFFFF"/>
                </a:solidFill>
                <a:latin typeface="Arial"/>
                <a:cs typeface="Arial"/>
              </a:rPr>
              <a:t>History of Fraud</a:t>
            </a:r>
          </a:p>
        </p:txBody>
      </p:sp>
      <p:sp>
        <p:nvSpPr>
          <p:cNvPr id="3" name="Content Placeholder 2">
            <a:extLst>
              <a:ext uri="{FF2B5EF4-FFF2-40B4-BE49-F238E27FC236}">
                <a16:creationId xmlns:a16="http://schemas.microsoft.com/office/drawing/2014/main" id="{86AFE217-76E9-4F93-AE67-C1C4E9F9616C}"/>
              </a:ext>
            </a:extLst>
          </p:cNvPr>
          <p:cNvSpPr>
            <a:spLocks noGrp="1"/>
          </p:cNvSpPr>
          <p:nvPr>
            <p:ph sz="half" idx="1"/>
          </p:nvPr>
        </p:nvSpPr>
        <p:spPr/>
        <p:txBody>
          <a:bodyPr>
            <a:normAutofit/>
          </a:bodyPr>
          <a:lstStyle/>
          <a:p>
            <a:r>
              <a:rPr lang="en-GB" sz="2400"/>
              <a:t>Greek Mythology</a:t>
            </a:r>
          </a:p>
          <a:p>
            <a:pPr marL="0" indent="0">
              <a:buNone/>
            </a:pPr>
            <a:r>
              <a:rPr lang="en-GB" sz="1900" b="1">
                <a:solidFill>
                  <a:srgbClr val="FF0000"/>
                </a:solidFill>
              </a:rPr>
              <a:t>Goddess </a:t>
            </a:r>
            <a:r>
              <a:rPr lang="en-GB" sz="1900" b="1" err="1">
                <a:solidFill>
                  <a:srgbClr val="FF0000"/>
                </a:solidFill>
              </a:rPr>
              <a:t>Apate</a:t>
            </a:r>
            <a:r>
              <a:rPr lang="en-GB" sz="1900" b="1">
                <a:solidFill>
                  <a:srgbClr val="FF0000"/>
                </a:solidFill>
              </a:rPr>
              <a:t> </a:t>
            </a:r>
            <a:r>
              <a:rPr lang="en-GB" sz="1900"/>
              <a:t>900-800BC</a:t>
            </a:r>
          </a:p>
          <a:p>
            <a:pPr marL="0" indent="0">
              <a:buNone/>
            </a:pPr>
            <a:r>
              <a:rPr lang="en-GB" sz="1900"/>
              <a:t>The goddess of fraud &amp; deception.</a:t>
            </a:r>
          </a:p>
          <a:p>
            <a:endParaRPr lang="en-GB"/>
          </a:p>
          <a:p>
            <a:endParaRPr lang="en-GB"/>
          </a:p>
          <a:p>
            <a:r>
              <a:rPr lang="en-GB" sz="2400"/>
              <a:t>300 BC – first reported fraud</a:t>
            </a:r>
          </a:p>
          <a:p>
            <a:pPr marL="0" indent="0">
              <a:buNone/>
            </a:pPr>
            <a:r>
              <a:rPr lang="en-GB" sz="2000" b="1" err="1">
                <a:solidFill>
                  <a:srgbClr val="00B050"/>
                </a:solidFill>
              </a:rPr>
              <a:t>Hegestratos</a:t>
            </a:r>
            <a:r>
              <a:rPr lang="en-GB" sz="2000"/>
              <a:t>, Greek sea merchant took out insurance policy on ship and cargo – BOTTOMRY.</a:t>
            </a:r>
          </a:p>
        </p:txBody>
      </p:sp>
      <p:sp>
        <p:nvSpPr>
          <p:cNvPr id="4" name="Content Placeholder 3">
            <a:extLst>
              <a:ext uri="{FF2B5EF4-FFF2-40B4-BE49-F238E27FC236}">
                <a16:creationId xmlns:a16="http://schemas.microsoft.com/office/drawing/2014/main" id="{7492D402-AA39-481B-9C7F-4966503447EC}"/>
              </a:ext>
            </a:extLst>
          </p:cNvPr>
          <p:cNvSpPr>
            <a:spLocks noGrp="1"/>
          </p:cNvSpPr>
          <p:nvPr>
            <p:ph sz="half" idx="2"/>
          </p:nvPr>
        </p:nvSpPr>
        <p:spPr/>
        <p:txBody>
          <a:bodyPr>
            <a:normAutofit/>
          </a:bodyPr>
          <a:lstStyle/>
          <a:p>
            <a:r>
              <a:rPr lang="en-GB" sz="2400"/>
              <a:t>1821 – </a:t>
            </a:r>
            <a:r>
              <a:rPr lang="en-GB" sz="2400" b="1">
                <a:solidFill>
                  <a:srgbClr val="0070C0"/>
                </a:solidFill>
              </a:rPr>
              <a:t>The Imaginary Prince </a:t>
            </a:r>
          </a:p>
          <a:p>
            <a:pPr marL="0" indent="0">
              <a:buNone/>
            </a:pPr>
            <a:r>
              <a:rPr lang="en-GB" sz="2000"/>
              <a:t>  Gregor McGregor , Scottish General in Army. Boasted he’d conquered small island and became its prince. All false – got people to pay for land that didn’t exist.</a:t>
            </a:r>
          </a:p>
          <a:p>
            <a:pPr marL="0" indent="0">
              <a:buNone/>
            </a:pPr>
            <a:endParaRPr lang="en-GB" sz="2000"/>
          </a:p>
          <a:p>
            <a:r>
              <a:rPr lang="en-GB" sz="2400" b="1">
                <a:solidFill>
                  <a:schemeClr val="accent6">
                    <a:lumMod val="75000"/>
                  </a:schemeClr>
                </a:solidFill>
              </a:rPr>
              <a:t>PONZI Schemes</a:t>
            </a:r>
            <a:r>
              <a:rPr lang="en-GB" sz="2400"/>
              <a:t>.</a:t>
            </a:r>
          </a:p>
        </p:txBody>
      </p:sp>
      <p:pic>
        <p:nvPicPr>
          <p:cNvPr id="5" name="Picture 4">
            <a:extLst>
              <a:ext uri="{FF2B5EF4-FFF2-40B4-BE49-F238E27FC236}">
                <a16:creationId xmlns:a16="http://schemas.microsoft.com/office/drawing/2014/main" id="{C6C8724E-387F-4597-AD47-3F5C40A06D9C}"/>
              </a:ext>
            </a:extLst>
          </p:cNvPr>
          <p:cNvPicPr>
            <a:picLocks noChangeAspect="1"/>
          </p:cNvPicPr>
          <p:nvPr/>
        </p:nvPicPr>
        <p:blipFill>
          <a:blip r:embed="rId3"/>
          <a:stretch>
            <a:fillRect/>
          </a:stretch>
        </p:blipFill>
        <p:spPr>
          <a:xfrm>
            <a:off x="4344249" y="1712061"/>
            <a:ext cx="694555" cy="1605314"/>
          </a:xfrm>
          <a:prstGeom prst="rect">
            <a:avLst/>
          </a:prstGeom>
        </p:spPr>
      </p:pic>
      <p:pic>
        <p:nvPicPr>
          <p:cNvPr id="6" name="Picture 5">
            <a:extLst>
              <a:ext uri="{FF2B5EF4-FFF2-40B4-BE49-F238E27FC236}">
                <a16:creationId xmlns:a16="http://schemas.microsoft.com/office/drawing/2014/main" id="{B3F8612E-19F9-4984-902C-AA261DC3A6AD}"/>
              </a:ext>
            </a:extLst>
          </p:cNvPr>
          <p:cNvPicPr>
            <a:picLocks noChangeAspect="1"/>
          </p:cNvPicPr>
          <p:nvPr/>
        </p:nvPicPr>
        <p:blipFill>
          <a:blip r:embed="rId4"/>
          <a:stretch>
            <a:fillRect/>
          </a:stretch>
        </p:blipFill>
        <p:spPr>
          <a:xfrm>
            <a:off x="4580425" y="4865216"/>
            <a:ext cx="1153908" cy="1210146"/>
          </a:xfrm>
          <a:prstGeom prst="rect">
            <a:avLst/>
          </a:prstGeom>
        </p:spPr>
      </p:pic>
      <p:pic>
        <p:nvPicPr>
          <p:cNvPr id="7" name="Picture 6">
            <a:extLst>
              <a:ext uri="{FF2B5EF4-FFF2-40B4-BE49-F238E27FC236}">
                <a16:creationId xmlns:a16="http://schemas.microsoft.com/office/drawing/2014/main" id="{65BA7AFA-4D44-4A3A-9FAF-DFAFC387CA9A}"/>
              </a:ext>
            </a:extLst>
          </p:cNvPr>
          <p:cNvPicPr>
            <a:picLocks noChangeAspect="1"/>
          </p:cNvPicPr>
          <p:nvPr/>
        </p:nvPicPr>
        <p:blipFill>
          <a:blip r:embed="rId5"/>
          <a:stretch>
            <a:fillRect/>
          </a:stretch>
        </p:blipFill>
        <p:spPr>
          <a:xfrm>
            <a:off x="8902496" y="4149080"/>
            <a:ext cx="1429636" cy="1429636"/>
          </a:xfrm>
          <a:prstGeom prst="rect">
            <a:avLst/>
          </a:prstGeom>
        </p:spPr>
      </p:pic>
    </p:spTree>
    <p:extLst>
      <p:ext uri="{BB962C8B-B14F-4D97-AF65-F5344CB8AC3E}">
        <p14:creationId xmlns:p14="http://schemas.microsoft.com/office/powerpoint/2010/main" val="4107976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grpId="0" nodeType="clickEffect">
                                  <p:stCondLst>
                                    <p:cond delay="0"/>
                                  </p:stCondLst>
                                  <p:childTnLst>
                                    <p:set>
                                      <p:cBhvr>
                                        <p:cTn id="36" dur="1" fill="hold">
                                          <p:stCondLst>
                                            <p:cond delay="0"/>
                                          </p:stCondLst>
                                        </p:cTn>
                                        <p:tgtEl>
                                          <p:spTgt spid="4">
                                            <p:txEl>
                                              <p:pRg st="0" end="0"/>
                                            </p:txEl>
                                          </p:spTgt>
                                        </p:tgtEl>
                                        <p:attrNameLst>
                                          <p:attrName>style.visibility</p:attrName>
                                        </p:attrNameLst>
                                      </p:cBhvr>
                                      <p:to>
                                        <p:strVal val="visible"/>
                                      </p:to>
                                    </p:set>
                                    <p:animEffect transition="in" filter="fade">
                                      <p:cBhvr>
                                        <p:cTn id="37" dur="1000"/>
                                        <p:tgtEl>
                                          <p:spTgt spid="4">
                                            <p:txEl>
                                              <p:pRg st="0" end="0"/>
                                            </p:txEl>
                                          </p:spTgt>
                                        </p:tgtEl>
                                      </p:cBhvr>
                                    </p:animEffect>
                                    <p:anim calcmode="lin" valueType="num">
                                      <p:cBhvr>
                                        <p:cTn id="3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42" presetClass="entr" presetSubtype="0" fill="hold" grpId="0" nodeType="clickEffect">
                                  <p:stCondLst>
                                    <p:cond delay="0"/>
                                  </p:stCondLst>
                                  <p:childTnLst>
                                    <p:set>
                                      <p:cBhvr>
                                        <p:cTn id="43" dur="1" fill="hold">
                                          <p:stCondLst>
                                            <p:cond delay="0"/>
                                          </p:stCondLst>
                                        </p:cTn>
                                        <p:tgtEl>
                                          <p:spTgt spid="4">
                                            <p:txEl>
                                              <p:pRg st="1" end="1"/>
                                            </p:txEl>
                                          </p:spTgt>
                                        </p:tgtEl>
                                        <p:attrNameLst>
                                          <p:attrName>style.visibility</p:attrName>
                                        </p:attrNameLst>
                                      </p:cBhvr>
                                      <p:to>
                                        <p:strVal val="visible"/>
                                      </p:to>
                                    </p:set>
                                    <p:animEffect transition="in" filter="fade">
                                      <p:cBhvr>
                                        <p:cTn id="44" dur="1000"/>
                                        <p:tgtEl>
                                          <p:spTgt spid="4">
                                            <p:txEl>
                                              <p:pRg st="1" end="1"/>
                                            </p:txEl>
                                          </p:spTgt>
                                        </p:tgtEl>
                                      </p:cBhvr>
                                    </p:animEffect>
                                    <p:anim calcmode="lin" valueType="num">
                                      <p:cBhvr>
                                        <p:cTn id="4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4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42" presetClass="entr" presetSubtype="0" fill="hold" grpId="0" nodeType="clickEffect">
                                  <p:stCondLst>
                                    <p:cond delay="0"/>
                                  </p:stCondLst>
                                  <p:childTnLst>
                                    <p:set>
                                      <p:cBhvr>
                                        <p:cTn id="50" dur="1" fill="hold">
                                          <p:stCondLst>
                                            <p:cond delay="0"/>
                                          </p:stCondLst>
                                        </p:cTn>
                                        <p:tgtEl>
                                          <p:spTgt spid="4">
                                            <p:txEl>
                                              <p:pRg st="3" end="3"/>
                                            </p:txEl>
                                          </p:spTgt>
                                        </p:tgtEl>
                                        <p:attrNameLst>
                                          <p:attrName>style.visibility</p:attrName>
                                        </p:attrNameLst>
                                      </p:cBhvr>
                                      <p:to>
                                        <p:strVal val="visible"/>
                                      </p:to>
                                    </p:set>
                                    <p:animEffect transition="in" filter="fade">
                                      <p:cBhvr>
                                        <p:cTn id="51" dur="1000"/>
                                        <p:tgtEl>
                                          <p:spTgt spid="4">
                                            <p:txEl>
                                              <p:pRg st="3" end="3"/>
                                            </p:txEl>
                                          </p:spTgt>
                                        </p:tgtEl>
                                      </p:cBhvr>
                                    </p:animEffect>
                                    <p:anim calcmode="lin" valueType="num">
                                      <p:cBhvr>
                                        <p:cTn id="52"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53"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F8553-14F2-85FD-8224-B4A02521B22E}"/>
              </a:ext>
            </a:extLst>
          </p:cNvPr>
          <p:cNvSpPr>
            <a:spLocks noGrp="1"/>
          </p:cNvSpPr>
          <p:nvPr>
            <p:ph type="title"/>
          </p:nvPr>
        </p:nvSpPr>
        <p:spPr>
          <a:solidFill>
            <a:srgbClr val="002060"/>
          </a:solidFill>
        </p:spPr>
        <p:txBody>
          <a:bodyPr/>
          <a:lstStyle/>
          <a:p>
            <a:r>
              <a:rPr lang="en-GB" dirty="0">
                <a:solidFill>
                  <a:schemeClr val="bg1"/>
                </a:solidFill>
              </a:rPr>
              <a:t>Fraud today….</a:t>
            </a:r>
          </a:p>
        </p:txBody>
      </p:sp>
      <p:sp>
        <p:nvSpPr>
          <p:cNvPr id="3" name="Content Placeholder 2">
            <a:extLst>
              <a:ext uri="{FF2B5EF4-FFF2-40B4-BE49-F238E27FC236}">
                <a16:creationId xmlns:a16="http://schemas.microsoft.com/office/drawing/2014/main" id="{CE359EEB-D1C3-59CD-68A6-35AA305C0889}"/>
              </a:ext>
            </a:extLst>
          </p:cNvPr>
          <p:cNvSpPr>
            <a:spLocks noGrp="1"/>
          </p:cNvSpPr>
          <p:nvPr>
            <p:ph idx="1"/>
          </p:nvPr>
        </p:nvSpPr>
        <p:spPr>
          <a:xfrm>
            <a:off x="609600" y="1600201"/>
            <a:ext cx="7449879" cy="3917032"/>
          </a:xfrm>
        </p:spPr>
        <p:txBody>
          <a:bodyPr>
            <a:normAutofit fontScale="92500" lnSpcReduction="20000"/>
          </a:bodyPr>
          <a:lstStyle/>
          <a:p>
            <a:r>
              <a:rPr lang="en-GB" dirty="0"/>
              <a:t>Fraud is not a new phenomenon</a:t>
            </a:r>
          </a:p>
          <a:p>
            <a:r>
              <a:rPr lang="en-GB" dirty="0"/>
              <a:t>Fraud is a serious and an underestimated problem</a:t>
            </a:r>
          </a:p>
          <a:p>
            <a:r>
              <a:rPr lang="en-GB" dirty="0"/>
              <a:t>Fraud impacts on people , industries, public bodies, services and the environment</a:t>
            </a:r>
          </a:p>
          <a:p>
            <a:r>
              <a:rPr lang="en-GB" dirty="0"/>
              <a:t>The impact of fraud can arise from any type of fraud – whether opportunistic or by crime groups</a:t>
            </a:r>
          </a:p>
          <a:p>
            <a:endParaRPr lang="en-GB" dirty="0"/>
          </a:p>
        </p:txBody>
      </p:sp>
      <p:pic>
        <p:nvPicPr>
          <p:cNvPr id="4" name="Picture 3">
            <a:extLst>
              <a:ext uri="{FF2B5EF4-FFF2-40B4-BE49-F238E27FC236}">
                <a16:creationId xmlns:a16="http://schemas.microsoft.com/office/drawing/2014/main" id="{8436519E-DD3F-106F-CA24-38935D911DB2}"/>
              </a:ext>
            </a:extLst>
          </p:cNvPr>
          <p:cNvPicPr>
            <a:picLocks noChangeAspect="1"/>
          </p:cNvPicPr>
          <p:nvPr/>
        </p:nvPicPr>
        <p:blipFill>
          <a:blip r:embed="rId3"/>
          <a:stretch>
            <a:fillRect/>
          </a:stretch>
        </p:blipFill>
        <p:spPr>
          <a:xfrm>
            <a:off x="8305800" y="2728912"/>
            <a:ext cx="3276600" cy="1400175"/>
          </a:xfrm>
          <a:prstGeom prst="rect">
            <a:avLst/>
          </a:prstGeom>
        </p:spPr>
      </p:pic>
    </p:spTree>
    <p:extLst>
      <p:ext uri="{BB962C8B-B14F-4D97-AF65-F5344CB8AC3E}">
        <p14:creationId xmlns:p14="http://schemas.microsoft.com/office/powerpoint/2010/main" val="2524116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D797E-08BE-4722-BFFD-F44A9EC9B5E9}"/>
              </a:ext>
            </a:extLst>
          </p:cNvPr>
          <p:cNvSpPr>
            <a:spLocks noGrp="1"/>
          </p:cNvSpPr>
          <p:nvPr>
            <p:ph type="title"/>
          </p:nvPr>
        </p:nvSpPr>
        <p:spPr>
          <a:solidFill>
            <a:srgbClr val="002060"/>
          </a:solidFill>
        </p:spPr>
        <p:txBody>
          <a:bodyPr/>
          <a:lstStyle/>
          <a:p>
            <a:r>
              <a:rPr lang="en-GB">
                <a:solidFill>
                  <a:srgbClr val="FFFFFF"/>
                </a:solidFill>
                <a:latin typeface="Arial"/>
                <a:cs typeface="Arial"/>
              </a:rPr>
              <a:t>High profile national &amp; local frauds</a:t>
            </a:r>
          </a:p>
        </p:txBody>
      </p:sp>
      <p:sp>
        <p:nvSpPr>
          <p:cNvPr id="3" name="Content Placeholder 2">
            <a:extLst>
              <a:ext uri="{FF2B5EF4-FFF2-40B4-BE49-F238E27FC236}">
                <a16:creationId xmlns:a16="http://schemas.microsoft.com/office/drawing/2014/main" id="{C677E93E-2A6A-4A8F-8AF0-8D0980AD4FB7}"/>
              </a:ext>
            </a:extLst>
          </p:cNvPr>
          <p:cNvSpPr>
            <a:spLocks noGrp="1"/>
          </p:cNvSpPr>
          <p:nvPr>
            <p:ph sz="half" idx="1"/>
          </p:nvPr>
        </p:nvSpPr>
        <p:spPr/>
        <p:txBody>
          <a:bodyPr>
            <a:normAutofit fontScale="92500" lnSpcReduction="20000"/>
          </a:bodyPr>
          <a:lstStyle/>
          <a:p>
            <a:r>
              <a:rPr lang="en-GB"/>
              <a:t>Grenfell Towers</a:t>
            </a:r>
          </a:p>
          <a:p>
            <a:pPr marL="0" indent="0">
              <a:buNone/>
            </a:pPr>
            <a:endParaRPr lang="en-GB"/>
          </a:p>
        </p:txBody>
      </p:sp>
      <p:sp>
        <p:nvSpPr>
          <p:cNvPr id="4" name="Content Placeholder 3">
            <a:extLst>
              <a:ext uri="{FF2B5EF4-FFF2-40B4-BE49-F238E27FC236}">
                <a16:creationId xmlns:a16="http://schemas.microsoft.com/office/drawing/2014/main" id="{162F00B5-722B-4DD6-A7E4-ED813B044F63}"/>
              </a:ext>
            </a:extLst>
          </p:cNvPr>
          <p:cNvSpPr>
            <a:spLocks noGrp="1"/>
          </p:cNvSpPr>
          <p:nvPr>
            <p:ph sz="half" idx="2"/>
          </p:nvPr>
        </p:nvSpPr>
        <p:spPr/>
        <p:txBody>
          <a:bodyPr vert="horz" lIns="91440" tIns="45720" rIns="91440" bIns="45720" rtlCol="0" anchor="t">
            <a:normAutofit fontScale="92500" lnSpcReduction="20000"/>
          </a:bodyPr>
          <a:lstStyle/>
          <a:p>
            <a:pPr marL="457200" indent="-457200">
              <a:buAutoNum type="arabicPeriod"/>
            </a:pPr>
            <a:r>
              <a:rPr lang="en-GB" sz="2000" dirty="0">
                <a:solidFill>
                  <a:srgbClr val="000000"/>
                </a:solidFill>
                <a:latin typeface="Arial" panose="020B0604020202020204"/>
              </a:rPr>
              <a:t>Local fraud</a:t>
            </a:r>
          </a:p>
          <a:p>
            <a:pPr marL="457200" indent="-457200">
              <a:buAutoNum type="arabicPeriod"/>
            </a:pPr>
            <a:r>
              <a:rPr lang="en-GB" sz="2000" dirty="0">
                <a:solidFill>
                  <a:srgbClr val="000000"/>
                </a:solidFill>
                <a:latin typeface="Arial" panose="020B0604020202020204"/>
                <a:cs typeface="Arial"/>
                <a:hlinkClick r:id="rId3"/>
              </a:rPr>
              <a:t>https://swanseabaynews.com/2025/02/05/wales-hit-hard-by-dating-scams-as-estimated-cost-of-romance-fraud-tops-400-million/</a:t>
            </a:r>
            <a:endParaRPr lang="en-GB" sz="2000" dirty="0">
              <a:solidFill>
                <a:srgbClr val="000000"/>
              </a:solidFill>
              <a:latin typeface="Arial" panose="020B0604020202020204"/>
              <a:cs typeface="Arial"/>
            </a:endParaRPr>
          </a:p>
          <a:p>
            <a:pPr marL="457200" indent="-457200">
              <a:buAutoNum type="arabicPeriod"/>
            </a:pPr>
            <a:r>
              <a:rPr lang="en-GB" sz="2000" dirty="0">
                <a:solidFill>
                  <a:srgbClr val="000000"/>
                </a:solidFill>
                <a:latin typeface="Arial" panose="020B0604020202020204"/>
                <a:cs typeface="Arial"/>
                <a:hlinkClick r:id="rId4"/>
              </a:rPr>
              <a:t>https://www.walesonline.co.uk/news/wales-news/greedy-callous-fraudsters-caught-wales-18393105</a:t>
            </a:r>
            <a:endParaRPr lang="en-GB" sz="2000" dirty="0">
              <a:solidFill>
                <a:srgbClr val="000000"/>
              </a:solidFill>
              <a:latin typeface="Arial" panose="020B0604020202020204"/>
              <a:cs typeface="Arial"/>
            </a:endParaRPr>
          </a:p>
          <a:p>
            <a:pPr marL="457200" indent="-457200">
              <a:buAutoNum type="arabicPeriod"/>
            </a:pPr>
            <a:endParaRPr lang="en-GB" sz="2000" dirty="0">
              <a:solidFill>
                <a:srgbClr val="000000"/>
              </a:solidFill>
              <a:latin typeface="Arial" panose="020B0604020202020204"/>
              <a:cs typeface="Arial"/>
            </a:endParaRPr>
          </a:p>
          <a:p>
            <a:pPr marL="91440" lvl="0" indent="-91440">
              <a:lnSpc>
                <a:spcPct val="90000"/>
              </a:lnSpc>
              <a:spcBef>
                <a:spcPts val="1200"/>
              </a:spcBef>
              <a:spcAft>
                <a:spcPts val="200"/>
              </a:spcAft>
              <a:buClr>
                <a:srgbClr val="E48312"/>
              </a:buClr>
              <a:buSzPct val="100000"/>
              <a:buFont typeface="Calibri" panose="020F0502020204030204" pitchFamily="34" charset="0"/>
              <a:buChar char=" "/>
            </a:pPr>
            <a:r>
              <a:rPr lang="en-GB" sz="2000" dirty="0">
                <a:latin typeface="Arial"/>
                <a:cs typeface="Arial"/>
              </a:rPr>
              <a:t>3. National fraud</a:t>
            </a:r>
          </a:p>
          <a:p>
            <a:pPr marL="91440" indent="-91440">
              <a:lnSpc>
                <a:spcPct val="90000"/>
              </a:lnSpc>
              <a:spcBef>
                <a:spcPts val="1200"/>
              </a:spcBef>
              <a:spcAft>
                <a:spcPts val="200"/>
              </a:spcAft>
              <a:buClr>
                <a:srgbClr val="E48312"/>
              </a:buClr>
              <a:buSzPct val="100000"/>
              <a:buFont typeface="Calibri" panose="020F0502020204030204" pitchFamily="34" charset="0"/>
              <a:buChar char=" "/>
            </a:pPr>
            <a:r>
              <a:rPr lang="en-GB" sz="2000" dirty="0">
                <a:latin typeface="Myriad Pro"/>
                <a:cs typeface="Arial"/>
                <a:hlinkClick r:id="rId5"/>
              </a:rPr>
              <a:t>Cheshire Romance Fraud</a:t>
            </a:r>
            <a:endParaRPr lang="en-GB" sz="2000" dirty="0">
              <a:latin typeface="Myriad Pro"/>
              <a:cs typeface="Arial"/>
            </a:endParaRPr>
          </a:p>
          <a:p>
            <a:pPr marL="91440" indent="-91440">
              <a:lnSpc>
                <a:spcPct val="90000"/>
              </a:lnSpc>
              <a:spcBef>
                <a:spcPts val="1200"/>
              </a:spcBef>
              <a:spcAft>
                <a:spcPts val="200"/>
              </a:spcAft>
              <a:buClr>
                <a:srgbClr val="E48312"/>
              </a:buClr>
              <a:buSzPct val="100000"/>
              <a:buFont typeface="Calibri" panose="020F0502020204030204" pitchFamily="34" charset="0"/>
              <a:buChar char=" "/>
            </a:pPr>
            <a:r>
              <a:rPr lang="en-GB" sz="2000" dirty="0">
                <a:cs typeface="Arial"/>
              </a:rPr>
              <a:t>4. Google 'Fraud UK' - </a:t>
            </a:r>
            <a:r>
              <a:rPr lang="en-GB" sz="2000" dirty="0">
                <a:cs typeface="Arial"/>
                <a:hlinkClick r:id="rId6"/>
              </a:rPr>
              <a:t>Google Fraud UK</a:t>
            </a:r>
          </a:p>
          <a:p>
            <a:pPr marL="91440" indent="-91440">
              <a:lnSpc>
                <a:spcPct val="90000"/>
              </a:lnSpc>
              <a:spcBef>
                <a:spcPts val="1200"/>
              </a:spcBef>
              <a:spcAft>
                <a:spcPts val="200"/>
              </a:spcAft>
              <a:buClr>
                <a:srgbClr val="E48312"/>
              </a:buClr>
              <a:buSzPct val="100000"/>
              <a:buFont typeface="Calibri" panose="020F0502020204030204" pitchFamily="34" charset="0"/>
              <a:buChar char=" "/>
            </a:pPr>
            <a:r>
              <a:rPr lang="en-GB" sz="2000" dirty="0">
                <a:cs typeface="Arial"/>
              </a:rPr>
              <a:t>5. Fraud 'Wales' - </a:t>
            </a:r>
            <a:r>
              <a:rPr lang="en-GB" sz="2000" dirty="0">
                <a:cs typeface="Arial"/>
                <a:hlinkClick r:id="rId7"/>
              </a:rPr>
              <a:t>Frauds in Wales</a:t>
            </a:r>
            <a:endParaRPr lang="en-GB" sz="2000" dirty="0">
              <a:cs typeface="Arial"/>
            </a:endParaRPr>
          </a:p>
          <a:p>
            <a:pPr marL="91440" indent="-91440">
              <a:lnSpc>
                <a:spcPct val="90000"/>
              </a:lnSpc>
              <a:spcBef>
                <a:spcPts val="1200"/>
              </a:spcBef>
              <a:spcAft>
                <a:spcPts val="200"/>
              </a:spcAft>
              <a:buClr>
                <a:srgbClr val="E48312"/>
              </a:buClr>
              <a:buSzPct val="100000"/>
              <a:buFont typeface="Calibri" panose="020F0502020204030204" pitchFamily="34" charset="0"/>
              <a:buChar char=" "/>
            </a:pPr>
            <a:endParaRPr lang="en-GB" sz="2000" dirty="0">
              <a:cs typeface="Arial"/>
            </a:endParaRPr>
          </a:p>
          <a:p>
            <a:pPr marL="91440" indent="-91440">
              <a:lnSpc>
                <a:spcPct val="90000"/>
              </a:lnSpc>
              <a:spcBef>
                <a:spcPts val="1200"/>
              </a:spcBef>
              <a:spcAft>
                <a:spcPts val="200"/>
              </a:spcAft>
              <a:buClr>
                <a:srgbClr val="E48312"/>
              </a:buClr>
              <a:buSzPct val="100000"/>
              <a:buFont typeface="Calibri" panose="020F0502020204030204" pitchFamily="34" charset="0"/>
              <a:buChar char=" "/>
            </a:pPr>
            <a:endParaRPr lang="en-GB" sz="2000" dirty="0">
              <a:cs typeface="Arial"/>
            </a:endParaRPr>
          </a:p>
          <a:p>
            <a:endParaRPr lang="en-GB" dirty="0"/>
          </a:p>
        </p:txBody>
      </p:sp>
      <p:pic>
        <p:nvPicPr>
          <p:cNvPr id="5" name="Picture 4">
            <a:extLst>
              <a:ext uri="{FF2B5EF4-FFF2-40B4-BE49-F238E27FC236}">
                <a16:creationId xmlns:a16="http://schemas.microsoft.com/office/drawing/2014/main" id="{F46E54A9-D7DA-4B64-81D7-26BCFF9C9CCC}"/>
              </a:ext>
            </a:extLst>
          </p:cNvPr>
          <p:cNvPicPr>
            <a:picLocks noChangeAspect="1"/>
          </p:cNvPicPr>
          <p:nvPr/>
        </p:nvPicPr>
        <p:blipFill>
          <a:blip r:embed="rId8"/>
          <a:stretch>
            <a:fillRect/>
          </a:stretch>
        </p:blipFill>
        <p:spPr>
          <a:xfrm>
            <a:off x="1903039" y="4612783"/>
            <a:ext cx="2042662" cy="1952915"/>
          </a:xfrm>
          <a:prstGeom prst="rect">
            <a:avLst/>
          </a:prstGeom>
        </p:spPr>
      </p:pic>
      <p:pic>
        <p:nvPicPr>
          <p:cNvPr id="7" name="Picture 6">
            <a:extLst>
              <a:ext uri="{FF2B5EF4-FFF2-40B4-BE49-F238E27FC236}">
                <a16:creationId xmlns:a16="http://schemas.microsoft.com/office/drawing/2014/main" id="{6FF8AF99-D207-98B8-3CBC-AC089924759A}"/>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03486" y="1922848"/>
            <a:ext cx="5792514" cy="2643122"/>
          </a:xfrm>
          <a:prstGeom prst="rect">
            <a:avLst/>
          </a:prstGeom>
        </p:spPr>
      </p:pic>
      <p:sp>
        <p:nvSpPr>
          <p:cNvPr id="9" name="TextBox 8">
            <a:extLst>
              <a:ext uri="{FF2B5EF4-FFF2-40B4-BE49-F238E27FC236}">
                <a16:creationId xmlns:a16="http://schemas.microsoft.com/office/drawing/2014/main" id="{67AF1C90-99FD-5D73-2FBF-EB80F589C06A}"/>
              </a:ext>
            </a:extLst>
          </p:cNvPr>
          <p:cNvSpPr txBox="1"/>
          <p:nvPr/>
        </p:nvSpPr>
        <p:spPr>
          <a:xfrm>
            <a:off x="303486" y="3105834"/>
            <a:ext cx="6092456" cy="646331"/>
          </a:xfrm>
          <a:prstGeom prst="rect">
            <a:avLst/>
          </a:prstGeom>
          <a:noFill/>
        </p:spPr>
        <p:txBody>
          <a:bodyPr wrap="square">
            <a:spAutoFit/>
          </a:bodyPr>
          <a:lstStyle/>
          <a:p>
            <a:r>
              <a:rPr lang="en-GB" dirty="0">
                <a:solidFill>
                  <a:schemeClr val="bg1"/>
                </a:solidFill>
              </a:rPr>
              <a:t>https://news.sky.com/story/the-fraudsters-who-took-advantage-of-grenfell-11559444</a:t>
            </a:r>
          </a:p>
        </p:txBody>
      </p:sp>
    </p:spTree>
    <p:extLst>
      <p:ext uri="{BB962C8B-B14F-4D97-AF65-F5344CB8AC3E}">
        <p14:creationId xmlns:p14="http://schemas.microsoft.com/office/powerpoint/2010/main" val="6057327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FF759-4A6B-4488-A48B-8E1EEF7218F3}"/>
              </a:ext>
            </a:extLst>
          </p:cNvPr>
          <p:cNvSpPr>
            <a:spLocks noGrp="1"/>
          </p:cNvSpPr>
          <p:nvPr>
            <p:ph type="title"/>
          </p:nvPr>
        </p:nvSpPr>
        <p:spPr>
          <a:solidFill>
            <a:srgbClr val="002060"/>
          </a:solidFill>
        </p:spPr>
        <p:txBody>
          <a:bodyPr/>
          <a:lstStyle/>
          <a:p>
            <a:r>
              <a:rPr lang="en-GB">
                <a:solidFill>
                  <a:srgbClr val="FFFFFF"/>
                </a:solidFill>
                <a:latin typeface="Arial"/>
                <a:cs typeface="Arial"/>
              </a:rPr>
              <a:t>Scale of Fraud in Wales</a:t>
            </a:r>
          </a:p>
        </p:txBody>
      </p:sp>
      <p:sp>
        <p:nvSpPr>
          <p:cNvPr id="3" name="Content Placeholder 2">
            <a:extLst>
              <a:ext uri="{FF2B5EF4-FFF2-40B4-BE49-F238E27FC236}">
                <a16:creationId xmlns:a16="http://schemas.microsoft.com/office/drawing/2014/main" id="{07881B48-CA11-4578-843F-B799F6AFD578}"/>
              </a:ext>
            </a:extLst>
          </p:cNvPr>
          <p:cNvSpPr>
            <a:spLocks noGrp="1"/>
          </p:cNvSpPr>
          <p:nvPr>
            <p:ph sz="half" idx="1"/>
          </p:nvPr>
        </p:nvSpPr>
        <p:spPr/>
        <p:txBody>
          <a:bodyPr vert="horz" lIns="91440" tIns="45720" rIns="91440" bIns="45720" rtlCol="0" anchor="t">
            <a:normAutofit/>
          </a:bodyPr>
          <a:lstStyle/>
          <a:p>
            <a:r>
              <a:rPr lang="en-GB">
                <a:latin typeface="Arial"/>
                <a:cs typeface="Arial"/>
              </a:rPr>
              <a:t>Scale &amp; Cost of Fraud in Wales</a:t>
            </a:r>
          </a:p>
          <a:p>
            <a:pPr marL="0" indent="0">
              <a:buNone/>
            </a:pPr>
            <a:endParaRPr lang="en-GB"/>
          </a:p>
          <a:p>
            <a:pPr marL="0" indent="0">
              <a:buNone/>
            </a:pPr>
            <a:endParaRPr lang="en-GB"/>
          </a:p>
        </p:txBody>
      </p:sp>
      <p:sp>
        <p:nvSpPr>
          <p:cNvPr id="4" name="Content Placeholder 3">
            <a:extLst>
              <a:ext uri="{FF2B5EF4-FFF2-40B4-BE49-F238E27FC236}">
                <a16:creationId xmlns:a16="http://schemas.microsoft.com/office/drawing/2014/main" id="{1357E34D-CB9B-4C74-B5DC-965CF14237F9}"/>
              </a:ext>
            </a:extLst>
          </p:cNvPr>
          <p:cNvSpPr>
            <a:spLocks noGrp="1"/>
          </p:cNvSpPr>
          <p:nvPr>
            <p:ph sz="half" idx="2"/>
          </p:nvPr>
        </p:nvSpPr>
        <p:spPr>
          <a:xfrm>
            <a:off x="6328574" y="1600201"/>
            <a:ext cx="4794454" cy="4525963"/>
          </a:xfrm>
        </p:spPr>
        <p:txBody>
          <a:bodyPr vert="horz" lIns="91440" tIns="45720" rIns="91440" bIns="45720" rtlCol="0" anchor="t">
            <a:normAutofit/>
          </a:bodyPr>
          <a:lstStyle/>
          <a:p>
            <a:r>
              <a:rPr lang="en-GB">
                <a:latin typeface="Arial"/>
                <a:cs typeface="Arial"/>
              </a:rPr>
              <a:t>Why should we be concerned about Fraud?</a:t>
            </a:r>
          </a:p>
          <a:p>
            <a:pPr marL="0" indent="0">
              <a:buNone/>
            </a:pPr>
            <a:endParaRPr lang="en-GB"/>
          </a:p>
          <a:p>
            <a:pPr marL="0" indent="0">
              <a:buNone/>
            </a:pPr>
            <a:endParaRPr lang="en-GB"/>
          </a:p>
        </p:txBody>
      </p:sp>
      <p:pic>
        <p:nvPicPr>
          <p:cNvPr id="6" name="Picture 5">
            <a:extLst>
              <a:ext uri="{FF2B5EF4-FFF2-40B4-BE49-F238E27FC236}">
                <a16:creationId xmlns:a16="http://schemas.microsoft.com/office/drawing/2014/main" id="{0D246FF6-349F-4E90-828B-78273F6C075C}"/>
              </a:ext>
            </a:extLst>
          </p:cNvPr>
          <p:cNvPicPr>
            <a:picLocks noChangeAspect="1"/>
          </p:cNvPicPr>
          <p:nvPr/>
        </p:nvPicPr>
        <p:blipFill>
          <a:blip r:embed="rId3"/>
          <a:stretch>
            <a:fillRect/>
          </a:stretch>
        </p:blipFill>
        <p:spPr>
          <a:xfrm>
            <a:off x="3297693" y="2947216"/>
            <a:ext cx="1865538" cy="2310584"/>
          </a:xfrm>
          <a:prstGeom prst="rect">
            <a:avLst/>
          </a:prstGeom>
        </p:spPr>
      </p:pic>
      <p:pic>
        <p:nvPicPr>
          <p:cNvPr id="7" name="Picture 6">
            <a:extLst>
              <a:ext uri="{FF2B5EF4-FFF2-40B4-BE49-F238E27FC236}">
                <a16:creationId xmlns:a16="http://schemas.microsoft.com/office/drawing/2014/main" id="{49FFA0EF-D6E4-4884-88C5-9109C6BA5F39}"/>
              </a:ext>
            </a:extLst>
          </p:cNvPr>
          <p:cNvPicPr>
            <a:picLocks noChangeAspect="1"/>
          </p:cNvPicPr>
          <p:nvPr/>
        </p:nvPicPr>
        <p:blipFill>
          <a:blip r:embed="rId4"/>
          <a:stretch>
            <a:fillRect/>
          </a:stretch>
        </p:blipFill>
        <p:spPr>
          <a:xfrm>
            <a:off x="8617012" y="3196882"/>
            <a:ext cx="1743607" cy="1737511"/>
          </a:xfrm>
          <a:prstGeom prst="rect">
            <a:avLst/>
          </a:prstGeom>
        </p:spPr>
      </p:pic>
    </p:spTree>
    <p:extLst>
      <p:ext uri="{BB962C8B-B14F-4D97-AF65-F5344CB8AC3E}">
        <p14:creationId xmlns:p14="http://schemas.microsoft.com/office/powerpoint/2010/main" val="1124142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barn(inVertical)">
                                      <p:cBhvr>
                                        <p:cTn id="14"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0815D-AF17-4C6C-AED7-279B55B83F55}"/>
              </a:ext>
            </a:extLst>
          </p:cNvPr>
          <p:cNvSpPr>
            <a:spLocks noGrp="1"/>
          </p:cNvSpPr>
          <p:nvPr>
            <p:ph type="title"/>
          </p:nvPr>
        </p:nvSpPr>
        <p:spPr>
          <a:xfrm>
            <a:off x="609600" y="274638"/>
            <a:ext cx="10972800" cy="1143000"/>
          </a:xfrm>
          <a:solidFill>
            <a:srgbClr val="002060"/>
          </a:solidFill>
        </p:spPr>
        <p:txBody>
          <a:bodyPr anchor="ctr">
            <a:normAutofit/>
          </a:bodyPr>
          <a:lstStyle/>
          <a:p>
            <a:r>
              <a:rPr lang="en-GB">
                <a:solidFill>
                  <a:srgbClr val="FFFFFF"/>
                </a:solidFill>
                <a:latin typeface="Arial"/>
                <a:cs typeface="Arial"/>
              </a:rPr>
              <a:t>Why is fraud difficult to measure?</a:t>
            </a:r>
          </a:p>
        </p:txBody>
      </p:sp>
      <p:sp>
        <p:nvSpPr>
          <p:cNvPr id="5" name="Content Placeholder 4">
            <a:extLst>
              <a:ext uri="{FF2B5EF4-FFF2-40B4-BE49-F238E27FC236}">
                <a16:creationId xmlns:a16="http://schemas.microsoft.com/office/drawing/2014/main" id="{75A01575-C1D0-4034-9DAE-AA53A416E46A}"/>
              </a:ext>
            </a:extLst>
          </p:cNvPr>
          <p:cNvSpPr>
            <a:spLocks noGrp="1"/>
          </p:cNvSpPr>
          <p:nvPr>
            <p:ph sz="half" idx="1"/>
          </p:nvPr>
        </p:nvSpPr>
        <p:spPr>
          <a:xfrm>
            <a:off x="609600" y="1600201"/>
            <a:ext cx="5384800" cy="3989040"/>
          </a:xfrm>
        </p:spPr>
        <p:txBody>
          <a:bodyPr vert="horz" lIns="91440" tIns="45720" rIns="91440" bIns="45720" rtlCol="0" anchor="t">
            <a:normAutofit/>
          </a:bodyPr>
          <a:lstStyle/>
          <a:p>
            <a:pPr marL="91440" lvl="0" indent="-91440">
              <a:lnSpc>
                <a:spcPct val="90000"/>
              </a:lnSpc>
              <a:spcBef>
                <a:spcPts val="1200"/>
              </a:spcBef>
              <a:spcAft>
                <a:spcPts val="200"/>
              </a:spcAft>
              <a:buClr>
                <a:srgbClr val="E48312"/>
              </a:buClr>
              <a:buSzPct val="100000"/>
              <a:buFont typeface="Calibri" panose="020F0502020204030204" pitchFamily="34" charset="0"/>
              <a:buChar char=" "/>
            </a:pPr>
            <a:r>
              <a:rPr lang="en-US" sz="1500" dirty="0"/>
              <a:t>1. </a:t>
            </a:r>
            <a:r>
              <a:rPr lang="en-US" sz="1500" dirty="0">
                <a:latin typeface="Arial"/>
                <a:cs typeface="Arial"/>
              </a:rPr>
              <a:t>Deceptive Crime</a:t>
            </a:r>
            <a:br>
              <a:rPr lang="en-US" sz="1500" dirty="0">
                <a:latin typeface="Arial"/>
              </a:rPr>
            </a:br>
            <a:endParaRPr lang="en-US" sz="1500" dirty="0">
              <a:latin typeface="Arial"/>
              <a:cs typeface="Arial"/>
            </a:endParaRPr>
          </a:p>
          <a:p>
            <a:pPr marL="91440" lvl="0" indent="-91440">
              <a:lnSpc>
                <a:spcPct val="90000"/>
              </a:lnSpc>
              <a:spcBef>
                <a:spcPts val="1200"/>
              </a:spcBef>
              <a:spcAft>
                <a:spcPts val="200"/>
              </a:spcAft>
              <a:buClr>
                <a:srgbClr val="E48312"/>
              </a:buClr>
              <a:buSzPct val="100000"/>
              <a:buFont typeface="Calibri" panose="020F0502020204030204" pitchFamily="34" charset="0"/>
              <a:buChar char=" "/>
            </a:pPr>
            <a:r>
              <a:rPr lang="en-US" sz="1500" dirty="0">
                <a:latin typeface="Arial"/>
                <a:cs typeface="Arial"/>
              </a:rPr>
              <a:t>2. </a:t>
            </a:r>
            <a:r>
              <a:rPr lang="en-US" sz="1500" dirty="0" err="1">
                <a:latin typeface="Arial"/>
                <a:cs typeface="Arial"/>
              </a:rPr>
              <a:t>Victimisation</a:t>
            </a:r>
            <a:r>
              <a:rPr lang="en-US" sz="1500" dirty="0">
                <a:latin typeface="Arial"/>
                <a:cs typeface="Arial"/>
              </a:rPr>
              <a:t> often indiscriminate, covering organisations as well as individuals</a:t>
            </a:r>
            <a:br>
              <a:rPr lang="en-US" sz="1500" dirty="0">
                <a:latin typeface="Arial"/>
              </a:rPr>
            </a:br>
            <a:endParaRPr lang="en-US" sz="1500" dirty="0">
              <a:latin typeface="Arial"/>
              <a:cs typeface="Arial"/>
            </a:endParaRPr>
          </a:p>
          <a:p>
            <a:pPr marL="91440" lvl="0" indent="-91440">
              <a:lnSpc>
                <a:spcPct val="90000"/>
              </a:lnSpc>
              <a:spcBef>
                <a:spcPts val="1200"/>
              </a:spcBef>
              <a:spcAft>
                <a:spcPts val="200"/>
              </a:spcAft>
              <a:buClr>
                <a:srgbClr val="E48312"/>
              </a:buClr>
              <a:buSzPct val="100000"/>
              <a:buFont typeface="Calibri" panose="020F0502020204030204" pitchFamily="34" charset="0"/>
              <a:buChar char=" "/>
            </a:pPr>
            <a:r>
              <a:rPr lang="en-US" sz="1500" dirty="0">
                <a:latin typeface="Arial"/>
                <a:cs typeface="Arial"/>
              </a:rPr>
              <a:t>3. Victims might be unaware that they have been victim of crime</a:t>
            </a:r>
            <a:br>
              <a:rPr lang="en-US" sz="1500" dirty="0">
                <a:latin typeface="Arial"/>
              </a:rPr>
            </a:br>
            <a:endParaRPr lang="en-US" sz="1500" dirty="0">
              <a:latin typeface="Arial"/>
              <a:cs typeface="Arial"/>
            </a:endParaRPr>
          </a:p>
          <a:p>
            <a:pPr marL="91440" lvl="0" indent="-91440">
              <a:lnSpc>
                <a:spcPct val="90000"/>
              </a:lnSpc>
              <a:spcBef>
                <a:spcPts val="1200"/>
              </a:spcBef>
              <a:spcAft>
                <a:spcPts val="200"/>
              </a:spcAft>
              <a:buClr>
                <a:srgbClr val="E48312"/>
              </a:buClr>
              <a:buSzPct val="100000"/>
              <a:buFont typeface="Calibri" panose="020F0502020204030204" pitchFamily="34" charset="0"/>
              <a:buChar char=" "/>
            </a:pPr>
            <a:r>
              <a:rPr lang="en-US" sz="1500" dirty="0">
                <a:latin typeface="Arial"/>
                <a:cs typeface="Arial"/>
              </a:rPr>
              <a:t>4. Unaware of fraudulent activity has occurred until well after the event</a:t>
            </a:r>
            <a:br>
              <a:rPr lang="en-US" sz="1500" dirty="0">
                <a:latin typeface="Arial"/>
              </a:rPr>
            </a:br>
            <a:endParaRPr lang="en-US" sz="1500" dirty="0">
              <a:latin typeface="Arial"/>
              <a:cs typeface="Arial"/>
            </a:endParaRPr>
          </a:p>
          <a:p>
            <a:pPr marL="91440" lvl="0" indent="-91440">
              <a:lnSpc>
                <a:spcPct val="90000"/>
              </a:lnSpc>
              <a:spcBef>
                <a:spcPts val="1200"/>
              </a:spcBef>
              <a:spcAft>
                <a:spcPts val="200"/>
              </a:spcAft>
              <a:buClr>
                <a:srgbClr val="E48312"/>
              </a:buClr>
              <a:buSzPct val="100000"/>
              <a:buFont typeface="Calibri" panose="020F0502020204030204" pitchFamily="34" charset="0"/>
              <a:buChar char=" "/>
            </a:pPr>
            <a:r>
              <a:rPr lang="en-US" sz="1500" dirty="0">
                <a:latin typeface="Arial"/>
                <a:cs typeface="Arial"/>
              </a:rPr>
              <a:t>5. Victims unwilling to see themselves as such</a:t>
            </a:r>
            <a:br>
              <a:rPr lang="en-US" sz="1500" dirty="0">
                <a:latin typeface="Arial"/>
              </a:rPr>
            </a:br>
            <a:endParaRPr lang="en-US" sz="1500" dirty="0">
              <a:latin typeface="Arial"/>
              <a:cs typeface="Arial"/>
            </a:endParaRPr>
          </a:p>
          <a:p>
            <a:pPr marL="91440" lvl="0" indent="-91440">
              <a:lnSpc>
                <a:spcPct val="90000"/>
              </a:lnSpc>
              <a:spcBef>
                <a:spcPts val="1200"/>
              </a:spcBef>
              <a:spcAft>
                <a:spcPts val="200"/>
              </a:spcAft>
              <a:buClr>
                <a:srgbClr val="E48312"/>
              </a:buClr>
              <a:buSzPct val="100000"/>
              <a:buFont typeface="Calibri" panose="020F0502020204030204" pitchFamily="34" charset="0"/>
              <a:buChar char=" "/>
            </a:pPr>
            <a:r>
              <a:rPr lang="en-US" sz="1500" dirty="0">
                <a:latin typeface="Arial"/>
                <a:cs typeface="Arial"/>
              </a:rPr>
              <a:t>6. Reluctant to report the offences to the authorities</a:t>
            </a:r>
          </a:p>
          <a:p>
            <a:pPr>
              <a:lnSpc>
                <a:spcPct val="90000"/>
              </a:lnSpc>
            </a:pPr>
            <a:endParaRPr lang="en-GB" sz="1500" dirty="0"/>
          </a:p>
        </p:txBody>
      </p:sp>
      <p:pic>
        <p:nvPicPr>
          <p:cNvPr id="3" name="Picture 2" descr="Fraud surged by 24% under Covid. Now a new study reveals around 700,000  victims a year are likely to be highly vulnerable to fraudulent crime and  seriously harmed by it - Victims Commissioner">
            <a:extLst>
              <a:ext uri="{FF2B5EF4-FFF2-40B4-BE49-F238E27FC236}">
                <a16:creationId xmlns:a16="http://schemas.microsoft.com/office/drawing/2014/main" id="{19B68A5F-AE61-AE8B-7B09-74DB54671FC2}"/>
              </a:ext>
            </a:extLst>
          </p:cNvPr>
          <p:cNvPicPr>
            <a:picLocks noChangeAspect="1"/>
          </p:cNvPicPr>
          <p:nvPr/>
        </p:nvPicPr>
        <p:blipFill>
          <a:blip r:embed="rId3"/>
          <a:stretch>
            <a:fillRect/>
          </a:stretch>
        </p:blipFill>
        <p:spPr>
          <a:xfrm>
            <a:off x="6197600" y="2080246"/>
            <a:ext cx="5384800" cy="3028950"/>
          </a:xfrm>
          <a:prstGeom prst="rect">
            <a:avLst/>
          </a:prstGeom>
          <a:noFill/>
        </p:spPr>
      </p:pic>
    </p:spTree>
    <p:extLst>
      <p:ext uri="{BB962C8B-B14F-4D97-AF65-F5344CB8AC3E}">
        <p14:creationId xmlns:p14="http://schemas.microsoft.com/office/powerpoint/2010/main" val="4218322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4" end="4"/>
                                            </p:txEl>
                                          </p:spTgt>
                                        </p:tgtEl>
                                        <p:attrNameLst>
                                          <p:attrName>style.visibility</p:attrName>
                                        </p:attrNameLst>
                                      </p:cBhvr>
                                      <p:to>
                                        <p:strVal val="visible"/>
                                      </p:to>
                                    </p:set>
                                    <p:animEffect transition="in" filter="fade">
                                      <p:cBhvr>
                                        <p:cTn id="35" dur="1000"/>
                                        <p:tgtEl>
                                          <p:spTgt spid="5">
                                            <p:txEl>
                                              <p:pRg st="4" end="4"/>
                                            </p:txEl>
                                          </p:spTgt>
                                        </p:tgtEl>
                                      </p:cBhvr>
                                    </p:animEffect>
                                    <p:anim calcmode="lin" valueType="num">
                                      <p:cBhvr>
                                        <p:cTn id="36"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5" end="5"/>
                                            </p:txEl>
                                          </p:spTgt>
                                        </p:tgtEl>
                                        <p:attrNameLst>
                                          <p:attrName>style.visibility</p:attrName>
                                        </p:attrNameLst>
                                      </p:cBhvr>
                                      <p:to>
                                        <p:strVal val="visible"/>
                                      </p:to>
                                    </p:set>
                                    <p:animEffect transition="in" filter="fade">
                                      <p:cBhvr>
                                        <p:cTn id="42" dur="1000"/>
                                        <p:tgtEl>
                                          <p:spTgt spid="5">
                                            <p:txEl>
                                              <p:pRg st="5" end="5"/>
                                            </p:txEl>
                                          </p:spTgt>
                                        </p:tgtEl>
                                      </p:cBhvr>
                                    </p:animEffect>
                                    <p:anim calcmode="lin" valueType="num">
                                      <p:cBhvr>
                                        <p:cTn id="43"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35D27-B8A4-347E-4C99-CAB2883D2C21}"/>
              </a:ext>
            </a:extLst>
          </p:cNvPr>
          <p:cNvSpPr>
            <a:spLocks noGrp="1"/>
          </p:cNvSpPr>
          <p:nvPr>
            <p:ph type="title"/>
          </p:nvPr>
        </p:nvSpPr>
        <p:spPr>
          <a:solidFill>
            <a:srgbClr val="002060"/>
          </a:solidFill>
        </p:spPr>
        <p:txBody>
          <a:bodyPr/>
          <a:lstStyle/>
          <a:p>
            <a:r>
              <a:rPr lang="en-GB" dirty="0">
                <a:solidFill>
                  <a:schemeClr val="bg1"/>
                </a:solidFill>
              </a:rPr>
              <a:t>Impact of Fraud</a:t>
            </a:r>
          </a:p>
        </p:txBody>
      </p:sp>
      <p:pic>
        <p:nvPicPr>
          <p:cNvPr id="5" name="Content Placeholder 4">
            <a:extLst>
              <a:ext uri="{FF2B5EF4-FFF2-40B4-BE49-F238E27FC236}">
                <a16:creationId xmlns:a16="http://schemas.microsoft.com/office/drawing/2014/main" id="{DED17F82-5687-0286-5050-C9FAEC73776A}"/>
              </a:ext>
            </a:extLst>
          </p:cNvPr>
          <p:cNvPicPr>
            <a:picLocks noGrp="1" noChangeAspect="1"/>
          </p:cNvPicPr>
          <p:nvPr>
            <p:ph sz="half" idx="1"/>
          </p:nvPr>
        </p:nvPicPr>
        <p:blipFill>
          <a:blip r:embed="rId3"/>
          <a:stretch>
            <a:fillRect/>
          </a:stretch>
        </p:blipFill>
        <p:spPr>
          <a:xfrm>
            <a:off x="609600" y="2080419"/>
            <a:ext cx="5384800" cy="3028950"/>
          </a:xfrm>
          <a:prstGeom prst="rect">
            <a:avLst/>
          </a:prstGeom>
        </p:spPr>
      </p:pic>
      <p:sp>
        <p:nvSpPr>
          <p:cNvPr id="4" name="Content Placeholder 3">
            <a:extLst>
              <a:ext uri="{FF2B5EF4-FFF2-40B4-BE49-F238E27FC236}">
                <a16:creationId xmlns:a16="http://schemas.microsoft.com/office/drawing/2014/main" id="{A6D2DE86-133A-9E54-722E-DCE931152178}"/>
              </a:ext>
            </a:extLst>
          </p:cNvPr>
          <p:cNvSpPr>
            <a:spLocks noGrp="1"/>
          </p:cNvSpPr>
          <p:nvPr>
            <p:ph sz="half" idx="2"/>
          </p:nvPr>
        </p:nvSpPr>
        <p:spPr/>
        <p:txBody>
          <a:bodyPr/>
          <a:lstStyle/>
          <a:p>
            <a:endParaRPr lang="en-GB" dirty="0"/>
          </a:p>
          <a:p>
            <a:endParaRPr lang="en-GB" dirty="0"/>
          </a:p>
          <a:p>
            <a:r>
              <a:rPr lang="en-GB" dirty="0"/>
              <a:t>“ </a:t>
            </a:r>
            <a:r>
              <a:rPr lang="en-GB" i="1" dirty="0"/>
              <a:t>Critically explore the impact that fraud and money laundering has on society</a:t>
            </a:r>
            <a:r>
              <a:rPr lang="en-GB" dirty="0"/>
              <a:t>”</a:t>
            </a:r>
          </a:p>
        </p:txBody>
      </p:sp>
    </p:spTree>
    <p:extLst>
      <p:ext uri="{BB962C8B-B14F-4D97-AF65-F5344CB8AC3E}">
        <p14:creationId xmlns:p14="http://schemas.microsoft.com/office/powerpoint/2010/main" val="16192923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24F58-318D-4D3F-82F4-691E376C22ED}"/>
              </a:ext>
            </a:extLst>
          </p:cNvPr>
          <p:cNvSpPr>
            <a:spLocks noGrp="1"/>
          </p:cNvSpPr>
          <p:nvPr>
            <p:ph type="title"/>
          </p:nvPr>
        </p:nvSpPr>
        <p:spPr>
          <a:solidFill>
            <a:srgbClr val="002060"/>
          </a:solidFill>
        </p:spPr>
        <p:txBody>
          <a:bodyPr/>
          <a:lstStyle/>
          <a:p>
            <a:r>
              <a:rPr lang="en-GB">
                <a:solidFill>
                  <a:srgbClr val="FFFFFF"/>
                </a:solidFill>
                <a:latin typeface="Arial"/>
                <a:cs typeface="Arial"/>
              </a:rPr>
              <a:t>Impact of Fraud</a:t>
            </a:r>
          </a:p>
        </p:txBody>
      </p:sp>
      <p:sp>
        <p:nvSpPr>
          <p:cNvPr id="3" name="Content Placeholder 2">
            <a:extLst>
              <a:ext uri="{FF2B5EF4-FFF2-40B4-BE49-F238E27FC236}">
                <a16:creationId xmlns:a16="http://schemas.microsoft.com/office/drawing/2014/main" id="{321E9746-3EEA-4F73-89BC-F2171122FB00}"/>
              </a:ext>
            </a:extLst>
          </p:cNvPr>
          <p:cNvSpPr>
            <a:spLocks noGrp="1"/>
          </p:cNvSpPr>
          <p:nvPr>
            <p:ph idx="1"/>
          </p:nvPr>
        </p:nvSpPr>
        <p:spPr/>
        <p:txBody>
          <a:bodyPr/>
          <a:lstStyle/>
          <a:p>
            <a:pPr marL="384048" lvl="1" indent="-182880">
              <a:lnSpc>
                <a:spcPct val="90000"/>
              </a:lnSpc>
              <a:spcBef>
                <a:spcPts val="200"/>
              </a:spcBef>
              <a:spcAft>
                <a:spcPts val="400"/>
              </a:spcAft>
              <a:buClr>
                <a:srgbClr val="E48312"/>
              </a:buClr>
              <a:buFont typeface="Calibri" pitchFamily="34" charset="0"/>
              <a:buChar char="◦"/>
            </a:pPr>
            <a:r>
              <a:rPr lang="en-GB" sz="1800" b="1" dirty="0">
                <a:solidFill>
                  <a:srgbClr val="FF0000"/>
                </a:solidFill>
                <a:latin typeface="Arial" panose="020B0604020202020204"/>
              </a:rPr>
              <a:t>Impact across society </a:t>
            </a:r>
            <a:br>
              <a:rPr lang="en-GB" sz="1800" dirty="0">
                <a:solidFill>
                  <a:srgbClr val="000000">
                    <a:lumMod val="75000"/>
                    <a:lumOff val="25000"/>
                  </a:srgbClr>
                </a:solidFill>
                <a:latin typeface="Arial" panose="020B0604020202020204"/>
              </a:rPr>
            </a:br>
            <a:br>
              <a:rPr lang="en-GB" sz="1800" dirty="0">
                <a:solidFill>
                  <a:srgbClr val="000000">
                    <a:lumMod val="75000"/>
                    <a:lumOff val="25000"/>
                  </a:srgbClr>
                </a:solidFill>
                <a:latin typeface="Arial" panose="020B0604020202020204"/>
              </a:rPr>
            </a:br>
            <a:r>
              <a:rPr lang="en-GB" sz="1800" dirty="0">
                <a:solidFill>
                  <a:srgbClr val="000000">
                    <a:lumMod val="75000"/>
                    <a:lumOff val="25000"/>
                  </a:srgbClr>
                </a:solidFill>
                <a:latin typeface="Arial" panose="020B0604020202020204"/>
              </a:rPr>
              <a:t>Harm is caused to individuals and organisations through financial loss.</a:t>
            </a:r>
            <a:br>
              <a:rPr lang="en-GB" sz="1800" dirty="0">
                <a:solidFill>
                  <a:srgbClr val="000000">
                    <a:lumMod val="75000"/>
                    <a:lumOff val="25000"/>
                  </a:srgbClr>
                </a:solidFill>
                <a:latin typeface="Arial" panose="020B0604020202020204"/>
              </a:rPr>
            </a:br>
            <a:endParaRPr lang="en-GB" sz="1800" dirty="0">
              <a:solidFill>
                <a:srgbClr val="000000">
                  <a:lumMod val="75000"/>
                  <a:lumOff val="25000"/>
                </a:srgbClr>
              </a:solidFill>
              <a:latin typeface="Arial" panose="020B0604020202020204"/>
            </a:endParaRPr>
          </a:p>
          <a:p>
            <a:pPr marL="384048" lvl="1" indent="-182880">
              <a:lnSpc>
                <a:spcPct val="90000"/>
              </a:lnSpc>
              <a:spcBef>
                <a:spcPts val="200"/>
              </a:spcBef>
              <a:spcAft>
                <a:spcPts val="400"/>
              </a:spcAft>
              <a:buClr>
                <a:srgbClr val="E48312"/>
              </a:buClr>
              <a:buFont typeface="Calibri" pitchFamily="34" charset="0"/>
              <a:buChar char="◦"/>
            </a:pPr>
            <a:r>
              <a:rPr lang="en-GB" sz="1800" b="1" dirty="0">
                <a:solidFill>
                  <a:srgbClr val="FF0000"/>
                </a:solidFill>
                <a:latin typeface="Arial" panose="020B0604020202020204"/>
              </a:rPr>
              <a:t>Organisations</a:t>
            </a:r>
            <a:r>
              <a:rPr lang="en-GB" sz="1800" dirty="0">
                <a:solidFill>
                  <a:srgbClr val="000000">
                    <a:lumMod val="75000"/>
                    <a:lumOff val="25000"/>
                  </a:srgbClr>
                </a:solidFill>
                <a:latin typeface="Arial" panose="020B0604020202020204"/>
              </a:rPr>
              <a:t>: undermines financial health stability of companies, reputational damage, lack of public confidence, product failure, business failure</a:t>
            </a:r>
            <a:br>
              <a:rPr lang="en-GB" sz="1800" dirty="0">
                <a:solidFill>
                  <a:srgbClr val="000000">
                    <a:lumMod val="75000"/>
                    <a:lumOff val="25000"/>
                  </a:srgbClr>
                </a:solidFill>
                <a:latin typeface="Arial" panose="020B0604020202020204"/>
              </a:rPr>
            </a:br>
            <a:endParaRPr lang="en-GB" sz="1800" dirty="0">
              <a:solidFill>
                <a:srgbClr val="000000">
                  <a:lumMod val="75000"/>
                  <a:lumOff val="25000"/>
                </a:srgbClr>
              </a:solidFill>
              <a:latin typeface="Arial" panose="020B0604020202020204"/>
            </a:endParaRPr>
          </a:p>
          <a:p>
            <a:pPr marL="384048" lvl="1" indent="-182880">
              <a:lnSpc>
                <a:spcPct val="90000"/>
              </a:lnSpc>
              <a:spcBef>
                <a:spcPts val="200"/>
              </a:spcBef>
              <a:spcAft>
                <a:spcPts val="400"/>
              </a:spcAft>
              <a:buClr>
                <a:srgbClr val="E48312"/>
              </a:buClr>
              <a:buFont typeface="Calibri" pitchFamily="34" charset="0"/>
              <a:buChar char="◦"/>
            </a:pPr>
            <a:r>
              <a:rPr lang="en-GB" sz="1800" b="1" dirty="0">
                <a:solidFill>
                  <a:srgbClr val="FF0000"/>
                </a:solidFill>
                <a:latin typeface="Arial" panose="020B0604020202020204"/>
              </a:rPr>
              <a:t>State</a:t>
            </a:r>
            <a:r>
              <a:rPr lang="en-GB" sz="1800" dirty="0">
                <a:solidFill>
                  <a:srgbClr val="000000">
                    <a:lumMod val="75000"/>
                    <a:lumOff val="25000"/>
                  </a:srgbClr>
                </a:solidFill>
                <a:latin typeface="Arial" panose="020B0604020202020204"/>
              </a:rPr>
              <a:t>: Stops public services sector providing quality public services for which we all pay our taxes for, lack of public confidence, failure of the state</a:t>
            </a:r>
            <a:br>
              <a:rPr lang="en-GB" sz="1800" dirty="0">
                <a:solidFill>
                  <a:srgbClr val="000000">
                    <a:lumMod val="75000"/>
                    <a:lumOff val="25000"/>
                  </a:srgbClr>
                </a:solidFill>
                <a:latin typeface="Arial" panose="020B0604020202020204"/>
              </a:rPr>
            </a:br>
            <a:endParaRPr lang="en-GB" sz="1800" dirty="0">
              <a:solidFill>
                <a:srgbClr val="000000">
                  <a:lumMod val="75000"/>
                  <a:lumOff val="25000"/>
                </a:srgbClr>
              </a:solidFill>
              <a:latin typeface="Arial" panose="020B0604020202020204"/>
            </a:endParaRPr>
          </a:p>
          <a:p>
            <a:pPr marL="384048" lvl="1" indent="-182880">
              <a:lnSpc>
                <a:spcPct val="90000"/>
              </a:lnSpc>
              <a:spcBef>
                <a:spcPts val="200"/>
              </a:spcBef>
              <a:spcAft>
                <a:spcPts val="400"/>
              </a:spcAft>
              <a:buClr>
                <a:srgbClr val="E48312"/>
              </a:buClr>
              <a:buFont typeface="Calibri" pitchFamily="34" charset="0"/>
              <a:buChar char="◦"/>
            </a:pPr>
            <a:r>
              <a:rPr lang="en-GB" sz="1800" b="1" dirty="0">
                <a:solidFill>
                  <a:srgbClr val="FF0000"/>
                </a:solidFill>
                <a:latin typeface="Arial" panose="020B0604020202020204"/>
              </a:rPr>
              <a:t>Individua</a:t>
            </a:r>
            <a:r>
              <a:rPr lang="en-GB" sz="1800" dirty="0">
                <a:solidFill>
                  <a:srgbClr val="000000">
                    <a:lumMod val="75000"/>
                    <a:lumOff val="25000"/>
                  </a:srgbClr>
                </a:solidFill>
                <a:latin typeface="Arial" panose="020B0604020202020204"/>
              </a:rPr>
              <a:t>l: Significant impact on vulnerable, loss of savings/pension, reliance on state</a:t>
            </a:r>
            <a:br>
              <a:rPr lang="en-GB" sz="1800" dirty="0">
                <a:solidFill>
                  <a:srgbClr val="000000">
                    <a:lumMod val="75000"/>
                    <a:lumOff val="25000"/>
                  </a:srgbClr>
                </a:solidFill>
                <a:latin typeface="Arial" panose="020B0604020202020204"/>
              </a:rPr>
            </a:br>
            <a:endParaRPr lang="en-GB" sz="1800" dirty="0">
              <a:solidFill>
                <a:srgbClr val="000000">
                  <a:lumMod val="75000"/>
                  <a:lumOff val="25000"/>
                </a:srgbClr>
              </a:solidFill>
              <a:latin typeface="Arial" panose="020B0604020202020204"/>
            </a:endParaRPr>
          </a:p>
          <a:p>
            <a:pPr marL="384048" lvl="1" indent="-182880">
              <a:lnSpc>
                <a:spcPct val="90000"/>
              </a:lnSpc>
              <a:spcBef>
                <a:spcPts val="200"/>
              </a:spcBef>
              <a:spcAft>
                <a:spcPts val="400"/>
              </a:spcAft>
              <a:buClr>
                <a:srgbClr val="E48312"/>
              </a:buClr>
              <a:buFont typeface="Calibri" pitchFamily="34" charset="0"/>
              <a:buChar char="◦"/>
            </a:pPr>
            <a:r>
              <a:rPr lang="en-GB" sz="1800" b="1" dirty="0">
                <a:solidFill>
                  <a:srgbClr val="FF0000"/>
                </a:solidFill>
                <a:latin typeface="Arial" panose="020B0604020202020204"/>
              </a:rPr>
              <a:t>Charities</a:t>
            </a:r>
            <a:r>
              <a:rPr lang="en-GB" sz="1800" dirty="0">
                <a:solidFill>
                  <a:srgbClr val="000000">
                    <a:lumMod val="75000"/>
                    <a:lumOff val="25000"/>
                  </a:srgbClr>
                </a:solidFill>
                <a:latin typeface="Arial" panose="020B0604020202020204"/>
              </a:rPr>
              <a:t>: Denies charities full value of donations, lack of confidence to make donations, funds not reaching those in need</a:t>
            </a:r>
          </a:p>
          <a:p>
            <a:endParaRPr lang="en-GB" dirty="0"/>
          </a:p>
        </p:txBody>
      </p:sp>
    </p:spTree>
    <p:extLst>
      <p:ext uri="{BB962C8B-B14F-4D97-AF65-F5344CB8AC3E}">
        <p14:creationId xmlns:p14="http://schemas.microsoft.com/office/powerpoint/2010/main" val="2086002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06452-7B96-B224-51DD-72CF6D693C5A}"/>
              </a:ext>
            </a:extLst>
          </p:cNvPr>
          <p:cNvSpPr>
            <a:spLocks noGrp="1"/>
          </p:cNvSpPr>
          <p:nvPr>
            <p:ph type="title"/>
          </p:nvPr>
        </p:nvSpPr>
        <p:spPr>
          <a:solidFill>
            <a:srgbClr val="002060"/>
          </a:solidFill>
        </p:spPr>
        <p:txBody>
          <a:bodyPr/>
          <a:lstStyle/>
          <a:p>
            <a:r>
              <a:rPr lang="en-GB" dirty="0">
                <a:solidFill>
                  <a:schemeClr val="bg1"/>
                </a:solidFill>
              </a:rPr>
              <a:t>Human Impact of Fraud</a:t>
            </a:r>
          </a:p>
        </p:txBody>
      </p:sp>
      <p:sp>
        <p:nvSpPr>
          <p:cNvPr id="3" name="Content Placeholder 2">
            <a:extLst>
              <a:ext uri="{FF2B5EF4-FFF2-40B4-BE49-F238E27FC236}">
                <a16:creationId xmlns:a16="http://schemas.microsoft.com/office/drawing/2014/main" id="{66A40F73-3C8F-3CB0-7FF6-43B18BEEFCD2}"/>
              </a:ext>
            </a:extLst>
          </p:cNvPr>
          <p:cNvSpPr>
            <a:spLocks noGrp="1"/>
          </p:cNvSpPr>
          <p:nvPr>
            <p:ph sz="half" idx="1"/>
          </p:nvPr>
        </p:nvSpPr>
        <p:spPr>
          <a:solidFill>
            <a:schemeClr val="accent5">
              <a:lumMod val="20000"/>
              <a:lumOff val="80000"/>
            </a:schemeClr>
          </a:solidFill>
        </p:spPr>
        <p:txBody>
          <a:bodyPr>
            <a:normAutofit fontScale="92500" lnSpcReduction="10000"/>
          </a:bodyPr>
          <a:lstStyle/>
          <a:p>
            <a:r>
              <a:rPr lang="en-GB" dirty="0"/>
              <a:t>Fraud is not a victimless crime. Fraud can be a traumatic experience that often causes real and irreversible impacts for victims, their families, carers and communities. </a:t>
            </a:r>
          </a:p>
          <a:p>
            <a:r>
              <a:rPr lang="en-GB" dirty="0"/>
              <a:t>Fraud can also cause lasting mental and physical trauma for victims, and in some cases, take people’s lives.</a:t>
            </a:r>
          </a:p>
          <a:p>
            <a:endParaRPr lang="en-GB" dirty="0"/>
          </a:p>
        </p:txBody>
      </p:sp>
      <p:sp>
        <p:nvSpPr>
          <p:cNvPr id="5" name="Content Placeholder 4">
            <a:extLst>
              <a:ext uri="{FF2B5EF4-FFF2-40B4-BE49-F238E27FC236}">
                <a16:creationId xmlns:a16="http://schemas.microsoft.com/office/drawing/2014/main" id="{AEDA2DC3-236E-F0AE-2821-EF62139DF4C0}"/>
              </a:ext>
            </a:extLst>
          </p:cNvPr>
          <p:cNvSpPr>
            <a:spLocks noGrp="1"/>
          </p:cNvSpPr>
          <p:nvPr>
            <p:ph sz="half" idx="2"/>
          </p:nvPr>
        </p:nvSpPr>
        <p:spPr/>
        <p:txBody>
          <a:bodyPr>
            <a:normAutofit fontScale="92500" lnSpcReduction="10000"/>
          </a:bodyPr>
          <a:lstStyle/>
          <a:p>
            <a:endParaRPr lang="en-GB"/>
          </a:p>
        </p:txBody>
      </p:sp>
      <p:pic>
        <p:nvPicPr>
          <p:cNvPr id="4" name="Picture 3">
            <a:extLst>
              <a:ext uri="{FF2B5EF4-FFF2-40B4-BE49-F238E27FC236}">
                <a16:creationId xmlns:a16="http://schemas.microsoft.com/office/drawing/2014/main" id="{B2EFF148-DEAD-171A-2DFA-0F9E9CAFDAB1}"/>
              </a:ext>
            </a:extLst>
          </p:cNvPr>
          <p:cNvPicPr>
            <a:picLocks noChangeAspect="1"/>
          </p:cNvPicPr>
          <p:nvPr/>
        </p:nvPicPr>
        <p:blipFill>
          <a:blip r:embed="rId3"/>
          <a:stretch>
            <a:fillRect/>
          </a:stretch>
        </p:blipFill>
        <p:spPr>
          <a:xfrm>
            <a:off x="6844631" y="1600201"/>
            <a:ext cx="4090737" cy="4090737"/>
          </a:xfrm>
          <a:prstGeom prst="rect">
            <a:avLst/>
          </a:prstGeom>
        </p:spPr>
      </p:pic>
    </p:spTree>
    <p:extLst>
      <p:ext uri="{BB962C8B-B14F-4D97-AF65-F5344CB8AC3E}">
        <p14:creationId xmlns:p14="http://schemas.microsoft.com/office/powerpoint/2010/main" val="25942223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36A89-755A-E2D6-BC47-2BCE15878C87}"/>
              </a:ext>
            </a:extLst>
          </p:cNvPr>
          <p:cNvSpPr>
            <a:spLocks noGrp="1"/>
          </p:cNvSpPr>
          <p:nvPr>
            <p:ph type="title"/>
          </p:nvPr>
        </p:nvSpPr>
        <p:spPr>
          <a:solidFill>
            <a:srgbClr val="002060"/>
          </a:solidFill>
        </p:spPr>
        <p:txBody>
          <a:bodyPr/>
          <a:lstStyle/>
          <a:p>
            <a:r>
              <a:rPr lang="en-GB" dirty="0">
                <a:solidFill>
                  <a:schemeClr val="bg1"/>
                </a:solidFill>
              </a:rPr>
              <a:t>Government Impact</a:t>
            </a:r>
          </a:p>
        </p:txBody>
      </p:sp>
      <p:sp>
        <p:nvSpPr>
          <p:cNvPr id="3" name="Content Placeholder 2">
            <a:extLst>
              <a:ext uri="{FF2B5EF4-FFF2-40B4-BE49-F238E27FC236}">
                <a16:creationId xmlns:a16="http://schemas.microsoft.com/office/drawing/2014/main" id="{E26878E5-A870-310B-4972-DEB34B307743}"/>
              </a:ext>
            </a:extLst>
          </p:cNvPr>
          <p:cNvSpPr>
            <a:spLocks noGrp="1"/>
          </p:cNvSpPr>
          <p:nvPr>
            <p:ph sz="half" idx="1"/>
          </p:nvPr>
        </p:nvSpPr>
        <p:spPr>
          <a:solidFill>
            <a:schemeClr val="accent2">
              <a:lumMod val="20000"/>
              <a:lumOff val="80000"/>
            </a:schemeClr>
          </a:solidFill>
        </p:spPr>
        <p:txBody>
          <a:bodyPr>
            <a:normAutofit fontScale="92500" lnSpcReduction="10000"/>
          </a:bodyPr>
          <a:lstStyle/>
          <a:p>
            <a:r>
              <a:rPr lang="en-GB" dirty="0"/>
              <a:t>Fraud against public bodies compromises the government’s ability to deliver services and achieve intended outcomes. Money and services are diverted away from the intended targets and the services delivered can be substandard or unsafe. </a:t>
            </a:r>
          </a:p>
          <a:p>
            <a:r>
              <a:rPr lang="en-GB" dirty="0"/>
              <a:t>Government systems and services</a:t>
            </a:r>
          </a:p>
        </p:txBody>
      </p:sp>
      <p:sp>
        <p:nvSpPr>
          <p:cNvPr id="4" name="Content Placeholder 3">
            <a:extLst>
              <a:ext uri="{FF2B5EF4-FFF2-40B4-BE49-F238E27FC236}">
                <a16:creationId xmlns:a16="http://schemas.microsoft.com/office/drawing/2014/main" id="{CACF385D-CD92-D3BC-CDAE-C6DDAB536315}"/>
              </a:ext>
            </a:extLst>
          </p:cNvPr>
          <p:cNvSpPr>
            <a:spLocks noGrp="1"/>
          </p:cNvSpPr>
          <p:nvPr>
            <p:ph sz="half" idx="2"/>
          </p:nvPr>
        </p:nvSpPr>
        <p:spPr/>
        <p:txBody>
          <a:bodyPr>
            <a:normAutofit fontScale="92500" lnSpcReduction="10000"/>
          </a:bodyPr>
          <a:lstStyle/>
          <a:p>
            <a:endParaRPr lang="en-GB"/>
          </a:p>
        </p:txBody>
      </p:sp>
      <p:pic>
        <p:nvPicPr>
          <p:cNvPr id="1026" name="Picture 2">
            <a:extLst>
              <a:ext uri="{FF2B5EF4-FFF2-40B4-BE49-F238E27FC236}">
                <a16:creationId xmlns:a16="http://schemas.microsoft.com/office/drawing/2014/main" id="{B667FD59-04C9-4065-A407-C80A9A9231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0800" y="2213810"/>
            <a:ext cx="4758991" cy="31726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07749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70EB0-A239-300B-99CE-85DC3593654F}"/>
              </a:ext>
            </a:extLst>
          </p:cNvPr>
          <p:cNvSpPr>
            <a:spLocks noGrp="1"/>
          </p:cNvSpPr>
          <p:nvPr>
            <p:ph type="title"/>
          </p:nvPr>
        </p:nvSpPr>
        <p:spPr>
          <a:solidFill>
            <a:srgbClr val="002060"/>
          </a:solidFill>
        </p:spPr>
        <p:txBody>
          <a:bodyPr/>
          <a:lstStyle/>
          <a:p>
            <a:r>
              <a:rPr lang="en-GB" dirty="0">
                <a:solidFill>
                  <a:schemeClr val="bg1"/>
                </a:solidFill>
              </a:rPr>
              <a:t>Industry Impact</a:t>
            </a:r>
          </a:p>
        </p:txBody>
      </p:sp>
      <p:sp>
        <p:nvSpPr>
          <p:cNvPr id="3" name="Content Placeholder 2">
            <a:extLst>
              <a:ext uri="{FF2B5EF4-FFF2-40B4-BE49-F238E27FC236}">
                <a16:creationId xmlns:a16="http://schemas.microsoft.com/office/drawing/2014/main" id="{6C81B9D0-1487-5508-3038-4571EFBB5B14}"/>
              </a:ext>
            </a:extLst>
          </p:cNvPr>
          <p:cNvSpPr>
            <a:spLocks noGrp="1"/>
          </p:cNvSpPr>
          <p:nvPr>
            <p:ph sz="half" idx="1"/>
          </p:nvPr>
        </p:nvSpPr>
        <p:spPr>
          <a:solidFill>
            <a:schemeClr val="accent4">
              <a:lumMod val="20000"/>
              <a:lumOff val="80000"/>
            </a:schemeClr>
          </a:solidFill>
        </p:spPr>
        <p:txBody>
          <a:bodyPr>
            <a:normAutofit lnSpcReduction="10000"/>
          </a:bodyPr>
          <a:lstStyle/>
          <a:p>
            <a:r>
              <a:rPr lang="en-GB" dirty="0"/>
              <a:t>Fraud can impact on legitimate businesses and industry</a:t>
            </a:r>
          </a:p>
          <a:p>
            <a:r>
              <a:rPr lang="en-GB" dirty="0"/>
              <a:t>Legitimate businesses priced out of market and become bankrupt and close down</a:t>
            </a:r>
          </a:p>
          <a:p>
            <a:r>
              <a:rPr lang="en-GB" dirty="0"/>
              <a:t>Fraud can result in additional regulation – more costs</a:t>
            </a:r>
          </a:p>
          <a:p>
            <a:r>
              <a:rPr lang="en-GB" dirty="0"/>
              <a:t>Integrity is affected</a:t>
            </a:r>
          </a:p>
        </p:txBody>
      </p:sp>
      <p:sp>
        <p:nvSpPr>
          <p:cNvPr id="4" name="Content Placeholder 3">
            <a:extLst>
              <a:ext uri="{FF2B5EF4-FFF2-40B4-BE49-F238E27FC236}">
                <a16:creationId xmlns:a16="http://schemas.microsoft.com/office/drawing/2014/main" id="{4D81CAF9-20D6-56B5-127C-78994617E686}"/>
              </a:ext>
            </a:extLst>
          </p:cNvPr>
          <p:cNvSpPr>
            <a:spLocks noGrp="1"/>
          </p:cNvSpPr>
          <p:nvPr>
            <p:ph sz="half" idx="2"/>
          </p:nvPr>
        </p:nvSpPr>
        <p:spPr/>
        <p:txBody>
          <a:bodyPr/>
          <a:lstStyle/>
          <a:p>
            <a:endParaRPr lang="en-GB"/>
          </a:p>
        </p:txBody>
      </p:sp>
      <p:pic>
        <p:nvPicPr>
          <p:cNvPr id="2050" name="Picture 2">
            <a:extLst>
              <a:ext uri="{FF2B5EF4-FFF2-40B4-BE49-F238E27FC236}">
                <a16:creationId xmlns:a16="http://schemas.microsoft.com/office/drawing/2014/main" id="{0711CEFA-A639-270E-FDE3-B58FBE5797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97600" y="1765922"/>
            <a:ext cx="5486396" cy="36575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24583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F9CC2-6E94-D90E-67DC-B20C417AD2B5}"/>
              </a:ext>
            </a:extLst>
          </p:cNvPr>
          <p:cNvSpPr>
            <a:spLocks noGrp="1"/>
          </p:cNvSpPr>
          <p:nvPr>
            <p:ph type="title"/>
          </p:nvPr>
        </p:nvSpPr>
        <p:spPr>
          <a:solidFill>
            <a:srgbClr val="002060"/>
          </a:solidFill>
        </p:spPr>
        <p:txBody>
          <a:bodyPr/>
          <a:lstStyle/>
          <a:p>
            <a:r>
              <a:rPr lang="en-GB" dirty="0">
                <a:solidFill>
                  <a:schemeClr val="bg1"/>
                </a:solidFill>
              </a:rPr>
              <a:t>Environmental Impact</a:t>
            </a:r>
          </a:p>
        </p:txBody>
      </p:sp>
      <p:sp>
        <p:nvSpPr>
          <p:cNvPr id="3" name="Content Placeholder 2">
            <a:extLst>
              <a:ext uri="{FF2B5EF4-FFF2-40B4-BE49-F238E27FC236}">
                <a16:creationId xmlns:a16="http://schemas.microsoft.com/office/drawing/2014/main" id="{61314146-CF90-98D6-D5AE-042421A6A12B}"/>
              </a:ext>
            </a:extLst>
          </p:cNvPr>
          <p:cNvSpPr>
            <a:spLocks noGrp="1"/>
          </p:cNvSpPr>
          <p:nvPr>
            <p:ph sz="half" idx="1"/>
          </p:nvPr>
        </p:nvSpPr>
        <p:spPr>
          <a:solidFill>
            <a:schemeClr val="accent3">
              <a:lumMod val="60000"/>
              <a:lumOff val="40000"/>
            </a:schemeClr>
          </a:solidFill>
        </p:spPr>
        <p:txBody>
          <a:bodyPr/>
          <a:lstStyle/>
          <a:p>
            <a:r>
              <a:rPr lang="en-GB" dirty="0"/>
              <a:t>Fraud against public bodies can lead to immediate and long term environmental damage through pollution and damaging ecosystems and biodiversity.</a:t>
            </a:r>
          </a:p>
          <a:p>
            <a:r>
              <a:rPr lang="en-GB" dirty="0"/>
              <a:t>Result in significant clean-up costs.</a:t>
            </a:r>
          </a:p>
        </p:txBody>
      </p:sp>
      <p:sp>
        <p:nvSpPr>
          <p:cNvPr id="4" name="Content Placeholder 3">
            <a:extLst>
              <a:ext uri="{FF2B5EF4-FFF2-40B4-BE49-F238E27FC236}">
                <a16:creationId xmlns:a16="http://schemas.microsoft.com/office/drawing/2014/main" id="{BC99675F-9CAE-E118-C9FB-F9EEFFFA6E9F}"/>
              </a:ext>
            </a:extLst>
          </p:cNvPr>
          <p:cNvSpPr>
            <a:spLocks noGrp="1"/>
          </p:cNvSpPr>
          <p:nvPr>
            <p:ph sz="half" idx="2"/>
          </p:nvPr>
        </p:nvSpPr>
        <p:spPr/>
        <p:txBody>
          <a:bodyPr/>
          <a:lstStyle/>
          <a:p>
            <a:endParaRPr lang="en-GB"/>
          </a:p>
        </p:txBody>
      </p:sp>
      <p:pic>
        <p:nvPicPr>
          <p:cNvPr id="3074" name="Picture 2">
            <a:extLst>
              <a:ext uri="{FF2B5EF4-FFF2-40B4-BE49-F238E27FC236}">
                <a16:creationId xmlns:a16="http://schemas.microsoft.com/office/drawing/2014/main" id="{24E87BFF-969E-F516-54B7-70A993523AF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624265"/>
            <a:ext cx="5486400" cy="38085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68975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25B35-E870-79CD-CCD0-C34D1F0DAFF3}"/>
              </a:ext>
            </a:extLst>
          </p:cNvPr>
          <p:cNvSpPr>
            <a:spLocks noGrp="1"/>
          </p:cNvSpPr>
          <p:nvPr>
            <p:ph type="title"/>
          </p:nvPr>
        </p:nvSpPr>
        <p:spPr>
          <a:solidFill>
            <a:srgbClr val="002060"/>
          </a:solidFill>
        </p:spPr>
        <p:txBody>
          <a:bodyPr/>
          <a:lstStyle/>
          <a:p>
            <a:r>
              <a:rPr lang="en-GB" dirty="0">
                <a:solidFill>
                  <a:schemeClr val="bg1"/>
                </a:solidFill>
              </a:rPr>
              <a:t>Impact on Country’s security</a:t>
            </a:r>
          </a:p>
        </p:txBody>
      </p:sp>
      <p:sp>
        <p:nvSpPr>
          <p:cNvPr id="3" name="Content Placeholder 2">
            <a:extLst>
              <a:ext uri="{FF2B5EF4-FFF2-40B4-BE49-F238E27FC236}">
                <a16:creationId xmlns:a16="http://schemas.microsoft.com/office/drawing/2014/main" id="{2F49DDCC-5781-4615-BE4F-23716875BEF9}"/>
              </a:ext>
            </a:extLst>
          </p:cNvPr>
          <p:cNvSpPr>
            <a:spLocks noGrp="1"/>
          </p:cNvSpPr>
          <p:nvPr>
            <p:ph sz="half" idx="1"/>
          </p:nvPr>
        </p:nvSpPr>
        <p:spPr>
          <a:solidFill>
            <a:schemeClr val="accent1">
              <a:lumMod val="20000"/>
              <a:lumOff val="80000"/>
            </a:schemeClr>
          </a:solidFill>
        </p:spPr>
        <p:txBody>
          <a:bodyPr>
            <a:normAutofit fontScale="85000" lnSpcReduction="10000"/>
          </a:bodyPr>
          <a:lstStyle/>
          <a:p>
            <a:r>
              <a:rPr lang="en-GB" dirty="0"/>
              <a:t>Fraud can have an impact on  national defence and security, </a:t>
            </a:r>
          </a:p>
          <a:p>
            <a:r>
              <a:rPr lang="en-GB" dirty="0"/>
              <a:t> It can also damage international standing and affect the ability of nations to get international support. </a:t>
            </a:r>
          </a:p>
          <a:p>
            <a:r>
              <a:rPr lang="en-GB" dirty="0"/>
              <a:t>Fraud against government programs can be used to fund organised crime groups and terrorism, potentially leading to further crime and terrorist attacks.</a:t>
            </a:r>
          </a:p>
        </p:txBody>
      </p:sp>
      <p:pic>
        <p:nvPicPr>
          <p:cNvPr id="4098" name="Picture 2">
            <a:extLst>
              <a:ext uri="{FF2B5EF4-FFF2-40B4-BE49-F238E27FC236}">
                <a16:creationId xmlns:a16="http://schemas.microsoft.com/office/drawing/2014/main" id="{2C51E7C1-E2B9-3578-BA98-4EBACB2784F7}"/>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086648" y="1876927"/>
            <a:ext cx="5637997" cy="34169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15911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9749C-5F95-F1C3-8277-BBE2936634E0}"/>
              </a:ext>
            </a:extLst>
          </p:cNvPr>
          <p:cNvSpPr>
            <a:spLocks noGrp="1"/>
          </p:cNvSpPr>
          <p:nvPr>
            <p:ph type="title"/>
          </p:nvPr>
        </p:nvSpPr>
        <p:spPr>
          <a:solidFill>
            <a:srgbClr val="002060"/>
          </a:solidFill>
        </p:spPr>
        <p:txBody>
          <a:bodyPr/>
          <a:lstStyle/>
          <a:p>
            <a:r>
              <a:rPr lang="en-GB" dirty="0">
                <a:solidFill>
                  <a:schemeClr val="bg1"/>
                </a:solidFill>
              </a:rPr>
              <a:t>Resources</a:t>
            </a:r>
          </a:p>
        </p:txBody>
      </p:sp>
      <p:sp>
        <p:nvSpPr>
          <p:cNvPr id="3" name="Content Placeholder 2">
            <a:extLst>
              <a:ext uri="{FF2B5EF4-FFF2-40B4-BE49-F238E27FC236}">
                <a16:creationId xmlns:a16="http://schemas.microsoft.com/office/drawing/2014/main" id="{972040C6-DE7F-1139-6376-DEFA862E3399}"/>
              </a:ext>
            </a:extLst>
          </p:cNvPr>
          <p:cNvSpPr>
            <a:spLocks noGrp="1"/>
          </p:cNvSpPr>
          <p:nvPr>
            <p:ph idx="1"/>
          </p:nvPr>
        </p:nvSpPr>
        <p:spPr>
          <a:xfrm>
            <a:off x="609600" y="1261227"/>
            <a:ext cx="10972800" cy="3917032"/>
          </a:xfrm>
        </p:spPr>
        <p:txBody>
          <a:bodyPr/>
          <a:lstStyle/>
          <a:p>
            <a:endParaRPr lang="en-GB" dirty="0"/>
          </a:p>
          <a:p>
            <a:pPr marL="0" indent="0">
              <a:buNone/>
            </a:pPr>
            <a:r>
              <a:rPr lang="en-GB" dirty="0"/>
              <a:t>                       Google – The Impact of Fraud</a:t>
            </a:r>
          </a:p>
          <a:p>
            <a:pPr marL="0" indent="0">
              <a:buNone/>
            </a:pPr>
            <a:endParaRPr lang="en-GB" dirty="0"/>
          </a:p>
          <a:p>
            <a:pPr marL="0" indent="0">
              <a:buNone/>
            </a:pPr>
            <a:endParaRPr lang="en-GB" dirty="0"/>
          </a:p>
        </p:txBody>
      </p:sp>
      <p:pic>
        <p:nvPicPr>
          <p:cNvPr id="5122" name="Picture 2">
            <a:extLst>
              <a:ext uri="{FF2B5EF4-FFF2-40B4-BE49-F238E27FC236}">
                <a16:creationId xmlns:a16="http://schemas.microsoft.com/office/drawing/2014/main" id="{23FB1C7C-2363-6444-1D3A-B6A166E59B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3123113"/>
            <a:ext cx="3048000" cy="171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71899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4828A-D9B3-A671-5013-40299F3A0800}"/>
              </a:ext>
            </a:extLst>
          </p:cNvPr>
          <p:cNvSpPr>
            <a:spLocks noGrp="1"/>
          </p:cNvSpPr>
          <p:nvPr>
            <p:ph type="title"/>
          </p:nvPr>
        </p:nvSpPr>
        <p:spPr>
          <a:solidFill>
            <a:srgbClr val="002060"/>
          </a:solidFill>
        </p:spPr>
        <p:txBody>
          <a:bodyPr/>
          <a:lstStyle/>
          <a:p>
            <a:r>
              <a:rPr lang="en-US">
                <a:solidFill>
                  <a:schemeClr val="bg1"/>
                </a:solidFill>
                <a:latin typeface="Arial"/>
                <a:cs typeface="Arial"/>
              </a:rPr>
              <a:t>A to Z of Fraud</a:t>
            </a:r>
          </a:p>
        </p:txBody>
      </p:sp>
      <p:sp>
        <p:nvSpPr>
          <p:cNvPr id="6" name="Content Placeholder 5">
            <a:extLst>
              <a:ext uri="{FF2B5EF4-FFF2-40B4-BE49-F238E27FC236}">
                <a16:creationId xmlns:a16="http://schemas.microsoft.com/office/drawing/2014/main" id="{FD48830C-9BC0-FDAC-C577-E054F89B3C49}"/>
              </a:ext>
            </a:extLst>
          </p:cNvPr>
          <p:cNvSpPr>
            <a:spLocks noGrp="1"/>
          </p:cNvSpPr>
          <p:nvPr>
            <p:ph sz="half" idx="1"/>
          </p:nvPr>
        </p:nvSpPr>
        <p:spPr>
          <a:solidFill>
            <a:schemeClr val="accent3">
              <a:lumMod val="20000"/>
              <a:lumOff val="80000"/>
            </a:schemeClr>
          </a:solidFill>
        </p:spPr>
        <p:txBody>
          <a:bodyPr/>
          <a:lstStyle/>
          <a:p>
            <a:endParaRPr lang="en-US"/>
          </a:p>
        </p:txBody>
      </p:sp>
      <p:sp>
        <p:nvSpPr>
          <p:cNvPr id="7" name="Content Placeholder 6">
            <a:extLst>
              <a:ext uri="{FF2B5EF4-FFF2-40B4-BE49-F238E27FC236}">
                <a16:creationId xmlns:a16="http://schemas.microsoft.com/office/drawing/2014/main" id="{6A81518F-48C0-C6B8-9B97-EA2E4CB5FDE5}"/>
              </a:ext>
            </a:extLst>
          </p:cNvPr>
          <p:cNvSpPr>
            <a:spLocks noGrp="1"/>
          </p:cNvSpPr>
          <p:nvPr>
            <p:ph sz="half" idx="2"/>
          </p:nvPr>
        </p:nvSpPr>
        <p:spPr>
          <a:solidFill>
            <a:schemeClr val="accent1">
              <a:lumMod val="20000"/>
              <a:lumOff val="80000"/>
            </a:schemeClr>
          </a:solidFill>
        </p:spPr>
        <p:txBody>
          <a:bodyPr vert="horz" lIns="91440" tIns="45720" rIns="91440" bIns="45720" rtlCol="0" anchor="t">
            <a:normAutofit/>
          </a:bodyPr>
          <a:lstStyle/>
          <a:p>
            <a:pPr marL="0" indent="0">
              <a:buNone/>
            </a:pPr>
            <a:r>
              <a:rPr lang="en-US">
                <a:latin typeface="Arial"/>
                <a:cs typeface="Arial"/>
              </a:rPr>
              <a:t>How many types of Fraud are there?</a:t>
            </a:r>
          </a:p>
          <a:p>
            <a:pPr marL="0" indent="0">
              <a:buNone/>
            </a:pPr>
            <a:endParaRPr lang="en-US">
              <a:latin typeface="Arial"/>
              <a:cs typeface="Arial"/>
            </a:endParaRPr>
          </a:p>
          <a:p>
            <a:pPr marL="0" indent="0">
              <a:buNone/>
            </a:pPr>
            <a:r>
              <a:rPr lang="en-US">
                <a:latin typeface="Arial"/>
                <a:cs typeface="Arial"/>
              </a:rPr>
              <a:t>Answer: approximately 120 (+)</a:t>
            </a:r>
          </a:p>
        </p:txBody>
      </p:sp>
      <p:sp>
        <p:nvSpPr>
          <p:cNvPr id="3" name="TextBox 2">
            <a:extLst>
              <a:ext uri="{FF2B5EF4-FFF2-40B4-BE49-F238E27FC236}">
                <a16:creationId xmlns:a16="http://schemas.microsoft.com/office/drawing/2014/main" id="{53D6035B-DEA0-36AA-CFF8-4631F6BEA04C}"/>
              </a:ext>
            </a:extLst>
          </p:cNvPr>
          <p:cNvSpPr txBox="1"/>
          <p:nvPr/>
        </p:nvSpPr>
        <p:spPr>
          <a:xfrm>
            <a:off x="1016400" y="2060400"/>
            <a:ext cx="3511200"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
              <a:buChar char="•"/>
            </a:pPr>
            <a:r>
              <a:rPr lang="en-GB" sz="2800" u="sng">
                <a:solidFill>
                  <a:srgbClr val="0000FF"/>
                </a:solidFill>
                <a:cs typeface="Arial"/>
                <a:hlinkClick r:id="rId2"/>
              </a:rPr>
              <a:t>https://www.actionfraud.police.uk/a-z-of-fraud</a:t>
            </a:r>
            <a:r>
              <a:rPr lang="en-GB" sz="2800">
                <a:solidFill>
                  <a:srgbClr val="808080"/>
                </a:solidFill>
                <a:cs typeface="Arial"/>
              </a:rPr>
              <a:t>​</a:t>
            </a:r>
          </a:p>
        </p:txBody>
      </p:sp>
      <p:pic>
        <p:nvPicPr>
          <p:cNvPr id="5" name="Picture 4" descr="A close-up of a logo&#10;&#10;Description automatically generated">
            <a:extLst>
              <a:ext uri="{FF2B5EF4-FFF2-40B4-BE49-F238E27FC236}">
                <a16:creationId xmlns:a16="http://schemas.microsoft.com/office/drawing/2014/main" id="{D14A79C9-CB78-6EBE-7A45-CAEC769D031A}"/>
              </a:ext>
            </a:extLst>
          </p:cNvPr>
          <p:cNvPicPr>
            <a:picLocks noChangeAspect="1"/>
          </p:cNvPicPr>
          <p:nvPr/>
        </p:nvPicPr>
        <p:blipFill>
          <a:blip r:embed="rId3"/>
          <a:stretch>
            <a:fillRect/>
          </a:stretch>
        </p:blipFill>
        <p:spPr>
          <a:xfrm>
            <a:off x="1951557" y="4020231"/>
            <a:ext cx="3623886" cy="1575161"/>
          </a:xfrm>
          <a:prstGeom prst="rect">
            <a:avLst/>
          </a:prstGeom>
        </p:spPr>
      </p:pic>
    </p:spTree>
    <p:extLst>
      <p:ext uri="{BB962C8B-B14F-4D97-AF65-F5344CB8AC3E}">
        <p14:creationId xmlns:p14="http://schemas.microsoft.com/office/powerpoint/2010/main" val="15278932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1EA45-1079-40F8-9C2E-83707984B4EF}"/>
              </a:ext>
            </a:extLst>
          </p:cNvPr>
          <p:cNvSpPr>
            <a:spLocks noGrp="1"/>
          </p:cNvSpPr>
          <p:nvPr>
            <p:ph type="title"/>
          </p:nvPr>
        </p:nvSpPr>
        <p:spPr>
          <a:xfrm>
            <a:off x="1127023" y="274638"/>
            <a:ext cx="10005551" cy="825372"/>
          </a:xfrm>
          <a:solidFill>
            <a:srgbClr val="002060"/>
          </a:solidFill>
        </p:spPr>
        <p:txBody>
          <a:bodyPr>
            <a:normAutofit/>
          </a:bodyPr>
          <a:lstStyle/>
          <a:p>
            <a:r>
              <a:rPr lang="en-GB">
                <a:solidFill>
                  <a:srgbClr val="FFFFFF"/>
                </a:solidFill>
                <a:latin typeface="Arial"/>
                <a:cs typeface="Arial"/>
              </a:rPr>
              <a:t>Who investigates Fraud?</a:t>
            </a:r>
          </a:p>
        </p:txBody>
      </p:sp>
      <p:pic>
        <p:nvPicPr>
          <p:cNvPr id="4" name="Content Placeholder 3">
            <a:extLst>
              <a:ext uri="{FF2B5EF4-FFF2-40B4-BE49-F238E27FC236}">
                <a16:creationId xmlns:a16="http://schemas.microsoft.com/office/drawing/2014/main" id="{510A0FF6-BCEF-4D30-B72F-036F6664C7BF}"/>
              </a:ext>
            </a:extLst>
          </p:cNvPr>
          <p:cNvPicPr>
            <a:picLocks noGrp="1" noChangeAspect="1"/>
          </p:cNvPicPr>
          <p:nvPr>
            <p:ph idx="1"/>
          </p:nvPr>
        </p:nvPicPr>
        <p:blipFill>
          <a:blip r:embed="rId2"/>
          <a:stretch>
            <a:fillRect/>
          </a:stretch>
        </p:blipFill>
        <p:spPr>
          <a:xfrm>
            <a:off x="1531028" y="1282784"/>
            <a:ext cx="9320918" cy="4227602"/>
          </a:xfrm>
          <a:prstGeom prst="rect">
            <a:avLst/>
          </a:prstGeom>
        </p:spPr>
      </p:pic>
    </p:spTree>
    <p:extLst>
      <p:ext uri="{BB962C8B-B14F-4D97-AF65-F5344CB8AC3E}">
        <p14:creationId xmlns:p14="http://schemas.microsoft.com/office/powerpoint/2010/main" val="29990764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0AE781C-74D7-427F-B5B7-652322AF18FA}"/>
              </a:ext>
            </a:extLst>
          </p:cNvPr>
          <p:cNvSpPr>
            <a:spLocks noGrp="1"/>
          </p:cNvSpPr>
          <p:nvPr>
            <p:ph type="title"/>
          </p:nvPr>
        </p:nvSpPr>
        <p:spPr>
          <a:solidFill>
            <a:srgbClr val="002060"/>
          </a:solidFill>
        </p:spPr>
        <p:txBody>
          <a:bodyPr/>
          <a:lstStyle/>
          <a:p>
            <a:r>
              <a:rPr lang="en-GB">
                <a:solidFill>
                  <a:srgbClr val="FFFFFF"/>
                </a:solidFill>
                <a:latin typeface="Arial"/>
                <a:cs typeface="Arial"/>
              </a:rPr>
              <a:t>Non-Government Organisations </a:t>
            </a:r>
            <a:endParaRPr lang="en-GB">
              <a:solidFill>
                <a:srgbClr val="FFFFFF"/>
              </a:solidFill>
            </a:endParaRPr>
          </a:p>
        </p:txBody>
      </p:sp>
      <p:pic>
        <p:nvPicPr>
          <p:cNvPr id="6" name="Content Placeholder 5">
            <a:extLst>
              <a:ext uri="{FF2B5EF4-FFF2-40B4-BE49-F238E27FC236}">
                <a16:creationId xmlns:a16="http://schemas.microsoft.com/office/drawing/2014/main" id="{E60129F1-50A7-4866-8EDB-BCE81B97D0A0}"/>
              </a:ext>
            </a:extLst>
          </p:cNvPr>
          <p:cNvPicPr>
            <a:picLocks noGrp="1" noChangeAspect="1"/>
          </p:cNvPicPr>
          <p:nvPr>
            <p:ph sz="half" idx="1"/>
          </p:nvPr>
        </p:nvPicPr>
        <p:blipFill>
          <a:blip r:embed="rId2"/>
          <a:stretch>
            <a:fillRect/>
          </a:stretch>
        </p:blipFill>
        <p:spPr>
          <a:xfrm>
            <a:off x="609600" y="2496421"/>
            <a:ext cx="5384800" cy="2196946"/>
          </a:xfrm>
          <a:prstGeom prst="rect">
            <a:avLst/>
          </a:prstGeom>
        </p:spPr>
      </p:pic>
      <p:pic>
        <p:nvPicPr>
          <p:cNvPr id="3" name="Content Placeholder 2" descr="A circle with words in it&#10;&#10;Description automatically generated">
            <a:extLst>
              <a:ext uri="{FF2B5EF4-FFF2-40B4-BE49-F238E27FC236}">
                <a16:creationId xmlns:a16="http://schemas.microsoft.com/office/drawing/2014/main" id="{D9161711-3C85-75D8-A714-10D941EB7340}"/>
              </a:ext>
            </a:extLst>
          </p:cNvPr>
          <p:cNvPicPr>
            <a:picLocks noGrp="1" noChangeAspect="1"/>
          </p:cNvPicPr>
          <p:nvPr>
            <p:ph sz="half" idx="2"/>
          </p:nvPr>
        </p:nvPicPr>
        <p:blipFill>
          <a:blip r:embed="rId3"/>
          <a:stretch>
            <a:fillRect/>
          </a:stretch>
        </p:blipFill>
        <p:spPr>
          <a:xfrm>
            <a:off x="6197600" y="2447958"/>
            <a:ext cx="5384800" cy="2293526"/>
          </a:xfrm>
        </p:spPr>
      </p:pic>
    </p:spTree>
    <p:extLst>
      <p:ext uri="{BB962C8B-B14F-4D97-AF65-F5344CB8AC3E}">
        <p14:creationId xmlns:p14="http://schemas.microsoft.com/office/powerpoint/2010/main" val="6670342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8BB84-B678-C5F0-B96F-859F69B05362}"/>
              </a:ext>
            </a:extLst>
          </p:cNvPr>
          <p:cNvSpPr>
            <a:spLocks noGrp="1"/>
          </p:cNvSpPr>
          <p:nvPr>
            <p:ph type="title"/>
          </p:nvPr>
        </p:nvSpPr>
        <p:spPr>
          <a:solidFill>
            <a:srgbClr val="002060"/>
          </a:solidFill>
        </p:spPr>
        <p:txBody>
          <a:bodyPr/>
          <a:lstStyle/>
          <a:p>
            <a:r>
              <a:rPr lang="en-US">
                <a:solidFill>
                  <a:schemeClr val="bg1"/>
                </a:solidFill>
                <a:latin typeface="Arial"/>
                <a:cs typeface="Arial"/>
              </a:rPr>
              <a:t>National &amp; International</a:t>
            </a:r>
          </a:p>
        </p:txBody>
      </p:sp>
      <p:sp>
        <p:nvSpPr>
          <p:cNvPr id="3" name="Content Placeholder 2">
            <a:extLst>
              <a:ext uri="{FF2B5EF4-FFF2-40B4-BE49-F238E27FC236}">
                <a16:creationId xmlns:a16="http://schemas.microsoft.com/office/drawing/2014/main" id="{379A6ED4-124B-3E96-E472-681CEFBDA8F6}"/>
              </a:ext>
            </a:extLst>
          </p:cNvPr>
          <p:cNvSpPr>
            <a:spLocks noGrp="1"/>
          </p:cNvSpPr>
          <p:nvPr>
            <p:ph sz="half" idx="1"/>
          </p:nvPr>
        </p:nvSpPr>
        <p:spPr>
          <a:solidFill>
            <a:schemeClr val="accent3">
              <a:lumMod val="20000"/>
              <a:lumOff val="80000"/>
            </a:schemeClr>
          </a:solidFill>
        </p:spPr>
        <p:txBody>
          <a:bodyPr vert="horz" lIns="91440" tIns="45720" rIns="91440" bIns="45720" rtlCol="0" anchor="t">
            <a:normAutofit/>
          </a:bodyPr>
          <a:lstStyle/>
          <a:p>
            <a:pPr marL="0" indent="0" algn="ctr">
              <a:buNone/>
            </a:pPr>
            <a:r>
              <a:rPr lang="en-US" b="1">
                <a:latin typeface="Arial"/>
                <a:cs typeface="Arial"/>
              </a:rPr>
              <a:t>Regional </a:t>
            </a:r>
            <a:r>
              <a:rPr lang="en-US" b="1" err="1">
                <a:latin typeface="Arial"/>
                <a:cs typeface="Arial"/>
              </a:rPr>
              <a:t>Organised</a:t>
            </a:r>
            <a:r>
              <a:rPr lang="en-US" b="1">
                <a:latin typeface="Arial"/>
                <a:cs typeface="Arial"/>
              </a:rPr>
              <a:t> Crime Units</a:t>
            </a:r>
            <a:endParaRPr lang="en-US"/>
          </a:p>
          <a:p>
            <a:r>
              <a:rPr lang="en-US">
                <a:ea typeface="+mn-lt"/>
                <a:cs typeface="+mn-lt"/>
                <a:hlinkClick r:id="rId2"/>
              </a:rPr>
              <a:t>Fraud and Economic Crime (rocu.police.uk)</a:t>
            </a:r>
          </a:p>
          <a:p>
            <a:endParaRPr lang="en-US"/>
          </a:p>
          <a:p>
            <a:endParaRPr lang="en-US"/>
          </a:p>
          <a:p>
            <a:endParaRPr lang="en-US"/>
          </a:p>
          <a:p>
            <a:endParaRPr lang="en-US"/>
          </a:p>
          <a:p>
            <a:endParaRPr lang="en-US"/>
          </a:p>
        </p:txBody>
      </p:sp>
      <p:sp>
        <p:nvSpPr>
          <p:cNvPr id="8" name="Content Placeholder 7">
            <a:extLst>
              <a:ext uri="{FF2B5EF4-FFF2-40B4-BE49-F238E27FC236}">
                <a16:creationId xmlns:a16="http://schemas.microsoft.com/office/drawing/2014/main" id="{89B7DE17-06BF-ACA2-A015-0EBFFB80E93F}"/>
              </a:ext>
            </a:extLst>
          </p:cNvPr>
          <p:cNvSpPr>
            <a:spLocks noGrp="1"/>
          </p:cNvSpPr>
          <p:nvPr>
            <p:ph sz="half" idx="2"/>
          </p:nvPr>
        </p:nvSpPr>
        <p:spPr>
          <a:solidFill>
            <a:schemeClr val="accent4">
              <a:lumMod val="20000"/>
              <a:lumOff val="80000"/>
            </a:schemeClr>
          </a:solidFill>
        </p:spPr>
        <p:txBody>
          <a:bodyPr vert="horz" lIns="91440" tIns="45720" rIns="91440" bIns="45720" rtlCol="0" anchor="t">
            <a:normAutofit/>
          </a:bodyPr>
          <a:lstStyle/>
          <a:p>
            <a:pPr marL="0" indent="0">
              <a:buNone/>
            </a:pPr>
            <a:r>
              <a:rPr lang="en-US" b="1">
                <a:latin typeface="Arial"/>
                <a:cs typeface="Arial"/>
              </a:rPr>
              <a:t>                   Interpol</a:t>
            </a:r>
          </a:p>
          <a:p>
            <a:pPr marL="0" indent="0">
              <a:buNone/>
            </a:pPr>
            <a:endParaRPr lang="en-US" b="1">
              <a:latin typeface="Arial"/>
              <a:cs typeface="Arial"/>
            </a:endParaRPr>
          </a:p>
          <a:p>
            <a:pPr marL="0" indent="0">
              <a:buNone/>
            </a:pPr>
            <a:r>
              <a:rPr lang="en-US">
                <a:ea typeface="+mn-lt"/>
                <a:cs typeface="+mn-lt"/>
                <a:hlinkClick r:id="rId3"/>
              </a:rPr>
              <a:t>Financial crime (interpol.int)</a:t>
            </a:r>
            <a:endParaRPr lang="en-US">
              <a:ea typeface="+mn-lt"/>
              <a:cs typeface="+mn-lt"/>
            </a:endParaRPr>
          </a:p>
          <a:p>
            <a:pPr marL="0" indent="0">
              <a:buNone/>
            </a:pPr>
            <a:endParaRPr lang="en-US"/>
          </a:p>
          <a:p>
            <a:pPr marL="0" indent="0">
              <a:buNone/>
            </a:pPr>
            <a:endParaRPr lang="en-US"/>
          </a:p>
        </p:txBody>
      </p:sp>
      <p:pic>
        <p:nvPicPr>
          <p:cNvPr id="9" name="Picture 8" descr="rocu-header-logo-420">
            <a:extLst>
              <a:ext uri="{FF2B5EF4-FFF2-40B4-BE49-F238E27FC236}">
                <a16:creationId xmlns:a16="http://schemas.microsoft.com/office/drawing/2014/main" id="{FDEC77D8-3C4F-AD75-61FF-F1D0EC8C4295}"/>
              </a:ext>
            </a:extLst>
          </p:cNvPr>
          <p:cNvPicPr>
            <a:picLocks noChangeAspect="1"/>
          </p:cNvPicPr>
          <p:nvPr/>
        </p:nvPicPr>
        <p:blipFill>
          <a:blip r:embed="rId4"/>
          <a:stretch>
            <a:fillRect/>
          </a:stretch>
        </p:blipFill>
        <p:spPr>
          <a:xfrm>
            <a:off x="1844400" y="3764571"/>
            <a:ext cx="2743200" cy="1632857"/>
          </a:xfrm>
          <a:prstGeom prst="rect">
            <a:avLst/>
          </a:prstGeom>
        </p:spPr>
      </p:pic>
      <p:pic>
        <p:nvPicPr>
          <p:cNvPr id="10" name="Picture 9" descr="Interpol Logo">
            <a:extLst>
              <a:ext uri="{FF2B5EF4-FFF2-40B4-BE49-F238E27FC236}">
                <a16:creationId xmlns:a16="http://schemas.microsoft.com/office/drawing/2014/main" id="{9224DEF2-228C-594C-AF66-300B6F629994}"/>
              </a:ext>
            </a:extLst>
          </p:cNvPr>
          <p:cNvPicPr>
            <a:picLocks noChangeAspect="1"/>
          </p:cNvPicPr>
          <p:nvPr/>
        </p:nvPicPr>
        <p:blipFill>
          <a:blip r:embed="rId5"/>
          <a:stretch>
            <a:fillRect/>
          </a:stretch>
        </p:blipFill>
        <p:spPr>
          <a:xfrm>
            <a:off x="7761375" y="3580387"/>
            <a:ext cx="1889250" cy="1719225"/>
          </a:xfrm>
          <a:prstGeom prst="rect">
            <a:avLst/>
          </a:prstGeom>
        </p:spPr>
      </p:pic>
    </p:spTree>
    <p:extLst>
      <p:ext uri="{BB962C8B-B14F-4D97-AF65-F5344CB8AC3E}">
        <p14:creationId xmlns:p14="http://schemas.microsoft.com/office/powerpoint/2010/main" val="3311336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E38A4-5D80-4936-B1AB-EFC2E9A3428C}"/>
              </a:ext>
            </a:extLst>
          </p:cNvPr>
          <p:cNvSpPr>
            <a:spLocks noGrp="1"/>
          </p:cNvSpPr>
          <p:nvPr>
            <p:ph type="title"/>
          </p:nvPr>
        </p:nvSpPr>
        <p:spPr>
          <a:solidFill>
            <a:srgbClr val="002060"/>
          </a:solidFill>
        </p:spPr>
        <p:txBody>
          <a:bodyPr>
            <a:normAutofit/>
          </a:bodyPr>
          <a:lstStyle/>
          <a:p>
            <a:r>
              <a:rPr lang="en-GB" sz="3200">
                <a:solidFill>
                  <a:schemeClr val="bg1"/>
                </a:solidFill>
                <a:latin typeface="Arial"/>
                <a:cs typeface="Arial"/>
              </a:rPr>
              <a:t>The Fraud Act 2006 </a:t>
            </a:r>
            <a:endParaRPr lang="en-GB" sz="32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99FCB15-0F31-4E0C-B327-60FBED8B3B66}"/>
              </a:ext>
            </a:extLst>
          </p:cNvPr>
          <p:cNvSpPr>
            <a:spLocks noGrp="1"/>
          </p:cNvSpPr>
          <p:nvPr>
            <p:ph idx="1"/>
          </p:nvPr>
        </p:nvSpPr>
        <p:spPr/>
        <p:txBody>
          <a:bodyPr vert="horz" lIns="91440" tIns="45720" rIns="91440" bIns="45720" rtlCol="0" anchor="t">
            <a:normAutofit fontScale="85000" lnSpcReduction="20000"/>
          </a:bodyPr>
          <a:lstStyle/>
          <a:p>
            <a:pPr marL="0" indent="0">
              <a:buNone/>
            </a:pPr>
            <a:r>
              <a:rPr lang="en-GB"/>
              <a:t>(</a:t>
            </a:r>
            <a:r>
              <a:rPr lang="en-GB">
                <a:latin typeface="Arial"/>
                <a:cs typeface="Arial"/>
              </a:rPr>
              <a:t>s1) – A person is guilty of Fraud if he is in breach of any of the following:</a:t>
            </a:r>
          </a:p>
          <a:p>
            <a:pPr marL="457200" lvl="1" indent="0">
              <a:buNone/>
            </a:pPr>
            <a:r>
              <a:rPr lang="en-GB">
                <a:latin typeface="Arial"/>
                <a:cs typeface="Arial"/>
              </a:rPr>
              <a:t>Fraud by false representation (s2)</a:t>
            </a:r>
          </a:p>
          <a:p>
            <a:pPr marL="457200" lvl="1" indent="0">
              <a:buNone/>
            </a:pPr>
            <a:r>
              <a:rPr lang="en-GB">
                <a:latin typeface="Arial"/>
                <a:cs typeface="Arial"/>
              </a:rPr>
              <a:t>Fraud by failing to disclose information (s3)</a:t>
            </a:r>
          </a:p>
          <a:p>
            <a:pPr marL="457200" lvl="1" indent="0">
              <a:buNone/>
            </a:pPr>
            <a:r>
              <a:rPr lang="en-GB">
                <a:latin typeface="Arial"/>
                <a:cs typeface="Arial"/>
              </a:rPr>
              <a:t>Fraud by abuse of position (s4)</a:t>
            </a:r>
          </a:p>
          <a:p>
            <a:pPr marL="0" indent="0">
              <a:buNone/>
            </a:pPr>
            <a:r>
              <a:rPr lang="en-GB">
                <a:latin typeface="Arial"/>
                <a:cs typeface="Arial"/>
              </a:rPr>
              <a:t>The offenders actions must be </a:t>
            </a:r>
            <a:r>
              <a:rPr lang="en-GB" b="1">
                <a:latin typeface="Arial"/>
                <a:cs typeface="Arial"/>
              </a:rPr>
              <a:t>DISHONEST</a:t>
            </a:r>
            <a:r>
              <a:rPr lang="en-GB">
                <a:latin typeface="Arial"/>
                <a:cs typeface="Arial"/>
              </a:rPr>
              <a:t> and </a:t>
            </a:r>
            <a:r>
              <a:rPr lang="en-GB" b="1">
                <a:latin typeface="Arial"/>
                <a:cs typeface="Arial"/>
              </a:rPr>
              <a:t>INTENDS</a:t>
            </a:r>
            <a:r>
              <a:rPr lang="en-GB">
                <a:latin typeface="Arial"/>
                <a:cs typeface="Arial"/>
              </a:rPr>
              <a:t> to make </a:t>
            </a:r>
          </a:p>
          <a:p>
            <a:pPr marL="0" indent="0">
              <a:buNone/>
            </a:pPr>
            <a:r>
              <a:rPr lang="en-GB">
                <a:latin typeface="Arial"/>
                <a:cs typeface="Arial"/>
              </a:rPr>
              <a:t>A gain for himself or another OR</a:t>
            </a:r>
          </a:p>
          <a:p>
            <a:pPr marL="0" indent="0">
              <a:buNone/>
            </a:pPr>
            <a:r>
              <a:rPr lang="en-GB">
                <a:latin typeface="Arial"/>
                <a:cs typeface="Arial"/>
              </a:rPr>
              <a:t>To cause loss to another or to expose another to a risk of loss.</a:t>
            </a:r>
          </a:p>
          <a:p>
            <a:pPr marL="0" indent="0">
              <a:buNone/>
            </a:pPr>
            <a:endParaRPr lang="en-GB">
              <a:latin typeface="Arial"/>
              <a:cs typeface="Arial"/>
            </a:endParaRPr>
          </a:p>
          <a:p>
            <a:pPr marL="0" indent="0">
              <a:buNone/>
            </a:pPr>
            <a:r>
              <a:rPr lang="en-GB">
                <a:latin typeface="Arial"/>
                <a:cs typeface="Arial"/>
              </a:rPr>
              <a:t>NB – the legislation does not define the word FRAUD</a:t>
            </a:r>
          </a:p>
        </p:txBody>
      </p:sp>
    </p:spTree>
    <p:extLst>
      <p:ext uri="{BB962C8B-B14F-4D97-AF65-F5344CB8AC3E}">
        <p14:creationId xmlns:p14="http://schemas.microsoft.com/office/powerpoint/2010/main" val="402082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500"/>
                                        <p:tgtEl>
                                          <p:spTgt spid="3">
                                            <p:txEl>
                                              <p:pRg st="6" end="6"/>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txEl>
                                              <p:pRg st="8" end="8"/>
                                            </p:txEl>
                                          </p:spTgt>
                                        </p:tgtEl>
                                        <p:attrNameLst>
                                          <p:attrName>style.visibility</p:attrName>
                                        </p:attrNameLst>
                                      </p:cBhvr>
                                      <p:to>
                                        <p:strVal val="visible"/>
                                      </p:to>
                                    </p:set>
                                    <p:animEffect transition="in" filter="fade">
                                      <p:cBhvr>
                                        <p:cTn id="36"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7251E-D72C-43B9-A148-9E0AD4AFFE68}"/>
              </a:ext>
            </a:extLst>
          </p:cNvPr>
          <p:cNvSpPr>
            <a:spLocks noGrp="1"/>
          </p:cNvSpPr>
          <p:nvPr>
            <p:ph type="title"/>
          </p:nvPr>
        </p:nvSpPr>
        <p:spPr>
          <a:solidFill>
            <a:srgbClr val="002060"/>
          </a:solidFill>
        </p:spPr>
        <p:txBody>
          <a:bodyPr/>
          <a:lstStyle/>
          <a:p>
            <a:r>
              <a:rPr lang="en-GB" b="1">
                <a:solidFill>
                  <a:schemeClr val="bg1"/>
                </a:solidFill>
                <a:latin typeface="Arial"/>
                <a:cs typeface="Arial"/>
              </a:rPr>
              <a:t>Fraud Theory </a:t>
            </a:r>
          </a:p>
        </p:txBody>
      </p:sp>
      <p:sp>
        <p:nvSpPr>
          <p:cNvPr id="3" name="Content Placeholder 2">
            <a:extLst>
              <a:ext uri="{FF2B5EF4-FFF2-40B4-BE49-F238E27FC236}">
                <a16:creationId xmlns:a16="http://schemas.microsoft.com/office/drawing/2014/main" id="{C4B16E43-606D-4BED-B168-593A1B5387D0}"/>
              </a:ext>
            </a:extLst>
          </p:cNvPr>
          <p:cNvSpPr>
            <a:spLocks noGrp="1"/>
          </p:cNvSpPr>
          <p:nvPr>
            <p:ph idx="4294967295"/>
          </p:nvPr>
        </p:nvSpPr>
        <p:spPr>
          <a:xfrm>
            <a:off x="888000" y="1624200"/>
            <a:ext cx="10972800" cy="3916363"/>
          </a:xfrm>
        </p:spPr>
        <p:txBody>
          <a:bodyPr vert="horz" lIns="91440" tIns="45720" rIns="91440" bIns="45720" rtlCol="0" anchor="t">
            <a:normAutofit/>
          </a:bodyPr>
          <a:lstStyle/>
          <a:p>
            <a:endParaRPr lang="en-GB"/>
          </a:p>
          <a:p>
            <a:r>
              <a:rPr lang="en-GB"/>
              <a:t>Fraud Triangle</a:t>
            </a:r>
          </a:p>
          <a:p>
            <a:endParaRPr lang="en-GB"/>
          </a:p>
          <a:p>
            <a:endParaRPr lang="en-GB"/>
          </a:p>
          <a:p>
            <a:pPr marL="0" indent="0">
              <a:buNone/>
            </a:pPr>
            <a:endParaRPr lang="en-GB"/>
          </a:p>
          <a:p>
            <a:pPr marL="0" indent="0">
              <a:buNone/>
            </a:pPr>
            <a:r>
              <a:rPr lang="en-GB"/>
              <a:t>                                                               </a:t>
            </a:r>
          </a:p>
          <a:p>
            <a:endParaRPr lang="en-GB"/>
          </a:p>
        </p:txBody>
      </p:sp>
      <p:pic>
        <p:nvPicPr>
          <p:cNvPr id="81" name="Picture 80" descr="Fraud Triangle - Motivation, Opportunity, Rationalization with Icons in an  Infographic template Stock Vector | Adobe Stock">
            <a:extLst>
              <a:ext uri="{FF2B5EF4-FFF2-40B4-BE49-F238E27FC236}">
                <a16:creationId xmlns:a16="http://schemas.microsoft.com/office/drawing/2014/main" id="{E75E5764-A9C8-3532-7987-0D81415D8121}"/>
              </a:ext>
            </a:extLst>
          </p:cNvPr>
          <p:cNvPicPr>
            <a:picLocks noChangeAspect="1"/>
          </p:cNvPicPr>
          <p:nvPr/>
        </p:nvPicPr>
        <p:blipFill>
          <a:blip r:embed="rId2"/>
          <a:stretch>
            <a:fillRect/>
          </a:stretch>
        </p:blipFill>
        <p:spPr>
          <a:xfrm>
            <a:off x="4928438" y="1973438"/>
            <a:ext cx="3535125" cy="3529125"/>
          </a:xfrm>
          <a:prstGeom prst="rect">
            <a:avLst/>
          </a:prstGeom>
        </p:spPr>
      </p:pic>
    </p:spTree>
    <p:extLst>
      <p:ext uri="{BB962C8B-B14F-4D97-AF65-F5344CB8AC3E}">
        <p14:creationId xmlns:p14="http://schemas.microsoft.com/office/powerpoint/2010/main" val="26275760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5" end="5"/>
                                            </p:txEl>
                                          </p:spTgt>
                                        </p:tgtEl>
                                        <p:attrNameLst>
                                          <p:attrName>style.visibility</p:attrName>
                                        </p:attrNameLst>
                                      </p:cBhvr>
                                      <p:to>
                                        <p:strVal val="visible"/>
                                      </p:to>
                                    </p:set>
                                    <p:animEffect transition="in" filter="fade">
                                      <p:cBhvr>
                                        <p:cTn id="14" dur="1000"/>
                                        <p:tgtEl>
                                          <p:spTgt spid="3">
                                            <p:txEl>
                                              <p:pRg st="5" end="5"/>
                                            </p:txEl>
                                          </p:spTgt>
                                        </p:tgtEl>
                                      </p:cBhvr>
                                    </p:animEffect>
                                    <p:anim calcmode="lin" valueType="num">
                                      <p:cBhvr>
                                        <p:cTn id="1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C9D5B-7A3E-413D-B5C6-14DB9DBAFEAA}"/>
              </a:ext>
            </a:extLst>
          </p:cNvPr>
          <p:cNvSpPr>
            <a:spLocks noGrp="1"/>
          </p:cNvSpPr>
          <p:nvPr>
            <p:ph type="title"/>
          </p:nvPr>
        </p:nvSpPr>
        <p:spPr>
          <a:solidFill>
            <a:srgbClr val="002060"/>
          </a:solidFill>
        </p:spPr>
        <p:txBody>
          <a:bodyPr/>
          <a:lstStyle/>
          <a:p>
            <a:pPr algn="ctr"/>
            <a:r>
              <a:rPr lang="en-GB" b="1">
                <a:solidFill>
                  <a:srgbClr val="FFFFFF"/>
                </a:solidFill>
              </a:rPr>
              <a:t>Fraud Triangle</a:t>
            </a:r>
          </a:p>
        </p:txBody>
      </p:sp>
      <p:pic>
        <p:nvPicPr>
          <p:cNvPr id="6" name="Content Placeholder 5">
            <a:extLst>
              <a:ext uri="{FF2B5EF4-FFF2-40B4-BE49-F238E27FC236}">
                <a16:creationId xmlns:a16="http://schemas.microsoft.com/office/drawing/2014/main" id="{BA8DA8C2-60A7-4DF7-B601-D639F189C176}"/>
              </a:ext>
            </a:extLst>
          </p:cNvPr>
          <p:cNvPicPr>
            <a:picLocks noGrp="1"/>
          </p:cNvPicPr>
          <p:nvPr>
            <p:ph idx="1"/>
          </p:nvPr>
        </p:nvPicPr>
        <p:blipFill>
          <a:blip r:embed="rId2">
            <a:extLst>
              <a:ext uri="{28A0092B-C50C-407E-A947-70E740481C1C}">
                <a14:useLocalDpi xmlns:a14="http://schemas.microsoft.com/office/drawing/2010/main" val="0"/>
              </a:ext>
            </a:extLst>
          </a:blip>
          <a:stretch>
            <a:fillRect/>
          </a:stretch>
        </p:blipFill>
        <p:spPr>
          <a:xfrm>
            <a:off x="3159108" y="1309625"/>
            <a:ext cx="5801784" cy="4351338"/>
          </a:xfrm>
          <a:prstGeom prst="rect">
            <a:avLst/>
          </a:prstGeom>
        </p:spPr>
      </p:pic>
    </p:spTree>
    <p:extLst>
      <p:ext uri="{BB962C8B-B14F-4D97-AF65-F5344CB8AC3E}">
        <p14:creationId xmlns:p14="http://schemas.microsoft.com/office/powerpoint/2010/main" val="17710566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0FF04-7A05-A6D9-E659-28EDB23E0636}"/>
              </a:ext>
            </a:extLst>
          </p:cNvPr>
          <p:cNvSpPr>
            <a:spLocks noGrp="1"/>
          </p:cNvSpPr>
          <p:nvPr>
            <p:ph type="title"/>
          </p:nvPr>
        </p:nvSpPr>
        <p:spPr>
          <a:solidFill>
            <a:srgbClr val="002060"/>
          </a:solidFill>
        </p:spPr>
        <p:txBody>
          <a:bodyPr/>
          <a:lstStyle/>
          <a:p>
            <a:r>
              <a:rPr lang="en-US">
                <a:solidFill>
                  <a:srgbClr val="FFFFFF"/>
                </a:solidFill>
                <a:latin typeface="Arial"/>
                <a:cs typeface="Arial"/>
              </a:rPr>
              <a:t>Fraud Triangle – 3 elements</a:t>
            </a:r>
          </a:p>
        </p:txBody>
      </p:sp>
      <p:sp>
        <p:nvSpPr>
          <p:cNvPr id="3" name="Content Placeholder 2">
            <a:extLst>
              <a:ext uri="{FF2B5EF4-FFF2-40B4-BE49-F238E27FC236}">
                <a16:creationId xmlns:a16="http://schemas.microsoft.com/office/drawing/2014/main" id="{4171F53B-C0C5-799D-EAE7-8DE606765024}"/>
              </a:ext>
            </a:extLst>
          </p:cNvPr>
          <p:cNvSpPr>
            <a:spLocks noGrp="1"/>
          </p:cNvSpPr>
          <p:nvPr>
            <p:ph sz="half" idx="1"/>
          </p:nvPr>
        </p:nvSpPr>
        <p:spPr>
          <a:solidFill>
            <a:schemeClr val="accent3">
              <a:lumMod val="20000"/>
              <a:lumOff val="80000"/>
            </a:schemeClr>
          </a:solidFill>
        </p:spPr>
        <p:txBody>
          <a:bodyPr vert="horz" lIns="91440" tIns="45720" rIns="91440" bIns="45720" rtlCol="0" anchor="t">
            <a:normAutofit fontScale="92500" lnSpcReduction="10000"/>
          </a:bodyPr>
          <a:lstStyle/>
          <a:p>
            <a:pPr marL="0" indent="0">
              <a:buNone/>
            </a:pPr>
            <a:r>
              <a:rPr lang="en-US" b="1">
                <a:solidFill>
                  <a:srgbClr val="7030A0"/>
                </a:solidFill>
              </a:rPr>
              <a:t>                   </a:t>
            </a:r>
            <a:r>
              <a:rPr lang="en-US" b="1"/>
              <a:t> </a:t>
            </a:r>
            <a:r>
              <a:rPr lang="en-US" b="1">
                <a:latin typeface="Arial"/>
                <a:cs typeface="Arial"/>
              </a:rPr>
              <a:t>Motivation</a:t>
            </a:r>
          </a:p>
          <a:p>
            <a:pPr>
              <a:buNone/>
            </a:pPr>
            <a:r>
              <a:rPr lang="en-US" sz="2600">
                <a:latin typeface="Arial"/>
                <a:cs typeface="Arial"/>
              </a:rPr>
              <a:t>•</a:t>
            </a:r>
            <a:r>
              <a:rPr lang="en-US" sz="2600">
                <a:latin typeface="Calibri"/>
                <a:cs typeface="Calibri"/>
              </a:rPr>
              <a:t>Compulsive </a:t>
            </a:r>
            <a:r>
              <a:rPr lang="en-US" sz="2600" err="1">
                <a:latin typeface="Calibri"/>
                <a:cs typeface="Calibri"/>
              </a:rPr>
              <a:t>behaviour</a:t>
            </a:r>
            <a:endParaRPr lang="en-US" err="1"/>
          </a:p>
          <a:p>
            <a:pPr>
              <a:buNone/>
            </a:pPr>
            <a:r>
              <a:rPr lang="en-US" sz="2400">
                <a:solidFill>
                  <a:srgbClr val="0070C0"/>
                </a:solidFill>
                <a:latin typeface="Calibri"/>
                <a:cs typeface="Calibri"/>
              </a:rPr>
              <a:t>(gambling, alcohol, illegal drug use,)</a:t>
            </a:r>
            <a:endParaRPr lang="en-US"/>
          </a:p>
          <a:p>
            <a:pPr>
              <a:buNone/>
            </a:pPr>
            <a:r>
              <a:rPr lang="en-US" sz="2600">
                <a:latin typeface="Arial"/>
                <a:cs typeface="Arial"/>
              </a:rPr>
              <a:t>•</a:t>
            </a:r>
            <a:r>
              <a:rPr lang="en-US" sz="2600">
                <a:latin typeface="Calibri"/>
                <a:cs typeface="Calibri"/>
              </a:rPr>
              <a:t>Financial Debts</a:t>
            </a:r>
            <a:endParaRPr lang="en-US"/>
          </a:p>
          <a:p>
            <a:pPr>
              <a:buNone/>
            </a:pPr>
            <a:r>
              <a:rPr lang="en-US" sz="2400">
                <a:solidFill>
                  <a:srgbClr val="548235"/>
                </a:solidFill>
                <a:latin typeface="Calibri"/>
                <a:cs typeface="Calibri"/>
              </a:rPr>
              <a:t>(credit cards, loans etc.)</a:t>
            </a:r>
            <a:endParaRPr lang="en-US"/>
          </a:p>
          <a:p>
            <a:pPr>
              <a:buNone/>
            </a:pPr>
            <a:r>
              <a:rPr lang="en-US" sz="2600">
                <a:latin typeface="Arial"/>
                <a:cs typeface="Arial"/>
              </a:rPr>
              <a:t>•</a:t>
            </a:r>
            <a:r>
              <a:rPr lang="en-US" sz="2600">
                <a:latin typeface="Calibri"/>
                <a:cs typeface="Calibri"/>
              </a:rPr>
              <a:t>Family problems</a:t>
            </a:r>
            <a:endParaRPr lang="en-US"/>
          </a:p>
          <a:p>
            <a:pPr>
              <a:buNone/>
            </a:pPr>
            <a:r>
              <a:rPr lang="en-US" sz="2400">
                <a:solidFill>
                  <a:srgbClr val="2F5597"/>
                </a:solidFill>
                <a:latin typeface="Calibri"/>
                <a:cs typeface="Calibri"/>
              </a:rPr>
              <a:t>(divorce, children, </a:t>
            </a:r>
            <a:r>
              <a:rPr lang="en-US" sz="2400" err="1">
                <a:solidFill>
                  <a:srgbClr val="2F5597"/>
                </a:solidFill>
                <a:latin typeface="Calibri"/>
                <a:cs typeface="Calibri"/>
              </a:rPr>
              <a:t>lonliness</a:t>
            </a:r>
            <a:r>
              <a:rPr lang="en-US" sz="2400">
                <a:solidFill>
                  <a:srgbClr val="2F5597"/>
                </a:solidFill>
                <a:latin typeface="Calibri"/>
                <a:cs typeface="Calibri"/>
              </a:rPr>
              <a:t>)</a:t>
            </a:r>
            <a:endParaRPr lang="en-US"/>
          </a:p>
          <a:p>
            <a:pPr>
              <a:buNone/>
            </a:pPr>
            <a:r>
              <a:rPr lang="en-US" sz="2600">
                <a:latin typeface="Arial"/>
                <a:cs typeface="Arial"/>
              </a:rPr>
              <a:t>•</a:t>
            </a:r>
            <a:r>
              <a:rPr lang="en-US" sz="2600">
                <a:latin typeface="Calibri"/>
                <a:cs typeface="Calibri"/>
              </a:rPr>
              <a:t>Work pressure</a:t>
            </a:r>
            <a:endParaRPr lang="en-US"/>
          </a:p>
          <a:p>
            <a:pPr>
              <a:buNone/>
            </a:pPr>
            <a:r>
              <a:rPr lang="en-US" sz="2400">
                <a:solidFill>
                  <a:srgbClr val="7030A0"/>
                </a:solidFill>
                <a:latin typeface="Calibri"/>
                <a:cs typeface="Calibri"/>
              </a:rPr>
              <a:t>(high targets) </a:t>
            </a:r>
            <a:endParaRPr lang="en-US"/>
          </a:p>
          <a:p>
            <a:pPr>
              <a:buNone/>
            </a:pPr>
            <a:r>
              <a:rPr lang="en-US" sz="2600">
                <a:latin typeface="Arial"/>
                <a:cs typeface="Arial"/>
              </a:rPr>
              <a:t>•</a:t>
            </a:r>
            <a:r>
              <a:rPr lang="en-US" sz="2600">
                <a:latin typeface="Calibri"/>
                <a:cs typeface="Calibri"/>
              </a:rPr>
              <a:t>Greed</a:t>
            </a:r>
            <a:endParaRPr lang="en-US"/>
          </a:p>
          <a:p>
            <a:pPr marL="0" indent="0">
              <a:buNone/>
            </a:pPr>
            <a:endParaRPr lang="en-US"/>
          </a:p>
          <a:p>
            <a:endParaRPr lang="en-US"/>
          </a:p>
        </p:txBody>
      </p:sp>
      <p:sp>
        <p:nvSpPr>
          <p:cNvPr id="10" name="Content Placeholder 9">
            <a:extLst>
              <a:ext uri="{FF2B5EF4-FFF2-40B4-BE49-F238E27FC236}">
                <a16:creationId xmlns:a16="http://schemas.microsoft.com/office/drawing/2014/main" id="{70CCDA45-E73B-F7F8-82F0-49B6A7AAA142}"/>
              </a:ext>
            </a:extLst>
          </p:cNvPr>
          <p:cNvSpPr>
            <a:spLocks noGrp="1"/>
          </p:cNvSpPr>
          <p:nvPr>
            <p:ph sz="half" idx="2"/>
          </p:nvPr>
        </p:nvSpPr>
        <p:spPr>
          <a:solidFill>
            <a:schemeClr val="accent5">
              <a:lumMod val="20000"/>
              <a:lumOff val="80000"/>
            </a:schemeClr>
          </a:solidFill>
        </p:spPr>
        <p:txBody>
          <a:bodyPr vert="horz" lIns="91440" tIns="45720" rIns="91440" bIns="45720" rtlCol="0" anchor="t">
            <a:normAutofit/>
          </a:bodyPr>
          <a:lstStyle/>
          <a:p>
            <a:pPr marL="0" indent="0" algn="ctr">
              <a:buNone/>
            </a:pPr>
            <a:r>
              <a:rPr lang="en-US" b="1" err="1">
                <a:latin typeface="Arial"/>
                <a:cs typeface="Arial"/>
              </a:rPr>
              <a:t>Rationalisation</a:t>
            </a:r>
            <a:endParaRPr lang="en-US" b="1">
              <a:latin typeface="Arial"/>
              <a:cs typeface="Arial"/>
            </a:endParaRPr>
          </a:p>
          <a:p>
            <a:pPr>
              <a:buNone/>
            </a:pPr>
            <a:r>
              <a:rPr lang="en-US" sz="1900">
                <a:latin typeface="Arial"/>
                <a:cs typeface="Arial"/>
              </a:rPr>
              <a:t>•</a:t>
            </a:r>
            <a:r>
              <a:rPr lang="en-US" sz="1900" err="1">
                <a:latin typeface="Calibri"/>
                <a:cs typeface="Calibri"/>
              </a:rPr>
              <a:t>Rationalisation</a:t>
            </a:r>
            <a:r>
              <a:rPr lang="en-US" sz="1900">
                <a:latin typeface="Calibri"/>
                <a:cs typeface="Calibri"/>
              </a:rPr>
              <a:t> is a form of denial.</a:t>
            </a:r>
            <a:endParaRPr lang="en-US"/>
          </a:p>
          <a:p>
            <a:pPr>
              <a:buNone/>
            </a:pPr>
            <a:r>
              <a:rPr lang="en-US" sz="1900">
                <a:latin typeface="Calibri"/>
                <a:cs typeface="Calibri"/>
              </a:rPr>
              <a:t>  The person is not accepting reality</a:t>
            </a:r>
            <a:endParaRPr lang="en-US"/>
          </a:p>
          <a:p>
            <a:pPr>
              <a:buNone/>
            </a:pPr>
            <a:r>
              <a:rPr lang="en-US" sz="1900">
                <a:latin typeface="Arial"/>
                <a:cs typeface="Arial"/>
              </a:rPr>
              <a:t>•</a:t>
            </a:r>
            <a:r>
              <a:rPr lang="en-US" sz="1900" err="1">
                <a:latin typeface="Calibri"/>
                <a:cs typeface="Calibri"/>
              </a:rPr>
              <a:t>Rationalisation</a:t>
            </a:r>
            <a:r>
              <a:rPr lang="en-US" sz="1900">
                <a:latin typeface="Calibri"/>
                <a:cs typeface="Calibri"/>
              </a:rPr>
              <a:t> is the  hardest area for management to influence</a:t>
            </a:r>
            <a:endParaRPr lang="en-US"/>
          </a:p>
          <a:p>
            <a:pPr>
              <a:buNone/>
            </a:pPr>
            <a:endParaRPr lang="en-US" sz="1900">
              <a:latin typeface="Calibri"/>
              <a:cs typeface="Calibri"/>
            </a:endParaRPr>
          </a:p>
          <a:p>
            <a:pPr>
              <a:buNone/>
            </a:pPr>
            <a:r>
              <a:rPr lang="en-US" sz="1900">
                <a:latin typeface="Calibri"/>
                <a:cs typeface="Calibri"/>
              </a:rPr>
              <a:t>'</a:t>
            </a:r>
            <a:r>
              <a:rPr lang="en-US" sz="1900" i="1">
                <a:solidFill>
                  <a:srgbClr val="0070C0"/>
                </a:solidFill>
                <a:latin typeface="Calibri"/>
                <a:cs typeface="Calibri"/>
              </a:rPr>
              <a:t>they owe me'</a:t>
            </a:r>
          </a:p>
          <a:p>
            <a:pPr>
              <a:buNone/>
            </a:pPr>
            <a:r>
              <a:rPr lang="en-US" sz="1900" i="1">
                <a:solidFill>
                  <a:srgbClr val="0070C0"/>
                </a:solidFill>
                <a:latin typeface="Calibri"/>
                <a:cs typeface="Calibri"/>
              </a:rPr>
              <a:t>'I need it more than they do'</a:t>
            </a:r>
          </a:p>
          <a:p>
            <a:pPr>
              <a:buNone/>
            </a:pPr>
            <a:r>
              <a:rPr lang="en-US" sz="1900" i="1">
                <a:solidFill>
                  <a:srgbClr val="0070C0"/>
                </a:solidFill>
                <a:latin typeface="Calibri"/>
                <a:cs typeface="Calibri"/>
              </a:rPr>
              <a:t>'I'm only borrowing it'</a:t>
            </a:r>
          </a:p>
          <a:p>
            <a:pPr>
              <a:buNone/>
            </a:pPr>
            <a:endParaRPr lang="en-US" sz="1900" b="1">
              <a:latin typeface="Calibri"/>
              <a:cs typeface="Calibri"/>
            </a:endParaRPr>
          </a:p>
          <a:p>
            <a:pPr>
              <a:buNone/>
            </a:pPr>
            <a:endParaRPr lang="en-US" sz="1900" b="1">
              <a:latin typeface="Calibri"/>
              <a:cs typeface="Calibri"/>
            </a:endParaRPr>
          </a:p>
          <a:p>
            <a:pPr>
              <a:buNone/>
            </a:pPr>
            <a:endParaRPr lang="en-US" sz="1900" b="1">
              <a:latin typeface="Calibri"/>
              <a:cs typeface="Calibri"/>
            </a:endParaRPr>
          </a:p>
          <a:p>
            <a:pPr marL="0" indent="0" algn="ctr">
              <a:buNone/>
            </a:pPr>
            <a:endParaRPr lang="en-US" b="1">
              <a:latin typeface="Arial"/>
              <a:cs typeface="Arial"/>
            </a:endParaRPr>
          </a:p>
          <a:p>
            <a:endParaRPr lang="en-US"/>
          </a:p>
        </p:txBody>
      </p:sp>
      <p:pic>
        <p:nvPicPr>
          <p:cNvPr id="11" name="Picture 10" descr="A silhouette of a person&amp;#39;s head with gears in his brain&#10;&#10;Description automatically generated">
            <a:extLst>
              <a:ext uri="{FF2B5EF4-FFF2-40B4-BE49-F238E27FC236}">
                <a16:creationId xmlns:a16="http://schemas.microsoft.com/office/drawing/2014/main" id="{63BEA26A-3123-6CCB-9415-CD0D16CF2235}"/>
              </a:ext>
            </a:extLst>
          </p:cNvPr>
          <p:cNvPicPr>
            <a:picLocks noChangeAspect="1"/>
          </p:cNvPicPr>
          <p:nvPr/>
        </p:nvPicPr>
        <p:blipFill>
          <a:blip r:embed="rId2"/>
          <a:stretch>
            <a:fillRect/>
          </a:stretch>
        </p:blipFill>
        <p:spPr>
          <a:xfrm>
            <a:off x="9764738" y="3659438"/>
            <a:ext cx="1332525" cy="1423125"/>
          </a:xfrm>
          <a:prstGeom prst="rect">
            <a:avLst/>
          </a:prstGeom>
        </p:spPr>
      </p:pic>
      <p:pic>
        <p:nvPicPr>
          <p:cNvPr id="12" name="Picture 11" descr="A green sign with white text&#10;&#10;Description automatically generated">
            <a:extLst>
              <a:ext uri="{FF2B5EF4-FFF2-40B4-BE49-F238E27FC236}">
                <a16:creationId xmlns:a16="http://schemas.microsoft.com/office/drawing/2014/main" id="{9C784C02-6627-9909-B853-63E61892986F}"/>
              </a:ext>
            </a:extLst>
          </p:cNvPr>
          <p:cNvPicPr>
            <a:picLocks noChangeAspect="1"/>
          </p:cNvPicPr>
          <p:nvPr/>
        </p:nvPicPr>
        <p:blipFill>
          <a:blip r:embed="rId3"/>
          <a:stretch>
            <a:fillRect/>
          </a:stretch>
        </p:blipFill>
        <p:spPr>
          <a:xfrm>
            <a:off x="3224513" y="4490550"/>
            <a:ext cx="1680975" cy="1092900"/>
          </a:xfrm>
          <a:prstGeom prst="rect">
            <a:avLst/>
          </a:prstGeom>
        </p:spPr>
      </p:pic>
    </p:spTree>
    <p:extLst>
      <p:ext uri="{BB962C8B-B14F-4D97-AF65-F5344CB8AC3E}">
        <p14:creationId xmlns:p14="http://schemas.microsoft.com/office/powerpoint/2010/main" val="686302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 calcmode="lin" valueType="num">
                                      <p:cBhvr additive="base">
                                        <p:cTn id="5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8" end="8"/>
                                            </p:txEl>
                                          </p:spTgt>
                                        </p:tgtEl>
                                        <p:attrNameLst>
                                          <p:attrName>style.visibility</p:attrName>
                                        </p:attrNameLst>
                                      </p:cBhvr>
                                      <p:to>
                                        <p:strVal val="visible"/>
                                      </p:to>
                                    </p:set>
                                    <p:anim calcmode="lin" valueType="num">
                                      <p:cBhvr additive="base">
                                        <p:cTn id="6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
                                            <p:txEl>
                                              <p:pRg st="9" end="9"/>
                                            </p:txEl>
                                          </p:spTgt>
                                        </p:tgtEl>
                                        <p:attrNameLst>
                                          <p:attrName>style.visibility</p:attrName>
                                        </p:attrNameLst>
                                      </p:cBhvr>
                                      <p:to>
                                        <p:strVal val="visible"/>
                                      </p:to>
                                    </p:set>
                                    <p:anim calcmode="lin" valueType="num">
                                      <p:cBhvr additive="base">
                                        <p:cTn id="6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10">
                                            <p:bg/>
                                          </p:spTgt>
                                        </p:tgtEl>
                                        <p:attrNameLst>
                                          <p:attrName>style.visibility</p:attrName>
                                        </p:attrNameLst>
                                      </p:cBhvr>
                                      <p:to>
                                        <p:strVal val="visible"/>
                                      </p:to>
                                    </p:set>
                                    <p:anim calcmode="lin" valueType="num">
                                      <p:cBhvr additive="base">
                                        <p:cTn id="73" dur="500" fill="hold"/>
                                        <p:tgtEl>
                                          <p:spTgt spid="10">
                                            <p:bg/>
                                          </p:spTgt>
                                        </p:tgtEl>
                                        <p:attrNameLst>
                                          <p:attrName>ppt_x</p:attrName>
                                        </p:attrNameLst>
                                      </p:cBhvr>
                                      <p:tavLst>
                                        <p:tav tm="0">
                                          <p:val>
                                            <p:strVal val="#ppt_x"/>
                                          </p:val>
                                        </p:tav>
                                        <p:tav tm="100000">
                                          <p:val>
                                            <p:strVal val="#ppt_x"/>
                                          </p:val>
                                        </p:tav>
                                      </p:tavLst>
                                    </p:anim>
                                    <p:anim calcmode="lin" valueType="num">
                                      <p:cBhvr additive="base">
                                        <p:cTn id="74" dur="500" fill="hold"/>
                                        <p:tgtEl>
                                          <p:spTgt spid="10">
                                            <p:bg/>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10">
                                            <p:txEl>
                                              <p:pRg st="0" end="0"/>
                                            </p:txEl>
                                          </p:spTgt>
                                        </p:tgtEl>
                                        <p:attrNameLst>
                                          <p:attrName>style.visibility</p:attrName>
                                        </p:attrNameLst>
                                      </p:cBhvr>
                                      <p:to>
                                        <p:strVal val="visible"/>
                                      </p:to>
                                    </p:set>
                                    <p:anim calcmode="lin" valueType="num">
                                      <p:cBhvr additive="base">
                                        <p:cTn id="79"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10">
                                            <p:txEl>
                                              <p:pRg st="1" end="1"/>
                                            </p:txEl>
                                          </p:spTgt>
                                        </p:tgtEl>
                                        <p:attrNameLst>
                                          <p:attrName>style.visibility</p:attrName>
                                        </p:attrNameLst>
                                      </p:cBhvr>
                                      <p:to>
                                        <p:strVal val="visible"/>
                                      </p:to>
                                    </p:set>
                                    <p:anim calcmode="lin" valueType="num">
                                      <p:cBhvr additive="base">
                                        <p:cTn id="85" dur="500" fill="hold"/>
                                        <p:tgtEl>
                                          <p:spTgt spid="10">
                                            <p:txEl>
                                              <p:pRg st="1" end="1"/>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1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10">
                                            <p:txEl>
                                              <p:pRg st="2" end="2"/>
                                            </p:txEl>
                                          </p:spTgt>
                                        </p:tgtEl>
                                        <p:attrNameLst>
                                          <p:attrName>style.visibility</p:attrName>
                                        </p:attrNameLst>
                                      </p:cBhvr>
                                      <p:to>
                                        <p:strVal val="visible"/>
                                      </p:to>
                                    </p:set>
                                    <p:anim calcmode="lin" valueType="num">
                                      <p:cBhvr additive="base">
                                        <p:cTn id="91" dur="500" fill="hold"/>
                                        <p:tgtEl>
                                          <p:spTgt spid="10">
                                            <p:txEl>
                                              <p:pRg st="2" end="2"/>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1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10">
                                            <p:txEl>
                                              <p:pRg st="3" end="3"/>
                                            </p:txEl>
                                          </p:spTgt>
                                        </p:tgtEl>
                                        <p:attrNameLst>
                                          <p:attrName>style.visibility</p:attrName>
                                        </p:attrNameLst>
                                      </p:cBhvr>
                                      <p:to>
                                        <p:strVal val="visible"/>
                                      </p:to>
                                    </p:set>
                                    <p:anim calcmode="lin" valueType="num">
                                      <p:cBhvr additive="base">
                                        <p:cTn id="97" dur="500" fill="hold"/>
                                        <p:tgtEl>
                                          <p:spTgt spid="10">
                                            <p:txEl>
                                              <p:pRg st="3" end="3"/>
                                            </p:txEl>
                                          </p:spTgt>
                                        </p:tgtEl>
                                        <p:attrNameLst>
                                          <p:attrName>ppt_x</p:attrName>
                                        </p:attrNameLst>
                                      </p:cBhvr>
                                      <p:tavLst>
                                        <p:tav tm="0">
                                          <p:val>
                                            <p:strVal val="#ppt_x"/>
                                          </p:val>
                                        </p:tav>
                                        <p:tav tm="100000">
                                          <p:val>
                                            <p:strVal val="#ppt_x"/>
                                          </p:val>
                                        </p:tav>
                                      </p:tavLst>
                                    </p:anim>
                                    <p:anim calcmode="lin" valueType="num">
                                      <p:cBhvr additive="base">
                                        <p:cTn id="98" dur="500" fill="hold"/>
                                        <p:tgtEl>
                                          <p:spTgt spid="10">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grpId="0" nodeType="clickEffect">
                                  <p:stCondLst>
                                    <p:cond delay="0"/>
                                  </p:stCondLst>
                                  <p:childTnLst>
                                    <p:set>
                                      <p:cBhvr>
                                        <p:cTn id="102" dur="1" fill="hold">
                                          <p:stCondLst>
                                            <p:cond delay="0"/>
                                          </p:stCondLst>
                                        </p:cTn>
                                        <p:tgtEl>
                                          <p:spTgt spid="10">
                                            <p:txEl>
                                              <p:pRg st="5" end="5"/>
                                            </p:txEl>
                                          </p:spTgt>
                                        </p:tgtEl>
                                        <p:attrNameLst>
                                          <p:attrName>style.visibility</p:attrName>
                                        </p:attrNameLst>
                                      </p:cBhvr>
                                      <p:to>
                                        <p:strVal val="visible"/>
                                      </p:to>
                                    </p:set>
                                    <p:anim calcmode="lin" valueType="num">
                                      <p:cBhvr additive="base">
                                        <p:cTn id="103" dur="500" fill="hold"/>
                                        <p:tgtEl>
                                          <p:spTgt spid="10">
                                            <p:txEl>
                                              <p:pRg st="5" end="5"/>
                                            </p:txEl>
                                          </p:spTgt>
                                        </p:tgtEl>
                                        <p:attrNameLst>
                                          <p:attrName>ppt_x</p:attrName>
                                        </p:attrNameLst>
                                      </p:cBhvr>
                                      <p:tavLst>
                                        <p:tav tm="0">
                                          <p:val>
                                            <p:strVal val="#ppt_x"/>
                                          </p:val>
                                        </p:tav>
                                        <p:tav tm="100000">
                                          <p:val>
                                            <p:strVal val="#ppt_x"/>
                                          </p:val>
                                        </p:tav>
                                      </p:tavLst>
                                    </p:anim>
                                    <p:anim calcmode="lin" valueType="num">
                                      <p:cBhvr additive="base">
                                        <p:cTn id="104" dur="500" fill="hold"/>
                                        <p:tgtEl>
                                          <p:spTgt spid="10">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2" presetClass="entr" presetSubtype="4" fill="hold" grpId="0" nodeType="clickEffect">
                                  <p:stCondLst>
                                    <p:cond delay="0"/>
                                  </p:stCondLst>
                                  <p:childTnLst>
                                    <p:set>
                                      <p:cBhvr>
                                        <p:cTn id="108" dur="1" fill="hold">
                                          <p:stCondLst>
                                            <p:cond delay="0"/>
                                          </p:stCondLst>
                                        </p:cTn>
                                        <p:tgtEl>
                                          <p:spTgt spid="10">
                                            <p:txEl>
                                              <p:pRg st="6" end="6"/>
                                            </p:txEl>
                                          </p:spTgt>
                                        </p:tgtEl>
                                        <p:attrNameLst>
                                          <p:attrName>style.visibility</p:attrName>
                                        </p:attrNameLst>
                                      </p:cBhvr>
                                      <p:to>
                                        <p:strVal val="visible"/>
                                      </p:to>
                                    </p:set>
                                    <p:anim calcmode="lin" valueType="num">
                                      <p:cBhvr additive="base">
                                        <p:cTn id="109" dur="500" fill="hold"/>
                                        <p:tgtEl>
                                          <p:spTgt spid="10">
                                            <p:txEl>
                                              <p:pRg st="6" end="6"/>
                                            </p:txEl>
                                          </p:spTgt>
                                        </p:tgtEl>
                                        <p:attrNameLst>
                                          <p:attrName>ppt_x</p:attrName>
                                        </p:attrNameLst>
                                      </p:cBhvr>
                                      <p:tavLst>
                                        <p:tav tm="0">
                                          <p:val>
                                            <p:strVal val="#ppt_x"/>
                                          </p:val>
                                        </p:tav>
                                        <p:tav tm="100000">
                                          <p:val>
                                            <p:strVal val="#ppt_x"/>
                                          </p:val>
                                        </p:tav>
                                      </p:tavLst>
                                    </p:anim>
                                    <p:anim calcmode="lin" valueType="num">
                                      <p:cBhvr additive="base">
                                        <p:cTn id="110" dur="500" fill="hold"/>
                                        <p:tgtEl>
                                          <p:spTgt spid="10">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11" fill="hold">
                      <p:stCondLst>
                        <p:cond delay="indefinite"/>
                      </p:stCondLst>
                      <p:childTnLst>
                        <p:par>
                          <p:cTn id="112" fill="hold">
                            <p:stCondLst>
                              <p:cond delay="0"/>
                            </p:stCondLst>
                            <p:childTnLst>
                              <p:par>
                                <p:cTn id="113" presetID="2" presetClass="entr" presetSubtype="4" fill="hold" grpId="0" nodeType="clickEffect">
                                  <p:stCondLst>
                                    <p:cond delay="0"/>
                                  </p:stCondLst>
                                  <p:childTnLst>
                                    <p:set>
                                      <p:cBhvr>
                                        <p:cTn id="114" dur="1" fill="hold">
                                          <p:stCondLst>
                                            <p:cond delay="0"/>
                                          </p:stCondLst>
                                        </p:cTn>
                                        <p:tgtEl>
                                          <p:spTgt spid="10">
                                            <p:txEl>
                                              <p:pRg st="7" end="7"/>
                                            </p:txEl>
                                          </p:spTgt>
                                        </p:tgtEl>
                                        <p:attrNameLst>
                                          <p:attrName>style.visibility</p:attrName>
                                        </p:attrNameLst>
                                      </p:cBhvr>
                                      <p:to>
                                        <p:strVal val="visible"/>
                                      </p:to>
                                    </p:set>
                                    <p:anim calcmode="lin" valueType="num">
                                      <p:cBhvr additive="base">
                                        <p:cTn id="115" dur="500" fill="hold"/>
                                        <p:tgtEl>
                                          <p:spTgt spid="10">
                                            <p:txEl>
                                              <p:pRg st="7" end="7"/>
                                            </p:txEl>
                                          </p:spTgt>
                                        </p:tgtEl>
                                        <p:attrNameLst>
                                          <p:attrName>ppt_x</p:attrName>
                                        </p:attrNameLst>
                                      </p:cBhvr>
                                      <p:tavLst>
                                        <p:tav tm="0">
                                          <p:val>
                                            <p:strVal val="#ppt_x"/>
                                          </p:val>
                                        </p:tav>
                                        <p:tav tm="100000">
                                          <p:val>
                                            <p:strVal val="#ppt_x"/>
                                          </p:val>
                                        </p:tav>
                                      </p:tavLst>
                                    </p:anim>
                                    <p:anim calcmode="lin" valueType="num">
                                      <p:cBhvr additive="base">
                                        <p:cTn id="116" dur="500" fill="hold"/>
                                        <p:tgtEl>
                                          <p:spTgt spid="10">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10" grpId="0" build="p"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95656-1F2C-4BE8-8C40-8AB055EA91B9}"/>
              </a:ext>
            </a:extLst>
          </p:cNvPr>
          <p:cNvSpPr>
            <a:spLocks noGrp="1"/>
          </p:cNvSpPr>
          <p:nvPr>
            <p:ph type="title"/>
          </p:nvPr>
        </p:nvSpPr>
        <p:spPr>
          <a:solidFill>
            <a:srgbClr val="002060"/>
          </a:solidFill>
        </p:spPr>
        <p:txBody>
          <a:bodyPr/>
          <a:lstStyle/>
          <a:p>
            <a:pPr algn="ctr"/>
            <a:r>
              <a:rPr lang="en-GB" b="1">
                <a:solidFill>
                  <a:schemeClr val="bg1"/>
                </a:solidFill>
                <a:latin typeface="Arial"/>
                <a:cs typeface="Arial"/>
              </a:rPr>
              <a:t>Opportunity</a:t>
            </a:r>
          </a:p>
        </p:txBody>
      </p:sp>
      <p:pic>
        <p:nvPicPr>
          <p:cNvPr id="4" name="Content Placeholder 3">
            <a:extLst>
              <a:ext uri="{FF2B5EF4-FFF2-40B4-BE49-F238E27FC236}">
                <a16:creationId xmlns:a16="http://schemas.microsoft.com/office/drawing/2014/main" id="{0911CBCA-B6BC-4932-AD67-03B7917158A7}"/>
              </a:ext>
            </a:extLst>
          </p:cNvPr>
          <p:cNvPicPr>
            <a:picLocks noGrp="1" noChangeAspect="1"/>
          </p:cNvPicPr>
          <p:nvPr>
            <p:ph sz="half" idx="1"/>
          </p:nvPr>
        </p:nvPicPr>
        <p:blipFill>
          <a:blip r:embed="rId2"/>
          <a:stretch>
            <a:fillRect/>
          </a:stretch>
        </p:blipFill>
        <p:spPr>
          <a:xfrm>
            <a:off x="662441" y="1495425"/>
            <a:ext cx="1933575" cy="1933575"/>
          </a:xfrm>
          <a:prstGeom prst="rect">
            <a:avLst/>
          </a:prstGeom>
        </p:spPr>
      </p:pic>
      <p:sp>
        <p:nvSpPr>
          <p:cNvPr id="6" name="Content Placeholder 5">
            <a:extLst>
              <a:ext uri="{FF2B5EF4-FFF2-40B4-BE49-F238E27FC236}">
                <a16:creationId xmlns:a16="http://schemas.microsoft.com/office/drawing/2014/main" id="{8796197D-7709-4E6E-9B7B-50F5E09C5422}"/>
              </a:ext>
            </a:extLst>
          </p:cNvPr>
          <p:cNvSpPr>
            <a:spLocks noGrp="1"/>
          </p:cNvSpPr>
          <p:nvPr>
            <p:ph sz="half" idx="2"/>
          </p:nvPr>
        </p:nvSpPr>
        <p:spPr>
          <a:xfrm>
            <a:off x="3080657" y="1962717"/>
            <a:ext cx="5181600" cy="4351338"/>
          </a:xfrm>
        </p:spPr>
        <p:txBody>
          <a:bodyPr/>
          <a:lstStyle/>
          <a:p>
            <a:r>
              <a:rPr lang="en-GB"/>
              <a:t>Opportunity is the perception that you can commit fraud without getting caught</a:t>
            </a:r>
          </a:p>
          <a:p>
            <a:r>
              <a:rPr lang="en-GB"/>
              <a:t>Management controls and influences provide ‘opportunity’ more than any other factor in the fraud triangle.</a:t>
            </a:r>
          </a:p>
        </p:txBody>
      </p:sp>
      <p:pic>
        <p:nvPicPr>
          <p:cNvPr id="5" name="Picture 4">
            <a:extLst>
              <a:ext uri="{FF2B5EF4-FFF2-40B4-BE49-F238E27FC236}">
                <a16:creationId xmlns:a16="http://schemas.microsoft.com/office/drawing/2014/main" id="{AFCDAE46-3AA2-447C-AB84-3A027565C973}"/>
              </a:ext>
            </a:extLst>
          </p:cNvPr>
          <p:cNvPicPr>
            <a:picLocks noChangeAspect="1"/>
          </p:cNvPicPr>
          <p:nvPr/>
        </p:nvPicPr>
        <p:blipFill>
          <a:blip r:embed="rId3"/>
          <a:stretch>
            <a:fillRect/>
          </a:stretch>
        </p:blipFill>
        <p:spPr>
          <a:xfrm>
            <a:off x="8643607" y="3106386"/>
            <a:ext cx="2933700" cy="2209800"/>
          </a:xfrm>
          <a:prstGeom prst="rect">
            <a:avLst/>
          </a:prstGeom>
        </p:spPr>
      </p:pic>
    </p:spTree>
    <p:extLst>
      <p:ext uri="{BB962C8B-B14F-4D97-AF65-F5344CB8AC3E}">
        <p14:creationId xmlns:p14="http://schemas.microsoft.com/office/powerpoint/2010/main" val="3764343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circle(in)">
                                      <p:cBhvr>
                                        <p:cTn id="7" dur="20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circle(in)">
                                      <p:cBhvr>
                                        <p:cTn id="12" dur="20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BB7EA-8030-D8BB-494E-3A39785A36EC}"/>
              </a:ext>
            </a:extLst>
          </p:cNvPr>
          <p:cNvSpPr>
            <a:spLocks noGrp="1"/>
          </p:cNvSpPr>
          <p:nvPr>
            <p:ph type="title"/>
          </p:nvPr>
        </p:nvSpPr>
        <p:spPr>
          <a:solidFill>
            <a:srgbClr val="002060"/>
          </a:solidFill>
        </p:spPr>
        <p:txBody>
          <a:bodyPr/>
          <a:lstStyle/>
          <a:p>
            <a:r>
              <a:rPr lang="en-GB" dirty="0">
                <a:solidFill>
                  <a:schemeClr val="bg1"/>
                </a:solidFill>
              </a:rPr>
              <a:t>Summary</a:t>
            </a:r>
          </a:p>
        </p:txBody>
      </p:sp>
      <p:graphicFrame>
        <p:nvGraphicFramePr>
          <p:cNvPr id="4" name="Content Placeholder 3">
            <a:extLst>
              <a:ext uri="{FF2B5EF4-FFF2-40B4-BE49-F238E27FC236}">
                <a16:creationId xmlns:a16="http://schemas.microsoft.com/office/drawing/2014/main" id="{08DB347C-A2E7-E7CD-1AFA-93784787C0A9}"/>
              </a:ext>
            </a:extLst>
          </p:cNvPr>
          <p:cNvGraphicFramePr>
            <a:graphicFrameLocks noGrp="1"/>
          </p:cNvGraphicFramePr>
          <p:nvPr>
            <p:ph idx="1"/>
            <p:extLst>
              <p:ext uri="{D42A27DB-BD31-4B8C-83A1-F6EECF244321}">
                <p14:modId xmlns:p14="http://schemas.microsoft.com/office/powerpoint/2010/main" val="3696934086"/>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615448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81EAB-13D6-496E-85B5-F4EC7E6D9319}"/>
              </a:ext>
            </a:extLst>
          </p:cNvPr>
          <p:cNvSpPr>
            <a:spLocks noGrp="1"/>
          </p:cNvSpPr>
          <p:nvPr>
            <p:ph type="title"/>
          </p:nvPr>
        </p:nvSpPr>
        <p:spPr>
          <a:solidFill>
            <a:schemeClr val="tx2">
              <a:lumMod val="75000"/>
            </a:schemeClr>
          </a:solidFill>
        </p:spPr>
        <p:txBody>
          <a:bodyPr/>
          <a:lstStyle/>
          <a:p>
            <a:pPr algn="ctr"/>
            <a:r>
              <a:rPr lang="en-GB">
                <a:solidFill>
                  <a:schemeClr val="bg1"/>
                </a:solidFill>
              </a:rPr>
              <a:t>Question</a:t>
            </a:r>
          </a:p>
        </p:txBody>
      </p:sp>
      <p:sp>
        <p:nvSpPr>
          <p:cNvPr id="3" name="Content Placeholder 2">
            <a:extLst>
              <a:ext uri="{FF2B5EF4-FFF2-40B4-BE49-F238E27FC236}">
                <a16:creationId xmlns:a16="http://schemas.microsoft.com/office/drawing/2014/main" id="{F9851E1B-A120-4E2F-A178-7749F558AEF4}"/>
              </a:ext>
            </a:extLst>
          </p:cNvPr>
          <p:cNvSpPr>
            <a:spLocks noGrp="1"/>
          </p:cNvSpPr>
          <p:nvPr>
            <p:ph idx="1"/>
          </p:nvPr>
        </p:nvSpPr>
        <p:spPr/>
        <p:txBody>
          <a:bodyPr/>
          <a:lstStyle/>
          <a:p>
            <a:pPr marL="0" indent="0" algn="ctr">
              <a:buNone/>
            </a:pPr>
            <a:endParaRPr lang="en-GB"/>
          </a:p>
          <a:p>
            <a:pPr marL="0" indent="0" algn="ctr">
              <a:buNone/>
            </a:pPr>
            <a:r>
              <a:rPr lang="en-GB"/>
              <a:t>Do you think that it is acceptable for a criminal to keep the proceeds of </a:t>
            </a:r>
          </a:p>
          <a:p>
            <a:pPr marL="0" indent="0" algn="ctr">
              <a:buNone/>
            </a:pPr>
            <a:r>
              <a:rPr lang="en-GB"/>
              <a:t>their criminality?</a:t>
            </a:r>
          </a:p>
          <a:p>
            <a:pPr marL="0" indent="0" algn="ctr">
              <a:buNone/>
            </a:pPr>
            <a:endParaRPr lang="en-GB"/>
          </a:p>
        </p:txBody>
      </p:sp>
      <p:pic>
        <p:nvPicPr>
          <p:cNvPr id="4" name="Picture 3">
            <a:extLst>
              <a:ext uri="{FF2B5EF4-FFF2-40B4-BE49-F238E27FC236}">
                <a16:creationId xmlns:a16="http://schemas.microsoft.com/office/drawing/2014/main" id="{EC0830BB-B8C3-46C3-927E-A75ECC4FE186}"/>
              </a:ext>
            </a:extLst>
          </p:cNvPr>
          <p:cNvPicPr>
            <a:picLocks noChangeAspect="1"/>
          </p:cNvPicPr>
          <p:nvPr/>
        </p:nvPicPr>
        <p:blipFill>
          <a:blip r:embed="rId2"/>
          <a:stretch>
            <a:fillRect/>
          </a:stretch>
        </p:blipFill>
        <p:spPr>
          <a:xfrm>
            <a:off x="1158973" y="4101685"/>
            <a:ext cx="2952750" cy="1552575"/>
          </a:xfrm>
          <a:prstGeom prst="rect">
            <a:avLst/>
          </a:prstGeom>
        </p:spPr>
      </p:pic>
      <p:pic>
        <p:nvPicPr>
          <p:cNvPr id="5" name="Picture 4">
            <a:extLst>
              <a:ext uri="{FF2B5EF4-FFF2-40B4-BE49-F238E27FC236}">
                <a16:creationId xmlns:a16="http://schemas.microsoft.com/office/drawing/2014/main" id="{A407A26B-0E88-4B08-BD5A-7816E4D1FEBF}"/>
              </a:ext>
            </a:extLst>
          </p:cNvPr>
          <p:cNvPicPr>
            <a:picLocks noChangeAspect="1"/>
          </p:cNvPicPr>
          <p:nvPr/>
        </p:nvPicPr>
        <p:blipFill>
          <a:blip r:embed="rId3"/>
          <a:stretch>
            <a:fillRect/>
          </a:stretch>
        </p:blipFill>
        <p:spPr>
          <a:xfrm>
            <a:off x="7899302" y="4035010"/>
            <a:ext cx="2819400" cy="1619250"/>
          </a:xfrm>
          <a:prstGeom prst="rect">
            <a:avLst/>
          </a:prstGeom>
        </p:spPr>
      </p:pic>
      <p:pic>
        <p:nvPicPr>
          <p:cNvPr id="6" name="Picture 5">
            <a:extLst>
              <a:ext uri="{FF2B5EF4-FFF2-40B4-BE49-F238E27FC236}">
                <a16:creationId xmlns:a16="http://schemas.microsoft.com/office/drawing/2014/main" id="{2AECC1C5-96C3-4B2E-B5BF-B4B804412B78}"/>
              </a:ext>
            </a:extLst>
          </p:cNvPr>
          <p:cNvPicPr>
            <a:picLocks noChangeAspect="1"/>
          </p:cNvPicPr>
          <p:nvPr/>
        </p:nvPicPr>
        <p:blipFill>
          <a:blip r:embed="rId4"/>
          <a:stretch>
            <a:fillRect/>
          </a:stretch>
        </p:blipFill>
        <p:spPr>
          <a:xfrm>
            <a:off x="4786312" y="4006434"/>
            <a:ext cx="2619375" cy="1743075"/>
          </a:xfrm>
          <a:prstGeom prst="rect">
            <a:avLst/>
          </a:prstGeom>
        </p:spPr>
      </p:pic>
    </p:spTree>
    <p:extLst>
      <p:ext uri="{BB962C8B-B14F-4D97-AF65-F5344CB8AC3E}">
        <p14:creationId xmlns:p14="http://schemas.microsoft.com/office/powerpoint/2010/main" val="8121694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32A58CF-9FF8-4380-B10A-49C2975343DA}"/>
              </a:ext>
            </a:extLst>
          </p:cNvPr>
          <p:cNvSpPr>
            <a:spLocks noGrp="1"/>
          </p:cNvSpPr>
          <p:nvPr>
            <p:ph idx="4294967295"/>
          </p:nvPr>
        </p:nvSpPr>
        <p:spPr>
          <a:xfrm>
            <a:off x="1126435" y="1253331"/>
            <a:ext cx="10515600" cy="4351338"/>
          </a:xfrm>
        </p:spPr>
        <p:txBody>
          <a:bodyPr/>
          <a:lstStyle/>
          <a:p>
            <a:pPr marL="0" indent="0" algn="ctr">
              <a:buNone/>
            </a:pPr>
            <a:endParaRPr lang="en-GB"/>
          </a:p>
          <a:p>
            <a:pPr marL="0" indent="0" algn="ctr">
              <a:buNone/>
            </a:pPr>
            <a:endParaRPr lang="en-GB"/>
          </a:p>
          <a:p>
            <a:pPr marL="0" indent="0" algn="ctr">
              <a:buNone/>
            </a:pPr>
            <a:endParaRPr lang="en-GB"/>
          </a:p>
          <a:p>
            <a:pPr marL="0" indent="0" algn="ctr">
              <a:buNone/>
            </a:pPr>
            <a:r>
              <a:rPr lang="en-GB"/>
              <a:t>“For too long we have paid insufficient attention to the financial aspects of crime. We must remember that many criminals are motivated by money and profit. Leaving illegal assets in the hands of criminals damages society”.</a:t>
            </a:r>
            <a:r>
              <a:rPr lang="en-GB" sz="2000" i="1"/>
              <a:t>( Tony Blair, June 2000)</a:t>
            </a:r>
          </a:p>
        </p:txBody>
      </p:sp>
      <p:pic>
        <p:nvPicPr>
          <p:cNvPr id="4" name="Picture 3">
            <a:extLst>
              <a:ext uri="{FF2B5EF4-FFF2-40B4-BE49-F238E27FC236}">
                <a16:creationId xmlns:a16="http://schemas.microsoft.com/office/drawing/2014/main" id="{A8F5D4C3-0FFA-49A8-83F3-94386156FE98}"/>
              </a:ext>
            </a:extLst>
          </p:cNvPr>
          <p:cNvPicPr>
            <a:picLocks noChangeAspect="1"/>
          </p:cNvPicPr>
          <p:nvPr/>
        </p:nvPicPr>
        <p:blipFill>
          <a:blip r:embed="rId2"/>
          <a:stretch>
            <a:fillRect/>
          </a:stretch>
        </p:blipFill>
        <p:spPr>
          <a:xfrm>
            <a:off x="3924886" y="954087"/>
            <a:ext cx="4600135" cy="1743075"/>
          </a:xfrm>
          <a:prstGeom prst="rect">
            <a:avLst/>
          </a:prstGeom>
        </p:spPr>
      </p:pic>
    </p:spTree>
    <p:extLst>
      <p:ext uri="{BB962C8B-B14F-4D97-AF65-F5344CB8AC3E}">
        <p14:creationId xmlns:p14="http://schemas.microsoft.com/office/powerpoint/2010/main" val="22797378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FE6D5-6375-45B5-B57E-7DE9F66064CA}"/>
              </a:ext>
            </a:extLst>
          </p:cNvPr>
          <p:cNvSpPr>
            <a:spLocks noGrp="1"/>
          </p:cNvSpPr>
          <p:nvPr>
            <p:ph type="title"/>
          </p:nvPr>
        </p:nvSpPr>
        <p:spPr>
          <a:solidFill>
            <a:schemeClr val="tx2">
              <a:lumMod val="75000"/>
            </a:schemeClr>
          </a:solidFill>
        </p:spPr>
        <p:txBody>
          <a:bodyPr/>
          <a:lstStyle/>
          <a:p>
            <a:r>
              <a:rPr lang="en-GB">
                <a:solidFill>
                  <a:schemeClr val="bg1"/>
                </a:solidFill>
              </a:rPr>
              <a:t>The Proceeds of Crime Act 2002 (</a:t>
            </a:r>
            <a:r>
              <a:rPr lang="en-GB" err="1">
                <a:solidFill>
                  <a:schemeClr val="bg1"/>
                </a:solidFill>
              </a:rPr>
              <a:t>PoCA</a:t>
            </a:r>
            <a:r>
              <a:rPr lang="en-GB">
                <a:solidFill>
                  <a:schemeClr val="bg1"/>
                </a:solidFill>
              </a:rPr>
              <a:t>)</a:t>
            </a:r>
          </a:p>
        </p:txBody>
      </p:sp>
      <p:sp>
        <p:nvSpPr>
          <p:cNvPr id="3" name="Content Placeholder 2">
            <a:extLst>
              <a:ext uri="{FF2B5EF4-FFF2-40B4-BE49-F238E27FC236}">
                <a16:creationId xmlns:a16="http://schemas.microsoft.com/office/drawing/2014/main" id="{3681CEF0-EE73-4806-B519-2ED66A04B3FD}"/>
              </a:ext>
            </a:extLst>
          </p:cNvPr>
          <p:cNvSpPr>
            <a:spLocks noGrp="1"/>
          </p:cNvSpPr>
          <p:nvPr>
            <p:ph idx="1"/>
          </p:nvPr>
        </p:nvSpPr>
        <p:spPr/>
        <p:txBody>
          <a:bodyPr numCol="2">
            <a:normAutofit fontScale="85000" lnSpcReduction="10000"/>
          </a:bodyPr>
          <a:lstStyle/>
          <a:p>
            <a:pPr marL="0" indent="0" algn="ctr">
              <a:buNone/>
            </a:pPr>
            <a:r>
              <a:rPr lang="en-GB"/>
              <a:t>            The Act makes provision for:</a:t>
            </a:r>
          </a:p>
          <a:p>
            <a:r>
              <a:rPr lang="en-GB"/>
              <a:t>Establishment of ARA (NCA)</a:t>
            </a:r>
          </a:p>
          <a:p>
            <a:r>
              <a:rPr lang="en-GB"/>
              <a:t>Confiscation of criminal assets</a:t>
            </a:r>
          </a:p>
          <a:p>
            <a:r>
              <a:rPr lang="en-GB" b="1">
                <a:solidFill>
                  <a:srgbClr val="0070C0"/>
                </a:solidFill>
              </a:rPr>
              <a:t>Money Laundering offences</a:t>
            </a:r>
          </a:p>
          <a:p>
            <a:r>
              <a:rPr lang="en-GB"/>
              <a:t>Cash seizure &amp; forfeiture</a:t>
            </a:r>
          </a:p>
          <a:p>
            <a:r>
              <a:rPr lang="en-GB"/>
              <a:t>Recovery of criminal assets</a:t>
            </a:r>
          </a:p>
          <a:p>
            <a:endParaRPr lang="en-GB"/>
          </a:p>
          <a:p>
            <a:endParaRPr lang="en-GB"/>
          </a:p>
          <a:p>
            <a:endParaRPr lang="en-GB"/>
          </a:p>
          <a:p>
            <a:r>
              <a:rPr lang="en-GB"/>
              <a:t>Civil Recovery of the proceeds of crime</a:t>
            </a:r>
          </a:p>
          <a:p>
            <a:r>
              <a:rPr lang="en-GB"/>
              <a:t>Overseas enquiries</a:t>
            </a:r>
          </a:p>
          <a:p>
            <a:r>
              <a:rPr lang="en-GB"/>
              <a:t>Investigative powers</a:t>
            </a:r>
          </a:p>
          <a:p>
            <a:r>
              <a:rPr lang="en-GB"/>
              <a:t>Insolvency</a:t>
            </a:r>
          </a:p>
          <a:p>
            <a:endParaRPr lang="en-GB">
              <a:solidFill>
                <a:srgbClr val="0070C0"/>
              </a:solidFill>
            </a:endParaRPr>
          </a:p>
        </p:txBody>
      </p:sp>
      <p:pic>
        <p:nvPicPr>
          <p:cNvPr id="5" name="Picture 4">
            <a:extLst>
              <a:ext uri="{FF2B5EF4-FFF2-40B4-BE49-F238E27FC236}">
                <a16:creationId xmlns:a16="http://schemas.microsoft.com/office/drawing/2014/main" id="{F2830AFC-1CD0-4870-90CC-FAA6754F96C2}"/>
              </a:ext>
            </a:extLst>
          </p:cNvPr>
          <p:cNvPicPr>
            <a:picLocks noChangeAspect="1"/>
          </p:cNvPicPr>
          <p:nvPr/>
        </p:nvPicPr>
        <p:blipFill>
          <a:blip r:embed="rId2"/>
          <a:stretch>
            <a:fillRect/>
          </a:stretch>
        </p:blipFill>
        <p:spPr>
          <a:xfrm>
            <a:off x="8526398" y="4366349"/>
            <a:ext cx="3056002" cy="1782899"/>
          </a:xfrm>
          <a:prstGeom prst="rect">
            <a:avLst/>
          </a:prstGeom>
        </p:spPr>
      </p:pic>
    </p:spTree>
    <p:extLst>
      <p:ext uri="{BB962C8B-B14F-4D97-AF65-F5344CB8AC3E}">
        <p14:creationId xmlns:p14="http://schemas.microsoft.com/office/powerpoint/2010/main" val="3818682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 calcmode="lin" valueType="num">
                                      <p:cBhvr additive="base">
                                        <p:cTn id="4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10" end="10"/>
                                            </p:txEl>
                                          </p:spTgt>
                                        </p:tgtEl>
                                        <p:attrNameLst>
                                          <p:attrName>style.visibility</p:attrName>
                                        </p:attrNameLst>
                                      </p:cBhvr>
                                      <p:to>
                                        <p:strVal val="visible"/>
                                      </p:to>
                                    </p:set>
                                    <p:anim calcmode="lin" valueType="num">
                                      <p:cBhvr additive="base">
                                        <p:cTn id="49"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11" end="11"/>
                                            </p:txEl>
                                          </p:spTgt>
                                        </p:tgtEl>
                                        <p:attrNameLst>
                                          <p:attrName>style.visibility</p:attrName>
                                        </p:attrNameLst>
                                      </p:cBhvr>
                                      <p:to>
                                        <p:strVal val="visible"/>
                                      </p:to>
                                    </p:set>
                                    <p:anim calcmode="lin" valueType="num">
                                      <p:cBhvr additive="base">
                                        <p:cTn id="55"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12" end="12"/>
                                            </p:txEl>
                                          </p:spTgt>
                                        </p:tgtEl>
                                        <p:attrNameLst>
                                          <p:attrName>style.visibility</p:attrName>
                                        </p:attrNameLst>
                                      </p:cBhvr>
                                      <p:to>
                                        <p:strVal val="visible"/>
                                      </p:to>
                                    </p:set>
                                    <p:anim calcmode="lin" valueType="num">
                                      <p:cBhvr additive="base">
                                        <p:cTn id="61"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83245-E09D-45A2-85BF-F4F39C293A06}"/>
              </a:ext>
            </a:extLst>
          </p:cNvPr>
          <p:cNvSpPr>
            <a:spLocks noGrp="1"/>
          </p:cNvSpPr>
          <p:nvPr>
            <p:ph type="title"/>
          </p:nvPr>
        </p:nvSpPr>
        <p:spPr>
          <a:solidFill>
            <a:schemeClr val="tx2">
              <a:lumMod val="75000"/>
            </a:schemeClr>
          </a:solidFill>
        </p:spPr>
        <p:txBody>
          <a:bodyPr/>
          <a:lstStyle/>
          <a:p>
            <a:pPr algn="ctr"/>
            <a:r>
              <a:rPr lang="en-GB">
                <a:solidFill>
                  <a:schemeClr val="bg1"/>
                </a:solidFill>
              </a:rPr>
              <a:t>Money Laundering</a:t>
            </a:r>
          </a:p>
        </p:txBody>
      </p:sp>
      <p:sp>
        <p:nvSpPr>
          <p:cNvPr id="3" name="Content Placeholder 2">
            <a:extLst>
              <a:ext uri="{FF2B5EF4-FFF2-40B4-BE49-F238E27FC236}">
                <a16:creationId xmlns:a16="http://schemas.microsoft.com/office/drawing/2014/main" id="{9DD407EE-1907-46F4-8750-70DE99A4961E}"/>
              </a:ext>
            </a:extLst>
          </p:cNvPr>
          <p:cNvSpPr>
            <a:spLocks noGrp="1"/>
          </p:cNvSpPr>
          <p:nvPr>
            <p:ph sz="half" idx="1"/>
          </p:nvPr>
        </p:nvSpPr>
        <p:spPr/>
        <p:txBody>
          <a:bodyPr>
            <a:normAutofit fontScale="92500" lnSpcReduction="10000"/>
          </a:bodyPr>
          <a:lstStyle/>
          <a:p>
            <a:pPr marL="0" indent="0">
              <a:buNone/>
            </a:pPr>
            <a:r>
              <a:rPr lang="en-GB" i="1">
                <a:solidFill>
                  <a:srgbClr val="0070C0"/>
                </a:solidFill>
              </a:rPr>
              <a:t>What is money laundering?</a:t>
            </a:r>
          </a:p>
          <a:p>
            <a:pPr marL="0" indent="0">
              <a:buNone/>
            </a:pPr>
            <a:r>
              <a:rPr lang="en-GB"/>
              <a:t>Any activity that tries to convert  criminal proceeds or to disguise their illicit origins to make them appear legitimate</a:t>
            </a:r>
          </a:p>
          <a:p>
            <a:pPr marL="0" indent="0">
              <a:buNone/>
            </a:pPr>
            <a:endParaRPr lang="en-GB"/>
          </a:p>
          <a:p>
            <a:pPr marL="0" indent="0">
              <a:buNone/>
            </a:pPr>
            <a:r>
              <a:rPr lang="en-GB"/>
              <a:t>Simply defined as…. Doing anything To or WITH criminal property to make it appear legitimate. </a:t>
            </a:r>
          </a:p>
        </p:txBody>
      </p:sp>
      <p:sp>
        <p:nvSpPr>
          <p:cNvPr id="7" name="Content Placeholder 6">
            <a:extLst>
              <a:ext uri="{FF2B5EF4-FFF2-40B4-BE49-F238E27FC236}">
                <a16:creationId xmlns:a16="http://schemas.microsoft.com/office/drawing/2014/main" id="{7530B456-9049-4CBB-9DDC-54DAB5137C22}"/>
              </a:ext>
            </a:extLst>
          </p:cNvPr>
          <p:cNvSpPr>
            <a:spLocks noGrp="1"/>
          </p:cNvSpPr>
          <p:nvPr>
            <p:ph sz="half" idx="2"/>
          </p:nvPr>
        </p:nvSpPr>
        <p:spPr/>
        <p:txBody>
          <a:bodyPr>
            <a:normAutofit fontScale="92500" lnSpcReduction="10000"/>
          </a:bodyPr>
          <a:lstStyle/>
          <a:p>
            <a:endParaRPr lang="en-GB"/>
          </a:p>
        </p:txBody>
      </p:sp>
      <p:pic>
        <p:nvPicPr>
          <p:cNvPr id="5" name="Picture 4">
            <a:extLst>
              <a:ext uri="{FF2B5EF4-FFF2-40B4-BE49-F238E27FC236}">
                <a16:creationId xmlns:a16="http://schemas.microsoft.com/office/drawing/2014/main" id="{F3F42A56-747A-4485-8922-03F3D85CB25E}"/>
              </a:ext>
            </a:extLst>
          </p:cNvPr>
          <p:cNvPicPr>
            <a:picLocks noChangeAspect="1"/>
          </p:cNvPicPr>
          <p:nvPr/>
        </p:nvPicPr>
        <p:blipFill>
          <a:blip r:embed="rId2"/>
          <a:stretch>
            <a:fillRect/>
          </a:stretch>
        </p:blipFill>
        <p:spPr>
          <a:xfrm>
            <a:off x="7015401" y="2123059"/>
            <a:ext cx="4080803" cy="2943324"/>
          </a:xfrm>
          <a:prstGeom prst="rect">
            <a:avLst/>
          </a:prstGeom>
        </p:spPr>
      </p:pic>
      <p:pic>
        <p:nvPicPr>
          <p:cNvPr id="6" name="Picture 5">
            <a:extLst>
              <a:ext uri="{FF2B5EF4-FFF2-40B4-BE49-F238E27FC236}">
                <a16:creationId xmlns:a16="http://schemas.microsoft.com/office/drawing/2014/main" id="{31F0E176-2EE2-4895-A7C1-1E18DE06EF9B}"/>
              </a:ext>
            </a:extLst>
          </p:cNvPr>
          <p:cNvPicPr>
            <a:picLocks noChangeAspect="1"/>
          </p:cNvPicPr>
          <p:nvPr/>
        </p:nvPicPr>
        <p:blipFill>
          <a:blip r:embed="rId3"/>
          <a:stretch>
            <a:fillRect/>
          </a:stretch>
        </p:blipFill>
        <p:spPr>
          <a:xfrm>
            <a:off x="5176600" y="3078895"/>
            <a:ext cx="2419350" cy="1847850"/>
          </a:xfrm>
          <a:prstGeom prst="rect">
            <a:avLst/>
          </a:prstGeom>
        </p:spPr>
      </p:pic>
    </p:spTree>
    <p:extLst>
      <p:ext uri="{BB962C8B-B14F-4D97-AF65-F5344CB8AC3E}">
        <p14:creationId xmlns:p14="http://schemas.microsoft.com/office/powerpoint/2010/main" val="41166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13E0F-1BA9-428C-A31F-47030F3E831F}"/>
              </a:ext>
            </a:extLst>
          </p:cNvPr>
          <p:cNvSpPr>
            <a:spLocks noGrp="1"/>
          </p:cNvSpPr>
          <p:nvPr>
            <p:ph type="title"/>
          </p:nvPr>
        </p:nvSpPr>
        <p:spPr>
          <a:solidFill>
            <a:schemeClr val="tx2">
              <a:lumMod val="75000"/>
            </a:schemeClr>
          </a:solidFill>
        </p:spPr>
        <p:txBody>
          <a:bodyPr/>
          <a:lstStyle/>
          <a:p>
            <a:pPr algn="ctr"/>
            <a:r>
              <a:rPr lang="en-GB">
                <a:solidFill>
                  <a:schemeClr val="bg1"/>
                </a:solidFill>
              </a:rPr>
              <a:t>Criminal Property (s340 PoCA)</a:t>
            </a:r>
          </a:p>
        </p:txBody>
      </p:sp>
      <p:sp>
        <p:nvSpPr>
          <p:cNvPr id="3" name="Content Placeholder 2">
            <a:extLst>
              <a:ext uri="{FF2B5EF4-FFF2-40B4-BE49-F238E27FC236}">
                <a16:creationId xmlns:a16="http://schemas.microsoft.com/office/drawing/2014/main" id="{56894A1F-1084-48B3-BBC4-0EC8F63F1AA0}"/>
              </a:ext>
            </a:extLst>
          </p:cNvPr>
          <p:cNvSpPr>
            <a:spLocks noGrp="1"/>
          </p:cNvSpPr>
          <p:nvPr>
            <p:ph sz="half" idx="1"/>
          </p:nvPr>
        </p:nvSpPr>
        <p:spPr/>
        <p:txBody>
          <a:bodyPr/>
          <a:lstStyle/>
          <a:p>
            <a:pPr marL="0" indent="0">
              <a:buNone/>
            </a:pPr>
            <a:r>
              <a:rPr lang="en-GB"/>
              <a:t>Definition:</a:t>
            </a:r>
          </a:p>
          <a:p>
            <a:pPr marL="0" indent="0">
              <a:buNone/>
            </a:pPr>
            <a:r>
              <a:rPr lang="en-GB" b="1" i="1">
                <a:solidFill>
                  <a:srgbClr val="0070C0"/>
                </a:solidFill>
              </a:rPr>
              <a:t>Criminal property is any property that represents, in whole or in part, the benefit from crime.</a:t>
            </a:r>
          </a:p>
          <a:p>
            <a:pPr marL="0" indent="0">
              <a:buNone/>
            </a:pPr>
            <a:endParaRPr lang="en-GB" b="1" i="1">
              <a:solidFill>
                <a:srgbClr val="0070C0"/>
              </a:solidFill>
            </a:endParaRPr>
          </a:p>
          <a:p>
            <a:pPr marL="0" indent="0">
              <a:buNone/>
            </a:pPr>
            <a:endParaRPr lang="en-GB" b="1" i="1">
              <a:solidFill>
                <a:srgbClr val="0070C0"/>
              </a:solidFill>
            </a:endParaRPr>
          </a:p>
        </p:txBody>
      </p:sp>
      <p:sp>
        <p:nvSpPr>
          <p:cNvPr id="4" name="Content Placeholder 3">
            <a:extLst>
              <a:ext uri="{FF2B5EF4-FFF2-40B4-BE49-F238E27FC236}">
                <a16:creationId xmlns:a16="http://schemas.microsoft.com/office/drawing/2014/main" id="{776EBECD-A723-4752-B784-17A2CEA2D79E}"/>
              </a:ext>
            </a:extLst>
          </p:cNvPr>
          <p:cNvSpPr>
            <a:spLocks noGrp="1"/>
          </p:cNvSpPr>
          <p:nvPr>
            <p:ph sz="half" idx="2"/>
          </p:nvPr>
        </p:nvSpPr>
        <p:spPr/>
        <p:txBody>
          <a:bodyPr/>
          <a:lstStyle/>
          <a:p>
            <a:r>
              <a:rPr lang="en-GB"/>
              <a:t>The offender must KNOW or SUSPECT that the property constitutes such benefit</a:t>
            </a:r>
          </a:p>
          <a:p>
            <a:pPr marL="0" indent="0">
              <a:buNone/>
            </a:pPr>
            <a:r>
              <a:rPr lang="en-GB" sz="2000" i="1"/>
              <a:t>     i.e. must have guilty knowledge</a:t>
            </a:r>
          </a:p>
          <a:p>
            <a:r>
              <a:rPr lang="en-GB"/>
              <a:t>Offender has some proprietary control over the property</a:t>
            </a:r>
          </a:p>
          <a:p>
            <a:r>
              <a:rPr lang="en-GB" b="1" i="1"/>
              <a:t>NB</a:t>
            </a:r>
            <a:r>
              <a:rPr lang="en-GB"/>
              <a:t> – doesn’t have to involve MONEY</a:t>
            </a:r>
          </a:p>
        </p:txBody>
      </p:sp>
      <p:pic>
        <p:nvPicPr>
          <p:cNvPr id="5" name="Picture 4">
            <a:extLst>
              <a:ext uri="{FF2B5EF4-FFF2-40B4-BE49-F238E27FC236}">
                <a16:creationId xmlns:a16="http://schemas.microsoft.com/office/drawing/2014/main" id="{5DE3B341-8193-42F5-8CE4-185AF4FABAD6}"/>
              </a:ext>
            </a:extLst>
          </p:cNvPr>
          <p:cNvPicPr>
            <a:picLocks noChangeAspect="1"/>
          </p:cNvPicPr>
          <p:nvPr/>
        </p:nvPicPr>
        <p:blipFill>
          <a:blip r:embed="rId2"/>
          <a:stretch>
            <a:fillRect/>
          </a:stretch>
        </p:blipFill>
        <p:spPr>
          <a:xfrm>
            <a:off x="8874553" y="4938560"/>
            <a:ext cx="2628900" cy="1743075"/>
          </a:xfrm>
          <a:prstGeom prst="rect">
            <a:avLst/>
          </a:prstGeom>
        </p:spPr>
      </p:pic>
      <p:pic>
        <p:nvPicPr>
          <p:cNvPr id="6" name="Picture 5">
            <a:extLst>
              <a:ext uri="{FF2B5EF4-FFF2-40B4-BE49-F238E27FC236}">
                <a16:creationId xmlns:a16="http://schemas.microsoft.com/office/drawing/2014/main" id="{42769114-9F33-4E63-AE31-EDBF817882FD}"/>
              </a:ext>
            </a:extLst>
          </p:cNvPr>
          <p:cNvPicPr>
            <a:picLocks noChangeAspect="1"/>
          </p:cNvPicPr>
          <p:nvPr/>
        </p:nvPicPr>
        <p:blipFill>
          <a:blip r:embed="rId3"/>
          <a:stretch>
            <a:fillRect/>
          </a:stretch>
        </p:blipFill>
        <p:spPr>
          <a:xfrm>
            <a:off x="2080027" y="4094511"/>
            <a:ext cx="3045253" cy="2326576"/>
          </a:xfrm>
          <a:prstGeom prst="rect">
            <a:avLst/>
          </a:prstGeom>
        </p:spPr>
      </p:pic>
    </p:spTree>
    <p:extLst>
      <p:ext uri="{BB962C8B-B14F-4D97-AF65-F5344CB8AC3E}">
        <p14:creationId xmlns:p14="http://schemas.microsoft.com/office/powerpoint/2010/main" val="1270771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anim calcmode="lin" valueType="num">
                                      <p:cBhvr additive="base">
                                        <p:cTn id="25"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anim calcmode="lin" valueType="num">
                                      <p:cBhvr additive="base">
                                        <p:cTn id="31"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3" end="3"/>
                                            </p:txEl>
                                          </p:spTgt>
                                        </p:tgtEl>
                                        <p:attrNameLst>
                                          <p:attrName>style.visibility</p:attrName>
                                        </p:attrNameLst>
                                      </p:cBhvr>
                                      <p:to>
                                        <p:strVal val="visible"/>
                                      </p:to>
                                    </p:set>
                                    <p:anim calcmode="lin" valueType="num">
                                      <p:cBhvr additive="base">
                                        <p:cTn id="37"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85FB856-0B5D-427A-86FB-17AC5C73B8A3}"/>
              </a:ext>
            </a:extLst>
          </p:cNvPr>
          <p:cNvSpPr>
            <a:spLocks noGrp="1"/>
          </p:cNvSpPr>
          <p:nvPr>
            <p:ph type="title"/>
          </p:nvPr>
        </p:nvSpPr>
        <p:spPr>
          <a:solidFill>
            <a:schemeClr val="tx2">
              <a:lumMod val="75000"/>
            </a:schemeClr>
          </a:solidFill>
        </p:spPr>
        <p:txBody>
          <a:bodyPr/>
          <a:lstStyle/>
          <a:p>
            <a:pPr algn="ctr"/>
            <a:r>
              <a:rPr lang="en-GB">
                <a:solidFill>
                  <a:schemeClr val="bg1"/>
                </a:solidFill>
              </a:rPr>
              <a:t>Why is money laundering an issue?</a:t>
            </a:r>
          </a:p>
        </p:txBody>
      </p:sp>
      <p:sp>
        <p:nvSpPr>
          <p:cNvPr id="6" name="Text Placeholder 5">
            <a:extLst>
              <a:ext uri="{FF2B5EF4-FFF2-40B4-BE49-F238E27FC236}">
                <a16:creationId xmlns:a16="http://schemas.microsoft.com/office/drawing/2014/main" id="{9BDEF288-823D-4777-80D4-1996DF792C9E}"/>
              </a:ext>
            </a:extLst>
          </p:cNvPr>
          <p:cNvSpPr>
            <a:spLocks noGrp="1"/>
          </p:cNvSpPr>
          <p:nvPr>
            <p:ph sz="half" idx="2"/>
          </p:nvPr>
        </p:nvSpPr>
        <p:spPr/>
        <p:txBody>
          <a:bodyPr/>
          <a:lstStyle/>
          <a:p>
            <a:r>
              <a:rPr lang="en-GB"/>
              <a:t>It incentivises crime by rendering it profitable</a:t>
            </a:r>
          </a:p>
          <a:p>
            <a:r>
              <a:rPr lang="en-GB"/>
              <a:t>It provides OCG’s with a cash flow to commit further crimes</a:t>
            </a:r>
          </a:p>
          <a:p>
            <a:r>
              <a:rPr lang="en-GB"/>
              <a:t>Threatens the financial system and its institutions, both domestic and international</a:t>
            </a:r>
          </a:p>
        </p:txBody>
      </p:sp>
      <p:pic>
        <p:nvPicPr>
          <p:cNvPr id="7" name="Picture 6">
            <a:extLst>
              <a:ext uri="{FF2B5EF4-FFF2-40B4-BE49-F238E27FC236}">
                <a16:creationId xmlns:a16="http://schemas.microsoft.com/office/drawing/2014/main" id="{5001AFAA-EB32-40B2-A86D-C5F1699ACEC4}"/>
              </a:ext>
            </a:extLst>
          </p:cNvPr>
          <p:cNvPicPr>
            <a:picLocks noChangeAspect="1"/>
          </p:cNvPicPr>
          <p:nvPr/>
        </p:nvPicPr>
        <p:blipFill>
          <a:blip r:embed="rId2"/>
          <a:stretch>
            <a:fillRect/>
          </a:stretch>
        </p:blipFill>
        <p:spPr>
          <a:xfrm>
            <a:off x="6386286" y="2513426"/>
            <a:ext cx="5377420" cy="2166425"/>
          </a:xfrm>
          <a:prstGeom prst="rect">
            <a:avLst/>
          </a:prstGeom>
        </p:spPr>
      </p:pic>
    </p:spTree>
    <p:extLst>
      <p:ext uri="{BB962C8B-B14F-4D97-AF65-F5344CB8AC3E}">
        <p14:creationId xmlns:p14="http://schemas.microsoft.com/office/powerpoint/2010/main" val="1994664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00F9D16-EDB2-4AD1-92F6-752F68AF277D}"/>
              </a:ext>
            </a:extLst>
          </p:cNvPr>
          <p:cNvSpPr>
            <a:spLocks noGrp="1"/>
          </p:cNvSpPr>
          <p:nvPr>
            <p:ph type="title"/>
          </p:nvPr>
        </p:nvSpPr>
        <p:spPr>
          <a:solidFill>
            <a:schemeClr val="tx2">
              <a:lumMod val="75000"/>
            </a:schemeClr>
          </a:solidFill>
        </p:spPr>
        <p:txBody>
          <a:bodyPr/>
          <a:lstStyle/>
          <a:p>
            <a:r>
              <a:rPr lang="en-GB">
                <a:solidFill>
                  <a:schemeClr val="bg1"/>
                </a:solidFill>
              </a:rPr>
              <a:t>Money Laundering  - 3 Stages</a:t>
            </a:r>
          </a:p>
        </p:txBody>
      </p:sp>
      <p:graphicFrame>
        <p:nvGraphicFramePr>
          <p:cNvPr id="9" name="Diagram 8">
            <a:extLst>
              <a:ext uri="{FF2B5EF4-FFF2-40B4-BE49-F238E27FC236}">
                <a16:creationId xmlns:a16="http://schemas.microsoft.com/office/drawing/2014/main" id="{27BA8D15-B0F8-4D60-9EF4-1BA346E51FF9}"/>
              </a:ext>
            </a:extLst>
          </p:cNvPr>
          <p:cNvGraphicFramePr/>
          <p:nvPr>
            <p:extLst>
              <p:ext uri="{D42A27DB-BD31-4B8C-83A1-F6EECF244321}">
                <p14:modId xmlns:p14="http://schemas.microsoft.com/office/powerpoint/2010/main" val="247516231"/>
              </p:ext>
            </p:extLst>
          </p:nvPr>
        </p:nvGraphicFramePr>
        <p:xfrm>
          <a:off x="1485222" y="1417638"/>
          <a:ext cx="8695140" cy="44476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3671902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DF37A1-C974-469C-822E-4384FE7507F5}"/>
              </a:ext>
            </a:extLst>
          </p:cNvPr>
          <p:cNvSpPr>
            <a:spLocks noGrp="1"/>
          </p:cNvSpPr>
          <p:nvPr>
            <p:ph type="title"/>
          </p:nvPr>
        </p:nvSpPr>
        <p:spPr>
          <a:solidFill>
            <a:schemeClr val="tx2">
              <a:lumMod val="75000"/>
            </a:schemeClr>
          </a:solidFill>
        </p:spPr>
        <p:txBody>
          <a:bodyPr/>
          <a:lstStyle/>
          <a:p>
            <a:pPr algn="ctr"/>
            <a:r>
              <a:rPr lang="en-GB">
                <a:solidFill>
                  <a:schemeClr val="bg1"/>
                </a:solidFill>
              </a:rPr>
              <a:t>Money Laundering Offences - PoCA</a:t>
            </a:r>
          </a:p>
        </p:txBody>
      </p:sp>
      <p:sp>
        <p:nvSpPr>
          <p:cNvPr id="5" name="Content Placeholder 4">
            <a:extLst>
              <a:ext uri="{FF2B5EF4-FFF2-40B4-BE49-F238E27FC236}">
                <a16:creationId xmlns:a16="http://schemas.microsoft.com/office/drawing/2014/main" id="{CFC1DDDA-682F-491C-BC9A-0EAC36DDD1FF}"/>
              </a:ext>
            </a:extLst>
          </p:cNvPr>
          <p:cNvSpPr>
            <a:spLocks noGrp="1"/>
          </p:cNvSpPr>
          <p:nvPr>
            <p:ph sz="half" idx="1"/>
          </p:nvPr>
        </p:nvSpPr>
        <p:spPr/>
        <p:txBody>
          <a:bodyPr>
            <a:normAutofit/>
          </a:bodyPr>
          <a:lstStyle/>
          <a:p>
            <a:pPr marL="0" indent="0">
              <a:buNone/>
            </a:pPr>
            <a:r>
              <a:rPr lang="en-GB" sz="4000" b="1">
                <a:solidFill>
                  <a:srgbClr val="7030A0"/>
                </a:solidFill>
              </a:rPr>
              <a:t>s. 327 – concealment</a:t>
            </a:r>
          </a:p>
          <a:p>
            <a:pPr marL="0" indent="0">
              <a:buNone/>
            </a:pPr>
            <a:endParaRPr lang="en-GB" sz="4000" b="1"/>
          </a:p>
          <a:p>
            <a:pPr marL="0" indent="0">
              <a:buNone/>
            </a:pPr>
            <a:r>
              <a:rPr lang="en-GB" sz="4000" b="1">
                <a:solidFill>
                  <a:srgbClr val="0070C0"/>
                </a:solidFill>
              </a:rPr>
              <a:t>s.328 – arrangements</a:t>
            </a:r>
          </a:p>
          <a:p>
            <a:pPr marL="0" indent="0">
              <a:buNone/>
            </a:pPr>
            <a:endParaRPr lang="en-GB" sz="4000" b="1"/>
          </a:p>
          <a:p>
            <a:pPr marL="0" indent="0">
              <a:buNone/>
            </a:pPr>
            <a:r>
              <a:rPr lang="en-GB" sz="4000" b="1">
                <a:solidFill>
                  <a:srgbClr val="00B050"/>
                </a:solidFill>
              </a:rPr>
              <a:t>s.329 - possession</a:t>
            </a:r>
          </a:p>
        </p:txBody>
      </p:sp>
      <p:pic>
        <p:nvPicPr>
          <p:cNvPr id="7" name="Content Placeholder 6">
            <a:extLst>
              <a:ext uri="{FF2B5EF4-FFF2-40B4-BE49-F238E27FC236}">
                <a16:creationId xmlns:a16="http://schemas.microsoft.com/office/drawing/2014/main" id="{998133C5-5F66-4000-8C51-CBA9155358FB}"/>
              </a:ext>
            </a:extLst>
          </p:cNvPr>
          <p:cNvPicPr>
            <a:picLocks noGrp="1" noChangeAspect="1"/>
          </p:cNvPicPr>
          <p:nvPr>
            <p:ph sz="half" idx="2"/>
          </p:nvPr>
        </p:nvPicPr>
        <p:blipFill>
          <a:blip r:embed="rId3"/>
          <a:stretch>
            <a:fillRect/>
          </a:stretch>
        </p:blipFill>
        <p:spPr>
          <a:xfrm>
            <a:off x="6904574" y="1982553"/>
            <a:ext cx="3473140" cy="3606687"/>
          </a:xfrm>
          <a:prstGeom prst="rect">
            <a:avLst/>
          </a:prstGeom>
        </p:spPr>
      </p:pic>
    </p:spTree>
    <p:extLst>
      <p:ext uri="{BB962C8B-B14F-4D97-AF65-F5344CB8AC3E}">
        <p14:creationId xmlns:p14="http://schemas.microsoft.com/office/powerpoint/2010/main" val="1367962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 calcmode="lin" valueType="num">
                                      <p:cBhvr additive="base">
                                        <p:cTn id="1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anim calcmode="lin" valueType="num">
                                      <p:cBhvr additive="base">
                                        <p:cTn id="19"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FABA-042B-4D8F-81B3-ECB9325EB36F}"/>
              </a:ext>
            </a:extLst>
          </p:cNvPr>
          <p:cNvSpPr>
            <a:spLocks noGrp="1"/>
          </p:cNvSpPr>
          <p:nvPr>
            <p:ph type="title"/>
          </p:nvPr>
        </p:nvSpPr>
        <p:spPr>
          <a:solidFill>
            <a:srgbClr val="002060"/>
          </a:solidFill>
        </p:spPr>
        <p:txBody>
          <a:bodyPr/>
          <a:lstStyle/>
          <a:p>
            <a:r>
              <a:rPr lang="en-GB">
                <a:solidFill>
                  <a:schemeClr val="bg1"/>
                </a:solidFill>
              </a:rPr>
              <a:t>Group Task</a:t>
            </a:r>
          </a:p>
        </p:txBody>
      </p:sp>
      <p:sp>
        <p:nvSpPr>
          <p:cNvPr id="4" name="Content Placeholder 3">
            <a:extLst>
              <a:ext uri="{FF2B5EF4-FFF2-40B4-BE49-F238E27FC236}">
                <a16:creationId xmlns:a16="http://schemas.microsoft.com/office/drawing/2014/main" id="{F0A51E2C-CBF6-464C-825B-093D4A7F9E1E}"/>
              </a:ext>
            </a:extLst>
          </p:cNvPr>
          <p:cNvSpPr>
            <a:spLocks noGrp="1"/>
          </p:cNvSpPr>
          <p:nvPr>
            <p:ph sz="half" idx="1"/>
          </p:nvPr>
        </p:nvSpPr>
        <p:spPr/>
        <p:txBody>
          <a:bodyPr>
            <a:normAutofit lnSpcReduction="10000"/>
          </a:bodyPr>
          <a:lstStyle/>
          <a:p>
            <a:endParaRPr lang="en-GB"/>
          </a:p>
          <a:p>
            <a:pPr marL="0" indent="0" algn="ctr">
              <a:buNone/>
            </a:pPr>
            <a:r>
              <a:rPr lang="en-GB"/>
              <a:t>You have accrued £50k cash through criminal means</a:t>
            </a:r>
          </a:p>
          <a:p>
            <a:pPr marL="0" indent="0">
              <a:buNone/>
            </a:pPr>
            <a:endParaRPr lang="en-GB"/>
          </a:p>
          <a:p>
            <a:pPr marL="0" indent="0" algn="ctr">
              <a:buNone/>
            </a:pPr>
            <a:r>
              <a:rPr lang="en-GB" b="1">
                <a:solidFill>
                  <a:srgbClr val="FF33CC"/>
                </a:solidFill>
              </a:rPr>
              <a:t>    How are you going to launder the £50k?</a:t>
            </a:r>
          </a:p>
          <a:p>
            <a:pPr marL="0" indent="0" algn="ctr">
              <a:buNone/>
            </a:pPr>
            <a:endParaRPr lang="en-GB" b="1">
              <a:solidFill>
                <a:srgbClr val="FF33CC"/>
              </a:solidFill>
            </a:endParaRPr>
          </a:p>
          <a:p>
            <a:pPr marL="0" indent="0" algn="ctr">
              <a:buNone/>
            </a:pPr>
            <a:r>
              <a:rPr lang="en-GB"/>
              <a:t>You have 3 months in which to do so</a:t>
            </a:r>
          </a:p>
        </p:txBody>
      </p:sp>
      <p:pic>
        <p:nvPicPr>
          <p:cNvPr id="6" name="Content Placeholder 5">
            <a:extLst>
              <a:ext uri="{FF2B5EF4-FFF2-40B4-BE49-F238E27FC236}">
                <a16:creationId xmlns:a16="http://schemas.microsoft.com/office/drawing/2014/main" id="{E0F09814-D129-4491-8361-1B4CD7308B5E}"/>
              </a:ext>
            </a:extLst>
          </p:cNvPr>
          <p:cNvPicPr>
            <a:picLocks noGrp="1" noChangeAspect="1"/>
          </p:cNvPicPr>
          <p:nvPr>
            <p:ph sz="half" idx="2"/>
          </p:nvPr>
        </p:nvPicPr>
        <p:blipFill>
          <a:blip r:embed="rId3"/>
          <a:stretch>
            <a:fillRect/>
          </a:stretch>
        </p:blipFill>
        <p:spPr>
          <a:xfrm>
            <a:off x="6608732" y="1550987"/>
            <a:ext cx="4487226" cy="4047729"/>
          </a:xfrm>
          <a:prstGeom prst="rect">
            <a:avLst/>
          </a:prstGeom>
        </p:spPr>
      </p:pic>
    </p:spTree>
    <p:extLst>
      <p:ext uri="{BB962C8B-B14F-4D97-AF65-F5344CB8AC3E}">
        <p14:creationId xmlns:p14="http://schemas.microsoft.com/office/powerpoint/2010/main" val="29659921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2E59ED7-720E-49B6-8A93-D50518AEA348}"/>
              </a:ext>
            </a:extLst>
          </p:cNvPr>
          <p:cNvSpPr>
            <a:spLocks noGrp="1"/>
          </p:cNvSpPr>
          <p:nvPr>
            <p:ph type="title"/>
          </p:nvPr>
        </p:nvSpPr>
        <p:spPr>
          <a:solidFill>
            <a:srgbClr val="002060"/>
          </a:solidFill>
        </p:spPr>
        <p:txBody>
          <a:bodyPr/>
          <a:lstStyle/>
          <a:p>
            <a:r>
              <a:rPr lang="en-GB" b="1" i="1">
                <a:solidFill>
                  <a:srgbClr val="FFFFFF"/>
                </a:solidFill>
                <a:latin typeface="Arial"/>
                <a:cs typeface="Arial"/>
              </a:rPr>
              <a:t>  Any Questions ?</a:t>
            </a:r>
          </a:p>
        </p:txBody>
      </p:sp>
      <p:pic>
        <p:nvPicPr>
          <p:cNvPr id="7" name="Content Placeholder 6">
            <a:extLst>
              <a:ext uri="{FF2B5EF4-FFF2-40B4-BE49-F238E27FC236}">
                <a16:creationId xmlns:a16="http://schemas.microsoft.com/office/drawing/2014/main" id="{492DEF32-9DC8-4C16-886E-80E9C7937A42}"/>
              </a:ext>
            </a:extLst>
          </p:cNvPr>
          <p:cNvPicPr>
            <a:picLocks noGrp="1" noChangeAspect="1"/>
          </p:cNvPicPr>
          <p:nvPr>
            <p:ph idx="1"/>
          </p:nvPr>
        </p:nvPicPr>
        <p:blipFill>
          <a:blip r:embed="rId2"/>
          <a:stretch>
            <a:fillRect/>
          </a:stretch>
        </p:blipFill>
        <p:spPr>
          <a:xfrm>
            <a:off x="3843777" y="2226104"/>
            <a:ext cx="4273282" cy="2843675"/>
          </a:xfrm>
          <a:prstGeom prst="rect">
            <a:avLst/>
          </a:prstGeom>
        </p:spPr>
      </p:pic>
    </p:spTree>
    <p:extLst>
      <p:ext uri="{BB962C8B-B14F-4D97-AF65-F5344CB8AC3E}">
        <p14:creationId xmlns:p14="http://schemas.microsoft.com/office/powerpoint/2010/main" val="2650042719"/>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TotalTime>
  <Words>3711</Words>
  <Application>Microsoft Office PowerPoint</Application>
  <PresentationFormat>Widescreen</PresentationFormat>
  <Paragraphs>361</Paragraphs>
  <Slides>37</Slides>
  <Notes>16</Notes>
  <HiddenSlides>0</HiddenSlides>
  <MMClips>0</MMClip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Theme1.thmx first page pp</vt:lpstr>
      <vt:lpstr>  Lesson: Fraud &amp; Money Laundering 06.02.25  </vt:lpstr>
      <vt:lpstr>Learning outcomes</vt:lpstr>
      <vt:lpstr>PowerPoint Presentation</vt:lpstr>
      <vt:lpstr>Fraud</vt:lpstr>
      <vt:lpstr>History of Fraud</vt:lpstr>
      <vt:lpstr>Fraud today….</vt:lpstr>
      <vt:lpstr>High profile national &amp; local frauds</vt:lpstr>
      <vt:lpstr>Scale of Fraud in Wales</vt:lpstr>
      <vt:lpstr>Why is fraud difficult to measure?</vt:lpstr>
      <vt:lpstr>Impact of Fraud</vt:lpstr>
      <vt:lpstr>Impact of Fraud</vt:lpstr>
      <vt:lpstr>Human Impact of Fraud</vt:lpstr>
      <vt:lpstr>Government Impact</vt:lpstr>
      <vt:lpstr>Industry Impact</vt:lpstr>
      <vt:lpstr>Environmental Impact</vt:lpstr>
      <vt:lpstr>Impact on Country’s security</vt:lpstr>
      <vt:lpstr>Resources</vt:lpstr>
      <vt:lpstr>A to Z of Fraud</vt:lpstr>
      <vt:lpstr>Who investigates Fraud?</vt:lpstr>
      <vt:lpstr>Non-Government Organisations </vt:lpstr>
      <vt:lpstr>National &amp; International</vt:lpstr>
      <vt:lpstr>The Fraud Act 2006 </vt:lpstr>
      <vt:lpstr>Fraud Theory </vt:lpstr>
      <vt:lpstr>Fraud Triangle</vt:lpstr>
      <vt:lpstr>Fraud Triangle – 3 elements</vt:lpstr>
      <vt:lpstr>Opportunity</vt:lpstr>
      <vt:lpstr>Summary</vt:lpstr>
      <vt:lpstr>Question</vt:lpstr>
      <vt:lpstr>PowerPoint Presentation</vt:lpstr>
      <vt:lpstr>The Proceeds of Crime Act 2002 (PoCA)</vt:lpstr>
      <vt:lpstr>Money Laundering</vt:lpstr>
      <vt:lpstr>Criminal Property (s340 PoCA)</vt:lpstr>
      <vt:lpstr>Why is money laundering an issue?</vt:lpstr>
      <vt:lpstr>Money Laundering  - 3 Stages</vt:lpstr>
      <vt:lpstr>Money Laundering Offences - PoCA</vt:lpstr>
      <vt:lpstr>Group Task</vt:lpstr>
      <vt:lpstr>  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Ali COOKE</cp:lastModifiedBy>
  <cp:revision>27</cp:revision>
  <dcterms:created xsi:type="dcterms:W3CDTF">2021-10-13T07:56:41Z</dcterms:created>
  <dcterms:modified xsi:type="dcterms:W3CDTF">2025-02-06T14:11:36Z</dcterms:modified>
</cp:coreProperties>
</file>