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14630400" cy="8229600"/>
  <p:notesSz cx="8229600" cy="14630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 varScale="1">
        <p:scale>
          <a:sx n="62" d="100"/>
          <a:sy n="62" d="100"/>
        </p:scale>
        <p:origin x="98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4004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3828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1620" y="0"/>
            <a:ext cx="5486400" cy="82296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833199" y="3156585"/>
            <a:ext cx="7477601" cy="191643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7545"/>
              </a:lnSpc>
              <a:buNone/>
            </a:pPr>
            <a:r>
              <a:rPr lang="en-US" sz="6036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Digital Forensic Tools</a:t>
            </a:r>
            <a:endParaRPr lang="en-US" sz="6036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C92F559F-395C-B126-E485-BB818EF07C94}"/>
              </a:ext>
            </a:extLst>
          </p:cNvPr>
          <p:cNvSpPr txBox="1"/>
          <p:nvPr/>
        </p:nvSpPr>
        <p:spPr>
          <a:xfrm>
            <a:off x="833199" y="5463251"/>
            <a:ext cx="3761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dirty="0">
                <a:solidFill>
                  <a:schemeClr val="bg1"/>
                </a:solidFill>
              </a:rPr>
              <a:t>Arthur Ferreira Dias- Digital </a:t>
            </a:r>
            <a:r>
              <a:rPr lang="fr-FR" sz="2400" dirty="0" err="1">
                <a:solidFill>
                  <a:schemeClr val="bg1"/>
                </a:solidFill>
              </a:rPr>
              <a:t>Forensics</a:t>
            </a:r>
            <a:r>
              <a:rPr lang="fr-FR" sz="2400" dirty="0">
                <a:solidFill>
                  <a:schemeClr val="bg1"/>
                </a:solidFill>
              </a:rPr>
              <a:t> </a:t>
            </a:r>
            <a:r>
              <a:rPr lang="fr-FR" sz="2400" dirty="0" err="1">
                <a:solidFill>
                  <a:schemeClr val="bg1"/>
                </a:solidFill>
              </a:rPr>
              <a:t>Presentation</a:t>
            </a:r>
            <a:endParaRPr lang="fr-FR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Text 1"/>
          <p:cNvSpPr/>
          <p:nvPr/>
        </p:nvSpPr>
        <p:spPr>
          <a:xfrm>
            <a:off x="2348389" y="1761292"/>
            <a:ext cx="9933503" cy="138874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Autopsy: Comprehensive Digital Forensics</a:t>
            </a:r>
            <a:endParaRPr lang="en-US" sz="4374" dirty="0"/>
          </a:p>
        </p:txBody>
      </p:sp>
      <p:sp>
        <p:nvSpPr>
          <p:cNvPr id="5" name="Shape 2"/>
          <p:cNvSpPr/>
          <p:nvPr/>
        </p:nvSpPr>
        <p:spPr>
          <a:xfrm>
            <a:off x="2348389" y="3594378"/>
            <a:ext cx="4855726" cy="1325880"/>
          </a:xfrm>
          <a:prstGeom prst="roundRect">
            <a:avLst>
              <a:gd name="adj" fmla="val 30166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6" name="Text 3"/>
          <p:cNvSpPr/>
          <p:nvPr/>
        </p:nvSpPr>
        <p:spPr>
          <a:xfrm>
            <a:off x="2593419" y="3839408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Timeline Analysis</a:t>
            </a:r>
            <a:endParaRPr lang="en-US" sz="2187" dirty="0"/>
          </a:p>
        </p:txBody>
      </p:sp>
      <p:sp>
        <p:nvSpPr>
          <p:cNvPr id="7" name="Text 4"/>
          <p:cNvSpPr/>
          <p:nvPr/>
        </p:nvSpPr>
        <p:spPr>
          <a:xfrm>
            <a:off x="2593419" y="4319826"/>
            <a:ext cx="4365665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Reconstruct events on a computer system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7426285" y="3594378"/>
            <a:ext cx="4855726" cy="1325880"/>
          </a:xfrm>
          <a:prstGeom prst="roundRect">
            <a:avLst>
              <a:gd name="adj" fmla="val 30166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9" name="Text 6"/>
          <p:cNvSpPr/>
          <p:nvPr/>
        </p:nvSpPr>
        <p:spPr>
          <a:xfrm>
            <a:off x="7671316" y="3839408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Hash Filtering</a:t>
            </a:r>
            <a:endParaRPr lang="en-US" sz="2187" dirty="0"/>
          </a:p>
        </p:txBody>
      </p:sp>
      <p:sp>
        <p:nvSpPr>
          <p:cNvPr id="10" name="Text 7"/>
          <p:cNvSpPr/>
          <p:nvPr/>
        </p:nvSpPr>
        <p:spPr>
          <a:xfrm>
            <a:off x="7671316" y="4319826"/>
            <a:ext cx="4365665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Identify and filter digital evidence</a:t>
            </a:r>
            <a:endParaRPr lang="en-US" sz="1750" dirty="0"/>
          </a:p>
        </p:txBody>
      </p:sp>
      <p:sp>
        <p:nvSpPr>
          <p:cNvPr id="11" name="Shape 8"/>
          <p:cNvSpPr/>
          <p:nvPr/>
        </p:nvSpPr>
        <p:spPr>
          <a:xfrm>
            <a:off x="2348389" y="5142428"/>
            <a:ext cx="4855726" cy="1325880"/>
          </a:xfrm>
          <a:prstGeom prst="roundRect">
            <a:avLst>
              <a:gd name="adj" fmla="val 30166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2" name="Text 9"/>
          <p:cNvSpPr/>
          <p:nvPr/>
        </p:nvSpPr>
        <p:spPr>
          <a:xfrm>
            <a:off x="2593419" y="5387459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Keyword Search</a:t>
            </a:r>
            <a:endParaRPr lang="en-US" sz="2187" dirty="0"/>
          </a:p>
        </p:txBody>
      </p:sp>
      <p:sp>
        <p:nvSpPr>
          <p:cNvPr id="13" name="Text 10"/>
          <p:cNvSpPr/>
          <p:nvPr/>
        </p:nvSpPr>
        <p:spPr>
          <a:xfrm>
            <a:off x="2593419" y="5867876"/>
            <a:ext cx="4365665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Quickly find relevant information</a:t>
            </a:r>
            <a:endParaRPr lang="en-US" sz="1750" dirty="0"/>
          </a:p>
        </p:txBody>
      </p:sp>
      <p:sp>
        <p:nvSpPr>
          <p:cNvPr id="14" name="Shape 11"/>
          <p:cNvSpPr/>
          <p:nvPr/>
        </p:nvSpPr>
        <p:spPr>
          <a:xfrm>
            <a:off x="7426285" y="5142428"/>
            <a:ext cx="4855726" cy="1325880"/>
          </a:xfrm>
          <a:prstGeom prst="roundRect">
            <a:avLst>
              <a:gd name="adj" fmla="val 30166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5" name="Text 12"/>
          <p:cNvSpPr/>
          <p:nvPr/>
        </p:nvSpPr>
        <p:spPr>
          <a:xfrm>
            <a:off x="7671316" y="5387459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48A8E2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Central Repository</a:t>
            </a:r>
            <a:endParaRPr lang="en-US" sz="2187" dirty="0"/>
          </a:p>
        </p:txBody>
      </p:sp>
      <p:sp>
        <p:nvSpPr>
          <p:cNvPr id="16" name="Text 13"/>
          <p:cNvSpPr/>
          <p:nvPr/>
        </p:nvSpPr>
        <p:spPr>
          <a:xfrm>
            <a:off x="7671316" y="5867876"/>
            <a:ext cx="4365665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Gather all data in one location</a:t>
            </a:r>
            <a:endParaRPr lang="en-US" sz="1750" dirty="0"/>
          </a:p>
        </p:txBody>
      </p:sp>
      <p:pic>
        <p:nvPicPr>
          <p:cNvPr id="19" name="Image 18" descr="Une image contenant chien, mammifère, clipart, dessin humoristique&#10;&#10;Description générée automatiquement">
            <a:extLst>
              <a:ext uri="{FF2B5EF4-FFF2-40B4-BE49-F238E27FC236}">
                <a16:creationId xmlns:a16="http://schemas.microsoft.com/office/drawing/2014/main" id="{F4A22EB2-F3A6-31CD-9892-9C6DEB5030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4755" y="1640253"/>
            <a:ext cx="883997" cy="81541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620" y="0"/>
            <a:ext cx="3657600" cy="82296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490799" y="1458516"/>
            <a:ext cx="7834908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Autopsy : San Bernardino Case</a:t>
            </a:r>
            <a:endParaRPr lang="en-US" sz="4374" dirty="0"/>
          </a:p>
        </p:txBody>
      </p:sp>
      <p:sp>
        <p:nvSpPr>
          <p:cNvPr id="6" name="Shape 2"/>
          <p:cNvSpPr/>
          <p:nvPr/>
        </p:nvSpPr>
        <p:spPr>
          <a:xfrm>
            <a:off x="4810244" y="2486144"/>
            <a:ext cx="27742" cy="4284821"/>
          </a:xfrm>
          <a:prstGeom prst="rect">
            <a:avLst/>
          </a:prstGeom>
          <a:solidFill>
            <a:srgbClr val="262654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7" name="Shape 3"/>
          <p:cNvSpPr/>
          <p:nvPr/>
        </p:nvSpPr>
        <p:spPr>
          <a:xfrm>
            <a:off x="5074027" y="2895779"/>
            <a:ext cx="777597" cy="27742"/>
          </a:xfrm>
          <a:prstGeom prst="rect">
            <a:avLst/>
          </a:prstGeom>
          <a:solidFill>
            <a:srgbClr val="F2B42D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8" name="Shape 4"/>
          <p:cNvSpPr/>
          <p:nvPr/>
        </p:nvSpPr>
        <p:spPr>
          <a:xfrm>
            <a:off x="4574084" y="2659737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9" name="Text 5"/>
          <p:cNvSpPr/>
          <p:nvPr/>
        </p:nvSpPr>
        <p:spPr>
          <a:xfrm>
            <a:off x="4723983" y="2701409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1</a:t>
            </a:r>
            <a:endParaRPr lang="en-US" sz="2624" dirty="0"/>
          </a:p>
        </p:txBody>
      </p:sp>
      <p:sp>
        <p:nvSpPr>
          <p:cNvPr id="10" name="Text 6"/>
          <p:cNvSpPr/>
          <p:nvPr/>
        </p:nvSpPr>
        <p:spPr>
          <a:xfrm>
            <a:off x="6046113" y="2708315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Emails &amp; Chat Logs</a:t>
            </a:r>
            <a:endParaRPr lang="en-US" sz="2187" dirty="0"/>
          </a:p>
        </p:txBody>
      </p:sp>
      <p:sp>
        <p:nvSpPr>
          <p:cNvPr id="11" name="Text 7"/>
          <p:cNvSpPr/>
          <p:nvPr/>
        </p:nvSpPr>
        <p:spPr>
          <a:xfrm>
            <a:off x="6046113" y="3188732"/>
            <a:ext cx="7751088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Analyzed communications for potential collaborators</a:t>
            </a:r>
            <a:endParaRPr lang="en-US" sz="1750" dirty="0"/>
          </a:p>
        </p:txBody>
      </p:sp>
      <p:sp>
        <p:nvSpPr>
          <p:cNvPr id="12" name="Shape 8"/>
          <p:cNvSpPr/>
          <p:nvPr/>
        </p:nvSpPr>
        <p:spPr>
          <a:xfrm>
            <a:off x="5074027" y="4398109"/>
            <a:ext cx="777597" cy="27742"/>
          </a:xfrm>
          <a:prstGeom prst="rect">
            <a:avLst/>
          </a:prstGeom>
          <a:solidFill>
            <a:srgbClr val="D7425E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13" name="Shape 9"/>
          <p:cNvSpPr/>
          <p:nvPr/>
        </p:nvSpPr>
        <p:spPr>
          <a:xfrm>
            <a:off x="4574084" y="4162068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4" name="Text 10"/>
          <p:cNvSpPr/>
          <p:nvPr/>
        </p:nvSpPr>
        <p:spPr>
          <a:xfrm>
            <a:off x="4723983" y="4203740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2</a:t>
            </a:r>
            <a:endParaRPr lang="en-US" sz="2624" dirty="0"/>
          </a:p>
        </p:txBody>
      </p:sp>
      <p:sp>
        <p:nvSpPr>
          <p:cNvPr id="15" name="Text 11"/>
          <p:cNvSpPr/>
          <p:nvPr/>
        </p:nvSpPr>
        <p:spPr>
          <a:xfrm>
            <a:off x="6046113" y="4210645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Photos &amp; Documents</a:t>
            </a:r>
            <a:endParaRPr lang="en-US" sz="2187" dirty="0"/>
          </a:p>
        </p:txBody>
      </p:sp>
      <p:sp>
        <p:nvSpPr>
          <p:cNvPr id="16" name="Text 12"/>
          <p:cNvSpPr/>
          <p:nvPr/>
        </p:nvSpPr>
        <p:spPr>
          <a:xfrm>
            <a:off x="6046113" y="4691063"/>
            <a:ext cx="7751088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Reconstructed timeline of events</a:t>
            </a:r>
            <a:endParaRPr lang="en-US" sz="1750" dirty="0"/>
          </a:p>
        </p:txBody>
      </p:sp>
      <p:sp>
        <p:nvSpPr>
          <p:cNvPr id="17" name="Shape 13"/>
          <p:cNvSpPr/>
          <p:nvPr/>
        </p:nvSpPr>
        <p:spPr>
          <a:xfrm>
            <a:off x="5074027" y="5900440"/>
            <a:ext cx="777597" cy="27742"/>
          </a:xfrm>
          <a:prstGeom prst="rect">
            <a:avLst/>
          </a:prstGeom>
          <a:solidFill>
            <a:srgbClr val="DD785E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18" name="Shape 14"/>
          <p:cNvSpPr/>
          <p:nvPr/>
        </p:nvSpPr>
        <p:spPr>
          <a:xfrm>
            <a:off x="4574084" y="5664398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9" name="Text 15"/>
          <p:cNvSpPr/>
          <p:nvPr/>
        </p:nvSpPr>
        <p:spPr>
          <a:xfrm>
            <a:off x="4723983" y="5706070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3</a:t>
            </a:r>
            <a:endParaRPr lang="en-US" sz="2624" dirty="0"/>
          </a:p>
        </p:txBody>
      </p:sp>
      <p:sp>
        <p:nvSpPr>
          <p:cNvPr id="20" name="Text 16"/>
          <p:cNvSpPr/>
          <p:nvPr/>
        </p:nvSpPr>
        <p:spPr>
          <a:xfrm>
            <a:off x="6046113" y="5712976"/>
            <a:ext cx="3098125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Comprehensive Analysis</a:t>
            </a:r>
            <a:endParaRPr lang="en-US" sz="2187" dirty="0"/>
          </a:p>
        </p:txBody>
      </p:sp>
      <p:sp>
        <p:nvSpPr>
          <p:cNvPr id="21" name="Text 17"/>
          <p:cNvSpPr/>
          <p:nvPr/>
        </p:nvSpPr>
        <p:spPr>
          <a:xfrm>
            <a:off x="6046113" y="6193393"/>
            <a:ext cx="7751088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Facilitated investigation and apprehension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6F5A86DE-C4E0-DB39-1FA3-3AF4AF0579A2}"/>
              </a:ext>
            </a:extLst>
          </p:cNvPr>
          <p:cNvSpPr txBox="1"/>
          <p:nvPr/>
        </p:nvSpPr>
        <p:spPr>
          <a:xfrm>
            <a:off x="3150973" y="2001795"/>
            <a:ext cx="69815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4000" dirty="0">
                <a:solidFill>
                  <a:schemeClr val="bg1"/>
                </a:solidFill>
              </a:rPr>
              <a:t>https://drive.google.com/file/d/10CeJPbEc4r7jkAKhyUxVyn_1MJzhCAPv/view?resourcekey</a:t>
            </a:r>
          </a:p>
        </p:txBody>
      </p:sp>
    </p:spTree>
    <p:extLst>
      <p:ext uri="{BB962C8B-B14F-4D97-AF65-F5344CB8AC3E}">
        <p14:creationId xmlns:p14="http://schemas.microsoft.com/office/powerpoint/2010/main" val="1575224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Text 1"/>
          <p:cNvSpPr/>
          <p:nvPr/>
        </p:nvSpPr>
        <p:spPr>
          <a:xfrm>
            <a:off x="2348389" y="2001441"/>
            <a:ext cx="9933503" cy="138874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Volatility: Memory Forensics Powerhouse</a:t>
            </a:r>
            <a:endParaRPr lang="en-US" sz="4374" dirty="0"/>
          </a:p>
        </p:txBody>
      </p:sp>
      <p:sp>
        <p:nvSpPr>
          <p:cNvPr id="5" name="Shape 2"/>
          <p:cNvSpPr/>
          <p:nvPr/>
        </p:nvSpPr>
        <p:spPr>
          <a:xfrm>
            <a:off x="2348389" y="4008120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6" name="Text 3"/>
          <p:cNvSpPr/>
          <p:nvPr/>
        </p:nvSpPr>
        <p:spPr>
          <a:xfrm>
            <a:off x="2498288" y="4049792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1</a:t>
            </a:r>
            <a:endParaRPr lang="en-US" sz="2624" dirty="0"/>
          </a:p>
        </p:txBody>
      </p:sp>
      <p:sp>
        <p:nvSpPr>
          <p:cNvPr id="7" name="Text 4"/>
          <p:cNvSpPr/>
          <p:nvPr/>
        </p:nvSpPr>
        <p:spPr>
          <a:xfrm>
            <a:off x="3070503" y="4084439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Running Processes</a:t>
            </a:r>
            <a:endParaRPr lang="en-US" sz="2187" dirty="0"/>
          </a:p>
        </p:txBody>
      </p:sp>
      <p:sp>
        <p:nvSpPr>
          <p:cNvPr id="8" name="Text 5"/>
          <p:cNvSpPr/>
          <p:nvPr/>
        </p:nvSpPr>
        <p:spPr>
          <a:xfrm>
            <a:off x="3070503" y="4564856"/>
            <a:ext cx="4133612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Extracts crucial forensic information</a:t>
            </a:r>
            <a:endParaRPr lang="en-US" sz="1750" dirty="0"/>
          </a:p>
        </p:txBody>
      </p:sp>
      <p:sp>
        <p:nvSpPr>
          <p:cNvPr id="9" name="Shape 6"/>
          <p:cNvSpPr/>
          <p:nvPr/>
        </p:nvSpPr>
        <p:spPr>
          <a:xfrm>
            <a:off x="7426285" y="4008120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0" name="Text 7"/>
          <p:cNvSpPr/>
          <p:nvPr/>
        </p:nvSpPr>
        <p:spPr>
          <a:xfrm>
            <a:off x="7576185" y="4049792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2</a:t>
            </a:r>
            <a:endParaRPr lang="en-US" sz="2624" dirty="0"/>
          </a:p>
        </p:txBody>
      </p:sp>
      <p:sp>
        <p:nvSpPr>
          <p:cNvPr id="11" name="Text 8"/>
          <p:cNvSpPr/>
          <p:nvPr/>
        </p:nvSpPr>
        <p:spPr>
          <a:xfrm>
            <a:off x="8148399" y="4084439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Network Connections</a:t>
            </a:r>
            <a:endParaRPr lang="en-US" sz="2187" dirty="0"/>
          </a:p>
        </p:txBody>
      </p:sp>
      <p:sp>
        <p:nvSpPr>
          <p:cNvPr id="12" name="Text 9"/>
          <p:cNvSpPr/>
          <p:nvPr/>
        </p:nvSpPr>
        <p:spPr>
          <a:xfrm>
            <a:off x="8148399" y="4564856"/>
            <a:ext cx="4133612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Aids in malware detection and analysis</a:t>
            </a:r>
            <a:endParaRPr lang="en-US" sz="1750" dirty="0"/>
          </a:p>
        </p:txBody>
      </p:sp>
      <p:sp>
        <p:nvSpPr>
          <p:cNvPr id="13" name="Shape 10"/>
          <p:cNvSpPr/>
          <p:nvPr/>
        </p:nvSpPr>
        <p:spPr>
          <a:xfrm>
            <a:off x="2348389" y="5316022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4" name="Text 11"/>
          <p:cNvSpPr/>
          <p:nvPr/>
        </p:nvSpPr>
        <p:spPr>
          <a:xfrm>
            <a:off x="2498288" y="5357693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3</a:t>
            </a:r>
            <a:endParaRPr lang="en-US" sz="2624" dirty="0"/>
          </a:p>
        </p:txBody>
      </p:sp>
      <p:sp>
        <p:nvSpPr>
          <p:cNvPr id="15" name="Text 12"/>
          <p:cNvSpPr/>
          <p:nvPr/>
        </p:nvSpPr>
        <p:spPr>
          <a:xfrm>
            <a:off x="3070503" y="5392341"/>
            <a:ext cx="3042642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Cross-Platform Support</a:t>
            </a:r>
            <a:endParaRPr lang="en-US" sz="2187" dirty="0"/>
          </a:p>
        </p:txBody>
      </p:sp>
      <p:sp>
        <p:nvSpPr>
          <p:cNvPr id="16" name="Text 13"/>
          <p:cNvSpPr/>
          <p:nvPr/>
        </p:nvSpPr>
        <p:spPr>
          <a:xfrm>
            <a:off x="3070503" y="5872758"/>
            <a:ext cx="4133612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Versatile analysis of memory dumps</a:t>
            </a:r>
            <a:endParaRPr lang="en-US" sz="1750" dirty="0"/>
          </a:p>
        </p:txBody>
      </p:sp>
      <p:sp>
        <p:nvSpPr>
          <p:cNvPr id="17" name="Shape 14"/>
          <p:cNvSpPr/>
          <p:nvPr/>
        </p:nvSpPr>
        <p:spPr>
          <a:xfrm>
            <a:off x="7426285" y="5316022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8" name="Text 15"/>
          <p:cNvSpPr/>
          <p:nvPr/>
        </p:nvSpPr>
        <p:spPr>
          <a:xfrm>
            <a:off x="7576185" y="5357693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48A8E2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4</a:t>
            </a:r>
            <a:endParaRPr lang="en-US" sz="2624" dirty="0"/>
          </a:p>
        </p:txBody>
      </p:sp>
      <p:sp>
        <p:nvSpPr>
          <p:cNvPr id="19" name="Text 16"/>
          <p:cNvSpPr/>
          <p:nvPr/>
        </p:nvSpPr>
        <p:spPr>
          <a:xfrm>
            <a:off x="8148399" y="5392341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48A8E2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Plugin Architecture</a:t>
            </a:r>
            <a:endParaRPr lang="en-US" sz="2187" dirty="0"/>
          </a:p>
        </p:txBody>
      </p:sp>
      <p:sp>
        <p:nvSpPr>
          <p:cNvPr id="20" name="Text 17"/>
          <p:cNvSpPr/>
          <p:nvPr/>
        </p:nvSpPr>
        <p:spPr>
          <a:xfrm>
            <a:off x="8148399" y="5872758"/>
            <a:ext cx="4133612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Customizable for evolving security needs</a:t>
            </a:r>
            <a:endParaRPr lang="en-US" sz="1750" dirty="0"/>
          </a:p>
        </p:txBody>
      </p:sp>
      <p:pic>
        <p:nvPicPr>
          <p:cNvPr id="23" name="Image 22" descr="Une image contenant Graphique, Police, graphisme, logo&#10;&#10;Description générée automatiquement">
            <a:extLst>
              <a:ext uri="{FF2B5EF4-FFF2-40B4-BE49-F238E27FC236}">
                <a16:creationId xmlns:a16="http://schemas.microsoft.com/office/drawing/2014/main" id="{229C9258-1311-7CC7-E722-C0FC4C132F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1918" y="273794"/>
            <a:ext cx="4202453" cy="187742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Text 1"/>
          <p:cNvSpPr/>
          <p:nvPr/>
        </p:nvSpPr>
        <p:spPr>
          <a:xfrm>
            <a:off x="2348389" y="1601272"/>
            <a:ext cx="9239607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Volatility in the Sony Pictures Attack</a:t>
            </a:r>
            <a:endParaRPr lang="en-US" sz="4374" dirty="0"/>
          </a:p>
        </p:txBody>
      </p:sp>
      <p:sp>
        <p:nvSpPr>
          <p:cNvPr id="5" name="Shape 2"/>
          <p:cNvSpPr/>
          <p:nvPr/>
        </p:nvSpPr>
        <p:spPr>
          <a:xfrm>
            <a:off x="7301270" y="2739985"/>
            <a:ext cx="27742" cy="3888224"/>
          </a:xfrm>
          <a:prstGeom prst="rect">
            <a:avLst/>
          </a:prstGeom>
          <a:solidFill>
            <a:srgbClr val="262654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6" name="Shape 3"/>
          <p:cNvSpPr/>
          <p:nvPr/>
        </p:nvSpPr>
        <p:spPr>
          <a:xfrm>
            <a:off x="6287512" y="3149620"/>
            <a:ext cx="777597" cy="27742"/>
          </a:xfrm>
          <a:prstGeom prst="rect">
            <a:avLst/>
          </a:prstGeom>
          <a:solidFill>
            <a:srgbClr val="F2B42D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7" name="Shape 4"/>
          <p:cNvSpPr/>
          <p:nvPr/>
        </p:nvSpPr>
        <p:spPr>
          <a:xfrm>
            <a:off x="7065109" y="2913578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8" name="Text 5"/>
          <p:cNvSpPr/>
          <p:nvPr/>
        </p:nvSpPr>
        <p:spPr>
          <a:xfrm>
            <a:off x="7215009" y="2955250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1</a:t>
            </a:r>
            <a:endParaRPr lang="en-US" sz="2624" dirty="0"/>
          </a:p>
        </p:txBody>
      </p:sp>
      <p:sp>
        <p:nvSpPr>
          <p:cNvPr id="9" name="Text 6"/>
          <p:cNvSpPr/>
          <p:nvPr/>
        </p:nvSpPr>
        <p:spPr>
          <a:xfrm>
            <a:off x="3315533" y="2962156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r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Malicious Processes</a:t>
            </a:r>
            <a:endParaRPr lang="en-US" sz="2187" dirty="0"/>
          </a:p>
        </p:txBody>
      </p:sp>
      <p:sp>
        <p:nvSpPr>
          <p:cNvPr id="10" name="Text 7"/>
          <p:cNvSpPr/>
          <p:nvPr/>
        </p:nvSpPr>
        <p:spPr>
          <a:xfrm>
            <a:off x="2348389" y="3442573"/>
            <a:ext cx="3744635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r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Identified malware and attack indicators</a:t>
            </a:r>
            <a:endParaRPr lang="en-US" sz="1750" dirty="0"/>
          </a:p>
        </p:txBody>
      </p:sp>
      <p:sp>
        <p:nvSpPr>
          <p:cNvPr id="11" name="Shape 8"/>
          <p:cNvSpPr/>
          <p:nvPr/>
        </p:nvSpPr>
        <p:spPr>
          <a:xfrm>
            <a:off x="7565053" y="4260473"/>
            <a:ext cx="777597" cy="27742"/>
          </a:xfrm>
          <a:prstGeom prst="rect">
            <a:avLst/>
          </a:prstGeom>
          <a:solidFill>
            <a:srgbClr val="D7425E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12" name="Shape 9"/>
          <p:cNvSpPr/>
          <p:nvPr/>
        </p:nvSpPr>
        <p:spPr>
          <a:xfrm>
            <a:off x="7065109" y="4024432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3" name="Text 10"/>
          <p:cNvSpPr/>
          <p:nvPr/>
        </p:nvSpPr>
        <p:spPr>
          <a:xfrm>
            <a:off x="7215009" y="4066103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2</a:t>
            </a:r>
            <a:endParaRPr lang="en-US" sz="2624" dirty="0"/>
          </a:p>
        </p:txBody>
      </p:sp>
      <p:sp>
        <p:nvSpPr>
          <p:cNvPr id="14" name="Text 11"/>
          <p:cNvSpPr/>
          <p:nvPr/>
        </p:nvSpPr>
        <p:spPr>
          <a:xfrm>
            <a:off x="8537138" y="4073009"/>
            <a:ext cx="2974896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Command-Line Activity</a:t>
            </a:r>
            <a:endParaRPr lang="en-US" sz="2187" dirty="0"/>
          </a:p>
        </p:txBody>
      </p:sp>
      <p:sp>
        <p:nvSpPr>
          <p:cNvPr id="15" name="Text 12"/>
          <p:cNvSpPr/>
          <p:nvPr/>
        </p:nvSpPr>
        <p:spPr>
          <a:xfrm>
            <a:off x="8537138" y="4553426"/>
            <a:ext cx="3744754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Reconstructed attack timeline and tactics</a:t>
            </a:r>
            <a:endParaRPr lang="en-US" sz="1750" dirty="0"/>
          </a:p>
        </p:txBody>
      </p:sp>
      <p:sp>
        <p:nvSpPr>
          <p:cNvPr id="16" name="Shape 13"/>
          <p:cNvSpPr/>
          <p:nvPr/>
        </p:nvSpPr>
        <p:spPr>
          <a:xfrm>
            <a:off x="6287512" y="5260241"/>
            <a:ext cx="777597" cy="27742"/>
          </a:xfrm>
          <a:prstGeom prst="rect">
            <a:avLst/>
          </a:prstGeom>
          <a:solidFill>
            <a:srgbClr val="DD785E"/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17" name="Shape 14"/>
          <p:cNvSpPr/>
          <p:nvPr/>
        </p:nvSpPr>
        <p:spPr>
          <a:xfrm>
            <a:off x="7065109" y="5024199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286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fr-FR"/>
          </a:p>
        </p:txBody>
      </p:sp>
      <p:sp>
        <p:nvSpPr>
          <p:cNvPr id="18" name="Text 15"/>
          <p:cNvSpPr/>
          <p:nvPr/>
        </p:nvSpPr>
        <p:spPr>
          <a:xfrm>
            <a:off x="7215009" y="5065871"/>
            <a:ext cx="20002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3</a:t>
            </a:r>
            <a:endParaRPr lang="en-US" sz="2624" dirty="0"/>
          </a:p>
        </p:txBody>
      </p:sp>
      <p:sp>
        <p:nvSpPr>
          <p:cNvPr id="19" name="Text 16"/>
          <p:cNvSpPr/>
          <p:nvPr/>
        </p:nvSpPr>
        <p:spPr>
          <a:xfrm>
            <a:off x="3315533" y="5072777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r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Data Exfiltration</a:t>
            </a:r>
            <a:endParaRPr lang="en-US" sz="2187" dirty="0"/>
          </a:p>
        </p:txBody>
      </p:sp>
      <p:sp>
        <p:nvSpPr>
          <p:cNvPr id="20" name="Text 17"/>
          <p:cNvSpPr/>
          <p:nvPr/>
        </p:nvSpPr>
        <p:spPr>
          <a:xfrm>
            <a:off x="2348389" y="5553194"/>
            <a:ext cx="3744635" cy="355402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r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Provided critical insights for response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Text 1"/>
          <p:cNvSpPr/>
          <p:nvPr/>
        </p:nvSpPr>
        <p:spPr>
          <a:xfrm>
            <a:off x="2348389" y="2383274"/>
            <a:ext cx="9127927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Wireshark: Network Traffic Analysis</a:t>
            </a:r>
            <a:endParaRPr lang="en-US" sz="4374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8389" y="3521988"/>
            <a:ext cx="555427" cy="555427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348389" y="4299585"/>
            <a:ext cx="223337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Packet Capture</a:t>
            </a:r>
            <a:endParaRPr lang="en-US" sz="2187" dirty="0"/>
          </a:p>
        </p:txBody>
      </p:sp>
      <p:sp>
        <p:nvSpPr>
          <p:cNvPr id="7" name="Text 3"/>
          <p:cNvSpPr/>
          <p:nvPr/>
        </p:nvSpPr>
        <p:spPr>
          <a:xfrm>
            <a:off x="2348389" y="4780002"/>
            <a:ext cx="2233374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Analyze real-time and recorded traffic</a:t>
            </a:r>
            <a:endParaRPr lang="en-US" sz="17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5019" y="3521988"/>
            <a:ext cx="555427" cy="55542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4915019" y="4299585"/>
            <a:ext cx="2233493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Security Analysis</a:t>
            </a:r>
            <a:endParaRPr lang="en-US" sz="2187" dirty="0"/>
          </a:p>
        </p:txBody>
      </p:sp>
      <p:sp>
        <p:nvSpPr>
          <p:cNvPr id="10" name="Text 5"/>
          <p:cNvSpPr/>
          <p:nvPr/>
        </p:nvSpPr>
        <p:spPr>
          <a:xfrm>
            <a:off x="4915019" y="4780002"/>
            <a:ext cx="2233493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Identify suspicious network activities</a:t>
            </a:r>
            <a:endParaRPr lang="en-US" sz="17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81768" y="3521988"/>
            <a:ext cx="555427" cy="555427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7481768" y="4299585"/>
            <a:ext cx="223337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Troubleshooting</a:t>
            </a:r>
            <a:endParaRPr lang="en-US" sz="2187" dirty="0"/>
          </a:p>
        </p:txBody>
      </p:sp>
      <p:sp>
        <p:nvSpPr>
          <p:cNvPr id="13" name="Text 7"/>
          <p:cNvSpPr/>
          <p:nvPr/>
        </p:nvSpPr>
        <p:spPr>
          <a:xfrm>
            <a:off x="7481768" y="4780002"/>
            <a:ext cx="2233374" cy="106620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Pinpoint network issues and performance</a:t>
            </a:r>
            <a:endParaRPr lang="en-US" sz="175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48399" y="3521988"/>
            <a:ext cx="555427" cy="555427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10048399" y="4299585"/>
            <a:ext cx="2233493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48A8E2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Collaboration</a:t>
            </a:r>
            <a:endParaRPr lang="en-US" sz="2187" dirty="0"/>
          </a:p>
        </p:txBody>
      </p:sp>
      <p:sp>
        <p:nvSpPr>
          <p:cNvPr id="16" name="Text 9"/>
          <p:cNvSpPr/>
          <p:nvPr/>
        </p:nvSpPr>
        <p:spPr>
          <a:xfrm>
            <a:off x="10048399" y="4780002"/>
            <a:ext cx="2233493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Share packet captures and analysis</a:t>
            </a:r>
            <a:endParaRPr lang="en-US" sz="1750" dirty="0"/>
          </a:p>
        </p:txBody>
      </p:sp>
      <p:pic>
        <p:nvPicPr>
          <p:cNvPr id="19" name="Image 18" descr="Une image contenant Police, Graphique, texte, logo&#10;&#10;Description générée automatiquement">
            <a:extLst>
              <a:ext uri="{FF2B5EF4-FFF2-40B4-BE49-F238E27FC236}">
                <a16:creationId xmlns:a16="http://schemas.microsoft.com/office/drawing/2014/main" id="{48AA056D-9A3A-BE24-0146-B3A931410B8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510" y="580691"/>
            <a:ext cx="5133379" cy="149951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Text 1"/>
          <p:cNvSpPr/>
          <p:nvPr/>
        </p:nvSpPr>
        <p:spPr>
          <a:xfrm>
            <a:off x="2348389" y="2227778"/>
            <a:ext cx="9292352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Wireshark in DDoS Attack Response</a:t>
            </a:r>
            <a:endParaRPr lang="en-US" sz="4374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8389" y="3366492"/>
            <a:ext cx="3311128" cy="88868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570559" y="4588431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Packet Capture</a:t>
            </a:r>
            <a:endParaRPr lang="en-US" sz="2187" dirty="0"/>
          </a:p>
        </p:txBody>
      </p:sp>
      <p:sp>
        <p:nvSpPr>
          <p:cNvPr id="7" name="Text 3"/>
          <p:cNvSpPr/>
          <p:nvPr/>
        </p:nvSpPr>
        <p:spPr>
          <a:xfrm>
            <a:off x="2570559" y="5068848"/>
            <a:ext cx="2866787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Identified malicious SYN flood</a:t>
            </a:r>
            <a:endParaRPr lang="en-US" sz="17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9517" y="3366492"/>
            <a:ext cx="3311128" cy="888682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5881687" y="4588431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Traffic Analysis</a:t>
            </a:r>
            <a:endParaRPr lang="en-US" sz="2187" dirty="0"/>
          </a:p>
        </p:txBody>
      </p:sp>
      <p:sp>
        <p:nvSpPr>
          <p:cNvPr id="10" name="Text 5"/>
          <p:cNvSpPr/>
          <p:nvPr/>
        </p:nvSpPr>
        <p:spPr>
          <a:xfrm>
            <a:off x="5881687" y="5068848"/>
            <a:ext cx="2866787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Provided insights for mitigation</a:t>
            </a:r>
            <a:endParaRPr lang="en-US" sz="17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0645" y="3366492"/>
            <a:ext cx="3311247" cy="888682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9192816" y="4588431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Forensic Data</a:t>
            </a:r>
            <a:endParaRPr lang="en-US" sz="2187" dirty="0"/>
          </a:p>
        </p:txBody>
      </p:sp>
      <p:sp>
        <p:nvSpPr>
          <p:cNvPr id="13" name="Text 7"/>
          <p:cNvSpPr/>
          <p:nvPr/>
        </p:nvSpPr>
        <p:spPr>
          <a:xfrm>
            <a:off x="9192816" y="5068848"/>
            <a:ext cx="2866906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Facilitated comprehensive incident analysis</a:t>
            </a:r>
            <a:endParaRPr lang="en-US" sz="1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Text 1"/>
          <p:cNvSpPr/>
          <p:nvPr/>
        </p:nvSpPr>
        <p:spPr>
          <a:xfrm>
            <a:off x="2348389" y="2749868"/>
            <a:ext cx="8226981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Evolving with New Technologies</a:t>
            </a:r>
            <a:endParaRPr lang="en-US" sz="4374" dirty="0"/>
          </a:p>
        </p:txBody>
      </p:sp>
      <p:sp>
        <p:nvSpPr>
          <p:cNvPr id="5" name="Text 2"/>
          <p:cNvSpPr/>
          <p:nvPr/>
        </p:nvSpPr>
        <p:spPr>
          <a:xfrm>
            <a:off x="2348389" y="3999667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Autopsy</a:t>
            </a:r>
            <a:endParaRPr lang="en-US" sz="2187" dirty="0"/>
          </a:p>
        </p:txBody>
      </p:sp>
      <p:sp>
        <p:nvSpPr>
          <p:cNvPr id="6" name="Text 3"/>
          <p:cNvSpPr/>
          <p:nvPr/>
        </p:nvSpPr>
        <p:spPr>
          <a:xfrm>
            <a:off x="2348389" y="4569023"/>
            <a:ext cx="2949416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Supports cloud storage and mobile forensics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5847398" y="3999667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Volatility</a:t>
            </a:r>
            <a:endParaRPr lang="en-US" sz="2187" dirty="0"/>
          </a:p>
        </p:txBody>
      </p:sp>
      <p:sp>
        <p:nvSpPr>
          <p:cNvPr id="8" name="Text 5"/>
          <p:cNvSpPr/>
          <p:nvPr/>
        </p:nvSpPr>
        <p:spPr>
          <a:xfrm>
            <a:off x="5847398" y="4569023"/>
            <a:ext cx="2949416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Expands IoT memory analysis capabilities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9346406" y="3999667"/>
            <a:ext cx="277749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Wireshark</a:t>
            </a:r>
            <a:endParaRPr lang="en-US" sz="2187" dirty="0"/>
          </a:p>
        </p:txBody>
      </p:sp>
      <p:sp>
        <p:nvSpPr>
          <p:cNvPr id="10" name="Text 7"/>
          <p:cNvSpPr/>
          <p:nvPr/>
        </p:nvSpPr>
        <p:spPr>
          <a:xfrm>
            <a:off x="9346406" y="4569023"/>
            <a:ext cx="2949416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Develops decryption for emerging encryption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/>
        </p:spPr>
        <p:txBody>
          <a:bodyPr/>
          <a:lstStyle/>
          <a:p>
            <a:endParaRPr lang="fr-FR"/>
          </a:p>
        </p:txBody>
      </p:sp>
      <p:sp>
        <p:nvSpPr>
          <p:cNvPr id="4" name="Text 1"/>
          <p:cNvSpPr/>
          <p:nvPr/>
        </p:nvSpPr>
        <p:spPr>
          <a:xfrm>
            <a:off x="2348389" y="3767614"/>
            <a:ext cx="8163163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               Thank You for Listening</a:t>
            </a:r>
            <a:endParaRPr lang="en-US" sz="43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250</Words>
  <Application>Microsoft Office PowerPoint</Application>
  <PresentationFormat>Personnalisé</PresentationFormat>
  <Paragraphs>79</Paragraphs>
  <Slides>10</Slides>
  <Notes>10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10</vt:i4>
      </vt:variant>
    </vt:vector>
  </HeadingPairs>
  <TitlesOfParts>
    <vt:vector size="14" baseType="lpstr">
      <vt:lpstr>Arial</vt:lpstr>
      <vt:lpstr>Nunito</vt:lpstr>
      <vt:lpstr>PT Sans</vt:lpstr>
      <vt:lpstr>Office Theme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ferreira.dias.arthur@gmail.com</cp:lastModifiedBy>
  <cp:revision>4</cp:revision>
  <dcterms:created xsi:type="dcterms:W3CDTF">2024-04-29T00:02:25Z</dcterms:created>
  <dcterms:modified xsi:type="dcterms:W3CDTF">2024-04-29T08:12:28Z</dcterms:modified>
</cp:coreProperties>
</file>