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3"/>
  </p:notesMasterIdLst>
  <p:sldIdLst>
    <p:sldId id="256" r:id="rId2"/>
    <p:sldId id="257" r:id="rId3"/>
    <p:sldId id="265" r:id="rId4"/>
    <p:sldId id="266" r:id="rId5"/>
    <p:sldId id="267" r:id="rId6"/>
    <p:sldId id="268" r:id="rId7"/>
    <p:sldId id="269" r:id="rId8"/>
    <p:sldId id="263" r:id="rId9"/>
    <p:sldId id="264" r:id="rId10"/>
    <p:sldId id="258" r:id="rId11"/>
    <p:sldId id="259" r:id="rId12"/>
    <p:sldId id="260" r:id="rId13"/>
    <p:sldId id="261" r:id="rId14"/>
    <p:sldId id="270" r:id="rId15"/>
    <p:sldId id="271" r:id="rId16"/>
    <p:sldId id="272" r:id="rId17"/>
    <p:sldId id="273" r:id="rId18"/>
    <p:sldId id="274" r:id="rId19"/>
    <p:sldId id="275" r:id="rId20"/>
    <p:sldId id="276"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376" autoAdjust="0"/>
  </p:normalViewPr>
  <p:slideViewPr>
    <p:cSldViewPr snapToGrid="0">
      <p:cViewPr varScale="1">
        <p:scale>
          <a:sx n="74" d="100"/>
          <a:sy n="74" d="100"/>
        </p:scale>
        <p:origin x="591"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73F1F9-3F9A-41ED-8E46-C556079EF1DB}" type="doc">
      <dgm:prSet loTypeId="urn:microsoft.com/office/officeart/2005/8/layout/cycle8" loCatId="cycle" qsTypeId="urn:microsoft.com/office/officeart/2005/8/quickstyle/simple1" qsCatId="simple" csTypeId="urn:microsoft.com/office/officeart/2005/8/colors/accent1_2" csCatId="accent1" phldr="1"/>
      <dgm:spPr/>
    </dgm:pt>
    <dgm:pt modelId="{58B8B115-38C5-4375-9B63-D73545FBEDBC}">
      <dgm:prSet phldrT="[Text]"/>
      <dgm:spPr/>
      <dgm:t>
        <a:bodyPr/>
        <a:lstStyle/>
        <a:p>
          <a:r>
            <a:rPr lang="en-US" dirty="0" err="1" smtClean="0"/>
            <a:t>Pwy</a:t>
          </a:r>
          <a:r>
            <a:rPr lang="en-US" dirty="0" smtClean="0"/>
            <a:t>?</a:t>
          </a:r>
        </a:p>
        <a:p>
          <a:r>
            <a:rPr lang="en-US" dirty="0" smtClean="0"/>
            <a:t>Who?</a:t>
          </a:r>
          <a:endParaRPr lang="en-US" dirty="0"/>
        </a:p>
      </dgm:t>
    </dgm:pt>
    <dgm:pt modelId="{CF30122B-3753-4CD1-B2F6-5263EF61FF93}" type="parTrans" cxnId="{9E5CEBCA-0F45-4AE4-B905-319D817F245F}">
      <dgm:prSet/>
      <dgm:spPr/>
      <dgm:t>
        <a:bodyPr/>
        <a:lstStyle/>
        <a:p>
          <a:endParaRPr lang="en-US"/>
        </a:p>
      </dgm:t>
    </dgm:pt>
    <dgm:pt modelId="{46841D5C-348D-4531-A9A6-359890144111}" type="sibTrans" cxnId="{9E5CEBCA-0F45-4AE4-B905-319D817F245F}">
      <dgm:prSet/>
      <dgm:spPr/>
      <dgm:t>
        <a:bodyPr/>
        <a:lstStyle/>
        <a:p>
          <a:endParaRPr lang="en-US"/>
        </a:p>
      </dgm:t>
    </dgm:pt>
    <dgm:pt modelId="{E9DD15CC-E521-488A-A16C-371EA16DA5D6}">
      <dgm:prSet phldrT="[Text]"/>
      <dgm:spPr/>
      <dgm:t>
        <a:bodyPr/>
        <a:lstStyle/>
        <a:p>
          <a:r>
            <a:rPr lang="en-US" dirty="0" smtClean="0"/>
            <a:t>Beth a </a:t>
          </a:r>
          <a:r>
            <a:rPr lang="en-US" dirty="0" err="1" smtClean="0"/>
            <a:t>Sut</a:t>
          </a:r>
          <a:r>
            <a:rPr lang="en-US" dirty="0" smtClean="0"/>
            <a:t>?</a:t>
          </a:r>
        </a:p>
        <a:p>
          <a:r>
            <a:rPr lang="en-US" dirty="0" smtClean="0"/>
            <a:t>What and how?</a:t>
          </a:r>
          <a:endParaRPr lang="en-US" dirty="0"/>
        </a:p>
      </dgm:t>
    </dgm:pt>
    <dgm:pt modelId="{4357EF00-AD03-4E2F-BFFC-61DC56702E4A}" type="parTrans" cxnId="{09E25B26-7A98-4E5D-9DAF-E31ED47DC123}">
      <dgm:prSet/>
      <dgm:spPr/>
      <dgm:t>
        <a:bodyPr/>
        <a:lstStyle/>
        <a:p>
          <a:endParaRPr lang="en-US"/>
        </a:p>
      </dgm:t>
    </dgm:pt>
    <dgm:pt modelId="{B95DF31E-B725-45E5-AEAD-EFD4507A2E8D}" type="sibTrans" cxnId="{09E25B26-7A98-4E5D-9DAF-E31ED47DC123}">
      <dgm:prSet/>
      <dgm:spPr/>
      <dgm:t>
        <a:bodyPr/>
        <a:lstStyle/>
        <a:p>
          <a:endParaRPr lang="en-US"/>
        </a:p>
      </dgm:t>
    </dgm:pt>
    <dgm:pt modelId="{2A9801AE-8D77-480F-B81E-E8252FAFF40E}">
      <dgm:prSet phldrT="[Text]"/>
      <dgm:spPr/>
      <dgm:t>
        <a:bodyPr/>
        <a:lstStyle/>
        <a:p>
          <a:r>
            <a:rPr lang="en-US" dirty="0" smtClean="0"/>
            <a:t>Pam?</a:t>
          </a:r>
        </a:p>
        <a:p>
          <a:r>
            <a:rPr lang="en-US" dirty="0" smtClean="0"/>
            <a:t>Why?</a:t>
          </a:r>
          <a:endParaRPr lang="en-US" dirty="0"/>
        </a:p>
      </dgm:t>
    </dgm:pt>
    <dgm:pt modelId="{857845B7-37E0-4B57-A580-B3560A632805}" type="parTrans" cxnId="{925FA637-9E50-4A6F-9D6A-2DC8C977CDE4}">
      <dgm:prSet/>
      <dgm:spPr/>
      <dgm:t>
        <a:bodyPr/>
        <a:lstStyle/>
        <a:p>
          <a:endParaRPr lang="en-US"/>
        </a:p>
      </dgm:t>
    </dgm:pt>
    <dgm:pt modelId="{84EECD48-BC1F-49C9-8C8F-813AC9143D6E}" type="sibTrans" cxnId="{925FA637-9E50-4A6F-9D6A-2DC8C977CDE4}">
      <dgm:prSet/>
      <dgm:spPr/>
      <dgm:t>
        <a:bodyPr/>
        <a:lstStyle/>
        <a:p>
          <a:endParaRPr lang="en-US"/>
        </a:p>
      </dgm:t>
    </dgm:pt>
    <dgm:pt modelId="{B8ABE05D-8E73-4DDD-87DE-73FDE6D24B4D}">
      <dgm:prSet/>
      <dgm:spPr/>
      <dgm:t>
        <a:bodyPr/>
        <a:lstStyle/>
        <a:p>
          <a:r>
            <a:rPr lang="en-US" dirty="0" err="1" smtClean="0"/>
            <a:t>Ble</a:t>
          </a:r>
          <a:r>
            <a:rPr lang="en-US" dirty="0" smtClean="0"/>
            <a:t>?</a:t>
          </a:r>
        </a:p>
        <a:p>
          <a:r>
            <a:rPr lang="en-US" dirty="0" smtClean="0"/>
            <a:t>Where?</a:t>
          </a:r>
          <a:endParaRPr lang="en-US" dirty="0"/>
        </a:p>
      </dgm:t>
    </dgm:pt>
    <dgm:pt modelId="{BF261E7C-3580-436B-A141-47A6FCA1F1B8}" type="parTrans" cxnId="{C5ECB318-561D-43CF-81CE-51F1F8DCAF00}">
      <dgm:prSet/>
      <dgm:spPr/>
      <dgm:t>
        <a:bodyPr/>
        <a:lstStyle/>
        <a:p>
          <a:endParaRPr lang="en-US"/>
        </a:p>
      </dgm:t>
    </dgm:pt>
    <dgm:pt modelId="{16476022-D340-4BFB-9489-69E8FB9A8671}" type="sibTrans" cxnId="{C5ECB318-561D-43CF-81CE-51F1F8DCAF00}">
      <dgm:prSet/>
      <dgm:spPr/>
      <dgm:t>
        <a:bodyPr/>
        <a:lstStyle/>
        <a:p>
          <a:endParaRPr lang="en-US"/>
        </a:p>
      </dgm:t>
    </dgm:pt>
    <dgm:pt modelId="{53301121-E6EF-4591-9865-399E6A7BD9BD}" type="pres">
      <dgm:prSet presAssocID="{D073F1F9-3F9A-41ED-8E46-C556079EF1DB}" presName="compositeShape" presStyleCnt="0">
        <dgm:presLayoutVars>
          <dgm:chMax val="7"/>
          <dgm:dir/>
          <dgm:resizeHandles val="exact"/>
        </dgm:presLayoutVars>
      </dgm:prSet>
      <dgm:spPr/>
    </dgm:pt>
    <dgm:pt modelId="{3EF648CB-772E-4DC5-8184-3CBDF1FCC4AA}" type="pres">
      <dgm:prSet presAssocID="{D073F1F9-3F9A-41ED-8E46-C556079EF1DB}" presName="wedge1" presStyleLbl="node1" presStyleIdx="0" presStyleCnt="4"/>
      <dgm:spPr/>
      <dgm:t>
        <a:bodyPr/>
        <a:lstStyle/>
        <a:p>
          <a:endParaRPr lang="en-US"/>
        </a:p>
      </dgm:t>
    </dgm:pt>
    <dgm:pt modelId="{D31C1954-49CC-44B6-B253-60FFA4AE50DD}" type="pres">
      <dgm:prSet presAssocID="{D073F1F9-3F9A-41ED-8E46-C556079EF1DB}" presName="dummy1a" presStyleCnt="0"/>
      <dgm:spPr/>
    </dgm:pt>
    <dgm:pt modelId="{FC126D87-216F-4D5C-9404-C0388A5ED401}" type="pres">
      <dgm:prSet presAssocID="{D073F1F9-3F9A-41ED-8E46-C556079EF1DB}" presName="dummy1b" presStyleCnt="0"/>
      <dgm:spPr/>
    </dgm:pt>
    <dgm:pt modelId="{114F2315-9D20-401B-8A9D-E5288CBF2ABD}" type="pres">
      <dgm:prSet presAssocID="{D073F1F9-3F9A-41ED-8E46-C556079EF1DB}" presName="wedge1Tx" presStyleLbl="node1" presStyleIdx="0" presStyleCnt="4">
        <dgm:presLayoutVars>
          <dgm:chMax val="0"/>
          <dgm:chPref val="0"/>
          <dgm:bulletEnabled val="1"/>
        </dgm:presLayoutVars>
      </dgm:prSet>
      <dgm:spPr/>
      <dgm:t>
        <a:bodyPr/>
        <a:lstStyle/>
        <a:p>
          <a:endParaRPr lang="en-US"/>
        </a:p>
      </dgm:t>
    </dgm:pt>
    <dgm:pt modelId="{1994DE6D-B9B7-49A7-AA9D-65B69DCE55BA}" type="pres">
      <dgm:prSet presAssocID="{D073F1F9-3F9A-41ED-8E46-C556079EF1DB}" presName="wedge2" presStyleLbl="node1" presStyleIdx="1" presStyleCnt="4"/>
      <dgm:spPr/>
      <dgm:t>
        <a:bodyPr/>
        <a:lstStyle/>
        <a:p>
          <a:endParaRPr lang="en-US"/>
        </a:p>
      </dgm:t>
    </dgm:pt>
    <dgm:pt modelId="{00ECF2D7-21B4-4902-B36D-2451555CE5F4}" type="pres">
      <dgm:prSet presAssocID="{D073F1F9-3F9A-41ED-8E46-C556079EF1DB}" presName="dummy2a" presStyleCnt="0"/>
      <dgm:spPr/>
    </dgm:pt>
    <dgm:pt modelId="{44D0AF4E-26FE-44DF-94EF-333CA0910047}" type="pres">
      <dgm:prSet presAssocID="{D073F1F9-3F9A-41ED-8E46-C556079EF1DB}" presName="dummy2b" presStyleCnt="0"/>
      <dgm:spPr/>
    </dgm:pt>
    <dgm:pt modelId="{C39E1636-E49C-4A7C-9F87-882788A979EF}" type="pres">
      <dgm:prSet presAssocID="{D073F1F9-3F9A-41ED-8E46-C556079EF1DB}" presName="wedge2Tx" presStyleLbl="node1" presStyleIdx="1" presStyleCnt="4">
        <dgm:presLayoutVars>
          <dgm:chMax val="0"/>
          <dgm:chPref val="0"/>
          <dgm:bulletEnabled val="1"/>
        </dgm:presLayoutVars>
      </dgm:prSet>
      <dgm:spPr/>
      <dgm:t>
        <a:bodyPr/>
        <a:lstStyle/>
        <a:p>
          <a:endParaRPr lang="en-US"/>
        </a:p>
      </dgm:t>
    </dgm:pt>
    <dgm:pt modelId="{786D82E2-5A6E-4FE9-A210-D1895431D21B}" type="pres">
      <dgm:prSet presAssocID="{D073F1F9-3F9A-41ED-8E46-C556079EF1DB}" presName="wedge3" presStyleLbl="node1" presStyleIdx="2" presStyleCnt="4"/>
      <dgm:spPr/>
      <dgm:t>
        <a:bodyPr/>
        <a:lstStyle/>
        <a:p>
          <a:endParaRPr lang="en-US"/>
        </a:p>
      </dgm:t>
    </dgm:pt>
    <dgm:pt modelId="{5AB93E8B-A012-4870-A1BB-E983BD5F43A3}" type="pres">
      <dgm:prSet presAssocID="{D073F1F9-3F9A-41ED-8E46-C556079EF1DB}" presName="dummy3a" presStyleCnt="0"/>
      <dgm:spPr/>
    </dgm:pt>
    <dgm:pt modelId="{D8423A1F-E67E-4165-97C3-6D6946565B1C}" type="pres">
      <dgm:prSet presAssocID="{D073F1F9-3F9A-41ED-8E46-C556079EF1DB}" presName="dummy3b" presStyleCnt="0"/>
      <dgm:spPr/>
    </dgm:pt>
    <dgm:pt modelId="{913DA24B-7415-4D54-8169-1312A7EEDBA2}" type="pres">
      <dgm:prSet presAssocID="{D073F1F9-3F9A-41ED-8E46-C556079EF1DB}" presName="wedge3Tx" presStyleLbl="node1" presStyleIdx="2" presStyleCnt="4">
        <dgm:presLayoutVars>
          <dgm:chMax val="0"/>
          <dgm:chPref val="0"/>
          <dgm:bulletEnabled val="1"/>
        </dgm:presLayoutVars>
      </dgm:prSet>
      <dgm:spPr/>
      <dgm:t>
        <a:bodyPr/>
        <a:lstStyle/>
        <a:p>
          <a:endParaRPr lang="en-US"/>
        </a:p>
      </dgm:t>
    </dgm:pt>
    <dgm:pt modelId="{6D6B3799-EFCB-47E5-B2BF-219B8D48D585}" type="pres">
      <dgm:prSet presAssocID="{D073F1F9-3F9A-41ED-8E46-C556079EF1DB}" presName="wedge4" presStyleLbl="node1" presStyleIdx="3" presStyleCnt="4"/>
      <dgm:spPr/>
      <dgm:t>
        <a:bodyPr/>
        <a:lstStyle/>
        <a:p>
          <a:endParaRPr lang="en-US"/>
        </a:p>
      </dgm:t>
    </dgm:pt>
    <dgm:pt modelId="{83830CB4-C057-494F-BA71-25D78030F704}" type="pres">
      <dgm:prSet presAssocID="{D073F1F9-3F9A-41ED-8E46-C556079EF1DB}" presName="dummy4a" presStyleCnt="0"/>
      <dgm:spPr/>
    </dgm:pt>
    <dgm:pt modelId="{CD90CA99-ACB0-45D9-ACA8-272E4498C88A}" type="pres">
      <dgm:prSet presAssocID="{D073F1F9-3F9A-41ED-8E46-C556079EF1DB}" presName="dummy4b" presStyleCnt="0"/>
      <dgm:spPr/>
    </dgm:pt>
    <dgm:pt modelId="{22E233C7-FAE2-4706-80C6-782D6EA3E32C}" type="pres">
      <dgm:prSet presAssocID="{D073F1F9-3F9A-41ED-8E46-C556079EF1DB}" presName="wedge4Tx" presStyleLbl="node1" presStyleIdx="3" presStyleCnt="4">
        <dgm:presLayoutVars>
          <dgm:chMax val="0"/>
          <dgm:chPref val="0"/>
          <dgm:bulletEnabled val="1"/>
        </dgm:presLayoutVars>
      </dgm:prSet>
      <dgm:spPr/>
      <dgm:t>
        <a:bodyPr/>
        <a:lstStyle/>
        <a:p>
          <a:endParaRPr lang="en-US"/>
        </a:p>
      </dgm:t>
    </dgm:pt>
    <dgm:pt modelId="{38B58632-807B-4DAD-9D6D-7AE6E14E5BD7}" type="pres">
      <dgm:prSet presAssocID="{46841D5C-348D-4531-A9A6-359890144111}" presName="arrowWedge1" presStyleLbl="fgSibTrans2D1" presStyleIdx="0" presStyleCnt="4"/>
      <dgm:spPr/>
    </dgm:pt>
    <dgm:pt modelId="{71240C01-BEA6-4E48-9F6E-7CF9263F361A}" type="pres">
      <dgm:prSet presAssocID="{16476022-D340-4BFB-9489-69E8FB9A8671}" presName="arrowWedge2" presStyleLbl="fgSibTrans2D1" presStyleIdx="1" presStyleCnt="4"/>
      <dgm:spPr/>
    </dgm:pt>
    <dgm:pt modelId="{FDA033FF-920E-4838-94FD-E0134C1DD1B7}" type="pres">
      <dgm:prSet presAssocID="{B95DF31E-B725-45E5-AEAD-EFD4507A2E8D}" presName="arrowWedge3" presStyleLbl="fgSibTrans2D1" presStyleIdx="2" presStyleCnt="4"/>
      <dgm:spPr/>
    </dgm:pt>
    <dgm:pt modelId="{DEE4A907-90D7-478A-B81A-8817199E8CB6}" type="pres">
      <dgm:prSet presAssocID="{84EECD48-BC1F-49C9-8C8F-813AC9143D6E}" presName="arrowWedge4" presStyleLbl="fgSibTrans2D1" presStyleIdx="3" presStyleCnt="4"/>
      <dgm:spPr/>
    </dgm:pt>
  </dgm:ptLst>
  <dgm:cxnLst>
    <dgm:cxn modelId="{FD166B2B-689B-4973-93D8-7B7C566061FF}" type="presOf" srcId="{B8ABE05D-8E73-4DDD-87DE-73FDE6D24B4D}" destId="{C39E1636-E49C-4A7C-9F87-882788A979EF}" srcOrd="1" destOrd="0" presId="urn:microsoft.com/office/officeart/2005/8/layout/cycle8"/>
    <dgm:cxn modelId="{09E25B26-7A98-4E5D-9DAF-E31ED47DC123}" srcId="{D073F1F9-3F9A-41ED-8E46-C556079EF1DB}" destId="{E9DD15CC-E521-488A-A16C-371EA16DA5D6}" srcOrd="2" destOrd="0" parTransId="{4357EF00-AD03-4E2F-BFFC-61DC56702E4A}" sibTransId="{B95DF31E-B725-45E5-AEAD-EFD4507A2E8D}"/>
    <dgm:cxn modelId="{823702E3-791A-4305-8908-87BA142F13F7}" type="presOf" srcId="{58B8B115-38C5-4375-9B63-D73545FBEDBC}" destId="{114F2315-9D20-401B-8A9D-E5288CBF2ABD}" srcOrd="1" destOrd="0" presId="urn:microsoft.com/office/officeart/2005/8/layout/cycle8"/>
    <dgm:cxn modelId="{925FA637-9E50-4A6F-9D6A-2DC8C977CDE4}" srcId="{D073F1F9-3F9A-41ED-8E46-C556079EF1DB}" destId="{2A9801AE-8D77-480F-B81E-E8252FAFF40E}" srcOrd="3" destOrd="0" parTransId="{857845B7-37E0-4B57-A580-B3560A632805}" sibTransId="{84EECD48-BC1F-49C9-8C8F-813AC9143D6E}"/>
    <dgm:cxn modelId="{C5ECB318-561D-43CF-81CE-51F1F8DCAF00}" srcId="{D073F1F9-3F9A-41ED-8E46-C556079EF1DB}" destId="{B8ABE05D-8E73-4DDD-87DE-73FDE6D24B4D}" srcOrd="1" destOrd="0" parTransId="{BF261E7C-3580-436B-A141-47A6FCA1F1B8}" sibTransId="{16476022-D340-4BFB-9489-69E8FB9A8671}"/>
    <dgm:cxn modelId="{CE50A6DF-B68F-4436-85B7-C1742ED6B886}" type="presOf" srcId="{E9DD15CC-E521-488A-A16C-371EA16DA5D6}" destId="{913DA24B-7415-4D54-8169-1312A7EEDBA2}" srcOrd="1" destOrd="0" presId="urn:microsoft.com/office/officeart/2005/8/layout/cycle8"/>
    <dgm:cxn modelId="{D1EFB84D-44FC-4C3B-BF4C-A94EFA978778}" type="presOf" srcId="{E9DD15CC-E521-488A-A16C-371EA16DA5D6}" destId="{786D82E2-5A6E-4FE9-A210-D1895431D21B}" srcOrd="0" destOrd="0" presId="urn:microsoft.com/office/officeart/2005/8/layout/cycle8"/>
    <dgm:cxn modelId="{93881D48-7641-4753-8927-3BE051739C92}" type="presOf" srcId="{2A9801AE-8D77-480F-B81E-E8252FAFF40E}" destId="{6D6B3799-EFCB-47E5-B2BF-219B8D48D585}" srcOrd="0" destOrd="0" presId="urn:microsoft.com/office/officeart/2005/8/layout/cycle8"/>
    <dgm:cxn modelId="{2BA7A09C-91A2-4D66-80F2-8BB4FF513043}" type="presOf" srcId="{B8ABE05D-8E73-4DDD-87DE-73FDE6D24B4D}" destId="{1994DE6D-B9B7-49A7-AA9D-65B69DCE55BA}" srcOrd="0" destOrd="0" presId="urn:microsoft.com/office/officeart/2005/8/layout/cycle8"/>
    <dgm:cxn modelId="{74F83F8C-BFD6-401B-9175-15C862BA3914}" type="presOf" srcId="{D073F1F9-3F9A-41ED-8E46-C556079EF1DB}" destId="{53301121-E6EF-4591-9865-399E6A7BD9BD}" srcOrd="0" destOrd="0" presId="urn:microsoft.com/office/officeart/2005/8/layout/cycle8"/>
    <dgm:cxn modelId="{488DE1F1-4EA4-455F-B0B1-685B00FD9F42}" type="presOf" srcId="{2A9801AE-8D77-480F-B81E-E8252FAFF40E}" destId="{22E233C7-FAE2-4706-80C6-782D6EA3E32C}" srcOrd="1" destOrd="0" presId="urn:microsoft.com/office/officeart/2005/8/layout/cycle8"/>
    <dgm:cxn modelId="{9E5CEBCA-0F45-4AE4-B905-319D817F245F}" srcId="{D073F1F9-3F9A-41ED-8E46-C556079EF1DB}" destId="{58B8B115-38C5-4375-9B63-D73545FBEDBC}" srcOrd="0" destOrd="0" parTransId="{CF30122B-3753-4CD1-B2F6-5263EF61FF93}" sibTransId="{46841D5C-348D-4531-A9A6-359890144111}"/>
    <dgm:cxn modelId="{2BD2D63C-C301-4396-81CD-9EF21279003E}" type="presOf" srcId="{58B8B115-38C5-4375-9B63-D73545FBEDBC}" destId="{3EF648CB-772E-4DC5-8184-3CBDF1FCC4AA}" srcOrd="0" destOrd="0" presId="urn:microsoft.com/office/officeart/2005/8/layout/cycle8"/>
    <dgm:cxn modelId="{180308DF-74D9-4A6E-A370-635DBF1D5493}" type="presParOf" srcId="{53301121-E6EF-4591-9865-399E6A7BD9BD}" destId="{3EF648CB-772E-4DC5-8184-3CBDF1FCC4AA}" srcOrd="0" destOrd="0" presId="urn:microsoft.com/office/officeart/2005/8/layout/cycle8"/>
    <dgm:cxn modelId="{58BA88E6-1C30-41B2-82E8-8D64FDBB4B65}" type="presParOf" srcId="{53301121-E6EF-4591-9865-399E6A7BD9BD}" destId="{D31C1954-49CC-44B6-B253-60FFA4AE50DD}" srcOrd="1" destOrd="0" presId="urn:microsoft.com/office/officeart/2005/8/layout/cycle8"/>
    <dgm:cxn modelId="{1B3C2912-1A73-4B1F-97EF-062913645433}" type="presParOf" srcId="{53301121-E6EF-4591-9865-399E6A7BD9BD}" destId="{FC126D87-216F-4D5C-9404-C0388A5ED401}" srcOrd="2" destOrd="0" presId="urn:microsoft.com/office/officeart/2005/8/layout/cycle8"/>
    <dgm:cxn modelId="{C55B3917-E4C9-4B1C-A285-B48B874232AB}" type="presParOf" srcId="{53301121-E6EF-4591-9865-399E6A7BD9BD}" destId="{114F2315-9D20-401B-8A9D-E5288CBF2ABD}" srcOrd="3" destOrd="0" presId="urn:microsoft.com/office/officeart/2005/8/layout/cycle8"/>
    <dgm:cxn modelId="{F3285E91-01C6-46F6-8931-DDB718F2ABB1}" type="presParOf" srcId="{53301121-E6EF-4591-9865-399E6A7BD9BD}" destId="{1994DE6D-B9B7-49A7-AA9D-65B69DCE55BA}" srcOrd="4" destOrd="0" presId="urn:microsoft.com/office/officeart/2005/8/layout/cycle8"/>
    <dgm:cxn modelId="{28E9DF7B-287C-4196-A76F-767A1DD15233}" type="presParOf" srcId="{53301121-E6EF-4591-9865-399E6A7BD9BD}" destId="{00ECF2D7-21B4-4902-B36D-2451555CE5F4}" srcOrd="5" destOrd="0" presId="urn:microsoft.com/office/officeart/2005/8/layout/cycle8"/>
    <dgm:cxn modelId="{D17D7704-9B12-4D97-B271-10D83BCEA062}" type="presParOf" srcId="{53301121-E6EF-4591-9865-399E6A7BD9BD}" destId="{44D0AF4E-26FE-44DF-94EF-333CA0910047}" srcOrd="6" destOrd="0" presId="urn:microsoft.com/office/officeart/2005/8/layout/cycle8"/>
    <dgm:cxn modelId="{5DCF84C0-E0E3-4319-AF93-E2068C7C97BE}" type="presParOf" srcId="{53301121-E6EF-4591-9865-399E6A7BD9BD}" destId="{C39E1636-E49C-4A7C-9F87-882788A979EF}" srcOrd="7" destOrd="0" presId="urn:microsoft.com/office/officeart/2005/8/layout/cycle8"/>
    <dgm:cxn modelId="{061E59F3-8FD4-42E8-971D-270FA9E8E31A}" type="presParOf" srcId="{53301121-E6EF-4591-9865-399E6A7BD9BD}" destId="{786D82E2-5A6E-4FE9-A210-D1895431D21B}" srcOrd="8" destOrd="0" presId="urn:microsoft.com/office/officeart/2005/8/layout/cycle8"/>
    <dgm:cxn modelId="{3714455F-FE80-415B-AD6F-E03C3384105A}" type="presParOf" srcId="{53301121-E6EF-4591-9865-399E6A7BD9BD}" destId="{5AB93E8B-A012-4870-A1BB-E983BD5F43A3}" srcOrd="9" destOrd="0" presId="urn:microsoft.com/office/officeart/2005/8/layout/cycle8"/>
    <dgm:cxn modelId="{5B6EFDFE-9CA6-49BC-ADA3-DCB5F4BCBC8F}" type="presParOf" srcId="{53301121-E6EF-4591-9865-399E6A7BD9BD}" destId="{D8423A1F-E67E-4165-97C3-6D6946565B1C}" srcOrd="10" destOrd="0" presId="urn:microsoft.com/office/officeart/2005/8/layout/cycle8"/>
    <dgm:cxn modelId="{4DA241AC-3BC7-4D73-9AC4-5D8DDC5515A9}" type="presParOf" srcId="{53301121-E6EF-4591-9865-399E6A7BD9BD}" destId="{913DA24B-7415-4D54-8169-1312A7EEDBA2}" srcOrd="11" destOrd="0" presId="urn:microsoft.com/office/officeart/2005/8/layout/cycle8"/>
    <dgm:cxn modelId="{6D03D456-EA9C-40EF-AE20-7FCD66964A09}" type="presParOf" srcId="{53301121-E6EF-4591-9865-399E6A7BD9BD}" destId="{6D6B3799-EFCB-47E5-B2BF-219B8D48D585}" srcOrd="12" destOrd="0" presId="urn:microsoft.com/office/officeart/2005/8/layout/cycle8"/>
    <dgm:cxn modelId="{5C44FD29-BA73-4453-86C5-BC3D7F0316F2}" type="presParOf" srcId="{53301121-E6EF-4591-9865-399E6A7BD9BD}" destId="{83830CB4-C057-494F-BA71-25D78030F704}" srcOrd="13" destOrd="0" presId="urn:microsoft.com/office/officeart/2005/8/layout/cycle8"/>
    <dgm:cxn modelId="{4F018717-B227-420F-B567-F586AC53558F}" type="presParOf" srcId="{53301121-E6EF-4591-9865-399E6A7BD9BD}" destId="{CD90CA99-ACB0-45D9-ACA8-272E4498C88A}" srcOrd="14" destOrd="0" presId="urn:microsoft.com/office/officeart/2005/8/layout/cycle8"/>
    <dgm:cxn modelId="{56935DF0-780F-49D8-86F3-95B48030DD6A}" type="presParOf" srcId="{53301121-E6EF-4591-9865-399E6A7BD9BD}" destId="{22E233C7-FAE2-4706-80C6-782D6EA3E32C}" srcOrd="15" destOrd="0" presId="urn:microsoft.com/office/officeart/2005/8/layout/cycle8"/>
    <dgm:cxn modelId="{69B97D85-A3AE-4A92-9DA3-F3A5E172B280}" type="presParOf" srcId="{53301121-E6EF-4591-9865-399E6A7BD9BD}" destId="{38B58632-807B-4DAD-9D6D-7AE6E14E5BD7}" srcOrd="16" destOrd="0" presId="urn:microsoft.com/office/officeart/2005/8/layout/cycle8"/>
    <dgm:cxn modelId="{B6FBCF1E-43D6-4D05-8F1D-17B852F01392}" type="presParOf" srcId="{53301121-E6EF-4591-9865-399E6A7BD9BD}" destId="{71240C01-BEA6-4E48-9F6E-7CF9263F361A}" srcOrd="17" destOrd="0" presId="urn:microsoft.com/office/officeart/2005/8/layout/cycle8"/>
    <dgm:cxn modelId="{0F132A5D-90BE-4CE1-8168-75EE3D908D0A}" type="presParOf" srcId="{53301121-E6EF-4591-9865-399E6A7BD9BD}" destId="{FDA033FF-920E-4838-94FD-E0134C1DD1B7}" srcOrd="18" destOrd="0" presId="urn:microsoft.com/office/officeart/2005/8/layout/cycle8"/>
    <dgm:cxn modelId="{BE8F3931-89F4-483A-973B-E1F19B8FE80B}" type="presParOf" srcId="{53301121-E6EF-4591-9865-399E6A7BD9BD}" destId="{DEE4A907-90D7-478A-B81A-8817199E8CB6}" srcOrd="1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F648CB-772E-4DC5-8184-3CBDF1FCC4AA}">
      <dsp:nvSpPr>
        <dsp:cNvPr id="0" name=""/>
        <dsp:cNvSpPr/>
      </dsp:nvSpPr>
      <dsp:spPr>
        <a:xfrm>
          <a:off x="1566386" y="259685"/>
          <a:ext cx="3539540" cy="3539540"/>
        </a:xfrm>
        <a:prstGeom prst="pie">
          <a:avLst>
            <a:gd name="adj1" fmla="val 16200000"/>
            <a:gd name="adj2" fmla="val 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err="1" smtClean="0"/>
            <a:t>Pwy</a:t>
          </a:r>
          <a:r>
            <a:rPr lang="en-US" sz="1800" kern="1200" dirty="0" smtClean="0"/>
            <a:t>?</a:t>
          </a:r>
        </a:p>
        <a:p>
          <a:pPr lvl="0" algn="ctr" defTabSz="800100">
            <a:lnSpc>
              <a:spcPct val="90000"/>
            </a:lnSpc>
            <a:spcBef>
              <a:spcPct val="0"/>
            </a:spcBef>
            <a:spcAft>
              <a:spcPct val="35000"/>
            </a:spcAft>
          </a:pPr>
          <a:r>
            <a:rPr lang="en-US" sz="1800" kern="1200" dirty="0" smtClean="0"/>
            <a:t>Who?</a:t>
          </a:r>
          <a:endParaRPr lang="en-US" sz="1800" kern="1200" dirty="0"/>
        </a:p>
      </dsp:txBody>
      <dsp:txXfrm>
        <a:off x="3445292" y="993297"/>
        <a:ext cx="1306259" cy="969159"/>
      </dsp:txXfrm>
    </dsp:sp>
    <dsp:sp modelId="{1994DE6D-B9B7-49A7-AA9D-65B69DCE55BA}">
      <dsp:nvSpPr>
        <dsp:cNvPr id="0" name=""/>
        <dsp:cNvSpPr/>
      </dsp:nvSpPr>
      <dsp:spPr>
        <a:xfrm>
          <a:off x="1566386" y="378512"/>
          <a:ext cx="3539540" cy="3539540"/>
        </a:xfrm>
        <a:prstGeom prst="pie">
          <a:avLst>
            <a:gd name="adj1" fmla="val 0"/>
            <a:gd name="adj2" fmla="val 54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err="1" smtClean="0"/>
            <a:t>Ble</a:t>
          </a:r>
          <a:r>
            <a:rPr lang="en-US" sz="1800" kern="1200" dirty="0" smtClean="0"/>
            <a:t>?</a:t>
          </a:r>
        </a:p>
        <a:p>
          <a:pPr lvl="0" algn="ctr" defTabSz="800100">
            <a:lnSpc>
              <a:spcPct val="90000"/>
            </a:lnSpc>
            <a:spcBef>
              <a:spcPct val="0"/>
            </a:spcBef>
            <a:spcAft>
              <a:spcPct val="35000"/>
            </a:spcAft>
          </a:pPr>
          <a:r>
            <a:rPr lang="en-US" sz="1800" kern="1200" dirty="0" smtClean="0"/>
            <a:t>Where?</a:t>
          </a:r>
          <a:endParaRPr lang="en-US" sz="1800" kern="1200" dirty="0"/>
        </a:p>
      </dsp:txBody>
      <dsp:txXfrm>
        <a:off x="3445292" y="2215281"/>
        <a:ext cx="1306259" cy="969159"/>
      </dsp:txXfrm>
    </dsp:sp>
    <dsp:sp modelId="{786D82E2-5A6E-4FE9-A210-D1895431D21B}">
      <dsp:nvSpPr>
        <dsp:cNvPr id="0" name=""/>
        <dsp:cNvSpPr/>
      </dsp:nvSpPr>
      <dsp:spPr>
        <a:xfrm>
          <a:off x="1447558" y="378512"/>
          <a:ext cx="3539540" cy="3539540"/>
        </a:xfrm>
        <a:prstGeom prst="pie">
          <a:avLst>
            <a:gd name="adj1" fmla="val 5400000"/>
            <a:gd name="adj2" fmla="val 108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Beth a </a:t>
          </a:r>
          <a:r>
            <a:rPr lang="en-US" sz="1800" kern="1200" dirty="0" err="1" smtClean="0"/>
            <a:t>Sut</a:t>
          </a:r>
          <a:r>
            <a:rPr lang="en-US" sz="1800" kern="1200" dirty="0" smtClean="0"/>
            <a:t>?</a:t>
          </a:r>
        </a:p>
        <a:p>
          <a:pPr lvl="0" algn="ctr" defTabSz="800100">
            <a:lnSpc>
              <a:spcPct val="90000"/>
            </a:lnSpc>
            <a:spcBef>
              <a:spcPct val="0"/>
            </a:spcBef>
            <a:spcAft>
              <a:spcPct val="35000"/>
            </a:spcAft>
          </a:pPr>
          <a:r>
            <a:rPr lang="en-US" sz="1800" kern="1200" dirty="0" smtClean="0"/>
            <a:t>What and how?</a:t>
          </a:r>
          <a:endParaRPr lang="en-US" sz="1800" kern="1200" dirty="0"/>
        </a:p>
      </dsp:txBody>
      <dsp:txXfrm>
        <a:off x="1801934" y="2215281"/>
        <a:ext cx="1306259" cy="969159"/>
      </dsp:txXfrm>
    </dsp:sp>
    <dsp:sp modelId="{6D6B3799-EFCB-47E5-B2BF-219B8D48D585}">
      <dsp:nvSpPr>
        <dsp:cNvPr id="0" name=""/>
        <dsp:cNvSpPr/>
      </dsp:nvSpPr>
      <dsp:spPr>
        <a:xfrm>
          <a:off x="1447558" y="259685"/>
          <a:ext cx="3539540" cy="3539540"/>
        </a:xfrm>
        <a:prstGeom prst="pie">
          <a:avLst>
            <a:gd name="adj1" fmla="val 108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t>Pam?</a:t>
          </a:r>
        </a:p>
        <a:p>
          <a:pPr lvl="0" algn="ctr" defTabSz="800100">
            <a:lnSpc>
              <a:spcPct val="90000"/>
            </a:lnSpc>
            <a:spcBef>
              <a:spcPct val="0"/>
            </a:spcBef>
            <a:spcAft>
              <a:spcPct val="35000"/>
            </a:spcAft>
          </a:pPr>
          <a:r>
            <a:rPr lang="en-US" sz="1800" kern="1200" dirty="0" smtClean="0"/>
            <a:t>Why?</a:t>
          </a:r>
          <a:endParaRPr lang="en-US" sz="1800" kern="1200" dirty="0"/>
        </a:p>
      </dsp:txBody>
      <dsp:txXfrm>
        <a:off x="1801934" y="993297"/>
        <a:ext cx="1306259" cy="969159"/>
      </dsp:txXfrm>
    </dsp:sp>
    <dsp:sp modelId="{38B58632-807B-4DAD-9D6D-7AE6E14E5BD7}">
      <dsp:nvSpPr>
        <dsp:cNvPr id="0" name=""/>
        <dsp:cNvSpPr/>
      </dsp:nvSpPr>
      <dsp:spPr>
        <a:xfrm>
          <a:off x="1347271" y="40570"/>
          <a:ext cx="3977769" cy="3977769"/>
        </a:xfrm>
        <a:prstGeom prst="circularArrow">
          <a:avLst>
            <a:gd name="adj1" fmla="val 5085"/>
            <a:gd name="adj2" fmla="val 327528"/>
            <a:gd name="adj3" fmla="val 21272472"/>
            <a:gd name="adj4" fmla="val 162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240C01-BEA6-4E48-9F6E-7CF9263F361A}">
      <dsp:nvSpPr>
        <dsp:cNvPr id="0" name=""/>
        <dsp:cNvSpPr/>
      </dsp:nvSpPr>
      <dsp:spPr>
        <a:xfrm>
          <a:off x="1347271" y="159398"/>
          <a:ext cx="3977769" cy="3977769"/>
        </a:xfrm>
        <a:prstGeom prst="circularArrow">
          <a:avLst>
            <a:gd name="adj1" fmla="val 5085"/>
            <a:gd name="adj2" fmla="val 327528"/>
            <a:gd name="adj3" fmla="val 5072472"/>
            <a:gd name="adj4" fmla="val 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DA033FF-920E-4838-94FD-E0134C1DD1B7}">
      <dsp:nvSpPr>
        <dsp:cNvPr id="0" name=""/>
        <dsp:cNvSpPr/>
      </dsp:nvSpPr>
      <dsp:spPr>
        <a:xfrm>
          <a:off x="1228444" y="159398"/>
          <a:ext cx="3977769" cy="3977769"/>
        </a:xfrm>
        <a:prstGeom prst="circularArrow">
          <a:avLst>
            <a:gd name="adj1" fmla="val 5085"/>
            <a:gd name="adj2" fmla="val 327528"/>
            <a:gd name="adj3" fmla="val 10472472"/>
            <a:gd name="adj4" fmla="val 54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EE4A907-90D7-478A-B81A-8817199E8CB6}">
      <dsp:nvSpPr>
        <dsp:cNvPr id="0" name=""/>
        <dsp:cNvSpPr/>
      </dsp:nvSpPr>
      <dsp:spPr>
        <a:xfrm>
          <a:off x="1228444" y="40570"/>
          <a:ext cx="3977769" cy="3977769"/>
        </a:xfrm>
        <a:prstGeom prst="circularArrow">
          <a:avLst>
            <a:gd name="adj1" fmla="val 5085"/>
            <a:gd name="adj2" fmla="val 327528"/>
            <a:gd name="adj3" fmla="val 15872472"/>
            <a:gd name="adj4" fmla="val 108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3FA6F5-30CF-4C35-9823-10FC277216BB}" type="datetimeFigureOut">
              <a:rPr lang="en-GB" smtClean="0"/>
              <a:t>19/03/2020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5B9304-A1DF-47E7-894F-729D48E4EA6B}" type="slidenum">
              <a:rPr lang="en-GB" smtClean="0"/>
              <a:t>‹#›</a:t>
            </a:fld>
            <a:endParaRPr lang="en-GB"/>
          </a:p>
        </p:txBody>
      </p:sp>
    </p:spTree>
    <p:extLst>
      <p:ext uri="{BB962C8B-B14F-4D97-AF65-F5344CB8AC3E}">
        <p14:creationId xmlns:p14="http://schemas.microsoft.com/office/powerpoint/2010/main" val="2617764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Fel rhan o’ch astudiaethau ar gyfer y modiwl – edrychwn ar ddulliau ac athroniaethau eraill er mwyn datblygu dealltwriaeth bellach o sut mae gwahanol ddiwylliannau yn fyd eang yn mynd ati i addysgu eu dinasyddion ieuengaf.</a:t>
            </a:r>
          </a:p>
          <a:p>
            <a:r>
              <a:rPr lang="cy-GB" dirty="0" smtClean="0"/>
              <a:t>Yma</a:t>
            </a:r>
            <a:r>
              <a:rPr lang="cy-GB" baseline="0" dirty="0" smtClean="0"/>
              <a:t> ystyrir dull Te </a:t>
            </a:r>
            <a:r>
              <a:rPr lang="cy-GB" baseline="0" dirty="0" err="1" smtClean="0"/>
              <a:t>Whariki</a:t>
            </a:r>
            <a:r>
              <a:rPr lang="cy-GB" baseline="0" dirty="0" smtClean="0"/>
              <a:t> sef yr hyn a wneir yn Seland Newydd.</a:t>
            </a:r>
          </a:p>
          <a:p>
            <a:endParaRPr lang="cy-GB" baseline="0" dirty="0" smtClean="0"/>
          </a:p>
          <a:p>
            <a:endParaRPr lang="cy-GB" baseline="0" dirty="0" smtClean="0"/>
          </a:p>
          <a:p>
            <a:r>
              <a:rPr lang="cy-GB" baseline="0" dirty="0" smtClean="0"/>
              <a:t>As </a:t>
            </a:r>
            <a:r>
              <a:rPr lang="cy-GB" baseline="0" dirty="0" err="1" smtClean="0"/>
              <a:t>part</a:t>
            </a:r>
            <a:r>
              <a:rPr lang="cy-GB" baseline="0" dirty="0" smtClean="0"/>
              <a:t> of </a:t>
            </a:r>
            <a:r>
              <a:rPr lang="cy-GB" baseline="0" dirty="0" err="1" smtClean="0"/>
              <a:t>your</a:t>
            </a:r>
            <a:r>
              <a:rPr lang="cy-GB" baseline="0" dirty="0" smtClean="0"/>
              <a:t> </a:t>
            </a:r>
            <a:r>
              <a:rPr lang="cy-GB" baseline="0" dirty="0" err="1" smtClean="0"/>
              <a:t>studies</a:t>
            </a:r>
            <a:r>
              <a:rPr lang="cy-GB" baseline="0" dirty="0" smtClean="0"/>
              <a:t> </a:t>
            </a:r>
            <a:r>
              <a:rPr lang="cy-GB" baseline="0" dirty="0" err="1" smtClean="0"/>
              <a:t>for</a:t>
            </a:r>
            <a:r>
              <a:rPr lang="cy-GB" baseline="0" dirty="0" smtClean="0"/>
              <a:t> </a:t>
            </a:r>
            <a:r>
              <a:rPr lang="cy-GB" baseline="0" dirty="0" err="1" smtClean="0"/>
              <a:t>tis</a:t>
            </a:r>
            <a:r>
              <a:rPr lang="cy-GB" baseline="0" dirty="0" smtClean="0"/>
              <a:t> </a:t>
            </a:r>
            <a:r>
              <a:rPr lang="cy-GB" baseline="0" dirty="0" err="1" smtClean="0"/>
              <a:t>module</a:t>
            </a:r>
            <a:r>
              <a:rPr lang="cy-GB" baseline="0" dirty="0" smtClean="0"/>
              <a:t> – we </a:t>
            </a:r>
            <a:r>
              <a:rPr lang="cy-GB" baseline="0" dirty="0" err="1" smtClean="0"/>
              <a:t>will</a:t>
            </a:r>
            <a:r>
              <a:rPr lang="cy-GB" baseline="0" dirty="0" smtClean="0"/>
              <a:t> be </a:t>
            </a:r>
            <a:r>
              <a:rPr lang="cy-GB" baseline="0" dirty="0" err="1" smtClean="0"/>
              <a:t>looking</a:t>
            </a:r>
            <a:r>
              <a:rPr lang="cy-GB" baseline="0" dirty="0" smtClean="0"/>
              <a:t> at </a:t>
            </a:r>
            <a:r>
              <a:rPr lang="cy-GB" baseline="0" dirty="0" err="1" smtClean="0"/>
              <a:t>methods</a:t>
            </a:r>
            <a:r>
              <a:rPr lang="cy-GB" baseline="0" dirty="0" smtClean="0"/>
              <a:t> </a:t>
            </a:r>
            <a:r>
              <a:rPr lang="cy-GB" baseline="0" dirty="0" err="1" smtClean="0"/>
              <a:t>and</a:t>
            </a:r>
            <a:r>
              <a:rPr lang="cy-GB" baseline="0" dirty="0" smtClean="0"/>
              <a:t> </a:t>
            </a:r>
            <a:r>
              <a:rPr lang="cy-GB" baseline="0" dirty="0" err="1" smtClean="0"/>
              <a:t>philosophies</a:t>
            </a:r>
            <a:r>
              <a:rPr lang="cy-GB" baseline="0" dirty="0" smtClean="0"/>
              <a:t> </a:t>
            </a:r>
            <a:r>
              <a:rPr lang="cy-GB" baseline="0" dirty="0" err="1" smtClean="0"/>
              <a:t>from</a:t>
            </a:r>
            <a:r>
              <a:rPr lang="cy-GB" baseline="0" dirty="0" smtClean="0"/>
              <a:t> </a:t>
            </a:r>
            <a:r>
              <a:rPr lang="cy-GB" baseline="0" dirty="0" err="1" smtClean="0"/>
              <a:t>around</a:t>
            </a:r>
            <a:r>
              <a:rPr lang="cy-GB" baseline="0" dirty="0" smtClean="0"/>
              <a:t> the </a:t>
            </a:r>
            <a:r>
              <a:rPr lang="cy-GB" baseline="0" dirty="0" err="1" smtClean="0"/>
              <a:t>globe</a:t>
            </a:r>
            <a:r>
              <a:rPr lang="cy-GB" baseline="0" dirty="0" smtClean="0"/>
              <a:t> </a:t>
            </a:r>
            <a:r>
              <a:rPr lang="cy-GB" baseline="0" dirty="0" err="1" smtClean="0"/>
              <a:t>in</a:t>
            </a:r>
            <a:r>
              <a:rPr lang="cy-GB" baseline="0" dirty="0" smtClean="0"/>
              <a:t> </a:t>
            </a:r>
            <a:r>
              <a:rPr lang="cy-GB" baseline="0" dirty="0" err="1" smtClean="0"/>
              <a:t>order</a:t>
            </a:r>
            <a:r>
              <a:rPr lang="cy-GB" baseline="0" dirty="0" smtClean="0"/>
              <a:t> to </a:t>
            </a:r>
            <a:r>
              <a:rPr lang="cy-GB" baseline="0" dirty="0" err="1" smtClean="0"/>
              <a:t>learn</a:t>
            </a:r>
            <a:r>
              <a:rPr lang="cy-GB" baseline="0" dirty="0" smtClean="0"/>
              <a:t> </a:t>
            </a:r>
            <a:r>
              <a:rPr lang="cy-GB" baseline="0" dirty="0" err="1" smtClean="0"/>
              <a:t>how</a:t>
            </a:r>
            <a:r>
              <a:rPr lang="cy-GB" baseline="0" dirty="0" smtClean="0"/>
              <a:t> </a:t>
            </a:r>
            <a:r>
              <a:rPr lang="cy-GB" baseline="0" dirty="0" err="1" smtClean="0"/>
              <a:t>other</a:t>
            </a:r>
            <a:r>
              <a:rPr lang="cy-GB" baseline="0" dirty="0" smtClean="0"/>
              <a:t> </a:t>
            </a:r>
            <a:r>
              <a:rPr lang="cy-GB" baseline="0" dirty="0" err="1" smtClean="0"/>
              <a:t>cultures</a:t>
            </a:r>
            <a:r>
              <a:rPr lang="cy-GB" baseline="0" dirty="0" smtClean="0"/>
              <a:t> </a:t>
            </a:r>
            <a:r>
              <a:rPr lang="cy-GB" baseline="0" dirty="0" err="1" smtClean="0"/>
              <a:t>educate</a:t>
            </a:r>
            <a:r>
              <a:rPr lang="cy-GB" baseline="0" dirty="0" smtClean="0"/>
              <a:t> </a:t>
            </a:r>
            <a:r>
              <a:rPr lang="cy-GB" baseline="0" dirty="0" err="1" smtClean="0"/>
              <a:t>their</a:t>
            </a:r>
            <a:r>
              <a:rPr lang="cy-GB" baseline="0" dirty="0" smtClean="0"/>
              <a:t> </a:t>
            </a:r>
            <a:r>
              <a:rPr lang="cy-GB" baseline="0" dirty="0" err="1" smtClean="0"/>
              <a:t>youngest</a:t>
            </a:r>
            <a:r>
              <a:rPr lang="cy-GB" baseline="0" dirty="0" smtClean="0"/>
              <a:t> </a:t>
            </a:r>
            <a:r>
              <a:rPr lang="cy-GB" baseline="0" dirty="0" err="1" smtClean="0"/>
              <a:t>citizens</a:t>
            </a:r>
            <a:r>
              <a:rPr lang="cy-GB" baseline="0" dirty="0" smtClean="0"/>
              <a:t>.</a:t>
            </a:r>
          </a:p>
          <a:p>
            <a:r>
              <a:rPr lang="cy-GB" baseline="0" dirty="0" err="1" smtClean="0"/>
              <a:t>Here</a:t>
            </a:r>
            <a:r>
              <a:rPr lang="cy-GB" baseline="0" dirty="0" smtClean="0"/>
              <a:t> we </a:t>
            </a:r>
            <a:r>
              <a:rPr lang="cy-GB" baseline="0" dirty="0" err="1" smtClean="0"/>
              <a:t>will</a:t>
            </a:r>
            <a:r>
              <a:rPr lang="cy-GB" baseline="0" dirty="0" smtClean="0"/>
              <a:t> </a:t>
            </a:r>
            <a:r>
              <a:rPr lang="cy-GB" baseline="0" dirty="0" err="1" smtClean="0"/>
              <a:t>look</a:t>
            </a:r>
            <a:r>
              <a:rPr lang="cy-GB" baseline="0" dirty="0" smtClean="0"/>
              <a:t> </a:t>
            </a:r>
            <a:r>
              <a:rPr lang="cy-GB" baseline="0" dirty="0" err="1" smtClean="0"/>
              <a:t>in</a:t>
            </a:r>
            <a:r>
              <a:rPr lang="cy-GB" baseline="0" dirty="0" smtClean="0"/>
              <a:t> the </a:t>
            </a:r>
            <a:r>
              <a:rPr lang="cy-GB" baseline="0" dirty="0" err="1" smtClean="0"/>
              <a:t>first</a:t>
            </a:r>
            <a:r>
              <a:rPr lang="cy-GB" baseline="0" dirty="0" smtClean="0"/>
              <a:t> </a:t>
            </a:r>
            <a:r>
              <a:rPr lang="cy-GB" baseline="0" dirty="0" err="1" smtClean="0"/>
              <a:t>instance</a:t>
            </a:r>
            <a:r>
              <a:rPr lang="cy-GB" baseline="0" dirty="0" smtClean="0"/>
              <a:t> at the Te </a:t>
            </a:r>
            <a:r>
              <a:rPr lang="cy-GB" baseline="0" dirty="0" err="1" smtClean="0"/>
              <a:t>Whariki</a:t>
            </a:r>
            <a:r>
              <a:rPr lang="cy-GB" baseline="0" dirty="0" smtClean="0"/>
              <a:t> </a:t>
            </a:r>
            <a:r>
              <a:rPr lang="cy-GB" baseline="0" dirty="0" err="1" smtClean="0"/>
              <a:t>method</a:t>
            </a:r>
            <a:r>
              <a:rPr lang="cy-GB" baseline="0" dirty="0" smtClean="0"/>
              <a:t> </a:t>
            </a:r>
            <a:r>
              <a:rPr lang="cy-GB" baseline="0" dirty="0" err="1" smtClean="0"/>
              <a:t>delivered</a:t>
            </a:r>
            <a:r>
              <a:rPr lang="cy-GB" baseline="0" dirty="0" smtClean="0"/>
              <a:t> </a:t>
            </a:r>
            <a:r>
              <a:rPr lang="cy-GB" baseline="0" dirty="0" err="1" smtClean="0"/>
              <a:t>in</a:t>
            </a:r>
            <a:r>
              <a:rPr lang="cy-GB" baseline="0" dirty="0" smtClean="0"/>
              <a:t> New </a:t>
            </a:r>
            <a:r>
              <a:rPr lang="cy-GB" baseline="0" dirty="0" err="1" smtClean="0"/>
              <a:t>Zealand</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a:t>
            </a:fld>
            <a:endParaRPr lang="en-GB"/>
          </a:p>
        </p:txBody>
      </p:sp>
    </p:spTree>
    <p:extLst>
      <p:ext uri="{BB962C8B-B14F-4D97-AF65-F5344CB8AC3E}">
        <p14:creationId xmlns:p14="http://schemas.microsoft.com/office/powerpoint/2010/main" val="1804621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Gweler uchod fap o Seland newydd, mae’n arddangos yr ynys Ogleddol</a:t>
            </a:r>
            <a:r>
              <a:rPr lang="cy-GB" baseline="0" dirty="0" smtClean="0"/>
              <a:t> a’r ynys Ddeheuol er bod y wlad wedi’i gwasgaru ar draws nifer o ynysoedd gwnânt ddilyn yr un trefniadau addysgol o dan adain y Llywodraeth</a:t>
            </a:r>
          </a:p>
          <a:p>
            <a:r>
              <a:rPr lang="cy-GB" baseline="0" dirty="0" smtClean="0"/>
              <a:t>Mae tua tri chwarter o boblogaeth y wlad yn byw ar ynys y Gogledd, yno hefyd mae’r mae’r brif ddinas sef Wellington.</a:t>
            </a:r>
          </a:p>
          <a:p>
            <a:r>
              <a:rPr lang="cy-GB" baseline="0" dirty="0" smtClean="0"/>
              <a:t>Mae’n wlad gyfoethog </a:t>
            </a:r>
            <a:r>
              <a:rPr lang="cy-GB" baseline="0" dirty="0" err="1" smtClean="0"/>
              <a:t>syddwedi</a:t>
            </a:r>
            <a:r>
              <a:rPr lang="cy-GB" baseline="0" dirty="0" smtClean="0"/>
              <a:t> ei bathu o ddau grŵp diwylliannol – mewnfudwyr Ewropeaidd (Brodorion newydd Seland newydd) a’r Maori sy’n </a:t>
            </a:r>
            <a:r>
              <a:rPr lang="cy-GB" baseline="0" dirty="0" err="1" smtClean="0"/>
              <a:t>ddisgybyddion</a:t>
            </a:r>
            <a:r>
              <a:rPr lang="cy-GB" baseline="0" dirty="0" smtClean="0"/>
              <a:t> o frodorion </a:t>
            </a:r>
            <a:r>
              <a:rPr lang="cy-GB" baseline="0" dirty="0" err="1" smtClean="0"/>
              <a:t>Polyneisa</a:t>
            </a:r>
            <a:r>
              <a:rPr lang="cy-GB" baseline="0" dirty="0" smtClean="0"/>
              <a:t>.</a:t>
            </a:r>
          </a:p>
          <a:p>
            <a:endParaRPr lang="cy-GB" baseline="0" dirty="0" smtClean="0"/>
          </a:p>
          <a:p>
            <a:endParaRPr lang="cy-GB" baseline="0" dirty="0" smtClean="0"/>
          </a:p>
          <a:p>
            <a:r>
              <a:rPr lang="cy-GB" baseline="0" dirty="0" err="1" smtClean="0"/>
              <a:t>Above</a:t>
            </a:r>
            <a:r>
              <a:rPr lang="cy-GB" baseline="0" dirty="0" smtClean="0"/>
              <a:t> is a map of New </a:t>
            </a:r>
            <a:r>
              <a:rPr lang="cy-GB" baseline="0" dirty="0" err="1" smtClean="0"/>
              <a:t>Zealand</a:t>
            </a:r>
            <a:r>
              <a:rPr lang="cy-GB" baseline="0" dirty="0" smtClean="0"/>
              <a:t> </a:t>
            </a:r>
            <a:r>
              <a:rPr lang="cy-GB" baseline="0" dirty="0" err="1" smtClean="0"/>
              <a:t>depicting</a:t>
            </a:r>
            <a:r>
              <a:rPr lang="cy-GB" baseline="0" dirty="0" smtClean="0"/>
              <a:t> the North &amp; South </a:t>
            </a:r>
            <a:r>
              <a:rPr lang="cy-GB" baseline="0" dirty="0" err="1" smtClean="0"/>
              <a:t>Islands</a:t>
            </a:r>
            <a:r>
              <a:rPr lang="cy-GB" baseline="0" dirty="0" smtClean="0"/>
              <a:t> </a:t>
            </a:r>
            <a:r>
              <a:rPr lang="cy-GB" baseline="0" dirty="0" err="1" smtClean="0"/>
              <a:t>and</a:t>
            </a:r>
            <a:r>
              <a:rPr lang="cy-GB" baseline="0" dirty="0" smtClean="0"/>
              <a:t> the </a:t>
            </a:r>
            <a:r>
              <a:rPr lang="cy-GB" baseline="0" dirty="0" err="1" smtClean="0"/>
              <a:t>smaller</a:t>
            </a:r>
            <a:r>
              <a:rPr lang="cy-GB" baseline="0" dirty="0" smtClean="0"/>
              <a:t> </a:t>
            </a:r>
            <a:r>
              <a:rPr lang="cy-GB" baseline="0" dirty="0" err="1" smtClean="0"/>
              <a:t>islands</a:t>
            </a:r>
            <a:r>
              <a:rPr lang="cy-GB" baseline="0" dirty="0" smtClean="0"/>
              <a:t> </a:t>
            </a:r>
            <a:r>
              <a:rPr lang="cy-GB" baseline="0" dirty="0" err="1" smtClean="0"/>
              <a:t>surrounding</a:t>
            </a:r>
            <a:r>
              <a:rPr lang="cy-GB" baseline="0" dirty="0" smtClean="0"/>
              <a:t> all </a:t>
            </a:r>
            <a:r>
              <a:rPr lang="cy-GB" baseline="0" dirty="0" err="1" smtClean="0"/>
              <a:t>are</a:t>
            </a:r>
            <a:r>
              <a:rPr lang="cy-GB" baseline="0" dirty="0" smtClean="0"/>
              <a:t> </a:t>
            </a:r>
            <a:r>
              <a:rPr lang="cy-GB" baseline="0" dirty="0" err="1" smtClean="0"/>
              <a:t>run</a:t>
            </a:r>
            <a:r>
              <a:rPr lang="cy-GB" baseline="0" dirty="0" smtClean="0"/>
              <a:t> by the </a:t>
            </a:r>
            <a:r>
              <a:rPr lang="cy-GB" baseline="0" dirty="0" err="1" smtClean="0"/>
              <a:t>government</a:t>
            </a:r>
            <a:r>
              <a:rPr lang="cy-GB" baseline="0" dirty="0" smtClean="0"/>
              <a:t> </a:t>
            </a:r>
            <a:r>
              <a:rPr lang="cy-GB" baseline="0" dirty="0" err="1" smtClean="0"/>
              <a:t>and</a:t>
            </a:r>
            <a:r>
              <a:rPr lang="cy-GB" baseline="0" dirty="0" smtClean="0"/>
              <a:t> </a:t>
            </a:r>
            <a:r>
              <a:rPr lang="cy-GB" baseline="0" dirty="0" err="1" smtClean="0"/>
              <a:t>follow</a:t>
            </a:r>
            <a:r>
              <a:rPr lang="cy-GB" baseline="0" dirty="0" smtClean="0"/>
              <a:t> the </a:t>
            </a:r>
            <a:r>
              <a:rPr lang="cy-GB" baseline="0" dirty="0" err="1" smtClean="0"/>
              <a:t>same</a:t>
            </a:r>
            <a:r>
              <a:rPr lang="cy-GB" baseline="0" dirty="0" smtClean="0"/>
              <a:t> </a:t>
            </a:r>
            <a:r>
              <a:rPr lang="cy-GB" baseline="0" dirty="0" err="1" smtClean="0"/>
              <a:t>policies</a:t>
            </a:r>
            <a:r>
              <a:rPr lang="cy-GB" baseline="0" dirty="0" smtClean="0"/>
              <a:t> </a:t>
            </a:r>
            <a:r>
              <a:rPr lang="cy-GB" baseline="0" dirty="0" err="1" smtClean="0"/>
              <a:t>regarding</a:t>
            </a:r>
            <a:r>
              <a:rPr lang="cy-GB" baseline="0" dirty="0" smtClean="0"/>
              <a:t> </a:t>
            </a:r>
            <a:r>
              <a:rPr lang="cy-GB" baseline="0" dirty="0" err="1" smtClean="0"/>
              <a:t>education</a:t>
            </a:r>
            <a:r>
              <a:rPr lang="cy-GB" baseline="0" dirty="0" smtClean="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Around three-quarters of the population lives on the North Island, which is also home to the capital, Wellington.</a:t>
            </a:r>
          </a:p>
          <a:p>
            <a:endParaRPr lang="cy-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New Zealand is a wealthy Pacific nation dominated by two cultural groups - New Zealanders of European descent, and the Maori, who are descendants of Polynesian settlers.</a:t>
            </a:r>
          </a:p>
          <a:p>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3</a:t>
            </a:fld>
            <a:endParaRPr lang="en-GB"/>
          </a:p>
        </p:txBody>
      </p:sp>
    </p:spTree>
    <p:extLst>
      <p:ext uri="{BB962C8B-B14F-4D97-AF65-F5344CB8AC3E}">
        <p14:creationId xmlns:p14="http://schemas.microsoft.com/office/powerpoint/2010/main" val="4083029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Mae’r wlad yn adnabyddus o ran ei threftadaeth a nifer o symbolau</a:t>
            </a:r>
            <a:r>
              <a:rPr lang="cy-GB" baseline="0" dirty="0" smtClean="0"/>
              <a:t>.</a:t>
            </a:r>
          </a:p>
          <a:p>
            <a:r>
              <a:rPr lang="cy-GB" baseline="0" dirty="0" smtClean="0"/>
              <a:t>Mae’r ddeilen </a:t>
            </a:r>
            <a:r>
              <a:rPr lang="cy-GB" baseline="0" dirty="0" err="1" smtClean="0"/>
              <a:t>fern</a:t>
            </a:r>
            <a:r>
              <a:rPr lang="cy-GB" baseline="0" dirty="0" smtClean="0"/>
              <a:t> yn symbol </a:t>
            </a:r>
            <a:r>
              <a:rPr lang="cy-GB" baseline="0" dirty="0" err="1" smtClean="0"/>
              <a:t>fotanaidd</a:t>
            </a:r>
            <a:r>
              <a:rPr lang="cy-GB" baseline="0" dirty="0" smtClean="0"/>
              <a:t> gan y wlad.</a:t>
            </a:r>
          </a:p>
          <a:p>
            <a:r>
              <a:rPr lang="cy-GB" baseline="0" dirty="0" smtClean="0"/>
              <a:t>Diwylliant y </a:t>
            </a:r>
            <a:r>
              <a:rPr lang="cy-GB" baseline="0" dirty="0" err="1" smtClean="0"/>
              <a:t>maori</a:t>
            </a:r>
            <a:r>
              <a:rPr lang="cy-GB" baseline="0" dirty="0" smtClean="0"/>
              <a:t> dawns ac wrth gwrs yr </a:t>
            </a:r>
            <a:r>
              <a:rPr lang="cy-GB" baseline="0" dirty="0" err="1" smtClean="0"/>
              <a:t>Hakka</a:t>
            </a:r>
            <a:endParaRPr lang="cy-GB" baseline="0" dirty="0" smtClean="0"/>
          </a:p>
          <a:p>
            <a:r>
              <a:rPr lang="cy-GB" baseline="0" dirty="0" err="1" smtClean="0"/>
              <a:t>Ŷd</a:t>
            </a:r>
            <a:r>
              <a:rPr lang="cy-GB" baseline="0" dirty="0" smtClean="0"/>
              <a:t> aderyn na all hedfan y </a:t>
            </a:r>
            <a:r>
              <a:rPr lang="cy-GB" baseline="0" dirty="0" err="1" smtClean="0"/>
              <a:t>Kiwi</a:t>
            </a:r>
            <a:r>
              <a:rPr lang="cy-GB" baseline="0" dirty="0" smtClean="0"/>
              <a:t> a lleoliad ar gyfer nifer o ffilmiau diweddar yn cynnwys </a:t>
            </a:r>
            <a:r>
              <a:rPr lang="cy-GB" baseline="0" dirty="0" err="1" smtClean="0"/>
              <a:t>Wolverine</a:t>
            </a:r>
            <a:r>
              <a:rPr lang="cy-GB" baseline="0" dirty="0" smtClean="0"/>
              <a:t>, </a:t>
            </a:r>
            <a:r>
              <a:rPr lang="cy-GB" baseline="0" dirty="0" err="1" smtClean="0"/>
              <a:t>Lord</a:t>
            </a:r>
            <a:r>
              <a:rPr lang="cy-GB" baseline="0" dirty="0" smtClean="0"/>
              <a:t> of the </a:t>
            </a:r>
            <a:r>
              <a:rPr lang="cy-GB" baseline="0" dirty="0" err="1" smtClean="0"/>
              <a:t>Rings</a:t>
            </a:r>
            <a:r>
              <a:rPr lang="cy-GB" baseline="0" dirty="0" smtClean="0"/>
              <a:t> a’r </a:t>
            </a:r>
            <a:r>
              <a:rPr lang="cy-GB" baseline="0" dirty="0" err="1" smtClean="0"/>
              <a:t>Hobbit</a:t>
            </a:r>
            <a:endParaRPr lang="cy-GB" dirty="0" smtClean="0"/>
          </a:p>
          <a:p>
            <a:endParaRPr lang="cy-GB" dirty="0" smtClean="0"/>
          </a:p>
          <a:p>
            <a:r>
              <a:rPr lang="cy-GB" dirty="0" smtClean="0"/>
              <a:t>The Country is well </a:t>
            </a:r>
            <a:r>
              <a:rPr lang="cy-GB" dirty="0" err="1" smtClean="0"/>
              <a:t>known</a:t>
            </a:r>
            <a:r>
              <a:rPr lang="cy-GB" dirty="0" smtClean="0"/>
              <a:t> </a:t>
            </a:r>
            <a:r>
              <a:rPr lang="cy-GB" dirty="0" err="1" smtClean="0"/>
              <a:t>for</a:t>
            </a:r>
            <a:r>
              <a:rPr lang="cy-GB" dirty="0" smtClean="0"/>
              <a:t> </a:t>
            </a:r>
            <a:r>
              <a:rPr lang="cy-GB" dirty="0" err="1" smtClean="0"/>
              <a:t>it’s</a:t>
            </a:r>
            <a:r>
              <a:rPr lang="cy-GB" dirty="0" smtClean="0"/>
              <a:t> </a:t>
            </a:r>
            <a:r>
              <a:rPr lang="cy-GB" dirty="0" err="1" smtClean="0"/>
              <a:t>proud</a:t>
            </a:r>
            <a:r>
              <a:rPr lang="cy-GB" dirty="0" smtClean="0"/>
              <a:t> </a:t>
            </a:r>
            <a:r>
              <a:rPr lang="cy-GB" dirty="0" err="1" smtClean="0"/>
              <a:t>herriatage</a:t>
            </a:r>
            <a:r>
              <a:rPr lang="cy-GB" dirty="0" smtClean="0"/>
              <a:t> </a:t>
            </a:r>
            <a:r>
              <a:rPr lang="cy-GB" dirty="0" err="1" smtClean="0"/>
              <a:t>and</a:t>
            </a:r>
            <a:r>
              <a:rPr lang="cy-GB" dirty="0" smtClean="0"/>
              <a:t> </a:t>
            </a:r>
            <a:r>
              <a:rPr lang="cy-GB" dirty="0" err="1" smtClean="0"/>
              <a:t>various</a:t>
            </a:r>
            <a:r>
              <a:rPr lang="cy-GB" dirty="0" smtClean="0"/>
              <a:t> </a:t>
            </a:r>
            <a:r>
              <a:rPr lang="cy-GB" dirty="0" err="1" smtClean="0"/>
              <a:t>emblems</a:t>
            </a:r>
            <a:r>
              <a:rPr lang="cy-GB" dirty="0" smtClean="0"/>
              <a:t>.</a:t>
            </a:r>
          </a:p>
          <a:p>
            <a:r>
              <a:rPr lang="cy-GB" dirty="0" smtClean="0"/>
              <a:t>The</a:t>
            </a:r>
            <a:r>
              <a:rPr lang="cy-GB" baseline="0" dirty="0" smtClean="0"/>
              <a:t> </a:t>
            </a:r>
            <a:r>
              <a:rPr lang="cy-GB" baseline="0" dirty="0" err="1" smtClean="0"/>
              <a:t>Fearn</a:t>
            </a:r>
            <a:r>
              <a:rPr lang="cy-GB" baseline="0" dirty="0" smtClean="0"/>
              <a:t> of the All </a:t>
            </a:r>
            <a:r>
              <a:rPr lang="cy-GB" baseline="0" dirty="0" err="1" smtClean="0"/>
              <a:t>blacks</a:t>
            </a:r>
            <a:r>
              <a:rPr lang="cy-GB" baseline="0" dirty="0" smtClean="0"/>
              <a:t> Rugby </a:t>
            </a:r>
            <a:r>
              <a:rPr lang="cy-GB" baseline="0" dirty="0" err="1" smtClean="0"/>
              <a:t>team</a:t>
            </a:r>
            <a:r>
              <a:rPr lang="cy-GB" baseline="0" dirty="0" smtClean="0"/>
              <a:t> – </a:t>
            </a:r>
            <a:r>
              <a:rPr lang="cy-GB" baseline="0" dirty="0" err="1" smtClean="0"/>
              <a:t>which</a:t>
            </a:r>
            <a:r>
              <a:rPr lang="cy-GB" baseline="0" dirty="0" smtClean="0"/>
              <a:t> is the </a:t>
            </a:r>
            <a:r>
              <a:rPr lang="cy-GB" baseline="0" dirty="0" err="1" smtClean="0"/>
              <a:t>botanical</a:t>
            </a:r>
            <a:r>
              <a:rPr lang="cy-GB" baseline="0" dirty="0" smtClean="0"/>
              <a:t> symbol </a:t>
            </a:r>
            <a:r>
              <a:rPr lang="cy-GB" baseline="0" dirty="0" err="1" smtClean="0"/>
              <a:t>for</a:t>
            </a:r>
            <a:r>
              <a:rPr lang="cy-GB" baseline="0" dirty="0" smtClean="0"/>
              <a:t> the </a:t>
            </a:r>
            <a:r>
              <a:rPr lang="cy-GB" baseline="0" dirty="0" err="1" smtClean="0"/>
              <a:t>country</a:t>
            </a:r>
            <a:endParaRPr lang="cy-GB" baseline="0" dirty="0" smtClean="0"/>
          </a:p>
          <a:p>
            <a:r>
              <a:rPr lang="cy-GB" baseline="0" dirty="0" smtClean="0"/>
              <a:t>Maori </a:t>
            </a:r>
            <a:r>
              <a:rPr lang="cy-GB" baseline="0" dirty="0" err="1" smtClean="0"/>
              <a:t>culture</a:t>
            </a:r>
            <a:r>
              <a:rPr lang="cy-GB" baseline="0" dirty="0" smtClean="0"/>
              <a:t> &amp; </a:t>
            </a:r>
            <a:r>
              <a:rPr lang="cy-GB" baseline="0" dirty="0" err="1" smtClean="0"/>
              <a:t>dance</a:t>
            </a:r>
            <a:r>
              <a:rPr lang="cy-GB" baseline="0" dirty="0" smtClean="0"/>
              <a:t> </a:t>
            </a:r>
            <a:r>
              <a:rPr lang="cy-GB" baseline="0" dirty="0" err="1" smtClean="0"/>
              <a:t>including</a:t>
            </a:r>
            <a:r>
              <a:rPr lang="cy-GB" baseline="0" dirty="0" smtClean="0"/>
              <a:t> the </a:t>
            </a:r>
            <a:r>
              <a:rPr lang="cy-GB" baseline="0" dirty="0" err="1" smtClean="0"/>
              <a:t>Hakka</a:t>
            </a:r>
            <a:endParaRPr lang="cy-GB" baseline="0" dirty="0" smtClean="0"/>
          </a:p>
          <a:p>
            <a:r>
              <a:rPr lang="cy-GB" baseline="0" dirty="0" smtClean="0"/>
              <a:t>The </a:t>
            </a:r>
            <a:r>
              <a:rPr lang="cy-GB" baseline="0" dirty="0" err="1" smtClean="0"/>
              <a:t>Kiwi</a:t>
            </a:r>
            <a:r>
              <a:rPr lang="cy-GB" baseline="0" dirty="0" smtClean="0"/>
              <a:t> </a:t>
            </a:r>
            <a:r>
              <a:rPr lang="cy-GB" baseline="0" dirty="0" err="1" smtClean="0"/>
              <a:t>and</a:t>
            </a:r>
            <a:r>
              <a:rPr lang="cy-GB" baseline="0" dirty="0" smtClean="0"/>
              <a:t> most </a:t>
            </a:r>
            <a:r>
              <a:rPr lang="cy-GB" baseline="0" dirty="0" err="1" smtClean="0"/>
              <a:t>recently</a:t>
            </a:r>
            <a:r>
              <a:rPr lang="cy-GB" baseline="0" dirty="0" smtClean="0"/>
              <a:t> a </a:t>
            </a:r>
            <a:r>
              <a:rPr lang="cy-GB" baseline="0" dirty="0" err="1" smtClean="0"/>
              <a:t>film</a:t>
            </a:r>
            <a:r>
              <a:rPr lang="cy-GB" baseline="0" dirty="0" smtClean="0"/>
              <a:t> </a:t>
            </a:r>
            <a:r>
              <a:rPr lang="cy-GB" baseline="0" dirty="0" err="1" smtClean="0"/>
              <a:t>location</a:t>
            </a:r>
            <a:r>
              <a:rPr lang="cy-GB" baseline="0" dirty="0" smtClean="0"/>
              <a:t> </a:t>
            </a:r>
            <a:r>
              <a:rPr lang="cy-GB" baseline="0" dirty="0" err="1" smtClean="0"/>
              <a:t>for</a:t>
            </a:r>
            <a:r>
              <a:rPr lang="cy-GB" baseline="0" dirty="0" smtClean="0"/>
              <a:t> </a:t>
            </a:r>
            <a:r>
              <a:rPr lang="cy-GB" baseline="0" dirty="0" err="1" smtClean="0"/>
              <a:t>many</a:t>
            </a:r>
            <a:r>
              <a:rPr lang="cy-GB" baseline="0" dirty="0" smtClean="0"/>
              <a:t> Productions </a:t>
            </a:r>
            <a:r>
              <a:rPr lang="cy-GB" baseline="0" dirty="0" err="1" smtClean="0"/>
              <a:t>including</a:t>
            </a:r>
            <a:r>
              <a:rPr lang="cy-GB" baseline="0" dirty="0" smtClean="0"/>
              <a:t> </a:t>
            </a:r>
            <a:r>
              <a:rPr lang="cy-GB" baseline="0" dirty="0" err="1" smtClean="0"/>
              <a:t>Wolverine</a:t>
            </a:r>
            <a:r>
              <a:rPr lang="cy-GB" baseline="0" dirty="0" smtClean="0"/>
              <a:t>/ </a:t>
            </a:r>
            <a:r>
              <a:rPr lang="cy-GB" baseline="0" dirty="0" err="1" smtClean="0"/>
              <a:t>Lord</a:t>
            </a:r>
            <a:r>
              <a:rPr lang="cy-GB" baseline="0" dirty="0" smtClean="0"/>
              <a:t> of the </a:t>
            </a:r>
            <a:r>
              <a:rPr lang="cy-GB" baseline="0" dirty="0" err="1" smtClean="0"/>
              <a:t>Rings</a:t>
            </a:r>
            <a:r>
              <a:rPr lang="cy-GB" baseline="0" dirty="0" smtClean="0"/>
              <a:t> &amp; The </a:t>
            </a:r>
            <a:r>
              <a:rPr lang="cy-GB" baseline="0" dirty="0" err="1" smtClean="0"/>
              <a:t>Hobbit</a:t>
            </a:r>
            <a:endParaRPr lang="cy-GB" baseline="0" dirty="0" smtClean="0"/>
          </a:p>
          <a:p>
            <a:endParaRPr lang="cy-GB" baseline="0" dirty="0" smtClean="0"/>
          </a:p>
          <a:p>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4</a:t>
            </a:fld>
            <a:endParaRPr lang="en-GB"/>
          </a:p>
        </p:txBody>
      </p:sp>
    </p:spTree>
    <p:extLst>
      <p:ext uri="{BB962C8B-B14F-4D97-AF65-F5344CB8AC3E}">
        <p14:creationId xmlns:p14="http://schemas.microsoft.com/office/powerpoint/2010/main" val="3785021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Fe’i argraffwyd gyntaf yn 1996, </a:t>
            </a:r>
            <a:r>
              <a:rPr lang="en-GB" dirty="0" err="1" smtClean="0"/>
              <a:t>Te</a:t>
            </a:r>
            <a:r>
              <a:rPr lang="en-GB" dirty="0" smtClean="0"/>
              <a:t> </a:t>
            </a:r>
            <a:r>
              <a:rPr lang="en-GB" dirty="0" err="1" smtClean="0"/>
              <a:t>Whāriki</a:t>
            </a:r>
            <a:r>
              <a:rPr lang="en-GB" dirty="0" smtClean="0"/>
              <a:t>: The </a:t>
            </a:r>
            <a:r>
              <a:rPr lang="en-GB" dirty="0" err="1" smtClean="0"/>
              <a:t>whāriki</a:t>
            </a:r>
            <a:r>
              <a:rPr lang="en-GB" dirty="0" smtClean="0"/>
              <a:t> </a:t>
            </a:r>
            <a:r>
              <a:rPr lang="en-GB" dirty="0" err="1" smtClean="0"/>
              <a:t>mātauranga</a:t>
            </a:r>
            <a:r>
              <a:rPr lang="en-GB" dirty="0" smtClean="0"/>
              <a:t> </a:t>
            </a:r>
            <a:r>
              <a:rPr lang="en-GB" dirty="0" err="1" smtClean="0"/>
              <a:t>mō</a:t>
            </a:r>
            <a:r>
              <a:rPr lang="en-GB" dirty="0" smtClean="0"/>
              <a:t> </a:t>
            </a:r>
            <a:r>
              <a:rPr lang="en-GB" dirty="0" err="1" smtClean="0"/>
              <a:t>ngā</a:t>
            </a:r>
            <a:r>
              <a:rPr lang="en-GB" dirty="0" smtClean="0"/>
              <a:t> </a:t>
            </a:r>
            <a:r>
              <a:rPr lang="en-GB" dirty="0" err="1" smtClean="0"/>
              <a:t>mokopuna</a:t>
            </a:r>
            <a:r>
              <a:rPr lang="en-GB" dirty="0" smtClean="0"/>
              <a:t> o </a:t>
            </a:r>
            <a:r>
              <a:rPr lang="en-GB" dirty="0" err="1" smtClean="0"/>
              <a:t>Aotearoa</a:t>
            </a:r>
            <a:r>
              <a:rPr lang="en-GB" dirty="0" smtClean="0"/>
              <a:t> </a:t>
            </a:r>
            <a:r>
              <a:rPr lang="en-GB" dirty="0" err="1" smtClean="0"/>
              <a:t>sef</a:t>
            </a:r>
            <a:r>
              <a:rPr lang="en-GB" dirty="0" smtClean="0"/>
              <a:t> </a:t>
            </a:r>
            <a:r>
              <a:rPr lang="en-GB" dirty="0" err="1" smtClean="0"/>
              <a:t>cwricwlwm</a:t>
            </a:r>
            <a:r>
              <a:rPr lang="en-GB" baseline="0" dirty="0" smtClean="0"/>
              <a:t> y </a:t>
            </a:r>
            <a:r>
              <a:rPr lang="en-GB" baseline="0" dirty="0" err="1" smtClean="0"/>
              <a:t>Blynyddoedd</a:t>
            </a:r>
            <a:r>
              <a:rPr lang="en-GB" baseline="0" dirty="0" smtClean="0"/>
              <a:t> </a:t>
            </a:r>
            <a:r>
              <a:rPr lang="en-GB" baseline="0" dirty="0" err="1" smtClean="0"/>
              <a:t>Cynnar</a:t>
            </a:r>
            <a:r>
              <a:rPr lang="en-GB" baseline="0" dirty="0" smtClean="0"/>
              <a:t> </a:t>
            </a:r>
            <a:r>
              <a:rPr lang="en-GB" baseline="0" dirty="0" err="1" smtClean="0"/>
              <a:t>sy’n</a:t>
            </a:r>
            <a:r>
              <a:rPr lang="en-GB" baseline="0" dirty="0" smtClean="0"/>
              <a:t> </a:t>
            </a:r>
            <a:r>
              <a:rPr lang="en-GB" baseline="0" dirty="0" err="1" smtClean="0"/>
              <a:t>fframwaith</a:t>
            </a:r>
            <a:r>
              <a:rPr lang="en-GB" baseline="0" dirty="0" smtClean="0"/>
              <a:t> a </a:t>
            </a:r>
            <a:r>
              <a:rPr lang="en-GB" baseline="0" dirty="0" err="1" smtClean="0"/>
              <a:t>wna</a:t>
            </a:r>
            <a:r>
              <a:rPr lang="en-GB" baseline="0" dirty="0" smtClean="0"/>
              <a:t> </a:t>
            </a:r>
            <a:r>
              <a:rPr lang="en-GB" baseline="0" dirty="0" err="1" smtClean="0"/>
              <a:t>adlewyrchu</a:t>
            </a:r>
            <a:r>
              <a:rPr lang="en-GB" baseline="0" dirty="0" smtClean="0"/>
              <a:t> dull </a:t>
            </a:r>
            <a:r>
              <a:rPr lang="en-GB" baseline="0" dirty="0" err="1" smtClean="0"/>
              <a:t>unigryw</a:t>
            </a:r>
            <a:r>
              <a:rPr lang="en-GB" baseline="0" dirty="0" smtClean="0"/>
              <a:t> o </a:t>
            </a:r>
            <a:r>
              <a:rPr lang="en-GB" baseline="0" dirty="0" err="1" smtClean="0"/>
              <a:t>addysgu</a:t>
            </a:r>
            <a:r>
              <a:rPr lang="en-GB" baseline="0" dirty="0" smtClean="0"/>
              <a:t>.</a:t>
            </a:r>
          </a:p>
          <a:p>
            <a:endParaRPr lang="cy-GB" baseline="0" dirty="0" smtClean="0"/>
          </a:p>
          <a:p>
            <a:r>
              <a:rPr lang="cy-GB" baseline="0" dirty="0" smtClean="0"/>
              <a:t>Darllenwch y disgrifiad uchod – a welwch unrhyw debygrwydd yma?</a:t>
            </a:r>
            <a:endParaRPr lang="en-GB" dirty="0" smtClean="0"/>
          </a:p>
          <a:p>
            <a:endParaRPr lang="en-GB" dirty="0" smtClean="0"/>
          </a:p>
          <a:p>
            <a:r>
              <a:rPr lang="en-GB" dirty="0" smtClean="0"/>
              <a:t>First published in 1996, </a:t>
            </a:r>
            <a:r>
              <a:rPr lang="en-GB" dirty="0" err="1" smtClean="0"/>
              <a:t>Te</a:t>
            </a:r>
            <a:r>
              <a:rPr lang="en-GB" dirty="0" smtClean="0"/>
              <a:t> </a:t>
            </a:r>
            <a:r>
              <a:rPr lang="en-GB" dirty="0" err="1" smtClean="0"/>
              <a:t>Whāriki</a:t>
            </a:r>
            <a:r>
              <a:rPr lang="en-GB" dirty="0" smtClean="0"/>
              <a:t>: The </a:t>
            </a:r>
            <a:r>
              <a:rPr lang="en-GB" dirty="0" err="1" smtClean="0"/>
              <a:t>whāriki</a:t>
            </a:r>
            <a:r>
              <a:rPr lang="en-GB" dirty="0" smtClean="0"/>
              <a:t> </a:t>
            </a:r>
            <a:r>
              <a:rPr lang="en-GB" dirty="0" err="1" smtClean="0"/>
              <a:t>mātauranga</a:t>
            </a:r>
            <a:r>
              <a:rPr lang="en-GB" dirty="0" smtClean="0"/>
              <a:t> </a:t>
            </a:r>
            <a:r>
              <a:rPr lang="en-GB" dirty="0" err="1" smtClean="0"/>
              <a:t>mō</a:t>
            </a:r>
            <a:r>
              <a:rPr lang="en-GB" dirty="0" smtClean="0"/>
              <a:t> </a:t>
            </a:r>
            <a:r>
              <a:rPr lang="en-GB" dirty="0" err="1" smtClean="0"/>
              <a:t>ngā</a:t>
            </a:r>
            <a:r>
              <a:rPr lang="en-GB" dirty="0" smtClean="0"/>
              <a:t> </a:t>
            </a:r>
            <a:r>
              <a:rPr lang="en-GB" dirty="0" err="1" smtClean="0"/>
              <a:t>mokopuna</a:t>
            </a:r>
            <a:r>
              <a:rPr lang="en-GB" dirty="0" smtClean="0"/>
              <a:t> o </a:t>
            </a:r>
            <a:r>
              <a:rPr lang="en-GB" dirty="0" err="1" smtClean="0"/>
              <a:t>Aotearoa</a:t>
            </a:r>
            <a:r>
              <a:rPr lang="en-GB" dirty="0" smtClean="0"/>
              <a:t> Early childhood curriculum provided a celebrated framework which has shaped their distinct approach to early learning.</a:t>
            </a:r>
          </a:p>
          <a:p>
            <a:endParaRPr lang="cy-GB" dirty="0" smtClean="0"/>
          </a:p>
          <a:p>
            <a:r>
              <a:rPr lang="cy-GB" dirty="0" smtClean="0"/>
              <a:t>Read the </a:t>
            </a:r>
            <a:r>
              <a:rPr lang="cy-GB" dirty="0" err="1" smtClean="0"/>
              <a:t>descriptor</a:t>
            </a:r>
            <a:r>
              <a:rPr lang="cy-GB" dirty="0" smtClean="0"/>
              <a:t> </a:t>
            </a:r>
            <a:r>
              <a:rPr lang="cy-GB" dirty="0" err="1" smtClean="0"/>
              <a:t>above</a:t>
            </a:r>
            <a:r>
              <a:rPr lang="cy-GB" dirty="0" smtClean="0"/>
              <a:t> – do </a:t>
            </a:r>
            <a:r>
              <a:rPr lang="cy-GB" dirty="0" err="1" smtClean="0"/>
              <a:t>you</a:t>
            </a:r>
            <a:r>
              <a:rPr lang="cy-GB" dirty="0" smtClean="0"/>
              <a:t> </a:t>
            </a:r>
            <a:r>
              <a:rPr lang="cy-GB" dirty="0" err="1" smtClean="0"/>
              <a:t>see</a:t>
            </a:r>
            <a:r>
              <a:rPr lang="cy-GB" dirty="0" smtClean="0"/>
              <a:t> </a:t>
            </a:r>
            <a:r>
              <a:rPr lang="cy-GB" dirty="0" err="1" smtClean="0"/>
              <a:t>any</a:t>
            </a:r>
            <a:r>
              <a:rPr lang="cy-GB" dirty="0" smtClean="0"/>
              <a:t> </a:t>
            </a:r>
            <a:r>
              <a:rPr lang="cy-GB" dirty="0" err="1" smtClean="0"/>
              <a:t>similarities</a:t>
            </a:r>
            <a:r>
              <a:rPr lang="cy-GB" dirty="0" smtClean="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5</a:t>
            </a:fld>
            <a:endParaRPr lang="en-GB"/>
          </a:p>
        </p:txBody>
      </p:sp>
    </p:spTree>
    <p:extLst>
      <p:ext uri="{BB962C8B-B14F-4D97-AF65-F5344CB8AC3E}">
        <p14:creationId xmlns:p14="http://schemas.microsoft.com/office/powerpoint/2010/main" val="2918001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Mae yma</a:t>
            </a:r>
            <a:r>
              <a:rPr lang="cy-GB" baseline="0" dirty="0" smtClean="0"/>
              <a:t> dinciau amlwg gyda dull arall rydych yn gyfarwydd a hi?</a:t>
            </a:r>
          </a:p>
          <a:p>
            <a:r>
              <a:rPr lang="cy-GB" baseline="0" dirty="0" smtClean="0"/>
              <a:t>Dull </a:t>
            </a:r>
            <a:r>
              <a:rPr lang="cy-GB" baseline="0" dirty="0" err="1" smtClean="0"/>
              <a:t>Reggio</a:t>
            </a:r>
            <a:r>
              <a:rPr lang="cy-GB" baseline="0" dirty="0" smtClean="0"/>
              <a:t> </a:t>
            </a:r>
            <a:r>
              <a:rPr lang="cy-GB" baseline="0" dirty="0" err="1" smtClean="0"/>
              <a:t>Emilia</a:t>
            </a:r>
            <a:endParaRPr lang="cy-GB" baseline="0" dirty="0" smtClean="0"/>
          </a:p>
          <a:p>
            <a:endParaRPr lang="cy-GB" baseline="0" dirty="0" smtClean="0"/>
          </a:p>
          <a:p>
            <a:endParaRPr lang="cy-GB" baseline="0" dirty="0" smtClean="0"/>
          </a:p>
          <a:p>
            <a:r>
              <a:rPr lang="cy-GB" baseline="0" dirty="0" err="1" smtClean="0"/>
              <a:t>There</a:t>
            </a:r>
            <a:r>
              <a:rPr lang="cy-GB" baseline="0" dirty="0" smtClean="0"/>
              <a:t> is a </a:t>
            </a:r>
            <a:r>
              <a:rPr lang="cy-GB" baseline="0" dirty="0" err="1" smtClean="0"/>
              <a:t>clear</a:t>
            </a:r>
            <a:r>
              <a:rPr lang="cy-GB" baseline="0" dirty="0" smtClean="0"/>
              <a:t> </a:t>
            </a:r>
            <a:r>
              <a:rPr lang="cy-GB" baseline="0" dirty="0" err="1" smtClean="0"/>
              <a:t>comparison</a:t>
            </a:r>
            <a:r>
              <a:rPr lang="cy-GB" baseline="0" dirty="0" smtClean="0"/>
              <a:t> to </a:t>
            </a:r>
            <a:r>
              <a:rPr lang="cy-GB" baseline="0" dirty="0" err="1" smtClean="0"/>
              <a:t>another</a:t>
            </a:r>
            <a:r>
              <a:rPr lang="cy-GB" baseline="0" dirty="0" smtClean="0"/>
              <a:t> </a:t>
            </a:r>
            <a:r>
              <a:rPr lang="cy-GB" baseline="0" dirty="0" err="1" smtClean="0"/>
              <a:t>approach</a:t>
            </a:r>
            <a:r>
              <a:rPr lang="cy-GB" baseline="0" dirty="0" smtClean="0"/>
              <a:t> </a:t>
            </a:r>
            <a:r>
              <a:rPr lang="cy-GB" baseline="0" dirty="0" err="1" smtClean="0"/>
              <a:t>you</a:t>
            </a:r>
            <a:r>
              <a:rPr lang="cy-GB" baseline="0" dirty="0" smtClean="0"/>
              <a:t> </a:t>
            </a:r>
            <a:r>
              <a:rPr lang="cy-GB" baseline="0" dirty="0" err="1" smtClean="0"/>
              <a:t>are</a:t>
            </a:r>
            <a:r>
              <a:rPr lang="cy-GB" baseline="0" dirty="0" smtClean="0"/>
              <a:t> </a:t>
            </a:r>
            <a:r>
              <a:rPr lang="cy-GB" baseline="0" dirty="0" err="1" smtClean="0"/>
              <a:t>familiar</a:t>
            </a:r>
            <a:r>
              <a:rPr lang="cy-GB" baseline="0" dirty="0" smtClean="0"/>
              <a:t> </a:t>
            </a:r>
            <a:r>
              <a:rPr lang="cy-GB" baseline="0" dirty="0" err="1" smtClean="0"/>
              <a:t>with</a:t>
            </a:r>
            <a:r>
              <a:rPr lang="cy-GB" baseline="0" dirty="0" smtClean="0"/>
              <a:t>?</a:t>
            </a:r>
          </a:p>
          <a:p>
            <a:r>
              <a:rPr lang="cy-GB" baseline="0" dirty="0" smtClean="0"/>
              <a:t>Te </a:t>
            </a:r>
            <a:r>
              <a:rPr lang="cy-GB" baseline="0" dirty="0" err="1" smtClean="0"/>
              <a:t>Reggio</a:t>
            </a:r>
            <a:r>
              <a:rPr lang="cy-GB" baseline="0" dirty="0" smtClean="0"/>
              <a:t> </a:t>
            </a:r>
            <a:r>
              <a:rPr lang="cy-GB" baseline="0" dirty="0" err="1" smtClean="0"/>
              <a:t>Emilia</a:t>
            </a:r>
            <a:r>
              <a:rPr lang="cy-GB" baseline="0" dirty="0" smtClean="0"/>
              <a:t> </a:t>
            </a:r>
            <a:r>
              <a:rPr lang="cy-GB" baseline="0" dirty="0" err="1" smtClean="0"/>
              <a:t>approach</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6</a:t>
            </a:fld>
            <a:endParaRPr lang="en-GB"/>
          </a:p>
        </p:txBody>
      </p:sp>
    </p:spTree>
    <p:extLst>
      <p:ext uri="{BB962C8B-B14F-4D97-AF65-F5344CB8AC3E}">
        <p14:creationId xmlns:p14="http://schemas.microsoft.com/office/powerpoint/2010/main" val="3225731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Gwelir yma iaith y Maori</a:t>
            </a:r>
            <a:r>
              <a:rPr lang="cy-GB" baseline="0" dirty="0" smtClean="0"/>
              <a:t> sy’n rhan allweddol o’r athroniaeth – mae’r ddau ddiwylliant yn derbyn lle hafal o fewn y cwricwlwm.</a:t>
            </a:r>
          </a:p>
          <a:p>
            <a:endParaRPr lang="cy-GB" baseline="0" dirty="0" smtClean="0"/>
          </a:p>
          <a:p>
            <a:endParaRPr lang="cy-GB" baseline="0" dirty="0" smtClean="0"/>
          </a:p>
          <a:p>
            <a:r>
              <a:rPr lang="cy-GB" baseline="0" dirty="0" err="1" smtClean="0"/>
              <a:t>Here</a:t>
            </a:r>
            <a:r>
              <a:rPr lang="cy-GB" baseline="0" dirty="0" smtClean="0"/>
              <a:t> </a:t>
            </a:r>
            <a:r>
              <a:rPr lang="cy-GB" baseline="0" dirty="0" err="1" smtClean="0"/>
              <a:t>you</a:t>
            </a:r>
            <a:r>
              <a:rPr lang="cy-GB" baseline="0" dirty="0" smtClean="0"/>
              <a:t> can </a:t>
            </a:r>
            <a:r>
              <a:rPr lang="cy-GB" baseline="0" dirty="0" err="1" smtClean="0"/>
              <a:t>see</a:t>
            </a:r>
            <a:r>
              <a:rPr lang="cy-GB" baseline="0" dirty="0" smtClean="0"/>
              <a:t> the </a:t>
            </a:r>
            <a:r>
              <a:rPr lang="cy-GB" baseline="0" dirty="0" err="1" smtClean="0"/>
              <a:t>importance</a:t>
            </a:r>
            <a:r>
              <a:rPr lang="cy-GB" baseline="0" dirty="0" smtClean="0"/>
              <a:t> of the Maori </a:t>
            </a:r>
            <a:r>
              <a:rPr lang="cy-GB" baseline="0" dirty="0" err="1" smtClean="0"/>
              <a:t>Culture</a:t>
            </a:r>
            <a:r>
              <a:rPr lang="cy-GB" baseline="0" dirty="0" smtClean="0"/>
              <a:t> &amp; </a:t>
            </a:r>
            <a:r>
              <a:rPr lang="cy-GB" baseline="0" dirty="0" err="1" smtClean="0"/>
              <a:t>language</a:t>
            </a:r>
            <a:r>
              <a:rPr lang="cy-GB" baseline="0" dirty="0" smtClean="0"/>
              <a:t> – </a:t>
            </a:r>
            <a:r>
              <a:rPr lang="cy-GB" baseline="0" dirty="0" err="1" smtClean="0"/>
              <a:t>both</a:t>
            </a:r>
            <a:r>
              <a:rPr lang="cy-GB" baseline="0" dirty="0" smtClean="0"/>
              <a:t> the Modern </a:t>
            </a:r>
            <a:r>
              <a:rPr lang="cy-GB" baseline="0" dirty="0" err="1" smtClean="0"/>
              <a:t>Culture</a:t>
            </a:r>
            <a:r>
              <a:rPr lang="cy-GB" baseline="0" dirty="0" smtClean="0"/>
              <a:t> </a:t>
            </a:r>
            <a:r>
              <a:rPr lang="cy-GB" baseline="0" dirty="0" err="1" smtClean="0"/>
              <a:t>and</a:t>
            </a:r>
            <a:r>
              <a:rPr lang="cy-GB" baseline="0" dirty="0" smtClean="0"/>
              <a:t> </a:t>
            </a:r>
            <a:r>
              <a:rPr lang="cy-GB" baseline="0" dirty="0" err="1" smtClean="0"/>
              <a:t>Historic</a:t>
            </a:r>
            <a:r>
              <a:rPr lang="cy-GB" baseline="0" dirty="0" smtClean="0"/>
              <a:t> Maori </a:t>
            </a:r>
            <a:r>
              <a:rPr lang="cy-GB" baseline="0" dirty="0" err="1" smtClean="0"/>
              <a:t>culture</a:t>
            </a:r>
            <a:r>
              <a:rPr lang="cy-GB" baseline="0" dirty="0" smtClean="0"/>
              <a:t> </a:t>
            </a:r>
            <a:r>
              <a:rPr lang="cy-GB" baseline="0" dirty="0" err="1" smtClean="0"/>
              <a:t>are</a:t>
            </a:r>
            <a:r>
              <a:rPr lang="cy-GB" baseline="0" dirty="0" smtClean="0"/>
              <a:t> </a:t>
            </a:r>
            <a:r>
              <a:rPr lang="cy-GB" baseline="0" dirty="0" err="1" smtClean="0"/>
              <a:t>given</a:t>
            </a:r>
            <a:r>
              <a:rPr lang="cy-GB" baseline="0" dirty="0" smtClean="0"/>
              <a:t> </a:t>
            </a:r>
            <a:r>
              <a:rPr lang="cy-GB" baseline="0" dirty="0" err="1" smtClean="0"/>
              <a:t>equal</a:t>
            </a:r>
            <a:r>
              <a:rPr lang="cy-GB" baseline="0" dirty="0" smtClean="0"/>
              <a:t> </a:t>
            </a:r>
            <a:r>
              <a:rPr lang="cy-GB" baseline="0" dirty="0" err="1" smtClean="0"/>
              <a:t>status</a:t>
            </a:r>
            <a:r>
              <a:rPr lang="cy-GB" baseline="0" dirty="0" smtClean="0"/>
              <a:t> </a:t>
            </a:r>
            <a:r>
              <a:rPr lang="cy-GB" baseline="0" dirty="0" err="1" smtClean="0"/>
              <a:t>within</a:t>
            </a:r>
            <a:r>
              <a:rPr lang="cy-GB" baseline="0" dirty="0" smtClean="0"/>
              <a:t> the </a:t>
            </a:r>
            <a:r>
              <a:rPr lang="cy-GB" baseline="0" dirty="0" err="1" smtClean="0"/>
              <a:t>curriculum</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7</a:t>
            </a:fld>
            <a:endParaRPr lang="en-GB"/>
          </a:p>
        </p:txBody>
      </p:sp>
    </p:spTree>
    <p:extLst>
      <p:ext uri="{BB962C8B-B14F-4D97-AF65-F5344CB8AC3E}">
        <p14:creationId xmlns:p14="http://schemas.microsoft.com/office/powerpoint/2010/main" val="21218363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Mae’r ddogfen gwricwlaidd yn tynnu ynghyd sector eang sy’n cydnabod</a:t>
            </a:r>
            <a:r>
              <a:rPr lang="cy-GB" baseline="0" dirty="0" smtClean="0"/>
              <a:t> gobeithion i’w plant. Mae’n fframwaith gytûn o egwyddorion, llinynnau ac amcanion ar gyfer plant, athrawon, rhieni a theuluoedd fel y medrant ddatblygu eu cwricwlwm unigryw.</a:t>
            </a:r>
          </a:p>
          <a:p>
            <a:endParaRPr lang="cy-GB" baseline="0" dirty="0" smtClean="0"/>
          </a:p>
          <a:p>
            <a:r>
              <a:rPr lang="cy-GB" baseline="0" dirty="0" smtClean="0"/>
              <a:t>Mae Te </a:t>
            </a:r>
            <a:r>
              <a:rPr lang="cy-GB" baseline="0" dirty="0" err="1" smtClean="0"/>
              <a:t>Whariki</a:t>
            </a:r>
            <a:r>
              <a:rPr lang="cy-GB" baseline="0" dirty="0" smtClean="0"/>
              <a:t> neu mat wedi ei wehyddu yn gyffelybiaeth ar gyfer y cwricwlwm gwelir sut gwna’r egwyddorion a’r llinynnau </a:t>
            </a:r>
            <a:r>
              <a:rPr lang="cy-GB" baseline="0" dirty="0" err="1" smtClean="0"/>
              <a:t>frithweithio</a:t>
            </a:r>
            <a:r>
              <a:rPr lang="cy-GB" baseline="0" dirty="0" smtClean="0"/>
              <a:t>. Ynghyd fe wnânt gyfleu y weledigaeth ar gyfer plentyndod sydd wrth wraidd y cwricwlwm.</a:t>
            </a:r>
          </a:p>
          <a:p>
            <a:endParaRPr lang="en-GB" dirty="0" smtClean="0"/>
          </a:p>
          <a:p>
            <a:endParaRPr lang="en-GB" dirty="0" smtClean="0"/>
          </a:p>
          <a:p>
            <a:r>
              <a:rPr lang="en-GB" dirty="0" smtClean="0"/>
              <a:t>The document sought to unify a diverse sector around a shared aspiration for children and an agreed framework of principles, strands and goals that teachers, educators and </a:t>
            </a:r>
            <a:r>
              <a:rPr lang="en-GB" dirty="0" err="1" smtClean="0"/>
              <a:t>kaiako</a:t>
            </a:r>
            <a:r>
              <a:rPr lang="en-GB" dirty="0" smtClean="0"/>
              <a:t>, children, families and </a:t>
            </a:r>
            <a:r>
              <a:rPr lang="en-GB" dirty="0" err="1" smtClean="0"/>
              <a:t>whānau</a:t>
            </a:r>
            <a:r>
              <a:rPr lang="en-GB" dirty="0" smtClean="0"/>
              <a:t> would use to weave their own unique curriculum </a:t>
            </a:r>
            <a:r>
              <a:rPr lang="en-GB" dirty="0" err="1" smtClean="0"/>
              <a:t>whāriki</a:t>
            </a:r>
            <a:r>
              <a:rPr lang="en-GB" dirty="0" smtClean="0"/>
              <a:t>.</a:t>
            </a:r>
          </a:p>
          <a:p>
            <a:endParaRPr lang="cy-GB" dirty="0" smtClean="0"/>
          </a:p>
          <a:p>
            <a:r>
              <a:rPr lang="en-GB" dirty="0" smtClean="0"/>
              <a:t>The </a:t>
            </a:r>
            <a:r>
              <a:rPr lang="en-GB" dirty="0" err="1" smtClean="0"/>
              <a:t>whāriki</a:t>
            </a:r>
            <a:r>
              <a:rPr lang="en-GB" dirty="0" smtClean="0"/>
              <a:t> or woven mat is used in this document as a metaphor for the ECE curriculum, in which four curriculum principles are interwoven with five curriculum strands. Together, these principles and strands give expression to the vision for children that is at the heart of </a:t>
            </a:r>
            <a:r>
              <a:rPr lang="en-GB" dirty="0" err="1" smtClean="0"/>
              <a:t>Te</a:t>
            </a:r>
            <a:r>
              <a:rPr lang="en-GB" dirty="0" smtClean="0"/>
              <a:t> </a:t>
            </a:r>
            <a:r>
              <a:rPr lang="en-GB" dirty="0" err="1" smtClean="0"/>
              <a:t>Whāriki</a:t>
            </a:r>
            <a:r>
              <a:rPr lang="en-GB" dirty="0" smtClean="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8</a:t>
            </a:fld>
            <a:endParaRPr lang="en-GB"/>
          </a:p>
        </p:txBody>
      </p:sp>
    </p:spTree>
    <p:extLst>
      <p:ext uri="{BB962C8B-B14F-4D97-AF65-F5344CB8AC3E}">
        <p14:creationId xmlns:p14="http://schemas.microsoft.com/office/powerpoint/2010/main" val="41637853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Darllenwch yr uchod sydd </a:t>
            </a:r>
            <a:r>
              <a:rPr lang="cy-GB" dirty="0" err="1" smtClean="0"/>
              <a:t>eto’n</a:t>
            </a:r>
            <a:r>
              <a:rPr lang="cy-GB" dirty="0" smtClean="0"/>
              <a:t> cyfleu y llinynnau a’u cyflwynir</a:t>
            </a:r>
            <a:r>
              <a:rPr lang="cy-GB" baseline="0" dirty="0" smtClean="0"/>
              <a:t> o fewn Te </a:t>
            </a:r>
            <a:r>
              <a:rPr lang="cy-GB" baseline="0" dirty="0" err="1" smtClean="0"/>
              <a:t>Whariki</a:t>
            </a:r>
            <a:endParaRPr lang="cy-GB" baseline="0" dirty="0" smtClean="0"/>
          </a:p>
          <a:p>
            <a:r>
              <a:rPr lang="cy-GB" baseline="0" dirty="0" smtClean="0"/>
              <a:t>Beth maent yn eich hatgoffa ohono?</a:t>
            </a:r>
          </a:p>
          <a:p>
            <a:r>
              <a:rPr lang="cy-GB" baseline="0" dirty="0" smtClean="0"/>
              <a:t>A yw’r colofnau’n gwneud synnwyr?</a:t>
            </a:r>
          </a:p>
          <a:p>
            <a:r>
              <a:rPr lang="cy-GB" baseline="0" dirty="0" smtClean="0"/>
              <a:t>A welwch sut mae’r plentyn yn cael ei ystyried fel dinesydd?</a:t>
            </a:r>
          </a:p>
          <a:p>
            <a:r>
              <a:rPr lang="cy-GB" baseline="0" dirty="0" smtClean="0"/>
              <a:t>Pa gyswllt sydd ag ymchwil yma?</a:t>
            </a:r>
          </a:p>
          <a:p>
            <a:endParaRPr lang="cy-GB" baseline="0" dirty="0" smtClean="0"/>
          </a:p>
          <a:p>
            <a:r>
              <a:rPr lang="cy-GB" dirty="0" smtClean="0"/>
              <a:t>Read the </a:t>
            </a:r>
            <a:r>
              <a:rPr lang="cy-GB" dirty="0" err="1" smtClean="0"/>
              <a:t>above</a:t>
            </a:r>
            <a:r>
              <a:rPr lang="cy-GB" dirty="0" smtClean="0"/>
              <a:t> </a:t>
            </a:r>
            <a:r>
              <a:rPr lang="cy-GB" dirty="0" err="1" smtClean="0"/>
              <a:t>that</a:t>
            </a:r>
            <a:r>
              <a:rPr lang="cy-GB" dirty="0" smtClean="0"/>
              <a:t> </a:t>
            </a:r>
            <a:r>
              <a:rPr lang="cy-GB" dirty="0" err="1" smtClean="0"/>
              <a:t>shows</a:t>
            </a:r>
            <a:r>
              <a:rPr lang="cy-GB" dirty="0" smtClean="0"/>
              <a:t> the </a:t>
            </a:r>
            <a:r>
              <a:rPr lang="cy-GB" dirty="0" err="1" smtClean="0"/>
              <a:t>strands</a:t>
            </a:r>
            <a:r>
              <a:rPr lang="cy-GB" dirty="0" smtClean="0"/>
              <a:t> </a:t>
            </a:r>
            <a:r>
              <a:rPr lang="cy-GB" dirty="0" err="1" smtClean="0"/>
              <a:t>that</a:t>
            </a:r>
            <a:r>
              <a:rPr lang="cy-GB" dirty="0" smtClean="0"/>
              <a:t> </a:t>
            </a:r>
            <a:r>
              <a:rPr lang="cy-GB" dirty="0" err="1" smtClean="0"/>
              <a:t>are</a:t>
            </a:r>
            <a:r>
              <a:rPr lang="cy-GB" dirty="0" smtClean="0"/>
              <a:t> </a:t>
            </a:r>
            <a:r>
              <a:rPr lang="cy-GB" dirty="0" err="1" smtClean="0"/>
              <a:t>introduced</a:t>
            </a:r>
            <a:r>
              <a:rPr lang="cy-GB" dirty="0" smtClean="0"/>
              <a:t> </a:t>
            </a:r>
            <a:r>
              <a:rPr lang="cy-GB" dirty="0" err="1" smtClean="0"/>
              <a:t>within</a:t>
            </a:r>
            <a:r>
              <a:rPr lang="cy-GB" dirty="0" smtClean="0"/>
              <a:t> Te </a:t>
            </a:r>
            <a:r>
              <a:rPr lang="cy-GB" dirty="0" err="1" smtClean="0"/>
              <a:t>Whariki</a:t>
            </a:r>
            <a:endParaRPr lang="cy-GB" dirty="0" smtClean="0"/>
          </a:p>
          <a:p>
            <a:r>
              <a:rPr lang="cy-GB" dirty="0" smtClean="0"/>
              <a:t>Do </a:t>
            </a:r>
            <a:r>
              <a:rPr lang="cy-GB" dirty="0" err="1" smtClean="0"/>
              <a:t>they</a:t>
            </a:r>
            <a:r>
              <a:rPr lang="cy-GB" dirty="0" smtClean="0"/>
              <a:t> remand </a:t>
            </a:r>
            <a:r>
              <a:rPr lang="cy-GB" dirty="0" err="1" smtClean="0"/>
              <a:t>you</a:t>
            </a:r>
            <a:r>
              <a:rPr lang="cy-GB" dirty="0" smtClean="0"/>
              <a:t> of </a:t>
            </a:r>
            <a:r>
              <a:rPr lang="cy-GB" dirty="0" err="1" smtClean="0"/>
              <a:t>something</a:t>
            </a:r>
            <a:r>
              <a:rPr lang="cy-GB" dirty="0" smtClean="0"/>
              <a:t> </a:t>
            </a:r>
            <a:r>
              <a:rPr lang="cy-GB" dirty="0" err="1" smtClean="0"/>
              <a:t>else</a:t>
            </a:r>
            <a:r>
              <a:rPr lang="cy-GB" dirty="0" smtClean="0"/>
              <a:t>?</a:t>
            </a:r>
          </a:p>
          <a:p>
            <a:r>
              <a:rPr lang="cy-GB" dirty="0" smtClean="0"/>
              <a:t>Do the </a:t>
            </a:r>
            <a:r>
              <a:rPr lang="cy-GB" dirty="0" err="1" smtClean="0"/>
              <a:t>columns</a:t>
            </a:r>
            <a:r>
              <a:rPr lang="cy-GB" dirty="0" smtClean="0"/>
              <a:t> </a:t>
            </a:r>
            <a:r>
              <a:rPr lang="cy-GB" dirty="0" err="1" smtClean="0"/>
              <a:t>make</a:t>
            </a:r>
            <a:r>
              <a:rPr lang="cy-GB" dirty="0" smtClean="0"/>
              <a:t> </a:t>
            </a:r>
            <a:r>
              <a:rPr lang="cy-GB" dirty="0" err="1" smtClean="0"/>
              <a:t>sense</a:t>
            </a:r>
            <a:r>
              <a:rPr lang="cy-GB" dirty="0" smtClean="0"/>
              <a:t>?</a:t>
            </a:r>
          </a:p>
          <a:p>
            <a:r>
              <a:rPr lang="cy-GB" dirty="0" smtClean="0"/>
              <a:t>Can </a:t>
            </a:r>
            <a:r>
              <a:rPr lang="cy-GB" dirty="0" err="1" smtClean="0"/>
              <a:t>you</a:t>
            </a:r>
            <a:r>
              <a:rPr lang="cy-GB" dirty="0" smtClean="0"/>
              <a:t> </a:t>
            </a:r>
            <a:r>
              <a:rPr lang="cy-GB" dirty="0" err="1" smtClean="0"/>
              <a:t>see</a:t>
            </a:r>
            <a:r>
              <a:rPr lang="cy-GB" dirty="0" smtClean="0"/>
              <a:t> </a:t>
            </a:r>
            <a:r>
              <a:rPr lang="cy-GB" dirty="0" err="1" smtClean="0"/>
              <a:t>how</a:t>
            </a:r>
            <a:r>
              <a:rPr lang="cy-GB" baseline="0" dirty="0" smtClean="0"/>
              <a:t> the </a:t>
            </a:r>
            <a:r>
              <a:rPr lang="cy-GB" baseline="0" dirty="0" err="1" smtClean="0"/>
              <a:t>child</a:t>
            </a:r>
            <a:r>
              <a:rPr lang="cy-GB" baseline="0" dirty="0" smtClean="0"/>
              <a:t> is </a:t>
            </a:r>
            <a:r>
              <a:rPr lang="cy-GB" baseline="0" dirty="0" err="1" smtClean="0"/>
              <a:t>envisioned</a:t>
            </a:r>
            <a:r>
              <a:rPr lang="cy-GB" baseline="0" dirty="0" smtClean="0"/>
              <a:t> as a </a:t>
            </a:r>
            <a:r>
              <a:rPr lang="cy-GB" baseline="0" dirty="0" err="1" smtClean="0"/>
              <a:t>citizen</a:t>
            </a:r>
            <a:r>
              <a:rPr lang="cy-GB" baseline="0" dirty="0" smtClean="0"/>
              <a:t>?</a:t>
            </a:r>
          </a:p>
          <a:p>
            <a:r>
              <a:rPr lang="cy-GB" baseline="0" dirty="0" err="1" smtClean="0"/>
              <a:t>What</a:t>
            </a:r>
            <a:r>
              <a:rPr lang="cy-GB" baseline="0" dirty="0" smtClean="0"/>
              <a:t> </a:t>
            </a:r>
            <a:r>
              <a:rPr lang="cy-GB" baseline="0" dirty="0" err="1" smtClean="0"/>
              <a:t>links</a:t>
            </a:r>
            <a:r>
              <a:rPr lang="cy-GB" baseline="0" dirty="0" smtClean="0"/>
              <a:t> can be </a:t>
            </a:r>
            <a:r>
              <a:rPr lang="cy-GB" baseline="0" dirty="0" err="1" smtClean="0"/>
              <a:t>made</a:t>
            </a:r>
            <a:r>
              <a:rPr lang="cy-GB" baseline="0" dirty="0" smtClean="0"/>
              <a:t> to </a:t>
            </a:r>
            <a:r>
              <a:rPr lang="cy-GB" baseline="0" dirty="0" err="1" smtClean="0"/>
              <a:t>research</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9</a:t>
            </a:fld>
            <a:endParaRPr lang="en-GB"/>
          </a:p>
        </p:txBody>
      </p:sp>
    </p:spTree>
    <p:extLst>
      <p:ext uri="{BB962C8B-B14F-4D97-AF65-F5344CB8AC3E}">
        <p14:creationId xmlns:p14="http://schemas.microsoft.com/office/powerpoint/2010/main" val="37560867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10</a:t>
            </a:fld>
            <a:endParaRPr lang="en-GB"/>
          </a:p>
        </p:txBody>
      </p:sp>
    </p:spTree>
    <p:extLst>
      <p:ext uri="{BB962C8B-B14F-4D97-AF65-F5344CB8AC3E}">
        <p14:creationId xmlns:p14="http://schemas.microsoft.com/office/powerpoint/2010/main" val="3281385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11</a:t>
            </a:fld>
            <a:endParaRPr lang="en-GB"/>
          </a:p>
        </p:txBody>
      </p:sp>
    </p:spTree>
    <p:extLst>
      <p:ext uri="{BB962C8B-B14F-4D97-AF65-F5344CB8AC3E}">
        <p14:creationId xmlns:p14="http://schemas.microsoft.com/office/powerpoint/2010/main" val="6052977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Fel hyn ystyrir</a:t>
            </a:r>
            <a:r>
              <a:rPr lang="cy-GB" baseline="0" dirty="0" smtClean="0"/>
              <a:t> datblygiad</a:t>
            </a:r>
            <a:r>
              <a:rPr lang="cy-GB" dirty="0" smtClean="0"/>
              <a:t> plant </a:t>
            </a:r>
            <a:r>
              <a:rPr lang="cy-GB" dirty="0" err="1" smtClean="0"/>
              <a:t>ifianc</a:t>
            </a:r>
            <a:r>
              <a:rPr lang="cy-GB" dirty="0" smtClean="0"/>
              <a:t> yn</a:t>
            </a:r>
            <a:r>
              <a:rPr lang="cy-GB" baseline="0" dirty="0" smtClean="0"/>
              <a:t> Seland Newydd – a oes yna debygrwydd i’r hyn ystyriwn ni yn gamau yng Nghymru?</a:t>
            </a:r>
          </a:p>
          <a:p>
            <a:endParaRPr lang="cy-GB" baseline="0" dirty="0" smtClean="0"/>
          </a:p>
          <a:p>
            <a:endParaRPr lang="cy-GB" baseline="0" dirty="0" smtClean="0"/>
          </a:p>
          <a:p>
            <a:r>
              <a:rPr lang="cy-GB" baseline="0" dirty="0" err="1" smtClean="0"/>
              <a:t>This</a:t>
            </a:r>
            <a:r>
              <a:rPr lang="cy-GB" baseline="0" dirty="0" smtClean="0"/>
              <a:t> is </a:t>
            </a:r>
            <a:r>
              <a:rPr lang="cy-GB" baseline="0" dirty="0" err="1" smtClean="0"/>
              <a:t>how</a:t>
            </a:r>
            <a:r>
              <a:rPr lang="cy-GB" baseline="0" dirty="0" smtClean="0"/>
              <a:t> the </a:t>
            </a:r>
            <a:r>
              <a:rPr lang="cy-GB" baseline="0" dirty="0" err="1" smtClean="0"/>
              <a:t>child’s</a:t>
            </a:r>
            <a:r>
              <a:rPr lang="cy-GB" baseline="0" dirty="0" smtClean="0"/>
              <a:t> </a:t>
            </a:r>
            <a:r>
              <a:rPr lang="cy-GB" baseline="0" dirty="0" err="1" smtClean="0"/>
              <a:t>development</a:t>
            </a:r>
            <a:r>
              <a:rPr lang="cy-GB" baseline="0" dirty="0" smtClean="0"/>
              <a:t> is </a:t>
            </a:r>
            <a:r>
              <a:rPr lang="cy-GB" baseline="0" dirty="0" err="1" smtClean="0"/>
              <a:t>viewed</a:t>
            </a:r>
            <a:r>
              <a:rPr lang="cy-GB" baseline="0" dirty="0" smtClean="0"/>
              <a:t> </a:t>
            </a:r>
            <a:r>
              <a:rPr lang="cy-GB" baseline="0" dirty="0" err="1" smtClean="0"/>
              <a:t>in</a:t>
            </a:r>
            <a:r>
              <a:rPr lang="cy-GB" baseline="0" dirty="0" smtClean="0"/>
              <a:t> New </a:t>
            </a:r>
            <a:r>
              <a:rPr lang="cy-GB" baseline="0" dirty="0" err="1" smtClean="0"/>
              <a:t>Zealand</a:t>
            </a:r>
            <a:r>
              <a:rPr lang="cy-GB" baseline="0" dirty="0" smtClean="0"/>
              <a:t> – </a:t>
            </a:r>
            <a:r>
              <a:rPr lang="cy-GB" baseline="0" dirty="0" err="1" smtClean="0"/>
              <a:t>are</a:t>
            </a:r>
            <a:r>
              <a:rPr lang="cy-GB" baseline="0" dirty="0" smtClean="0"/>
              <a:t> </a:t>
            </a:r>
            <a:r>
              <a:rPr lang="cy-GB" baseline="0" dirty="0" err="1" smtClean="0"/>
              <a:t>there</a:t>
            </a:r>
            <a:r>
              <a:rPr lang="cy-GB" baseline="0" dirty="0" smtClean="0"/>
              <a:t> </a:t>
            </a:r>
            <a:r>
              <a:rPr lang="cy-GB" baseline="0" dirty="0" err="1" smtClean="0"/>
              <a:t>similarities</a:t>
            </a:r>
            <a:r>
              <a:rPr lang="cy-GB" baseline="0" dirty="0" smtClean="0"/>
              <a:t> </a:t>
            </a:r>
            <a:r>
              <a:rPr lang="cy-GB" baseline="0" dirty="0" err="1" smtClean="0"/>
              <a:t>tothe</a:t>
            </a:r>
            <a:r>
              <a:rPr lang="cy-GB" baseline="0" dirty="0" smtClean="0"/>
              <a:t> </a:t>
            </a:r>
            <a:r>
              <a:rPr lang="cy-GB" baseline="0" dirty="0" err="1" smtClean="0"/>
              <a:t>way</a:t>
            </a:r>
            <a:r>
              <a:rPr lang="cy-GB" baseline="0" dirty="0" smtClean="0"/>
              <a:t> we </a:t>
            </a:r>
            <a:r>
              <a:rPr lang="cy-GB" baseline="0" dirty="0" err="1" smtClean="0"/>
              <a:t>view</a:t>
            </a:r>
            <a:r>
              <a:rPr lang="cy-GB" baseline="0" dirty="0" smtClean="0"/>
              <a:t> </a:t>
            </a:r>
            <a:r>
              <a:rPr lang="cy-GB" baseline="0" dirty="0" err="1" smtClean="0"/>
              <a:t>development</a:t>
            </a:r>
            <a:r>
              <a:rPr lang="cy-GB" baseline="0" dirty="0" smtClean="0"/>
              <a:t> </a:t>
            </a:r>
            <a:r>
              <a:rPr lang="cy-GB" baseline="0" dirty="0" err="1" smtClean="0"/>
              <a:t>in</a:t>
            </a:r>
            <a:r>
              <a:rPr lang="cy-GB" baseline="0" dirty="0" smtClean="0"/>
              <a:t> Wales?</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12</a:t>
            </a:fld>
            <a:endParaRPr lang="en-GB"/>
          </a:p>
        </p:txBody>
      </p:sp>
    </p:spTree>
    <p:extLst>
      <p:ext uri="{BB962C8B-B14F-4D97-AF65-F5344CB8AC3E}">
        <p14:creationId xmlns:p14="http://schemas.microsoft.com/office/powerpoint/2010/main" val="40824312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Sganiwch  y ddogfen gwricwlwm  Te </a:t>
            </a:r>
            <a:r>
              <a:rPr lang="cy-GB" dirty="0" err="1" smtClean="0"/>
              <a:t>Whariki</a:t>
            </a:r>
            <a:r>
              <a:rPr lang="cy-GB" dirty="0" smtClean="0"/>
              <a:t> sydd yn y parth ar Moodle yna ystyriwch yr uchod.</a:t>
            </a:r>
          </a:p>
          <a:p>
            <a:endParaRPr lang="cy-GB" dirty="0" smtClean="0"/>
          </a:p>
          <a:p>
            <a:endParaRPr lang="cy-GB" dirty="0" smtClean="0"/>
          </a:p>
          <a:p>
            <a:r>
              <a:rPr lang="cy-GB" dirty="0" smtClean="0"/>
              <a:t>Sgan the Te </a:t>
            </a:r>
            <a:r>
              <a:rPr lang="cy-GB" dirty="0" err="1" smtClean="0"/>
              <a:t>Whariki</a:t>
            </a:r>
            <a:r>
              <a:rPr lang="cy-GB" dirty="0" smtClean="0"/>
              <a:t> </a:t>
            </a:r>
            <a:r>
              <a:rPr lang="cy-GB" dirty="0" err="1" smtClean="0"/>
              <a:t>curriculum</a:t>
            </a:r>
            <a:r>
              <a:rPr lang="cy-GB" dirty="0" smtClean="0"/>
              <a:t> </a:t>
            </a:r>
            <a:r>
              <a:rPr lang="cy-GB" dirty="0" err="1" smtClean="0"/>
              <a:t>document</a:t>
            </a:r>
            <a:r>
              <a:rPr lang="cy-GB" dirty="0" smtClean="0"/>
              <a:t> </a:t>
            </a:r>
            <a:r>
              <a:rPr lang="cy-GB" dirty="0" err="1" smtClean="0"/>
              <a:t>that</a:t>
            </a:r>
            <a:r>
              <a:rPr lang="cy-GB" dirty="0" smtClean="0"/>
              <a:t> is </a:t>
            </a:r>
            <a:r>
              <a:rPr lang="cy-GB" dirty="0" err="1" smtClean="0"/>
              <a:t>on</a:t>
            </a:r>
            <a:r>
              <a:rPr lang="cy-GB" dirty="0" smtClean="0"/>
              <a:t> Moodle </a:t>
            </a:r>
            <a:r>
              <a:rPr lang="cy-GB" dirty="0" err="1" smtClean="0"/>
              <a:t>then</a:t>
            </a:r>
            <a:r>
              <a:rPr lang="cy-GB" dirty="0" smtClean="0"/>
              <a:t> </a:t>
            </a:r>
            <a:r>
              <a:rPr lang="cy-GB" dirty="0" err="1" smtClean="0"/>
              <a:t>conside</a:t>
            </a:r>
            <a:r>
              <a:rPr lang="cy-GB" dirty="0" smtClean="0"/>
              <a:t> the </a:t>
            </a:r>
            <a:r>
              <a:rPr lang="cy-GB" dirty="0" err="1" smtClean="0"/>
              <a:t>above</a:t>
            </a:r>
            <a:r>
              <a:rPr lang="cy-GB" dirty="0" smtClean="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13</a:t>
            </a:fld>
            <a:endParaRPr lang="en-GB"/>
          </a:p>
        </p:txBody>
      </p:sp>
    </p:spTree>
    <p:extLst>
      <p:ext uri="{BB962C8B-B14F-4D97-AF65-F5344CB8AC3E}">
        <p14:creationId xmlns:p14="http://schemas.microsoft.com/office/powerpoint/2010/main" val="31481163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Tasg – Chwilotwch</a:t>
            </a:r>
            <a:r>
              <a:rPr lang="cy-GB" baseline="0" dirty="0" smtClean="0"/>
              <a:t> am wybodaeth yn ymwneud a’r ddau ddull addysgol yma.</a:t>
            </a:r>
          </a:p>
          <a:p>
            <a:r>
              <a:rPr lang="cy-GB" baseline="0" dirty="0" err="1" smtClean="0"/>
              <a:t>Cymhawch</a:t>
            </a:r>
            <a:r>
              <a:rPr lang="cy-GB" baseline="0" dirty="0" smtClean="0"/>
              <a:t> y rhain gyda’r Cyfnod Sylfaen – beth sy’n gyffredin a beth sy’n wahanol.</a:t>
            </a:r>
          </a:p>
          <a:p>
            <a:endParaRPr lang="cy-GB" baseline="0" dirty="0" smtClean="0"/>
          </a:p>
          <a:p>
            <a:endParaRPr lang="cy-GB" baseline="0" dirty="0" smtClean="0"/>
          </a:p>
          <a:p>
            <a:r>
              <a:rPr lang="cy-GB" baseline="0" dirty="0" err="1" smtClean="0"/>
              <a:t>Task</a:t>
            </a:r>
            <a:r>
              <a:rPr lang="cy-GB" baseline="0" dirty="0" smtClean="0"/>
              <a:t>- Research </a:t>
            </a:r>
            <a:r>
              <a:rPr lang="cy-GB" baseline="0" dirty="0" err="1" smtClean="0"/>
              <a:t>these</a:t>
            </a:r>
            <a:r>
              <a:rPr lang="cy-GB" baseline="0" dirty="0" smtClean="0"/>
              <a:t> </a:t>
            </a:r>
            <a:r>
              <a:rPr lang="cy-GB" baseline="0" dirty="0" err="1" smtClean="0"/>
              <a:t>two</a:t>
            </a:r>
            <a:r>
              <a:rPr lang="cy-GB" baseline="0" dirty="0" smtClean="0"/>
              <a:t> </a:t>
            </a:r>
            <a:r>
              <a:rPr lang="cy-GB" baseline="0" dirty="0" err="1" smtClean="0"/>
              <a:t>educational</a:t>
            </a:r>
            <a:r>
              <a:rPr lang="cy-GB" baseline="0" dirty="0" smtClean="0"/>
              <a:t> </a:t>
            </a:r>
            <a:r>
              <a:rPr lang="cy-GB" baseline="0" dirty="0" err="1" smtClean="0"/>
              <a:t>philosophies</a:t>
            </a:r>
            <a:r>
              <a:rPr lang="cy-GB" baseline="0" dirty="0" smtClean="0"/>
              <a:t>.</a:t>
            </a:r>
          </a:p>
          <a:p>
            <a:r>
              <a:rPr lang="cy-GB" baseline="0" dirty="0" err="1" smtClean="0"/>
              <a:t>Compare</a:t>
            </a:r>
            <a:r>
              <a:rPr lang="cy-GB" baseline="0" dirty="0" smtClean="0"/>
              <a:t> </a:t>
            </a:r>
            <a:r>
              <a:rPr lang="cy-GB" baseline="0" dirty="0" err="1" smtClean="0"/>
              <a:t>them</a:t>
            </a:r>
            <a:r>
              <a:rPr lang="cy-GB" baseline="0" dirty="0" smtClean="0"/>
              <a:t> </a:t>
            </a:r>
            <a:r>
              <a:rPr lang="cy-GB" baseline="0" dirty="0" err="1" smtClean="0"/>
              <a:t>with</a:t>
            </a:r>
            <a:r>
              <a:rPr lang="cy-GB" baseline="0" dirty="0" smtClean="0"/>
              <a:t> the </a:t>
            </a:r>
            <a:r>
              <a:rPr lang="cy-GB" baseline="0" dirty="0" err="1" smtClean="0"/>
              <a:t>Foundation</a:t>
            </a:r>
            <a:r>
              <a:rPr lang="cy-GB" baseline="0" dirty="0" smtClean="0"/>
              <a:t> </a:t>
            </a:r>
            <a:r>
              <a:rPr lang="cy-GB" baseline="0" dirty="0" err="1" smtClean="0"/>
              <a:t>Phase</a:t>
            </a:r>
            <a:r>
              <a:rPr lang="cy-GB" baseline="0" dirty="0" smtClean="0"/>
              <a:t> – </a:t>
            </a:r>
            <a:r>
              <a:rPr lang="cy-GB" baseline="0" dirty="0" err="1" smtClean="0"/>
              <a:t>what</a:t>
            </a:r>
            <a:r>
              <a:rPr lang="cy-GB" baseline="0" dirty="0" smtClean="0"/>
              <a:t> do </a:t>
            </a:r>
            <a:r>
              <a:rPr lang="cy-GB" baseline="0" dirty="0" err="1" smtClean="0"/>
              <a:t>they</a:t>
            </a:r>
            <a:r>
              <a:rPr lang="cy-GB" baseline="0" dirty="0" smtClean="0"/>
              <a:t> </a:t>
            </a:r>
            <a:r>
              <a:rPr lang="cy-GB" baseline="0" dirty="0" err="1" smtClean="0"/>
              <a:t>have</a:t>
            </a:r>
            <a:r>
              <a:rPr lang="cy-GB" baseline="0" dirty="0" smtClean="0"/>
              <a:t> </a:t>
            </a:r>
            <a:r>
              <a:rPr lang="cy-GB" baseline="0" dirty="0" err="1" smtClean="0"/>
              <a:t>in</a:t>
            </a:r>
            <a:r>
              <a:rPr lang="cy-GB" baseline="0" dirty="0" smtClean="0"/>
              <a:t> </a:t>
            </a:r>
            <a:r>
              <a:rPr lang="cy-GB" baseline="0" dirty="0" err="1" smtClean="0"/>
              <a:t>common</a:t>
            </a:r>
            <a:r>
              <a:rPr lang="cy-GB" baseline="0" dirty="0" smtClean="0"/>
              <a:t>? </a:t>
            </a:r>
            <a:r>
              <a:rPr lang="cy-GB" baseline="0" dirty="0" err="1" smtClean="0"/>
              <a:t>What</a:t>
            </a:r>
            <a:r>
              <a:rPr lang="cy-GB" baseline="0" dirty="0" smtClean="0"/>
              <a:t> </a:t>
            </a:r>
            <a:r>
              <a:rPr lang="cy-GB" baseline="0" dirty="0" err="1" smtClean="0"/>
              <a:t>are</a:t>
            </a:r>
            <a:r>
              <a:rPr lang="cy-GB" baseline="0" dirty="0" smtClean="0"/>
              <a:t> the </a:t>
            </a:r>
            <a:r>
              <a:rPr lang="cy-GB" baseline="0" dirty="0" err="1" smtClean="0"/>
              <a:t>differences</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14</a:t>
            </a:fld>
            <a:endParaRPr lang="en-GB"/>
          </a:p>
        </p:txBody>
      </p:sp>
    </p:spTree>
    <p:extLst>
      <p:ext uri="{BB962C8B-B14F-4D97-AF65-F5344CB8AC3E}">
        <p14:creationId xmlns:p14="http://schemas.microsoft.com/office/powerpoint/2010/main" val="40108626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Pam ei bod yn bwysig i chi ddatblygu’r gallu i gymharu dulliau addysgol?</a:t>
            </a:r>
          </a:p>
          <a:p>
            <a:endParaRPr lang="cy-GB" dirty="0" smtClean="0"/>
          </a:p>
          <a:p>
            <a:endParaRPr lang="cy-GB" dirty="0" smtClean="0"/>
          </a:p>
          <a:p>
            <a:r>
              <a:rPr lang="cy-GB" dirty="0" err="1" smtClean="0"/>
              <a:t>Why</a:t>
            </a:r>
            <a:r>
              <a:rPr lang="cy-GB" baseline="0" dirty="0" smtClean="0"/>
              <a:t> is it </a:t>
            </a:r>
            <a:r>
              <a:rPr lang="cy-GB" baseline="0" dirty="0" err="1" smtClean="0"/>
              <a:t>important</a:t>
            </a:r>
            <a:r>
              <a:rPr lang="cy-GB" baseline="0" dirty="0" smtClean="0"/>
              <a:t> </a:t>
            </a:r>
            <a:r>
              <a:rPr lang="cy-GB" baseline="0" dirty="0" err="1" smtClean="0"/>
              <a:t>that</a:t>
            </a:r>
            <a:r>
              <a:rPr lang="cy-GB" baseline="0" dirty="0" smtClean="0"/>
              <a:t> </a:t>
            </a:r>
            <a:r>
              <a:rPr lang="cy-GB" baseline="0" dirty="0" err="1" smtClean="0"/>
              <a:t>you</a:t>
            </a:r>
            <a:r>
              <a:rPr lang="cy-GB" baseline="0" dirty="0" smtClean="0"/>
              <a:t> </a:t>
            </a:r>
            <a:r>
              <a:rPr lang="cy-GB" baseline="0" dirty="0" err="1" smtClean="0"/>
              <a:t>develop</a:t>
            </a:r>
            <a:r>
              <a:rPr lang="cy-GB" baseline="0" dirty="0" smtClean="0"/>
              <a:t> </a:t>
            </a:r>
            <a:r>
              <a:rPr lang="cy-GB" baseline="0" dirty="0" err="1" smtClean="0"/>
              <a:t>your</a:t>
            </a:r>
            <a:r>
              <a:rPr lang="cy-GB" baseline="0" dirty="0" smtClean="0"/>
              <a:t> </a:t>
            </a:r>
            <a:r>
              <a:rPr lang="cy-GB" baseline="0" dirty="0" err="1" smtClean="0"/>
              <a:t>skills</a:t>
            </a:r>
            <a:r>
              <a:rPr lang="cy-GB" baseline="0" dirty="0" smtClean="0"/>
              <a:t> to </a:t>
            </a:r>
            <a:r>
              <a:rPr lang="cy-GB" baseline="0" dirty="0" err="1" smtClean="0"/>
              <a:t>compare</a:t>
            </a:r>
            <a:r>
              <a:rPr lang="cy-GB" baseline="0" dirty="0" smtClean="0"/>
              <a:t> </a:t>
            </a:r>
            <a:r>
              <a:rPr lang="cy-GB" baseline="0" dirty="0" err="1" smtClean="0"/>
              <a:t>educational</a:t>
            </a:r>
            <a:r>
              <a:rPr lang="cy-GB" baseline="0" dirty="0" smtClean="0"/>
              <a:t> </a:t>
            </a:r>
            <a:r>
              <a:rPr lang="cy-GB" baseline="0" dirty="0" err="1" smtClean="0"/>
              <a:t>philosophies</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15</a:t>
            </a:fld>
            <a:endParaRPr lang="en-GB"/>
          </a:p>
        </p:txBody>
      </p:sp>
    </p:spTree>
    <p:extLst>
      <p:ext uri="{BB962C8B-B14F-4D97-AF65-F5344CB8AC3E}">
        <p14:creationId xmlns:p14="http://schemas.microsoft.com/office/powerpoint/2010/main" val="36207137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Gosodwyd cyfrol o fewn y parth ar Moodle er</a:t>
            </a:r>
            <a:r>
              <a:rPr lang="cy-GB" baseline="0" dirty="0" smtClean="0"/>
              <a:t> mwyn i chi ddarllen ymhellach i ddulliau </a:t>
            </a:r>
            <a:r>
              <a:rPr lang="cy-GB" baseline="0" dirty="0" err="1" smtClean="0"/>
              <a:t>addysgegol</a:t>
            </a:r>
            <a:r>
              <a:rPr lang="cy-GB" baseline="0" dirty="0" smtClean="0"/>
              <a:t> priodol – manteisiwch ar y cyfle i bori drwy’r gyfrol hon.</a:t>
            </a:r>
          </a:p>
          <a:p>
            <a:endParaRPr lang="cy-GB" baseline="0" dirty="0" smtClean="0"/>
          </a:p>
          <a:p>
            <a:r>
              <a:rPr lang="cy-GB" baseline="0" dirty="0" smtClean="0"/>
              <a:t>A </a:t>
            </a:r>
            <a:r>
              <a:rPr lang="cy-GB" baseline="0" dirty="0" err="1" smtClean="0"/>
              <a:t>text</a:t>
            </a:r>
            <a:r>
              <a:rPr lang="cy-GB" baseline="0" dirty="0" smtClean="0"/>
              <a:t> </a:t>
            </a:r>
            <a:r>
              <a:rPr lang="cy-GB" baseline="0" dirty="0" err="1" smtClean="0"/>
              <a:t>has</a:t>
            </a:r>
            <a:r>
              <a:rPr lang="cy-GB" baseline="0" dirty="0" smtClean="0"/>
              <a:t> </a:t>
            </a:r>
            <a:r>
              <a:rPr lang="cy-GB" baseline="0" dirty="0" err="1" smtClean="0"/>
              <a:t>been</a:t>
            </a:r>
            <a:r>
              <a:rPr lang="cy-GB" baseline="0" dirty="0" smtClean="0"/>
              <a:t> </a:t>
            </a:r>
            <a:r>
              <a:rPr lang="cy-GB" baseline="0" dirty="0" err="1" smtClean="0"/>
              <a:t>uploaded</a:t>
            </a:r>
            <a:r>
              <a:rPr lang="cy-GB" baseline="0" dirty="0" smtClean="0"/>
              <a:t> </a:t>
            </a:r>
            <a:r>
              <a:rPr lang="cy-GB" baseline="0" dirty="0" err="1" smtClean="0"/>
              <a:t>onto</a:t>
            </a:r>
            <a:r>
              <a:rPr lang="cy-GB" baseline="0" dirty="0" smtClean="0"/>
              <a:t> Moodle </a:t>
            </a:r>
            <a:r>
              <a:rPr lang="cy-GB" baseline="0" dirty="0" err="1" smtClean="0"/>
              <a:t>for</a:t>
            </a:r>
            <a:r>
              <a:rPr lang="cy-GB" baseline="0" dirty="0" smtClean="0"/>
              <a:t> </a:t>
            </a:r>
            <a:r>
              <a:rPr lang="cy-GB" baseline="0" dirty="0" err="1" smtClean="0"/>
              <a:t>you</a:t>
            </a:r>
            <a:r>
              <a:rPr lang="cy-GB" baseline="0" dirty="0" smtClean="0"/>
              <a:t> to do </a:t>
            </a:r>
            <a:r>
              <a:rPr lang="cy-GB" baseline="0" dirty="0" err="1" smtClean="0"/>
              <a:t>some</a:t>
            </a:r>
            <a:r>
              <a:rPr lang="cy-GB" baseline="0" dirty="0" smtClean="0"/>
              <a:t> </a:t>
            </a:r>
            <a:r>
              <a:rPr lang="cy-GB" baseline="0" dirty="0" err="1" smtClean="0"/>
              <a:t>further</a:t>
            </a:r>
            <a:r>
              <a:rPr lang="cy-GB" baseline="0" dirty="0" smtClean="0"/>
              <a:t> </a:t>
            </a:r>
            <a:r>
              <a:rPr lang="cy-GB" baseline="0" dirty="0" err="1" smtClean="0"/>
              <a:t>research</a:t>
            </a:r>
            <a:r>
              <a:rPr lang="cy-GB" baseline="0" dirty="0" smtClean="0"/>
              <a:t> </a:t>
            </a:r>
            <a:r>
              <a:rPr lang="cy-GB" baseline="0" dirty="0" err="1" smtClean="0"/>
              <a:t>into</a:t>
            </a:r>
            <a:r>
              <a:rPr lang="cy-GB" baseline="0" dirty="0" smtClean="0"/>
              <a:t> </a:t>
            </a:r>
            <a:r>
              <a:rPr lang="cy-GB" baseline="0" dirty="0" err="1" smtClean="0"/>
              <a:t>pedagogies</a:t>
            </a:r>
            <a:r>
              <a:rPr lang="cy-GB" baseline="0" dirty="0" smtClean="0"/>
              <a:t> – </a:t>
            </a:r>
            <a:r>
              <a:rPr lang="cy-GB" baseline="0" dirty="0" err="1" smtClean="0"/>
              <a:t>take</a:t>
            </a:r>
            <a:r>
              <a:rPr lang="cy-GB" baseline="0" dirty="0" smtClean="0"/>
              <a:t> </a:t>
            </a:r>
            <a:r>
              <a:rPr lang="cy-GB" baseline="0" dirty="0" err="1" smtClean="0"/>
              <a:t>advantage</a:t>
            </a:r>
            <a:r>
              <a:rPr lang="cy-GB" baseline="0" dirty="0" smtClean="0"/>
              <a:t> of </a:t>
            </a:r>
            <a:r>
              <a:rPr lang="cy-GB" baseline="0" dirty="0" err="1" smtClean="0"/>
              <a:t>this</a:t>
            </a:r>
            <a:r>
              <a:rPr lang="cy-GB" baseline="0" dirty="0" smtClean="0"/>
              <a:t> </a:t>
            </a:r>
            <a:r>
              <a:rPr lang="cy-GB" baseline="0" dirty="0" err="1" smtClean="0"/>
              <a:t>time</a:t>
            </a:r>
            <a:r>
              <a:rPr lang="cy-GB" baseline="0" dirty="0" smtClean="0"/>
              <a:t> to </a:t>
            </a:r>
            <a:r>
              <a:rPr lang="cy-GB" baseline="0" dirty="0" err="1" smtClean="0"/>
              <a:t>further</a:t>
            </a:r>
            <a:r>
              <a:rPr lang="cy-GB" baseline="0" dirty="0" smtClean="0"/>
              <a:t> </a:t>
            </a:r>
            <a:r>
              <a:rPr lang="cy-GB" baseline="0" dirty="0" err="1" smtClean="0"/>
              <a:t>your</a:t>
            </a:r>
            <a:r>
              <a:rPr lang="cy-GB" baseline="0" dirty="0" smtClean="0"/>
              <a:t> </a:t>
            </a:r>
            <a:r>
              <a:rPr lang="cy-GB" baseline="0" dirty="0" err="1" smtClean="0"/>
              <a:t>understanding</a:t>
            </a:r>
            <a:r>
              <a:rPr lang="cy-GB" baseline="0" dirty="0" smtClean="0"/>
              <a:t>  by </a:t>
            </a:r>
            <a:r>
              <a:rPr lang="cy-GB" baseline="0" dirty="0" err="1" smtClean="0"/>
              <a:t>reading</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17</a:t>
            </a:fld>
            <a:endParaRPr lang="en-GB"/>
          </a:p>
        </p:txBody>
      </p:sp>
    </p:spTree>
    <p:extLst>
      <p:ext uri="{BB962C8B-B14F-4D97-AF65-F5344CB8AC3E}">
        <p14:creationId xmlns:p14="http://schemas.microsoft.com/office/powerpoint/2010/main" val="4133534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Term a’i fathwyd gan </a:t>
            </a:r>
            <a:r>
              <a:rPr lang="cy-GB" dirty="0" err="1" smtClean="0"/>
              <a:t>Iram</a:t>
            </a:r>
            <a:r>
              <a:rPr lang="cy-GB" dirty="0" smtClean="0"/>
              <a:t> </a:t>
            </a:r>
            <a:r>
              <a:rPr lang="cy-GB" dirty="0" err="1" smtClean="0"/>
              <a:t>Siraj</a:t>
            </a:r>
            <a:endParaRPr lang="cy-GB" dirty="0" smtClean="0"/>
          </a:p>
          <a:p>
            <a:endParaRPr lang="cy-GB" dirty="0" smtClean="0"/>
          </a:p>
          <a:p>
            <a:r>
              <a:rPr lang="cy-GB" dirty="0" smtClean="0"/>
              <a:t>A term </a:t>
            </a:r>
            <a:r>
              <a:rPr lang="cy-GB" dirty="0" err="1" smtClean="0"/>
              <a:t>coined</a:t>
            </a:r>
            <a:r>
              <a:rPr lang="cy-GB" dirty="0" smtClean="0"/>
              <a:t> by </a:t>
            </a:r>
            <a:r>
              <a:rPr lang="cy-GB" dirty="0" err="1" smtClean="0"/>
              <a:t>Iram</a:t>
            </a:r>
            <a:r>
              <a:rPr lang="cy-GB" dirty="0" smtClean="0"/>
              <a:t> </a:t>
            </a:r>
            <a:r>
              <a:rPr lang="cy-GB" dirty="0" err="1" smtClean="0"/>
              <a:t>Siraj</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19</a:t>
            </a:fld>
            <a:endParaRPr lang="en-GB"/>
          </a:p>
        </p:txBody>
      </p:sp>
    </p:spTree>
    <p:extLst>
      <p:ext uri="{BB962C8B-B14F-4D97-AF65-F5344CB8AC3E}">
        <p14:creationId xmlns:p14="http://schemas.microsoft.com/office/powerpoint/2010/main" val="527588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Gwelir bod eich modylau</a:t>
            </a:r>
            <a:r>
              <a:rPr lang="cy-GB" baseline="0" dirty="0" smtClean="0"/>
              <a:t> wrth eu tynnu ynghyd yn cyflwyno darlun cyflawn o’r hyn sy’n fwriadol i chi ei ddysgu a’i ddatblygu fel addysgwyr.</a:t>
            </a:r>
          </a:p>
          <a:p>
            <a:r>
              <a:rPr lang="cy-GB" baseline="0" dirty="0" smtClean="0"/>
              <a:t>Ni ellid tynnu un rhan oddi wrth y llall gan eu bod bo un yn cydweithio gyda’i gilydd.</a:t>
            </a:r>
          </a:p>
          <a:p>
            <a:endParaRPr lang="cy-GB" baseline="0" dirty="0" smtClean="0"/>
          </a:p>
          <a:p>
            <a:endParaRPr lang="cy-GB" baseline="0" dirty="0" smtClean="0"/>
          </a:p>
          <a:p>
            <a:r>
              <a:rPr lang="cy-GB" dirty="0" smtClean="0"/>
              <a:t>You can</a:t>
            </a:r>
            <a:r>
              <a:rPr lang="cy-GB" baseline="0" dirty="0" smtClean="0"/>
              <a:t> </a:t>
            </a:r>
            <a:r>
              <a:rPr lang="cy-GB" baseline="0" dirty="0" err="1" smtClean="0"/>
              <a:t>see</a:t>
            </a:r>
            <a:r>
              <a:rPr lang="cy-GB" baseline="0" dirty="0" smtClean="0"/>
              <a:t> </a:t>
            </a:r>
            <a:r>
              <a:rPr lang="cy-GB" baseline="0" dirty="0" err="1" smtClean="0"/>
              <a:t>from</a:t>
            </a:r>
            <a:r>
              <a:rPr lang="cy-GB" baseline="0" dirty="0" smtClean="0"/>
              <a:t> the </a:t>
            </a:r>
            <a:r>
              <a:rPr lang="cy-GB" baseline="0" dirty="0" err="1" smtClean="0"/>
              <a:t>visual</a:t>
            </a:r>
            <a:r>
              <a:rPr lang="cy-GB" baseline="0" dirty="0" smtClean="0"/>
              <a:t> </a:t>
            </a:r>
            <a:r>
              <a:rPr lang="cy-GB" baseline="0" dirty="0" err="1" smtClean="0"/>
              <a:t>above</a:t>
            </a:r>
            <a:r>
              <a:rPr lang="cy-GB" baseline="0" dirty="0" smtClean="0"/>
              <a:t> </a:t>
            </a:r>
            <a:r>
              <a:rPr lang="cy-GB" baseline="0" dirty="0" err="1" smtClean="0"/>
              <a:t>that</a:t>
            </a:r>
            <a:r>
              <a:rPr lang="cy-GB" baseline="0" dirty="0" smtClean="0"/>
              <a:t> the </a:t>
            </a:r>
            <a:r>
              <a:rPr lang="cy-GB" baseline="0" dirty="0" err="1" smtClean="0"/>
              <a:t>modules</a:t>
            </a:r>
            <a:r>
              <a:rPr lang="cy-GB" baseline="0" dirty="0" smtClean="0"/>
              <a:t> </a:t>
            </a:r>
            <a:r>
              <a:rPr lang="cy-GB" baseline="0" dirty="0" err="1" smtClean="0"/>
              <a:t>you</a:t>
            </a:r>
            <a:r>
              <a:rPr lang="cy-GB" baseline="0" dirty="0" smtClean="0"/>
              <a:t> </a:t>
            </a:r>
            <a:r>
              <a:rPr lang="cy-GB" baseline="0" dirty="0" err="1" smtClean="0"/>
              <a:t>are</a:t>
            </a:r>
            <a:r>
              <a:rPr lang="cy-GB" baseline="0" dirty="0" smtClean="0"/>
              <a:t> </a:t>
            </a:r>
            <a:r>
              <a:rPr lang="cy-GB" baseline="0" dirty="0" err="1" smtClean="0"/>
              <a:t>researching</a:t>
            </a:r>
            <a:r>
              <a:rPr lang="cy-GB" baseline="0" dirty="0" smtClean="0"/>
              <a:t> </a:t>
            </a:r>
            <a:r>
              <a:rPr lang="cy-GB" baseline="0" dirty="0" err="1" smtClean="0"/>
              <a:t>present</a:t>
            </a:r>
            <a:r>
              <a:rPr lang="cy-GB" baseline="0" dirty="0" smtClean="0"/>
              <a:t> </a:t>
            </a:r>
            <a:r>
              <a:rPr lang="cy-GB" baseline="0" dirty="0" err="1" smtClean="0"/>
              <a:t>an</a:t>
            </a:r>
            <a:r>
              <a:rPr lang="cy-GB" baseline="0" dirty="0" smtClean="0"/>
              <a:t> </a:t>
            </a:r>
            <a:r>
              <a:rPr lang="cy-GB" baseline="0" dirty="0" err="1" smtClean="0"/>
              <a:t>intebtional</a:t>
            </a:r>
            <a:r>
              <a:rPr lang="cy-GB" baseline="0" dirty="0" smtClean="0"/>
              <a:t> </a:t>
            </a:r>
            <a:r>
              <a:rPr lang="cy-GB" baseline="0" dirty="0" err="1" smtClean="0"/>
              <a:t>holistic</a:t>
            </a:r>
            <a:r>
              <a:rPr lang="cy-GB" baseline="0" dirty="0" smtClean="0"/>
              <a:t> model of </a:t>
            </a:r>
            <a:r>
              <a:rPr lang="cy-GB" baseline="0" dirty="0" err="1" smtClean="0"/>
              <a:t>what</a:t>
            </a:r>
            <a:r>
              <a:rPr lang="cy-GB" baseline="0" dirty="0" smtClean="0"/>
              <a:t> </a:t>
            </a:r>
            <a:r>
              <a:rPr lang="cy-GB" baseline="0" dirty="0" err="1" smtClean="0"/>
              <a:t>you</a:t>
            </a:r>
            <a:r>
              <a:rPr lang="cy-GB" baseline="0" dirty="0" smtClean="0"/>
              <a:t> </a:t>
            </a:r>
            <a:r>
              <a:rPr lang="cy-GB" baseline="0" dirty="0" err="1" smtClean="0"/>
              <a:t>require</a:t>
            </a:r>
            <a:r>
              <a:rPr lang="cy-GB" baseline="0" dirty="0" smtClean="0"/>
              <a:t> as </a:t>
            </a:r>
            <a:r>
              <a:rPr lang="cy-GB" baseline="0" dirty="0" err="1" smtClean="0"/>
              <a:t>educators</a:t>
            </a:r>
            <a:r>
              <a:rPr lang="cy-GB" baseline="0" dirty="0" smtClean="0"/>
              <a:t>.</a:t>
            </a:r>
          </a:p>
          <a:p>
            <a:r>
              <a:rPr lang="cy-GB" baseline="0" dirty="0" err="1" smtClean="0"/>
              <a:t>No</a:t>
            </a:r>
            <a:r>
              <a:rPr lang="cy-GB" baseline="0" dirty="0" smtClean="0"/>
              <a:t> </a:t>
            </a:r>
            <a:r>
              <a:rPr lang="cy-GB" baseline="0" dirty="0" err="1" smtClean="0"/>
              <a:t>one</a:t>
            </a:r>
            <a:r>
              <a:rPr lang="cy-GB" baseline="0" dirty="0" smtClean="0"/>
              <a:t> </a:t>
            </a:r>
            <a:r>
              <a:rPr lang="cy-GB" baseline="0" dirty="0" err="1" smtClean="0"/>
              <a:t>part</a:t>
            </a:r>
            <a:r>
              <a:rPr lang="cy-GB" baseline="0" dirty="0" smtClean="0"/>
              <a:t> can be </a:t>
            </a:r>
            <a:r>
              <a:rPr lang="cy-GB" baseline="0" dirty="0" err="1" smtClean="0"/>
              <a:t>considered</a:t>
            </a:r>
            <a:r>
              <a:rPr lang="cy-GB" baseline="0" dirty="0" smtClean="0"/>
              <a:t> </a:t>
            </a:r>
            <a:r>
              <a:rPr lang="cy-GB" baseline="0" dirty="0" err="1" smtClean="0"/>
              <a:t>without</a:t>
            </a:r>
            <a:r>
              <a:rPr lang="cy-GB" baseline="0" dirty="0" smtClean="0"/>
              <a:t> the </a:t>
            </a:r>
            <a:r>
              <a:rPr lang="cy-GB" baseline="0" dirty="0" err="1" smtClean="0"/>
              <a:t>others</a:t>
            </a:r>
            <a:r>
              <a:rPr lang="cy-GB" baseline="0" dirty="0" smtClean="0"/>
              <a:t>, </a:t>
            </a:r>
            <a:r>
              <a:rPr lang="cy-GB" baseline="0" dirty="0" err="1" smtClean="0"/>
              <a:t>each</a:t>
            </a:r>
            <a:r>
              <a:rPr lang="cy-GB" baseline="0" dirty="0" smtClean="0"/>
              <a:t> </a:t>
            </a:r>
            <a:r>
              <a:rPr lang="cy-GB" baseline="0" dirty="0" err="1" smtClean="0"/>
              <a:t>section</a:t>
            </a:r>
            <a:r>
              <a:rPr lang="cy-GB" baseline="0" dirty="0" smtClean="0"/>
              <a:t> </a:t>
            </a:r>
            <a:r>
              <a:rPr lang="cy-GB" baseline="0" dirty="0" err="1" smtClean="0"/>
              <a:t>interacts</a:t>
            </a:r>
            <a:r>
              <a:rPr lang="cy-GB" baseline="0" dirty="0" smtClean="0"/>
              <a:t> </a:t>
            </a:r>
            <a:r>
              <a:rPr lang="cy-GB" baseline="0" dirty="0" err="1" smtClean="0"/>
              <a:t>with</a:t>
            </a:r>
            <a:r>
              <a:rPr lang="cy-GB" baseline="0" dirty="0" smtClean="0"/>
              <a:t> </a:t>
            </a:r>
            <a:r>
              <a:rPr lang="cy-GB" baseline="0" dirty="0" err="1" smtClean="0"/>
              <a:t>another</a:t>
            </a:r>
            <a:r>
              <a:rPr lang="cy-GB" baseline="0" dirty="0" smtClean="0"/>
              <a:t>.</a:t>
            </a:r>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20</a:t>
            </a:fld>
            <a:endParaRPr lang="en-GB"/>
          </a:p>
        </p:txBody>
      </p:sp>
    </p:spTree>
    <p:extLst>
      <p:ext uri="{BB962C8B-B14F-4D97-AF65-F5344CB8AC3E}">
        <p14:creationId xmlns:p14="http://schemas.microsoft.com/office/powerpoint/2010/main" val="1598010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5B9304-A1DF-47E7-894F-729D48E4EA6B}" type="slidenum">
              <a:rPr lang="en-GB" smtClean="0"/>
              <a:t>21</a:t>
            </a:fld>
            <a:endParaRPr lang="en-GB"/>
          </a:p>
        </p:txBody>
      </p:sp>
    </p:spTree>
    <p:extLst>
      <p:ext uri="{BB962C8B-B14F-4D97-AF65-F5344CB8AC3E}">
        <p14:creationId xmlns:p14="http://schemas.microsoft.com/office/powerpoint/2010/main" val="16256520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3/19/2020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3/19/2020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3/19/2020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3/19/2020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3/19/2020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3/19/2020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gif"/><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microsoft.com/office/2007/relationships/media" Target="../media/media4.m4a"/><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notesSlide" Target="../notesSlides/notesSlide4.xml"/><Relationship Id="rId5" Type="http://schemas.openxmlformats.org/officeDocument/2006/relationships/slideLayout" Target="../slideLayouts/slideLayout6.xml"/><Relationship Id="rId4" Type="http://schemas.openxmlformats.org/officeDocument/2006/relationships/audio" Target="../media/media4.m4a"/></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5.jpeg"/><Relationship Id="rId3" Type="http://schemas.microsoft.com/office/2007/relationships/media" Target="../media/media6.m4a"/><Relationship Id="rId7" Type="http://schemas.openxmlformats.org/officeDocument/2006/relationships/image" Target="../media/image1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notesSlide" Target="../notesSlides/notesSlide7.xml"/><Relationship Id="rId5" Type="http://schemas.openxmlformats.org/officeDocument/2006/relationships/slideLayout" Target="../slideLayouts/slideLayout7.xml"/><Relationship Id="rId4" Type="http://schemas.openxmlformats.org/officeDocument/2006/relationships/audio" Target="../media/media6.m4a"/><Relationship Id="rId9"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media" Target="../media/media8.m4a"/><Relationship Id="rId7" Type="http://schemas.openxmlformats.org/officeDocument/2006/relationships/image" Target="../media/image16.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8.xml"/><Relationship Id="rId5" Type="http://schemas.openxmlformats.org/officeDocument/2006/relationships/slideLayout" Target="../slideLayouts/slideLayout7.xml"/><Relationship Id="rId4" Type="http://schemas.openxmlformats.org/officeDocument/2006/relationships/audio" Target="../media/media8.m4a"/></Relationships>
</file>

<file path=ppt/slides/_rels/slide10.xml.rels><?xml version="1.0" encoding="UTF-8" standalone="yes"?>
<Relationships xmlns="http://schemas.openxmlformats.org/package/2006/relationships"><Relationship Id="rId3" Type="http://schemas.microsoft.com/office/2007/relationships/media" Target="../media/media10.m4a"/><Relationship Id="rId7" Type="http://schemas.openxmlformats.org/officeDocument/2006/relationships/image" Target="../media/image6.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notesSlide" Target="../notesSlides/notesSlide9.xml"/><Relationship Id="rId5" Type="http://schemas.openxmlformats.org/officeDocument/2006/relationships/slideLayout" Target="../slideLayouts/slideLayout5.xml"/><Relationship Id="rId4" Type="http://schemas.openxmlformats.org/officeDocument/2006/relationships/audio" Target="../media/media10.m4a"/></Relationships>
</file>

<file path=ppt/slides/_rels/slide11.xml.rels><?xml version="1.0" encoding="UTF-8" standalone="yes"?>
<Relationships xmlns="http://schemas.openxmlformats.org/package/2006/relationships"><Relationship Id="rId3" Type="http://schemas.microsoft.com/office/2007/relationships/media" Target="../media/media12.m4a"/><Relationship Id="rId7" Type="http://schemas.openxmlformats.org/officeDocument/2006/relationships/image" Target="../media/image6.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notesSlide" Target="../notesSlides/notesSlide10.xml"/><Relationship Id="rId5" Type="http://schemas.openxmlformats.org/officeDocument/2006/relationships/slideLayout" Target="../slideLayouts/slideLayout11.xml"/><Relationship Id="rId4" Type="http://schemas.openxmlformats.org/officeDocument/2006/relationships/audio" Target="../media/media12.m4a"/></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microsoft.com/office/2007/relationships/media" Target="../media/media14.m4a"/><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6.png"/><Relationship Id="rId5" Type="http://schemas.openxmlformats.org/officeDocument/2006/relationships/slideLayout" Target="../slideLayouts/slideLayout4.xml"/><Relationship Id="rId4" Type="http://schemas.openxmlformats.org/officeDocument/2006/relationships/audio" Target="../media/media14.m4a"/></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s://www.reference.com/"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8" Type="http://schemas.openxmlformats.org/officeDocument/2006/relationships/hyperlink" Target="https://www.researchgate.net/publication/250151515_Critiquing_Child-Centred_Pedagogy_to_Bring_Children_and_Early_Childhood_Educators_into_the_Centre_of_a_Democratic_Pedagogy" TargetMode="External"/><Relationship Id="rId3" Type="http://schemas.microsoft.com/office/2007/relationships/media" Target="../media/media16.m4a"/><Relationship Id="rId7" Type="http://schemas.openxmlformats.org/officeDocument/2006/relationships/hyperlink" Target="https://www.bera.ac.uk/blog/play-and-pedagogy"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notesSlide" Target="../notesSlides/notesSlide18.xml"/><Relationship Id="rId5" Type="http://schemas.openxmlformats.org/officeDocument/2006/relationships/slideLayout" Target="../slideLayouts/slideLayout2.xml"/><Relationship Id="rId10" Type="http://schemas.openxmlformats.org/officeDocument/2006/relationships/image" Target="../media/image6.png"/><Relationship Id="rId4" Type="http://schemas.openxmlformats.org/officeDocument/2006/relationships/audio" Target="../media/media16.m4a"/><Relationship Id="rId9" Type="http://schemas.openxmlformats.org/officeDocument/2006/relationships/hyperlink" Target="https://www.bera.ac.uk/blog/critical-pedagogies-are-the-benefits-of-alternative-schooling-being-overlook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4800" y="3036985"/>
            <a:ext cx="11426920" cy="1997364"/>
          </a:xfrm>
        </p:spPr>
        <p:txBody>
          <a:bodyPr/>
          <a:lstStyle/>
          <a:p>
            <a:r>
              <a:rPr lang="cy-GB" sz="6000" dirty="0" smtClean="0"/>
              <a:t>Te </a:t>
            </a:r>
            <a:r>
              <a:rPr lang="cy-GB" sz="6000" dirty="0" err="1" smtClean="0"/>
              <a:t>Whãriki</a:t>
            </a:r>
            <a:r>
              <a:rPr lang="cy-GB" sz="6000" dirty="0" smtClean="0"/>
              <a:t> a dulliau </a:t>
            </a:r>
            <a:br>
              <a:rPr lang="cy-GB" sz="6000" dirty="0" smtClean="0"/>
            </a:br>
            <a:r>
              <a:rPr lang="cy-GB" sz="6000" dirty="0" smtClean="0"/>
              <a:t>addysgol eraill</a:t>
            </a:r>
            <a:br>
              <a:rPr lang="cy-GB" sz="6000" dirty="0" smtClean="0"/>
            </a:br>
            <a:r>
              <a:rPr lang="cy-GB" dirty="0" smtClean="0"/>
              <a:t/>
            </a:r>
            <a:br>
              <a:rPr lang="cy-GB" dirty="0" smtClean="0"/>
            </a:br>
            <a:r>
              <a:rPr lang="cy-GB" sz="6000" dirty="0" smtClean="0">
                <a:solidFill>
                  <a:srgbClr val="FFFF00"/>
                </a:solidFill>
              </a:rPr>
              <a:t>Te </a:t>
            </a:r>
            <a:r>
              <a:rPr lang="cy-GB" sz="6000" dirty="0" err="1" smtClean="0">
                <a:solidFill>
                  <a:srgbClr val="FFFF00"/>
                </a:solidFill>
              </a:rPr>
              <a:t>Whãriki</a:t>
            </a:r>
            <a:r>
              <a:rPr lang="cy-GB" sz="6000" dirty="0" smtClean="0">
                <a:solidFill>
                  <a:srgbClr val="FFFF00"/>
                </a:solidFill>
              </a:rPr>
              <a:t> </a:t>
            </a:r>
            <a:r>
              <a:rPr lang="cy-GB" sz="6000" dirty="0" err="1" smtClean="0">
                <a:solidFill>
                  <a:srgbClr val="FFFF00"/>
                </a:solidFill>
              </a:rPr>
              <a:t>and</a:t>
            </a:r>
            <a:r>
              <a:rPr lang="cy-GB" sz="6000" dirty="0" smtClean="0">
                <a:solidFill>
                  <a:srgbClr val="FFFF00"/>
                </a:solidFill>
              </a:rPr>
              <a:t> </a:t>
            </a:r>
            <a:r>
              <a:rPr lang="cy-GB" sz="6000" dirty="0" err="1" smtClean="0">
                <a:solidFill>
                  <a:srgbClr val="FFFF00"/>
                </a:solidFill>
              </a:rPr>
              <a:t>other</a:t>
            </a:r>
            <a:r>
              <a:rPr lang="cy-GB" sz="6000" dirty="0" smtClean="0">
                <a:solidFill>
                  <a:srgbClr val="FFFF00"/>
                </a:solidFill>
              </a:rPr>
              <a:t> </a:t>
            </a:r>
            <a:r>
              <a:rPr lang="cy-GB" sz="6000" dirty="0" err="1" smtClean="0">
                <a:solidFill>
                  <a:srgbClr val="FFFF00"/>
                </a:solidFill>
              </a:rPr>
              <a:t>educational</a:t>
            </a:r>
            <a:r>
              <a:rPr lang="cy-GB" sz="6000" dirty="0" smtClean="0">
                <a:solidFill>
                  <a:srgbClr val="FFFF00"/>
                </a:solidFill>
              </a:rPr>
              <a:t> </a:t>
            </a:r>
            <a:r>
              <a:rPr lang="cy-GB" sz="6000" dirty="0" err="1" smtClean="0">
                <a:solidFill>
                  <a:srgbClr val="FFFF00"/>
                </a:solidFill>
              </a:rPr>
              <a:t>methods</a:t>
            </a:r>
            <a:endParaRPr lang="en-GB" sz="6000" dirty="0">
              <a:solidFill>
                <a:srgbClr val="FFFF00"/>
              </a:solidFill>
            </a:endParaRPr>
          </a:p>
        </p:txBody>
      </p:sp>
      <p:sp>
        <p:nvSpPr>
          <p:cNvPr id="3" name="Subtitle 2"/>
          <p:cNvSpPr>
            <a:spLocks noGrp="1"/>
          </p:cNvSpPr>
          <p:nvPr>
            <p:ph type="subTitle" idx="1"/>
          </p:nvPr>
        </p:nvSpPr>
        <p:spPr>
          <a:xfrm>
            <a:off x="8101612" y="5857243"/>
            <a:ext cx="3990108" cy="861420"/>
          </a:xfrm>
        </p:spPr>
        <p:txBody>
          <a:bodyPr/>
          <a:lstStyle/>
          <a:p>
            <a:r>
              <a:rPr lang="cy-GB" dirty="0" smtClean="0"/>
              <a:t>c.Jennings@uwtsd.ac.uk</a:t>
            </a:r>
            <a:endParaRPr lang="en-GB" dirty="0"/>
          </a:p>
        </p:txBody>
      </p:sp>
      <p:pic>
        <p:nvPicPr>
          <p:cNvPr id="4" name="Sl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409904" y="1029237"/>
            <a:ext cx="304800" cy="304800"/>
          </a:xfrm>
          <a:prstGeom prst="rect">
            <a:avLst/>
          </a:prstGeom>
        </p:spPr>
      </p:pic>
      <p:pic>
        <p:nvPicPr>
          <p:cNvPr id="5" name="Sl1">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9944266" y="4487214"/>
            <a:ext cx="304800" cy="304800"/>
          </a:xfrm>
          <a:prstGeom prst="rect">
            <a:avLst/>
          </a:prstGeom>
        </p:spPr>
      </p:pic>
    </p:spTree>
    <p:extLst>
      <p:ext uri="{BB962C8B-B14F-4D97-AF65-F5344CB8AC3E}">
        <p14:creationId xmlns:p14="http://schemas.microsoft.com/office/powerpoint/2010/main" val="33471569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449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3290" fill="hold"/>
                                        <p:tgtEl>
                                          <p:spTgt spid="5"/>
                                        </p:tgtEl>
                                      </p:cBhvr>
                                    </p:cmd>
                                  </p:childTnLst>
                                </p:cTn>
                              </p:par>
                            </p:childTnLst>
                          </p:cTn>
                        </p:par>
                      </p:childTnLst>
                    </p:cTn>
                  </p:par>
                </p:childTnLst>
              </p:cTn>
              <p:nextCondLst>
                <p:cond evt="onClick" delay="0">
                  <p:tgtEl>
                    <p:spTgt spid="5"/>
                  </p:tgtEl>
                </p:cond>
              </p:nextCondLst>
            </p:seq>
            <p:audio>
              <p:cMediaNode vol="80000">
                <p:cTn id="13"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Erbyn diwedd y sesiwn...</a:t>
            </a:r>
            <a:br>
              <a:rPr lang="cy-GB" dirty="0" smtClean="0"/>
            </a:br>
            <a:r>
              <a:rPr lang="cy-GB" dirty="0" smtClean="0">
                <a:solidFill>
                  <a:srgbClr val="FFFF00"/>
                </a:solidFill>
              </a:rPr>
              <a:t>By the </a:t>
            </a:r>
            <a:r>
              <a:rPr lang="cy-GB" dirty="0" err="1" smtClean="0">
                <a:solidFill>
                  <a:srgbClr val="FFFF00"/>
                </a:solidFill>
              </a:rPr>
              <a:t>end</a:t>
            </a:r>
            <a:r>
              <a:rPr lang="cy-GB" dirty="0" smtClean="0">
                <a:solidFill>
                  <a:srgbClr val="FFFF00"/>
                </a:solidFill>
              </a:rPr>
              <a:t> of the </a:t>
            </a:r>
            <a:r>
              <a:rPr lang="cy-GB" dirty="0" err="1" smtClean="0">
                <a:solidFill>
                  <a:srgbClr val="FFFF00"/>
                </a:solidFill>
              </a:rPr>
              <a:t>session</a:t>
            </a:r>
            <a:r>
              <a:rPr lang="cy-GB" dirty="0" smtClean="0">
                <a:solidFill>
                  <a:srgbClr val="FFFF00"/>
                </a:solidFill>
              </a:rPr>
              <a:t>...</a:t>
            </a:r>
            <a:endParaRPr lang="en-GB" dirty="0">
              <a:solidFill>
                <a:srgbClr val="FFFF00"/>
              </a:solidFill>
            </a:endParaRPr>
          </a:p>
        </p:txBody>
      </p:sp>
      <p:sp>
        <p:nvSpPr>
          <p:cNvPr id="4" name="Content Placeholder 3"/>
          <p:cNvSpPr>
            <a:spLocks noGrp="1"/>
          </p:cNvSpPr>
          <p:nvPr>
            <p:ph sz="half" idx="2"/>
          </p:nvPr>
        </p:nvSpPr>
        <p:spPr/>
        <p:txBody>
          <a:bodyPr/>
          <a:lstStyle/>
          <a:p>
            <a:r>
              <a:rPr lang="cy-GB" dirty="0"/>
              <a:t>b</a:t>
            </a:r>
            <a:r>
              <a:rPr lang="cy-GB" dirty="0" smtClean="0"/>
              <a:t>yddwch yn deall Te </a:t>
            </a:r>
            <a:r>
              <a:rPr lang="cy-GB" dirty="0" err="1" smtClean="0"/>
              <a:t>Whãriki</a:t>
            </a:r>
            <a:r>
              <a:rPr lang="cy-GB" dirty="0" smtClean="0"/>
              <a:t> fel athroniaeth</a:t>
            </a:r>
          </a:p>
          <a:p>
            <a:endParaRPr lang="cy-GB" dirty="0"/>
          </a:p>
          <a:p>
            <a:r>
              <a:rPr lang="cy-GB" dirty="0" smtClean="0"/>
              <a:t>medrwch </a:t>
            </a:r>
            <a:r>
              <a:rPr lang="cy-GB" dirty="0"/>
              <a:t>g</a:t>
            </a:r>
            <a:r>
              <a:rPr lang="cy-GB" dirty="0" smtClean="0"/>
              <a:t>ymharu yr athroniaeth gyda ein cwricwlwm yng Nghymru</a:t>
            </a:r>
          </a:p>
          <a:p>
            <a:endParaRPr lang="cy-GB" dirty="0"/>
          </a:p>
          <a:p>
            <a:r>
              <a:rPr lang="cy-GB" dirty="0" smtClean="0"/>
              <a:t>Byddwch wedi ymchwilio ymhellach i ddarganfod dulliau eraill adnabyddus o addysgu plant rhwng 3 a 7 oed.</a:t>
            </a:r>
            <a:endParaRPr lang="en-GB" dirty="0"/>
          </a:p>
        </p:txBody>
      </p:sp>
      <p:sp>
        <p:nvSpPr>
          <p:cNvPr id="6" name="Content Placeholder 5"/>
          <p:cNvSpPr>
            <a:spLocks noGrp="1"/>
          </p:cNvSpPr>
          <p:nvPr>
            <p:ph sz="quarter" idx="4"/>
          </p:nvPr>
        </p:nvSpPr>
        <p:spPr/>
        <p:txBody>
          <a:bodyPr/>
          <a:lstStyle/>
          <a:p>
            <a:r>
              <a:rPr lang="cy-GB" dirty="0" smtClean="0">
                <a:solidFill>
                  <a:srgbClr val="FFFF00"/>
                </a:solidFill>
              </a:rPr>
              <a:t>You </a:t>
            </a:r>
            <a:r>
              <a:rPr lang="cy-GB" dirty="0" err="1" smtClean="0">
                <a:solidFill>
                  <a:srgbClr val="FFFF00"/>
                </a:solidFill>
              </a:rPr>
              <a:t>will</a:t>
            </a:r>
            <a:r>
              <a:rPr lang="cy-GB" dirty="0" smtClean="0">
                <a:solidFill>
                  <a:srgbClr val="FFFF00"/>
                </a:solidFill>
              </a:rPr>
              <a:t> </a:t>
            </a:r>
            <a:r>
              <a:rPr lang="cy-GB" dirty="0" err="1" smtClean="0">
                <a:solidFill>
                  <a:srgbClr val="FFFF00"/>
                </a:solidFill>
              </a:rPr>
              <a:t>understand</a:t>
            </a:r>
            <a:r>
              <a:rPr lang="cy-GB" dirty="0" smtClean="0">
                <a:solidFill>
                  <a:srgbClr val="FFFF00"/>
                </a:solidFill>
              </a:rPr>
              <a:t> the Te </a:t>
            </a:r>
            <a:r>
              <a:rPr lang="cy-GB" dirty="0" err="1" smtClean="0">
                <a:solidFill>
                  <a:srgbClr val="FFFF00"/>
                </a:solidFill>
              </a:rPr>
              <a:t>Whãriki</a:t>
            </a:r>
            <a:r>
              <a:rPr lang="cy-GB" dirty="0" smtClean="0">
                <a:solidFill>
                  <a:srgbClr val="FFFF00"/>
                </a:solidFill>
              </a:rPr>
              <a:t> </a:t>
            </a:r>
            <a:r>
              <a:rPr lang="cy-GB" dirty="0" err="1" smtClean="0">
                <a:solidFill>
                  <a:srgbClr val="FFFF00"/>
                </a:solidFill>
              </a:rPr>
              <a:t>philosophy</a:t>
            </a:r>
            <a:endParaRPr lang="cy-GB" dirty="0" smtClean="0">
              <a:solidFill>
                <a:srgbClr val="FFFF00"/>
              </a:solidFill>
            </a:endParaRPr>
          </a:p>
          <a:p>
            <a:endParaRPr lang="cy-GB" dirty="0">
              <a:solidFill>
                <a:srgbClr val="FFFF00"/>
              </a:solidFill>
            </a:endParaRPr>
          </a:p>
          <a:p>
            <a:r>
              <a:rPr lang="cy-GB" dirty="0" smtClean="0">
                <a:solidFill>
                  <a:srgbClr val="FFFF00"/>
                </a:solidFill>
              </a:rPr>
              <a:t>You </a:t>
            </a:r>
            <a:r>
              <a:rPr lang="cy-GB" dirty="0" err="1" smtClean="0">
                <a:solidFill>
                  <a:srgbClr val="FFFF00"/>
                </a:solidFill>
              </a:rPr>
              <a:t>will</a:t>
            </a:r>
            <a:r>
              <a:rPr lang="cy-GB" dirty="0" smtClean="0">
                <a:solidFill>
                  <a:srgbClr val="FFFF00"/>
                </a:solidFill>
              </a:rPr>
              <a:t> be </a:t>
            </a:r>
            <a:r>
              <a:rPr lang="cy-GB" dirty="0" err="1" smtClean="0">
                <a:solidFill>
                  <a:srgbClr val="FFFF00"/>
                </a:solidFill>
              </a:rPr>
              <a:t>able</a:t>
            </a:r>
            <a:r>
              <a:rPr lang="cy-GB" dirty="0" smtClean="0">
                <a:solidFill>
                  <a:srgbClr val="FFFF00"/>
                </a:solidFill>
              </a:rPr>
              <a:t> to </a:t>
            </a:r>
            <a:r>
              <a:rPr lang="cy-GB" dirty="0" err="1" smtClean="0">
                <a:solidFill>
                  <a:srgbClr val="FFFF00"/>
                </a:solidFill>
              </a:rPr>
              <a:t>compare</a:t>
            </a:r>
            <a:r>
              <a:rPr lang="cy-GB" dirty="0" smtClean="0">
                <a:solidFill>
                  <a:srgbClr val="FFFF00"/>
                </a:solidFill>
              </a:rPr>
              <a:t> </a:t>
            </a:r>
            <a:r>
              <a:rPr lang="cy-GB" dirty="0" err="1" smtClean="0">
                <a:solidFill>
                  <a:srgbClr val="FFFF00"/>
                </a:solidFill>
              </a:rPr>
              <a:t>and</a:t>
            </a:r>
            <a:r>
              <a:rPr lang="cy-GB" dirty="0" smtClean="0">
                <a:solidFill>
                  <a:srgbClr val="FFFF00"/>
                </a:solidFill>
              </a:rPr>
              <a:t> </a:t>
            </a:r>
            <a:r>
              <a:rPr lang="cy-GB" dirty="0" err="1" smtClean="0">
                <a:solidFill>
                  <a:srgbClr val="FFFF00"/>
                </a:solidFill>
              </a:rPr>
              <a:t>contrast</a:t>
            </a:r>
            <a:r>
              <a:rPr lang="cy-GB" dirty="0" smtClean="0">
                <a:solidFill>
                  <a:srgbClr val="FFFF00"/>
                </a:solidFill>
              </a:rPr>
              <a:t> </a:t>
            </a:r>
            <a:r>
              <a:rPr lang="cy-GB" dirty="0" err="1" smtClean="0">
                <a:solidFill>
                  <a:srgbClr val="FFFF00"/>
                </a:solidFill>
              </a:rPr>
              <a:t>with</a:t>
            </a:r>
            <a:r>
              <a:rPr lang="cy-GB" dirty="0" smtClean="0">
                <a:solidFill>
                  <a:srgbClr val="FFFF00"/>
                </a:solidFill>
              </a:rPr>
              <a:t> the </a:t>
            </a:r>
            <a:r>
              <a:rPr lang="cy-GB" dirty="0" err="1" smtClean="0">
                <a:solidFill>
                  <a:srgbClr val="FFFF00"/>
                </a:solidFill>
              </a:rPr>
              <a:t>curriculum</a:t>
            </a:r>
            <a:r>
              <a:rPr lang="cy-GB" dirty="0" smtClean="0">
                <a:solidFill>
                  <a:srgbClr val="FFFF00"/>
                </a:solidFill>
              </a:rPr>
              <a:t> </a:t>
            </a:r>
            <a:r>
              <a:rPr lang="cy-GB" dirty="0" err="1" smtClean="0">
                <a:solidFill>
                  <a:srgbClr val="FFFF00"/>
                </a:solidFill>
              </a:rPr>
              <a:t>in</a:t>
            </a:r>
            <a:r>
              <a:rPr lang="cy-GB" dirty="0" smtClean="0">
                <a:solidFill>
                  <a:srgbClr val="FFFF00"/>
                </a:solidFill>
              </a:rPr>
              <a:t> Wales</a:t>
            </a:r>
          </a:p>
          <a:p>
            <a:endParaRPr lang="cy-GB" dirty="0">
              <a:solidFill>
                <a:srgbClr val="FFFF00"/>
              </a:solidFill>
            </a:endParaRPr>
          </a:p>
          <a:p>
            <a:r>
              <a:rPr lang="cy-GB" dirty="0" smtClean="0">
                <a:solidFill>
                  <a:srgbClr val="FFFF00"/>
                </a:solidFill>
              </a:rPr>
              <a:t>You </a:t>
            </a:r>
            <a:r>
              <a:rPr lang="cy-GB" dirty="0" err="1" smtClean="0">
                <a:solidFill>
                  <a:srgbClr val="FFFF00"/>
                </a:solidFill>
              </a:rPr>
              <a:t>will</a:t>
            </a:r>
            <a:r>
              <a:rPr lang="cy-GB" dirty="0" smtClean="0">
                <a:solidFill>
                  <a:srgbClr val="FFFF00"/>
                </a:solidFill>
              </a:rPr>
              <a:t> </a:t>
            </a:r>
            <a:r>
              <a:rPr lang="cy-GB" dirty="0" err="1" smtClean="0">
                <a:solidFill>
                  <a:srgbClr val="FFFF00"/>
                </a:solidFill>
              </a:rPr>
              <a:t>have</a:t>
            </a:r>
            <a:r>
              <a:rPr lang="cy-GB" dirty="0" smtClean="0">
                <a:solidFill>
                  <a:srgbClr val="FFFF00"/>
                </a:solidFill>
              </a:rPr>
              <a:t> </a:t>
            </a:r>
            <a:r>
              <a:rPr lang="cy-GB" dirty="0" err="1" smtClean="0">
                <a:solidFill>
                  <a:srgbClr val="FFFF00"/>
                </a:solidFill>
              </a:rPr>
              <a:t>researched</a:t>
            </a:r>
            <a:r>
              <a:rPr lang="cy-GB" dirty="0">
                <a:solidFill>
                  <a:srgbClr val="FFFF00"/>
                </a:solidFill>
              </a:rPr>
              <a:t> </a:t>
            </a:r>
            <a:r>
              <a:rPr lang="cy-GB" dirty="0" err="1" smtClean="0">
                <a:solidFill>
                  <a:srgbClr val="FFFF00"/>
                </a:solidFill>
              </a:rPr>
              <a:t>other</a:t>
            </a:r>
            <a:r>
              <a:rPr lang="cy-GB" dirty="0" smtClean="0">
                <a:solidFill>
                  <a:srgbClr val="FFFF00"/>
                </a:solidFill>
              </a:rPr>
              <a:t> </a:t>
            </a:r>
            <a:r>
              <a:rPr lang="cy-GB" dirty="0" err="1" smtClean="0">
                <a:solidFill>
                  <a:srgbClr val="FFFF00"/>
                </a:solidFill>
              </a:rPr>
              <a:t>recognised</a:t>
            </a:r>
            <a:r>
              <a:rPr lang="cy-GB" dirty="0" smtClean="0">
                <a:solidFill>
                  <a:srgbClr val="FFFF00"/>
                </a:solidFill>
              </a:rPr>
              <a:t> </a:t>
            </a:r>
            <a:r>
              <a:rPr lang="cy-GB" dirty="0" err="1" smtClean="0">
                <a:solidFill>
                  <a:srgbClr val="FFFF00"/>
                </a:solidFill>
              </a:rPr>
              <a:t>educational</a:t>
            </a:r>
            <a:r>
              <a:rPr lang="cy-GB" dirty="0" smtClean="0">
                <a:solidFill>
                  <a:srgbClr val="FFFF00"/>
                </a:solidFill>
              </a:rPr>
              <a:t> </a:t>
            </a:r>
            <a:r>
              <a:rPr lang="cy-GB" dirty="0" err="1" smtClean="0">
                <a:solidFill>
                  <a:srgbClr val="FFFF00"/>
                </a:solidFill>
              </a:rPr>
              <a:t>methods</a:t>
            </a:r>
            <a:r>
              <a:rPr lang="cy-GB" dirty="0" smtClean="0">
                <a:solidFill>
                  <a:srgbClr val="FFFF00"/>
                </a:solidFill>
              </a:rPr>
              <a:t>/ </a:t>
            </a:r>
            <a:r>
              <a:rPr lang="cy-GB" dirty="0" err="1" smtClean="0">
                <a:solidFill>
                  <a:srgbClr val="FFFF00"/>
                </a:solidFill>
              </a:rPr>
              <a:t>philosophies</a:t>
            </a:r>
            <a:r>
              <a:rPr lang="cy-GB" dirty="0" smtClean="0">
                <a:solidFill>
                  <a:srgbClr val="FFFF00"/>
                </a:solidFill>
              </a:rPr>
              <a:t> </a:t>
            </a:r>
            <a:r>
              <a:rPr lang="cy-GB" dirty="0" err="1" smtClean="0">
                <a:solidFill>
                  <a:srgbClr val="FFFF00"/>
                </a:solidFill>
              </a:rPr>
              <a:t>for</a:t>
            </a:r>
            <a:r>
              <a:rPr lang="cy-GB" dirty="0" smtClean="0">
                <a:solidFill>
                  <a:srgbClr val="FFFF00"/>
                </a:solidFill>
              </a:rPr>
              <a:t> </a:t>
            </a:r>
            <a:r>
              <a:rPr lang="cy-GB" dirty="0" err="1" smtClean="0">
                <a:solidFill>
                  <a:srgbClr val="FFFF00"/>
                </a:solidFill>
              </a:rPr>
              <a:t>educating</a:t>
            </a:r>
            <a:r>
              <a:rPr lang="cy-GB" dirty="0" smtClean="0">
                <a:solidFill>
                  <a:srgbClr val="FFFF00"/>
                </a:solidFill>
              </a:rPr>
              <a:t> </a:t>
            </a:r>
            <a:r>
              <a:rPr lang="cy-GB" dirty="0" err="1" smtClean="0">
                <a:solidFill>
                  <a:srgbClr val="FFFF00"/>
                </a:solidFill>
              </a:rPr>
              <a:t>children</a:t>
            </a:r>
            <a:r>
              <a:rPr lang="cy-GB" dirty="0" smtClean="0">
                <a:solidFill>
                  <a:srgbClr val="FFFF00"/>
                </a:solidFill>
              </a:rPr>
              <a:t> </a:t>
            </a:r>
            <a:r>
              <a:rPr lang="cy-GB" dirty="0" err="1" smtClean="0">
                <a:solidFill>
                  <a:srgbClr val="FFFF00"/>
                </a:solidFill>
              </a:rPr>
              <a:t>between</a:t>
            </a:r>
            <a:r>
              <a:rPr lang="cy-GB" dirty="0" smtClean="0">
                <a:solidFill>
                  <a:srgbClr val="FFFF00"/>
                </a:solidFill>
              </a:rPr>
              <a:t> 3 – 7 </a:t>
            </a:r>
            <a:r>
              <a:rPr lang="cy-GB" dirty="0" err="1" smtClean="0">
                <a:solidFill>
                  <a:srgbClr val="FFFF00"/>
                </a:solidFill>
              </a:rPr>
              <a:t>yrs</a:t>
            </a:r>
            <a:r>
              <a:rPr lang="cy-GB" dirty="0" smtClean="0">
                <a:solidFill>
                  <a:srgbClr val="FFFF00"/>
                </a:solidFill>
              </a:rPr>
              <a:t>.</a:t>
            </a:r>
            <a:endParaRPr lang="en-GB" dirty="0">
              <a:solidFill>
                <a:srgbClr val="FFFF00"/>
              </a:solidFill>
            </a:endParaRPr>
          </a:p>
        </p:txBody>
      </p:sp>
    </p:spTree>
    <p:extLst>
      <p:ext uri="{BB962C8B-B14F-4D97-AF65-F5344CB8AC3E}">
        <p14:creationId xmlns:p14="http://schemas.microsoft.com/office/powerpoint/2010/main" val="2954144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new zeland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178" y="653391"/>
            <a:ext cx="7017743" cy="572999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new zeland picture ma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42218" y="1186223"/>
            <a:ext cx="4127864" cy="55038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9552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new zeland maor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 y="303493"/>
            <a:ext cx="4064698" cy="261410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mage result for new zeland maor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8620" y="3544428"/>
            <a:ext cx="4449210" cy="2961216"/>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Image result for new zeland emblam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880" y="4651783"/>
            <a:ext cx="3162300" cy="2057401"/>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Image result for new zeland famous fo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30249" y="303493"/>
            <a:ext cx="36576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Image result for new zeland famous fo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06048" y="3444240"/>
            <a:ext cx="2901704" cy="1911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9614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z="7200" dirty="0" smtClean="0"/>
              <a:t>Te </a:t>
            </a:r>
            <a:r>
              <a:rPr lang="cy-GB" sz="7200" dirty="0" err="1" smtClean="0"/>
              <a:t>Whãriki</a:t>
            </a:r>
            <a:endParaRPr lang="en-GB" sz="7200" dirty="0"/>
          </a:p>
        </p:txBody>
      </p:sp>
      <p:sp>
        <p:nvSpPr>
          <p:cNvPr id="3" name="TextBox 2"/>
          <p:cNvSpPr txBox="1"/>
          <p:nvPr/>
        </p:nvSpPr>
        <p:spPr>
          <a:xfrm>
            <a:off x="949234" y="2325189"/>
            <a:ext cx="9710057" cy="3693319"/>
          </a:xfrm>
          <a:prstGeom prst="rect">
            <a:avLst/>
          </a:prstGeom>
          <a:noFill/>
        </p:spPr>
        <p:txBody>
          <a:bodyPr wrap="square" rtlCol="0">
            <a:spAutoFit/>
          </a:bodyPr>
          <a:lstStyle/>
          <a:p>
            <a:r>
              <a:rPr lang="en-GB" dirty="0"/>
              <a:t>All children are born with immense potential. Quality early learning helps our children begin to realise that potential and build a strong foundation for later learning and for life. New Zealand’s early learning standards are amongst the highest in the world and almost all of our children are participating and benefitting from a rich array of relationships and experiences in our early learning settings.</a:t>
            </a:r>
            <a:endParaRPr lang="en-GB" dirty="0" smtClean="0"/>
          </a:p>
          <a:p>
            <a:endParaRPr lang="cy-GB" dirty="0" smtClean="0"/>
          </a:p>
          <a:p>
            <a:endParaRPr lang="en-GB" dirty="0"/>
          </a:p>
          <a:p>
            <a:r>
              <a:rPr lang="en-GB" dirty="0" smtClean="0"/>
              <a:t>Unique </a:t>
            </a:r>
            <a:r>
              <a:rPr lang="en-GB" dirty="0"/>
              <a:t>in its bicultural framing, </a:t>
            </a:r>
            <a:r>
              <a:rPr lang="en-GB" dirty="0" err="1"/>
              <a:t>Te</a:t>
            </a:r>
            <a:r>
              <a:rPr lang="en-GB" dirty="0"/>
              <a:t> </a:t>
            </a:r>
            <a:r>
              <a:rPr lang="en-GB" dirty="0" err="1"/>
              <a:t>Whāriki</a:t>
            </a:r>
            <a:r>
              <a:rPr lang="en-GB" dirty="0"/>
              <a:t> expresses our vision that all children grow up in New Zealand as competent and confident learners, strong in their identity, language and culture. It emphasises our bicultural foundation, our multicultural present and the shared future we are creating. It encourages all children to learn in their own ways, supported by adults who know them well and have their best interests at heart.</a:t>
            </a:r>
          </a:p>
        </p:txBody>
      </p:sp>
      <p:pic>
        <p:nvPicPr>
          <p:cNvPr id="4" name="Sl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721662" y="2478110"/>
            <a:ext cx="304800" cy="304800"/>
          </a:xfrm>
          <a:prstGeom prst="rect">
            <a:avLst/>
          </a:prstGeom>
        </p:spPr>
      </p:pic>
      <p:pic>
        <p:nvPicPr>
          <p:cNvPr id="5" name="Sl5">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0354491" y="5781541"/>
            <a:ext cx="304800" cy="304800"/>
          </a:xfrm>
          <a:prstGeom prst="rect">
            <a:avLst/>
          </a:prstGeom>
        </p:spPr>
      </p:pic>
    </p:spTree>
    <p:extLst>
      <p:ext uri="{BB962C8B-B14F-4D97-AF65-F5344CB8AC3E}">
        <p14:creationId xmlns:p14="http://schemas.microsoft.com/office/powerpoint/2010/main" val="304703837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29"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6735" fill="hold"/>
                                        <p:tgtEl>
                                          <p:spTgt spid="5"/>
                                        </p:tgtEl>
                                      </p:cBhvr>
                                    </p:cmd>
                                  </p:childTnLst>
                                </p:cTn>
                              </p:par>
                            </p:childTnLst>
                          </p:cTn>
                        </p:par>
                      </p:childTnLst>
                    </p:cTn>
                  </p:par>
                </p:childTnLst>
              </p:cTn>
              <p:nextCondLst>
                <p:cond evt="onClick" delay="0">
                  <p:tgtEl>
                    <p:spTgt spid="5"/>
                  </p:tgtEl>
                </p:cond>
              </p:nextCondLst>
            </p:seq>
            <p:audio>
              <p:cMediaNode vol="80000">
                <p:cTn id="13"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dirty="0"/>
              <a:t>Competent and confident learners and communicators, healthy in mind, body and spirit, secure in their sense of belonging and in the knowledge that they make a valued contribution to </a:t>
            </a:r>
            <a:r>
              <a:rPr lang="en-GB" sz="4000" dirty="0" smtClean="0"/>
              <a:t>society.</a:t>
            </a:r>
            <a:endParaRPr lang="en-GB" sz="4000" dirty="0"/>
          </a:p>
        </p:txBody>
      </p:sp>
    </p:spTree>
    <p:extLst>
      <p:ext uri="{BB962C8B-B14F-4D97-AF65-F5344CB8AC3E}">
        <p14:creationId xmlns:p14="http://schemas.microsoft.com/office/powerpoint/2010/main" val="140501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normAutofit lnSpcReduction="10000"/>
          </a:bodyPr>
          <a:lstStyle/>
          <a:p>
            <a:r>
              <a:rPr lang="en-GB" dirty="0" err="1"/>
              <a:t>Ehara</a:t>
            </a:r>
            <a:r>
              <a:rPr lang="en-GB" dirty="0"/>
              <a:t> </a:t>
            </a:r>
            <a:r>
              <a:rPr lang="en-GB" dirty="0" err="1"/>
              <a:t>taku</a:t>
            </a:r>
            <a:r>
              <a:rPr lang="en-GB" dirty="0"/>
              <a:t> </a:t>
            </a:r>
            <a:r>
              <a:rPr lang="en-GB" dirty="0" err="1"/>
              <a:t>toa</a:t>
            </a:r>
            <a:r>
              <a:rPr lang="en-GB" dirty="0"/>
              <a:t> </a:t>
            </a:r>
            <a:r>
              <a:rPr lang="en-GB" dirty="0" err="1"/>
              <a:t>i</a:t>
            </a:r>
            <a:r>
              <a:rPr lang="en-GB" dirty="0"/>
              <a:t> </a:t>
            </a:r>
            <a:r>
              <a:rPr lang="en-GB" dirty="0" err="1"/>
              <a:t>te</a:t>
            </a:r>
            <a:r>
              <a:rPr lang="en-GB" dirty="0"/>
              <a:t> </a:t>
            </a:r>
            <a:r>
              <a:rPr lang="en-GB" dirty="0" err="1"/>
              <a:t>toa</a:t>
            </a:r>
            <a:r>
              <a:rPr lang="en-GB" dirty="0"/>
              <a:t> </a:t>
            </a:r>
            <a:r>
              <a:rPr lang="en-GB" dirty="0" err="1"/>
              <a:t>takitahi</a:t>
            </a:r>
            <a:r>
              <a:rPr lang="en-GB" dirty="0"/>
              <a:t> </a:t>
            </a:r>
            <a:r>
              <a:rPr lang="en-GB" dirty="0" err="1"/>
              <a:t>engari</a:t>
            </a:r>
            <a:r>
              <a:rPr lang="en-GB" dirty="0"/>
              <a:t> he </a:t>
            </a:r>
            <a:r>
              <a:rPr lang="en-GB" dirty="0" err="1"/>
              <a:t>toa</a:t>
            </a:r>
            <a:r>
              <a:rPr lang="en-GB" dirty="0"/>
              <a:t> </a:t>
            </a:r>
            <a:r>
              <a:rPr lang="en-GB" dirty="0" err="1"/>
              <a:t>takitini</a:t>
            </a:r>
            <a:r>
              <a:rPr lang="en-GB" dirty="0"/>
              <a:t>. </a:t>
            </a:r>
            <a:endParaRPr lang="en-GB" dirty="0" smtClean="0"/>
          </a:p>
          <a:p>
            <a:pPr marL="0" indent="0">
              <a:buNone/>
            </a:pPr>
            <a:endParaRPr lang="en-GB" dirty="0" smtClean="0"/>
          </a:p>
          <a:p>
            <a:r>
              <a:rPr lang="en-GB" dirty="0" smtClean="0"/>
              <a:t>I </a:t>
            </a:r>
            <a:r>
              <a:rPr lang="en-GB" dirty="0"/>
              <a:t>come not with my own strengths but bring with me the gifts, talents and strengths of my family, tribe and ancestors. </a:t>
            </a:r>
            <a:endParaRPr lang="en-GB" dirty="0" smtClean="0"/>
          </a:p>
          <a:p>
            <a:endParaRPr lang="en-GB" dirty="0"/>
          </a:p>
          <a:p>
            <a:r>
              <a:rPr lang="en-GB" dirty="0" smtClean="0"/>
              <a:t>In </a:t>
            </a:r>
            <a:r>
              <a:rPr lang="en-GB" dirty="0"/>
              <a:t>Māori tradition children are seen to be inherently competent, capable and rich, complete and gifted no matter what their age or ability. Descended from lines that stretch back to the beginning of time, they are important living links between past, present and future, and a reflection of their ancestors. These ideas are fundamental to how Māori understand teaching and learning. IDENTITY, LANGUA</a:t>
            </a:r>
          </a:p>
        </p:txBody>
      </p:sp>
    </p:spTree>
    <p:extLst>
      <p:ext uri="{BB962C8B-B14F-4D97-AF65-F5344CB8AC3E}">
        <p14:creationId xmlns:p14="http://schemas.microsoft.com/office/powerpoint/2010/main" val="1909069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e whariki"/>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132174" y="2865120"/>
            <a:ext cx="4868237" cy="373107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te whariki"/>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5575" y="184860"/>
            <a:ext cx="6271351" cy="6584459"/>
          </a:xfrm>
          <a:prstGeom prst="rect">
            <a:avLst/>
          </a:prstGeom>
          <a:noFill/>
          <a:extLst>
            <a:ext uri="{909E8E84-426E-40DD-AFC4-6F175D3DCCD1}">
              <a14:hiddenFill xmlns:a14="http://schemas.microsoft.com/office/drawing/2010/main">
                <a:solidFill>
                  <a:srgbClr val="FFFFFF"/>
                </a:solidFill>
              </a14:hiddenFill>
            </a:ext>
          </a:extLst>
        </p:spPr>
      </p:pic>
      <p:pic>
        <p:nvPicPr>
          <p:cNvPr id="2" name="Sl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225048" y="398172"/>
            <a:ext cx="304800" cy="304800"/>
          </a:xfrm>
          <a:prstGeom prst="rect">
            <a:avLst/>
          </a:prstGeom>
        </p:spPr>
      </p:pic>
      <p:sp>
        <p:nvSpPr>
          <p:cNvPr id="3" name="TextBox 2"/>
          <p:cNvSpPr txBox="1"/>
          <p:nvPr/>
        </p:nvSpPr>
        <p:spPr>
          <a:xfrm>
            <a:off x="7529848" y="297288"/>
            <a:ext cx="1307206" cy="369332"/>
          </a:xfrm>
          <a:prstGeom prst="rect">
            <a:avLst/>
          </a:prstGeom>
          <a:noFill/>
        </p:spPr>
        <p:txBody>
          <a:bodyPr wrap="square" rtlCol="0">
            <a:spAutoFit/>
          </a:bodyPr>
          <a:lstStyle/>
          <a:p>
            <a:r>
              <a:rPr lang="cy-GB" dirty="0" smtClean="0"/>
              <a:t>Cym</a:t>
            </a:r>
            <a:endParaRPr lang="en-GB" dirty="0"/>
          </a:p>
        </p:txBody>
      </p:sp>
      <p:pic>
        <p:nvPicPr>
          <p:cNvPr id="4" name="Sl8">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7225048" y="2072425"/>
            <a:ext cx="304800" cy="304800"/>
          </a:xfrm>
          <a:prstGeom prst="rect">
            <a:avLst/>
          </a:prstGeom>
        </p:spPr>
      </p:pic>
      <p:sp>
        <p:nvSpPr>
          <p:cNvPr id="5" name="TextBox 4"/>
          <p:cNvSpPr txBox="1"/>
          <p:nvPr/>
        </p:nvSpPr>
        <p:spPr>
          <a:xfrm>
            <a:off x="7529848" y="2040159"/>
            <a:ext cx="1088265" cy="369332"/>
          </a:xfrm>
          <a:prstGeom prst="rect">
            <a:avLst/>
          </a:prstGeom>
          <a:noFill/>
        </p:spPr>
        <p:txBody>
          <a:bodyPr wrap="square" rtlCol="0">
            <a:spAutoFit/>
          </a:bodyPr>
          <a:lstStyle/>
          <a:p>
            <a:r>
              <a:rPr lang="cy-GB" dirty="0" err="1" smtClean="0"/>
              <a:t>Eng</a:t>
            </a:r>
            <a:endParaRPr lang="en-GB" dirty="0"/>
          </a:p>
        </p:txBody>
      </p:sp>
    </p:spTree>
    <p:extLst>
      <p:ext uri="{BB962C8B-B14F-4D97-AF65-F5344CB8AC3E}">
        <p14:creationId xmlns:p14="http://schemas.microsoft.com/office/powerpoint/2010/main" val="83916514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7818"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29366" fill="hold"/>
                                        <p:tgtEl>
                                          <p:spTgt spid="4"/>
                                        </p:tgtEl>
                                      </p:cBhvr>
                                    </p:cmd>
                                  </p:childTnLst>
                                </p:cTn>
                              </p:par>
                            </p:childTnLst>
                          </p:cTn>
                        </p:par>
                      </p:childTnLst>
                    </p:cTn>
                  </p:par>
                </p:childTnLst>
              </p:cTn>
              <p:nextCondLst>
                <p:cond evt="onClick" delay="0">
                  <p:tgtEl>
                    <p:spTgt spid="4"/>
                  </p:tgtEl>
                </p:cond>
              </p:nextCondLst>
            </p:seq>
            <p:audio>
              <p:cMediaNode vol="80000">
                <p:cTn id="13"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Image result for te whariki"/>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31825" y="564198"/>
            <a:ext cx="7439427" cy="5592762"/>
          </a:xfrm>
          <a:prstGeom prst="rect">
            <a:avLst/>
          </a:prstGeom>
          <a:noFill/>
          <a:extLst>
            <a:ext uri="{909E8E84-426E-40DD-AFC4-6F175D3DCCD1}">
              <a14:hiddenFill xmlns:a14="http://schemas.microsoft.com/office/drawing/2010/main">
                <a:solidFill>
                  <a:srgbClr val="FFFFFF"/>
                </a:solidFill>
              </a14:hiddenFill>
            </a:ext>
          </a:extLst>
        </p:spPr>
      </p:pic>
      <p:pic>
        <p:nvPicPr>
          <p:cNvPr id="2" name="Sl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704231" y="1583028"/>
            <a:ext cx="304800" cy="304800"/>
          </a:xfrm>
          <a:prstGeom prst="rect">
            <a:avLst/>
          </a:prstGeom>
        </p:spPr>
      </p:pic>
      <p:pic>
        <p:nvPicPr>
          <p:cNvPr id="3" name="Sl9">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9551831" y="4673957"/>
            <a:ext cx="304800" cy="304800"/>
          </a:xfrm>
          <a:prstGeom prst="rect">
            <a:avLst/>
          </a:prstGeom>
        </p:spPr>
      </p:pic>
      <p:sp>
        <p:nvSpPr>
          <p:cNvPr id="4" name="TextBox 3"/>
          <p:cNvSpPr txBox="1"/>
          <p:nvPr/>
        </p:nvSpPr>
        <p:spPr>
          <a:xfrm>
            <a:off x="10303099" y="1735428"/>
            <a:ext cx="888642" cy="369332"/>
          </a:xfrm>
          <a:prstGeom prst="rect">
            <a:avLst/>
          </a:prstGeom>
          <a:noFill/>
        </p:spPr>
        <p:txBody>
          <a:bodyPr wrap="square" rtlCol="0">
            <a:spAutoFit/>
          </a:bodyPr>
          <a:lstStyle/>
          <a:p>
            <a:r>
              <a:rPr lang="cy-GB" dirty="0" smtClean="0"/>
              <a:t>Cym</a:t>
            </a:r>
            <a:endParaRPr lang="en-GB" dirty="0"/>
          </a:p>
        </p:txBody>
      </p:sp>
      <p:sp>
        <p:nvSpPr>
          <p:cNvPr id="5" name="TextBox 4"/>
          <p:cNvSpPr txBox="1"/>
          <p:nvPr/>
        </p:nvSpPr>
        <p:spPr>
          <a:xfrm>
            <a:off x="10109915" y="4913290"/>
            <a:ext cx="933719" cy="369332"/>
          </a:xfrm>
          <a:prstGeom prst="rect">
            <a:avLst/>
          </a:prstGeom>
          <a:noFill/>
        </p:spPr>
        <p:txBody>
          <a:bodyPr wrap="square" rtlCol="0">
            <a:spAutoFit/>
          </a:bodyPr>
          <a:lstStyle/>
          <a:p>
            <a:r>
              <a:rPr lang="cy-GB" dirty="0" err="1" smtClean="0"/>
              <a:t>Eng</a:t>
            </a:r>
            <a:endParaRPr lang="en-GB" dirty="0"/>
          </a:p>
        </p:txBody>
      </p:sp>
    </p:spTree>
    <p:extLst>
      <p:ext uri="{BB962C8B-B14F-4D97-AF65-F5344CB8AC3E}">
        <p14:creationId xmlns:p14="http://schemas.microsoft.com/office/powerpoint/2010/main" val="5434604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045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27253" fill="hold"/>
                                        <p:tgtEl>
                                          <p:spTgt spid="3"/>
                                        </p:tgtEl>
                                      </p:cBhvr>
                                    </p:cmd>
                                  </p:childTnLst>
                                </p:cTn>
                              </p:par>
                            </p:childTnLst>
                          </p:cTn>
                        </p:par>
                      </p:childTnLst>
                    </p:cTn>
                  </p:par>
                </p:childTnLst>
              </p:cTn>
              <p:nextCondLst>
                <p:cond evt="onClick" delay="0">
                  <p:tgtEl>
                    <p:spTgt spid="3"/>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5654495" y="1254034"/>
            <a:ext cx="4396339" cy="5020718"/>
          </a:xfrm>
        </p:spPr>
        <p:txBody>
          <a:bodyPr>
            <a:normAutofit fontScale="85000" lnSpcReduction="20000"/>
          </a:bodyPr>
          <a:lstStyle/>
          <a:p>
            <a:pPr marL="0" indent="0">
              <a:buNone/>
            </a:pPr>
            <a:r>
              <a:rPr lang="en-GB" dirty="0"/>
              <a:t>Factors that may contribute to the distinctive character of this local curriculum include: </a:t>
            </a:r>
            <a:endParaRPr lang="en-GB" dirty="0" smtClean="0"/>
          </a:p>
          <a:p>
            <a:r>
              <a:rPr lang="en-GB" dirty="0" smtClean="0"/>
              <a:t>cultural </a:t>
            </a:r>
            <a:r>
              <a:rPr lang="en-GB" dirty="0"/>
              <a:t>perspectives, for example, those found in bilingual or language immersion </a:t>
            </a:r>
            <a:r>
              <a:rPr lang="en-GB" dirty="0" smtClean="0"/>
              <a:t>service</a:t>
            </a:r>
          </a:p>
          <a:p>
            <a:r>
              <a:rPr lang="en-GB" dirty="0" smtClean="0"/>
              <a:t> </a:t>
            </a:r>
            <a:r>
              <a:rPr lang="en-GB" dirty="0"/>
              <a:t>the specific learning needs of individual </a:t>
            </a:r>
            <a:r>
              <a:rPr lang="en-GB" dirty="0" smtClean="0"/>
              <a:t>children</a:t>
            </a:r>
          </a:p>
          <a:p>
            <a:r>
              <a:rPr lang="en-GB" dirty="0" smtClean="0"/>
              <a:t> structural </a:t>
            </a:r>
            <a:r>
              <a:rPr lang="en-GB" dirty="0"/>
              <a:t>differences, such as whether the service is sessional, school- or full-day </a:t>
            </a:r>
            <a:r>
              <a:rPr lang="en-GB" dirty="0" smtClean="0"/>
              <a:t> </a:t>
            </a:r>
            <a:r>
              <a:rPr lang="en-GB" dirty="0"/>
              <a:t>the age range of the children in the </a:t>
            </a:r>
            <a:r>
              <a:rPr lang="en-GB" dirty="0" smtClean="0"/>
              <a:t>setting</a:t>
            </a:r>
          </a:p>
          <a:p>
            <a:r>
              <a:rPr lang="en-GB" dirty="0" smtClean="0"/>
              <a:t>environmental </a:t>
            </a:r>
            <a:r>
              <a:rPr lang="en-GB" dirty="0"/>
              <a:t>opportunities and </a:t>
            </a:r>
            <a:r>
              <a:rPr lang="en-GB" dirty="0" smtClean="0"/>
              <a:t>constraints</a:t>
            </a:r>
          </a:p>
          <a:p>
            <a:r>
              <a:rPr lang="en-GB" dirty="0" smtClean="0"/>
              <a:t>the </a:t>
            </a:r>
            <a:r>
              <a:rPr lang="en-GB" dirty="0"/>
              <a:t>ethnic and cultural makeup of the </a:t>
            </a:r>
            <a:r>
              <a:rPr lang="en-GB" dirty="0" smtClean="0"/>
              <a:t>community</a:t>
            </a:r>
          </a:p>
          <a:p>
            <a:r>
              <a:rPr lang="en-GB" dirty="0" smtClean="0"/>
              <a:t> </a:t>
            </a:r>
            <a:r>
              <a:rPr lang="en-GB" dirty="0"/>
              <a:t>organisational and philosophical emphases, such as Montessori or </a:t>
            </a:r>
            <a:r>
              <a:rPr lang="en-GB" dirty="0" smtClean="0"/>
              <a:t>Steiner</a:t>
            </a:r>
          </a:p>
          <a:p>
            <a:r>
              <a:rPr lang="en-GB" dirty="0" smtClean="0"/>
              <a:t> the </a:t>
            </a:r>
            <a:r>
              <a:rPr lang="en-GB" dirty="0"/>
              <a:t>different resources available in urban and rural </a:t>
            </a:r>
            <a:r>
              <a:rPr lang="en-GB" dirty="0" smtClean="0"/>
              <a:t>settings</a:t>
            </a:r>
          </a:p>
          <a:p>
            <a:r>
              <a:rPr lang="en-GB" dirty="0" smtClean="0"/>
              <a:t> </a:t>
            </a:r>
            <a:r>
              <a:rPr lang="en-GB" dirty="0"/>
              <a:t>the ways in which parents, </a:t>
            </a:r>
            <a:r>
              <a:rPr lang="en-GB" dirty="0" err="1"/>
              <a:t>whānau</a:t>
            </a:r>
            <a:r>
              <a:rPr lang="en-GB" dirty="0"/>
              <a:t> and communities are involved. </a:t>
            </a:r>
          </a:p>
        </p:txBody>
      </p:sp>
      <p:sp>
        <p:nvSpPr>
          <p:cNvPr id="6" name="Content Placeholder 5"/>
          <p:cNvSpPr>
            <a:spLocks noGrp="1"/>
          </p:cNvSpPr>
          <p:nvPr>
            <p:ph sz="quarter" idx="4"/>
          </p:nvPr>
        </p:nvSpPr>
        <p:spPr>
          <a:xfrm>
            <a:off x="548640" y="1261562"/>
            <a:ext cx="4866559" cy="3741738"/>
          </a:xfrm>
        </p:spPr>
        <p:txBody>
          <a:bodyPr>
            <a:normAutofit fontScale="47500" lnSpcReduction="20000"/>
          </a:bodyPr>
          <a:lstStyle/>
          <a:p>
            <a:pPr marL="0" indent="0">
              <a:buNone/>
            </a:pPr>
            <a:r>
              <a:rPr lang="cy-GB" sz="2900" dirty="0" smtClean="0"/>
              <a:t>Ffactorau a fedr ddylanwadu ar fodd unigryw cyflwyno cwricwlwm lleol:</a:t>
            </a:r>
          </a:p>
          <a:p>
            <a:r>
              <a:rPr lang="cy-GB" sz="2900" dirty="0"/>
              <a:t>y</a:t>
            </a:r>
            <a:r>
              <a:rPr lang="cy-GB" sz="2900" dirty="0" smtClean="0"/>
              <a:t>styriaethau diwylliannol, er enghraifft addysg ddwyieithog trochi</a:t>
            </a:r>
          </a:p>
          <a:p>
            <a:r>
              <a:rPr lang="cy-GB" sz="2900" dirty="0"/>
              <a:t>a</a:t>
            </a:r>
            <a:r>
              <a:rPr lang="cy-GB" sz="2900" dirty="0" smtClean="0"/>
              <a:t>nghenion plant unigol</a:t>
            </a:r>
          </a:p>
          <a:p>
            <a:r>
              <a:rPr lang="cy-GB" sz="2900" dirty="0"/>
              <a:t>g</a:t>
            </a:r>
            <a:r>
              <a:rPr lang="cy-GB" sz="2900" dirty="0" smtClean="0"/>
              <a:t>wahaniaethau strwythur – oed y plant o fewn y ddarpariaeth, trefn y diwrnod</a:t>
            </a:r>
          </a:p>
          <a:p>
            <a:r>
              <a:rPr lang="cy-GB" sz="2900" dirty="0"/>
              <a:t>c</a:t>
            </a:r>
            <a:r>
              <a:rPr lang="cy-GB" sz="2900" dirty="0" smtClean="0"/>
              <a:t>yfleoedd amgylcheddol neu rwystrau</a:t>
            </a:r>
          </a:p>
          <a:p>
            <a:r>
              <a:rPr lang="cy-GB" sz="2900" dirty="0"/>
              <a:t>a</a:t>
            </a:r>
            <a:r>
              <a:rPr lang="cy-GB" sz="2900" dirty="0" smtClean="0"/>
              <a:t>mrywiadau ethnig y gymuned</a:t>
            </a:r>
          </a:p>
          <a:p>
            <a:r>
              <a:rPr lang="cy-GB" sz="2900" dirty="0"/>
              <a:t>t</a:t>
            </a:r>
            <a:r>
              <a:rPr lang="cy-GB" sz="2900" dirty="0" smtClean="0"/>
              <a:t>refn o ran dulliau dysgu megis </a:t>
            </a:r>
            <a:r>
              <a:rPr lang="cy-GB" sz="2900" dirty="0" err="1" smtClean="0"/>
              <a:t>Montessori</a:t>
            </a:r>
            <a:r>
              <a:rPr lang="cy-GB" sz="2900" dirty="0" smtClean="0"/>
              <a:t> neu </a:t>
            </a:r>
            <a:r>
              <a:rPr lang="cy-GB" sz="2900" dirty="0" err="1" smtClean="0"/>
              <a:t>Steiner</a:t>
            </a:r>
            <a:endParaRPr lang="cy-GB" sz="2900" dirty="0" smtClean="0"/>
          </a:p>
          <a:p>
            <a:r>
              <a:rPr lang="cy-GB" sz="2900" dirty="0"/>
              <a:t>g</a:t>
            </a:r>
            <a:r>
              <a:rPr lang="cy-GB" sz="2900" dirty="0" smtClean="0"/>
              <a:t>wahaniaethau o ran yr adnoddau sydd ar gael</a:t>
            </a:r>
          </a:p>
          <a:p>
            <a:r>
              <a:rPr lang="cy-GB" sz="2900" dirty="0"/>
              <a:t>p</a:t>
            </a:r>
            <a:r>
              <a:rPr lang="cy-GB" sz="2900" dirty="0" smtClean="0"/>
              <a:t>a mor weithgar ac ymrwymedig mae’r rhieni</a:t>
            </a:r>
          </a:p>
          <a:p>
            <a:endParaRPr lang="cy-GB" dirty="0" smtClean="0"/>
          </a:p>
          <a:p>
            <a:endParaRPr lang="en-GB" dirty="0"/>
          </a:p>
        </p:txBody>
      </p:sp>
      <p:pic>
        <p:nvPicPr>
          <p:cNvPr id="2" name="Sl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48640" y="4899338"/>
            <a:ext cx="304800" cy="304800"/>
          </a:xfrm>
          <a:prstGeom prst="rect">
            <a:avLst/>
          </a:prstGeom>
        </p:spPr>
      </p:pic>
      <p:pic>
        <p:nvPicPr>
          <p:cNvPr id="3" name="Sl10">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0612192" y="6039118"/>
            <a:ext cx="304800" cy="304800"/>
          </a:xfrm>
          <a:prstGeom prst="rect">
            <a:avLst/>
          </a:prstGeom>
        </p:spPr>
      </p:pic>
    </p:spTree>
    <p:extLst>
      <p:ext uri="{BB962C8B-B14F-4D97-AF65-F5344CB8AC3E}">
        <p14:creationId xmlns:p14="http://schemas.microsoft.com/office/powerpoint/2010/main" val="275396902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2687"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48314" fill="hold"/>
                                        <p:tgtEl>
                                          <p:spTgt spid="3"/>
                                        </p:tgtEl>
                                      </p:cBhvr>
                                    </p:cmd>
                                  </p:childTnLst>
                                </p:cTn>
                              </p:par>
                            </p:childTnLst>
                          </p:cTn>
                        </p:par>
                      </p:childTnLst>
                    </p:cTn>
                  </p:par>
                </p:childTnLst>
              </p:cTn>
              <p:nextCondLst>
                <p:cond evt="onClick" delay="0">
                  <p:tgtEl>
                    <p:spTgt spid="3"/>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9809137" cy="4552406"/>
          </a:xfrm>
        </p:spPr>
        <p:txBody>
          <a:bodyPr/>
          <a:lstStyle/>
          <a:p>
            <a:r>
              <a:rPr lang="en-GB" sz="1800" b="1" dirty="0" err="1"/>
              <a:t>Te</a:t>
            </a:r>
            <a:r>
              <a:rPr lang="en-GB" sz="1800" b="1" dirty="0"/>
              <a:t> </a:t>
            </a:r>
            <a:r>
              <a:rPr lang="en-GB" sz="1800" b="1" dirty="0" err="1"/>
              <a:t>Whāriki</a:t>
            </a:r>
            <a:r>
              <a:rPr lang="en-GB" sz="1800" b="1" dirty="0"/>
              <a:t> is an inclusive curriculum – a curriculum for all children. Inclusion encompasses gender and ethnicity, diversity of ability and learning needs, family structure and values, socio-economic status and religion. </a:t>
            </a:r>
            <a:r>
              <a:rPr lang="en-GB" sz="1800" b="1" dirty="0" err="1"/>
              <a:t>Te</a:t>
            </a:r>
            <a:r>
              <a:rPr lang="en-GB" sz="1800" b="1" dirty="0"/>
              <a:t> </a:t>
            </a:r>
            <a:r>
              <a:rPr lang="en-GB" sz="1800" b="1" dirty="0" err="1"/>
              <a:t>Whāriki</a:t>
            </a:r>
            <a:r>
              <a:rPr lang="en-GB" sz="1800" b="1" dirty="0"/>
              <a:t> holds the promise that all children will be empowered to learn with and alongside others by engaging in experiences that have meaning for them. This requires </a:t>
            </a:r>
            <a:r>
              <a:rPr lang="en-GB" sz="1800" b="1" dirty="0" err="1"/>
              <a:t>kaiako</a:t>
            </a:r>
            <a:r>
              <a:rPr lang="en-GB" sz="1800" b="1" dirty="0"/>
              <a:t> to actively respond to the strengths, interests, abilities and needs of each child and, at times, provide them with additional support in relation to learning, behaviour, development or communication. Offering an inclusive curriculum also involves adapting environments and teaching approaches as necessary and removing any barriers to participation and learning. Barriers may be physical (for example, the design of the physical environment), social (for example, practices that constrain participation) or conceptual (beliefs that limit what is considered appropriate for certain children). Teaching inclusively means that </a:t>
            </a:r>
            <a:r>
              <a:rPr lang="en-GB" sz="1800" b="1" dirty="0" err="1"/>
              <a:t>kaiako</a:t>
            </a:r>
            <a:r>
              <a:rPr lang="en-GB" sz="1800" b="1" dirty="0"/>
              <a:t> will work together with families, </a:t>
            </a:r>
            <a:r>
              <a:rPr lang="en-GB" sz="1800" b="1" dirty="0" err="1"/>
              <a:t>whānau</a:t>
            </a:r>
            <a:r>
              <a:rPr lang="en-GB" sz="1800" b="1" dirty="0"/>
              <a:t> and community to identify and dismantle such barriers. </a:t>
            </a:r>
          </a:p>
        </p:txBody>
      </p:sp>
      <p:pic>
        <p:nvPicPr>
          <p:cNvPr id="3" name="Sl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88332" y="1789090"/>
            <a:ext cx="304800" cy="304800"/>
          </a:xfrm>
          <a:prstGeom prst="rect">
            <a:avLst/>
          </a:prstGeom>
        </p:spPr>
      </p:pic>
      <p:pic>
        <p:nvPicPr>
          <p:cNvPr id="4" name="Sl11">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288332" y="6097073"/>
            <a:ext cx="304800" cy="304800"/>
          </a:xfrm>
          <a:prstGeom prst="rect">
            <a:avLst/>
          </a:prstGeom>
        </p:spPr>
      </p:pic>
      <p:sp>
        <p:nvSpPr>
          <p:cNvPr id="5" name="TextBox 4"/>
          <p:cNvSpPr txBox="1"/>
          <p:nvPr/>
        </p:nvSpPr>
        <p:spPr>
          <a:xfrm>
            <a:off x="11230377" y="2343955"/>
            <a:ext cx="804930" cy="369332"/>
          </a:xfrm>
          <a:prstGeom prst="rect">
            <a:avLst/>
          </a:prstGeom>
          <a:noFill/>
        </p:spPr>
        <p:txBody>
          <a:bodyPr wrap="square" rtlCol="0">
            <a:spAutoFit/>
          </a:bodyPr>
          <a:lstStyle/>
          <a:p>
            <a:r>
              <a:rPr lang="cy-GB" dirty="0" smtClean="0"/>
              <a:t>Cym</a:t>
            </a:r>
            <a:endParaRPr lang="en-GB" dirty="0"/>
          </a:p>
        </p:txBody>
      </p:sp>
      <p:sp>
        <p:nvSpPr>
          <p:cNvPr id="6" name="TextBox 5"/>
          <p:cNvSpPr txBox="1"/>
          <p:nvPr/>
        </p:nvSpPr>
        <p:spPr>
          <a:xfrm>
            <a:off x="11125199" y="5426299"/>
            <a:ext cx="804930" cy="369332"/>
          </a:xfrm>
          <a:prstGeom prst="rect">
            <a:avLst/>
          </a:prstGeom>
          <a:noFill/>
        </p:spPr>
        <p:txBody>
          <a:bodyPr wrap="square" rtlCol="0">
            <a:spAutoFit/>
          </a:bodyPr>
          <a:lstStyle/>
          <a:p>
            <a:r>
              <a:rPr lang="cy-GB" dirty="0" err="1" smtClean="0"/>
              <a:t>Eng</a:t>
            </a:r>
            <a:endParaRPr lang="en-GB" dirty="0"/>
          </a:p>
        </p:txBody>
      </p:sp>
    </p:spTree>
    <p:extLst>
      <p:ext uri="{BB962C8B-B14F-4D97-AF65-F5344CB8AC3E}">
        <p14:creationId xmlns:p14="http://schemas.microsoft.com/office/powerpoint/2010/main" val="156108514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250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7284" fill="hold"/>
                                        <p:tgtEl>
                                          <p:spTgt spid="4"/>
                                        </p:tgtEl>
                                      </p:cBhvr>
                                    </p:cmd>
                                  </p:childTnLst>
                                </p:cTn>
                              </p:par>
                            </p:childTnLst>
                          </p:cTn>
                        </p:par>
                      </p:childTnLst>
                    </p:cTn>
                  </p:par>
                </p:childTnLst>
              </p:cTn>
              <p:nextCondLst>
                <p:cond evt="onClick" delay="0">
                  <p:tgtEl>
                    <p:spTgt spid="4"/>
                  </p:tgtEl>
                </p:cond>
              </p:nextCondLst>
            </p:seq>
            <p:audio>
              <p:cMediaNode vol="80000">
                <p:cTn id="13"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sz="2000" dirty="0" smtClean="0"/>
              <a:t>Gall fod o fantais i feddwl am ddatblygiad y plentyn o ran tri chyfnod penodol sy’n </a:t>
            </a:r>
            <a:r>
              <a:rPr lang="cy-GB" sz="2000" dirty="0" err="1" smtClean="0"/>
              <a:t>gor</a:t>
            </a:r>
            <a:r>
              <a:rPr lang="cy-GB" sz="2000" dirty="0" smtClean="0"/>
              <a:t> gyffwrdd: babanod (o enedigaeth i 18mis), plant bach (o flwydd i dair oed), a phlant ifainc (o ddwy a hanner hyd at 7 oed). Er bod datblygiad a dysgu’n dilyn patrwm cyffredinol, i nifer o blant bydd cynnydd mewn rhai agweddau yn llai amlwg a rhaid cynllunio, asesu a chyflwyno ymyrraeth a chefnogaeth bellach.</a:t>
            </a:r>
            <a:endParaRPr lang="en-GB" sz="2000" dirty="0"/>
          </a:p>
        </p:txBody>
      </p:sp>
      <p:sp>
        <p:nvSpPr>
          <p:cNvPr id="6" name="Text Placeholder 5"/>
          <p:cNvSpPr>
            <a:spLocks noGrp="1"/>
          </p:cNvSpPr>
          <p:nvPr>
            <p:ph type="body" sz="half" idx="2"/>
          </p:nvPr>
        </p:nvSpPr>
        <p:spPr/>
        <p:txBody>
          <a:bodyPr/>
          <a:lstStyle/>
          <a:p>
            <a:r>
              <a:rPr lang="en-GB" dirty="0">
                <a:solidFill>
                  <a:srgbClr val="FFFF00"/>
                </a:solidFill>
              </a:rPr>
              <a:t>It can be useful to think of child development in terms of three broad, overlapping age ranges: infants (birth to 18 months), toddlers (one to three years) and young children (two and a half years to school entry). Although learning and development generally follows a predictable sequence, for some children progress in some areas may require further assessment, planning, intervention and support. </a:t>
            </a:r>
          </a:p>
        </p:txBody>
      </p:sp>
    </p:spTree>
    <p:extLst>
      <p:ext uri="{BB962C8B-B14F-4D97-AF65-F5344CB8AC3E}">
        <p14:creationId xmlns:p14="http://schemas.microsoft.com/office/powerpoint/2010/main" val="329884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4366" y="1454330"/>
            <a:ext cx="9083040" cy="3970318"/>
          </a:xfrm>
          <a:prstGeom prst="rect">
            <a:avLst/>
          </a:prstGeom>
          <a:noFill/>
        </p:spPr>
        <p:txBody>
          <a:bodyPr wrap="square" rtlCol="0">
            <a:spAutoFit/>
          </a:bodyPr>
          <a:lstStyle/>
          <a:p>
            <a:r>
              <a:rPr lang="cy-GB" dirty="0" smtClean="0"/>
              <a:t>Ystyriwch felly:</a:t>
            </a:r>
          </a:p>
          <a:p>
            <a:endParaRPr lang="cy-GB" dirty="0"/>
          </a:p>
          <a:p>
            <a:pPr marL="342900" indent="-342900">
              <a:buAutoNum type="arabicPeriod"/>
            </a:pPr>
            <a:r>
              <a:rPr lang="cy-GB" dirty="0" smtClean="0"/>
              <a:t>Y tebygrwydd a gwahaniaethau rhwng Te </a:t>
            </a:r>
            <a:r>
              <a:rPr lang="cy-GB" dirty="0" err="1" smtClean="0"/>
              <a:t>Whãriki</a:t>
            </a:r>
            <a:r>
              <a:rPr lang="cy-GB" dirty="0" smtClean="0"/>
              <a:t> a’r Cyfnod Sylfaen</a:t>
            </a:r>
          </a:p>
          <a:p>
            <a:pPr marL="342900" indent="-342900">
              <a:buAutoNum type="arabicPeriod"/>
            </a:pPr>
            <a:r>
              <a:rPr lang="cy-GB" dirty="0" smtClean="0"/>
              <a:t>Beth gallwn ddysgu oddi wrth yr athroniaeth?</a:t>
            </a:r>
          </a:p>
          <a:p>
            <a:pPr marL="342900" indent="-342900">
              <a:buAutoNum type="arabicPeriod"/>
            </a:pPr>
            <a:r>
              <a:rPr lang="cy-GB" dirty="0" smtClean="0"/>
              <a:t>A yw addysgeg Te </a:t>
            </a:r>
            <a:r>
              <a:rPr lang="cy-GB" dirty="0" err="1" smtClean="0"/>
              <a:t>Whãriki</a:t>
            </a:r>
            <a:r>
              <a:rPr lang="cy-GB" dirty="0" smtClean="0"/>
              <a:t> yn cwmpasu dibenion tebyg i’r rhai a’u hawgrymir ar gyfer Cwricwlwm i Gymru?</a:t>
            </a:r>
          </a:p>
          <a:p>
            <a:pPr marL="342900" indent="-342900">
              <a:buAutoNum type="arabicPeriod"/>
            </a:pPr>
            <a:endParaRPr lang="cy-GB" dirty="0"/>
          </a:p>
          <a:p>
            <a:pPr marL="342900" indent="-342900">
              <a:buAutoNum type="arabicPeriod"/>
            </a:pPr>
            <a:endParaRPr lang="cy-GB" dirty="0" smtClean="0"/>
          </a:p>
          <a:p>
            <a:r>
              <a:rPr lang="cy-GB" dirty="0" err="1" smtClean="0">
                <a:solidFill>
                  <a:srgbClr val="FFFF00"/>
                </a:solidFill>
              </a:rPr>
              <a:t>Consider</a:t>
            </a:r>
            <a:r>
              <a:rPr lang="cy-GB" dirty="0" smtClean="0">
                <a:solidFill>
                  <a:srgbClr val="FFFF00"/>
                </a:solidFill>
              </a:rPr>
              <a:t> </a:t>
            </a:r>
            <a:r>
              <a:rPr lang="cy-GB" dirty="0" err="1" smtClean="0">
                <a:solidFill>
                  <a:srgbClr val="FFFF00"/>
                </a:solidFill>
              </a:rPr>
              <a:t>therefore</a:t>
            </a:r>
            <a:r>
              <a:rPr lang="cy-GB" dirty="0" smtClean="0">
                <a:solidFill>
                  <a:srgbClr val="FFFF00"/>
                </a:solidFill>
              </a:rPr>
              <a:t>:</a:t>
            </a:r>
          </a:p>
          <a:p>
            <a:pPr marL="342900" indent="-342900">
              <a:buAutoNum type="arabicPeriod"/>
            </a:pPr>
            <a:r>
              <a:rPr lang="cy-GB" dirty="0" smtClean="0">
                <a:solidFill>
                  <a:srgbClr val="FFFF00"/>
                </a:solidFill>
              </a:rPr>
              <a:t>The </a:t>
            </a:r>
            <a:r>
              <a:rPr lang="cy-GB" dirty="0" err="1" smtClean="0">
                <a:solidFill>
                  <a:srgbClr val="FFFF00"/>
                </a:solidFill>
              </a:rPr>
              <a:t>similarities</a:t>
            </a:r>
            <a:r>
              <a:rPr lang="cy-GB" dirty="0" smtClean="0">
                <a:solidFill>
                  <a:srgbClr val="FFFF00"/>
                </a:solidFill>
              </a:rPr>
              <a:t> </a:t>
            </a:r>
            <a:r>
              <a:rPr lang="cy-GB" dirty="0" err="1" smtClean="0">
                <a:solidFill>
                  <a:srgbClr val="FFFF00"/>
                </a:solidFill>
              </a:rPr>
              <a:t>and</a:t>
            </a:r>
            <a:r>
              <a:rPr lang="cy-GB" dirty="0" smtClean="0">
                <a:solidFill>
                  <a:srgbClr val="FFFF00"/>
                </a:solidFill>
              </a:rPr>
              <a:t> </a:t>
            </a:r>
            <a:r>
              <a:rPr lang="cy-GB" dirty="0" err="1" smtClean="0">
                <a:solidFill>
                  <a:srgbClr val="FFFF00"/>
                </a:solidFill>
              </a:rPr>
              <a:t>differences</a:t>
            </a:r>
            <a:r>
              <a:rPr lang="cy-GB" dirty="0" smtClean="0">
                <a:solidFill>
                  <a:srgbClr val="FFFF00"/>
                </a:solidFill>
              </a:rPr>
              <a:t> </a:t>
            </a:r>
            <a:r>
              <a:rPr lang="cy-GB" dirty="0" err="1" smtClean="0">
                <a:solidFill>
                  <a:srgbClr val="FFFF00"/>
                </a:solidFill>
              </a:rPr>
              <a:t>between</a:t>
            </a:r>
            <a:r>
              <a:rPr lang="cy-GB" dirty="0" smtClean="0">
                <a:solidFill>
                  <a:srgbClr val="FFFF00"/>
                </a:solidFill>
              </a:rPr>
              <a:t> Te </a:t>
            </a:r>
            <a:r>
              <a:rPr lang="cy-GB" dirty="0" err="1" smtClean="0">
                <a:solidFill>
                  <a:srgbClr val="FFFF00"/>
                </a:solidFill>
              </a:rPr>
              <a:t>Whãriki</a:t>
            </a:r>
            <a:r>
              <a:rPr lang="cy-GB" dirty="0" smtClean="0">
                <a:solidFill>
                  <a:srgbClr val="FFFF00"/>
                </a:solidFill>
              </a:rPr>
              <a:t> </a:t>
            </a:r>
            <a:r>
              <a:rPr lang="cy-GB" dirty="0" err="1" smtClean="0">
                <a:solidFill>
                  <a:srgbClr val="FFFF00"/>
                </a:solidFill>
              </a:rPr>
              <a:t>and</a:t>
            </a:r>
            <a:r>
              <a:rPr lang="cy-GB" dirty="0" smtClean="0">
                <a:solidFill>
                  <a:srgbClr val="FFFF00"/>
                </a:solidFill>
              </a:rPr>
              <a:t> the </a:t>
            </a:r>
            <a:r>
              <a:rPr lang="cy-GB" dirty="0" err="1" smtClean="0">
                <a:solidFill>
                  <a:srgbClr val="FFFF00"/>
                </a:solidFill>
              </a:rPr>
              <a:t>Foundation</a:t>
            </a:r>
            <a:r>
              <a:rPr lang="cy-GB" dirty="0" smtClean="0">
                <a:solidFill>
                  <a:srgbClr val="FFFF00"/>
                </a:solidFill>
              </a:rPr>
              <a:t> </a:t>
            </a:r>
            <a:r>
              <a:rPr lang="cy-GB" dirty="0" err="1" smtClean="0">
                <a:solidFill>
                  <a:srgbClr val="FFFF00"/>
                </a:solidFill>
              </a:rPr>
              <a:t>Phase</a:t>
            </a:r>
            <a:r>
              <a:rPr lang="cy-GB" dirty="0" smtClean="0">
                <a:solidFill>
                  <a:srgbClr val="FFFF00"/>
                </a:solidFill>
              </a:rPr>
              <a:t>.</a:t>
            </a:r>
          </a:p>
          <a:p>
            <a:pPr marL="342900" indent="-342900">
              <a:buAutoNum type="arabicPeriod"/>
            </a:pPr>
            <a:r>
              <a:rPr lang="cy-GB" dirty="0" err="1" smtClean="0">
                <a:solidFill>
                  <a:srgbClr val="FFFF00"/>
                </a:solidFill>
              </a:rPr>
              <a:t>What</a:t>
            </a:r>
            <a:r>
              <a:rPr lang="cy-GB" dirty="0" smtClean="0">
                <a:solidFill>
                  <a:srgbClr val="FFFF00"/>
                </a:solidFill>
              </a:rPr>
              <a:t> can we </a:t>
            </a:r>
            <a:r>
              <a:rPr lang="cy-GB" dirty="0" err="1" smtClean="0">
                <a:solidFill>
                  <a:srgbClr val="FFFF00"/>
                </a:solidFill>
              </a:rPr>
              <a:t>learn</a:t>
            </a:r>
            <a:r>
              <a:rPr lang="cy-GB" dirty="0" smtClean="0">
                <a:solidFill>
                  <a:srgbClr val="FFFF00"/>
                </a:solidFill>
              </a:rPr>
              <a:t> </a:t>
            </a:r>
            <a:r>
              <a:rPr lang="cy-GB" dirty="0" err="1" smtClean="0">
                <a:solidFill>
                  <a:srgbClr val="FFFF00"/>
                </a:solidFill>
              </a:rPr>
              <a:t>from</a:t>
            </a:r>
            <a:r>
              <a:rPr lang="cy-GB" dirty="0" smtClean="0">
                <a:solidFill>
                  <a:srgbClr val="FFFF00"/>
                </a:solidFill>
              </a:rPr>
              <a:t> the </a:t>
            </a:r>
            <a:r>
              <a:rPr lang="cy-GB" dirty="0" err="1" smtClean="0">
                <a:solidFill>
                  <a:srgbClr val="FFFF00"/>
                </a:solidFill>
              </a:rPr>
              <a:t>philsosophy</a:t>
            </a:r>
            <a:r>
              <a:rPr lang="cy-GB" dirty="0" smtClean="0">
                <a:solidFill>
                  <a:srgbClr val="FFFF00"/>
                </a:solidFill>
              </a:rPr>
              <a:t>?</a:t>
            </a:r>
          </a:p>
          <a:p>
            <a:pPr marL="342900" indent="-342900">
              <a:buAutoNum type="arabicPeriod"/>
            </a:pPr>
            <a:r>
              <a:rPr lang="cy-GB" dirty="0" smtClean="0">
                <a:solidFill>
                  <a:srgbClr val="FFFF00"/>
                </a:solidFill>
              </a:rPr>
              <a:t>Does the Te </a:t>
            </a:r>
            <a:r>
              <a:rPr lang="cy-GB" dirty="0" err="1" smtClean="0">
                <a:solidFill>
                  <a:srgbClr val="FFFF00"/>
                </a:solidFill>
              </a:rPr>
              <a:t>Whãriki</a:t>
            </a:r>
            <a:r>
              <a:rPr lang="cy-GB" dirty="0" smtClean="0">
                <a:solidFill>
                  <a:srgbClr val="FFFF00"/>
                </a:solidFill>
              </a:rPr>
              <a:t> </a:t>
            </a:r>
            <a:r>
              <a:rPr lang="cy-GB" dirty="0" err="1" smtClean="0">
                <a:solidFill>
                  <a:srgbClr val="FFFF00"/>
                </a:solidFill>
              </a:rPr>
              <a:t>pedagogy</a:t>
            </a:r>
            <a:r>
              <a:rPr lang="cy-GB" dirty="0" smtClean="0">
                <a:solidFill>
                  <a:srgbClr val="FFFF00"/>
                </a:solidFill>
              </a:rPr>
              <a:t> </a:t>
            </a:r>
            <a:r>
              <a:rPr lang="cy-GB" dirty="0" err="1" smtClean="0">
                <a:solidFill>
                  <a:srgbClr val="FFFF00"/>
                </a:solidFill>
              </a:rPr>
              <a:t>include</a:t>
            </a:r>
            <a:r>
              <a:rPr lang="cy-GB" dirty="0" smtClean="0">
                <a:solidFill>
                  <a:srgbClr val="FFFF00"/>
                </a:solidFill>
              </a:rPr>
              <a:t> </a:t>
            </a:r>
            <a:r>
              <a:rPr lang="cy-GB" dirty="0" err="1" smtClean="0">
                <a:solidFill>
                  <a:srgbClr val="FFFF00"/>
                </a:solidFill>
              </a:rPr>
              <a:t>similar</a:t>
            </a:r>
            <a:r>
              <a:rPr lang="cy-GB" dirty="0" smtClean="0">
                <a:solidFill>
                  <a:srgbClr val="FFFF00"/>
                </a:solidFill>
              </a:rPr>
              <a:t> </a:t>
            </a:r>
            <a:r>
              <a:rPr lang="cy-GB" dirty="0" err="1" smtClean="0">
                <a:solidFill>
                  <a:srgbClr val="FFFF00"/>
                </a:solidFill>
              </a:rPr>
              <a:t>purposes</a:t>
            </a:r>
            <a:r>
              <a:rPr lang="cy-GB" dirty="0" smtClean="0">
                <a:solidFill>
                  <a:srgbClr val="FFFF00"/>
                </a:solidFill>
              </a:rPr>
              <a:t> to </a:t>
            </a:r>
            <a:r>
              <a:rPr lang="cy-GB" dirty="0" err="1" smtClean="0">
                <a:solidFill>
                  <a:srgbClr val="FFFF00"/>
                </a:solidFill>
              </a:rPr>
              <a:t>our</a:t>
            </a:r>
            <a:r>
              <a:rPr lang="cy-GB" dirty="0" smtClean="0">
                <a:solidFill>
                  <a:srgbClr val="FFFF00"/>
                </a:solidFill>
              </a:rPr>
              <a:t> </a:t>
            </a:r>
            <a:r>
              <a:rPr lang="cy-GB" dirty="0" err="1" smtClean="0">
                <a:solidFill>
                  <a:srgbClr val="FFFF00"/>
                </a:solidFill>
              </a:rPr>
              <a:t>new</a:t>
            </a:r>
            <a:r>
              <a:rPr lang="cy-GB" dirty="0" smtClean="0">
                <a:solidFill>
                  <a:srgbClr val="FFFF00"/>
                </a:solidFill>
              </a:rPr>
              <a:t> </a:t>
            </a:r>
            <a:r>
              <a:rPr lang="cy-GB" dirty="0" err="1">
                <a:solidFill>
                  <a:srgbClr val="FFFF00"/>
                </a:solidFill>
              </a:rPr>
              <a:t>C</a:t>
            </a:r>
            <a:r>
              <a:rPr lang="cy-GB" dirty="0" err="1" smtClean="0">
                <a:solidFill>
                  <a:srgbClr val="FFFF00"/>
                </a:solidFill>
              </a:rPr>
              <a:t>urriculum</a:t>
            </a:r>
            <a:r>
              <a:rPr lang="cy-GB" dirty="0" smtClean="0">
                <a:solidFill>
                  <a:srgbClr val="FFFF00"/>
                </a:solidFill>
              </a:rPr>
              <a:t> </a:t>
            </a:r>
            <a:r>
              <a:rPr lang="cy-GB" dirty="0" err="1" smtClean="0">
                <a:solidFill>
                  <a:srgbClr val="FFFF00"/>
                </a:solidFill>
              </a:rPr>
              <a:t>for</a:t>
            </a:r>
            <a:r>
              <a:rPr lang="cy-GB" dirty="0" smtClean="0">
                <a:solidFill>
                  <a:srgbClr val="FFFF00"/>
                </a:solidFill>
              </a:rPr>
              <a:t> Wales?</a:t>
            </a:r>
            <a:endParaRPr lang="en-GB" dirty="0">
              <a:solidFill>
                <a:srgbClr val="FFFF00"/>
              </a:solidFill>
            </a:endParaRPr>
          </a:p>
        </p:txBody>
      </p:sp>
    </p:spTree>
    <p:extLst>
      <p:ext uri="{BB962C8B-B14F-4D97-AF65-F5344CB8AC3E}">
        <p14:creationId xmlns:p14="http://schemas.microsoft.com/office/powerpoint/2010/main" val="206978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Ymchwiliwch i...</a:t>
            </a:r>
            <a:br>
              <a:rPr lang="cy-GB" dirty="0" smtClean="0"/>
            </a:br>
            <a:r>
              <a:rPr lang="cy-GB" dirty="0" smtClean="0">
                <a:solidFill>
                  <a:srgbClr val="FFFF00"/>
                </a:solidFill>
              </a:rPr>
              <a:t>Research...</a:t>
            </a:r>
            <a:endParaRPr lang="en-GB" dirty="0">
              <a:solidFill>
                <a:srgbClr val="FFFF00"/>
              </a:solidFill>
            </a:endParaRPr>
          </a:p>
        </p:txBody>
      </p:sp>
      <p:sp>
        <p:nvSpPr>
          <p:cNvPr id="3" name="Content Placeholder 2"/>
          <p:cNvSpPr>
            <a:spLocks noGrp="1"/>
          </p:cNvSpPr>
          <p:nvPr>
            <p:ph sz="half" idx="1"/>
          </p:nvPr>
        </p:nvSpPr>
        <p:spPr/>
        <p:txBody>
          <a:bodyPr>
            <a:normAutofit/>
          </a:bodyPr>
          <a:lstStyle/>
          <a:p>
            <a:pPr marL="0" indent="0">
              <a:buNone/>
            </a:pPr>
            <a:r>
              <a:rPr lang="cy-GB" sz="2800" b="1" u="sng" dirty="0" smtClean="0"/>
              <a:t>Dull </a:t>
            </a:r>
            <a:r>
              <a:rPr lang="cy-GB" sz="2800" b="1" u="sng" dirty="0" err="1" smtClean="0"/>
              <a:t>Montessori</a:t>
            </a:r>
            <a:endParaRPr lang="cy-GB" sz="2800" b="1" u="sng" dirty="0" smtClean="0"/>
          </a:p>
          <a:p>
            <a:pPr marL="0" indent="0">
              <a:buNone/>
            </a:pPr>
            <a:endParaRPr lang="cy-GB" sz="2800" b="1" u="sng" dirty="0"/>
          </a:p>
          <a:p>
            <a:pPr marL="0" indent="0">
              <a:buNone/>
            </a:pPr>
            <a:endParaRPr lang="cy-GB" sz="2800" b="1" u="sng" dirty="0" smtClean="0"/>
          </a:p>
          <a:p>
            <a:pPr marL="0" indent="0">
              <a:buNone/>
            </a:pPr>
            <a:endParaRPr lang="cy-GB" sz="2800" b="1" u="sng" dirty="0"/>
          </a:p>
          <a:p>
            <a:pPr marL="0" indent="0">
              <a:buNone/>
            </a:pPr>
            <a:r>
              <a:rPr lang="cy-GB" sz="2800" b="1" u="sng" dirty="0" smtClean="0"/>
              <a:t>Dull </a:t>
            </a:r>
            <a:r>
              <a:rPr lang="cy-GB" sz="2800" b="1" u="sng" dirty="0" err="1" smtClean="0"/>
              <a:t>High</a:t>
            </a:r>
            <a:r>
              <a:rPr lang="cy-GB" sz="2800" b="1" u="sng" dirty="0" smtClean="0"/>
              <a:t> </a:t>
            </a:r>
            <a:r>
              <a:rPr lang="cy-GB" sz="2800" b="1" u="sng" dirty="0" err="1" smtClean="0"/>
              <a:t>Scope</a:t>
            </a:r>
            <a:endParaRPr lang="cy-GB" sz="2800" b="1" u="sng" dirty="0"/>
          </a:p>
        </p:txBody>
      </p:sp>
      <p:sp>
        <p:nvSpPr>
          <p:cNvPr id="4" name="Content Placeholder 3"/>
          <p:cNvSpPr>
            <a:spLocks noGrp="1"/>
          </p:cNvSpPr>
          <p:nvPr>
            <p:ph sz="half" idx="2"/>
          </p:nvPr>
        </p:nvSpPr>
        <p:spPr>
          <a:xfrm>
            <a:off x="5654493" y="2056092"/>
            <a:ext cx="5126718" cy="4200245"/>
          </a:xfrm>
        </p:spPr>
        <p:txBody>
          <a:bodyPr>
            <a:normAutofit/>
          </a:bodyPr>
          <a:lstStyle/>
          <a:p>
            <a:r>
              <a:rPr lang="cy-GB" sz="2800" b="1" u="sng" dirty="0" smtClean="0">
                <a:solidFill>
                  <a:srgbClr val="FFFF00"/>
                </a:solidFill>
              </a:rPr>
              <a:t>The </a:t>
            </a:r>
            <a:r>
              <a:rPr lang="cy-GB" sz="2800" b="1" u="sng" dirty="0" err="1" smtClean="0">
                <a:solidFill>
                  <a:srgbClr val="FFFF00"/>
                </a:solidFill>
              </a:rPr>
              <a:t>Montessori</a:t>
            </a:r>
            <a:r>
              <a:rPr lang="cy-GB" sz="2800" b="1" u="sng" dirty="0" smtClean="0">
                <a:solidFill>
                  <a:srgbClr val="FFFF00"/>
                </a:solidFill>
              </a:rPr>
              <a:t> </a:t>
            </a:r>
            <a:r>
              <a:rPr lang="cy-GB" sz="2800" b="1" u="sng" dirty="0" err="1" smtClean="0">
                <a:solidFill>
                  <a:srgbClr val="FFFF00"/>
                </a:solidFill>
              </a:rPr>
              <a:t>Method</a:t>
            </a:r>
            <a:endParaRPr lang="cy-GB" sz="2800" b="1" u="sng" dirty="0" smtClean="0">
              <a:solidFill>
                <a:srgbClr val="FFFF00"/>
              </a:solidFill>
            </a:endParaRPr>
          </a:p>
          <a:p>
            <a:endParaRPr lang="cy-GB" sz="2800" b="1" u="sng" dirty="0">
              <a:solidFill>
                <a:srgbClr val="FFFF00"/>
              </a:solidFill>
            </a:endParaRPr>
          </a:p>
          <a:p>
            <a:endParaRPr lang="cy-GB" sz="2800" b="1" u="sng" dirty="0" smtClean="0">
              <a:solidFill>
                <a:srgbClr val="FFFF00"/>
              </a:solidFill>
            </a:endParaRPr>
          </a:p>
          <a:p>
            <a:endParaRPr lang="cy-GB" sz="2800" b="1" u="sng" dirty="0">
              <a:solidFill>
                <a:srgbClr val="FFFF00"/>
              </a:solidFill>
            </a:endParaRPr>
          </a:p>
          <a:p>
            <a:r>
              <a:rPr lang="cy-GB" sz="2800" b="1" u="sng" dirty="0" smtClean="0">
                <a:solidFill>
                  <a:srgbClr val="FFFF00"/>
                </a:solidFill>
              </a:rPr>
              <a:t>The </a:t>
            </a:r>
            <a:r>
              <a:rPr lang="cy-GB" sz="2800" b="1" u="sng" dirty="0" err="1" smtClean="0">
                <a:solidFill>
                  <a:srgbClr val="FFFF00"/>
                </a:solidFill>
              </a:rPr>
              <a:t>High</a:t>
            </a:r>
            <a:r>
              <a:rPr lang="cy-GB" sz="2800" b="1" u="sng" dirty="0" smtClean="0">
                <a:solidFill>
                  <a:srgbClr val="FFFF00"/>
                </a:solidFill>
              </a:rPr>
              <a:t> </a:t>
            </a:r>
            <a:r>
              <a:rPr lang="cy-GB" sz="2800" b="1" u="sng" dirty="0" err="1" smtClean="0">
                <a:solidFill>
                  <a:srgbClr val="FFFF00"/>
                </a:solidFill>
              </a:rPr>
              <a:t>Scope</a:t>
            </a:r>
            <a:r>
              <a:rPr lang="cy-GB" sz="2800" b="1" u="sng" dirty="0" smtClean="0">
                <a:solidFill>
                  <a:srgbClr val="FFFF00"/>
                </a:solidFill>
              </a:rPr>
              <a:t> </a:t>
            </a:r>
            <a:r>
              <a:rPr lang="cy-GB" sz="2800" b="1" u="sng" dirty="0" err="1" smtClean="0">
                <a:solidFill>
                  <a:srgbClr val="FFFF00"/>
                </a:solidFill>
              </a:rPr>
              <a:t>Approach</a:t>
            </a:r>
            <a:endParaRPr lang="en-GB" sz="2800" b="1" u="sng" dirty="0">
              <a:solidFill>
                <a:srgbClr val="FFFF00"/>
              </a:solidFill>
            </a:endParaRPr>
          </a:p>
        </p:txBody>
      </p:sp>
    </p:spTree>
    <p:extLst>
      <p:ext uri="{BB962C8B-B14F-4D97-AF65-F5344CB8AC3E}">
        <p14:creationId xmlns:p14="http://schemas.microsoft.com/office/powerpoint/2010/main" val="585043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187352" cy="1400530"/>
          </a:xfrm>
        </p:spPr>
        <p:txBody>
          <a:bodyPr/>
          <a:lstStyle/>
          <a:p>
            <a:r>
              <a:rPr lang="cy-GB" dirty="0" smtClean="0"/>
              <a:t>Cymharu dulliau addysgol</a:t>
            </a:r>
            <a:br>
              <a:rPr lang="cy-GB" dirty="0" smtClean="0"/>
            </a:br>
            <a:r>
              <a:rPr lang="cy-GB" dirty="0" err="1" smtClean="0">
                <a:solidFill>
                  <a:srgbClr val="FFFF00"/>
                </a:solidFill>
              </a:rPr>
              <a:t>Comparing</a:t>
            </a:r>
            <a:r>
              <a:rPr lang="cy-GB" dirty="0" smtClean="0">
                <a:solidFill>
                  <a:srgbClr val="FFFF00"/>
                </a:solidFill>
              </a:rPr>
              <a:t> </a:t>
            </a:r>
            <a:r>
              <a:rPr lang="cy-GB" dirty="0" err="1" smtClean="0">
                <a:solidFill>
                  <a:srgbClr val="FFFF00"/>
                </a:solidFill>
              </a:rPr>
              <a:t>educational</a:t>
            </a:r>
            <a:r>
              <a:rPr lang="cy-GB" dirty="0" smtClean="0">
                <a:solidFill>
                  <a:srgbClr val="FFFF00"/>
                </a:solidFill>
              </a:rPr>
              <a:t> </a:t>
            </a:r>
            <a:r>
              <a:rPr lang="cy-GB" dirty="0" err="1" smtClean="0">
                <a:solidFill>
                  <a:srgbClr val="FFFF00"/>
                </a:solidFill>
              </a:rPr>
              <a:t>approaches</a:t>
            </a:r>
            <a:endParaRPr lang="en-GB" dirty="0">
              <a:solidFill>
                <a:srgbClr val="FFFF00"/>
              </a:solidFill>
            </a:endParaRPr>
          </a:p>
        </p:txBody>
      </p:sp>
      <p:sp>
        <p:nvSpPr>
          <p:cNvPr id="3" name="Content Placeholder 2"/>
          <p:cNvSpPr>
            <a:spLocks noGrp="1"/>
          </p:cNvSpPr>
          <p:nvPr>
            <p:ph sz="half" idx="1"/>
          </p:nvPr>
        </p:nvSpPr>
        <p:spPr/>
        <p:txBody>
          <a:bodyPr/>
          <a:lstStyle/>
          <a:p>
            <a:r>
              <a:rPr lang="cy-GB" dirty="0" smtClean="0"/>
              <a:t>Ehangu gwybodaeth</a:t>
            </a:r>
          </a:p>
          <a:p>
            <a:endParaRPr lang="cy-GB" dirty="0"/>
          </a:p>
          <a:p>
            <a:r>
              <a:rPr lang="cy-GB" dirty="0" smtClean="0"/>
              <a:t>Dyfnhau dealltwriaeth</a:t>
            </a:r>
          </a:p>
          <a:p>
            <a:endParaRPr lang="cy-GB" dirty="0"/>
          </a:p>
          <a:p>
            <a:r>
              <a:rPr lang="cy-GB" dirty="0" smtClean="0"/>
              <a:t>Datblygu dealltwriaeth o addysgeg</a:t>
            </a:r>
          </a:p>
          <a:p>
            <a:endParaRPr lang="cy-GB" dirty="0"/>
          </a:p>
          <a:p>
            <a:r>
              <a:rPr lang="cy-GB" dirty="0" smtClean="0"/>
              <a:t>Cefnogi eich ymchwil</a:t>
            </a:r>
          </a:p>
          <a:p>
            <a:endParaRPr lang="cy-GB" dirty="0"/>
          </a:p>
          <a:p>
            <a:r>
              <a:rPr lang="cy-GB" dirty="0" smtClean="0"/>
              <a:t>Datblygu eich athroniaeth bersonol</a:t>
            </a:r>
            <a:endParaRPr lang="en-GB" dirty="0"/>
          </a:p>
        </p:txBody>
      </p:sp>
      <p:sp>
        <p:nvSpPr>
          <p:cNvPr id="4" name="Content Placeholder 3"/>
          <p:cNvSpPr>
            <a:spLocks noGrp="1"/>
          </p:cNvSpPr>
          <p:nvPr>
            <p:ph sz="half" idx="2"/>
          </p:nvPr>
        </p:nvSpPr>
        <p:spPr/>
        <p:txBody>
          <a:bodyPr/>
          <a:lstStyle/>
          <a:p>
            <a:r>
              <a:rPr lang="cy-GB" dirty="0" err="1" smtClean="0"/>
              <a:t>Enhances</a:t>
            </a:r>
            <a:r>
              <a:rPr lang="cy-GB" dirty="0" smtClean="0"/>
              <a:t> </a:t>
            </a:r>
            <a:r>
              <a:rPr lang="cy-GB" dirty="0" err="1" smtClean="0"/>
              <a:t>your</a:t>
            </a:r>
            <a:r>
              <a:rPr lang="cy-GB" dirty="0" smtClean="0"/>
              <a:t> </a:t>
            </a:r>
            <a:r>
              <a:rPr lang="cy-GB" dirty="0" err="1" smtClean="0"/>
              <a:t>knowledge</a:t>
            </a:r>
            <a:endParaRPr lang="cy-GB" dirty="0" smtClean="0"/>
          </a:p>
          <a:p>
            <a:endParaRPr lang="cy-GB" dirty="0"/>
          </a:p>
          <a:p>
            <a:r>
              <a:rPr lang="cy-GB" dirty="0" err="1" smtClean="0"/>
              <a:t>Deepens</a:t>
            </a:r>
            <a:r>
              <a:rPr lang="cy-GB" dirty="0" smtClean="0"/>
              <a:t> </a:t>
            </a:r>
            <a:r>
              <a:rPr lang="cy-GB" dirty="0" err="1" smtClean="0"/>
              <a:t>your</a:t>
            </a:r>
            <a:r>
              <a:rPr lang="cy-GB" dirty="0" smtClean="0"/>
              <a:t> </a:t>
            </a:r>
            <a:r>
              <a:rPr lang="cy-GB" dirty="0" err="1" smtClean="0"/>
              <a:t>understanding</a:t>
            </a:r>
            <a:endParaRPr lang="cy-GB" dirty="0" smtClean="0"/>
          </a:p>
          <a:p>
            <a:endParaRPr lang="cy-GB" dirty="0" smtClean="0"/>
          </a:p>
          <a:p>
            <a:r>
              <a:rPr lang="cy-GB" dirty="0" err="1" smtClean="0"/>
              <a:t>Develops</a:t>
            </a:r>
            <a:r>
              <a:rPr lang="cy-GB" dirty="0" smtClean="0"/>
              <a:t> </a:t>
            </a:r>
            <a:r>
              <a:rPr lang="cy-GB" dirty="0" err="1" smtClean="0"/>
              <a:t>your</a:t>
            </a:r>
            <a:r>
              <a:rPr lang="cy-GB" dirty="0" smtClean="0"/>
              <a:t> </a:t>
            </a:r>
            <a:r>
              <a:rPr lang="cy-GB" dirty="0" err="1" smtClean="0"/>
              <a:t>concept</a:t>
            </a:r>
            <a:r>
              <a:rPr lang="cy-GB" dirty="0" smtClean="0"/>
              <a:t> of </a:t>
            </a:r>
            <a:r>
              <a:rPr lang="cy-GB" dirty="0" err="1" smtClean="0"/>
              <a:t>pedagogy</a:t>
            </a:r>
            <a:endParaRPr lang="cy-GB" dirty="0" smtClean="0"/>
          </a:p>
          <a:p>
            <a:endParaRPr lang="cy-GB" dirty="0"/>
          </a:p>
          <a:p>
            <a:r>
              <a:rPr lang="cy-GB" dirty="0" err="1" smtClean="0"/>
              <a:t>Supports</a:t>
            </a:r>
            <a:r>
              <a:rPr lang="cy-GB" dirty="0" smtClean="0"/>
              <a:t> </a:t>
            </a:r>
            <a:r>
              <a:rPr lang="cy-GB" dirty="0" err="1" smtClean="0"/>
              <a:t>your</a:t>
            </a:r>
            <a:r>
              <a:rPr lang="cy-GB" dirty="0" smtClean="0"/>
              <a:t> </a:t>
            </a:r>
            <a:r>
              <a:rPr lang="cy-GB" dirty="0" err="1" smtClean="0"/>
              <a:t>research</a:t>
            </a:r>
            <a:endParaRPr lang="cy-GB" dirty="0" smtClean="0"/>
          </a:p>
          <a:p>
            <a:endParaRPr lang="cy-GB" dirty="0"/>
          </a:p>
          <a:p>
            <a:r>
              <a:rPr lang="cy-GB" dirty="0" err="1" smtClean="0"/>
              <a:t>Develops</a:t>
            </a:r>
            <a:r>
              <a:rPr lang="cy-GB" dirty="0" smtClean="0"/>
              <a:t> </a:t>
            </a:r>
            <a:r>
              <a:rPr lang="cy-GB" dirty="0" err="1" smtClean="0"/>
              <a:t>your</a:t>
            </a:r>
            <a:r>
              <a:rPr lang="cy-GB" dirty="0" smtClean="0"/>
              <a:t> </a:t>
            </a:r>
            <a:r>
              <a:rPr lang="cy-GB" dirty="0" err="1" smtClean="0"/>
              <a:t>own</a:t>
            </a:r>
            <a:r>
              <a:rPr lang="cy-GB" dirty="0" smtClean="0"/>
              <a:t> </a:t>
            </a:r>
            <a:r>
              <a:rPr lang="cy-GB" dirty="0" err="1" smtClean="0"/>
              <a:t>personal</a:t>
            </a:r>
            <a:r>
              <a:rPr lang="cy-GB" dirty="0" smtClean="0"/>
              <a:t> </a:t>
            </a:r>
            <a:r>
              <a:rPr lang="cy-GB" dirty="0" err="1" smtClean="0"/>
              <a:t>philosophy</a:t>
            </a:r>
            <a:endParaRPr lang="en-GB" dirty="0"/>
          </a:p>
        </p:txBody>
      </p:sp>
    </p:spTree>
    <p:extLst>
      <p:ext uri="{BB962C8B-B14F-4D97-AF65-F5344CB8AC3E}">
        <p14:creationId xmlns:p14="http://schemas.microsoft.com/office/powerpoint/2010/main" val="4057623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Addysgeg</a:t>
            </a:r>
            <a:br>
              <a:rPr lang="cy-GB" dirty="0" smtClean="0"/>
            </a:br>
            <a:r>
              <a:rPr lang="cy-GB" dirty="0" err="1" smtClean="0">
                <a:solidFill>
                  <a:srgbClr val="FFFF00"/>
                </a:solidFill>
              </a:rPr>
              <a:t>Pedagogy</a:t>
            </a:r>
            <a:endParaRPr lang="en-GB" dirty="0">
              <a:solidFill>
                <a:srgbClr val="FFFF00"/>
              </a:solidFill>
            </a:endParaRPr>
          </a:p>
        </p:txBody>
      </p:sp>
      <p:sp>
        <p:nvSpPr>
          <p:cNvPr id="3" name="Content Placeholder 2"/>
          <p:cNvSpPr>
            <a:spLocks noGrp="1"/>
          </p:cNvSpPr>
          <p:nvPr>
            <p:ph sz="half" idx="1"/>
          </p:nvPr>
        </p:nvSpPr>
        <p:spPr/>
        <p:txBody>
          <a:bodyPr/>
          <a:lstStyle/>
          <a:p>
            <a:r>
              <a:rPr lang="cy-GB" dirty="0" smtClean="0"/>
              <a:t>Cydblethiad o wahanol agweddau megis y cwricwlwm, y plant, yr amgylchedd a pherthnasedd yr hyn a wnaed.</a:t>
            </a:r>
          </a:p>
          <a:p>
            <a:endParaRPr lang="cy-GB" dirty="0"/>
          </a:p>
          <a:p>
            <a:r>
              <a:rPr lang="cy-GB" dirty="0" smtClean="0"/>
              <a:t>Pwy?</a:t>
            </a:r>
          </a:p>
          <a:p>
            <a:r>
              <a:rPr lang="cy-GB" dirty="0" smtClean="0"/>
              <a:t>Beth? </a:t>
            </a:r>
            <a:r>
              <a:rPr lang="cy-GB" dirty="0"/>
              <a:t>a</a:t>
            </a:r>
            <a:r>
              <a:rPr lang="cy-GB" dirty="0" smtClean="0"/>
              <a:t> Sut?</a:t>
            </a:r>
          </a:p>
          <a:p>
            <a:r>
              <a:rPr lang="cy-GB" dirty="0" smtClean="0"/>
              <a:t>Ble?</a:t>
            </a:r>
          </a:p>
          <a:p>
            <a:r>
              <a:rPr lang="cy-GB" dirty="0" smtClean="0"/>
              <a:t>Pam?</a:t>
            </a:r>
            <a:endParaRPr lang="en-GB" dirty="0"/>
          </a:p>
        </p:txBody>
      </p:sp>
      <p:sp>
        <p:nvSpPr>
          <p:cNvPr id="4" name="Content Placeholder 3"/>
          <p:cNvSpPr>
            <a:spLocks noGrp="1"/>
          </p:cNvSpPr>
          <p:nvPr>
            <p:ph sz="half" idx="2"/>
          </p:nvPr>
        </p:nvSpPr>
        <p:spPr/>
        <p:txBody>
          <a:bodyPr/>
          <a:lstStyle/>
          <a:p>
            <a:r>
              <a:rPr lang="cy-GB" dirty="0" err="1" smtClean="0"/>
              <a:t>An</a:t>
            </a:r>
            <a:r>
              <a:rPr lang="cy-GB" dirty="0" smtClean="0"/>
              <a:t> </a:t>
            </a:r>
            <a:r>
              <a:rPr lang="cy-GB" dirty="0" err="1" smtClean="0"/>
              <a:t>interwoven</a:t>
            </a:r>
            <a:r>
              <a:rPr lang="cy-GB" dirty="0" smtClean="0"/>
              <a:t> </a:t>
            </a:r>
            <a:r>
              <a:rPr lang="cy-GB" dirty="0" err="1" smtClean="0"/>
              <a:t>mix</a:t>
            </a:r>
            <a:r>
              <a:rPr lang="cy-GB" dirty="0" smtClean="0"/>
              <a:t> of </a:t>
            </a:r>
            <a:r>
              <a:rPr lang="cy-GB" dirty="0" err="1" smtClean="0"/>
              <a:t>aspects</a:t>
            </a:r>
            <a:r>
              <a:rPr lang="cy-GB" dirty="0" smtClean="0"/>
              <a:t> </a:t>
            </a:r>
            <a:r>
              <a:rPr lang="cy-GB" dirty="0" err="1" smtClean="0"/>
              <a:t>such</a:t>
            </a:r>
            <a:r>
              <a:rPr lang="cy-GB" dirty="0" smtClean="0"/>
              <a:t> as the </a:t>
            </a:r>
            <a:r>
              <a:rPr lang="cy-GB" dirty="0" err="1" smtClean="0"/>
              <a:t>curriculum</a:t>
            </a:r>
            <a:r>
              <a:rPr lang="cy-GB" dirty="0" smtClean="0"/>
              <a:t>, the </a:t>
            </a:r>
            <a:r>
              <a:rPr lang="cy-GB" dirty="0" err="1" smtClean="0"/>
              <a:t>children</a:t>
            </a:r>
            <a:r>
              <a:rPr lang="cy-GB" dirty="0" smtClean="0"/>
              <a:t>, the </a:t>
            </a:r>
            <a:r>
              <a:rPr lang="cy-GB" dirty="0" err="1" smtClean="0"/>
              <a:t>environment</a:t>
            </a:r>
            <a:r>
              <a:rPr lang="cy-GB" dirty="0" smtClean="0"/>
              <a:t> </a:t>
            </a:r>
            <a:r>
              <a:rPr lang="cy-GB" dirty="0" err="1" smtClean="0"/>
              <a:t>and</a:t>
            </a:r>
            <a:r>
              <a:rPr lang="cy-GB" dirty="0" smtClean="0"/>
              <a:t> the </a:t>
            </a:r>
            <a:r>
              <a:rPr lang="cy-GB" dirty="0" err="1" smtClean="0"/>
              <a:t>context</a:t>
            </a:r>
            <a:r>
              <a:rPr lang="cy-GB" dirty="0" smtClean="0"/>
              <a:t>.</a:t>
            </a:r>
          </a:p>
          <a:p>
            <a:endParaRPr lang="cy-GB" dirty="0"/>
          </a:p>
          <a:p>
            <a:endParaRPr lang="cy-GB" dirty="0" smtClean="0"/>
          </a:p>
          <a:p>
            <a:r>
              <a:rPr lang="cy-GB" dirty="0" err="1" smtClean="0"/>
              <a:t>Who</a:t>
            </a:r>
            <a:r>
              <a:rPr lang="cy-GB" dirty="0" smtClean="0"/>
              <a:t>?</a:t>
            </a:r>
          </a:p>
          <a:p>
            <a:r>
              <a:rPr lang="cy-GB" dirty="0" err="1" smtClean="0"/>
              <a:t>What</a:t>
            </a:r>
            <a:r>
              <a:rPr lang="cy-GB" dirty="0" smtClean="0"/>
              <a:t>? &amp; </a:t>
            </a:r>
            <a:r>
              <a:rPr lang="cy-GB" dirty="0" err="1" smtClean="0"/>
              <a:t>How</a:t>
            </a:r>
            <a:r>
              <a:rPr lang="cy-GB" dirty="0" smtClean="0"/>
              <a:t>?</a:t>
            </a:r>
          </a:p>
          <a:p>
            <a:r>
              <a:rPr lang="cy-GB" dirty="0" err="1" smtClean="0"/>
              <a:t>Where</a:t>
            </a:r>
            <a:r>
              <a:rPr lang="cy-GB" dirty="0" smtClean="0"/>
              <a:t>?</a:t>
            </a:r>
          </a:p>
          <a:p>
            <a:r>
              <a:rPr lang="cy-GB" dirty="0" err="1" smtClean="0"/>
              <a:t>Why</a:t>
            </a:r>
            <a:r>
              <a:rPr lang="cy-GB" dirty="0" smtClean="0"/>
              <a:t>?</a:t>
            </a:r>
            <a:endParaRPr lang="en-GB" dirty="0"/>
          </a:p>
        </p:txBody>
      </p:sp>
      <p:pic>
        <p:nvPicPr>
          <p:cNvPr id="5" name="Sl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90541" y="5749344"/>
            <a:ext cx="304800" cy="304800"/>
          </a:xfrm>
          <a:prstGeom prst="rect">
            <a:avLst/>
          </a:prstGeom>
        </p:spPr>
      </p:pic>
      <p:pic>
        <p:nvPicPr>
          <p:cNvPr id="6" name="Sl 16">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8390586" y="5672070"/>
            <a:ext cx="304800" cy="304800"/>
          </a:xfrm>
          <a:prstGeom prst="rect">
            <a:avLst/>
          </a:prstGeom>
        </p:spPr>
      </p:pic>
    </p:spTree>
    <p:extLst>
      <p:ext uri="{BB962C8B-B14F-4D97-AF65-F5344CB8AC3E}">
        <p14:creationId xmlns:p14="http://schemas.microsoft.com/office/powerpoint/2010/main" val="21713617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5767"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0133" fill="hold"/>
                                        <p:tgtEl>
                                          <p:spTgt spid="6"/>
                                        </p:tgtEl>
                                      </p:cBhvr>
                                    </p:cmd>
                                  </p:childTnLst>
                                </p:cTn>
                              </p:par>
                            </p:childTnLst>
                          </p:cTn>
                        </p:par>
                      </p:childTnLst>
                    </p:cTn>
                  </p:par>
                </p:childTnLst>
              </p:cTn>
              <p:nextCondLst>
                <p:cond evt="onClick" delay="0">
                  <p:tgtEl>
                    <p:spTgt spid="6"/>
                  </p:tgtEl>
                </p:cond>
              </p:nextCondLst>
            </p:seq>
            <p:audio>
              <p:cMediaNode vol="80000">
                <p:cTn id="13"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Dulliau cyfannol</a:t>
            </a:r>
            <a:br>
              <a:rPr lang="cy-GB" dirty="0" smtClean="0"/>
            </a:br>
            <a:r>
              <a:rPr lang="cy-GB" dirty="0" err="1" smtClean="0">
                <a:solidFill>
                  <a:srgbClr val="FFFF00"/>
                </a:solidFill>
              </a:rPr>
              <a:t>Holistic</a:t>
            </a:r>
            <a:r>
              <a:rPr lang="cy-GB" dirty="0" smtClean="0">
                <a:solidFill>
                  <a:srgbClr val="FFFF00"/>
                </a:solidFill>
              </a:rPr>
              <a:t> </a:t>
            </a:r>
            <a:r>
              <a:rPr lang="cy-GB" dirty="0" err="1" smtClean="0">
                <a:solidFill>
                  <a:srgbClr val="FFFF00"/>
                </a:solidFill>
              </a:rPr>
              <a:t>approaches</a:t>
            </a:r>
            <a:endParaRPr lang="en-GB" dirty="0">
              <a:solidFill>
                <a:srgbClr val="FFFF00"/>
              </a:solidFill>
            </a:endParaRPr>
          </a:p>
        </p:txBody>
      </p:sp>
      <p:sp>
        <p:nvSpPr>
          <p:cNvPr id="3" name="Content Placeholder 2"/>
          <p:cNvSpPr>
            <a:spLocks noGrp="1"/>
          </p:cNvSpPr>
          <p:nvPr>
            <p:ph sz="half" idx="1"/>
          </p:nvPr>
        </p:nvSpPr>
        <p:spPr/>
        <p:txBody>
          <a:bodyPr/>
          <a:lstStyle/>
          <a:p>
            <a:pPr marL="0" indent="0">
              <a:buNone/>
            </a:pPr>
            <a:r>
              <a:rPr lang="cy-GB" dirty="0" smtClean="0"/>
              <a:t>Prif nod dulliau cyfannol yw...</a:t>
            </a:r>
          </a:p>
          <a:p>
            <a:endParaRPr lang="cy-GB" dirty="0"/>
          </a:p>
          <a:p>
            <a:r>
              <a:rPr lang="cy-GB" dirty="0" smtClean="0"/>
              <a:t>Creu cyd destun pwrpasol</a:t>
            </a:r>
          </a:p>
          <a:p>
            <a:r>
              <a:rPr lang="cy-GB" dirty="0" smtClean="0"/>
              <a:t>Sbarduno’r dysgwr</a:t>
            </a:r>
          </a:p>
          <a:p>
            <a:r>
              <a:rPr lang="cy-GB" dirty="0" smtClean="0"/>
              <a:t>Ystyried cam datblygiadol yr unigolyn</a:t>
            </a:r>
          </a:p>
          <a:p>
            <a:r>
              <a:rPr lang="cy-GB" dirty="0" smtClean="0"/>
              <a:t>Gweld gwerth yr hyn a wnaed o fewn bywyd bob dydd</a:t>
            </a:r>
          </a:p>
          <a:p>
            <a:r>
              <a:rPr lang="cy-GB" dirty="0" smtClean="0"/>
              <a:t>Datblygu hyder a medrau</a:t>
            </a:r>
          </a:p>
          <a:p>
            <a:r>
              <a:rPr lang="cy-GB" dirty="0" smtClean="0"/>
              <a:t>Dathlu </a:t>
            </a:r>
            <a:r>
              <a:rPr lang="cy-GB" dirty="0" err="1" smtClean="0"/>
              <a:t>unigrywedd</a:t>
            </a:r>
            <a:r>
              <a:rPr lang="cy-GB" dirty="0" smtClean="0"/>
              <a:t> pob unigolyn</a:t>
            </a:r>
            <a:endParaRPr lang="en-GB" dirty="0"/>
          </a:p>
        </p:txBody>
      </p:sp>
      <p:sp>
        <p:nvSpPr>
          <p:cNvPr id="4" name="Content Placeholder 3"/>
          <p:cNvSpPr>
            <a:spLocks noGrp="1"/>
          </p:cNvSpPr>
          <p:nvPr>
            <p:ph sz="half" idx="2"/>
          </p:nvPr>
        </p:nvSpPr>
        <p:spPr>
          <a:xfrm>
            <a:off x="5654493" y="2056092"/>
            <a:ext cx="5073608" cy="4200245"/>
          </a:xfrm>
        </p:spPr>
        <p:txBody>
          <a:bodyPr/>
          <a:lstStyle/>
          <a:p>
            <a:pPr marL="0" indent="0">
              <a:buNone/>
            </a:pPr>
            <a:r>
              <a:rPr lang="cy-GB" dirty="0" smtClean="0"/>
              <a:t>The </a:t>
            </a:r>
            <a:r>
              <a:rPr lang="cy-GB" dirty="0" err="1" smtClean="0"/>
              <a:t>aims</a:t>
            </a:r>
            <a:r>
              <a:rPr lang="cy-GB" dirty="0" smtClean="0"/>
              <a:t> of </a:t>
            </a:r>
            <a:r>
              <a:rPr lang="cy-GB" dirty="0" err="1" smtClean="0"/>
              <a:t>holistic</a:t>
            </a:r>
            <a:r>
              <a:rPr lang="cy-GB" dirty="0" smtClean="0"/>
              <a:t> </a:t>
            </a:r>
            <a:r>
              <a:rPr lang="cy-GB" dirty="0" err="1" smtClean="0"/>
              <a:t>approaches</a:t>
            </a:r>
            <a:r>
              <a:rPr lang="cy-GB" dirty="0" smtClean="0"/>
              <a:t> </a:t>
            </a:r>
            <a:r>
              <a:rPr lang="cy-GB" dirty="0" err="1" smtClean="0"/>
              <a:t>are</a:t>
            </a:r>
            <a:r>
              <a:rPr lang="cy-GB" dirty="0" smtClean="0"/>
              <a:t>...</a:t>
            </a:r>
          </a:p>
          <a:p>
            <a:endParaRPr lang="cy-GB" dirty="0"/>
          </a:p>
          <a:p>
            <a:r>
              <a:rPr lang="cy-GB" dirty="0" smtClean="0"/>
              <a:t>To </a:t>
            </a:r>
            <a:r>
              <a:rPr lang="cy-GB" dirty="0" err="1" smtClean="0"/>
              <a:t>create</a:t>
            </a:r>
            <a:r>
              <a:rPr lang="cy-GB" dirty="0" smtClean="0"/>
              <a:t> </a:t>
            </a:r>
            <a:r>
              <a:rPr lang="cy-GB" dirty="0" err="1" smtClean="0"/>
              <a:t>meaningful</a:t>
            </a:r>
            <a:r>
              <a:rPr lang="cy-GB" dirty="0" smtClean="0"/>
              <a:t> </a:t>
            </a:r>
            <a:r>
              <a:rPr lang="cy-GB" dirty="0" err="1" smtClean="0"/>
              <a:t>contexts</a:t>
            </a:r>
            <a:endParaRPr lang="cy-GB" dirty="0" smtClean="0"/>
          </a:p>
          <a:p>
            <a:r>
              <a:rPr lang="cy-GB" dirty="0" smtClean="0"/>
              <a:t>To </a:t>
            </a:r>
            <a:r>
              <a:rPr lang="cy-GB" dirty="0" err="1" smtClean="0"/>
              <a:t>inspire</a:t>
            </a:r>
            <a:r>
              <a:rPr lang="cy-GB" dirty="0" smtClean="0"/>
              <a:t> the </a:t>
            </a:r>
            <a:r>
              <a:rPr lang="cy-GB" dirty="0" err="1" smtClean="0"/>
              <a:t>learner</a:t>
            </a:r>
            <a:endParaRPr lang="cy-GB" dirty="0" smtClean="0"/>
          </a:p>
          <a:p>
            <a:r>
              <a:rPr lang="cy-GB" dirty="0" smtClean="0"/>
              <a:t>To </a:t>
            </a:r>
            <a:r>
              <a:rPr lang="cy-GB" dirty="0" err="1" smtClean="0"/>
              <a:t>consider</a:t>
            </a:r>
            <a:r>
              <a:rPr lang="cy-GB" dirty="0" smtClean="0"/>
              <a:t> </a:t>
            </a:r>
            <a:r>
              <a:rPr lang="cy-GB" dirty="0" err="1" smtClean="0"/>
              <a:t>each</a:t>
            </a:r>
            <a:r>
              <a:rPr lang="cy-GB" dirty="0" smtClean="0"/>
              <a:t> </a:t>
            </a:r>
            <a:r>
              <a:rPr lang="cy-GB" dirty="0" err="1" smtClean="0"/>
              <a:t>pupils</a:t>
            </a:r>
            <a:r>
              <a:rPr lang="cy-GB" dirty="0" smtClean="0"/>
              <a:t> </a:t>
            </a:r>
            <a:r>
              <a:rPr lang="cy-GB" dirty="0" err="1" smtClean="0"/>
              <a:t>developmental</a:t>
            </a:r>
            <a:r>
              <a:rPr lang="cy-GB" dirty="0" smtClean="0"/>
              <a:t> </a:t>
            </a:r>
            <a:r>
              <a:rPr lang="cy-GB" dirty="0" err="1" smtClean="0"/>
              <a:t>stage</a:t>
            </a:r>
            <a:endParaRPr lang="cy-GB" dirty="0" smtClean="0"/>
          </a:p>
          <a:p>
            <a:r>
              <a:rPr lang="cy-GB" dirty="0" smtClean="0"/>
              <a:t>To </a:t>
            </a:r>
            <a:r>
              <a:rPr lang="cy-GB" dirty="0" err="1" smtClean="0"/>
              <a:t>value</a:t>
            </a:r>
            <a:r>
              <a:rPr lang="cy-GB" dirty="0" smtClean="0"/>
              <a:t> </a:t>
            </a:r>
            <a:r>
              <a:rPr lang="cy-GB" dirty="0" err="1" smtClean="0"/>
              <a:t>ehat</a:t>
            </a:r>
            <a:r>
              <a:rPr lang="cy-GB" dirty="0" smtClean="0"/>
              <a:t> is </a:t>
            </a:r>
            <a:r>
              <a:rPr lang="cy-GB" dirty="0" err="1" smtClean="0"/>
              <a:t>done</a:t>
            </a:r>
            <a:r>
              <a:rPr lang="cy-GB" dirty="0" smtClean="0"/>
              <a:t> </a:t>
            </a:r>
            <a:r>
              <a:rPr lang="cy-GB" dirty="0" err="1" smtClean="0"/>
              <a:t>withi</a:t>
            </a:r>
            <a:r>
              <a:rPr lang="cy-GB" dirty="0" smtClean="0"/>
              <a:t> real </a:t>
            </a:r>
            <a:r>
              <a:rPr lang="cy-GB" dirty="0" err="1" smtClean="0"/>
              <a:t>life</a:t>
            </a:r>
            <a:r>
              <a:rPr lang="cy-GB" dirty="0" smtClean="0"/>
              <a:t> </a:t>
            </a:r>
            <a:r>
              <a:rPr lang="cy-GB" dirty="0" err="1" smtClean="0"/>
              <a:t>situations</a:t>
            </a:r>
            <a:endParaRPr lang="cy-GB" dirty="0" smtClean="0"/>
          </a:p>
          <a:p>
            <a:r>
              <a:rPr lang="cy-GB" dirty="0" smtClean="0"/>
              <a:t>To </a:t>
            </a:r>
            <a:r>
              <a:rPr lang="cy-GB" dirty="0" err="1" smtClean="0"/>
              <a:t>develop</a:t>
            </a:r>
            <a:r>
              <a:rPr lang="cy-GB" dirty="0" smtClean="0"/>
              <a:t> </a:t>
            </a:r>
            <a:r>
              <a:rPr lang="cy-GB" dirty="0" err="1" smtClean="0"/>
              <a:t>confidence</a:t>
            </a:r>
            <a:r>
              <a:rPr lang="cy-GB" dirty="0" smtClean="0"/>
              <a:t> &amp; </a:t>
            </a:r>
            <a:r>
              <a:rPr lang="cy-GB" dirty="0" err="1" smtClean="0"/>
              <a:t>abilities</a:t>
            </a:r>
            <a:endParaRPr lang="cy-GB" dirty="0" smtClean="0"/>
          </a:p>
          <a:p>
            <a:r>
              <a:rPr lang="cy-GB" dirty="0" smtClean="0"/>
              <a:t>To </a:t>
            </a:r>
            <a:r>
              <a:rPr lang="cy-GB" dirty="0" err="1" smtClean="0"/>
              <a:t>celebrate</a:t>
            </a:r>
            <a:r>
              <a:rPr lang="cy-GB" dirty="0" smtClean="0"/>
              <a:t> </a:t>
            </a:r>
            <a:r>
              <a:rPr lang="cy-GB" dirty="0" err="1" smtClean="0"/>
              <a:t>uniqueness</a:t>
            </a:r>
            <a:endParaRPr lang="cy-GB" dirty="0" smtClean="0"/>
          </a:p>
          <a:p>
            <a:endParaRPr lang="cy-GB" dirty="0"/>
          </a:p>
          <a:p>
            <a:pPr marL="0" indent="0">
              <a:buNone/>
            </a:pPr>
            <a:endParaRPr lang="en-GB" dirty="0"/>
          </a:p>
        </p:txBody>
      </p:sp>
    </p:spTree>
    <p:extLst>
      <p:ext uri="{BB962C8B-B14F-4D97-AF65-F5344CB8AC3E}">
        <p14:creationId xmlns:p14="http://schemas.microsoft.com/office/powerpoint/2010/main" val="985485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Dulliau plentyn ganolog</a:t>
            </a:r>
            <a:br>
              <a:rPr lang="cy-GB" dirty="0" smtClean="0"/>
            </a:br>
            <a:r>
              <a:rPr lang="cy-GB" dirty="0" err="1" smtClean="0">
                <a:solidFill>
                  <a:srgbClr val="FFFF00"/>
                </a:solidFill>
              </a:rPr>
              <a:t>Child</a:t>
            </a:r>
            <a:r>
              <a:rPr lang="cy-GB" dirty="0" smtClean="0">
                <a:solidFill>
                  <a:srgbClr val="FFFF00"/>
                </a:solidFill>
              </a:rPr>
              <a:t> </a:t>
            </a:r>
            <a:r>
              <a:rPr lang="cy-GB" dirty="0" err="1" smtClean="0">
                <a:solidFill>
                  <a:srgbClr val="FFFF00"/>
                </a:solidFill>
              </a:rPr>
              <a:t>centred</a:t>
            </a:r>
            <a:r>
              <a:rPr lang="cy-GB" dirty="0" smtClean="0">
                <a:solidFill>
                  <a:srgbClr val="FFFF00"/>
                </a:solidFill>
              </a:rPr>
              <a:t> </a:t>
            </a:r>
            <a:r>
              <a:rPr lang="cy-GB" dirty="0" err="1" smtClean="0">
                <a:solidFill>
                  <a:srgbClr val="FFFF00"/>
                </a:solidFill>
              </a:rPr>
              <a:t>approaches</a:t>
            </a:r>
            <a:endParaRPr lang="en-GB" dirty="0">
              <a:solidFill>
                <a:srgbClr val="FFFF00"/>
              </a:solidFill>
            </a:endParaRPr>
          </a:p>
        </p:txBody>
      </p:sp>
      <p:sp>
        <p:nvSpPr>
          <p:cNvPr id="4" name="Content Placeholder 3"/>
          <p:cNvSpPr>
            <a:spLocks noGrp="1"/>
          </p:cNvSpPr>
          <p:nvPr>
            <p:ph sz="half" idx="2"/>
          </p:nvPr>
        </p:nvSpPr>
        <p:spPr>
          <a:xfrm>
            <a:off x="721217" y="2056093"/>
            <a:ext cx="9404723" cy="3269322"/>
          </a:xfrm>
        </p:spPr>
        <p:txBody>
          <a:bodyPr>
            <a:normAutofit/>
          </a:bodyPr>
          <a:lstStyle/>
          <a:p>
            <a:pPr marL="0" indent="0">
              <a:buNone/>
            </a:pPr>
            <a:r>
              <a:rPr lang="en-GB" sz="2800" b="1" dirty="0"/>
              <a:t>The child-</a:t>
            </a:r>
            <a:r>
              <a:rPr lang="en-GB" sz="2800" b="1" dirty="0" err="1"/>
              <a:t>centered</a:t>
            </a:r>
            <a:r>
              <a:rPr lang="en-GB" sz="2800" b="1" dirty="0"/>
              <a:t> approach is an application within the field of child development that allows the child to make their own choices and establish their own ideas towards promoting competent communication and learning. The approach focuses on the concept of allowing more freedom to the child, giving them the ability to use their own individual approach.</a:t>
            </a:r>
            <a:endParaRPr lang="en-GB" sz="2800" b="1" dirty="0"/>
          </a:p>
        </p:txBody>
      </p:sp>
      <p:sp>
        <p:nvSpPr>
          <p:cNvPr id="6" name="Rectangle 5"/>
          <p:cNvSpPr/>
          <p:nvPr/>
        </p:nvSpPr>
        <p:spPr>
          <a:xfrm>
            <a:off x="7495503" y="5778201"/>
            <a:ext cx="4378817" cy="369332"/>
          </a:xfrm>
          <a:prstGeom prst="rect">
            <a:avLst/>
          </a:prstGeom>
        </p:spPr>
        <p:txBody>
          <a:bodyPr wrap="square">
            <a:spAutoFit/>
          </a:bodyPr>
          <a:lstStyle/>
          <a:p>
            <a:r>
              <a:rPr lang="en-GB" dirty="0">
                <a:hlinkClick r:id="rId2"/>
              </a:rPr>
              <a:t>https://</a:t>
            </a:r>
            <a:r>
              <a:rPr lang="en-GB" dirty="0" smtClean="0">
                <a:hlinkClick r:id="rId2"/>
              </a:rPr>
              <a:t>www.reference.com</a:t>
            </a:r>
            <a:r>
              <a:rPr lang="en-GB" dirty="0" smtClean="0"/>
              <a:t> (2020)</a:t>
            </a:r>
            <a:endParaRPr lang="en-GB" dirty="0"/>
          </a:p>
        </p:txBody>
      </p:sp>
    </p:spTree>
    <p:extLst>
      <p:ext uri="{BB962C8B-B14F-4D97-AF65-F5344CB8AC3E}">
        <p14:creationId xmlns:p14="http://schemas.microsoft.com/office/powerpoint/2010/main" val="3244636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Addysgeg Fwriadol</a:t>
            </a:r>
            <a:br>
              <a:rPr lang="cy-GB" dirty="0" smtClean="0"/>
            </a:br>
            <a:r>
              <a:rPr lang="cy-GB" dirty="0" err="1" smtClean="0">
                <a:solidFill>
                  <a:srgbClr val="FFFF00"/>
                </a:solidFill>
              </a:rPr>
              <a:t>Intentional</a:t>
            </a:r>
            <a:r>
              <a:rPr lang="cy-GB" dirty="0" smtClean="0">
                <a:solidFill>
                  <a:srgbClr val="FFFF00"/>
                </a:solidFill>
              </a:rPr>
              <a:t> </a:t>
            </a:r>
            <a:r>
              <a:rPr lang="cy-GB" dirty="0" err="1" smtClean="0">
                <a:solidFill>
                  <a:srgbClr val="FFFF00"/>
                </a:solidFill>
              </a:rPr>
              <a:t>Pedagogy</a:t>
            </a:r>
            <a:endParaRPr lang="en-GB" dirty="0">
              <a:solidFill>
                <a:srgbClr val="FFFF00"/>
              </a:solidFill>
            </a:endParaRPr>
          </a:p>
        </p:txBody>
      </p:sp>
      <p:sp>
        <p:nvSpPr>
          <p:cNvPr id="4" name="Content Placeholder 3"/>
          <p:cNvSpPr>
            <a:spLocks noGrp="1"/>
          </p:cNvSpPr>
          <p:nvPr>
            <p:ph sz="half" idx="2"/>
          </p:nvPr>
        </p:nvSpPr>
        <p:spPr>
          <a:xfrm>
            <a:off x="785611" y="2056092"/>
            <a:ext cx="10129234" cy="4200245"/>
          </a:xfrm>
        </p:spPr>
        <p:txBody>
          <a:bodyPr>
            <a:normAutofit/>
          </a:bodyPr>
          <a:lstStyle/>
          <a:p>
            <a:pPr marL="0" indent="0">
              <a:buNone/>
            </a:pPr>
            <a:r>
              <a:rPr lang="en-GB" sz="2400" dirty="0"/>
              <a:t>For intentional pedagogy to work effectively, a highly organised and well-planned and considered setting is needed, so children learn from adults, other children and, as explained in Reggio Emilia philosophy, ‘the third teacher’.  This is the environment in which children can explore open-ended and interesting resources, either independently or with someone else, adult or child, who can facilitate their learning. Children do take the lead and adults listen, observe, and then sensitively join in, not changing play, but enhancing it</a:t>
            </a:r>
            <a:r>
              <a:rPr lang="en-GB" sz="2400" dirty="0" smtClean="0"/>
              <a:t>.</a:t>
            </a:r>
          </a:p>
          <a:p>
            <a:pPr marL="0" indent="0">
              <a:buNone/>
            </a:pPr>
            <a:r>
              <a:rPr lang="en-GB" sz="1400" dirty="0" smtClean="0"/>
              <a:t>                                                                                                                                  https</a:t>
            </a:r>
            <a:r>
              <a:rPr lang="en-GB" sz="1400" dirty="0"/>
              <a:t>://</a:t>
            </a:r>
            <a:r>
              <a:rPr lang="en-GB" sz="1300" dirty="0" smtClean="0"/>
              <a:t>www.bestpracticenet.co.uk</a:t>
            </a:r>
            <a:endParaRPr lang="en-GB" sz="1300" dirty="0"/>
          </a:p>
        </p:txBody>
      </p:sp>
    </p:spTree>
    <p:extLst>
      <p:ext uri="{BB962C8B-B14F-4D97-AF65-F5344CB8AC3E}">
        <p14:creationId xmlns:p14="http://schemas.microsoft.com/office/powerpoint/2010/main" val="7055091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dirty="0" smtClean="0"/>
              <a:t>Tynnu’r cyfan ynghyd</a:t>
            </a:r>
            <a:br>
              <a:rPr lang="cy-GB" dirty="0" smtClean="0"/>
            </a:br>
            <a:r>
              <a:rPr lang="cy-GB" dirty="0" err="1" smtClean="0">
                <a:solidFill>
                  <a:srgbClr val="FFFF00"/>
                </a:solidFill>
              </a:rPr>
              <a:t>Bringing</a:t>
            </a:r>
            <a:r>
              <a:rPr lang="cy-GB" dirty="0" smtClean="0">
                <a:solidFill>
                  <a:srgbClr val="FFFF00"/>
                </a:solidFill>
              </a:rPr>
              <a:t> it all </a:t>
            </a:r>
            <a:r>
              <a:rPr lang="cy-GB" dirty="0" err="1" smtClean="0">
                <a:solidFill>
                  <a:srgbClr val="FFFF00"/>
                </a:solidFill>
              </a:rPr>
              <a:t>together</a:t>
            </a:r>
            <a:endParaRPr lang="en-GB" dirty="0">
              <a:solidFill>
                <a:srgbClr val="FFFF00"/>
              </a:solidFill>
            </a:endParaRPr>
          </a:p>
        </p:txBody>
      </p:sp>
      <p:graphicFrame>
        <p:nvGraphicFramePr>
          <p:cNvPr id="6" name="Diagram 5"/>
          <p:cNvGraphicFramePr/>
          <p:nvPr>
            <p:extLst>
              <p:ext uri="{D42A27DB-BD31-4B8C-83A1-F6EECF244321}">
                <p14:modId xmlns:p14="http://schemas.microsoft.com/office/powerpoint/2010/main" val="2013015451"/>
              </p:ext>
            </p:extLst>
          </p:nvPr>
        </p:nvGraphicFramePr>
        <p:xfrm>
          <a:off x="5695406" y="2124892"/>
          <a:ext cx="6589486" cy="42137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853440" y="2690949"/>
            <a:ext cx="5042263" cy="3477875"/>
          </a:xfrm>
          <a:prstGeom prst="rect">
            <a:avLst/>
          </a:prstGeom>
          <a:noFill/>
        </p:spPr>
        <p:txBody>
          <a:bodyPr wrap="square" rtlCol="0">
            <a:spAutoFit/>
          </a:bodyPr>
          <a:lstStyle/>
          <a:p>
            <a:r>
              <a:rPr lang="cy-GB" sz="4400" dirty="0" smtClean="0">
                <a:solidFill>
                  <a:srgbClr val="002060"/>
                </a:solidFill>
              </a:rPr>
              <a:t>ECAD4007</a:t>
            </a:r>
          </a:p>
          <a:p>
            <a:r>
              <a:rPr lang="cy-GB" sz="4400" dirty="0" smtClean="0">
                <a:solidFill>
                  <a:srgbClr val="002060"/>
                </a:solidFill>
              </a:rPr>
              <a:t>ECAD4008</a:t>
            </a:r>
          </a:p>
          <a:p>
            <a:r>
              <a:rPr lang="cy-GB" sz="4400" dirty="0" smtClean="0">
                <a:solidFill>
                  <a:srgbClr val="002060"/>
                </a:solidFill>
              </a:rPr>
              <a:t>ECAD4009</a:t>
            </a:r>
          </a:p>
          <a:p>
            <a:r>
              <a:rPr lang="cy-GB" sz="4400" dirty="0" smtClean="0">
                <a:solidFill>
                  <a:srgbClr val="002060"/>
                </a:solidFill>
              </a:rPr>
              <a:t>ECAD4010</a:t>
            </a:r>
          </a:p>
          <a:p>
            <a:endParaRPr lang="en-GB" sz="4400" dirty="0">
              <a:solidFill>
                <a:srgbClr val="002060"/>
              </a:solidFill>
            </a:endParaRPr>
          </a:p>
        </p:txBody>
      </p:sp>
    </p:spTree>
    <p:extLst>
      <p:ext uri="{BB962C8B-B14F-4D97-AF65-F5344CB8AC3E}">
        <p14:creationId xmlns:p14="http://schemas.microsoft.com/office/powerpoint/2010/main" val="40466274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dirty="0" smtClean="0"/>
              <a:t>Cyfeiriadau defnyddiol</a:t>
            </a:r>
            <a:br>
              <a:rPr lang="cy-GB" dirty="0" smtClean="0"/>
            </a:br>
            <a:r>
              <a:rPr lang="cy-GB" dirty="0" err="1" smtClean="0">
                <a:solidFill>
                  <a:srgbClr val="FFFF00"/>
                </a:solidFill>
              </a:rPr>
              <a:t>Useful</a:t>
            </a:r>
            <a:r>
              <a:rPr lang="cy-GB" dirty="0" smtClean="0">
                <a:solidFill>
                  <a:srgbClr val="FFFF00"/>
                </a:solidFill>
              </a:rPr>
              <a:t> </a:t>
            </a:r>
            <a:r>
              <a:rPr lang="cy-GB" dirty="0" err="1" smtClean="0">
                <a:solidFill>
                  <a:srgbClr val="FFFF00"/>
                </a:solidFill>
              </a:rPr>
              <a:t>links</a:t>
            </a:r>
            <a:endParaRPr lang="en-GB" dirty="0">
              <a:solidFill>
                <a:srgbClr val="FFFF00"/>
              </a:solidFill>
            </a:endParaRPr>
          </a:p>
        </p:txBody>
      </p:sp>
      <p:sp>
        <p:nvSpPr>
          <p:cNvPr id="6" name="Content Placeholder 5"/>
          <p:cNvSpPr>
            <a:spLocks noGrp="1"/>
          </p:cNvSpPr>
          <p:nvPr>
            <p:ph idx="1"/>
          </p:nvPr>
        </p:nvSpPr>
        <p:spPr/>
        <p:txBody>
          <a:bodyPr>
            <a:normAutofit fontScale="92500"/>
          </a:bodyPr>
          <a:lstStyle/>
          <a:p>
            <a:pPr marL="0" indent="0">
              <a:buNone/>
            </a:pPr>
            <a:r>
              <a:rPr lang="cy-GB" dirty="0" smtClean="0"/>
              <a:t>BERA (2020) Ar gael ar/ </a:t>
            </a:r>
            <a:r>
              <a:rPr lang="cy-GB" dirty="0" err="1" smtClean="0"/>
              <a:t>Available</a:t>
            </a:r>
            <a:r>
              <a:rPr lang="cy-GB" dirty="0" smtClean="0"/>
              <a:t> at:</a:t>
            </a:r>
            <a:r>
              <a:rPr lang="en-GB" dirty="0">
                <a:hlinkClick r:id="rId7"/>
              </a:rPr>
              <a:t>https://</a:t>
            </a:r>
            <a:r>
              <a:rPr lang="en-GB" dirty="0" smtClean="0">
                <a:hlinkClick r:id="rId7"/>
              </a:rPr>
              <a:t>www.bera.ac.uk/blog/play-and-pedagogy</a:t>
            </a:r>
            <a:r>
              <a:rPr lang="en-GB" dirty="0" smtClean="0"/>
              <a:t> (</a:t>
            </a:r>
            <a:r>
              <a:rPr lang="en-GB" dirty="0" err="1" smtClean="0"/>
              <a:t>mynediad</a:t>
            </a:r>
            <a:r>
              <a:rPr lang="en-GB" dirty="0" smtClean="0"/>
              <a:t>/ accessed </a:t>
            </a:r>
            <a:r>
              <a:rPr lang="en-GB" dirty="0" err="1" smtClean="0"/>
              <a:t>Mawrth</a:t>
            </a:r>
            <a:r>
              <a:rPr lang="en-GB" dirty="0" smtClean="0"/>
              <a:t> 2020)</a:t>
            </a:r>
          </a:p>
          <a:p>
            <a:pPr marL="0" indent="0">
              <a:buNone/>
            </a:pPr>
            <a:endParaRPr lang="en-GB" dirty="0" smtClean="0"/>
          </a:p>
          <a:p>
            <a:pPr marL="0" indent="0">
              <a:buNone/>
            </a:pPr>
            <a:r>
              <a:rPr lang="cy-GB" dirty="0" err="1" smtClean="0"/>
              <a:t>Langford</a:t>
            </a:r>
            <a:r>
              <a:rPr lang="cy-GB" dirty="0" smtClean="0"/>
              <a:t>, R. (2010) </a:t>
            </a:r>
            <a:r>
              <a:rPr lang="cy-GB" dirty="0" err="1" smtClean="0"/>
              <a:t>Critiquing</a:t>
            </a:r>
            <a:r>
              <a:rPr lang="cy-GB" dirty="0" smtClean="0"/>
              <a:t> </a:t>
            </a:r>
            <a:r>
              <a:rPr lang="cy-GB" dirty="0" err="1" smtClean="0"/>
              <a:t>Child-centred</a:t>
            </a:r>
            <a:r>
              <a:rPr lang="cy-GB" dirty="0" smtClean="0"/>
              <a:t> </a:t>
            </a:r>
            <a:r>
              <a:rPr lang="cy-GB" dirty="0" err="1" smtClean="0"/>
              <a:t>pedagogy</a:t>
            </a:r>
            <a:r>
              <a:rPr lang="cy-GB" dirty="0" smtClean="0"/>
              <a:t> to </a:t>
            </a:r>
            <a:r>
              <a:rPr lang="cy-GB" dirty="0" err="1" smtClean="0"/>
              <a:t>bring</a:t>
            </a:r>
            <a:r>
              <a:rPr lang="cy-GB" dirty="0" smtClean="0"/>
              <a:t> </a:t>
            </a:r>
            <a:r>
              <a:rPr lang="cy-GB" dirty="0" err="1" smtClean="0"/>
              <a:t>children</a:t>
            </a:r>
            <a:r>
              <a:rPr lang="cy-GB" dirty="0" smtClean="0"/>
              <a:t> </a:t>
            </a:r>
            <a:r>
              <a:rPr lang="cy-GB" dirty="0" err="1" smtClean="0"/>
              <a:t>and</a:t>
            </a:r>
            <a:r>
              <a:rPr lang="cy-GB" dirty="0" smtClean="0"/>
              <a:t> </a:t>
            </a:r>
            <a:r>
              <a:rPr lang="cy-GB" dirty="0" err="1" smtClean="0"/>
              <a:t>early</a:t>
            </a:r>
            <a:r>
              <a:rPr lang="cy-GB" dirty="0" smtClean="0"/>
              <a:t> </a:t>
            </a:r>
            <a:r>
              <a:rPr lang="cy-GB" dirty="0" err="1" smtClean="0"/>
              <a:t>childhood</a:t>
            </a:r>
            <a:r>
              <a:rPr lang="cy-GB" dirty="0" smtClean="0"/>
              <a:t> </a:t>
            </a:r>
            <a:r>
              <a:rPr lang="cy-GB" dirty="0" err="1" smtClean="0"/>
              <a:t>educators</a:t>
            </a:r>
            <a:r>
              <a:rPr lang="cy-GB" dirty="0" smtClean="0"/>
              <a:t> </a:t>
            </a:r>
            <a:r>
              <a:rPr lang="cy-GB" dirty="0" err="1" smtClean="0"/>
              <a:t>into</a:t>
            </a:r>
            <a:r>
              <a:rPr lang="cy-GB" dirty="0" smtClean="0"/>
              <a:t> the Centre of </a:t>
            </a:r>
            <a:r>
              <a:rPr lang="cy-GB" dirty="0" err="1" smtClean="0"/>
              <a:t>Democratic</a:t>
            </a:r>
            <a:r>
              <a:rPr lang="cy-GB" dirty="0" smtClean="0"/>
              <a:t> </a:t>
            </a:r>
            <a:r>
              <a:rPr lang="cy-GB" dirty="0" err="1" smtClean="0"/>
              <a:t>Pedagogy</a:t>
            </a:r>
            <a:r>
              <a:rPr lang="cy-GB" dirty="0" smtClean="0"/>
              <a:t>. Ar gael ar/ </a:t>
            </a:r>
            <a:r>
              <a:rPr lang="cy-GB" dirty="0" err="1" smtClean="0"/>
              <a:t>availabe</a:t>
            </a:r>
            <a:r>
              <a:rPr lang="cy-GB" dirty="0" smtClean="0"/>
              <a:t> at:</a:t>
            </a:r>
            <a:r>
              <a:rPr lang="en-GB" sz="1400" dirty="0">
                <a:hlinkClick r:id="rId8"/>
              </a:rPr>
              <a:t>https://</a:t>
            </a:r>
            <a:r>
              <a:rPr lang="en-GB" sz="1400" dirty="0" smtClean="0">
                <a:hlinkClick r:id="rId8"/>
              </a:rPr>
              <a:t>www.researchgate.net/publication/250151515_Critiquing_Child-Centred_Pedagogy_to_Bring_Children_and_Early_Childhood_Educators_into_the_Centre_of_a_Democratic_Pedagogy</a:t>
            </a:r>
            <a:r>
              <a:rPr lang="en-GB" sz="1400" dirty="0" smtClean="0"/>
              <a:t> (</a:t>
            </a:r>
            <a:r>
              <a:rPr lang="en-GB" sz="1400" dirty="0" err="1" smtClean="0"/>
              <a:t>mynediad</a:t>
            </a:r>
            <a:r>
              <a:rPr lang="en-GB" sz="1400" dirty="0" smtClean="0"/>
              <a:t> / accessed March 2020)</a:t>
            </a:r>
          </a:p>
          <a:p>
            <a:pPr marL="0" indent="0">
              <a:buNone/>
            </a:pPr>
            <a:endParaRPr lang="en-GB" sz="1400" dirty="0" smtClean="0"/>
          </a:p>
          <a:p>
            <a:pPr marL="0" indent="0">
              <a:buNone/>
            </a:pPr>
            <a:r>
              <a:rPr lang="cy-GB" sz="1800" dirty="0" smtClean="0"/>
              <a:t>Tawn, J. (2017) </a:t>
            </a:r>
            <a:r>
              <a:rPr lang="cy-GB" sz="1800" dirty="0" err="1" smtClean="0"/>
              <a:t>Critical</a:t>
            </a:r>
            <a:r>
              <a:rPr lang="cy-GB" sz="1800" dirty="0" smtClean="0"/>
              <a:t> </a:t>
            </a:r>
            <a:r>
              <a:rPr lang="cy-GB" sz="1800" dirty="0" err="1" smtClean="0"/>
              <a:t>Pedagogies:Are</a:t>
            </a:r>
            <a:r>
              <a:rPr lang="cy-GB" sz="1800" dirty="0" smtClean="0"/>
              <a:t> the </a:t>
            </a:r>
            <a:r>
              <a:rPr lang="cy-GB" sz="1800" dirty="0" err="1" smtClean="0"/>
              <a:t>benefits</a:t>
            </a:r>
            <a:r>
              <a:rPr lang="cy-GB" sz="1800" dirty="0" smtClean="0"/>
              <a:t> of </a:t>
            </a:r>
            <a:r>
              <a:rPr lang="cy-GB" sz="1800" dirty="0" err="1" smtClean="0"/>
              <a:t>alternative</a:t>
            </a:r>
            <a:r>
              <a:rPr lang="cy-GB" sz="1800" dirty="0" smtClean="0"/>
              <a:t> </a:t>
            </a:r>
            <a:r>
              <a:rPr lang="cy-GB" sz="1800" dirty="0" err="1" smtClean="0"/>
              <a:t>schooling</a:t>
            </a:r>
            <a:r>
              <a:rPr lang="cy-GB" sz="1800" dirty="0" smtClean="0"/>
              <a:t> </a:t>
            </a:r>
            <a:r>
              <a:rPr lang="cy-GB" sz="1800" dirty="0" err="1" smtClean="0"/>
              <a:t>being</a:t>
            </a:r>
            <a:r>
              <a:rPr lang="cy-GB" sz="1800" dirty="0" smtClean="0"/>
              <a:t> </a:t>
            </a:r>
            <a:r>
              <a:rPr lang="cy-GB" sz="1800" dirty="0" err="1" smtClean="0"/>
              <a:t>overliiked</a:t>
            </a:r>
            <a:r>
              <a:rPr lang="cy-GB" sz="1800" dirty="0" smtClean="0"/>
              <a:t>? Ar gael ar/ </a:t>
            </a:r>
            <a:r>
              <a:rPr lang="cy-GB" sz="1800" dirty="0" err="1" smtClean="0"/>
              <a:t>available</a:t>
            </a:r>
            <a:r>
              <a:rPr lang="cy-GB" sz="1800" dirty="0" smtClean="0"/>
              <a:t> at: </a:t>
            </a:r>
            <a:r>
              <a:rPr lang="en-GB" sz="1800" dirty="0">
                <a:hlinkClick r:id="rId9"/>
              </a:rPr>
              <a:t>https://</a:t>
            </a:r>
            <a:r>
              <a:rPr lang="en-GB" sz="1800" dirty="0" smtClean="0">
                <a:hlinkClick r:id="rId9"/>
              </a:rPr>
              <a:t>www.bera.ac.uk/blog/critical-pedagogies-are-the-benefits-of-alternative-schooling-being-overlooked</a:t>
            </a:r>
            <a:r>
              <a:rPr lang="en-GB" sz="1800" dirty="0" smtClean="0"/>
              <a:t> (</a:t>
            </a:r>
            <a:r>
              <a:rPr lang="en-GB" sz="1800" dirty="0" err="1" smtClean="0"/>
              <a:t>mynediad</a:t>
            </a:r>
            <a:r>
              <a:rPr lang="en-GB" sz="1800" dirty="0" smtClean="0"/>
              <a:t>/ accessed </a:t>
            </a:r>
            <a:r>
              <a:rPr lang="en-GB" sz="1800" dirty="0" err="1" smtClean="0"/>
              <a:t>Mawrth</a:t>
            </a:r>
            <a:r>
              <a:rPr lang="en-GB" sz="1800" dirty="0" smtClean="0"/>
              <a:t> 2020)</a:t>
            </a:r>
          </a:p>
        </p:txBody>
      </p:sp>
      <p:pic>
        <p:nvPicPr>
          <p:cNvPr id="2" name="Sl2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476964" y="1748118"/>
            <a:ext cx="304800" cy="304800"/>
          </a:xfrm>
          <a:prstGeom prst="rect">
            <a:avLst/>
          </a:prstGeom>
        </p:spPr>
      </p:pic>
      <p:pic>
        <p:nvPicPr>
          <p:cNvPr id="3" name="Sl21">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0947042" y="4886459"/>
            <a:ext cx="304800" cy="304800"/>
          </a:xfrm>
          <a:prstGeom prst="rect">
            <a:avLst/>
          </a:prstGeom>
        </p:spPr>
      </p:pic>
    </p:spTree>
    <p:extLst>
      <p:ext uri="{BB962C8B-B14F-4D97-AF65-F5344CB8AC3E}">
        <p14:creationId xmlns:p14="http://schemas.microsoft.com/office/powerpoint/2010/main" val="94174817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2307"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2478" fill="hold"/>
                                        <p:tgtEl>
                                          <p:spTgt spid="3"/>
                                        </p:tgtEl>
                                      </p:cBhvr>
                                    </p:cmd>
                                  </p:childTnLst>
                                </p:cTn>
                              </p:par>
                            </p:childTnLst>
                          </p:cTn>
                        </p:par>
                      </p:childTnLst>
                    </p:cTn>
                  </p:par>
                </p:childTnLst>
              </p:cTn>
              <p:nextCondLst>
                <p:cond evt="onClick" delay="0">
                  <p:tgtEl>
                    <p:spTgt spid="3"/>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357</TotalTime>
  <Words>2661</Words>
  <Application>Microsoft Office PowerPoint</Application>
  <PresentationFormat>Widescreen</PresentationFormat>
  <Paragraphs>256</Paragraphs>
  <Slides>21</Slides>
  <Notes>18</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Century Gothic</vt:lpstr>
      <vt:lpstr>Wingdings 3</vt:lpstr>
      <vt:lpstr>Ion</vt:lpstr>
      <vt:lpstr>Te Whãriki a dulliau  addysgol eraill  Te Whãriki and other educational methods</vt:lpstr>
      <vt:lpstr>Erbyn diwedd y sesiwn... By the end of the session...</vt:lpstr>
      <vt:lpstr>PowerPoint Presentation</vt:lpstr>
      <vt:lpstr>PowerPoint Presentation</vt:lpstr>
      <vt:lpstr>Te Whãriki</vt:lpstr>
      <vt:lpstr>Competent and confident learners and communicators, healthy in mind, body and spirit, secure in their sense of belonging and in the knowledge that they make a valued contribution to society.</vt:lpstr>
      <vt:lpstr>PowerPoint Presentation</vt:lpstr>
      <vt:lpstr>PowerPoint Presentation</vt:lpstr>
      <vt:lpstr>PowerPoint Presentation</vt:lpstr>
      <vt:lpstr>PowerPoint Presentation</vt:lpstr>
      <vt:lpstr>Te Whāriki is an inclusive curriculum – a curriculum for all children. Inclusion encompasses gender and ethnicity, diversity of ability and learning needs, family structure and values, socio-economic status and religion. Te Whāriki holds the promise that all children will be empowered to learn with and alongside others by engaging in experiences that have meaning for them. This requires kaiako to actively respond to the strengths, interests, abilities and needs of each child and, at times, provide them with additional support in relation to learning, behaviour, development or communication. Offering an inclusive curriculum also involves adapting environments and teaching approaches as necessary and removing any barriers to participation and learning. Barriers may be physical (for example, the design of the physical environment), social (for example, practices that constrain participation) or conceptual (beliefs that limit what is considered appropriate for certain children). Teaching inclusively means that kaiako will work together with families, whānau and community to identify and dismantle such barriers. </vt:lpstr>
      <vt:lpstr>Gall fod o fantais i feddwl am ddatblygiad y plentyn o ran tri chyfnod penodol sy’n gor gyffwrdd: babanod (o enedigaeth i 18mis), plant bach (o flwydd i dair oed), a phlant ifainc (o ddwy a hanner hyd at 7 oed). Er bod datblygiad a dysgu’n dilyn patrwm cyffredinol, i nifer o blant bydd cynnydd mewn rhai agweddau yn llai amlwg a rhaid cynllunio, asesu a chyflwyno ymyrraeth a chefnogaeth bellach.</vt:lpstr>
      <vt:lpstr>PowerPoint Presentation</vt:lpstr>
      <vt:lpstr>Ymchwiliwch i... Research...</vt:lpstr>
      <vt:lpstr>Cymharu dulliau addysgol Comparing educational approaches</vt:lpstr>
      <vt:lpstr>Addysgeg Pedagogy</vt:lpstr>
      <vt:lpstr>Dulliau cyfannol Holistic approaches</vt:lpstr>
      <vt:lpstr>Dulliau plentyn ganolog Child centred approaches</vt:lpstr>
      <vt:lpstr>Addysgeg Fwriadol Intentional Pedagogy</vt:lpstr>
      <vt:lpstr>Tynnu’r cyfan ynghyd Bringing it all together</vt:lpstr>
      <vt:lpstr>Cyfeiriadau defnyddiol Useful links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Addysgeg Dysgu Fodern  Modern Learning Pedagogy</dc:title>
  <dc:creator>Carys Jennings</dc:creator>
  <cp:lastModifiedBy>Carys Jennings</cp:lastModifiedBy>
  <cp:revision>37</cp:revision>
  <dcterms:created xsi:type="dcterms:W3CDTF">2020-02-25T14:06:26Z</dcterms:created>
  <dcterms:modified xsi:type="dcterms:W3CDTF">2020-03-19T10:46:41Z</dcterms:modified>
</cp:coreProperties>
</file>