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3" r:id="rId2"/>
    <p:sldId id="275" r:id="rId3"/>
    <p:sldId id="256" r:id="rId4"/>
    <p:sldId id="258" r:id="rId5"/>
    <p:sldId id="262" r:id="rId6"/>
    <p:sldId id="276" r:id="rId7"/>
    <p:sldId id="261" r:id="rId8"/>
    <p:sldId id="260" r:id="rId9"/>
    <p:sldId id="270" r:id="rId10"/>
    <p:sldId id="272" r:id="rId11"/>
    <p:sldId id="277" r:id="rId12"/>
    <p:sldId id="269" r:id="rId13"/>
    <p:sldId id="280" r:id="rId14"/>
    <p:sldId id="278" r:id="rId15"/>
    <p:sldId id="279" r:id="rId16"/>
    <p:sldId id="271"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2" autoAdjust="0"/>
    <p:restoredTop sz="94660"/>
  </p:normalViewPr>
  <p:slideViewPr>
    <p:cSldViewPr snapToGrid="0">
      <p:cViewPr varScale="1">
        <p:scale>
          <a:sx n="47" d="100"/>
          <a:sy n="47" d="100"/>
        </p:scale>
        <p:origin x="77" y="11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2/18/2024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2/18/2024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2/18/2024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0.png"/><Relationship Id="rId7" Type="http://schemas.openxmlformats.org/officeDocument/2006/relationships/image" Target="../media/image23.jpe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2.jpeg"/><Relationship Id="rId11" Type="http://schemas.openxmlformats.org/officeDocument/2006/relationships/image" Target="../media/image27.jpeg"/><Relationship Id="rId5" Type="http://schemas.openxmlformats.org/officeDocument/2006/relationships/image" Target="../media/image21.jpe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jpeg"/></Relationships>
</file>

<file path=ppt/slides/_rels/slide1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image" Target="../media/image28.jpeg"/><Relationship Id="rId1" Type="http://schemas.openxmlformats.org/officeDocument/2006/relationships/slideLayout" Target="../slideLayouts/slideLayout4.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86" y="163287"/>
            <a:ext cx="10923813" cy="1828800"/>
          </a:xfrm>
        </p:spPr>
        <p:txBody>
          <a:bodyPr/>
          <a:lstStyle/>
          <a:p>
            <a:r>
              <a:rPr lang="en-GB" sz="4000" dirty="0" smtClean="0">
                <a:solidFill>
                  <a:srgbClr val="00B0F0"/>
                </a:solidFill>
              </a:rPr>
              <a:t>Individual presentation </a:t>
            </a:r>
            <a:endParaRPr lang="en-GB" sz="4000" dirty="0">
              <a:solidFill>
                <a:srgbClr val="00B0F0"/>
              </a:solidFill>
            </a:endParaRPr>
          </a:p>
        </p:txBody>
      </p:sp>
      <p:sp>
        <p:nvSpPr>
          <p:cNvPr id="3" name="Text Placeholder 2"/>
          <p:cNvSpPr>
            <a:spLocks noGrp="1"/>
          </p:cNvSpPr>
          <p:nvPr>
            <p:ph type="body" sz="half" idx="2"/>
          </p:nvPr>
        </p:nvSpPr>
        <p:spPr>
          <a:xfrm>
            <a:off x="163286" y="1616529"/>
            <a:ext cx="11707586" cy="4082142"/>
          </a:xfrm>
        </p:spPr>
        <p:txBody>
          <a:bodyPr>
            <a:normAutofit fontScale="85000" lnSpcReduction="20000"/>
          </a:bodyPr>
          <a:lstStyle/>
          <a:p>
            <a:r>
              <a:rPr lang="en-GB" sz="3200" b="1" u="sng" dirty="0"/>
              <a:t>Name: </a:t>
            </a:r>
            <a:r>
              <a:rPr lang="en-GB" sz="3200" b="1" dirty="0"/>
              <a:t> </a:t>
            </a:r>
            <a:r>
              <a:rPr lang="en-GB" sz="3200" dirty="0" err="1"/>
              <a:t>Md</a:t>
            </a:r>
            <a:r>
              <a:rPr lang="en-GB" sz="3200" dirty="0"/>
              <a:t> </a:t>
            </a:r>
            <a:r>
              <a:rPr lang="en-GB" sz="3200" dirty="0" err="1"/>
              <a:t>Mustakim</a:t>
            </a:r>
            <a:r>
              <a:rPr lang="en-GB" sz="3200" dirty="0"/>
              <a:t> Miah </a:t>
            </a:r>
            <a:r>
              <a:rPr lang="en-GB" sz="3200" dirty="0" err="1"/>
              <a:t>Burhani</a:t>
            </a:r>
            <a:r>
              <a:rPr lang="en-GB" sz="3200" b="1" dirty="0"/>
              <a:t>  </a:t>
            </a:r>
            <a:endParaRPr lang="en-GB" sz="3200" dirty="0"/>
          </a:p>
          <a:p>
            <a:r>
              <a:rPr lang="en-GB" sz="3200" b="1" u="sng" dirty="0" smtClean="0"/>
              <a:t>Student </a:t>
            </a:r>
            <a:r>
              <a:rPr lang="en-GB" sz="3200" b="1" u="sng" dirty="0"/>
              <a:t>Number:</a:t>
            </a:r>
            <a:r>
              <a:rPr lang="en-GB" sz="3200" b="1" dirty="0"/>
              <a:t> </a:t>
            </a:r>
            <a:r>
              <a:rPr lang="en-GB" sz="3200" dirty="0"/>
              <a:t>2246150</a:t>
            </a:r>
          </a:p>
          <a:p>
            <a:r>
              <a:rPr lang="en-GB" sz="3200" b="1" u="sng" dirty="0"/>
              <a:t>Hotel placement</a:t>
            </a:r>
            <a:r>
              <a:rPr lang="en-GB" sz="3200" b="1" dirty="0"/>
              <a:t> Operation hotel facilities (</a:t>
            </a:r>
            <a:r>
              <a:rPr lang="en-GB" sz="3200" b="1" dirty="0" smtClean="0"/>
              <a:t>BMIH4004)</a:t>
            </a:r>
            <a:endParaRPr lang="en-GB" sz="3200" dirty="0"/>
          </a:p>
          <a:p>
            <a:r>
              <a:rPr lang="en-GB" sz="3200" b="1" u="sng" dirty="0"/>
              <a:t>Lecturer’s Name:</a:t>
            </a:r>
            <a:r>
              <a:rPr lang="en-GB" sz="3200" b="1" dirty="0"/>
              <a:t> </a:t>
            </a:r>
            <a:r>
              <a:rPr lang="en-GB" sz="3200" dirty="0"/>
              <a:t>Scott James   BA Hons, MBA, PGCE-PCET</a:t>
            </a:r>
          </a:p>
          <a:p>
            <a:r>
              <a:rPr lang="en-GB" sz="3200" b="1" u="sng" dirty="0"/>
              <a:t>Task:</a:t>
            </a:r>
            <a:r>
              <a:rPr lang="en-GB" sz="3200" b="1" dirty="0"/>
              <a:t> </a:t>
            </a:r>
            <a:r>
              <a:rPr lang="en-GB" sz="3200" dirty="0"/>
              <a:t>H</a:t>
            </a:r>
            <a:r>
              <a:rPr lang="en-GB" sz="3200" dirty="0" smtClean="0"/>
              <a:t>ealth and Safety </a:t>
            </a:r>
            <a:r>
              <a:rPr lang="en-GB" sz="3200" dirty="0" smtClean="0"/>
              <a:t>for</a:t>
            </a:r>
            <a:r>
              <a:rPr lang="en-GB" sz="3200" dirty="0" smtClean="0"/>
              <a:t> </a:t>
            </a:r>
            <a:r>
              <a:rPr lang="en-GB" sz="3200" dirty="0" smtClean="0"/>
              <a:t>Housekeeping </a:t>
            </a:r>
            <a:endParaRPr lang="en-GB" sz="3200" dirty="0"/>
          </a:p>
          <a:p>
            <a:r>
              <a:rPr lang="en-GB" sz="3200" b="1" u="sng" dirty="0"/>
              <a:t>Submission date</a:t>
            </a:r>
            <a:r>
              <a:rPr lang="en-GB" sz="3200" b="1" dirty="0"/>
              <a:t>: </a:t>
            </a:r>
            <a:r>
              <a:rPr lang="en-GB" sz="3200" dirty="0" smtClean="0"/>
              <a:t>22/02/24</a:t>
            </a:r>
          </a:p>
          <a:p>
            <a:r>
              <a:rPr lang="en-GB" sz="3200" b="1" u="sng" dirty="0" smtClean="0"/>
              <a:t>Presentation time</a:t>
            </a:r>
            <a:r>
              <a:rPr lang="en-GB" sz="3200" dirty="0" smtClean="0"/>
              <a:t>: 10 minutes </a:t>
            </a:r>
          </a:p>
          <a:p>
            <a:r>
              <a:rPr lang="en-GB" sz="3200" b="1" u="sng" dirty="0" smtClean="0"/>
              <a:t>Slides: 17</a:t>
            </a:r>
            <a:endParaRPr lang="en-GB" sz="3200" b="1" u="sng" dirty="0"/>
          </a:p>
          <a:p>
            <a:r>
              <a:rPr lang="en-GB" dirty="0" smtClean="0"/>
              <a:t> </a:t>
            </a:r>
            <a:endParaRPr lang="en-GB" dirty="0"/>
          </a:p>
          <a:p>
            <a:endParaRPr lang="en-GB" dirty="0"/>
          </a:p>
        </p:txBody>
      </p:sp>
    </p:spTree>
    <p:extLst>
      <p:ext uri="{BB962C8B-B14F-4D97-AF65-F5344CB8AC3E}">
        <p14:creationId xmlns:p14="http://schemas.microsoft.com/office/powerpoint/2010/main" val="2277786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26572" y="1616530"/>
            <a:ext cx="3902528" cy="3359204"/>
          </a:xfrm>
          <a:prstGeom prst="rect">
            <a:avLst/>
          </a:prstGeom>
        </p:spPr>
      </p:pic>
      <p:sp>
        <p:nvSpPr>
          <p:cNvPr id="2" name="Title 1"/>
          <p:cNvSpPr>
            <a:spLocks noGrp="1"/>
          </p:cNvSpPr>
          <p:nvPr>
            <p:ph type="title"/>
          </p:nvPr>
        </p:nvSpPr>
        <p:spPr>
          <a:xfrm>
            <a:off x="326573" y="479971"/>
            <a:ext cx="3902527" cy="1400530"/>
          </a:xfrm>
        </p:spPr>
        <p:txBody>
          <a:bodyPr/>
          <a:lstStyle/>
          <a:p>
            <a:r>
              <a:rPr lang="en-GB" sz="5400" dirty="0" smtClean="0">
                <a:solidFill>
                  <a:schemeClr val="tx1"/>
                </a:solidFill>
                <a:latin typeface="Bahnschrift Light Condensed" panose="020B0502040204020203" pitchFamily="34" charset="0"/>
              </a:rPr>
              <a:t>Agenda/content</a:t>
            </a:r>
            <a:endParaRPr lang="en-GB" sz="5400" dirty="0">
              <a:solidFill>
                <a:schemeClr val="tx1"/>
              </a:solidFill>
              <a:latin typeface="Bahnschrift Light Condensed" panose="020B0502040204020203" pitchFamily="34" charset="0"/>
            </a:endParaRPr>
          </a:p>
        </p:txBody>
      </p:sp>
      <p:sp>
        <p:nvSpPr>
          <p:cNvPr id="3" name="Content Placeholder 2"/>
          <p:cNvSpPr>
            <a:spLocks noGrp="1"/>
          </p:cNvSpPr>
          <p:nvPr>
            <p:ph idx="1"/>
          </p:nvPr>
        </p:nvSpPr>
        <p:spPr>
          <a:xfrm>
            <a:off x="4376057" y="479971"/>
            <a:ext cx="7815943" cy="6378030"/>
          </a:xfrm>
        </p:spPr>
        <p:txBody>
          <a:bodyPr>
            <a:noAutofit/>
          </a:bodyPr>
          <a:lstStyle/>
          <a:p>
            <a:r>
              <a:rPr lang="en-GB" sz="2800" dirty="0" smtClean="0"/>
              <a:t>Introduction</a:t>
            </a:r>
          </a:p>
          <a:p>
            <a:r>
              <a:rPr lang="en-GB" sz="2800" dirty="0" smtClean="0"/>
              <a:t>Health and Safety </a:t>
            </a:r>
          </a:p>
          <a:p>
            <a:r>
              <a:rPr lang="en-GB" sz="2800" dirty="0" smtClean="0"/>
              <a:t>5 stages of risk assessment</a:t>
            </a:r>
          </a:p>
          <a:p>
            <a:r>
              <a:rPr lang="en-GB" sz="2800" dirty="0"/>
              <a:t>Control </a:t>
            </a:r>
            <a:r>
              <a:rPr lang="en-GB" sz="2800" dirty="0" smtClean="0"/>
              <a:t>contamination</a:t>
            </a:r>
          </a:p>
          <a:p>
            <a:r>
              <a:rPr lang="en-GB" sz="2800" dirty="0" smtClean="0"/>
              <a:t>Preventing slips, </a:t>
            </a:r>
            <a:r>
              <a:rPr lang="en-GB" sz="2800" dirty="0"/>
              <a:t> </a:t>
            </a:r>
            <a:r>
              <a:rPr lang="en-GB" sz="2800" dirty="0" smtClean="0"/>
              <a:t>Trips, and fall , Potential Hospitality </a:t>
            </a:r>
          </a:p>
          <a:p>
            <a:r>
              <a:rPr lang="en-GB" sz="2800" dirty="0"/>
              <a:t>Improve the floor conditions</a:t>
            </a:r>
            <a:r>
              <a:rPr lang="en-GB" sz="2800" dirty="0" smtClean="0"/>
              <a:t>.</a:t>
            </a:r>
          </a:p>
          <a:p>
            <a:r>
              <a:rPr lang="en-GB" sz="2800" dirty="0"/>
              <a:t>Remove harmful environmental circumstances</a:t>
            </a:r>
            <a:endParaRPr lang="en-GB" sz="2800" dirty="0" smtClean="0"/>
          </a:p>
          <a:p>
            <a:r>
              <a:rPr lang="en-GB" sz="2800" dirty="0" smtClean="0"/>
              <a:t>Conclusion</a:t>
            </a:r>
          </a:p>
          <a:p>
            <a:r>
              <a:rPr lang="en-GB" sz="2800" dirty="0" smtClean="0"/>
              <a:t>References</a:t>
            </a:r>
          </a:p>
          <a:p>
            <a:r>
              <a:rPr lang="en-GB" sz="2800" dirty="0" smtClean="0"/>
              <a:t>Appendix</a:t>
            </a:r>
            <a:endParaRPr lang="en-GB" sz="2800" dirty="0"/>
          </a:p>
          <a:p>
            <a:pPr marL="0" indent="0">
              <a:buNone/>
            </a:pPr>
            <a:endParaRPr lang="en-GB" sz="1800" dirty="0" smtClean="0"/>
          </a:p>
        </p:txBody>
      </p:sp>
    </p:spTree>
    <p:extLst>
      <p:ext uri="{BB962C8B-B14F-4D97-AF65-F5344CB8AC3E}">
        <p14:creationId xmlns:p14="http://schemas.microsoft.com/office/powerpoint/2010/main" val="2399103633"/>
      </p:ext>
    </p:extLst>
  </p:cSld>
  <p:clrMapOvr>
    <a:masterClrMapping/>
  </p:clrMapOvr>
  <mc:AlternateContent xmlns:mc="http://schemas.openxmlformats.org/markup-compatibility/2006" xmlns:p14="http://schemas.microsoft.com/office/powerpoint/2010/main">
    <mc:Choice Requires="p14">
      <p:transition spd="med" p14:dur="700" advTm="27027">
        <p:fade/>
      </p:transition>
    </mc:Choice>
    <mc:Fallback xmlns="">
      <p:transition spd="med" advTm="27027">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4497" y="1757399"/>
            <a:ext cx="8806082" cy="1096617"/>
          </a:xfrm>
        </p:spPr>
        <p:txBody>
          <a:bodyPr/>
          <a:lstStyle/>
          <a:p>
            <a:r>
              <a:rPr lang="en-GB" sz="4400" dirty="0">
                <a:solidFill>
                  <a:schemeClr val="accent2"/>
                </a:solidFill>
                <a:latin typeface="Calibri" panose="020F0502020204030204" pitchFamily="34" charset="0"/>
                <a:ea typeface="Calibri" panose="020F0502020204030204" pitchFamily="34" charset="0"/>
                <a:cs typeface="Arial" panose="020B0604020202020204" pitchFamily="34" charset="0"/>
              </a:rPr>
              <a:t>Health and Safety at Housekeeping</a:t>
            </a:r>
            <a:endParaRPr lang="en-GB" sz="4400" dirty="0">
              <a:solidFill>
                <a:schemeClr val="accent2"/>
              </a:solidFill>
            </a:endParaRPr>
          </a:p>
        </p:txBody>
      </p:sp>
      <p:sp>
        <p:nvSpPr>
          <p:cNvPr id="3" name="Subtitle 2"/>
          <p:cNvSpPr>
            <a:spLocks noGrp="1"/>
          </p:cNvSpPr>
          <p:nvPr>
            <p:ph type="subTitle" idx="1"/>
          </p:nvPr>
        </p:nvSpPr>
        <p:spPr>
          <a:xfrm>
            <a:off x="362608" y="2751083"/>
            <a:ext cx="11627068" cy="3531476"/>
          </a:xfrm>
        </p:spPr>
        <p:txBody>
          <a:bodyPr>
            <a:normAutofit/>
          </a:bodyPr>
          <a:lstStyle/>
          <a:p>
            <a:pPr>
              <a:lnSpc>
                <a:spcPct val="107000"/>
              </a:lnSpc>
              <a:spcAft>
                <a:spcPts val="800"/>
              </a:spcAft>
            </a:pPr>
            <a:endParaRPr lang="en-GB" sz="1800" cap="none" dirty="0" smtClean="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800" cap="none" dirty="0" smtClean="0">
                <a:latin typeface="Calibri" panose="020F0502020204030204" pitchFamily="34" charset="0"/>
                <a:ea typeface="Calibri" panose="020F0502020204030204" pitchFamily="34" charset="0"/>
                <a:cs typeface="Arial" panose="020B0604020202020204" pitchFamily="34" charset="0"/>
              </a:rPr>
              <a:t>Housekeeping </a:t>
            </a:r>
            <a:r>
              <a:rPr lang="en-US" sz="2800" cap="none" dirty="0">
                <a:latin typeface="Calibri" panose="020F0502020204030204" pitchFamily="34" charset="0"/>
                <a:ea typeface="Calibri" panose="020F0502020204030204" pitchFamily="34" charset="0"/>
                <a:cs typeface="Arial" panose="020B0604020202020204" pitchFamily="34" charset="0"/>
              </a:rPr>
              <a:t>is crucial for health and safety, requiring immediate spill cleaning and visible warning signs. Clear aisles and walkways, provide directions, labels, and signs for workplace items, and maintain clean lighting fixtures. Slip, trip, and fall hazards can arise from various spill hazards, and if good housekeeping habits aren't observed, these risks can escalate, similar to leaving objects out in walkways.</a:t>
            </a:r>
            <a:endParaRPr lang="en-GB" sz="2800" cap="none" dirty="0">
              <a:latin typeface="Calibri" panose="020F050202020403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999939" y="0"/>
            <a:ext cx="3192061" cy="1860331"/>
          </a:xfrm>
          <a:prstGeom prst="rect">
            <a:avLst/>
          </a:prstGeom>
        </p:spPr>
      </p:pic>
    </p:spTree>
    <p:extLst>
      <p:ext uri="{BB962C8B-B14F-4D97-AF65-F5344CB8AC3E}">
        <p14:creationId xmlns:p14="http://schemas.microsoft.com/office/powerpoint/2010/main" val="28078014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6489" y="335846"/>
            <a:ext cx="11147729" cy="6555641"/>
          </a:xfrm>
          <a:prstGeom prst="rect">
            <a:avLst/>
          </a:prstGeom>
        </p:spPr>
        <p:txBody>
          <a:bodyPr wrap="square">
            <a:spAutoFit/>
          </a:bodyPr>
          <a:lstStyle/>
          <a:p>
            <a:endParaRPr lang="en-US" sz="2800" dirty="0" smtClean="0">
              <a:solidFill>
                <a:srgbClr val="00B050"/>
              </a:solidFill>
            </a:endParaRPr>
          </a:p>
          <a:p>
            <a:endParaRPr lang="en-US" sz="2800" dirty="0" smtClean="0">
              <a:solidFill>
                <a:srgbClr val="00B050"/>
              </a:solidFill>
            </a:endParaRPr>
          </a:p>
          <a:p>
            <a:r>
              <a:rPr lang="en-US" sz="2800" dirty="0" smtClean="0">
                <a:solidFill>
                  <a:srgbClr val="00B050"/>
                </a:solidFill>
              </a:rPr>
              <a:t>Prevent </a:t>
            </a:r>
            <a:r>
              <a:rPr lang="en-US" sz="2800" dirty="0" smtClean="0">
                <a:solidFill>
                  <a:srgbClr val="00B050"/>
                </a:solidFill>
              </a:rPr>
              <a:t>contamination:</a:t>
            </a:r>
          </a:p>
          <a:p>
            <a:endParaRPr lang="en-US" sz="2800" dirty="0" smtClean="0">
              <a:solidFill>
                <a:srgbClr val="00B050"/>
              </a:solidFill>
            </a:endParaRPr>
          </a:p>
          <a:p>
            <a:endParaRPr lang="en-US" sz="2800" dirty="0"/>
          </a:p>
          <a:p>
            <a:r>
              <a:rPr lang="en-US" sz="2000" dirty="0" smtClean="0"/>
              <a:t>If you can't stop it, can you control it?</a:t>
            </a:r>
          </a:p>
          <a:p>
            <a:endParaRPr lang="en-US" sz="2000" dirty="0" smtClean="0"/>
          </a:p>
          <a:p>
            <a:r>
              <a:rPr lang="en-US" sz="2000" dirty="0" smtClean="0"/>
              <a:t>1.The </a:t>
            </a:r>
            <a:r>
              <a:rPr lang="en-US" sz="2000" dirty="0"/>
              <a:t>review of work activities should also consider individuals' work practices, such as self-cleaning and the use of bins</a:t>
            </a:r>
            <a:r>
              <a:rPr lang="en-US" sz="2000" dirty="0" smtClean="0"/>
              <a:t>.</a:t>
            </a:r>
          </a:p>
          <a:p>
            <a:endParaRPr lang="en-US" sz="2000" dirty="0" smtClean="0"/>
          </a:p>
          <a:p>
            <a:r>
              <a:rPr lang="en-US" sz="2000" dirty="0" smtClean="0"/>
              <a:t>2. </a:t>
            </a:r>
            <a:r>
              <a:rPr lang="en-US" sz="2000" dirty="0"/>
              <a:t>Positive attitudes towards slips and trips are crucial for employees and employers, emphasizing </a:t>
            </a:r>
            <a:r>
              <a:rPr lang="en-US" sz="2000" dirty="0" err="1"/>
              <a:t>a'see</a:t>
            </a:r>
            <a:r>
              <a:rPr lang="en-US" sz="2000" dirty="0"/>
              <a:t> it, sort it' approach to contamination and housekeeping</a:t>
            </a:r>
            <a:r>
              <a:rPr lang="en-US" sz="2000" dirty="0" smtClean="0"/>
              <a:t>.</a:t>
            </a:r>
          </a:p>
          <a:p>
            <a:endParaRPr lang="en-US" sz="2000" dirty="0" smtClean="0"/>
          </a:p>
          <a:p>
            <a:r>
              <a:rPr lang="en-US" sz="2000" dirty="0" smtClean="0"/>
              <a:t>3.</a:t>
            </a:r>
            <a:r>
              <a:rPr lang="en-US" sz="2000" dirty="0"/>
              <a:t> Cleaning regimens and systems are crucial for contamination control, ensuring safe execution and preventing slip hazards by utilizing the correct system at the right time</a:t>
            </a:r>
            <a:r>
              <a:rPr lang="en-US" sz="2000" dirty="0" smtClean="0"/>
              <a:t>.</a:t>
            </a:r>
          </a:p>
          <a:p>
            <a:endParaRPr lang="en-US" sz="2000" dirty="0" smtClean="0"/>
          </a:p>
          <a:p>
            <a:r>
              <a:rPr lang="en-US" sz="2000" dirty="0" smtClean="0"/>
              <a:t>4.</a:t>
            </a:r>
            <a:r>
              <a:rPr lang="en-US" sz="2000" dirty="0"/>
              <a:t> Implementing measures like fitting drip trays under machines and racking, and using mats at entrances can help control contamination and prevent it from spreading into other workplace areas.</a:t>
            </a:r>
            <a:endParaRPr lang="en-US" sz="2000" dirty="0" smtClean="0"/>
          </a:p>
        </p:txBody>
      </p:sp>
      <p:pic>
        <p:nvPicPr>
          <p:cNvPr id="3" name="Picture 2"/>
          <p:cNvPicPr>
            <a:picLocks noChangeAspect="1"/>
          </p:cNvPicPr>
          <p:nvPr/>
        </p:nvPicPr>
        <p:blipFill>
          <a:blip r:embed="rId2"/>
          <a:stretch>
            <a:fillRect/>
          </a:stretch>
        </p:blipFill>
        <p:spPr>
          <a:xfrm>
            <a:off x="8592206" y="1"/>
            <a:ext cx="3599793" cy="2399862"/>
          </a:xfrm>
          <a:prstGeom prst="rect">
            <a:avLst/>
          </a:prstGeom>
        </p:spPr>
      </p:pic>
    </p:spTree>
    <p:extLst>
      <p:ext uri="{BB962C8B-B14F-4D97-AF65-F5344CB8AC3E}">
        <p14:creationId xmlns:p14="http://schemas.microsoft.com/office/powerpoint/2010/main" val="7784473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615" y="1"/>
            <a:ext cx="9713534" cy="783770"/>
          </a:xfrm>
        </p:spPr>
        <p:txBody>
          <a:bodyPr/>
          <a:lstStyle/>
          <a:p>
            <a:r>
              <a:rPr lang="en-US" b="1" dirty="0">
                <a:solidFill>
                  <a:srgbClr val="FF0000"/>
                </a:solidFill>
              </a:rPr>
              <a:t>5 Stages of Risk Assessment</a:t>
            </a:r>
            <a:r>
              <a:rPr lang="en-US" dirty="0"/>
              <a:t/>
            </a:r>
            <a:br>
              <a:rPr lang="en-US" dirty="0"/>
            </a:br>
            <a:r>
              <a:rPr lang="en-US" dirty="0" smtClean="0"/>
              <a:t/>
            </a:r>
            <a:br>
              <a:rPr lang="en-US" dirty="0" smtClean="0"/>
            </a:br>
            <a:endParaRPr lang="en-GB" dirty="0"/>
          </a:p>
        </p:txBody>
      </p:sp>
      <p:sp>
        <p:nvSpPr>
          <p:cNvPr id="3" name="Text Placeholder 2"/>
          <p:cNvSpPr>
            <a:spLocks noGrp="1"/>
          </p:cNvSpPr>
          <p:nvPr>
            <p:ph type="body" sz="half" idx="2"/>
          </p:nvPr>
        </p:nvSpPr>
        <p:spPr>
          <a:xfrm>
            <a:off x="97971" y="996042"/>
            <a:ext cx="12192000" cy="5861957"/>
          </a:xfrm>
        </p:spPr>
        <p:txBody>
          <a:bodyPr>
            <a:noAutofit/>
          </a:bodyPr>
          <a:lstStyle/>
          <a:p>
            <a:endParaRPr lang="en-US" dirty="0" smtClean="0"/>
          </a:p>
          <a:p>
            <a:r>
              <a:rPr lang="en-US" dirty="0" smtClean="0"/>
              <a:t>There </a:t>
            </a:r>
            <a:r>
              <a:rPr lang="en-US" dirty="0"/>
              <a:t>are essentially five stages in carrying out an effective risk assessment. </a:t>
            </a:r>
            <a:br>
              <a:rPr lang="en-US" dirty="0"/>
            </a:br>
            <a:r>
              <a:rPr lang="en-US" b="1" dirty="0">
                <a:solidFill>
                  <a:srgbClr val="FF0000"/>
                </a:solidFill>
              </a:rPr>
              <a:t>Stage </a:t>
            </a:r>
            <a:r>
              <a:rPr lang="en-US" b="1" dirty="0" smtClean="0">
                <a:solidFill>
                  <a:srgbClr val="FF0000"/>
                </a:solidFill>
              </a:rPr>
              <a:t>1</a:t>
            </a:r>
          </a:p>
          <a:p>
            <a:r>
              <a:rPr lang="en-US" dirty="0"/>
              <a:t>Hazards are potential threats that can cause significant harm.</a:t>
            </a:r>
            <a:r>
              <a:rPr lang="en-US" dirty="0"/>
              <a:t/>
            </a:r>
            <a:br>
              <a:rPr lang="en-US" dirty="0"/>
            </a:br>
            <a:r>
              <a:rPr lang="en-US" b="1" dirty="0" smtClean="0">
                <a:solidFill>
                  <a:srgbClr val="FF0000"/>
                </a:solidFill>
              </a:rPr>
              <a:t>Stage </a:t>
            </a:r>
            <a:r>
              <a:rPr lang="en-US" b="1" dirty="0">
                <a:solidFill>
                  <a:srgbClr val="FF0000"/>
                </a:solidFill>
              </a:rPr>
              <a:t>2</a:t>
            </a:r>
            <a:r>
              <a:rPr lang="en-US" dirty="0"/>
              <a:t/>
            </a:r>
            <a:br>
              <a:rPr lang="en-US" dirty="0"/>
            </a:br>
            <a:r>
              <a:rPr lang="en-US" dirty="0" smtClean="0"/>
              <a:t>.</a:t>
            </a:r>
            <a:r>
              <a:rPr lang="en-US" dirty="0"/>
              <a:t> Assess potential hazards in your office, such as potential injuries from tripping over cables or other belongings, by examining potential risks and potential solutions.</a:t>
            </a:r>
            <a:endParaRPr lang="en-US" dirty="0" smtClean="0"/>
          </a:p>
          <a:p>
            <a:r>
              <a:rPr lang="en-US" b="1" dirty="0" smtClean="0">
                <a:solidFill>
                  <a:srgbClr val="FF0000"/>
                </a:solidFill>
              </a:rPr>
              <a:t>Stage </a:t>
            </a:r>
            <a:r>
              <a:rPr lang="en-US" b="1" dirty="0">
                <a:solidFill>
                  <a:srgbClr val="FF0000"/>
                </a:solidFill>
              </a:rPr>
              <a:t>3</a:t>
            </a:r>
            <a:r>
              <a:rPr lang="en-US" dirty="0"/>
              <a:t/>
            </a:r>
            <a:br>
              <a:rPr lang="en-US" dirty="0"/>
            </a:br>
            <a:r>
              <a:rPr lang="en-US" dirty="0"/>
              <a:t>Evaluate the risks. Ask yourself if the risk is high, medium or low. This may be determined by experience or it could be quantitatively measured. You need to decide on suitable control measures, for instance removing belongings from traffic routes, or covering trailing cables</a:t>
            </a:r>
            <a:r>
              <a:rPr lang="en-US" dirty="0" smtClean="0"/>
              <a:t>.</a:t>
            </a:r>
          </a:p>
          <a:p>
            <a:r>
              <a:rPr lang="en-US" b="1" dirty="0" smtClean="0">
                <a:solidFill>
                  <a:srgbClr val="FF0000"/>
                </a:solidFill>
              </a:rPr>
              <a:t>Stage </a:t>
            </a:r>
            <a:r>
              <a:rPr lang="en-US" b="1" dirty="0">
                <a:solidFill>
                  <a:srgbClr val="FF0000"/>
                </a:solidFill>
              </a:rPr>
              <a:t>4</a:t>
            </a:r>
            <a:r>
              <a:rPr lang="en-US" dirty="0"/>
              <a:t/>
            </a:r>
            <a:br>
              <a:rPr lang="en-US" dirty="0"/>
            </a:br>
            <a:r>
              <a:rPr lang="en-US" dirty="0"/>
              <a:t>Record your findings. It's good practice to record your findings in a risk assessment document. The type and format of the risk assessment may depend on the level of risk. You will also need to implement your assessment. Tell those who need to implement controls or those who need to be vigilant</a:t>
            </a:r>
            <a:r>
              <a:rPr lang="en-US" dirty="0" smtClean="0"/>
              <a:t>.</a:t>
            </a:r>
          </a:p>
          <a:p>
            <a:r>
              <a:rPr lang="en-US" b="1" dirty="0" smtClean="0">
                <a:solidFill>
                  <a:srgbClr val="FF0000"/>
                </a:solidFill>
              </a:rPr>
              <a:t>Stage </a:t>
            </a:r>
            <a:r>
              <a:rPr lang="en-US" b="1" dirty="0">
                <a:solidFill>
                  <a:srgbClr val="FF0000"/>
                </a:solidFill>
              </a:rPr>
              <a:t>5</a:t>
            </a:r>
            <a:r>
              <a:rPr lang="en-US" dirty="0"/>
              <a:t/>
            </a:r>
            <a:br>
              <a:rPr lang="en-US" dirty="0"/>
            </a:br>
            <a:r>
              <a:rPr lang="en-US" dirty="0"/>
              <a:t>Monitor potential hazards in the workplace. You need to make sure that your assessment and controls are effective. </a:t>
            </a:r>
            <a:endParaRPr lang="en-GB" dirty="0"/>
          </a:p>
        </p:txBody>
      </p:sp>
      <p:pic>
        <p:nvPicPr>
          <p:cNvPr id="4" name="Picture 3"/>
          <p:cNvPicPr>
            <a:picLocks noChangeAspect="1"/>
          </p:cNvPicPr>
          <p:nvPr/>
        </p:nvPicPr>
        <p:blipFill>
          <a:blip r:embed="rId2"/>
          <a:stretch>
            <a:fillRect/>
          </a:stretch>
        </p:blipFill>
        <p:spPr>
          <a:xfrm>
            <a:off x="9382113" y="1"/>
            <a:ext cx="2754228" cy="2584174"/>
          </a:xfrm>
          <a:prstGeom prst="rect">
            <a:avLst/>
          </a:prstGeom>
        </p:spPr>
      </p:pic>
    </p:spTree>
    <p:extLst>
      <p:ext uri="{BB962C8B-B14F-4D97-AF65-F5344CB8AC3E}">
        <p14:creationId xmlns:p14="http://schemas.microsoft.com/office/powerpoint/2010/main" val="28933074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271" y="484080"/>
            <a:ext cx="9404723" cy="1285926"/>
          </a:xfrm>
        </p:spPr>
        <p:txBody>
          <a:bodyPr/>
          <a:lstStyle/>
          <a:p>
            <a:r>
              <a:rPr lang="en-GB" dirty="0" smtClean="0"/>
              <a:t>Prevent slips , trips and fall</a:t>
            </a:r>
            <a:endParaRPr lang="en-GB" dirty="0"/>
          </a:p>
        </p:txBody>
      </p:sp>
      <p:sp>
        <p:nvSpPr>
          <p:cNvPr id="3" name="Text Placeholder 2"/>
          <p:cNvSpPr>
            <a:spLocks noGrp="1"/>
          </p:cNvSpPr>
          <p:nvPr>
            <p:ph type="body" idx="1"/>
          </p:nvPr>
        </p:nvSpPr>
        <p:spPr>
          <a:xfrm>
            <a:off x="644141" y="2625891"/>
            <a:ext cx="2946866" cy="347171"/>
          </a:xfrm>
        </p:spPr>
        <p:txBody>
          <a:bodyPr/>
          <a:lstStyle/>
          <a:p>
            <a:r>
              <a:rPr lang="en-GB" dirty="0" smtClean="0">
                <a:solidFill>
                  <a:schemeClr val="accent3">
                    <a:lumMod val="75000"/>
                  </a:schemeClr>
                </a:solidFill>
              </a:rPr>
              <a:t>Prevent slips </a:t>
            </a:r>
            <a:endParaRPr lang="en-GB" dirty="0">
              <a:solidFill>
                <a:schemeClr val="accent3">
                  <a:lumMod val="75000"/>
                </a:schemeClr>
              </a:solidFill>
            </a:endParaRPr>
          </a:p>
        </p:txBody>
      </p:sp>
      <p:sp>
        <p:nvSpPr>
          <p:cNvPr id="4" name="Text Placeholder 3"/>
          <p:cNvSpPr>
            <a:spLocks noGrp="1"/>
          </p:cNvSpPr>
          <p:nvPr>
            <p:ph type="body" sz="half" idx="15"/>
          </p:nvPr>
        </p:nvSpPr>
        <p:spPr>
          <a:xfrm>
            <a:off x="212271" y="3077013"/>
            <a:ext cx="3697612" cy="3438086"/>
          </a:xfrm>
        </p:spPr>
        <p:txBody>
          <a:bodyPr>
            <a:normAutofit/>
          </a:bodyPr>
          <a:lstStyle/>
          <a:p>
            <a:pPr lvl="0">
              <a:spcBef>
                <a:spcPts val="0"/>
              </a:spcBef>
              <a:buClrTx/>
              <a:buSzTx/>
            </a:pPr>
            <a:r>
              <a:rPr lang="en-US" sz="1800" dirty="0">
                <a:solidFill>
                  <a:prstClr val="white"/>
                </a:solidFill>
                <a:ea typeface="+mn-ea"/>
                <a:cs typeface="+mn-cs"/>
              </a:rPr>
              <a:t>Prevent and control contamination on the floor</a:t>
            </a:r>
            <a:r>
              <a:rPr lang="en-US" sz="1800" dirty="0" smtClean="0">
                <a:solidFill>
                  <a:prstClr val="white"/>
                </a:solidFill>
                <a:ea typeface="+mn-ea"/>
                <a:cs typeface="+mn-cs"/>
              </a:rPr>
              <a:t>.</a:t>
            </a:r>
          </a:p>
          <a:p>
            <a:pPr lvl="0">
              <a:spcBef>
                <a:spcPts val="0"/>
              </a:spcBef>
              <a:buClrTx/>
              <a:buSzTx/>
            </a:pPr>
            <a:endParaRPr lang="en-US" sz="1800" dirty="0">
              <a:solidFill>
                <a:prstClr val="white"/>
              </a:solidFill>
              <a:ea typeface="+mn-ea"/>
              <a:cs typeface="+mn-cs"/>
            </a:endParaRPr>
          </a:p>
          <a:p>
            <a:pPr lvl="0">
              <a:spcBef>
                <a:spcPts val="0"/>
              </a:spcBef>
              <a:buClrTx/>
              <a:buSzTx/>
            </a:pPr>
            <a:r>
              <a:rPr lang="en-US" sz="1800" dirty="0">
                <a:solidFill>
                  <a:prstClr val="white"/>
                </a:solidFill>
                <a:ea typeface="+mn-ea"/>
                <a:cs typeface="+mn-cs"/>
              </a:rPr>
              <a:t>Remove harmful environmental circumstances</a:t>
            </a:r>
            <a:r>
              <a:rPr lang="en-US" sz="1800" dirty="0" smtClean="0">
                <a:solidFill>
                  <a:prstClr val="white"/>
                </a:solidFill>
                <a:ea typeface="+mn-ea"/>
                <a:cs typeface="+mn-cs"/>
              </a:rPr>
              <a:t>.</a:t>
            </a:r>
          </a:p>
          <a:p>
            <a:pPr lvl="0">
              <a:spcBef>
                <a:spcPts val="0"/>
              </a:spcBef>
              <a:buClrTx/>
              <a:buSzTx/>
            </a:pPr>
            <a:endParaRPr lang="en-US" sz="1800" dirty="0">
              <a:solidFill>
                <a:prstClr val="white"/>
              </a:solidFill>
              <a:ea typeface="+mn-ea"/>
              <a:cs typeface="+mn-cs"/>
            </a:endParaRPr>
          </a:p>
          <a:p>
            <a:pPr lvl="0">
              <a:spcBef>
                <a:spcPts val="0"/>
              </a:spcBef>
              <a:buClrTx/>
              <a:buSzTx/>
            </a:pPr>
            <a:r>
              <a:rPr lang="en-US" sz="1800" dirty="0">
                <a:solidFill>
                  <a:prstClr val="white"/>
                </a:solidFill>
                <a:ea typeface="+mn-ea"/>
                <a:cs typeface="+mn-cs"/>
              </a:rPr>
              <a:t>Improve the floor conditions.</a:t>
            </a:r>
          </a:p>
          <a:p>
            <a:pPr lvl="0">
              <a:spcBef>
                <a:spcPts val="0"/>
              </a:spcBef>
              <a:buClrTx/>
              <a:buSzTx/>
            </a:pPr>
            <a:r>
              <a:rPr lang="en-GB" sz="1800" dirty="0" smtClean="0"/>
              <a:t>Implement</a:t>
            </a:r>
            <a:r>
              <a:rPr lang="en-GB" sz="1800" dirty="0"/>
              <a:t> footwear regulations</a:t>
            </a:r>
            <a:r>
              <a:rPr lang="en-GB" dirty="0"/>
              <a:t>.</a:t>
            </a:r>
            <a:endParaRPr lang="en-US" sz="2000" dirty="0">
              <a:solidFill>
                <a:prstClr val="white"/>
              </a:solidFill>
              <a:ea typeface="+mn-ea"/>
              <a:cs typeface="+mn-cs"/>
            </a:endParaRPr>
          </a:p>
          <a:p>
            <a:endParaRPr lang="en-GB" sz="2000" dirty="0"/>
          </a:p>
        </p:txBody>
      </p:sp>
      <p:sp>
        <p:nvSpPr>
          <p:cNvPr id="5" name="Text Placeholder 4"/>
          <p:cNvSpPr>
            <a:spLocks noGrp="1"/>
          </p:cNvSpPr>
          <p:nvPr>
            <p:ph type="body" sz="quarter" idx="3"/>
          </p:nvPr>
        </p:nvSpPr>
        <p:spPr>
          <a:xfrm>
            <a:off x="4062608" y="2625890"/>
            <a:ext cx="2936241" cy="338621"/>
          </a:xfrm>
        </p:spPr>
        <p:txBody>
          <a:bodyPr/>
          <a:lstStyle/>
          <a:p>
            <a:r>
              <a:rPr lang="en-GB" dirty="0" smtClean="0">
                <a:solidFill>
                  <a:schemeClr val="accent2"/>
                </a:solidFill>
              </a:rPr>
              <a:t>Prevent trips</a:t>
            </a:r>
            <a:endParaRPr lang="en-GB" dirty="0">
              <a:solidFill>
                <a:schemeClr val="accent2"/>
              </a:solidFill>
            </a:endParaRPr>
          </a:p>
        </p:txBody>
      </p:sp>
      <p:sp>
        <p:nvSpPr>
          <p:cNvPr id="6" name="Text Placeholder 5"/>
          <p:cNvSpPr>
            <a:spLocks noGrp="1"/>
          </p:cNvSpPr>
          <p:nvPr>
            <p:ph type="body" sz="half" idx="16"/>
          </p:nvPr>
        </p:nvSpPr>
        <p:spPr>
          <a:xfrm>
            <a:off x="3740664" y="2964511"/>
            <a:ext cx="3258185" cy="3438088"/>
          </a:xfrm>
        </p:spPr>
        <p:txBody>
          <a:bodyPr>
            <a:normAutofit fontScale="85000" lnSpcReduction="20000"/>
          </a:bodyPr>
          <a:lstStyle/>
          <a:p>
            <a:pPr marL="342900" lvl="0" indent="-342900">
              <a:buClr>
                <a:srgbClr val="1E5155">
                  <a:lumMod val="40000"/>
                  <a:lumOff val="60000"/>
                </a:srgbClr>
              </a:buClr>
              <a:buFont typeface="Wingdings 3" charset="2"/>
              <a:buChar char=""/>
            </a:pPr>
            <a:r>
              <a:rPr lang="en-GB" sz="2000" dirty="0">
                <a:solidFill>
                  <a:prstClr val="white"/>
                </a:solidFill>
              </a:rPr>
              <a:t>Preventing trips in a workplace involves several steps,</a:t>
            </a:r>
          </a:p>
          <a:p>
            <a:pPr marL="342900" lvl="0" indent="-342900">
              <a:buClr>
                <a:srgbClr val="1E5155">
                  <a:lumMod val="40000"/>
                  <a:lumOff val="60000"/>
                </a:srgbClr>
              </a:buClr>
              <a:buFont typeface="Wingdings 3" charset="2"/>
              <a:buChar char=""/>
            </a:pPr>
            <a:r>
              <a:rPr lang="en-GB" sz="2000" dirty="0">
                <a:solidFill>
                  <a:prstClr val="white"/>
                </a:solidFill>
              </a:rPr>
              <a:t> including preventing contamination, controlling contamination,</a:t>
            </a:r>
          </a:p>
          <a:p>
            <a:pPr marL="342900" lvl="0" indent="-342900">
              <a:buClr>
                <a:srgbClr val="1E5155">
                  <a:lumMod val="40000"/>
                  <a:lumOff val="60000"/>
                </a:srgbClr>
              </a:buClr>
              <a:buFont typeface="Wingdings 3" charset="2"/>
              <a:buChar char=""/>
            </a:pPr>
            <a:r>
              <a:rPr lang="en-US" sz="2000" dirty="0">
                <a:latin typeface="Open Sans"/>
              </a:rPr>
              <a:t>The goal is to eliminate harmful environmental conditions.</a:t>
            </a:r>
            <a:endParaRPr lang="en-GB" sz="2000" dirty="0">
              <a:solidFill>
                <a:prstClr val="white"/>
              </a:solidFill>
            </a:endParaRPr>
          </a:p>
          <a:p>
            <a:pPr marL="342900" lvl="0" indent="-342900">
              <a:buClr>
                <a:srgbClr val="1E5155">
                  <a:lumMod val="40000"/>
                  <a:lumOff val="60000"/>
                </a:srgbClr>
              </a:buClr>
              <a:buFont typeface="Wingdings 3" charset="2"/>
              <a:buChar char=""/>
            </a:pPr>
            <a:r>
              <a:rPr lang="en-GB" sz="2000" dirty="0">
                <a:solidFill>
                  <a:prstClr val="white"/>
                </a:solidFill>
              </a:rPr>
              <a:t> improving floor conditions, and replacing the floor.</a:t>
            </a:r>
          </a:p>
          <a:p>
            <a:endParaRPr lang="en-GB" sz="2000" dirty="0"/>
          </a:p>
        </p:txBody>
      </p:sp>
      <p:sp>
        <p:nvSpPr>
          <p:cNvPr id="7" name="Text Placeholder 6"/>
          <p:cNvSpPr>
            <a:spLocks noGrp="1"/>
          </p:cNvSpPr>
          <p:nvPr>
            <p:ph type="body" sz="quarter" idx="13"/>
          </p:nvPr>
        </p:nvSpPr>
        <p:spPr>
          <a:xfrm>
            <a:off x="7230213" y="2402091"/>
            <a:ext cx="2932113" cy="576262"/>
          </a:xfrm>
        </p:spPr>
        <p:txBody>
          <a:bodyPr/>
          <a:lstStyle/>
          <a:p>
            <a:r>
              <a:rPr lang="en-GB" dirty="0" smtClean="0">
                <a:solidFill>
                  <a:srgbClr val="0070C0"/>
                </a:solidFill>
              </a:rPr>
              <a:t>Prevent fall</a:t>
            </a:r>
            <a:endParaRPr lang="en-GB" dirty="0">
              <a:solidFill>
                <a:srgbClr val="0070C0"/>
              </a:solidFill>
            </a:endParaRPr>
          </a:p>
        </p:txBody>
      </p:sp>
      <p:sp>
        <p:nvSpPr>
          <p:cNvPr id="8" name="Text Placeholder 7"/>
          <p:cNvSpPr>
            <a:spLocks noGrp="1"/>
          </p:cNvSpPr>
          <p:nvPr>
            <p:ph type="body" sz="half" idx="17"/>
          </p:nvPr>
        </p:nvSpPr>
        <p:spPr>
          <a:xfrm>
            <a:off x="7145158" y="3174983"/>
            <a:ext cx="3298372" cy="3242143"/>
          </a:xfrm>
        </p:spPr>
        <p:txBody>
          <a:bodyPr>
            <a:noAutofit/>
          </a:bodyPr>
          <a:lstStyle/>
          <a:p>
            <a:r>
              <a:rPr lang="en-GB" sz="2000" dirty="0" smtClean="0"/>
              <a:t>Use nonslip mats and treads.</a:t>
            </a:r>
          </a:p>
          <a:p>
            <a:r>
              <a:rPr lang="en-GB" sz="2000" dirty="0" smtClean="0"/>
              <a:t>Install grab bars.</a:t>
            </a:r>
          </a:p>
          <a:p>
            <a:r>
              <a:rPr lang="en-GB" sz="2000" dirty="0" smtClean="0"/>
              <a:t>Repair steps and flooring.</a:t>
            </a:r>
          </a:p>
          <a:p>
            <a:r>
              <a:rPr lang="en-GB" sz="2000" dirty="0" smtClean="0"/>
              <a:t>Inexpensive fixes.</a:t>
            </a:r>
          </a:p>
          <a:p>
            <a:r>
              <a:rPr lang="en-GB" sz="2000" dirty="0" smtClean="0"/>
              <a:t> </a:t>
            </a:r>
            <a:r>
              <a:rPr lang="en-US" sz="2000" dirty="0">
                <a:latin typeface="Open Sans"/>
              </a:rPr>
              <a:t>Enhance the quality of lighting.</a:t>
            </a:r>
            <a:endParaRPr lang="en-GB" sz="2000" dirty="0" smtClean="0"/>
          </a:p>
          <a:p>
            <a:r>
              <a:rPr lang="en-GB" sz="2000" dirty="0" smtClean="0"/>
              <a:t>Install handrails. </a:t>
            </a:r>
            <a:endParaRPr lang="en-GB" sz="2000" dirty="0"/>
          </a:p>
        </p:txBody>
      </p:sp>
      <p:pic>
        <p:nvPicPr>
          <p:cNvPr id="9" name="Picture 8"/>
          <p:cNvPicPr>
            <a:picLocks noChangeAspect="1"/>
          </p:cNvPicPr>
          <p:nvPr/>
        </p:nvPicPr>
        <p:blipFill>
          <a:blip r:embed="rId2"/>
          <a:stretch>
            <a:fillRect/>
          </a:stretch>
        </p:blipFill>
        <p:spPr>
          <a:xfrm>
            <a:off x="7964673" y="-4128177"/>
            <a:ext cx="1867618" cy="453718"/>
          </a:xfrm>
          <a:prstGeom prst="rect">
            <a:avLst/>
          </a:prstGeom>
        </p:spPr>
      </p:pic>
      <p:pic>
        <p:nvPicPr>
          <p:cNvPr id="1026" name="Picture 2" descr="Caution - Slipping Hazard Lab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3249" y="0"/>
            <a:ext cx="3938752" cy="2205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055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651" y="-1242871"/>
            <a:ext cx="8042159" cy="5940088"/>
          </a:xfrm>
          <a:prstGeom prst="rect">
            <a:avLst/>
          </a:prstGeom>
        </p:spPr>
        <p:txBody>
          <a:bodyPr wrap="square">
            <a:spAutoFit/>
          </a:bodyPr>
          <a:lstStyle/>
          <a:p>
            <a:endParaRPr lang="en-US" sz="2400" b="1" dirty="0" smtClean="0"/>
          </a:p>
          <a:p>
            <a:endParaRPr lang="en-US" sz="2400" b="1" dirty="0"/>
          </a:p>
          <a:p>
            <a:endParaRPr lang="en-US" sz="2400" b="1" dirty="0" smtClean="0"/>
          </a:p>
          <a:p>
            <a:endParaRPr lang="en-US" sz="2400" b="1" dirty="0" smtClean="0"/>
          </a:p>
          <a:p>
            <a:r>
              <a:rPr lang="en-GB" sz="2800" dirty="0">
                <a:solidFill>
                  <a:schemeClr val="accent2"/>
                </a:solidFill>
              </a:rPr>
              <a:t>Enhance the floor </a:t>
            </a:r>
            <a:r>
              <a:rPr lang="en-GB" sz="2800" dirty="0" smtClean="0">
                <a:solidFill>
                  <a:schemeClr val="accent2"/>
                </a:solidFill>
              </a:rPr>
              <a:t>conditions</a:t>
            </a:r>
          </a:p>
          <a:p>
            <a:endParaRPr lang="en-US" sz="2800" b="1" dirty="0">
              <a:solidFill>
                <a:schemeClr val="accent2"/>
              </a:solidFill>
            </a:endParaRPr>
          </a:p>
          <a:p>
            <a:pPr marL="342900" indent="-342900">
              <a:buAutoNum type="arabicPeriod"/>
            </a:pPr>
            <a:r>
              <a:rPr lang="en-US" dirty="0" smtClean="0"/>
              <a:t>Assess </a:t>
            </a:r>
            <a:r>
              <a:rPr lang="en-US" dirty="0"/>
              <a:t>activities and duties that may affect walking safety, including transport, lifting, pushing, and pulling loads. Evaluate work activities and process flow, considering vulnerable persons, visitors, and public members, to improve safety</a:t>
            </a:r>
            <a:r>
              <a:rPr lang="en-US" dirty="0" smtClean="0"/>
              <a:t>.</a:t>
            </a:r>
          </a:p>
          <a:p>
            <a:r>
              <a:rPr lang="en-US" sz="2400" b="1" dirty="0" smtClean="0">
                <a:solidFill>
                  <a:srgbClr val="00B050"/>
                </a:solidFill>
              </a:rPr>
              <a:t>2 </a:t>
            </a:r>
            <a:r>
              <a:rPr lang="en-US" dirty="0" smtClean="0"/>
              <a:t>Improve </a:t>
            </a:r>
            <a:r>
              <a:rPr lang="en-US" dirty="0"/>
              <a:t>floor roughness through cleaning processes and etching, but note that these methods may not work on all floors and may require repeated use</a:t>
            </a:r>
            <a:r>
              <a:rPr lang="en-US" dirty="0" smtClean="0"/>
              <a:t>.</a:t>
            </a:r>
          </a:p>
          <a:p>
            <a:endParaRPr lang="en-US" sz="2400" b="1" dirty="0">
              <a:solidFill>
                <a:srgbClr val="00B050"/>
              </a:solidFill>
            </a:endParaRPr>
          </a:p>
          <a:p>
            <a:r>
              <a:rPr lang="en-US" dirty="0" smtClean="0"/>
              <a:t>3. Replacing </a:t>
            </a:r>
            <a:r>
              <a:rPr lang="en-US" dirty="0"/>
              <a:t>the floor should be the last or only action in some cases, depending on the specific </a:t>
            </a:r>
            <a:r>
              <a:rPr lang="en-US" dirty="0" smtClean="0"/>
              <a:t>situation.</a:t>
            </a:r>
            <a:endParaRPr lang="en-US" sz="2400" b="1" dirty="0">
              <a:solidFill>
                <a:srgbClr val="00B050"/>
              </a:solidFill>
            </a:endParaRPr>
          </a:p>
          <a:p>
            <a:endParaRPr lang="en-US" dirty="0"/>
          </a:p>
          <a:p>
            <a:r>
              <a:rPr lang="en-US" dirty="0" smtClean="0"/>
              <a:t>4.</a:t>
            </a:r>
            <a:r>
              <a:rPr lang="en-US" dirty="0"/>
              <a:t> Footwear can help avoid slips and trips.</a:t>
            </a:r>
            <a:endParaRPr lang="en-GB" dirty="0"/>
          </a:p>
        </p:txBody>
      </p:sp>
      <p:pic>
        <p:nvPicPr>
          <p:cNvPr id="3" name="Picture 2"/>
          <p:cNvPicPr>
            <a:picLocks noChangeAspect="1"/>
          </p:cNvPicPr>
          <p:nvPr/>
        </p:nvPicPr>
        <p:blipFill>
          <a:blip r:embed="rId2"/>
          <a:stretch>
            <a:fillRect/>
          </a:stretch>
        </p:blipFill>
        <p:spPr>
          <a:xfrm>
            <a:off x="8354694" y="382335"/>
            <a:ext cx="3040380" cy="1975780"/>
          </a:xfrm>
          <a:prstGeom prst="rect">
            <a:avLst/>
          </a:prstGeom>
        </p:spPr>
      </p:pic>
      <p:pic>
        <p:nvPicPr>
          <p:cNvPr id="4" name="Picture 3"/>
          <p:cNvPicPr>
            <a:picLocks noChangeAspect="1"/>
          </p:cNvPicPr>
          <p:nvPr/>
        </p:nvPicPr>
        <p:blipFill>
          <a:blip r:embed="rId3"/>
          <a:stretch>
            <a:fillRect/>
          </a:stretch>
        </p:blipFill>
        <p:spPr>
          <a:xfrm>
            <a:off x="8376114" y="4168401"/>
            <a:ext cx="3018960" cy="1790700"/>
          </a:xfrm>
          <a:prstGeom prst="rect">
            <a:avLst/>
          </a:prstGeom>
        </p:spPr>
      </p:pic>
    </p:spTree>
    <p:extLst>
      <p:ext uri="{BB962C8B-B14F-4D97-AF65-F5344CB8AC3E}">
        <p14:creationId xmlns:p14="http://schemas.microsoft.com/office/powerpoint/2010/main" val="35687536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5897" y="335847"/>
            <a:ext cx="11792605" cy="4278094"/>
          </a:xfrm>
          <a:prstGeom prst="rect">
            <a:avLst/>
          </a:prstGeom>
        </p:spPr>
        <p:txBody>
          <a:bodyPr wrap="square">
            <a:spAutoFit/>
          </a:bodyPr>
          <a:lstStyle/>
          <a:p>
            <a:r>
              <a:rPr lang="en-US" sz="3600" b="1" dirty="0"/>
              <a:t>Remove harmful environmental </a:t>
            </a:r>
            <a:r>
              <a:rPr lang="en-US" sz="3600" b="1" dirty="0" smtClean="0"/>
              <a:t>circumstances:</a:t>
            </a:r>
            <a:endParaRPr lang="en-US" sz="3600" b="1" dirty="0"/>
          </a:p>
          <a:p>
            <a:endParaRPr lang="en-US" dirty="0" smtClean="0"/>
          </a:p>
          <a:p>
            <a:endParaRPr lang="en-US" sz="2000" dirty="0" smtClean="0"/>
          </a:p>
          <a:p>
            <a:r>
              <a:rPr lang="en-US" dirty="0" smtClean="0">
                <a:latin typeface="Open Sans"/>
              </a:rPr>
              <a:t>1. To </a:t>
            </a:r>
            <a:r>
              <a:rPr lang="en-US" dirty="0">
                <a:latin typeface="Open Sans"/>
              </a:rPr>
              <a:t>prevent slip hazards, ensure proper lighting, check for condensation, and ensure proper ventilation. </a:t>
            </a:r>
            <a:endParaRPr lang="en-US" dirty="0" smtClean="0">
              <a:latin typeface="Open Sans"/>
            </a:endParaRPr>
          </a:p>
          <a:p>
            <a:endParaRPr lang="en-US" dirty="0" smtClean="0">
              <a:latin typeface="Open Sans"/>
            </a:endParaRPr>
          </a:p>
          <a:p>
            <a:r>
              <a:rPr lang="en-US" dirty="0" smtClean="0">
                <a:latin typeface="Open Sans"/>
              </a:rPr>
              <a:t>2. Keep </a:t>
            </a:r>
            <a:r>
              <a:rPr lang="en-US" dirty="0">
                <a:latin typeface="Open Sans"/>
              </a:rPr>
              <a:t>an eye out for ice on flooring during winter months or cold storage areas. </a:t>
            </a:r>
            <a:endParaRPr lang="en-US" dirty="0" smtClean="0">
              <a:latin typeface="Open Sans"/>
            </a:endParaRPr>
          </a:p>
          <a:p>
            <a:endParaRPr lang="en-US" dirty="0" smtClean="0">
              <a:latin typeface="Open Sans"/>
            </a:endParaRPr>
          </a:p>
          <a:p>
            <a:r>
              <a:rPr lang="en-US" dirty="0" smtClean="0">
                <a:latin typeface="Open Sans"/>
              </a:rPr>
              <a:t>3. Address </a:t>
            </a:r>
            <a:r>
              <a:rPr lang="en-US" dirty="0">
                <a:latin typeface="Open Sans"/>
              </a:rPr>
              <a:t>rainwater entry by installing canopies over doors, fixing leaking roofs, and providing suitable matting at entrances</a:t>
            </a:r>
            <a:r>
              <a:rPr lang="en-US" dirty="0" smtClean="0">
                <a:latin typeface="Open Sans"/>
              </a:rPr>
              <a:t>.</a:t>
            </a:r>
          </a:p>
          <a:p>
            <a:r>
              <a:rPr lang="en-US" dirty="0" smtClean="0">
                <a:latin typeface="Open Sans"/>
              </a:rPr>
              <a:t> </a:t>
            </a:r>
          </a:p>
          <a:p>
            <a:r>
              <a:rPr lang="en-US" dirty="0" smtClean="0">
                <a:latin typeface="Open Sans"/>
              </a:rPr>
              <a:t>4. Addressing </a:t>
            </a:r>
            <a:r>
              <a:rPr lang="en-US" dirty="0">
                <a:latin typeface="Open Sans"/>
              </a:rPr>
              <a:t>these factors can help prevent slips and falls, and ensure a safe environment for all.</a:t>
            </a:r>
            <a:endParaRPr lang="en-US" dirty="0" smtClean="0"/>
          </a:p>
          <a:p>
            <a:endParaRPr lang="en-US" dirty="0"/>
          </a:p>
          <a:p>
            <a:endParaRPr lang="en-US" dirty="0"/>
          </a:p>
          <a:p>
            <a:endParaRPr lang="en-GB" dirty="0"/>
          </a:p>
        </p:txBody>
      </p:sp>
    </p:spTree>
    <p:extLst>
      <p:ext uri="{BB962C8B-B14F-4D97-AF65-F5344CB8AC3E}">
        <p14:creationId xmlns:p14="http://schemas.microsoft.com/office/powerpoint/2010/main" val="7114198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9882" y="402772"/>
            <a:ext cx="8825659" cy="1981200"/>
          </a:xfrm>
        </p:spPr>
        <p:txBody>
          <a:bodyPr/>
          <a:lstStyle/>
          <a:p>
            <a:r>
              <a:rPr lang="en-US" dirty="0"/>
              <a:t>Preventing Trips Trip </a:t>
            </a:r>
            <a:r>
              <a:rPr lang="en-US" dirty="0" smtClean="0"/>
              <a:t>Potential</a:t>
            </a:r>
            <a:br>
              <a:rPr lang="en-US" dirty="0" smtClean="0"/>
            </a:br>
            <a:r>
              <a:rPr lang="en-US" dirty="0"/>
              <a:t/>
            </a:r>
            <a:br>
              <a:rPr lang="en-US" dirty="0"/>
            </a:br>
            <a:endParaRPr lang="en-GB" dirty="0"/>
          </a:p>
        </p:txBody>
      </p:sp>
      <p:sp>
        <p:nvSpPr>
          <p:cNvPr id="3" name="Text Placeholder 2"/>
          <p:cNvSpPr>
            <a:spLocks noGrp="1"/>
          </p:cNvSpPr>
          <p:nvPr>
            <p:ph type="body" sz="half" idx="2"/>
          </p:nvPr>
        </p:nvSpPr>
        <p:spPr>
          <a:xfrm>
            <a:off x="228600" y="1458310"/>
            <a:ext cx="11544300" cy="5073119"/>
          </a:xfrm>
        </p:spPr>
        <p:txBody>
          <a:bodyPr>
            <a:noAutofit/>
          </a:bodyPr>
          <a:lstStyle/>
          <a:p>
            <a:r>
              <a:rPr lang="en-US" dirty="0"/>
              <a:t>To prevent trips, you must get all three right. </a:t>
            </a:r>
            <a:endParaRPr lang="en-US" dirty="0" smtClean="0"/>
          </a:p>
          <a:p>
            <a:r>
              <a:rPr lang="en-US" dirty="0" smtClean="0"/>
              <a:t>1. Ensure </a:t>
            </a:r>
            <a:r>
              <a:rPr lang="en-US" dirty="0"/>
              <a:t>proper path placement, utilization, and readiness, as well as ensuring duties are taking place on the path and not blocking the employee's view</a:t>
            </a:r>
            <a:r>
              <a:rPr lang="en-US" dirty="0" smtClean="0"/>
              <a:t>.</a:t>
            </a:r>
          </a:p>
          <a:p>
            <a:r>
              <a:rPr lang="en-US" dirty="0" smtClean="0"/>
              <a:t>2.</a:t>
            </a:r>
            <a:r>
              <a:rPr lang="en-US" dirty="0">
                <a:latin typeface="Open Sans"/>
              </a:rPr>
              <a:t> Maintaining a clean walkway is crucial for proper housekeeping, requiring employees and cleaners to maintain a "see it, sort it" mentality, ensuring effective cleaning and adequate storage facilities</a:t>
            </a:r>
            <a:r>
              <a:rPr lang="en-US" dirty="0" smtClean="0">
                <a:latin typeface="Open Sans"/>
              </a:rPr>
              <a:t>.</a:t>
            </a:r>
          </a:p>
          <a:p>
            <a:r>
              <a:rPr lang="en-US" dirty="0" smtClean="0">
                <a:latin typeface="Open Sans"/>
              </a:rPr>
              <a:t>3.</a:t>
            </a:r>
            <a:r>
              <a:rPr lang="en-US" dirty="0"/>
              <a:t> Design and maintenance of floors should consider environmental factors like walkways, stairs, risers, </a:t>
            </a:r>
            <a:r>
              <a:rPr lang="en-US" dirty="0" err="1"/>
              <a:t>nosings</a:t>
            </a:r>
            <a:r>
              <a:rPr lang="en-US" dirty="0"/>
              <a:t>, handrails, lighting, and distractions to ensure they are suitable for the environment and functioning properly.</a:t>
            </a:r>
            <a:endParaRPr lang="en-US" dirty="0" smtClean="0"/>
          </a:p>
        </p:txBody>
      </p:sp>
    </p:spTree>
    <p:extLst>
      <p:ext uri="{BB962C8B-B14F-4D97-AF65-F5344CB8AC3E}">
        <p14:creationId xmlns:p14="http://schemas.microsoft.com/office/powerpoint/2010/main" val="4045411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174" y="157843"/>
            <a:ext cx="8825659" cy="893379"/>
          </a:xfrm>
        </p:spPr>
        <p:txBody>
          <a:bodyPr/>
          <a:lstStyle/>
          <a:p>
            <a:r>
              <a:rPr lang="en-GB" dirty="0" smtClean="0"/>
              <a:t>Conclusion </a:t>
            </a:r>
            <a:endParaRPr lang="en-GB" dirty="0"/>
          </a:p>
        </p:txBody>
      </p:sp>
      <p:sp>
        <p:nvSpPr>
          <p:cNvPr id="3" name="Text Placeholder 2"/>
          <p:cNvSpPr>
            <a:spLocks noGrp="1"/>
          </p:cNvSpPr>
          <p:nvPr>
            <p:ph type="body" sz="half" idx="2"/>
          </p:nvPr>
        </p:nvSpPr>
        <p:spPr>
          <a:xfrm>
            <a:off x="179615" y="1192760"/>
            <a:ext cx="8670471" cy="4141264"/>
          </a:xfrm>
        </p:spPr>
        <p:txBody>
          <a:bodyPr>
            <a:normAutofit/>
          </a:bodyPr>
          <a:lstStyle/>
          <a:p>
            <a:r>
              <a:rPr lang="en-US" sz="2400" dirty="0"/>
              <a:t>Housekeeping is a vital part of a company's fire and accident prevention program, ensuring cleanliness, storage, and safety. Clutter can restrict movement, increase slips and falls, and cause injuries. In a year, over 400,000 injuries were caused by poor housekeeping, and 35% of lost workdays were due to slips and falls. A clean work area is essential for quality and safety. Teamwork is crucial, with management and employees sharing responsibility for good housekeeping practices, monitoring hazards, initiating clean-up procedures, and providing </a:t>
            </a:r>
            <a:r>
              <a:rPr lang="en-US" sz="2400" dirty="0" smtClean="0"/>
              <a:t>follow-up.</a:t>
            </a:r>
            <a:endParaRPr lang="en-GB" sz="2400" dirty="0"/>
          </a:p>
        </p:txBody>
      </p:sp>
      <p:pic>
        <p:nvPicPr>
          <p:cNvPr id="4" name="Picture 3"/>
          <p:cNvPicPr>
            <a:picLocks noChangeAspect="1"/>
          </p:cNvPicPr>
          <p:nvPr/>
        </p:nvPicPr>
        <p:blipFill>
          <a:blip r:embed="rId2"/>
          <a:stretch>
            <a:fillRect/>
          </a:stretch>
        </p:blipFill>
        <p:spPr>
          <a:xfrm>
            <a:off x="9211833" y="1192760"/>
            <a:ext cx="2888201" cy="3613260"/>
          </a:xfrm>
          <a:prstGeom prst="rect">
            <a:avLst/>
          </a:prstGeom>
        </p:spPr>
      </p:pic>
    </p:spTree>
    <p:extLst>
      <p:ext uri="{BB962C8B-B14F-4D97-AF65-F5344CB8AC3E}">
        <p14:creationId xmlns:p14="http://schemas.microsoft.com/office/powerpoint/2010/main" val="3190815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is housekeeping important?</a:t>
            </a:r>
            <a:r>
              <a:rPr lang="en-GB" dirty="0"/>
              <a:t/>
            </a:r>
            <a:br>
              <a:rPr lang="en-GB" dirty="0"/>
            </a:br>
            <a:endParaRPr lang="en-GB" dirty="0"/>
          </a:p>
        </p:txBody>
      </p:sp>
      <p:sp>
        <p:nvSpPr>
          <p:cNvPr id="3" name="Content Placeholder 2"/>
          <p:cNvSpPr>
            <a:spLocks noGrp="1"/>
          </p:cNvSpPr>
          <p:nvPr>
            <p:ph idx="1"/>
          </p:nvPr>
        </p:nvSpPr>
        <p:spPr/>
        <p:txBody>
          <a:bodyPr/>
          <a:lstStyle/>
          <a:p>
            <a:r>
              <a:rPr lang="en-US" dirty="0"/>
              <a:t>Housekeeping is essential for preventing workplace hazards, reducing accidents, and improving worker morale</a:t>
            </a:r>
            <a:r>
              <a:rPr lang="en-US" dirty="0" smtClean="0"/>
              <a:t>.</a:t>
            </a:r>
          </a:p>
          <a:p>
            <a:r>
              <a:rPr lang="en-US" dirty="0" smtClean="0"/>
              <a:t> </a:t>
            </a:r>
            <a:r>
              <a:rPr lang="en-US" dirty="0"/>
              <a:t>It reduces slips, trips, manual handling, and spills, while also reducing dust levels</a:t>
            </a:r>
            <a:r>
              <a:rPr lang="en-US" dirty="0" smtClean="0"/>
              <a:t>.</a:t>
            </a:r>
          </a:p>
          <a:p>
            <a:r>
              <a:rPr lang="en-US" dirty="0" smtClean="0"/>
              <a:t>A </a:t>
            </a:r>
            <a:r>
              <a:rPr lang="en-US" dirty="0"/>
              <a:t>well-maintained workspace enhances productivity and aids in accident and fire prevention</a:t>
            </a:r>
            <a:r>
              <a:rPr lang="en-US" dirty="0" smtClean="0"/>
              <a:t>.</a:t>
            </a:r>
          </a:p>
          <a:p>
            <a:r>
              <a:rPr lang="en-US" dirty="0" smtClean="0"/>
              <a:t> Good </a:t>
            </a:r>
            <a:r>
              <a:rPr lang="en-US" dirty="0"/>
              <a:t>housekeeping demonstrates commitment and encourages team members to create a safer environment, </a:t>
            </a:r>
          </a:p>
          <a:p>
            <a:r>
              <a:rPr lang="en-US" dirty="0" smtClean="0"/>
              <a:t> </a:t>
            </a:r>
            <a:r>
              <a:rPr lang="en-US" dirty="0"/>
              <a:t>Ensuring free passageways and traffic routes.</a:t>
            </a:r>
            <a:endParaRPr lang="en-US" dirty="0" smtClean="0"/>
          </a:p>
        </p:txBody>
      </p:sp>
    </p:spTree>
    <p:extLst>
      <p:ext uri="{BB962C8B-B14F-4D97-AF65-F5344CB8AC3E}">
        <p14:creationId xmlns:p14="http://schemas.microsoft.com/office/powerpoint/2010/main" val="1638576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332" y="361328"/>
            <a:ext cx="8825659" cy="1057089"/>
          </a:xfrm>
        </p:spPr>
        <p:txBody>
          <a:bodyPr/>
          <a:lstStyle/>
          <a:p>
            <a:r>
              <a:rPr lang="en-GB" dirty="0"/>
              <a:t/>
            </a:r>
            <a:br>
              <a:rPr lang="en-GB" dirty="0"/>
            </a:br>
            <a:r>
              <a:rPr lang="en-GB" dirty="0" smtClean="0"/>
              <a:t/>
            </a:r>
            <a:br>
              <a:rPr lang="en-GB" dirty="0" smtClean="0"/>
            </a:br>
            <a:endParaRPr lang="en-GB" dirty="0"/>
          </a:p>
        </p:txBody>
      </p:sp>
      <p:sp>
        <p:nvSpPr>
          <p:cNvPr id="3" name="Text Placeholder 2"/>
          <p:cNvSpPr>
            <a:spLocks noGrp="1"/>
          </p:cNvSpPr>
          <p:nvPr>
            <p:ph type="body" sz="half" idx="2"/>
          </p:nvPr>
        </p:nvSpPr>
        <p:spPr>
          <a:xfrm>
            <a:off x="1154954" y="2409245"/>
            <a:ext cx="10072288" cy="4086971"/>
          </a:xfrm>
        </p:spPr>
        <p:txBody>
          <a:bodyPr/>
          <a:lstStyle/>
          <a:p>
            <a:r>
              <a:rPr lang="en-GB" dirty="0" smtClean="0"/>
              <a:t>1.</a:t>
            </a:r>
            <a:endParaRPr lang="en-GB" dirty="0"/>
          </a:p>
        </p:txBody>
      </p:sp>
      <p:sp>
        <p:nvSpPr>
          <p:cNvPr id="4" name="Rectangle 3"/>
          <p:cNvSpPr/>
          <p:nvPr/>
        </p:nvSpPr>
        <p:spPr>
          <a:xfrm>
            <a:off x="2669290" y="179614"/>
            <a:ext cx="9522710" cy="6356677"/>
          </a:xfrm>
          <a:prstGeom prst="rect">
            <a:avLst/>
          </a:prstGeom>
        </p:spPr>
        <p:txBody>
          <a:bodyPr wrap="square">
            <a:spAutoFit/>
          </a:bodyPr>
          <a:lstStyle/>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1. </a:t>
            </a:r>
            <a:r>
              <a:rPr lang="en-GB" sz="1400" dirty="0" smtClean="0">
                <a:latin typeface="Calibri" panose="020F0502020204030204" pitchFamily="34" charset="0"/>
                <a:ea typeface="Calibri" panose="020F0502020204030204" pitchFamily="34" charset="0"/>
                <a:cs typeface="Arial" panose="020B0604020202020204" pitchFamily="34" charset="0"/>
              </a:rPr>
              <a:t>Wood</a:t>
            </a:r>
            <a:r>
              <a:rPr lang="en-GB" sz="1400" dirty="0">
                <a:latin typeface="Calibri" panose="020F0502020204030204" pitchFamily="34" charset="0"/>
                <a:ea typeface="Calibri" panose="020F0502020204030204" pitchFamily="34" charset="0"/>
                <a:cs typeface="Arial" panose="020B0604020202020204" pitchFamily="34" charset="0"/>
              </a:rPr>
              <a:t>, R. (2013) Key Concepts in Hospitality Management. London: Sage</a:t>
            </a:r>
            <a:r>
              <a:rPr lang="en-GB" sz="1400" dirty="0" smtClean="0">
                <a:latin typeface="Calibri" panose="020F0502020204030204" pitchFamily="34" charset="0"/>
                <a:ea typeface="Calibri" panose="020F0502020204030204" pitchFamily="34" charset="0"/>
                <a:cs typeface="Arial" panose="020B0604020202020204" pitchFamily="34" charset="0"/>
              </a:rPr>
              <a:t>.</a:t>
            </a:r>
            <a:endParaRPr lang="en-GB"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2. Cottrell, S. (2019) The Study Skills Handbook. 5th ed. London: Red Globe Press.</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3. Leiter, M. P. and Bakker, A. B. (2010) Work Engagement : A Handbook of Essential Theory and Research. Hove [England]: Psychology Press.</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4. Mullins, L. and </a:t>
            </a:r>
            <a:r>
              <a:rPr lang="en-GB" sz="1400" dirty="0" err="1">
                <a:latin typeface="Calibri" panose="020F0502020204030204" pitchFamily="34" charset="0"/>
                <a:ea typeface="Calibri" panose="020F0502020204030204" pitchFamily="34" charset="0"/>
                <a:cs typeface="Arial" panose="020B0604020202020204" pitchFamily="34" charset="0"/>
              </a:rPr>
              <a:t>Dossor</a:t>
            </a:r>
            <a:r>
              <a:rPr lang="en-GB" sz="1400" dirty="0">
                <a:latin typeface="Calibri" panose="020F0502020204030204" pitchFamily="34" charset="0"/>
                <a:ea typeface="Calibri" panose="020F0502020204030204" pitchFamily="34" charset="0"/>
                <a:cs typeface="Arial" panose="020B0604020202020204" pitchFamily="34" charset="0"/>
              </a:rPr>
              <a:t>, P. (2013) Hospitality Management and Organisational Behaviour. 5th ed. Harlow: Pearson.</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5.Raghubalan, G. and </a:t>
            </a:r>
            <a:r>
              <a:rPr lang="en-GB" sz="1400" dirty="0" err="1">
                <a:latin typeface="Calibri" panose="020F0502020204030204" pitchFamily="34" charset="0"/>
                <a:ea typeface="Calibri" panose="020F0502020204030204" pitchFamily="34" charset="0"/>
                <a:cs typeface="Arial" panose="020B0604020202020204" pitchFamily="34" charset="0"/>
              </a:rPr>
              <a:t>Raghubalan</a:t>
            </a:r>
            <a:r>
              <a:rPr lang="en-GB" sz="1400" dirty="0">
                <a:latin typeface="Calibri" panose="020F0502020204030204" pitchFamily="34" charset="0"/>
                <a:ea typeface="Calibri" panose="020F0502020204030204" pitchFamily="34" charset="0"/>
                <a:cs typeface="Arial" panose="020B0604020202020204" pitchFamily="34" charset="0"/>
              </a:rPr>
              <a:t>, S. (2016) Hotel Housekeeping - Operations And Management. 3rd ed. India: Oxford University Press. </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6. Quick, L. (2020) Managing Events. Real Challenges, Real Outcomes. London: SAGE Publications Ltd. 7. </a:t>
            </a:r>
            <a:r>
              <a:rPr lang="en-GB" sz="1400" dirty="0" err="1">
                <a:latin typeface="Calibri" panose="020F0502020204030204" pitchFamily="34" charset="0"/>
                <a:ea typeface="Calibri" panose="020F0502020204030204" pitchFamily="34" charset="0"/>
                <a:cs typeface="Arial" panose="020B0604020202020204" pitchFamily="34" charset="0"/>
              </a:rPr>
              <a:t>Casado</a:t>
            </a:r>
            <a:r>
              <a:rPr lang="en-GB" sz="1400" dirty="0">
                <a:latin typeface="Calibri" panose="020F0502020204030204" pitchFamily="34" charset="0"/>
                <a:ea typeface="Calibri" panose="020F0502020204030204" pitchFamily="34" charset="0"/>
                <a:cs typeface="Arial" panose="020B0604020202020204" pitchFamily="34" charset="0"/>
              </a:rPr>
              <a:t>, M. (2012) Housekeeping Management. London: Wiley.</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 8. Fallon, M. &amp; Rutherford, D. (2010) Hotel Management and Operations. London: Pearson.</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9. Ferdinand, N. and </a:t>
            </a:r>
            <a:r>
              <a:rPr lang="en-GB" sz="1400" dirty="0" err="1">
                <a:latin typeface="Calibri" panose="020F0502020204030204" pitchFamily="34" charset="0"/>
                <a:ea typeface="Calibri" panose="020F0502020204030204" pitchFamily="34" charset="0"/>
                <a:cs typeface="Arial" panose="020B0604020202020204" pitchFamily="34" charset="0"/>
              </a:rPr>
              <a:t>Kitchin</a:t>
            </a:r>
            <a:r>
              <a:rPr lang="en-GB" sz="1400" dirty="0">
                <a:latin typeface="Calibri" panose="020F0502020204030204" pitchFamily="34" charset="0"/>
                <a:ea typeface="Calibri" panose="020F0502020204030204" pitchFamily="34" charset="0"/>
                <a:cs typeface="Arial" panose="020B0604020202020204" pitchFamily="34" charset="0"/>
              </a:rPr>
              <a:t>, P. (2017) Events Management - An International Approach. 2nd ed. London: SAGE Publications Ltd.</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10. Johnston, R., Clark, G. &amp; </a:t>
            </a:r>
            <a:r>
              <a:rPr lang="en-GB" sz="1400" dirty="0" err="1">
                <a:latin typeface="Calibri" panose="020F0502020204030204" pitchFamily="34" charset="0"/>
                <a:ea typeface="Calibri" panose="020F0502020204030204" pitchFamily="34" charset="0"/>
                <a:cs typeface="Arial" panose="020B0604020202020204" pitchFamily="34" charset="0"/>
              </a:rPr>
              <a:t>Shulver</a:t>
            </a:r>
            <a:r>
              <a:rPr lang="en-GB" sz="1400" dirty="0">
                <a:latin typeface="Calibri" panose="020F0502020204030204" pitchFamily="34" charset="0"/>
                <a:ea typeface="Calibri" panose="020F0502020204030204" pitchFamily="34" charset="0"/>
                <a:cs typeface="Arial" panose="020B0604020202020204" pitchFamily="34" charset="0"/>
              </a:rPr>
              <a:t>, M. (2012) Service Operations Management. London: Pearson. </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11. Jones, T. (2010) Professional Management Housekeeping Operations. London: Wiley.</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12. Rogers, T. (2008) Conferences and conventions a global industry (2nd ed., Events management series). Oxford ; Boston: Butterworth-Heinemann. </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13. Sharma, N., Chaudhary, N. and Singh, V. (2019) Management Techniques For Employee Engagement In Contemporary Organizations. Hershey, Pennsylvania: IGI Global.</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 14.Tesone, D. (2010) Principles Of Management For The Hospitality Industry. 1st ed. London: Routledge. </a:t>
            </a: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15. </a:t>
            </a:r>
            <a:r>
              <a:rPr lang="en-GB" sz="1400" dirty="0" err="1">
                <a:latin typeface="Calibri" panose="020F0502020204030204" pitchFamily="34" charset="0"/>
                <a:ea typeface="Calibri" panose="020F0502020204030204" pitchFamily="34" charset="0"/>
                <a:cs typeface="Arial" panose="020B0604020202020204" pitchFamily="34" charset="0"/>
              </a:rPr>
              <a:t>Vallen</a:t>
            </a:r>
            <a:r>
              <a:rPr lang="en-GB" sz="1400" dirty="0">
                <a:latin typeface="Calibri" panose="020F0502020204030204" pitchFamily="34" charset="0"/>
                <a:ea typeface="Calibri" panose="020F0502020204030204" pitchFamily="34" charset="0"/>
                <a:cs typeface="Arial" panose="020B0604020202020204" pitchFamily="34" charset="0"/>
              </a:rPr>
              <a:t>, G. &amp; </a:t>
            </a:r>
            <a:r>
              <a:rPr lang="en-GB" sz="1400" dirty="0" err="1">
                <a:latin typeface="Calibri" panose="020F0502020204030204" pitchFamily="34" charset="0"/>
                <a:ea typeface="Calibri" panose="020F0502020204030204" pitchFamily="34" charset="0"/>
                <a:cs typeface="Arial" panose="020B0604020202020204" pitchFamily="34" charset="0"/>
              </a:rPr>
              <a:t>Vallen</a:t>
            </a:r>
            <a:r>
              <a:rPr lang="en-GB" sz="1400" dirty="0">
                <a:latin typeface="Calibri" panose="020F0502020204030204" pitchFamily="34" charset="0"/>
                <a:ea typeface="Calibri" panose="020F0502020204030204" pitchFamily="34" charset="0"/>
                <a:cs typeface="Arial" panose="020B0604020202020204" pitchFamily="34" charset="0"/>
              </a:rPr>
              <a:t>, J. (2012) Managing Hotel Operations. London: Pearson. </a:t>
            </a:r>
          </a:p>
          <a:p>
            <a:pPr>
              <a:lnSpc>
                <a:spcPct val="107000"/>
              </a:lnSpc>
              <a:spcAft>
                <a:spcPts val="800"/>
              </a:spcAft>
            </a:pPr>
            <a:endParaRPr lang="en-GB" sz="105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50" dirty="0">
              <a:latin typeface="Calibri" panose="020F0502020204030204" pitchFamily="34" charset="0"/>
              <a:ea typeface="Calibri" panose="020F050202020403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0" y="0"/>
            <a:ext cx="2517959" cy="1550743"/>
          </a:xfrm>
          <a:prstGeom prst="rect">
            <a:avLst/>
          </a:prstGeom>
        </p:spPr>
      </p:pic>
      <p:pic>
        <p:nvPicPr>
          <p:cNvPr id="6" name="Picture 5"/>
          <p:cNvPicPr>
            <a:picLocks noChangeAspect="1"/>
          </p:cNvPicPr>
          <p:nvPr/>
        </p:nvPicPr>
        <p:blipFill>
          <a:blip r:embed="rId3"/>
          <a:stretch>
            <a:fillRect/>
          </a:stretch>
        </p:blipFill>
        <p:spPr>
          <a:xfrm>
            <a:off x="0" y="1550743"/>
            <a:ext cx="2517959" cy="4945473"/>
          </a:xfrm>
          <a:prstGeom prst="rect">
            <a:avLst/>
          </a:prstGeom>
        </p:spPr>
      </p:pic>
    </p:spTree>
    <p:extLst>
      <p:ext uri="{BB962C8B-B14F-4D97-AF65-F5344CB8AC3E}">
        <p14:creationId xmlns:p14="http://schemas.microsoft.com/office/powerpoint/2010/main" val="32945978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tidy site is a safe site </a:t>
            </a:r>
            <a:endParaRPr lang="en-GB" dirty="0"/>
          </a:p>
        </p:txBody>
      </p:sp>
      <p:sp>
        <p:nvSpPr>
          <p:cNvPr id="3" name="Content Placeholder 2"/>
          <p:cNvSpPr>
            <a:spLocks noGrp="1"/>
          </p:cNvSpPr>
          <p:nvPr>
            <p:ph idx="1"/>
          </p:nvPr>
        </p:nvSpPr>
        <p:spPr>
          <a:xfrm>
            <a:off x="234632" y="2044523"/>
            <a:ext cx="8946541" cy="4195481"/>
          </a:xfrm>
        </p:spPr>
        <p:txBody>
          <a:bodyPr/>
          <a:lstStyle/>
          <a:p>
            <a:r>
              <a:rPr lang="en-US" dirty="0"/>
              <a:t>Make sure that debris does not gather in gangways.</a:t>
            </a:r>
          </a:p>
          <a:p>
            <a:r>
              <a:rPr lang="en-US" dirty="0"/>
              <a:t>Clean up </a:t>
            </a:r>
            <a:r>
              <a:rPr lang="en-US" dirty="0" smtClean="0"/>
              <a:t>after </a:t>
            </a:r>
            <a:r>
              <a:rPr lang="en-US" dirty="0"/>
              <a:t>the shift.</a:t>
            </a:r>
          </a:p>
          <a:p>
            <a:r>
              <a:rPr lang="en-US" dirty="0"/>
              <a:t>Soak up any oil or fat spillage promptly.</a:t>
            </a:r>
          </a:p>
          <a:p>
            <a:r>
              <a:rPr lang="en-US" dirty="0" smtClean="0"/>
              <a:t>Ensure </a:t>
            </a:r>
            <a:r>
              <a:rPr lang="en-US" dirty="0"/>
              <a:t>that fire extinguishers and escape routes are always accessible.</a:t>
            </a:r>
            <a:endParaRPr lang="en-GB" dirty="0"/>
          </a:p>
        </p:txBody>
      </p:sp>
      <p:pic>
        <p:nvPicPr>
          <p:cNvPr id="2050" name="Picture 2" descr="Modern Bedroom Interior With Double Bed, Armchair And Night Tables Modern Bedroom Interior With Double Bed, Armchair And Night Tables clean hotel room stock pictures, royalty-free photos &amp;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1960" y="68580"/>
            <a:ext cx="3879714" cy="6515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615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Temperature and light </a:t>
            </a:r>
            <a:endParaRPr lang="en-GB" dirty="0"/>
          </a:p>
        </p:txBody>
      </p:sp>
      <p:sp>
        <p:nvSpPr>
          <p:cNvPr id="3" name="Content Placeholder 2"/>
          <p:cNvSpPr>
            <a:spLocks noGrp="1"/>
          </p:cNvSpPr>
          <p:nvPr>
            <p:ph idx="1"/>
          </p:nvPr>
        </p:nvSpPr>
        <p:spPr/>
        <p:txBody>
          <a:bodyPr/>
          <a:lstStyle/>
          <a:p>
            <a:r>
              <a:rPr lang="en-US" dirty="0"/>
              <a:t>Make sure to clean all windows and paint on a regular basis so that light may reflect throughout the space.</a:t>
            </a:r>
          </a:p>
          <a:p>
            <a:r>
              <a:rPr lang="en-US" dirty="0"/>
              <a:t>Keep the temperature consistent.</a:t>
            </a:r>
          </a:p>
          <a:p>
            <a:r>
              <a:rPr lang="en-US" dirty="0"/>
              <a:t> Fans, heaters, and lighting should be checked and serviced on a regular basis.</a:t>
            </a:r>
            <a:endParaRPr lang="en-GB" dirty="0"/>
          </a:p>
        </p:txBody>
      </p:sp>
    </p:spTree>
    <p:extLst>
      <p:ext uri="{BB962C8B-B14F-4D97-AF65-F5344CB8AC3E}">
        <p14:creationId xmlns:p14="http://schemas.microsoft.com/office/powerpoint/2010/main" val="3322018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452718"/>
            <a:ext cx="10662556" cy="1400530"/>
          </a:xfrm>
        </p:spPr>
        <p:txBody>
          <a:bodyPr/>
          <a:lstStyle/>
          <a:p>
            <a:r>
              <a:rPr lang="en-GB" dirty="0" smtClean="0"/>
              <a:t>Storage of stock needs special attention </a:t>
            </a:r>
            <a:endParaRPr lang="en-GB" dirty="0"/>
          </a:p>
        </p:txBody>
      </p:sp>
      <p:sp>
        <p:nvSpPr>
          <p:cNvPr id="3" name="Content Placeholder 2"/>
          <p:cNvSpPr>
            <a:spLocks noGrp="1"/>
          </p:cNvSpPr>
          <p:nvPr>
            <p:ph idx="1"/>
          </p:nvPr>
        </p:nvSpPr>
        <p:spPr/>
        <p:txBody>
          <a:bodyPr/>
          <a:lstStyle/>
          <a:p>
            <a:r>
              <a:rPr lang="en-US" dirty="0"/>
              <a:t>Remove any empty cartons and wastepaper from the gangways.</a:t>
            </a:r>
          </a:p>
          <a:p>
            <a:r>
              <a:rPr lang="en-US" dirty="0"/>
              <a:t>Do not lift large goods on your own.</a:t>
            </a:r>
          </a:p>
          <a:p>
            <a:r>
              <a:rPr lang="en-US" dirty="0"/>
              <a:t>Stack all materials for easy access. </a:t>
            </a:r>
          </a:p>
          <a:p>
            <a:r>
              <a:rPr lang="en-US" dirty="0"/>
              <a:t>Do not stack the boxes too high. </a:t>
            </a:r>
            <a:endParaRPr lang="en-GB" dirty="0"/>
          </a:p>
        </p:txBody>
      </p:sp>
      <p:pic>
        <p:nvPicPr>
          <p:cNvPr id="4" name="Picture 3"/>
          <p:cNvPicPr>
            <a:picLocks noChangeAspect="1"/>
          </p:cNvPicPr>
          <p:nvPr/>
        </p:nvPicPr>
        <p:blipFill>
          <a:blip r:embed="rId2"/>
          <a:stretch>
            <a:fillRect/>
          </a:stretch>
        </p:blipFill>
        <p:spPr>
          <a:xfrm>
            <a:off x="8648700" y="2522220"/>
            <a:ext cx="3307080" cy="4198620"/>
          </a:xfrm>
          <a:prstGeom prst="rect">
            <a:avLst/>
          </a:prstGeom>
        </p:spPr>
      </p:pic>
    </p:spTree>
    <p:extLst>
      <p:ext uri="{BB962C8B-B14F-4D97-AF65-F5344CB8AC3E}">
        <p14:creationId xmlns:p14="http://schemas.microsoft.com/office/powerpoint/2010/main" val="268617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6342" y="2215055"/>
            <a:ext cx="3359187" cy="2093434"/>
          </a:xfrm>
          <a:prstGeom prst="rect">
            <a:avLst/>
          </a:prstGeom>
        </p:spPr>
      </p:pic>
      <p:pic>
        <p:nvPicPr>
          <p:cNvPr id="4" name="Picture 3"/>
          <p:cNvPicPr>
            <a:picLocks noChangeAspect="1"/>
          </p:cNvPicPr>
          <p:nvPr/>
        </p:nvPicPr>
        <p:blipFill>
          <a:blip r:embed="rId3"/>
          <a:stretch>
            <a:fillRect/>
          </a:stretch>
        </p:blipFill>
        <p:spPr>
          <a:xfrm>
            <a:off x="6514285" y="67372"/>
            <a:ext cx="5562600" cy="2045456"/>
          </a:xfrm>
          <a:prstGeom prst="rect">
            <a:avLst/>
          </a:prstGeom>
        </p:spPr>
      </p:pic>
      <p:pic>
        <p:nvPicPr>
          <p:cNvPr id="5" name="Picture 4"/>
          <p:cNvPicPr>
            <a:picLocks noChangeAspect="1"/>
          </p:cNvPicPr>
          <p:nvPr/>
        </p:nvPicPr>
        <p:blipFill>
          <a:blip r:embed="rId4"/>
          <a:stretch>
            <a:fillRect/>
          </a:stretch>
        </p:blipFill>
        <p:spPr>
          <a:xfrm>
            <a:off x="6653294" y="2215055"/>
            <a:ext cx="2569533" cy="1991207"/>
          </a:xfrm>
          <a:prstGeom prst="rect">
            <a:avLst/>
          </a:prstGeom>
        </p:spPr>
      </p:pic>
      <p:pic>
        <p:nvPicPr>
          <p:cNvPr id="6" name="Picture 5" descr="https://www.hsewebsite.com/wp-content/uploads/2016/09/Housekeeping.jpg"/>
          <p:cNvPicPr/>
          <p:nvPr/>
        </p:nvPicPr>
        <p:blipFill>
          <a:blip r:embed="rId5">
            <a:extLst>
              <a:ext uri="{28A0092B-C50C-407E-A947-70E740481C1C}">
                <a14:useLocalDpi xmlns:a14="http://schemas.microsoft.com/office/drawing/2010/main" val="0"/>
              </a:ext>
            </a:extLst>
          </a:blip>
          <a:srcRect/>
          <a:stretch>
            <a:fillRect/>
          </a:stretch>
        </p:blipFill>
        <p:spPr bwMode="auto">
          <a:xfrm>
            <a:off x="96343" y="82732"/>
            <a:ext cx="3498196" cy="2030095"/>
          </a:xfrm>
          <a:prstGeom prst="rect">
            <a:avLst/>
          </a:prstGeom>
          <a:noFill/>
          <a:ln>
            <a:noFill/>
          </a:ln>
        </p:spPr>
      </p:pic>
      <p:pic>
        <p:nvPicPr>
          <p:cNvPr id="7" name="Picture 6" descr="http://www.ehsdb.com/resources/Imges-3/Images-3/hk-1.jpg?timestamp=1432803379470"/>
          <p:cNvPicPr/>
          <p:nvPr/>
        </p:nvPicPr>
        <p:blipFill>
          <a:blip r:embed="rId6">
            <a:extLst>
              <a:ext uri="{28A0092B-C50C-407E-A947-70E740481C1C}">
                <a14:useLocalDpi xmlns:a14="http://schemas.microsoft.com/office/drawing/2010/main" val="0"/>
              </a:ext>
            </a:extLst>
          </a:blip>
          <a:srcRect/>
          <a:stretch>
            <a:fillRect/>
          </a:stretch>
        </p:blipFill>
        <p:spPr bwMode="auto">
          <a:xfrm>
            <a:off x="3594538" y="2215055"/>
            <a:ext cx="2919747" cy="1991207"/>
          </a:xfrm>
          <a:prstGeom prst="rect">
            <a:avLst/>
          </a:prstGeom>
          <a:noFill/>
          <a:ln>
            <a:noFill/>
          </a:ln>
        </p:spPr>
      </p:pic>
      <p:pic>
        <p:nvPicPr>
          <p:cNvPr id="8" name="Picture 7" descr="http://www.ehsdb.com/resources/Imges-3/Images-3/hk-3.jpg?timestamp=1432803439406"/>
          <p:cNvPicPr/>
          <p:nvPr/>
        </p:nvPicPr>
        <p:blipFill>
          <a:blip r:embed="rId7">
            <a:extLst>
              <a:ext uri="{28A0092B-C50C-407E-A947-70E740481C1C}">
                <a14:useLocalDpi xmlns:a14="http://schemas.microsoft.com/office/drawing/2010/main" val="0"/>
              </a:ext>
            </a:extLst>
          </a:blip>
          <a:srcRect/>
          <a:stretch>
            <a:fillRect/>
          </a:stretch>
        </p:blipFill>
        <p:spPr bwMode="auto">
          <a:xfrm>
            <a:off x="6653294" y="4308489"/>
            <a:ext cx="2569533" cy="2439152"/>
          </a:xfrm>
          <a:prstGeom prst="rect">
            <a:avLst/>
          </a:prstGeom>
          <a:noFill/>
          <a:ln>
            <a:noFill/>
          </a:ln>
        </p:spPr>
      </p:pic>
      <p:pic>
        <p:nvPicPr>
          <p:cNvPr id="9" name="Picture 8"/>
          <p:cNvPicPr>
            <a:picLocks noChangeAspect="1"/>
          </p:cNvPicPr>
          <p:nvPr/>
        </p:nvPicPr>
        <p:blipFill>
          <a:blip r:embed="rId8"/>
          <a:stretch>
            <a:fillRect/>
          </a:stretch>
        </p:blipFill>
        <p:spPr>
          <a:xfrm>
            <a:off x="3594538" y="4308489"/>
            <a:ext cx="2919747" cy="2439152"/>
          </a:xfrm>
          <a:prstGeom prst="rect">
            <a:avLst/>
          </a:prstGeom>
        </p:spPr>
      </p:pic>
      <p:pic>
        <p:nvPicPr>
          <p:cNvPr id="1026" name="Picture 2" descr="Item Preview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93772" y="2215055"/>
            <a:ext cx="2783113" cy="453258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10"/>
          <a:stretch>
            <a:fillRect/>
          </a:stretch>
        </p:blipFill>
        <p:spPr>
          <a:xfrm>
            <a:off x="96343" y="4431573"/>
            <a:ext cx="3359186" cy="2316068"/>
          </a:xfrm>
          <a:prstGeom prst="rect">
            <a:avLst/>
          </a:prstGeom>
        </p:spPr>
      </p:pic>
      <p:pic>
        <p:nvPicPr>
          <p:cNvPr id="11" name="Picture 10" descr="32 Cleaning Tools for Household Chores in English with Picture +  Pronunciation - learn english"/>
          <p:cNvPicPr/>
          <p:nvPr/>
        </p:nvPicPr>
        <p:blipFill>
          <a:blip r:embed="rId11">
            <a:extLst>
              <a:ext uri="{28A0092B-C50C-407E-A947-70E740481C1C}">
                <a14:useLocalDpi xmlns:a14="http://schemas.microsoft.com/office/drawing/2010/main" val="0"/>
              </a:ext>
            </a:extLst>
          </a:blip>
          <a:srcRect/>
          <a:stretch>
            <a:fillRect/>
          </a:stretch>
        </p:blipFill>
        <p:spPr bwMode="auto">
          <a:xfrm>
            <a:off x="3738055" y="82732"/>
            <a:ext cx="2776229" cy="203009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847987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appendix</a:t>
            </a:r>
            <a:endParaRPr lang="en-GB" dirty="0"/>
          </a:p>
        </p:txBody>
      </p:sp>
      <p:pic>
        <p:nvPicPr>
          <p:cNvPr id="5" name="Content Placeholder 4" descr="https://dynamic-media-cdn.tripadvisor.com/media/photo-o/2a/73/ca/1b/relax-in-style-in-one.jpg?w=1200&amp;h=-1&amp;s=1"/>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244990" y="3034873"/>
            <a:ext cx="2693166" cy="3627185"/>
          </a:xfrm>
          <a:prstGeom prst="rect">
            <a:avLst/>
          </a:prstGeom>
          <a:noFill/>
          <a:ln>
            <a:noFill/>
          </a:ln>
        </p:spPr>
      </p:pic>
      <p:pic>
        <p:nvPicPr>
          <p:cNvPr id="6" name="Content Placeholder 5" descr="https://dynamic-media-cdn.tripadvisor.com/media/photo-o/2a/73/ca/17/the-mercian-maximum-capacity.jpg?w=1200&amp;h=-1&amp;s=1"/>
          <p:cNvPicPr>
            <a:picLocks noGrp="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90557" y="56727"/>
            <a:ext cx="2950028" cy="2878342"/>
          </a:xfrm>
          <a:prstGeom prst="rect">
            <a:avLst/>
          </a:prstGeom>
          <a:noFill/>
          <a:ln>
            <a:noFill/>
          </a:ln>
        </p:spPr>
      </p:pic>
      <p:pic>
        <p:nvPicPr>
          <p:cNvPr id="7" name="Picture 6" descr="https://dynamic-media-cdn.tripadvisor.com/media/photo-o/13/e3/72/76/very-adequate-bathroom.jpg?w=1100&amp;h=-1&amp;s=1"/>
          <p:cNvPicPr/>
          <p:nvPr/>
        </p:nvPicPr>
        <p:blipFill>
          <a:blip r:embed="rId4">
            <a:extLst>
              <a:ext uri="{28A0092B-C50C-407E-A947-70E740481C1C}">
                <a14:useLocalDpi xmlns:a14="http://schemas.microsoft.com/office/drawing/2010/main" val="0"/>
              </a:ext>
            </a:extLst>
          </a:blip>
          <a:srcRect/>
          <a:stretch>
            <a:fillRect/>
          </a:stretch>
        </p:blipFill>
        <p:spPr bwMode="auto">
          <a:xfrm>
            <a:off x="9040585" y="56727"/>
            <a:ext cx="3151415" cy="2878342"/>
          </a:xfrm>
          <a:prstGeom prst="rect">
            <a:avLst/>
          </a:prstGeom>
          <a:noFill/>
          <a:ln>
            <a:noFill/>
          </a:ln>
        </p:spPr>
      </p:pic>
      <p:pic>
        <p:nvPicPr>
          <p:cNvPr id="8" name="Picture 7" descr="https://dynamic-media-cdn.tripadvisor.com/media/photo-o/0e/e8/96/be/photo3jpg.jpg?w=1200&amp;h=-1&amp;s=1"/>
          <p:cNvPicPr/>
          <p:nvPr/>
        </p:nvPicPr>
        <p:blipFill>
          <a:blip r:embed="rId5">
            <a:extLst>
              <a:ext uri="{28A0092B-C50C-407E-A947-70E740481C1C}">
                <a14:useLocalDpi xmlns:a14="http://schemas.microsoft.com/office/drawing/2010/main" val="0"/>
              </a:ext>
            </a:extLst>
          </a:blip>
          <a:srcRect/>
          <a:stretch>
            <a:fillRect/>
          </a:stretch>
        </p:blipFill>
        <p:spPr bwMode="auto">
          <a:xfrm>
            <a:off x="3244989" y="0"/>
            <a:ext cx="2693167" cy="2935069"/>
          </a:xfrm>
          <a:prstGeom prst="rect">
            <a:avLst/>
          </a:prstGeom>
          <a:noFill/>
          <a:ln>
            <a:noFill/>
          </a:ln>
        </p:spPr>
      </p:pic>
      <p:pic>
        <p:nvPicPr>
          <p:cNvPr id="9" name="Picture 8" descr="https://dynamic-media-cdn.tripadvisor.com/media/photo-o/25/1c/1d/3b/holiday-inn-birmingham.jpg?w=1100&amp;h=-1&amp;s=1"/>
          <p:cNvPicPr/>
          <p:nvPr/>
        </p:nvPicPr>
        <p:blipFill>
          <a:blip r:embed="rId6">
            <a:extLst>
              <a:ext uri="{28A0092B-C50C-407E-A947-70E740481C1C}">
                <a14:useLocalDpi xmlns:a14="http://schemas.microsoft.com/office/drawing/2010/main" val="0"/>
              </a:ext>
            </a:extLst>
          </a:blip>
          <a:srcRect/>
          <a:stretch>
            <a:fillRect/>
          </a:stretch>
        </p:blipFill>
        <p:spPr bwMode="auto">
          <a:xfrm>
            <a:off x="9192986" y="3034873"/>
            <a:ext cx="2857500" cy="3627185"/>
          </a:xfrm>
          <a:prstGeom prst="rect">
            <a:avLst/>
          </a:prstGeom>
          <a:noFill/>
          <a:ln>
            <a:noFill/>
          </a:ln>
        </p:spPr>
      </p:pic>
      <p:pic>
        <p:nvPicPr>
          <p:cNvPr id="10" name="Picture 9" descr="https://dynamic-media-cdn.tripadvisor.com/media/photo-o/2a/73/ca/18/synergy-maximum-capacity.jpg?w=1200&amp;h=-1&amp;s=1"/>
          <p:cNvPicPr/>
          <p:nvPr/>
        </p:nvPicPr>
        <p:blipFill>
          <a:blip r:embed="rId7">
            <a:extLst>
              <a:ext uri="{28A0092B-C50C-407E-A947-70E740481C1C}">
                <a14:useLocalDpi xmlns:a14="http://schemas.microsoft.com/office/drawing/2010/main" val="0"/>
              </a:ext>
            </a:extLst>
          </a:blip>
          <a:srcRect/>
          <a:stretch>
            <a:fillRect/>
          </a:stretch>
        </p:blipFill>
        <p:spPr bwMode="auto">
          <a:xfrm>
            <a:off x="6090557" y="3034874"/>
            <a:ext cx="2950028" cy="3627184"/>
          </a:xfrm>
          <a:prstGeom prst="rect">
            <a:avLst/>
          </a:prstGeom>
          <a:noFill/>
          <a:ln>
            <a:noFill/>
          </a:ln>
        </p:spPr>
      </p:pic>
      <p:pic>
        <p:nvPicPr>
          <p:cNvPr id="11" name="Picture 10"/>
          <p:cNvPicPr>
            <a:picLocks noChangeAspect="1"/>
          </p:cNvPicPr>
          <p:nvPr/>
        </p:nvPicPr>
        <p:blipFill>
          <a:blip r:embed="rId8"/>
          <a:stretch>
            <a:fillRect/>
          </a:stretch>
        </p:blipFill>
        <p:spPr>
          <a:xfrm>
            <a:off x="142560" y="1434775"/>
            <a:ext cx="2950028" cy="6827380"/>
          </a:xfrm>
          <a:prstGeom prst="rect">
            <a:avLst/>
          </a:prstGeom>
        </p:spPr>
      </p:pic>
    </p:spTree>
    <p:extLst>
      <p:ext uri="{BB962C8B-B14F-4D97-AF65-F5344CB8AC3E}">
        <p14:creationId xmlns:p14="http://schemas.microsoft.com/office/powerpoint/2010/main" val="54763603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1067</TotalTime>
  <Words>1256</Words>
  <Application>Microsoft Office PowerPoint</Application>
  <PresentationFormat>Widescreen</PresentationFormat>
  <Paragraphs>132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Bahnschrift Light Condensed</vt:lpstr>
      <vt:lpstr>Calibri</vt:lpstr>
      <vt:lpstr>Century Gothic</vt:lpstr>
      <vt:lpstr>Open Sans</vt:lpstr>
      <vt:lpstr>Wingdings 3</vt:lpstr>
      <vt:lpstr>Ion</vt:lpstr>
      <vt:lpstr>Individual presentation </vt:lpstr>
      <vt:lpstr>Agenda/content</vt:lpstr>
      <vt:lpstr>Health and Safety at Housekeeping</vt:lpstr>
      <vt:lpstr>PowerPoint Presentation</vt:lpstr>
      <vt:lpstr>5 Stages of Risk Assessment  </vt:lpstr>
      <vt:lpstr>Prevent slips , trips and fall</vt:lpstr>
      <vt:lpstr>PowerPoint Presentation</vt:lpstr>
      <vt:lpstr>PowerPoint Presentation</vt:lpstr>
      <vt:lpstr>Preventing Trips Trip Potential  </vt:lpstr>
      <vt:lpstr>Conclusion </vt:lpstr>
      <vt:lpstr>Why is housekeeping important? </vt:lpstr>
      <vt:lpstr>  </vt:lpstr>
      <vt:lpstr>A tidy site is a safe site </vt:lpstr>
      <vt:lpstr>Temperature and light </vt:lpstr>
      <vt:lpstr>Storage of stock needs special attention </vt:lpstr>
      <vt:lpstr>PowerPoint Presentation</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dc:creator>
  <cp:lastModifiedBy>m</cp:lastModifiedBy>
  <cp:revision>93</cp:revision>
  <dcterms:created xsi:type="dcterms:W3CDTF">2024-02-07T23:01:13Z</dcterms:created>
  <dcterms:modified xsi:type="dcterms:W3CDTF">2024-02-18T22:12:47Z</dcterms:modified>
</cp:coreProperties>
</file>