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sldIdLst>
    <p:sldId id="265" r:id="rId9"/>
    <p:sldId id="273" r:id="rId10"/>
    <p:sldId id="264" r:id="rId11"/>
    <p:sldId id="272" r:id="rId12"/>
    <p:sldId id="271" r:id="rId13"/>
    <p:sldId id="276" r:id="rId14"/>
    <p:sldId id="277" r:id="rId15"/>
    <p:sldId id="274" r:id="rId16"/>
    <p:sldId id="27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6E9FEB-7855-434E-A4E3-455A145F3EAF}" v="7" dt="2025-05-16T14:53:26.3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205"/>
    <p:restoredTop sz="96327"/>
  </p:normalViewPr>
  <p:slideViewPr>
    <p:cSldViewPr snapToGrid="0" snapToObjects="1">
      <p:cViewPr varScale="1">
        <p:scale>
          <a:sx n="53" d="100"/>
          <a:sy n="53" d="100"/>
        </p:scale>
        <p:origin x="62" y="5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5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microsoft.com/office/2015/10/relationships/revisionInfo" Target="revisionInfo.xml"/><Relationship Id="rId10" Type="http://schemas.openxmlformats.org/officeDocument/2006/relationships/slide" Target="slides/slide2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 Luck" userId="c9f59d4f-5782-49e3-9663-698232d5d5bc" providerId="ADAL" clId="{A36E9FEB-7855-434E-A4E3-455A145F3EAF}"/>
    <pc:docChg chg="custSel addSld modSld sldOrd">
      <pc:chgData name="Abi Luck" userId="c9f59d4f-5782-49e3-9663-698232d5d5bc" providerId="ADAL" clId="{A36E9FEB-7855-434E-A4E3-455A145F3EAF}" dt="2025-05-16T14:53:37.266" v="269" actId="255"/>
      <pc:docMkLst>
        <pc:docMk/>
      </pc:docMkLst>
      <pc:sldChg chg="delSp modSp mod">
        <pc:chgData name="Abi Luck" userId="c9f59d4f-5782-49e3-9663-698232d5d5bc" providerId="ADAL" clId="{A36E9FEB-7855-434E-A4E3-455A145F3EAF}" dt="2025-05-16T14:53:37.266" v="269" actId="255"/>
        <pc:sldMkLst>
          <pc:docMk/>
          <pc:sldMk cId="2985095659" sldId="271"/>
        </pc:sldMkLst>
        <pc:spChg chg="mod">
          <ac:chgData name="Abi Luck" userId="c9f59d4f-5782-49e3-9663-698232d5d5bc" providerId="ADAL" clId="{A36E9FEB-7855-434E-A4E3-455A145F3EAF}" dt="2025-05-16T14:53:37.266" v="269" actId="255"/>
          <ac:spMkLst>
            <pc:docMk/>
            <pc:sldMk cId="2985095659" sldId="271"/>
            <ac:spMk id="2" creationId="{9ECF4B15-2B9D-9D41-AD88-AB40309B390B}"/>
          </ac:spMkLst>
        </pc:spChg>
        <pc:spChg chg="del mod">
          <ac:chgData name="Abi Luck" userId="c9f59d4f-5782-49e3-9663-698232d5d5bc" providerId="ADAL" clId="{A36E9FEB-7855-434E-A4E3-455A145F3EAF}" dt="2025-05-16T13:59:55.886" v="185" actId="478"/>
          <ac:spMkLst>
            <pc:docMk/>
            <pc:sldMk cId="2985095659" sldId="271"/>
            <ac:spMk id="3" creationId="{0E8CE332-553C-7595-6197-3CE9B31E60DA}"/>
          </ac:spMkLst>
        </pc:spChg>
        <pc:picChg chg="mod">
          <ac:chgData name="Abi Luck" userId="c9f59d4f-5782-49e3-9663-698232d5d5bc" providerId="ADAL" clId="{A36E9FEB-7855-434E-A4E3-455A145F3EAF}" dt="2025-05-16T14:53:26.310" v="268" actId="1076"/>
          <ac:picMkLst>
            <pc:docMk/>
            <pc:sldMk cId="2985095659" sldId="271"/>
            <ac:picMk id="1026" creationId="{DA8308BC-21D7-2105-8F07-C9B40444664B}"/>
          </ac:picMkLst>
        </pc:picChg>
      </pc:sldChg>
      <pc:sldChg chg="modSp mod">
        <pc:chgData name="Abi Luck" userId="c9f59d4f-5782-49e3-9663-698232d5d5bc" providerId="ADAL" clId="{A36E9FEB-7855-434E-A4E3-455A145F3EAF}" dt="2025-05-16T13:56:13.896" v="117" actId="5793"/>
        <pc:sldMkLst>
          <pc:docMk/>
          <pc:sldMk cId="3833786607" sldId="274"/>
        </pc:sldMkLst>
        <pc:spChg chg="mod">
          <ac:chgData name="Abi Luck" userId="c9f59d4f-5782-49e3-9663-698232d5d5bc" providerId="ADAL" clId="{A36E9FEB-7855-434E-A4E3-455A145F3EAF}" dt="2025-05-16T13:56:13.896" v="117" actId="5793"/>
          <ac:spMkLst>
            <pc:docMk/>
            <pc:sldMk cId="3833786607" sldId="274"/>
            <ac:spMk id="6" creationId="{75DDD738-3CF2-D55A-8451-F7306BB70C2E}"/>
          </ac:spMkLst>
        </pc:spChg>
      </pc:sldChg>
      <pc:sldChg chg="addSp delSp modSp new mod ord">
        <pc:chgData name="Abi Luck" userId="c9f59d4f-5782-49e3-9663-698232d5d5bc" providerId="ADAL" clId="{A36E9FEB-7855-434E-A4E3-455A145F3EAF}" dt="2025-05-16T14:50:00.134" v="230" actId="1076"/>
        <pc:sldMkLst>
          <pc:docMk/>
          <pc:sldMk cId="2390231838" sldId="276"/>
        </pc:sldMkLst>
        <pc:spChg chg="mod">
          <ac:chgData name="Abi Luck" userId="c9f59d4f-5782-49e3-9663-698232d5d5bc" providerId="ADAL" clId="{A36E9FEB-7855-434E-A4E3-455A145F3EAF}" dt="2025-05-16T14:50:00.134" v="230" actId="1076"/>
          <ac:spMkLst>
            <pc:docMk/>
            <pc:sldMk cId="2390231838" sldId="276"/>
            <ac:spMk id="2" creationId="{5AE86886-9CCD-5AAA-F1C0-72E4D1D9255E}"/>
          </ac:spMkLst>
        </pc:spChg>
        <pc:spChg chg="del">
          <ac:chgData name="Abi Luck" userId="c9f59d4f-5782-49e3-9663-698232d5d5bc" providerId="ADAL" clId="{A36E9FEB-7855-434E-A4E3-455A145F3EAF}" dt="2025-05-16T13:55:01.585" v="106" actId="478"/>
          <ac:spMkLst>
            <pc:docMk/>
            <pc:sldMk cId="2390231838" sldId="276"/>
            <ac:spMk id="3" creationId="{66943ABC-E2D0-47B9-85D8-D32BC318DE0B}"/>
          </ac:spMkLst>
        </pc:spChg>
        <pc:picChg chg="add mod">
          <ac:chgData name="Abi Luck" userId="c9f59d4f-5782-49e3-9663-698232d5d5bc" providerId="ADAL" clId="{A36E9FEB-7855-434E-A4E3-455A145F3EAF}" dt="2025-05-16T14:49:44.047" v="228" actId="1076"/>
          <ac:picMkLst>
            <pc:docMk/>
            <pc:sldMk cId="2390231838" sldId="276"/>
            <ac:picMk id="1026" creationId="{9D35055E-AF87-9BAC-CCF6-E150DEDC394C}"/>
          </ac:picMkLst>
        </pc:picChg>
      </pc:sldChg>
      <pc:sldChg chg="modSp new mod">
        <pc:chgData name="Abi Luck" userId="c9f59d4f-5782-49e3-9663-698232d5d5bc" providerId="ADAL" clId="{A36E9FEB-7855-434E-A4E3-455A145F3EAF}" dt="2025-05-16T14:51:43.088" v="266" actId="255"/>
        <pc:sldMkLst>
          <pc:docMk/>
          <pc:sldMk cId="3760073571" sldId="277"/>
        </pc:sldMkLst>
        <pc:spChg chg="mod">
          <ac:chgData name="Abi Luck" userId="c9f59d4f-5782-49e3-9663-698232d5d5bc" providerId="ADAL" clId="{A36E9FEB-7855-434E-A4E3-455A145F3EAF}" dt="2025-05-16T14:16:30.019" v="198" actId="207"/>
          <ac:spMkLst>
            <pc:docMk/>
            <pc:sldMk cId="3760073571" sldId="277"/>
            <ac:spMk id="2" creationId="{DAA7DA0F-86F3-18F2-8E6B-A7561BF73907}"/>
          </ac:spMkLst>
        </pc:spChg>
        <pc:spChg chg="mod">
          <ac:chgData name="Abi Luck" userId="c9f59d4f-5782-49e3-9663-698232d5d5bc" providerId="ADAL" clId="{A36E9FEB-7855-434E-A4E3-455A145F3EAF}" dt="2025-05-16T14:51:43.088" v="266" actId="255"/>
          <ac:spMkLst>
            <pc:docMk/>
            <pc:sldMk cId="3760073571" sldId="277"/>
            <ac:spMk id="3" creationId="{D1D2FBCA-7325-4A6A-FA04-77491A33EBF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mailto:disability@uwtsd.ac.uk" TargetMode="Externa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mailto:XXXXXXX@student.uwtsd.ac.uk" TargetMode="Externa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mailto:disability@uwtsd.ac.uk" TargetMode="Externa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569C863-011C-B125-E9D3-703F6EAB1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807" y="1535185"/>
            <a:ext cx="5501543" cy="3687265"/>
          </a:xfrm>
        </p:spPr>
        <p:txBody>
          <a:bodyPr/>
          <a:lstStyle/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5000" b="1" dirty="0">
                <a:latin typeface="Arial" panose="020B0604020202020204" pitchFamily="34" charset="0"/>
                <a:cs typeface="Arial" panose="020B0604020202020204" pitchFamily="34" charset="0"/>
              </a:rPr>
              <a:t>Learning Support </a:t>
            </a:r>
          </a:p>
          <a:p>
            <a:pPr marL="0" indent="0"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Institute of Inner City Learning (IICL)</a:t>
            </a:r>
          </a:p>
          <a:p>
            <a:pPr marL="0" indent="0">
              <a:buNone/>
            </a:pPr>
            <a:endParaRPr lang="en-GB" sz="4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6022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D49EC-40A0-166B-4571-4EAA22585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Disability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92359-FD9F-E208-024B-53B76D286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6905026" cy="3575934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we are: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 Luck (weekdays Tuesday – Friday)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Carol Vaughan-Roberts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(Monday – Thursday and Saturdays)</a:t>
            </a:r>
          </a:p>
        </p:txBody>
      </p:sp>
      <p:pic>
        <p:nvPicPr>
          <p:cNvPr id="4" name="Content Placeholder 5" descr="A group of women sitting in chairs&#10;&#10;Description automatically generated">
            <a:extLst>
              <a:ext uri="{FF2B5EF4-FFF2-40B4-BE49-F238E27FC236}">
                <a16:creationId xmlns:a16="http://schemas.microsoft.com/office/drawing/2014/main" id="{F78BB589-70C8-33AC-AF30-6AC0804737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463" r="10252" b="-5"/>
          <a:stretch/>
        </p:blipFill>
        <p:spPr>
          <a:xfrm>
            <a:off x="7509232" y="2057853"/>
            <a:ext cx="3387404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58225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9455-1DEB-8D80-22B8-89DDCBDC5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-96270"/>
            <a:ext cx="11481847" cy="1660228"/>
          </a:xfrm>
        </p:spPr>
        <p:txBody>
          <a:bodyPr/>
          <a:lstStyle/>
          <a:p>
            <a:r>
              <a:rPr lang="en-GB" sz="4400" b="1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Disability Team 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2A4B1-B6ED-8AD3-A2D4-8CE3958D8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501629"/>
            <a:ext cx="11481847" cy="40333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fontAlgn="base">
              <a:lnSpc>
                <a:spcPct val="100000"/>
              </a:lnSpc>
            </a:pPr>
            <a:r>
              <a:rPr lang="en-GB" sz="2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Implement reasonable adjustments (e.g., extra time for assessments, comfort breaks, use of an office chair)  </a:t>
            </a:r>
          </a:p>
          <a:p>
            <a:pPr algn="l" rtl="0" fontAlgn="base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Liaise with university lecturers and professional staff </a:t>
            </a:r>
          </a:p>
          <a:p>
            <a:pPr algn="l" rtl="0" fontAlgn="base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Signpost to external resources </a:t>
            </a:r>
          </a:p>
          <a:p>
            <a:pPr algn="l" rtl="0" fontAlgn="base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Provide Student Finance Disabled Students' Allowance (DSA) guidance</a:t>
            </a:r>
          </a:p>
          <a:p>
            <a:pPr algn="l" rtl="0" fontAlgn="base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 algn="l" rtl="0" fontAlgn="base">
              <a:lnSpc>
                <a:spcPct val="100000"/>
              </a:lnSpc>
              <a:buNone/>
            </a:pPr>
            <a:r>
              <a:rPr lang="en-GB" sz="2400" b="1" i="0" dirty="0">
                <a:solidFill>
                  <a:srgbClr val="002060"/>
                </a:solidFill>
                <a:effectLst/>
                <a:latin typeface="Arial"/>
                <a:cs typeface="Arial"/>
              </a:rPr>
              <a:t>We will need medical/diagnostic evidence </a:t>
            </a:r>
            <a:r>
              <a:rPr lang="en-GB" sz="2400" i="0" dirty="0">
                <a:solidFill>
                  <a:srgbClr val="002060"/>
                </a:solidFill>
                <a:effectLst/>
                <a:latin typeface="Arial"/>
                <a:cs typeface="Arial"/>
              </a:rPr>
              <a:t>to</a:t>
            </a:r>
            <a:r>
              <a:rPr lang="en-GB" sz="2400" b="0" i="0" dirty="0">
                <a:solidFill>
                  <a:srgbClr val="002060"/>
                </a:solidFill>
                <a:effectLst/>
                <a:latin typeface="Arial"/>
                <a:cs typeface="Arial"/>
              </a:rPr>
              <a:t> implement reasonable adjustments. This can be provided via email or in person.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8682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1AD51-2D3D-989C-0E44-CC3FDF010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891" y="1296235"/>
            <a:ext cx="11594969" cy="1325563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reach 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95FD4-2537-94E0-D181-D43A2DE8C1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39" y="2452254"/>
            <a:ext cx="7990287" cy="387581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an appointment by </a:t>
            </a:r>
            <a:r>
              <a:rPr lang="en-GB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emailing us: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disability@uwtsd.ac.uk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 contacting reception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Attend one of our advertised drop-in sessions</a:t>
            </a:r>
          </a:p>
          <a:p>
            <a:pPr lvl="2"/>
            <a:r>
              <a:rPr lang="en-GB" sz="26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Monday 1-2pm</a:t>
            </a:r>
          </a:p>
          <a:p>
            <a:pPr lvl="2"/>
            <a:r>
              <a:rPr lang="en-GB" sz="26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Tuesday 1-2pm</a:t>
            </a:r>
          </a:p>
          <a:p>
            <a:pPr lvl="2"/>
            <a:r>
              <a:rPr lang="en-GB" sz="26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Thursday 1-2pm</a:t>
            </a:r>
          </a:p>
          <a:p>
            <a:pPr lvl="2"/>
            <a:r>
              <a:rPr lang="en-GB" sz="26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Friday 1-2pm</a:t>
            </a:r>
          </a:p>
          <a:p>
            <a:pPr lvl="2"/>
            <a:r>
              <a:rPr lang="en-GB" sz="26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Saturday 1-2pm</a:t>
            </a:r>
          </a:p>
        </p:txBody>
      </p:sp>
      <p:pic>
        <p:nvPicPr>
          <p:cNvPr id="1028" name="Picture 4" descr="Generic &quot;get in touch&quot; icon - Graphic ...">
            <a:extLst>
              <a:ext uri="{FF2B5EF4-FFF2-40B4-BE49-F238E27FC236}">
                <a16:creationId xmlns:a16="http://schemas.microsoft.com/office/drawing/2014/main" id="{136E9883-7406-B349-2970-4298F538BF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5566" y="1296236"/>
            <a:ext cx="2892946" cy="289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rop-in Session | Once a month – Lollipop">
            <a:extLst>
              <a:ext uri="{FF2B5EF4-FFF2-40B4-BE49-F238E27FC236}">
                <a16:creationId xmlns:a16="http://schemas.microsoft.com/office/drawing/2014/main" id="{FD4DFF9E-08BB-F32D-AED8-B8B48E2289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645" y="4194372"/>
            <a:ext cx="3266643" cy="2663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6920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F4B15-2B9D-9D41-AD88-AB40309B3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796" y="2405093"/>
            <a:ext cx="5170904" cy="2047814"/>
          </a:xfrm>
        </p:spPr>
        <p:txBody>
          <a:bodyPr>
            <a:noAutofit/>
          </a:bodyPr>
          <a:lstStyle/>
          <a:p>
            <a:r>
              <a:rPr lang="en-GB" sz="6000" b="1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Interactive Activity:</a:t>
            </a:r>
            <a:br>
              <a:rPr lang="en-GB" sz="6000" b="1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6000" b="1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b="1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Learning Support Questionnaire</a:t>
            </a:r>
            <a:br>
              <a:rPr lang="en-GB" sz="6000" b="1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6000" kern="10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6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Nervous System Activities">
            <a:extLst>
              <a:ext uri="{FF2B5EF4-FFF2-40B4-BE49-F238E27FC236}">
                <a16:creationId xmlns:a16="http://schemas.microsoft.com/office/drawing/2014/main" id="{DA8308BC-21D7-2105-8F07-C9B4044466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3814" y="1122218"/>
            <a:ext cx="5888842" cy="3330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50956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86886-9CCD-5AAA-F1C0-72E4D1D92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697" y="3599541"/>
            <a:ext cx="6404839" cy="152401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FAQs: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6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are we doing this? </a:t>
            </a:r>
            <a:br>
              <a:rPr lang="en-GB" sz="6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6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6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happens to my information?</a:t>
            </a:r>
          </a:p>
        </p:txBody>
      </p:sp>
      <p:pic>
        <p:nvPicPr>
          <p:cNvPr id="1026" name="Picture 2" descr="3d Render Of Faqs Business Concept Stock Photo - Download Image Now - Q and  A, Computer Graphic, Banner - Sign - iStock">
            <a:extLst>
              <a:ext uri="{FF2B5EF4-FFF2-40B4-BE49-F238E27FC236}">
                <a16:creationId xmlns:a16="http://schemas.microsoft.com/office/drawing/2014/main" id="{9D35055E-AF87-9BAC-CCF6-E150DEDC39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536" y="2242458"/>
            <a:ext cx="5050971" cy="3788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0231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7DA0F-86F3-18F2-8E6B-A7561BF73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2FBCA-7325-4A6A-FA04-77491A33E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652826"/>
            <a:ext cx="11594969" cy="365134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Think about any experiences with learning from 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childhood;</a:t>
            </a:r>
          </a:p>
          <a:p>
            <a:pPr>
              <a:lnSpc>
                <a:spcPct val="100000"/>
              </a:lnSpc>
            </a:pPr>
            <a:r>
              <a:rPr lang="en-GB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Respond to questions in your </a:t>
            </a: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native language </a:t>
            </a:r>
            <a:r>
              <a:rPr lang="en-GB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English is not your first language; </a:t>
            </a:r>
          </a:p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institute is </a:t>
            </a: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IICL,</a:t>
            </a:r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Institute of Inner-City Learning</a:t>
            </a:r>
          </a:p>
        </p:txBody>
      </p:sp>
    </p:spTree>
    <p:extLst>
      <p:ext uri="{BB962C8B-B14F-4D97-AF65-F5344CB8AC3E}">
        <p14:creationId xmlns:p14="http://schemas.microsoft.com/office/powerpoint/2010/main" val="3760073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26F43-B09B-6B84-A313-859801A20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Screening Questionnaire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DDD738-3CF2-D55A-8451-F7306BB70C2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01624" y="2881312"/>
            <a:ext cx="6639503" cy="30080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dirty="0">
                <a:solidFill>
                  <a:srgbClr val="002060"/>
                </a:solidFill>
                <a:latin typeface="Arial"/>
                <a:cs typeface="Arial"/>
              </a:rPr>
              <a:t>Please use your student email address in the format:</a:t>
            </a:r>
            <a:r>
              <a:rPr lang="en-GB" sz="32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3200" dirty="0">
                <a:solidFill>
                  <a:srgbClr val="002060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XXXXXXX@student.uwtsd.ac.uk</a:t>
            </a:r>
            <a:endParaRPr lang="en-GB" sz="32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</a:p>
          <a:p>
            <a:r>
              <a:rPr lang="en-GB" sz="3200" b="1" dirty="0">
                <a:solidFill>
                  <a:srgbClr val="002060"/>
                </a:solidFill>
                <a:latin typeface="Arial"/>
                <a:cs typeface="Arial"/>
              </a:rPr>
              <a:t>Password in the format:</a:t>
            </a:r>
            <a:r>
              <a:rPr lang="en-GB" sz="3200" dirty="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3200" b="1" dirty="0" err="1">
                <a:solidFill>
                  <a:srgbClr val="002060"/>
                </a:solidFill>
                <a:latin typeface="Arial"/>
                <a:cs typeface="Arial"/>
              </a:rPr>
              <a:t>dobxx.xx.xx</a:t>
            </a:r>
            <a:endParaRPr lang="en-GB" sz="32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8ECA3CEC-79E0-54ED-238A-431ACA3E3B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2961" y="2198007"/>
            <a:ext cx="4383665" cy="447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7866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27A78-3B17-EFD0-5723-602C5D68F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Screening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05393-CC63-AA0C-63BE-ED9A05E166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663217"/>
            <a:ext cx="11594969" cy="365134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will contact you by email and/ or phone if we think additional support might be needed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feel free to get in touch</a:t>
            </a:r>
          </a:p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disability@uwtsd.ac.uk</a:t>
            </a:r>
            <a:endParaRPr lang="en-GB" sz="3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4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8883278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67E6F6B5-3CD3-492B-9228-EBB9F20C3EB0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17C521817916D49A737B3F896D30D4C" ma:contentTypeVersion="19" ma:contentTypeDescription="Create a new document." ma:contentTypeScope="" ma:versionID="262ae39ea30eb15aee7f85f1995e542b">
  <xsd:schema xmlns:xsd="http://www.w3.org/2001/XMLSchema" xmlns:xs="http://www.w3.org/2001/XMLSchema" xmlns:p="http://schemas.microsoft.com/office/2006/metadata/properties" xmlns:ns2="b1f65580-7c9a-4a08-9062-c83aef8ccc16" xmlns:ns3="66eb22f0-432e-4937-87cb-ebcdb7634b6f" targetNamespace="http://schemas.microsoft.com/office/2006/metadata/properties" ma:root="true" ma:fieldsID="4b838121c9d7da2c7f5d4212b97f6731" ns2:_="" ns3:_="">
    <xsd:import namespace="b1f65580-7c9a-4a08-9062-c83aef8ccc16"/>
    <xsd:import namespace="66eb22f0-432e-4937-87cb-ebcdb7634b6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OCR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_Flow_SignoffStatu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f65580-7c9a-4a08-9062-c83aef8ccc1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Flow_SignoffStatus" ma:index="19" nillable="true" ma:displayName="Sign-off status" ma:internalName="Sign_x002d_off_x0020_status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eb22f0-432e-4937-87cb-ebcdb7634b6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ed3a3cd4-cd6e-4f2d-85bb-ec085098d0a2}" ma:internalName="TaxCatchAll" ma:showField="CatchAllData" ma:web="66eb22f0-432e-4937-87cb-ebcdb7634b6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809CDDB-FAA2-45B2-8AB1-1E05E4AA610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1f65580-7c9a-4a08-9062-c83aef8ccc16"/>
    <ds:schemaRef ds:uri="66eb22f0-432e-4937-87cb-ebcdb7634b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271</Words>
  <Application>Microsoft Office PowerPoint</Application>
  <PresentationFormat>Widescreen</PresentationFormat>
  <Paragraphs>41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Calibri</vt:lpstr>
      <vt:lpstr>Calibri Light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Disability team</vt:lpstr>
      <vt:lpstr>Disability Team </vt:lpstr>
      <vt:lpstr>How to reach us</vt:lpstr>
      <vt:lpstr>Interactive Activity:  Learning Support Questionnaire  </vt:lpstr>
      <vt:lpstr>FAQs:  Why are we doing this?   What happens to my information?</vt:lpstr>
      <vt:lpstr>Top Tips</vt:lpstr>
      <vt:lpstr>Screening Questionnaire</vt:lpstr>
      <vt:lpstr>Screening outcomes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Abi Luck</cp:lastModifiedBy>
  <cp:revision>99</cp:revision>
  <dcterms:created xsi:type="dcterms:W3CDTF">2021-03-09T15:35:42Z</dcterms:created>
  <dcterms:modified xsi:type="dcterms:W3CDTF">2025-05-16T14:53:41Z</dcterms:modified>
</cp:coreProperties>
</file>