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63" r:id="rId4"/>
    <p:sldId id="258" r:id="rId5"/>
    <p:sldId id="259" r:id="rId6"/>
    <p:sldId id="260" r:id="rId7"/>
    <p:sldId id="261" r:id="rId8"/>
    <p:sldId id="262"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AF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606" autoAdjust="0"/>
    <p:restoredTop sz="93316" autoAdjust="0"/>
  </p:normalViewPr>
  <p:slideViewPr>
    <p:cSldViewPr snapToGrid="0">
      <p:cViewPr varScale="1">
        <p:scale>
          <a:sx n="77" d="100"/>
          <a:sy n="77" d="100"/>
        </p:scale>
        <p:origin x="111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8627CAE-3C05-7C1B-9261-ED5352CC685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D106C32-00E5-8991-6D31-51657ACFED8B}"/>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0384B3-E960-46D9-B3F4-37D5E590F818}" type="datetimeFigureOut">
              <a:rPr lang="en-GB" smtClean="0"/>
              <a:t>16/12/2025</a:t>
            </a:fld>
            <a:endParaRPr lang="en-GB"/>
          </a:p>
        </p:txBody>
      </p:sp>
      <p:sp>
        <p:nvSpPr>
          <p:cNvPr id="4" name="Slide Image Placeholder 3">
            <a:extLst>
              <a:ext uri="{FF2B5EF4-FFF2-40B4-BE49-F238E27FC236}">
                <a16:creationId xmlns:a16="http://schemas.microsoft.com/office/drawing/2014/main" id="{318AE3B8-61D4-76B8-D3FA-48C4CF87FD0A}"/>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7B486D97-4B5A-48E1-ED66-90809E77280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C2CD6B15-F5D0-2AAF-B300-2FB8E8ADE58A}"/>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7957AC07-7989-811B-177D-A25B2E9A1C17}"/>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77B180-766B-48B2-8D3E-E4E8F983B784}"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77B180-766B-48B2-8D3E-E4E8F983B784}" type="slidenum">
              <a:rPr lang="en-GB" smtClean="0"/>
              <a:t>5</a:t>
            </a:fld>
            <a:endParaRPr lang="en-GB"/>
          </a:p>
        </p:txBody>
      </p:sp>
    </p:spTree>
    <p:extLst>
      <p:ext uri="{BB962C8B-B14F-4D97-AF65-F5344CB8AC3E}">
        <p14:creationId xmlns:p14="http://schemas.microsoft.com/office/powerpoint/2010/main" val="3861892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3193E-2322-8399-D7EC-2A4DF045CE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F3FDF3-783D-29F7-FC22-3D4CB4E7D7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E10AE2-3F3A-9389-EE95-9D8329FE8EB3}"/>
              </a:ext>
            </a:extLst>
          </p:cNvPr>
          <p:cNvSpPr>
            <a:spLocks noGrp="1"/>
          </p:cNvSpPr>
          <p:nvPr>
            <p:ph type="dt" sz="half" idx="10"/>
          </p:nvPr>
        </p:nvSpPr>
        <p:spPr/>
        <p:txBody>
          <a:bodyPr/>
          <a:lstStyle/>
          <a:p>
            <a:fld id="{F6F707E7-97BA-407C-97B8-4BCD677B34B9}" type="datetimeFigureOut">
              <a:rPr lang="en-GB" smtClean="0"/>
              <a:t>16/12/2025</a:t>
            </a:fld>
            <a:endParaRPr lang="en-GB"/>
          </a:p>
        </p:txBody>
      </p:sp>
      <p:sp>
        <p:nvSpPr>
          <p:cNvPr id="5" name="Footer Placeholder 4">
            <a:extLst>
              <a:ext uri="{FF2B5EF4-FFF2-40B4-BE49-F238E27FC236}">
                <a16:creationId xmlns:a16="http://schemas.microsoft.com/office/drawing/2014/main" id="{0EDF959A-5E12-F039-82CA-389746F615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AA2857-5AC9-FBCE-EADA-6B31FE12C010}"/>
              </a:ext>
            </a:extLst>
          </p:cNvPr>
          <p:cNvSpPr>
            <a:spLocks noGrp="1"/>
          </p:cNvSpPr>
          <p:nvPr>
            <p:ph type="sldNum" sz="quarter" idx="12"/>
          </p:nvPr>
        </p:nvSpPr>
        <p:spPr/>
        <p:txBody>
          <a:bodyPr/>
          <a:lstStyle/>
          <a:p>
            <a:fld id="{D363299B-B6DF-467A-BA7F-3F7CF80BB7BC}" type="slidenum">
              <a:rPr lang="en-GB" smtClean="0"/>
              <a:t>‹#›</a:t>
            </a:fld>
            <a:endParaRPr lang="en-GB"/>
          </a:p>
        </p:txBody>
      </p:sp>
    </p:spTree>
    <p:extLst>
      <p:ext uri="{BB962C8B-B14F-4D97-AF65-F5344CB8AC3E}">
        <p14:creationId xmlns:p14="http://schemas.microsoft.com/office/powerpoint/2010/main" val="4093603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B2041-7195-E95A-C489-85859B6214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49D7ED-4E02-4BB6-3A78-E1850B2627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AD0F68-C025-DF28-E0F5-0A2BD8F8181F}"/>
              </a:ext>
            </a:extLst>
          </p:cNvPr>
          <p:cNvSpPr>
            <a:spLocks noGrp="1"/>
          </p:cNvSpPr>
          <p:nvPr>
            <p:ph type="dt" sz="half" idx="10"/>
          </p:nvPr>
        </p:nvSpPr>
        <p:spPr/>
        <p:txBody>
          <a:bodyPr/>
          <a:lstStyle/>
          <a:p>
            <a:fld id="{F6F707E7-97BA-407C-97B8-4BCD677B34B9}" type="datetimeFigureOut">
              <a:rPr lang="en-GB" smtClean="0"/>
              <a:t>16/12/2025</a:t>
            </a:fld>
            <a:endParaRPr lang="en-GB"/>
          </a:p>
        </p:txBody>
      </p:sp>
      <p:sp>
        <p:nvSpPr>
          <p:cNvPr id="5" name="Footer Placeholder 4">
            <a:extLst>
              <a:ext uri="{FF2B5EF4-FFF2-40B4-BE49-F238E27FC236}">
                <a16:creationId xmlns:a16="http://schemas.microsoft.com/office/drawing/2014/main" id="{E9140ED6-9EE7-C343-B7FC-645DB306A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8FAE16-7C54-C273-0FFF-880102ADB92E}"/>
              </a:ext>
            </a:extLst>
          </p:cNvPr>
          <p:cNvSpPr>
            <a:spLocks noGrp="1"/>
          </p:cNvSpPr>
          <p:nvPr>
            <p:ph type="sldNum" sz="quarter" idx="12"/>
          </p:nvPr>
        </p:nvSpPr>
        <p:spPr/>
        <p:txBody>
          <a:bodyPr/>
          <a:lstStyle/>
          <a:p>
            <a:fld id="{D363299B-B6DF-467A-BA7F-3F7CF80BB7BC}" type="slidenum">
              <a:rPr lang="en-GB" smtClean="0"/>
              <a:t>‹#›</a:t>
            </a:fld>
            <a:endParaRPr lang="en-GB"/>
          </a:p>
        </p:txBody>
      </p:sp>
    </p:spTree>
    <p:extLst>
      <p:ext uri="{BB962C8B-B14F-4D97-AF65-F5344CB8AC3E}">
        <p14:creationId xmlns:p14="http://schemas.microsoft.com/office/powerpoint/2010/main" val="4262812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EE50A-58A0-F20B-5962-BCEE17C7E2F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C5DFDFD-1AF6-BE9B-467E-56783D2A02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58AC2A-2985-8CEA-4C29-867B34E1D853}"/>
              </a:ext>
            </a:extLst>
          </p:cNvPr>
          <p:cNvSpPr>
            <a:spLocks noGrp="1"/>
          </p:cNvSpPr>
          <p:nvPr>
            <p:ph type="dt" sz="half" idx="10"/>
          </p:nvPr>
        </p:nvSpPr>
        <p:spPr/>
        <p:txBody>
          <a:bodyPr/>
          <a:lstStyle/>
          <a:p>
            <a:fld id="{F6F707E7-97BA-407C-97B8-4BCD677B34B9}" type="datetimeFigureOut">
              <a:rPr lang="en-GB" smtClean="0"/>
              <a:t>16/12/2025</a:t>
            </a:fld>
            <a:endParaRPr lang="en-GB"/>
          </a:p>
        </p:txBody>
      </p:sp>
      <p:sp>
        <p:nvSpPr>
          <p:cNvPr id="5" name="Footer Placeholder 4">
            <a:extLst>
              <a:ext uri="{FF2B5EF4-FFF2-40B4-BE49-F238E27FC236}">
                <a16:creationId xmlns:a16="http://schemas.microsoft.com/office/drawing/2014/main" id="{880864DB-C267-0AEE-C7B1-69051F3F1D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F4D136-790D-0C91-634F-0A95C6776251}"/>
              </a:ext>
            </a:extLst>
          </p:cNvPr>
          <p:cNvSpPr>
            <a:spLocks noGrp="1"/>
          </p:cNvSpPr>
          <p:nvPr>
            <p:ph type="sldNum" sz="quarter" idx="12"/>
          </p:nvPr>
        </p:nvSpPr>
        <p:spPr/>
        <p:txBody>
          <a:bodyPr/>
          <a:lstStyle/>
          <a:p>
            <a:fld id="{D363299B-B6DF-467A-BA7F-3F7CF80BB7BC}" type="slidenum">
              <a:rPr lang="en-GB" smtClean="0"/>
              <a:t>‹#›</a:t>
            </a:fld>
            <a:endParaRPr lang="en-GB"/>
          </a:p>
        </p:txBody>
      </p:sp>
    </p:spTree>
    <p:extLst>
      <p:ext uri="{BB962C8B-B14F-4D97-AF65-F5344CB8AC3E}">
        <p14:creationId xmlns:p14="http://schemas.microsoft.com/office/powerpoint/2010/main" val="3949707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8361C-8A97-E0D4-B6E3-9BA4BFD581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A6FCE7-50B9-60B1-B9CC-38EF93F021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88BFDE-F927-8259-EF95-3E333DB761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6AEA7D-45C1-2D57-4FDE-B104BBC44F35}"/>
              </a:ext>
            </a:extLst>
          </p:cNvPr>
          <p:cNvSpPr>
            <a:spLocks noGrp="1"/>
          </p:cNvSpPr>
          <p:nvPr>
            <p:ph type="dt" sz="half" idx="10"/>
          </p:nvPr>
        </p:nvSpPr>
        <p:spPr/>
        <p:txBody>
          <a:bodyPr/>
          <a:lstStyle/>
          <a:p>
            <a:fld id="{F6F707E7-97BA-407C-97B8-4BCD677B34B9}" type="datetimeFigureOut">
              <a:rPr lang="en-GB" smtClean="0"/>
              <a:t>16/12/2025</a:t>
            </a:fld>
            <a:endParaRPr lang="en-GB"/>
          </a:p>
        </p:txBody>
      </p:sp>
      <p:sp>
        <p:nvSpPr>
          <p:cNvPr id="6" name="Footer Placeholder 5">
            <a:extLst>
              <a:ext uri="{FF2B5EF4-FFF2-40B4-BE49-F238E27FC236}">
                <a16:creationId xmlns:a16="http://schemas.microsoft.com/office/drawing/2014/main" id="{80B96E13-EC5F-430E-D060-1EE0FD3A6C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0B2A2E-F7E4-1D50-2886-7DCFC14B4162}"/>
              </a:ext>
            </a:extLst>
          </p:cNvPr>
          <p:cNvSpPr>
            <a:spLocks noGrp="1"/>
          </p:cNvSpPr>
          <p:nvPr>
            <p:ph type="sldNum" sz="quarter" idx="12"/>
          </p:nvPr>
        </p:nvSpPr>
        <p:spPr/>
        <p:txBody>
          <a:bodyPr/>
          <a:lstStyle/>
          <a:p>
            <a:fld id="{D363299B-B6DF-467A-BA7F-3F7CF80BB7BC}" type="slidenum">
              <a:rPr lang="en-GB" smtClean="0"/>
              <a:t>‹#›</a:t>
            </a:fld>
            <a:endParaRPr lang="en-GB"/>
          </a:p>
        </p:txBody>
      </p:sp>
    </p:spTree>
    <p:extLst>
      <p:ext uri="{BB962C8B-B14F-4D97-AF65-F5344CB8AC3E}">
        <p14:creationId xmlns:p14="http://schemas.microsoft.com/office/powerpoint/2010/main" val="2651711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14DCD-08BC-473F-59B6-BC3AD00A8A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A14647-6C92-17B3-19CE-A39957AB3F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AC2FC9-22E3-82FF-56D8-DED9D95AE50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FB9979-1496-026D-20C7-68D66B2B0A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976395-D033-320F-466B-236A5620CB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6C745B-57F8-9E9F-C3BC-4E9F13CCA349}"/>
              </a:ext>
            </a:extLst>
          </p:cNvPr>
          <p:cNvSpPr>
            <a:spLocks noGrp="1"/>
          </p:cNvSpPr>
          <p:nvPr>
            <p:ph type="dt" sz="half" idx="10"/>
          </p:nvPr>
        </p:nvSpPr>
        <p:spPr/>
        <p:txBody>
          <a:bodyPr/>
          <a:lstStyle/>
          <a:p>
            <a:fld id="{F6F707E7-97BA-407C-97B8-4BCD677B34B9}" type="datetimeFigureOut">
              <a:rPr lang="en-GB" smtClean="0"/>
              <a:t>16/12/2025</a:t>
            </a:fld>
            <a:endParaRPr lang="en-GB"/>
          </a:p>
        </p:txBody>
      </p:sp>
      <p:sp>
        <p:nvSpPr>
          <p:cNvPr id="8" name="Footer Placeholder 7">
            <a:extLst>
              <a:ext uri="{FF2B5EF4-FFF2-40B4-BE49-F238E27FC236}">
                <a16:creationId xmlns:a16="http://schemas.microsoft.com/office/drawing/2014/main" id="{6F40174E-2413-8369-0851-1110D1B962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18EEE3-F91B-35E1-22DE-FCE8D45D8F98}"/>
              </a:ext>
            </a:extLst>
          </p:cNvPr>
          <p:cNvSpPr>
            <a:spLocks noGrp="1"/>
          </p:cNvSpPr>
          <p:nvPr>
            <p:ph type="sldNum" sz="quarter" idx="12"/>
          </p:nvPr>
        </p:nvSpPr>
        <p:spPr/>
        <p:txBody>
          <a:bodyPr/>
          <a:lstStyle/>
          <a:p>
            <a:fld id="{D363299B-B6DF-467A-BA7F-3F7CF80BB7BC}" type="slidenum">
              <a:rPr lang="en-GB" smtClean="0"/>
              <a:t>‹#›</a:t>
            </a:fld>
            <a:endParaRPr lang="en-GB"/>
          </a:p>
        </p:txBody>
      </p:sp>
    </p:spTree>
    <p:extLst>
      <p:ext uri="{BB962C8B-B14F-4D97-AF65-F5344CB8AC3E}">
        <p14:creationId xmlns:p14="http://schemas.microsoft.com/office/powerpoint/2010/main" val="545160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4FFF6-E37F-6211-01E9-FEA2A6C065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13AD09-412A-1A77-C572-E9E20246E814}"/>
              </a:ext>
            </a:extLst>
          </p:cNvPr>
          <p:cNvSpPr>
            <a:spLocks noGrp="1"/>
          </p:cNvSpPr>
          <p:nvPr>
            <p:ph type="dt" sz="half" idx="10"/>
          </p:nvPr>
        </p:nvSpPr>
        <p:spPr/>
        <p:txBody>
          <a:bodyPr/>
          <a:lstStyle/>
          <a:p>
            <a:fld id="{F6F707E7-97BA-407C-97B8-4BCD677B34B9}" type="datetimeFigureOut">
              <a:rPr lang="en-GB" smtClean="0"/>
              <a:t>16/12/2025</a:t>
            </a:fld>
            <a:endParaRPr lang="en-GB"/>
          </a:p>
        </p:txBody>
      </p:sp>
      <p:sp>
        <p:nvSpPr>
          <p:cNvPr id="4" name="Footer Placeholder 3">
            <a:extLst>
              <a:ext uri="{FF2B5EF4-FFF2-40B4-BE49-F238E27FC236}">
                <a16:creationId xmlns:a16="http://schemas.microsoft.com/office/drawing/2014/main" id="{17C8031B-0935-B83B-4C70-A7E9A9174AE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1D38FD-D30C-799C-5ADD-09B629346ECE}"/>
              </a:ext>
            </a:extLst>
          </p:cNvPr>
          <p:cNvSpPr>
            <a:spLocks noGrp="1"/>
          </p:cNvSpPr>
          <p:nvPr>
            <p:ph type="sldNum" sz="quarter" idx="12"/>
          </p:nvPr>
        </p:nvSpPr>
        <p:spPr/>
        <p:txBody>
          <a:bodyPr/>
          <a:lstStyle/>
          <a:p>
            <a:fld id="{D363299B-B6DF-467A-BA7F-3F7CF80BB7BC}" type="slidenum">
              <a:rPr lang="en-GB" smtClean="0"/>
              <a:t>‹#›</a:t>
            </a:fld>
            <a:endParaRPr lang="en-GB"/>
          </a:p>
        </p:txBody>
      </p:sp>
    </p:spTree>
    <p:extLst>
      <p:ext uri="{BB962C8B-B14F-4D97-AF65-F5344CB8AC3E}">
        <p14:creationId xmlns:p14="http://schemas.microsoft.com/office/powerpoint/2010/main" val="3670367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78B31-CAB3-DD7C-B215-60FA59EA4EDE}"/>
              </a:ext>
            </a:extLst>
          </p:cNvPr>
          <p:cNvSpPr>
            <a:spLocks noGrp="1"/>
          </p:cNvSpPr>
          <p:nvPr>
            <p:ph type="dt" sz="half" idx="10"/>
          </p:nvPr>
        </p:nvSpPr>
        <p:spPr/>
        <p:txBody>
          <a:bodyPr/>
          <a:lstStyle/>
          <a:p>
            <a:fld id="{F6F707E7-97BA-407C-97B8-4BCD677B34B9}" type="datetimeFigureOut">
              <a:rPr lang="en-GB" smtClean="0"/>
              <a:t>16/12/2025</a:t>
            </a:fld>
            <a:endParaRPr lang="en-GB"/>
          </a:p>
        </p:txBody>
      </p:sp>
      <p:sp>
        <p:nvSpPr>
          <p:cNvPr id="3" name="Footer Placeholder 2">
            <a:extLst>
              <a:ext uri="{FF2B5EF4-FFF2-40B4-BE49-F238E27FC236}">
                <a16:creationId xmlns:a16="http://schemas.microsoft.com/office/drawing/2014/main" id="{81115FC9-4D44-0CA2-46B2-F9618AD71E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BD4EEB-6F67-AF1E-578A-E8A36C2FEC40}"/>
              </a:ext>
            </a:extLst>
          </p:cNvPr>
          <p:cNvSpPr>
            <a:spLocks noGrp="1"/>
          </p:cNvSpPr>
          <p:nvPr>
            <p:ph type="sldNum" sz="quarter" idx="12"/>
          </p:nvPr>
        </p:nvSpPr>
        <p:spPr/>
        <p:txBody>
          <a:bodyPr/>
          <a:lstStyle/>
          <a:p>
            <a:fld id="{D363299B-B6DF-467A-BA7F-3F7CF80BB7BC}" type="slidenum">
              <a:rPr lang="en-GB" smtClean="0"/>
              <a:t>‹#›</a:t>
            </a:fld>
            <a:endParaRPr lang="en-GB"/>
          </a:p>
        </p:txBody>
      </p:sp>
    </p:spTree>
    <p:extLst>
      <p:ext uri="{BB962C8B-B14F-4D97-AF65-F5344CB8AC3E}">
        <p14:creationId xmlns:p14="http://schemas.microsoft.com/office/powerpoint/2010/main" val="2595224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45E8B-E7A0-68E4-568C-E6CCCE3248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763A93-F65D-7256-A18E-33C565F548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0BDD8C-F8D0-EA07-E9A0-3CC3BD9FA4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2D4E90-E981-95D7-BA8F-5816D51C691D}"/>
              </a:ext>
            </a:extLst>
          </p:cNvPr>
          <p:cNvSpPr>
            <a:spLocks noGrp="1"/>
          </p:cNvSpPr>
          <p:nvPr>
            <p:ph type="dt" sz="half" idx="10"/>
          </p:nvPr>
        </p:nvSpPr>
        <p:spPr/>
        <p:txBody>
          <a:bodyPr/>
          <a:lstStyle/>
          <a:p>
            <a:fld id="{F6F707E7-97BA-407C-97B8-4BCD677B34B9}" type="datetimeFigureOut">
              <a:rPr lang="en-GB" smtClean="0"/>
              <a:t>16/12/2025</a:t>
            </a:fld>
            <a:endParaRPr lang="en-GB"/>
          </a:p>
        </p:txBody>
      </p:sp>
      <p:sp>
        <p:nvSpPr>
          <p:cNvPr id="6" name="Footer Placeholder 5">
            <a:extLst>
              <a:ext uri="{FF2B5EF4-FFF2-40B4-BE49-F238E27FC236}">
                <a16:creationId xmlns:a16="http://schemas.microsoft.com/office/drawing/2014/main" id="{E4DF86FE-89B9-4934-1D0D-9A924C50E8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FFE345-F08B-391B-2505-18502449DB3E}"/>
              </a:ext>
            </a:extLst>
          </p:cNvPr>
          <p:cNvSpPr>
            <a:spLocks noGrp="1"/>
          </p:cNvSpPr>
          <p:nvPr>
            <p:ph type="sldNum" sz="quarter" idx="12"/>
          </p:nvPr>
        </p:nvSpPr>
        <p:spPr/>
        <p:txBody>
          <a:bodyPr/>
          <a:lstStyle/>
          <a:p>
            <a:fld id="{D363299B-B6DF-467A-BA7F-3F7CF80BB7BC}" type="slidenum">
              <a:rPr lang="en-GB" smtClean="0"/>
              <a:t>‹#›</a:t>
            </a:fld>
            <a:endParaRPr lang="en-GB"/>
          </a:p>
        </p:txBody>
      </p:sp>
    </p:spTree>
    <p:extLst>
      <p:ext uri="{BB962C8B-B14F-4D97-AF65-F5344CB8AC3E}">
        <p14:creationId xmlns:p14="http://schemas.microsoft.com/office/powerpoint/2010/main" val="1854765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2E7F1-C655-C26E-9975-897BDA2786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C051FD-CB66-9C4C-279F-2C933D3FE4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3869A9-2B27-ABD6-2B21-3195B3BB0C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A8EEEE-B8A7-DF1D-240E-9661B2A88BB5}"/>
              </a:ext>
            </a:extLst>
          </p:cNvPr>
          <p:cNvSpPr>
            <a:spLocks noGrp="1"/>
          </p:cNvSpPr>
          <p:nvPr>
            <p:ph type="dt" sz="half" idx="10"/>
          </p:nvPr>
        </p:nvSpPr>
        <p:spPr/>
        <p:txBody>
          <a:bodyPr/>
          <a:lstStyle/>
          <a:p>
            <a:fld id="{F6F707E7-97BA-407C-97B8-4BCD677B34B9}" type="datetimeFigureOut">
              <a:rPr lang="en-GB" smtClean="0"/>
              <a:t>16/12/2025</a:t>
            </a:fld>
            <a:endParaRPr lang="en-GB"/>
          </a:p>
        </p:txBody>
      </p:sp>
      <p:sp>
        <p:nvSpPr>
          <p:cNvPr id="6" name="Footer Placeholder 5">
            <a:extLst>
              <a:ext uri="{FF2B5EF4-FFF2-40B4-BE49-F238E27FC236}">
                <a16:creationId xmlns:a16="http://schemas.microsoft.com/office/drawing/2014/main" id="{54AF36E5-18EE-6357-F7C3-5E28452134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46F437-E773-951C-FA54-171B9F0BAB44}"/>
              </a:ext>
            </a:extLst>
          </p:cNvPr>
          <p:cNvSpPr>
            <a:spLocks noGrp="1"/>
          </p:cNvSpPr>
          <p:nvPr>
            <p:ph type="sldNum" sz="quarter" idx="12"/>
          </p:nvPr>
        </p:nvSpPr>
        <p:spPr/>
        <p:txBody>
          <a:bodyPr/>
          <a:lstStyle/>
          <a:p>
            <a:fld id="{D363299B-B6DF-467A-BA7F-3F7CF80BB7BC}" type="slidenum">
              <a:rPr lang="en-GB" smtClean="0"/>
              <a:t>‹#›</a:t>
            </a:fld>
            <a:endParaRPr lang="en-GB"/>
          </a:p>
        </p:txBody>
      </p:sp>
    </p:spTree>
    <p:extLst>
      <p:ext uri="{BB962C8B-B14F-4D97-AF65-F5344CB8AC3E}">
        <p14:creationId xmlns:p14="http://schemas.microsoft.com/office/powerpoint/2010/main" val="620571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E3373-F541-3796-F9E2-CC1025D343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6B455F-36E0-02AD-2E93-DF8C11AF28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6B0A05-DCAC-FB9B-ECAD-E65D7BFB40BA}"/>
              </a:ext>
            </a:extLst>
          </p:cNvPr>
          <p:cNvSpPr>
            <a:spLocks noGrp="1"/>
          </p:cNvSpPr>
          <p:nvPr>
            <p:ph type="dt" sz="half" idx="10"/>
          </p:nvPr>
        </p:nvSpPr>
        <p:spPr/>
        <p:txBody>
          <a:bodyPr/>
          <a:lstStyle/>
          <a:p>
            <a:fld id="{F6F707E7-97BA-407C-97B8-4BCD677B34B9}" type="datetimeFigureOut">
              <a:rPr lang="en-GB" smtClean="0"/>
              <a:t>16/12/2025</a:t>
            </a:fld>
            <a:endParaRPr lang="en-GB"/>
          </a:p>
        </p:txBody>
      </p:sp>
      <p:sp>
        <p:nvSpPr>
          <p:cNvPr id="5" name="Footer Placeholder 4">
            <a:extLst>
              <a:ext uri="{FF2B5EF4-FFF2-40B4-BE49-F238E27FC236}">
                <a16:creationId xmlns:a16="http://schemas.microsoft.com/office/drawing/2014/main" id="{2EE07EFE-C32F-7C2F-7280-20906C4752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CAF49F-4B7E-3C06-FF53-E2F4E4FD7DC6}"/>
              </a:ext>
            </a:extLst>
          </p:cNvPr>
          <p:cNvSpPr>
            <a:spLocks noGrp="1"/>
          </p:cNvSpPr>
          <p:nvPr>
            <p:ph type="sldNum" sz="quarter" idx="12"/>
          </p:nvPr>
        </p:nvSpPr>
        <p:spPr/>
        <p:txBody>
          <a:bodyPr/>
          <a:lstStyle/>
          <a:p>
            <a:fld id="{D363299B-B6DF-467A-BA7F-3F7CF80BB7BC}" type="slidenum">
              <a:rPr lang="en-GB" smtClean="0"/>
              <a:t>‹#›</a:t>
            </a:fld>
            <a:endParaRPr lang="en-GB"/>
          </a:p>
        </p:txBody>
      </p:sp>
    </p:spTree>
    <p:extLst>
      <p:ext uri="{BB962C8B-B14F-4D97-AF65-F5344CB8AC3E}">
        <p14:creationId xmlns:p14="http://schemas.microsoft.com/office/powerpoint/2010/main" val="1209217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7367C4-36EC-9A03-258E-8523DCC225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645377-56F2-4EF4-6561-D07D6372CC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4DA423-F9F2-F144-C99D-01685CFE0874}"/>
              </a:ext>
            </a:extLst>
          </p:cNvPr>
          <p:cNvSpPr>
            <a:spLocks noGrp="1"/>
          </p:cNvSpPr>
          <p:nvPr>
            <p:ph type="dt" sz="half" idx="10"/>
          </p:nvPr>
        </p:nvSpPr>
        <p:spPr/>
        <p:txBody>
          <a:bodyPr/>
          <a:lstStyle/>
          <a:p>
            <a:fld id="{F6F707E7-97BA-407C-97B8-4BCD677B34B9}" type="datetimeFigureOut">
              <a:rPr lang="en-GB" smtClean="0"/>
              <a:t>16/12/2025</a:t>
            </a:fld>
            <a:endParaRPr lang="en-GB"/>
          </a:p>
        </p:txBody>
      </p:sp>
      <p:sp>
        <p:nvSpPr>
          <p:cNvPr id="5" name="Footer Placeholder 4">
            <a:extLst>
              <a:ext uri="{FF2B5EF4-FFF2-40B4-BE49-F238E27FC236}">
                <a16:creationId xmlns:a16="http://schemas.microsoft.com/office/drawing/2014/main" id="{22485EF7-FBB6-BE3E-9D8F-92EDA4112A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FE44B7-E248-D39B-87A6-8C8E245491C3}"/>
              </a:ext>
            </a:extLst>
          </p:cNvPr>
          <p:cNvSpPr>
            <a:spLocks noGrp="1"/>
          </p:cNvSpPr>
          <p:nvPr>
            <p:ph type="sldNum" sz="quarter" idx="12"/>
          </p:nvPr>
        </p:nvSpPr>
        <p:spPr/>
        <p:txBody>
          <a:bodyPr/>
          <a:lstStyle/>
          <a:p>
            <a:fld id="{D363299B-B6DF-467A-BA7F-3F7CF80BB7BC}" type="slidenum">
              <a:rPr lang="en-GB" smtClean="0"/>
              <a:t>‹#›</a:t>
            </a:fld>
            <a:endParaRPr lang="en-GB"/>
          </a:p>
        </p:txBody>
      </p:sp>
    </p:spTree>
    <p:extLst>
      <p:ext uri="{BB962C8B-B14F-4D97-AF65-F5344CB8AC3E}">
        <p14:creationId xmlns:p14="http://schemas.microsoft.com/office/powerpoint/2010/main" val="2686360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EBAFE4-B7DF-EA3D-6CDF-C8A2B578EB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78A7E1-2091-6315-801F-E215054303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898328-75E6-B23B-7997-D2677D23E6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6F707E7-97BA-407C-97B8-4BCD677B34B9}" type="datetimeFigureOut">
              <a:rPr lang="en-GB" smtClean="0"/>
              <a:t>16/12/2025</a:t>
            </a:fld>
            <a:endParaRPr lang="en-GB"/>
          </a:p>
        </p:txBody>
      </p:sp>
      <p:sp>
        <p:nvSpPr>
          <p:cNvPr id="5" name="Footer Placeholder 4">
            <a:extLst>
              <a:ext uri="{FF2B5EF4-FFF2-40B4-BE49-F238E27FC236}">
                <a16:creationId xmlns:a16="http://schemas.microsoft.com/office/drawing/2014/main" id="{D1C7519F-1E76-B7F7-CFE1-0F47BC0D969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E88341C-67BB-28A9-6F6F-4A2FE61553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363299B-B6DF-467A-BA7F-3F7CF80BB7BC}" type="slidenum">
              <a:rPr lang="en-GB" smtClean="0"/>
              <a:t>‹#›</a:t>
            </a:fld>
            <a:endParaRPr lang="en-GB"/>
          </a:p>
        </p:txBody>
      </p:sp>
    </p:spTree>
    <p:extLst>
      <p:ext uri="{BB962C8B-B14F-4D97-AF65-F5344CB8AC3E}">
        <p14:creationId xmlns:p14="http://schemas.microsoft.com/office/powerpoint/2010/main" val="28770374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microsoft.com/office/2007/relationships/hdphoto" Target="../media/hdphoto2.wdp"/><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1.png"/><Relationship Id="rId5" Type="http://schemas.microsoft.com/office/2007/relationships/hdphoto" Target="../media/hdphoto1.wdp"/><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7" Type="http://schemas.microsoft.com/office/2007/relationships/hdphoto" Target="../media/hdphoto4.wdp"/><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4.png"/><Relationship Id="rId5" Type="http://schemas.microsoft.com/office/2007/relationships/hdphoto" Target="../media/hdphoto3.wdp"/><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8" Type="http://schemas.openxmlformats.org/officeDocument/2006/relationships/hyperlink" Target="https://kalibrate.com/insights/blog/location-intelligence/why-is-location-important-for-restaurants/" TargetMode="External"/><Relationship Id="rId13" Type="http://schemas.openxmlformats.org/officeDocument/2006/relationships/hyperlink" Target="https://www.walesonline.co.uk/whats-on/food-drink-news/authentic-sicilian-restaurant-opened-first-13412860" TargetMode="External"/><Relationship Id="rId3" Type="http://schemas.openxmlformats.org/officeDocument/2006/relationships/hyperlink" Target="https://cilieginorestaurant.co.uk/" TargetMode="External"/><Relationship Id="rId7" Type="http://schemas.openxmlformats.org/officeDocument/2006/relationships/hyperlink" Target="https://ratings.food.gov.uk/business/1009141" TargetMode="External"/><Relationship Id="rId12" Type="http://schemas.openxmlformats.org/officeDocument/2006/relationships/hyperlink" Target="https://www.mirror.co.uk/lifestyle/food-drink/shopping-centre-restaurant-surrounded-chains-33790756" TargetMode="External"/><Relationship Id="rId17" Type="http://schemas.openxmlformats.org/officeDocument/2006/relationships/hyperlink" Target="https://www.tripadvisor.in/Restaurant_Review-g186460-d12645401-Reviews-Ciliegino_Restaurant-Cardiff_South_Wales_Wales.html" TargetMode="External"/><Relationship Id="rId2" Type="http://schemas.openxmlformats.org/officeDocument/2006/relationships/image" Target="../media/image1.jpeg"/><Relationship Id="rId16" Type="http://schemas.openxmlformats.org/officeDocument/2006/relationships/hyperlink" Target="https://pos.toasttab.com/uk/blog/on-the-line/what-makes-a-restaurant-successful" TargetMode="External"/><Relationship Id="rId1" Type="http://schemas.openxmlformats.org/officeDocument/2006/relationships/slideLayout" Target="../slideLayouts/slideLayout2.xml"/><Relationship Id="rId6" Type="http://schemas.openxmlformats.org/officeDocument/2006/relationships/hyperlink" Target="https://online.flippingbook.com/view/336650292/" TargetMode="External"/><Relationship Id="rId11" Type="http://schemas.openxmlformats.org/officeDocument/2006/relationships/hyperlink" Target="https://locallinkmagazine.com/cilienginocardiff/" TargetMode="External"/><Relationship Id="rId5" Type="http://schemas.openxmlformats.org/officeDocument/2006/relationships/hyperlink" Target="https://www.deloittedigital.com/us/en/insights/perspective/social-media-strategies-restaurants.html" TargetMode="External"/><Relationship Id="rId15" Type="http://schemas.openxmlformats.org/officeDocument/2006/relationships/hyperlink" Target="https://www.tiktok.com/discover/ciliegino-cardiff" TargetMode="External"/><Relationship Id="rId10" Type="http://schemas.openxmlformats.org/officeDocument/2006/relationships/hyperlink" Target="https://locallinkmagazine.com/review-ciliegino/" TargetMode="External"/><Relationship Id="rId4" Type="http://schemas.openxmlformats.org/officeDocument/2006/relationships/hyperlink" Target="https://www.instagram.com/cilieginorestaurant/" TargetMode="External"/><Relationship Id="rId9" Type="http://schemas.openxmlformats.org/officeDocument/2006/relationships/hyperlink" Target="https://www.walesonline.co.uk/whats-on/food-drink-news/italian-restaurant-shopping-centre-quietly-26552687" TargetMode="External"/><Relationship Id="rId14" Type="http://schemas.openxmlformats.org/officeDocument/2006/relationships/hyperlink" Target="https://www.thefork.co.uk/restaurant/ciliegino-r754738/review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Ciliegino">
            <a:extLst>
              <a:ext uri="{FF2B5EF4-FFF2-40B4-BE49-F238E27FC236}">
                <a16:creationId xmlns:a16="http://schemas.microsoft.com/office/drawing/2014/main" id="{57188C59-619F-668D-0768-9F09F3497F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1289" b="22472"/>
          <a:stretch>
            <a:fillRect/>
          </a:stretch>
        </p:blipFill>
        <p:spPr bwMode="auto">
          <a:xfrm>
            <a:off x="-14954" y="0"/>
            <a:ext cx="1218895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78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barn(inVertical)">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AD664C28-C6B7-94E9-0711-1A004AA19067}"/>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21289" b="22472"/>
          <a:stretch>
            <a:fillRect/>
          </a:stretch>
        </p:blipFill>
        <p:spPr bwMode="auto">
          <a:xfrm>
            <a:off x="0" y="-393615"/>
            <a:ext cx="12192000" cy="725161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A77A378B-953C-7224-C892-D6EE5D61F1A6}"/>
              </a:ext>
            </a:extLst>
          </p:cNvPr>
          <p:cNvSpPr txBox="1"/>
          <p:nvPr/>
        </p:nvSpPr>
        <p:spPr>
          <a:xfrm>
            <a:off x="321688" y="628359"/>
            <a:ext cx="11969166" cy="2308324"/>
          </a:xfrm>
          <a:prstGeom prst="rect">
            <a:avLst/>
          </a:prstGeom>
          <a:noFill/>
        </p:spPr>
        <p:txBody>
          <a:bodyPr wrap="square" rtlCol="0">
            <a:spAutoFit/>
          </a:bodyPr>
          <a:lstStyle/>
          <a:p>
            <a:r>
              <a:rPr lang="en-GB" dirty="0"/>
              <a:t>Ciliegino is an Italian restaurant known for its Sicilian roots and specialty in the traditional pizza. Ciliegino  serves delicious, authentic Italian food and beverages in a traditional way from different outlets in Italy. (Tonio morgante,2017)</a:t>
            </a:r>
          </a:p>
          <a:p>
            <a:r>
              <a:rPr lang="en-GB" dirty="0"/>
              <a:t>Ciliegino is owned by two Italian gentlemen who are Giuseppe Portella and Tonio Morgante.</a:t>
            </a:r>
          </a:p>
          <a:p>
            <a:r>
              <a:rPr lang="en-GB" dirty="0"/>
              <a:t>They opened their first  restaurant in Italy in 2005, then the business has expanded  into five restaurants in Italy. Afterwards, they opened their first UK branch in Cardiff in 2017, which is located in 90 grand arcade , City centre, Cardiff.</a:t>
            </a:r>
          </a:p>
          <a:p>
            <a:r>
              <a:rPr lang="en-GB" dirty="0"/>
              <a:t>Their logo matches the concept so well, as they used the Italian flag’s colours to reflect on the restaurant’s concept and used a cherry icon to present the name of the restaurant ciliegino which means the (little cherry).</a:t>
            </a:r>
          </a:p>
          <a:p>
            <a:endParaRPr lang="en-GB" dirty="0"/>
          </a:p>
        </p:txBody>
      </p:sp>
      <p:pic>
        <p:nvPicPr>
          <p:cNvPr id="2" name="Picture 1">
            <a:extLst>
              <a:ext uri="{FF2B5EF4-FFF2-40B4-BE49-F238E27FC236}">
                <a16:creationId xmlns:a16="http://schemas.microsoft.com/office/drawing/2014/main" id="{22289E8F-270F-DEC2-A065-6CF41E88513F}"/>
              </a:ext>
            </a:extLst>
          </p:cNvPr>
          <p:cNvPicPr>
            <a:picLocks noChangeAspect="1"/>
          </p:cNvPicPr>
          <p:nvPr/>
        </p:nvPicPr>
        <p:blipFill>
          <a:blip r:embed="rId3"/>
          <a:stretch>
            <a:fillRect/>
          </a:stretch>
        </p:blipFill>
        <p:spPr>
          <a:xfrm>
            <a:off x="7380226" y="2897335"/>
            <a:ext cx="2697588" cy="2663423"/>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1028" name="Picture 4" descr="Ciliegino Restaurant Cardiff - Grazie Mille so much for coming  @swansea_foodie ❤️ 👨‍🍳 we look forward to seeing you again! 🇮🇹  #cilieginolife | Facebook">
            <a:extLst>
              <a:ext uri="{FF2B5EF4-FFF2-40B4-BE49-F238E27FC236}">
                <a16:creationId xmlns:a16="http://schemas.microsoft.com/office/drawing/2014/main" id="{FB872E25-1BD0-9282-B9D8-3604AF1454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1461" y="2897335"/>
            <a:ext cx="3426334" cy="245986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TextBox 2">
            <a:extLst>
              <a:ext uri="{FF2B5EF4-FFF2-40B4-BE49-F238E27FC236}">
                <a16:creationId xmlns:a16="http://schemas.microsoft.com/office/drawing/2014/main" id="{1F14DC3F-5B19-1AD3-68F1-8FF5E2DE156E}"/>
              </a:ext>
            </a:extLst>
          </p:cNvPr>
          <p:cNvSpPr txBox="1"/>
          <p:nvPr/>
        </p:nvSpPr>
        <p:spPr>
          <a:xfrm rot="21335478">
            <a:off x="1054084" y="5450017"/>
            <a:ext cx="3766107" cy="584775"/>
          </a:xfrm>
          <a:prstGeom prst="rect">
            <a:avLst/>
          </a:prstGeom>
          <a:noFill/>
        </p:spPr>
        <p:txBody>
          <a:bodyPr wrap="square" rtlCol="0">
            <a:spAutoFit/>
          </a:bodyPr>
          <a:lstStyle/>
          <a:p>
            <a:r>
              <a:rPr lang="en-GB" sz="3200"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Giuseppe Portella</a:t>
            </a:r>
          </a:p>
        </p:txBody>
      </p:sp>
      <p:sp>
        <p:nvSpPr>
          <p:cNvPr id="4" name="TextBox 3">
            <a:extLst>
              <a:ext uri="{FF2B5EF4-FFF2-40B4-BE49-F238E27FC236}">
                <a16:creationId xmlns:a16="http://schemas.microsoft.com/office/drawing/2014/main" id="{93718C73-8227-0818-C9F6-4FFE48D71464}"/>
              </a:ext>
            </a:extLst>
          </p:cNvPr>
          <p:cNvSpPr txBox="1"/>
          <p:nvPr/>
        </p:nvSpPr>
        <p:spPr>
          <a:xfrm rot="631006">
            <a:off x="7149266" y="5644866"/>
            <a:ext cx="3363421" cy="584775"/>
          </a:xfrm>
          <a:prstGeom prst="rect">
            <a:avLst/>
          </a:prstGeom>
          <a:noFill/>
        </p:spPr>
        <p:txBody>
          <a:bodyPr wrap="none" rtlCol="0">
            <a:spAutoFit/>
          </a:bodyPr>
          <a:lstStyle/>
          <a:p>
            <a:r>
              <a:rPr lang="en-GB" sz="3200" dirty="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Tonio Morgante</a:t>
            </a:r>
          </a:p>
        </p:txBody>
      </p:sp>
    </p:spTree>
    <p:extLst>
      <p:ext uri="{BB962C8B-B14F-4D97-AF65-F5344CB8AC3E}">
        <p14:creationId xmlns:p14="http://schemas.microsoft.com/office/powerpoint/2010/main" val="109352253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8665AC-11A6-5EA5-BF67-85D64D53A2E3}"/>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21ECFBF1-5A03-952B-2101-963EFA9CD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0469CFD0-5268-1B26-BAD0-2D1CE7CF54CC}"/>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21289" b="22472"/>
          <a:stretch>
            <a:fillRect/>
          </a:stretch>
        </p:blipFill>
        <p:spPr bwMode="auto">
          <a:xfrm>
            <a:off x="119920" y="0"/>
            <a:ext cx="12190477" cy="6858000"/>
          </a:xfrm>
          <a:prstGeom prst="rect">
            <a:avLst/>
          </a:prstGeom>
          <a:solidFill>
            <a:srgbClr val="FFFFFF">
              <a:shade val="85000"/>
            </a:srgbClr>
          </a:solidFill>
          <a:ln w="190500" cap="rnd">
            <a:solidFill>
              <a:srgbClr val="FFFFFF"/>
            </a:solidFill>
          </a:ln>
          <a:effectLst>
            <a:outerShdw blurRad="50800" dist="38100" dir="2700000" algn="tl" rotWithShape="0">
              <a:prstClr val="black">
                <a:alpha val="40000"/>
              </a:prstClr>
            </a:outerShdw>
            <a:softEdge rad="635000"/>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A2D9D4EF-FEB0-4726-CF78-1A1F574B3732}"/>
              </a:ext>
            </a:extLst>
          </p:cNvPr>
          <p:cNvSpPr txBox="1"/>
          <p:nvPr/>
        </p:nvSpPr>
        <p:spPr>
          <a:xfrm>
            <a:off x="326720" y="659959"/>
            <a:ext cx="4556098" cy="5355312"/>
          </a:xfrm>
          <a:prstGeom prst="rect">
            <a:avLst/>
          </a:prstGeom>
          <a:noFill/>
        </p:spPr>
        <p:txBody>
          <a:bodyPr wrap="square" rtlCol="0">
            <a:spAutoFit/>
          </a:bodyPr>
          <a:lstStyle/>
          <a:p>
            <a:r>
              <a:rPr lang="en-GB" dirty="0"/>
              <a:t>Why have I chosen this specific restaurant? It is one of the rare restaurants that serve  delicious Italian (halal) food.</a:t>
            </a:r>
          </a:p>
          <a:p>
            <a:r>
              <a:rPr lang="en-GB" dirty="0"/>
              <a:t>Finding halal diners with exquisite food is hard in Cardiff so ciliegino is a hidden gem. Local halal restaurants are fast food on the go, grilled food like in “Steak Grill House Halal” and fried food such as in “M.A.K. Halal”.</a:t>
            </a:r>
          </a:p>
          <a:p>
            <a:r>
              <a:rPr lang="en-GB" dirty="0"/>
              <a:t>Other Italian restaurants do not have any halal options which is disappointing. Another reason behind my restaurant choice is that after a shopping day with my family, the most accessible place for a dine in was Ciliegino- for them to fall in love from the first taste! In addition to that, The strategic place for a parking lot relieved my parking worries.</a:t>
            </a:r>
          </a:p>
          <a:p>
            <a:endParaRPr lang="en-GB" dirty="0"/>
          </a:p>
        </p:txBody>
      </p:sp>
      <p:pic>
        <p:nvPicPr>
          <p:cNvPr id="3" name="Picture 2">
            <a:extLst>
              <a:ext uri="{FF2B5EF4-FFF2-40B4-BE49-F238E27FC236}">
                <a16:creationId xmlns:a16="http://schemas.microsoft.com/office/drawing/2014/main" id="{58BD66E2-3432-EFA0-B8D7-3694A9561CFA}"/>
              </a:ext>
            </a:extLst>
          </p:cNvPr>
          <p:cNvPicPr>
            <a:picLocks noChangeAspect="1"/>
          </p:cNvPicPr>
          <p:nvPr/>
        </p:nvPicPr>
        <p:blipFill>
          <a:blip r:embed="rId3"/>
          <a:stretch>
            <a:fillRect/>
          </a:stretch>
        </p:blipFill>
        <p:spPr>
          <a:xfrm>
            <a:off x="7552563" y="659959"/>
            <a:ext cx="4201767" cy="248457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4" name="Picture 3">
            <a:extLst>
              <a:ext uri="{FF2B5EF4-FFF2-40B4-BE49-F238E27FC236}">
                <a16:creationId xmlns:a16="http://schemas.microsoft.com/office/drawing/2014/main" id="{D7CD66AE-722A-EC2E-9333-620D778FAB6C}"/>
              </a:ext>
            </a:extLst>
          </p:cNvPr>
          <p:cNvPicPr>
            <a:picLocks noChangeAspect="1"/>
          </p:cNvPicPr>
          <p:nvPr/>
        </p:nvPicPr>
        <p:blipFill>
          <a:blip r:embed="rId4"/>
          <a:stretch>
            <a:fillRect/>
          </a:stretch>
        </p:blipFill>
        <p:spPr>
          <a:xfrm>
            <a:off x="8253859" y="3429000"/>
            <a:ext cx="3711883" cy="193017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5" name="Picture 4">
            <a:extLst>
              <a:ext uri="{FF2B5EF4-FFF2-40B4-BE49-F238E27FC236}">
                <a16:creationId xmlns:a16="http://schemas.microsoft.com/office/drawing/2014/main" id="{C783B0A9-8E0C-E6AB-E744-652F028B27E4}"/>
              </a:ext>
            </a:extLst>
          </p:cNvPr>
          <p:cNvPicPr>
            <a:picLocks noChangeAspect="1"/>
          </p:cNvPicPr>
          <p:nvPr/>
        </p:nvPicPr>
        <p:blipFill>
          <a:blip r:embed="rId5"/>
          <a:stretch>
            <a:fillRect/>
          </a:stretch>
        </p:blipFill>
        <p:spPr>
          <a:xfrm>
            <a:off x="4980439" y="1593491"/>
            <a:ext cx="2068061" cy="155104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2941588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9BBCE0-BAC9-4945-B51F-29F69DBC6F1A}"/>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AD51C2FB-145D-2CBF-D742-CC61E44AA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9009E83E-45A7-0CD0-ABA6-22AE8EAFD9F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21289" b="22472"/>
          <a:stretch>
            <a:fillRect/>
          </a:stretch>
        </p:blipFill>
        <p:spPr bwMode="auto">
          <a:xfrm>
            <a:off x="-81622" y="1282"/>
            <a:ext cx="12191980" cy="6856718"/>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8C21B96A-9447-57E6-3CBD-D63AC027FB05}"/>
              </a:ext>
            </a:extLst>
          </p:cNvPr>
          <p:cNvSpPr txBox="1"/>
          <p:nvPr/>
        </p:nvSpPr>
        <p:spPr>
          <a:xfrm>
            <a:off x="388690" y="1506102"/>
            <a:ext cx="6800850" cy="3693319"/>
          </a:xfrm>
          <a:prstGeom prst="rect">
            <a:avLst/>
          </a:prstGeom>
          <a:noFill/>
        </p:spPr>
        <p:txBody>
          <a:bodyPr wrap="square" rtlCol="0">
            <a:spAutoFit/>
          </a:bodyPr>
          <a:lstStyle/>
          <a:p>
            <a:r>
              <a:rPr lang="en-GB" dirty="0"/>
              <a:t>The concept of the restaurant is all about the heart of Sicily specially the traditional food from pizza, pasta and wine, “what makes the ciliegino restaurant special that they are independent,  and the ingredients they take are coming from Italy and some of them they import directly, also they have a local supplier” (Giuseppe Portella). However, other chain restaurants uses frozen food or pre prepared food.</a:t>
            </a:r>
          </a:p>
          <a:p>
            <a:r>
              <a:rPr lang="en-GB" dirty="0"/>
              <a:t>Ciliegino’s  speciality is in pizza, as their pizza dough takes 48 hours to prove, and the chef goes there every night to make the dough and prepare the sauces.</a:t>
            </a:r>
          </a:p>
          <a:p>
            <a:r>
              <a:rPr lang="en-GB" dirty="0"/>
              <a:t>What makes their pizza extraordinary is that they bake it in a traditional pizza oven, which is partly made from the lava of Mount Etna.</a:t>
            </a:r>
          </a:p>
        </p:txBody>
      </p:sp>
      <p:pic>
        <p:nvPicPr>
          <p:cNvPr id="3" name="Picture 2" descr="A volcano erupting in the snow&#10;&#10;AI-generated content may be incorrect.">
            <a:extLst>
              <a:ext uri="{FF2B5EF4-FFF2-40B4-BE49-F238E27FC236}">
                <a16:creationId xmlns:a16="http://schemas.microsoft.com/office/drawing/2014/main" id="{2FC8706A-EEF2-3E7D-077E-F8F66B129C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7673" y="922019"/>
            <a:ext cx="3245167" cy="24307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E13FD5-19AD-5A86-6624-9179226389CB}"/>
              </a:ext>
            </a:extLst>
          </p:cNvPr>
          <p:cNvSpPr txBox="1"/>
          <p:nvPr/>
        </p:nvSpPr>
        <p:spPr>
          <a:xfrm>
            <a:off x="8558143" y="3352762"/>
            <a:ext cx="3245167" cy="523220"/>
          </a:xfrm>
          <a:prstGeom prst="rect">
            <a:avLst/>
          </a:prstGeom>
          <a:noFill/>
        </p:spPr>
        <p:txBody>
          <a:bodyPr wrap="square" rtlCol="0">
            <a:spAutoFit/>
          </a:bodyPr>
          <a:lstStyle/>
          <a:p>
            <a:r>
              <a:rPr lang="en-GB" sz="2800" b="1" dirty="0">
                <a:solidFill>
                  <a:srgbClr val="FFAF58"/>
                </a:solidFill>
              </a:rPr>
              <a:t>Mount Etna lava</a:t>
            </a:r>
          </a:p>
        </p:txBody>
      </p:sp>
    </p:spTree>
    <p:extLst>
      <p:ext uri="{BB962C8B-B14F-4D97-AF65-F5344CB8AC3E}">
        <p14:creationId xmlns:p14="http://schemas.microsoft.com/office/powerpoint/2010/main" val="69154918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
                                        </p:tgtEl>
                                      </p:cBhvr>
                                    </p:animEffect>
                                    <p:animScale>
                                      <p:cBhvr>
                                        <p:cTn id="7" dur="250" autoRev="1" fill="hold"/>
                                        <p:tgtEl>
                                          <p:spTgt spid="3"/>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B87191F-CC72-EF1A-46CE-3B6BFA97CCB1}"/>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9AD4468E-5F97-EA77-DB04-8C9447374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56756AE1-959E-DEB0-27BE-FAE80D25BAEA}"/>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t="21289" b="22472"/>
          <a:stretch>
            <a:fillRect/>
          </a:stretch>
        </p:blipFill>
        <p:spPr bwMode="auto">
          <a:xfrm>
            <a:off x="-1524" y="-65314"/>
            <a:ext cx="12192000" cy="6858000"/>
          </a:xfrm>
          <a:prstGeom prst="rect">
            <a:avLst/>
          </a:prstGeom>
          <a:solidFill>
            <a:srgbClr val="FFFFFF">
              <a:shade val="85000"/>
            </a:srgbClr>
          </a:solidFill>
          <a:ln w="190500" cap="rnd">
            <a:solidFill>
              <a:srgbClr val="FFFFFF"/>
            </a:solidFill>
          </a:ln>
          <a:effectLst>
            <a:outerShdw blurRad="50800" dist="38100" dir="2700000" algn="tl" rotWithShape="0">
              <a:prstClr val="black">
                <a:alpha val="40000"/>
              </a:prstClr>
            </a:outerShdw>
            <a:softEdge rad="635000"/>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2222A3C7-B444-4690-03D1-0AE126A073D1}"/>
              </a:ext>
            </a:extLst>
          </p:cNvPr>
          <p:cNvSpPr txBox="1"/>
          <p:nvPr/>
        </p:nvSpPr>
        <p:spPr>
          <a:xfrm>
            <a:off x="402336" y="241380"/>
            <a:ext cx="9416715" cy="7017306"/>
          </a:xfrm>
          <a:prstGeom prst="rect">
            <a:avLst/>
          </a:prstGeom>
          <a:noFill/>
        </p:spPr>
        <p:txBody>
          <a:bodyPr wrap="square" rtlCol="0">
            <a:spAutoFit/>
          </a:bodyPr>
          <a:lstStyle/>
          <a:p>
            <a:r>
              <a:rPr lang="en-GB" dirty="0"/>
              <a:t>Ciliegino’s menu is so creative, interactive, and educational.</a:t>
            </a:r>
          </a:p>
          <a:p>
            <a:r>
              <a:rPr lang="en-GB" dirty="0"/>
              <a:t>The first page of the menu has an introduction with the title (Discover Italy), showing Italy’s map, food icons and names  in each part of the country to let the customer know which plate came from which part of Italy.</a:t>
            </a:r>
          </a:p>
          <a:p>
            <a:endParaRPr lang="en-GB" dirty="0"/>
          </a:p>
          <a:p>
            <a:r>
              <a:rPr lang="en-GB" dirty="0"/>
              <a:t>The first section of the menu is titled (Bread and Olives) which contains a selection of Italian bread and Sicilian olives.</a:t>
            </a:r>
          </a:p>
          <a:p>
            <a:r>
              <a:rPr lang="en-GB" dirty="0"/>
              <a:t>The price range for this section is around £5.90 and £8.50.</a:t>
            </a:r>
          </a:p>
          <a:p>
            <a:endParaRPr lang="en-GB" dirty="0"/>
          </a:p>
          <a:p>
            <a:r>
              <a:rPr lang="en-GB" dirty="0"/>
              <a:t>The second section of the menu titled (Starters), which contains a selection of hot and cold starters such as (Potato Croquettes),(Napolitan Caprese) and (Classic Bruschetta). The price range for the starters are £7.50 and £19.90.</a:t>
            </a:r>
          </a:p>
          <a:p>
            <a:endParaRPr lang="en-GB" dirty="0"/>
          </a:p>
          <a:p>
            <a:r>
              <a:rPr lang="en-GB" dirty="0"/>
              <a:t>The third section in the menu is about (Pasta and Risotto) which contain a selection of hand made fresh pasta and Italian risotto such as my favourite options which is (Tagliatelle </a:t>
            </a:r>
            <a:r>
              <a:rPr lang="en-GB" dirty="0" err="1"/>
              <a:t>Allo</a:t>
            </a:r>
            <a:r>
              <a:rPr lang="en-GB" dirty="0"/>
              <a:t> Scoglio) where the pasta dish is made from fresh tagliatelle, </a:t>
            </a:r>
            <a:r>
              <a:rPr lang="en-GB" dirty="0" err="1"/>
              <a:t>ciliegino’s</a:t>
            </a:r>
            <a:r>
              <a:rPr lang="en-GB" dirty="0"/>
              <a:t> homemade tomato sauce, a mix of seafood, parsley, and garlic oil. My second choice of pasta is (Mushroom Ravioli) which is stuffed pasta with mushrooms, double cream, shaved parmesan, truffles, garlic oil and parsley. The price range for this section is between £13.9 to £19.9 per dish .</a:t>
            </a:r>
          </a:p>
          <a:p>
            <a:endParaRPr lang="en-GB" dirty="0"/>
          </a:p>
          <a:p>
            <a:r>
              <a:rPr lang="en-GB" dirty="0"/>
              <a:t>The section after is mains with a selection of high protein meals including 3 different meat categories and one vegan option which is (parmigiana and garlic bread).</a:t>
            </a:r>
          </a:p>
          <a:p>
            <a:r>
              <a:rPr lang="en-GB" dirty="0"/>
              <a:t>The price range for this section is between £17.50 and  £25.90.</a:t>
            </a:r>
          </a:p>
          <a:p>
            <a:endParaRPr lang="en-GB" dirty="0"/>
          </a:p>
          <a:p>
            <a:r>
              <a:rPr lang="en-GB" dirty="0"/>
              <a:t>  </a:t>
            </a:r>
          </a:p>
        </p:txBody>
      </p:sp>
      <p:pic>
        <p:nvPicPr>
          <p:cNvPr id="3" name="Picture 2">
            <a:extLst>
              <a:ext uri="{FF2B5EF4-FFF2-40B4-BE49-F238E27FC236}">
                <a16:creationId xmlns:a16="http://schemas.microsoft.com/office/drawing/2014/main" id="{D1FAD3F6-3B3F-E8F2-71B6-231CFE2450B7}"/>
              </a:ext>
            </a:extLst>
          </p:cNvPr>
          <p:cNvPicPr>
            <a:picLocks noChangeAspect="1"/>
          </p:cNvPicPr>
          <p:nvPr/>
        </p:nvPicPr>
        <p:blipFill>
          <a:blip r:embed="rId4"/>
          <a:stretch>
            <a:fillRect/>
          </a:stretch>
        </p:blipFill>
        <p:spPr>
          <a:xfrm>
            <a:off x="9533744" y="2269473"/>
            <a:ext cx="2658256" cy="434714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3550884723"/>
      </p:ext>
    </p:extLst>
  </p:cSld>
  <p:clrMapOvr>
    <a:masterClrMapping/>
  </p:clrMapOvr>
  <mc:AlternateContent xmlns:mc="http://schemas.openxmlformats.org/markup-compatibility/2006">
    <mc:Choice xmlns:p14="http://schemas.microsoft.com/office/powerpoint/2010/main" Requires="p14">
      <p:transition spd="slow" p14:dur="1250">
        <p14:flip dir="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nodeType="clickEffect">
                                  <p:stCondLst>
                                    <p:cond delay="0"/>
                                  </p:stCondLst>
                                  <p:childTnLst>
                                    <p:animMotion origin="layout" path="M 0.20546 0.01689 L 0.10273 0.01689 C 0.05599 0.01689 4.375E-6 0.01157 4.375E-6 0.0081 L 4.375E-6 3.33333E-6 " pathEditMode="relative" rAng="0" ptsTypes="AAAA">
                                      <p:cBhvr>
                                        <p:cTn id="6" dur="2000" fill="hold"/>
                                        <p:tgtEl>
                                          <p:spTgt spid="3"/>
                                        </p:tgtEl>
                                        <p:attrNameLst>
                                          <p:attrName>ppt_x</p:attrName>
                                          <p:attrName>ppt_y</p:attrName>
                                        </p:attrNameLst>
                                      </p:cBhvr>
                                      <p:rCtr x="-10273" y="-856"/>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C1FC1D-8688-9866-246E-88E0EE01D16A}"/>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A117669E-FBCC-4C8E-96AA-4DE5AC94E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75C6C965-AF53-4B3E-007B-51E67447DF22}"/>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21289" b="22472"/>
          <a:stretch>
            <a:fillRect/>
          </a:stretch>
        </p:blipFill>
        <p:spPr bwMode="auto">
          <a:xfrm>
            <a:off x="-1525" y="150140"/>
            <a:ext cx="12188952" cy="6856286"/>
          </a:xfrm>
          <a:prstGeom prst="rect">
            <a:avLst/>
          </a:prstGeom>
          <a:solidFill>
            <a:srgbClr val="FFFFFF">
              <a:shade val="85000"/>
            </a:srgbClr>
          </a:solidFill>
          <a:ln w="190500" cap="rnd">
            <a:solidFill>
              <a:srgbClr val="FFFFFF"/>
            </a:solidFill>
          </a:ln>
          <a:effectLst>
            <a:outerShdw blurRad="50800" dist="38100" dir="2700000" algn="tl" rotWithShape="0">
              <a:prstClr val="black">
                <a:alpha val="40000"/>
              </a:prstClr>
            </a:outerShdw>
            <a:softEdge rad="635000"/>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BBCC11FB-9E46-E62D-1B80-51B0E1372FB4}"/>
              </a:ext>
            </a:extLst>
          </p:cNvPr>
          <p:cNvSpPr txBox="1"/>
          <p:nvPr/>
        </p:nvSpPr>
        <p:spPr>
          <a:xfrm>
            <a:off x="178508" y="546147"/>
            <a:ext cx="5785757" cy="3970318"/>
          </a:xfrm>
          <a:prstGeom prst="rect">
            <a:avLst/>
          </a:prstGeom>
          <a:noFill/>
        </p:spPr>
        <p:txBody>
          <a:bodyPr wrap="square" rtlCol="0">
            <a:spAutoFit/>
          </a:bodyPr>
          <a:lstStyle/>
          <a:p>
            <a:r>
              <a:rPr lang="en-GB" dirty="0"/>
              <a:t>Moving on to the most famous part of the menu- which is pizzas, as stated in their website that “the star attraction of our menu is our famous pizza”.</a:t>
            </a:r>
          </a:p>
          <a:p>
            <a:endParaRPr lang="en-GB" dirty="0"/>
          </a:p>
          <a:p>
            <a:r>
              <a:rPr lang="en-GB" dirty="0"/>
              <a:t>My own experience with their pizzas was chicken and peppers pizza, the pizza dough was well proven as it feels like you’re eating pizza in Sicily. The fresh tomato sauce and ingredients took it to another level. The pizza and calzones section contain vegan  options and halal meat .</a:t>
            </a:r>
          </a:p>
          <a:p>
            <a:r>
              <a:rPr lang="en-GB" dirty="0"/>
              <a:t>The prices are between £15.90 to £21.90.</a:t>
            </a:r>
          </a:p>
          <a:p>
            <a:r>
              <a:rPr lang="en-GB" dirty="0"/>
              <a:t>Another option in the menu is “make your pizza”, where you can choose your base crust, sauce and toppings.</a:t>
            </a:r>
          </a:p>
          <a:p>
            <a:endParaRPr lang="en-GB" dirty="0"/>
          </a:p>
          <a:p>
            <a:r>
              <a:rPr lang="en-GB" dirty="0"/>
              <a:t>  </a:t>
            </a:r>
          </a:p>
        </p:txBody>
      </p:sp>
      <p:pic>
        <p:nvPicPr>
          <p:cNvPr id="4" name="Picture 3">
            <a:extLst>
              <a:ext uri="{FF2B5EF4-FFF2-40B4-BE49-F238E27FC236}">
                <a16:creationId xmlns:a16="http://schemas.microsoft.com/office/drawing/2014/main" id="{C793C8F8-B0F6-0692-2FF7-CCCD62BAFD6E}"/>
              </a:ext>
            </a:extLst>
          </p:cNvPr>
          <p:cNvPicPr>
            <a:picLocks noChangeAspect="1"/>
          </p:cNvPicPr>
          <p:nvPr/>
        </p:nvPicPr>
        <p:blipFill>
          <a:blip r:embed="rId3"/>
          <a:stretch>
            <a:fillRect/>
          </a:stretch>
        </p:blipFill>
        <p:spPr>
          <a:xfrm>
            <a:off x="7958434" y="1166080"/>
            <a:ext cx="4419983" cy="3999323"/>
          </a:xfrm>
          <a:prstGeom prst="rect">
            <a:avLst/>
          </a:prstGeom>
        </p:spPr>
      </p:pic>
      <p:pic>
        <p:nvPicPr>
          <p:cNvPr id="8" name="Picture 7">
            <a:extLst>
              <a:ext uri="{FF2B5EF4-FFF2-40B4-BE49-F238E27FC236}">
                <a16:creationId xmlns:a16="http://schemas.microsoft.com/office/drawing/2014/main" id="{06966BFC-827D-3712-B10A-63431A61F927}"/>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24" b="99353" l="1273" r="98545">
                        <a14:foregroundMark x1="364" y1="31068" x2="904" y2="30411"/>
                        <a14:foregroundMark x1="1539" y1="31551" x2="364" y2="33981"/>
                        <a14:foregroundMark x1="364" y1="33981" x2="1455" y2="73139"/>
                        <a14:foregroundMark x1="1455" y1="73139" x2="6909" y2="87055"/>
                        <a14:foregroundMark x1="19724" y1="96905" x2="22909" y2="99353"/>
                        <a14:foregroundMark x1="6909" y1="87055" x2="15992" y2="94036"/>
                        <a14:foregroundMark x1="15818" y1="70227" x2="7091" y2="59871"/>
                        <a14:foregroundMark x1="7091" y1="59871" x2="1636" y2="44013"/>
                        <a14:foregroundMark x1="1636" y1="44013" x2="2909" y2="39806"/>
                        <a14:foregroundMark x1="2909" y1="39806" x2="2909" y2="39806"/>
                        <a14:foregroundMark x1="72670" y1="3925" x2="95091" y2="20065"/>
                        <a14:foregroundMark x1="95091" y1="20065" x2="94182" y2="21683"/>
                        <a14:foregroundMark x1="94182" y1="21683" x2="98727" y2="45955"/>
                        <a14:foregroundMark x1="98727" y1="45955" x2="69091" y2="67961"/>
                        <a14:foregroundMark x1="69091" y1="67961" x2="69636" y2="64725"/>
                        <a14:foregroundMark x1="87455" y1="60518" x2="88545" y2="83819"/>
                        <a14:foregroundMark x1="88545" y1="83819" x2="88182" y2="83172"/>
                        <a14:foregroundMark x1="62545" y1="72492" x2="65273" y2="76699"/>
                        <a14:foregroundMark x1="65273" y1="76699" x2="62909" y2="67638"/>
                        <a14:foregroundMark x1="62909" y1="67638" x2="73636" y2="56311"/>
                        <a14:foregroundMark x1="73636" y1="56311" x2="15818" y2="47573"/>
                        <a14:foregroundMark x1="15818" y1="47573" x2="30364" y2="47573"/>
                        <a14:foregroundMark x1="30364" y1="47573" x2="36727" y2="48544"/>
                        <a14:foregroundMark x1="78182" y1="46926" x2="89818" y2="40129"/>
                        <a14:foregroundMark x1="89818" y1="40129" x2="85636" y2="39482"/>
                        <a14:foregroundMark x1="15455" y1="73786" x2="33636" y2="83819"/>
                        <a14:foregroundMark x1="33636" y1="83819" x2="67636" y2="76052"/>
                        <a14:foregroundMark x1="1273" y1="30097" x2="11455" y2="18447"/>
                        <a14:foregroundMark x1="11455" y1="18447" x2="13455" y2="21036"/>
                        <a14:foregroundMark x1="14727" y1="13916" x2="17091" y2="10356"/>
                        <a14:foregroundMark x1="19820" y1="10826" x2="22727" y2="11327"/>
                        <a14:foregroundMark x1="17091" y1="10356" x2="18175" y2="10543"/>
                        <a14:foregroundMark x1="40727" y1="88350" x2="54909" y2="85113"/>
                        <a14:foregroundMark x1="56727" y1="85437" x2="83636" y2="85761"/>
                        <a14:foregroundMark x1="83636" y1="85761" x2="93455" y2="74434"/>
                        <a14:foregroundMark x1="73273" y1="94498" x2="94545" y2="80259"/>
                        <a14:foregroundMark x1="94545" y1="80259" x2="98182" y2="73463"/>
                        <a14:foregroundMark x1="84031" y1="89575" x2="96182" y2="79612"/>
                        <a14:foregroundMark x1="85636" y1="88673" x2="95636" y2="79935"/>
                        <a14:foregroundMark x1="85214" y1="91950" x2="94727" y2="85437"/>
                        <a14:backgroundMark x1="1304" y1="29978" x2="909" y2="30421"/>
                        <a14:backgroundMark x1="909" y1="30421" x2="5455" y2="4531"/>
                        <a14:backgroundMark x1="18452" y1="4847" x2="18727" y2="4854"/>
                        <a14:backgroundMark x1="5455" y1="4531" x2="18128" y2="4839"/>
                        <a14:backgroundMark x1="16011" y1="8721" x2="15091" y2="10032"/>
                        <a14:backgroundMark x1="18727" y1="4854" x2="18300" y2="5462"/>
                        <a14:backgroundMark x1="89507" y1="93912" x2="87091" y2="95793"/>
                        <a14:backgroundMark x1="95818" y1="88997" x2="93077" y2="91132"/>
                        <a14:backgroundMark x1="93922" y1="88215" x2="99636" y2="81877"/>
                        <a14:backgroundMark x1="87091" y1="95793" x2="87626" y2="95199"/>
                        <a14:backgroundMark x1="15091" y1="94822" x2="16545" y2="99676"/>
                        <a14:backgroundMark x1="49455" y1="3236" x2="66182" y2="1942"/>
                        <a14:backgroundMark x1="66182" y1="1942" x2="73273" y2="2265"/>
                        <a14:backgroundMark x1="86000" y1="93528" x2="78727" y2="99676"/>
                        <a14:backgroundMark x1="19455" y1="6149" x2="28182" y2="324"/>
                        <a14:backgroundMark x1="28182" y1="324" x2="28182" y2="324"/>
                        <a14:backgroundMark x1="26909" y1="2265" x2="48364" y2="324"/>
                        <a14:backgroundMark x1="48364" y1="324" x2="50182" y2="2589"/>
                      </a14:backgroundRemoval>
                    </a14:imgEffect>
                  </a14:imgLayer>
                </a14:imgProps>
              </a:ext>
            </a:extLst>
          </a:blip>
          <a:stretch>
            <a:fillRect/>
          </a:stretch>
        </p:blipFill>
        <p:spPr>
          <a:xfrm>
            <a:off x="5777161" y="421166"/>
            <a:ext cx="3509391" cy="1971640"/>
          </a:xfrm>
          <a:prstGeom prst="ellipse">
            <a:avLst/>
          </a:prstGeom>
          <a:ln>
            <a:noFill/>
          </a:ln>
          <a:effectLst>
            <a:softEdge rad="112500"/>
          </a:effectLst>
          <a:scene3d>
            <a:camera prst="isometricOffAxis1Right"/>
            <a:lightRig rig="threePt" dir="t"/>
          </a:scene3d>
        </p:spPr>
      </p:pic>
      <p:pic>
        <p:nvPicPr>
          <p:cNvPr id="9" name="Picture 8">
            <a:extLst>
              <a:ext uri="{FF2B5EF4-FFF2-40B4-BE49-F238E27FC236}">
                <a16:creationId xmlns:a16="http://schemas.microsoft.com/office/drawing/2014/main" id="{9725849A-9D3E-6072-C9AE-6EA79CBAE6B9}"/>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99" b="91653" l="9986" r="89979">
                        <a14:foregroundMark x1="33310" y1="9733" x2="49340" y2="5708"/>
                        <a14:foregroundMark x1="49340" y1="5708" x2="56990" y2="6532"/>
                        <a14:foregroundMark x1="56990" y1="6532" x2="57489" y2="7456"/>
                        <a14:foregroundMark x1="61056" y1="9964" x2="56491" y2="6302"/>
                        <a14:foregroundMark x1="60075" y1="10426" x2="56990" y2="9040"/>
                        <a14:foregroundMark x1="55635" y1="6302" x2="55635" y2="6302"/>
                        <a14:foregroundMark x1="40710" y1="3563" x2="62161" y2="5378"/>
                        <a14:foregroundMark x1="32578" y1="85450" x2="52550" y2="90630"/>
                        <a14:foregroundMark x1="52550" y1="90630" x2="70917" y2="76344"/>
                        <a14:foregroundMark x1="37571" y1="6137" x2="26284" y2="16859"/>
                        <a14:foregroundMark x1="26284" y1="16859" x2="20489" y2="30716"/>
                        <a14:foregroundMark x1="20489" y1="30716" x2="21648" y2="53415"/>
                        <a14:foregroundMark x1="21648" y1="53415" x2="29262" y2="80699"/>
                        <a14:foregroundMark x1="33969" y1="87364" x2="41334" y2="91653"/>
                        <a14:foregroundMark x1="41334" y1="91653" x2="46523" y2="91125"/>
                        <a14:foregroundMark x1="41655" y1="7588" x2="50588" y2="99"/>
                        <a14:foregroundMark x1="50588" y1="99" x2="52158" y2="330"/>
                        <a14:foregroundMark x1="63445" y1="2375" x2="71166" y2="13791"/>
                        <a14:foregroundMark x1="71166" y1="13791" x2="77586" y2="30254"/>
                        <a14:foregroundMark x1="77586" y1="30254" x2="75678" y2="46750"/>
                        <a14:foregroundMark x1="75999" y1="48202" x2="73609" y2="62059"/>
                        <a14:foregroundMark x1="73609" y1="62059" x2="77407" y2="45002"/>
                        <a14:foregroundMark x1="76926" y1="47311" x2="71701" y2="75355"/>
                        <a14:foregroundMark x1="71701" y1="75355" x2="76587" y2="54998"/>
                        <a14:foregroundMark x1="76587" y1="54998" x2="77247" y2="43847"/>
                        <a14:foregroundMark x1="26444" y1="16298" x2="34005" y2="2870"/>
                        <a14:foregroundMark x1="34005" y1="2870" x2="28638" y2="12801"/>
                        <a14:foregroundMark x1="30207" y1="7291" x2="23805" y2="17255"/>
                        <a14:foregroundMark x1="23805" y1="17255" x2="23466" y2="19466"/>
                      </a14:backgroundRemoval>
                    </a14:imgEffect>
                  </a14:imgLayer>
                </a14:imgProps>
              </a:ext>
            </a:extLst>
          </a:blip>
          <a:stretch>
            <a:fillRect/>
          </a:stretch>
        </p:blipFill>
        <p:spPr>
          <a:xfrm>
            <a:off x="4233567" y="3692469"/>
            <a:ext cx="6339120" cy="3426154"/>
          </a:xfrm>
          <a:prstGeom prst="rect">
            <a:avLst/>
          </a:prstGeom>
          <a:scene3d>
            <a:camera prst="perspectiveRight"/>
            <a:lightRig rig="threePt" dir="t"/>
          </a:scene3d>
        </p:spPr>
      </p:pic>
    </p:spTree>
    <p:extLst>
      <p:ext uri="{BB962C8B-B14F-4D97-AF65-F5344CB8AC3E}">
        <p14:creationId xmlns:p14="http://schemas.microsoft.com/office/powerpoint/2010/main" val="318198727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63F5CB-3D25-16CF-7639-803A6D3ED145}"/>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C1C18B3C-A7AC-43DA-951E-516F218F0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FCF57BD7-B012-B1BF-2F7A-93B4B998C79E}"/>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21289" b="22472"/>
          <a:stretch>
            <a:fillRect/>
          </a:stretch>
        </p:blipFill>
        <p:spPr bwMode="auto">
          <a:xfrm>
            <a:off x="1523" y="-134911"/>
            <a:ext cx="12190477" cy="6858000"/>
          </a:xfrm>
          <a:prstGeom prst="rect">
            <a:avLst/>
          </a:prstGeom>
          <a:solidFill>
            <a:srgbClr val="FFFFFF">
              <a:shade val="85000"/>
            </a:srgbClr>
          </a:solidFill>
          <a:ln w="190500" cap="rnd">
            <a:solidFill>
              <a:srgbClr val="FFFFFF"/>
            </a:solidFill>
          </a:ln>
          <a:effectLst>
            <a:outerShdw blurRad="50800" dist="38100" dir="2700000" algn="tl" rotWithShape="0">
              <a:prstClr val="black">
                <a:alpha val="40000"/>
              </a:prstClr>
            </a:outerShdw>
            <a:softEdge rad="635000"/>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199D01B0-1D6D-EFF3-A893-600994E299D9}"/>
              </a:ext>
            </a:extLst>
          </p:cNvPr>
          <p:cNvSpPr txBox="1"/>
          <p:nvPr/>
        </p:nvSpPr>
        <p:spPr>
          <a:xfrm>
            <a:off x="252221" y="58846"/>
            <a:ext cx="6205927" cy="6463308"/>
          </a:xfrm>
          <a:prstGeom prst="rect">
            <a:avLst/>
          </a:prstGeom>
          <a:noFill/>
        </p:spPr>
        <p:txBody>
          <a:bodyPr wrap="square" rtlCol="0">
            <a:spAutoFit/>
          </a:bodyPr>
          <a:lstStyle/>
          <a:p>
            <a:r>
              <a:rPr lang="en-GB" dirty="0"/>
              <a:t>The next section is salads and sides contain:</a:t>
            </a:r>
          </a:p>
          <a:p>
            <a:pPr marL="285750" indent="-285750">
              <a:buFont typeface="Arial" panose="020B0604020202020204" pitchFamily="34" charset="0"/>
              <a:buChar char="•"/>
            </a:pPr>
            <a:r>
              <a:rPr lang="en-GB" dirty="0"/>
              <a:t>3 salads 2 salads contain chicken .</a:t>
            </a:r>
          </a:p>
          <a:p>
            <a:pPr marL="285750" indent="-285750">
              <a:buFont typeface="Arial" panose="020B0604020202020204" pitchFamily="34" charset="0"/>
              <a:buChar char="•"/>
            </a:pPr>
            <a:r>
              <a:rPr lang="en-GB" dirty="0"/>
              <a:t>1 vegan option which is haloumi salad.</a:t>
            </a:r>
          </a:p>
          <a:p>
            <a:r>
              <a:rPr lang="en-GB" dirty="0"/>
              <a:t>All salads are for one price £15.90.</a:t>
            </a:r>
          </a:p>
          <a:p>
            <a:endParaRPr lang="en-GB" dirty="0"/>
          </a:p>
          <a:p>
            <a:r>
              <a:rPr lang="en-GB" dirty="0"/>
              <a:t>The salads I’ve tried were Caesar salad and chicken salad; all salads are served with freshly baked garlic bread. The sides are fries and one mixed salad. The price range is in between £4.90 and £6.50.</a:t>
            </a:r>
          </a:p>
          <a:p>
            <a:endParaRPr lang="en-GB" dirty="0"/>
          </a:p>
          <a:p>
            <a:r>
              <a:rPr lang="en-GB" dirty="0"/>
              <a:t>Last section of the menu is gluten free, meaning the menu contains 3 dietary guidelines including: Halal, vegan and gluten free. </a:t>
            </a:r>
          </a:p>
          <a:p>
            <a:r>
              <a:rPr lang="en-GB" dirty="0"/>
              <a:t>The online version of the menu doesn’t contain desserts nor drinks section, however, there’re desserts and drinks available in the restaurant's physical menu.</a:t>
            </a:r>
          </a:p>
          <a:p>
            <a:r>
              <a:rPr lang="en-GB" dirty="0"/>
              <a:t>There's 3 desserts in the menu priced for £8.50 which are tiramisu, ciliegino cheesecake, cannolo.</a:t>
            </a:r>
          </a:p>
          <a:p>
            <a:endParaRPr lang="en-GB" dirty="0"/>
          </a:p>
          <a:p>
            <a:r>
              <a:rPr lang="en-GB" dirty="0"/>
              <a:t> Lastly drinks vary from fizzy, normal juices, alcoholic drinks, and hot drinks.</a:t>
            </a:r>
          </a:p>
          <a:p>
            <a:r>
              <a:rPr lang="en-GB" dirty="0"/>
              <a:t>The prices range between £1.70 and £18.00.</a:t>
            </a:r>
          </a:p>
          <a:p>
            <a:r>
              <a:rPr lang="en-GB" dirty="0"/>
              <a:t>  </a:t>
            </a:r>
          </a:p>
        </p:txBody>
      </p:sp>
      <p:pic>
        <p:nvPicPr>
          <p:cNvPr id="3" name="Picture 2">
            <a:extLst>
              <a:ext uri="{FF2B5EF4-FFF2-40B4-BE49-F238E27FC236}">
                <a16:creationId xmlns:a16="http://schemas.microsoft.com/office/drawing/2014/main" id="{305AB8CC-490E-1135-32E7-1D72D4843EDD}"/>
              </a:ext>
            </a:extLst>
          </p:cNvPr>
          <p:cNvPicPr>
            <a:picLocks noChangeAspect="1"/>
          </p:cNvPicPr>
          <p:nvPr/>
        </p:nvPicPr>
        <p:blipFill>
          <a:blip r:embed="rId3"/>
          <a:stretch>
            <a:fillRect/>
          </a:stretch>
        </p:blipFill>
        <p:spPr>
          <a:xfrm>
            <a:off x="7613221" y="625840"/>
            <a:ext cx="4009411" cy="266824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4" name="Picture 3">
            <a:extLst>
              <a:ext uri="{FF2B5EF4-FFF2-40B4-BE49-F238E27FC236}">
                <a16:creationId xmlns:a16="http://schemas.microsoft.com/office/drawing/2014/main" id="{C76D7C26-4B6D-F91C-4DC0-50A9A76D5876}"/>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a:off x="7883303" y="3142729"/>
            <a:ext cx="3739329" cy="2868742"/>
          </a:xfrm>
          <a:prstGeom prst="rect">
            <a:avLst/>
          </a:prstGeom>
        </p:spPr>
      </p:pic>
      <p:pic>
        <p:nvPicPr>
          <p:cNvPr id="5" name="Picture 4">
            <a:extLst>
              <a:ext uri="{FF2B5EF4-FFF2-40B4-BE49-F238E27FC236}">
                <a16:creationId xmlns:a16="http://schemas.microsoft.com/office/drawing/2014/main" id="{83617BB9-E668-77EE-92D2-6D352A5D0906}"/>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backgroundMark x1="21777" y1="46961" x2="37108" y2="51471"/>
                        <a14:backgroundMark x1="37108" y1="51471" x2="72997" y2="72059"/>
                        <a14:backgroundMark x1="72997" y1="72059" x2="83101" y2="75392"/>
                      </a14:backgroundRemoval>
                    </a14:imgEffect>
                  </a14:imgLayer>
                </a14:imgProps>
              </a:ext>
            </a:extLst>
          </a:blip>
          <a:stretch>
            <a:fillRect/>
          </a:stretch>
        </p:blipFill>
        <p:spPr>
          <a:xfrm>
            <a:off x="6095237" y="2906849"/>
            <a:ext cx="3859306" cy="6858000"/>
          </a:xfrm>
          <a:prstGeom prst="rect">
            <a:avLst/>
          </a:prstGeom>
        </p:spPr>
      </p:pic>
    </p:spTree>
    <p:extLst>
      <p:ext uri="{BB962C8B-B14F-4D97-AF65-F5344CB8AC3E}">
        <p14:creationId xmlns:p14="http://schemas.microsoft.com/office/powerpoint/2010/main" val="35514227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AB7480-0CCC-26C2-ACDD-F44E0D8EA33F}"/>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3AA0ADC9-3DA3-613D-841D-8497EF585F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2B702D72-25C9-53F8-410E-330E09C063EA}"/>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21289" b="22472"/>
          <a:stretch>
            <a:fillRect/>
          </a:stretch>
        </p:blipFill>
        <p:spPr bwMode="auto">
          <a:xfrm>
            <a:off x="119920" y="166977"/>
            <a:ext cx="12190477" cy="6858000"/>
          </a:xfrm>
          <a:prstGeom prst="rect">
            <a:avLst/>
          </a:prstGeom>
          <a:solidFill>
            <a:srgbClr val="FFFFFF">
              <a:shade val="85000"/>
            </a:srgbClr>
          </a:solidFill>
          <a:ln w="190500" cap="rnd">
            <a:solidFill>
              <a:srgbClr val="FFFFFF"/>
            </a:solidFill>
          </a:ln>
          <a:effectLst>
            <a:outerShdw blurRad="50800" dist="38100" dir="2700000" algn="tl" rotWithShape="0">
              <a:prstClr val="black">
                <a:alpha val="40000"/>
              </a:prstClr>
            </a:outerShdw>
            <a:softEdge rad="635000"/>
          </a:effectLst>
          <a:scene3d>
            <a:camera prst="orthographicFront"/>
            <a:lightRig rig="twoPt" dir="t">
              <a:rot lat="0" lon="0" rev="7800000"/>
            </a:lightRig>
          </a:scene3d>
          <a:sp3d contourW="6350">
            <a:bevelT w="50800" h="16510"/>
            <a:contourClr>
              <a:srgbClr val="C0C0C0"/>
            </a:contourClr>
          </a:sp3d>
        </p:spPr>
      </p:pic>
      <p:sp>
        <p:nvSpPr>
          <p:cNvPr id="6" name="TextBox 5">
            <a:extLst>
              <a:ext uri="{FF2B5EF4-FFF2-40B4-BE49-F238E27FC236}">
                <a16:creationId xmlns:a16="http://schemas.microsoft.com/office/drawing/2014/main" id="{27F19356-F6CB-DDD9-A466-E9DADDB5C532}"/>
              </a:ext>
            </a:extLst>
          </p:cNvPr>
          <p:cNvSpPr txBox="1"/>
          <p:nvPr/>
        </p:nvSpPr>
        <p:spPr>
          <a:xfrm>
            <a:off x="903194" y="1333819"/>
            <a:ext cx="5738951" cy="4524315"/>
          </a:xfrm>
          <a:prstGeom prst="rect">
            <a:avLst/>
          </a:prstGeom>
          <a:noFill/>
        </p:spPr>
        <p:txBody>
          <a:bodyPr wrap="square" rtlCol="0">
            <a:spAutoFit/>
          </a:bodyPr>
          <a:lstStyle/>
          <a:p>
            <a:r>
              <a:rPr lang="en-GB" dirty="0"/>
              <a:t>The ambience for the restaurant is vibrant and busy as it is located inside the grand arcade of the  big shopping centre. The design is a mix between minimal and modern decor imposing a cozy aesthetic of white palette, wood colours, and green plants giving  an eye comforting image, like customers expressed in (TripAdvisor website).</a:t>
            </a:r>
          </a:p>
          <a:p>
            <a:r>
              <a:rPr lang="en-GB" dirty="0"/>
              <a:t>The staff are so welcoming and friendly. With Italian music in the background, making the overall experience outstanding.</a:t>
            </a:r>
          </a:p>
          <a:p>
            <a:r>
              <a:rPr lang="en-GB" dirty="0"/>
              <a:t>The dining seats are made of plastic which made the experience a little cheap and quite uncomfortable.</a:t>
            </a:r>
          </a:p>
          <a:p>
            <a:r>
              <a:rPr lang="en-GB" dirty="0"/>
              <a:t>The restaurant is versatile as it is a to go for- for various occasions; from shopping breaks, family lunches, to date nights and special occasions.</a:t>
            </a:r>
          </a:p>
          <a:p>
            <a:endParaRPr lang="en-GB" dirty="0"/>
          </a:p>
        </p:txBody>
      </p:sp>
      <p:pic>
        <p:nvPicPr>
          <p:cNvPr id="7" name="Picture 6">
            <a:extLst>
              <a:ext uri="{FF2B5EF4-FFF2-40B4-BE49-F238E27FC236}">
                <a16:creationId xmlns:a16="http://schemas.microsoft.com/office/drawing/2014/main" id="{31B41A57-AD18-DD72-E40F-A84514AEFD73}"/>
              </a:ext>
            </a:extLst>
          </p:cNvPr>
          <p:cNvPicPr>
            <a:picLocks noChangeAspect="1"/>
          </p:cNvPicPr>
          <p:nvPr/>
        </p:nvPicPr>
        <p:blipFill>
          <a:blip r:embed="rId3"/>
          <a:stretch>
            <a:fillRect/>
          </a:stretch>
        </p:blipFill>
        <p:spPr>
          <a:xfrm>
            <a:off x="9570818" y="272965"/>
            <a:ext cx="2501262" cy="2910122"/>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8" name="Picture 7">
            <a:extLst>
              <a:ext uri="{FF2B5EF4-FFF2-40B4-BE49-F238E27FC236}">
                <a16:creationId xmlns:a16="http://schemas.microsoft.com/office/drawing/2014/main" id="{BCD91ABE-15CC-DE79-FD4E-9065A494FF1C}"/>
              </a:ext>
            </a:extLst>
          </p:cNvPr>
          <p:cNvPicPr>
            <a:picLocks noChangeAspect="1"/>
          </p:cNvPicPr>
          <p:nvPr/>
        </p:nvPicPr>
        <p:blipFill>
          <a:blip r:embed="rId4"/>
          <a:stretch>
            <a:fillRect/>
          </a:stretch>
        </p:blipFill>
        <p:spPr>
          <a:xfrm>
            <a:off x="8302503" y="3947879"/>
            <a:ext cx="3769577" cy="253756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9" name="Picture 8">
            <a:extLst>
              <a:ext uri="{FF2B5EF4-FFF2-40B4-BE49-F238E27FC236}">
                <a16:creationId xmlns:a16="http://schemas.microsoft.com/office/drawing/2014/main" id="{AD29AC40-2936-BF38-63C4-3290E0D4A223}"/>
              </a:ext>
            </a:extLst>
          </p:cNvPr>
          <p:cNvPicPr>
            <a:picLocks noChangeAspect="1"/>
          </p:cNvPicPr>
          <p:nvPr/>
        </p:nvPicPr>
        <p:blipFill>
          <a:blip r:embed="rId5"/>
          <a:stretch>
            <a:fillRect/>
          </a:stretch>
        </p:blipFill>
        <p:spPr>
          <a:xfrm>
            <a:off x="6949581" y="539332"/>
            <a:ext cx="2272318" cy="264375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853115433"/>
      </p:ext>
    </p:extLst>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FFBFAD2-9220-79C0-364E-CBFFC089A98A}"/>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740C85CF-2916-1036-C47E-A85069D5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5C621789-2724-A2E0-15D2-3A9921CB5C3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21289" b="22472"/>
          <a:stretch>
            <a:fillRect/>
          </a:stretch>
        </p:blipFill>
        <p:spPr bwMode="auto">
          <a:xfrm>
            <a:off x="119920" y="0"/>
            <a:ext cx="12190477" cy="6858000"/>
          </a:xfrm>
          <a:prstGeom prst="rect">
            <a:avLst/>
          </a:prstGeom>
          <a:solidFill>
            <a:srgbClr val="FFFFFF">
              <a:shade val="85000"/>
            </a:srgbClr>
          </a:solidFill>
          <a:ln w="190500" cap="rnd">
            <a:solidFill>
              <a:srgbClr val="FFFFFF"/>
            </a:solidFill>
          </a:ln>
          <a:effectLst>
            <a:outerShdw blurRad="50800" dist="38100" dir="2700000" algn="tl" rotWithShape="0">
              <a:prstClr val="black">
                <a:alpha val="40000"/>
              </a:prstClr>
            </a:outerShdw>
            <a:softEdge rad="635000"/>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440ED61C-F4D4-401D-0A59-70F46FE8B867}"/>
              </a:ext>
            </a:extLst>
          </p:cNvPr>
          <p:cNvSpPr txBox="1"/>
          <p:nvPr/>
        </p:nvSpPr>
        <p:spPr>
          <a:xfrm>
            <a:off x="537927" y="197346"/>
            <a:ext cx="5677231" cy="6740307"/>
          </a:xfrm>
          <a:prstGeom prst="rect">
            <a:avLst/>
          </a:prstGeom>
          <a:noFill/>
        </p:spPr>
        <p:txBody>
          <a:bodyPr wrap="square" rtlCol="0">
            <a:spAutoFit/>
          </a:bodyPr>
          <a:lstStyle/>
          <a:p>
            <a:r>
              <a:rPr lang="en-GB" dirty="0"/>
              <a:t>My personal experience was with my family. We went there in the weekend, the staff gave us a warm welcoming smile and took us to our family table, the table was clean, the noise level was moderate- as expected in a shopping centre and the staff was friendly.</a:t>
            </a:r>
          </a:p>
          <a:p>
            <a:endParaRPr lang="en-GB" dirty="0"/>
          </a:p>
          <a:p>
            <a:r>
              <a:rPr lang="en-GB" dirty="0"/>
              <a:t> After they’ve seated us, they brought the menus, and we decided what to have, for me I had the mushroom and truffles ravioli, the rest of the family ordered: halloumi salad, chicken salad (both  came with fresh garlic bread), chicken and peppers pizza, beef burger and Arrabbiata pasta. </a:t>
            </a:r>
          </a:p>
          <a:p>
            <a:endParaRPr lang="en-GB" dirty="0"/>
          </a:p>
          <a:p>
            <a:r>
              <a:rPr lang="en-GB" dirty="0"/>
              <a:t>The waitress offered us three different pasta shape: penne, spaghetti, and tagliatelle. For the drinks I had a Pinacol Lada, and my family ordered fresh fruit juice and one hot chocolate. </a:t>
            </a:r>
          </a:p>
          <a:p>
            <a:r>
              <a:rPr lang="en-GB" dirty="0"/>
              <a:t>The food was delicious and fresh, absolutely worth every penny!</a:t>
            </a:r>
          </a:p>
          <a:p>
            <a:endParaRPr lang="en-GB" dirty="0"/>
          </a:p>
          <a:p>
            <a:r>
              <a:rPr lang="en-GB" dirty="0"/>
              <a:t>The total came out to almost £140.</a:t>
            </a:r>
          </a:p>
          <a:p>
            <a:r>
              <a:rPr lang="en-GB" dirty="0"/>
              <a:t>The overall experience was worth trying, and will definitely revisit again!</a:t>
            </a:r>
          </a:p>
          <a:p>
            <a:endParaRPr lang="en-GB" dirty="0"/>
          </a:p>
        </p:txBody>
      </p:sp>
      <p:pic>
        <p:nvPicPr>
          <p:cNvPr id="3" name="Picture 2">
            <a:extLst>
              <a:ext uri="{FF2B5EF4-FFF2-40B4-BE49-F238E27FC236}">
                <a16:creationId xmlns:a16="http://schemas.microsoft.com/office/drawing/2014/main" id="{59BA5734-C4DC-240D-6025-87BD8A3714FF}"/>
              </a:ext>
            </a:extLst>
          </p:cNvPr>
          <p:cNvPicPr>
            <a:picLocks noChangeAspect="1"/>
          </p:cNvPicPr>
          <p:nvPr/>
        </p:nvPicPr>
        <p:blipFill>
          <a:blip r:embed="rId3"/>
          <a:stretch>
            <a:fillRect/>
          </a:stretch>
        </p:blipFill>
        <p:spPr>
          <a:xfrm>
            <a:off x="9320751" y="788276"/>
            <a:ext cx="2693669" cy="35915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4911007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9BF180-58D6-6A08-8018-1214EC9AE602}"/>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28FFC0E9-FC03-AB2A-41FB-093806EF3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03A7BA12-CE31-0E80-9DDE-685FB132D8F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21289" b="22472"/>
          <a:stretch>
            <a:fillRect/>
          </a:stretch>
        </p:blipFill>
        <p:spPr bwMode="auto">
          <a:xfrm>
            <a:off x="1523" y="0"/>
            <a:ext cx="12190477" cy="6858000"/>
          </a:xfrm>
          <a:prstGeom prst="rect">
            <a:avLst/>
          </a:prstGeom>
          <a:solidFill>
            <a:srgbClr val="FFFFFF">
              <a:shade val="85000"/>
            </a:srgbClr>
          </a:solidFill>
          <a:ln w="190500" cap="rnd">
            <a:solidFill>
              <a:srgbClr val="FFFFFF"/>
            </a:solidFill>
          </a:ln>
          <a:effectLst>
            <a:outerShdw blurRad="50800" dist="38100" dir="2700000" algn="tl" rotWithShape="0">
              <a:prstClr val="black">
                <a:alpha val="40000"/>
              </a:prstClr>
            </a:outerShdw>
            <a:softEdge rad="635000"/>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7EE3AC61-E3F2-9153-C5ED-7A7C7A2144C2}"/>
              </a:ext>
            </a:extLst>
          </p:cNvPr>
          <p:cNvSpPr txBox="1"/>
          <p:nvPr/>
        </p:nvSpPr>
        <p:spPr>
          <a:xfrm>
            <a:off x="445273" y="389614"/>
            <a:ext cx="5550010" cy="5909310"/>
          </a:xfrm>
          <a:prstGeom prst="rect">
            <a:avLst/>
          </a:prstGeom>
          <a:noFill/>
        </p:spPr>
        <p:txBody>
          <a:bodyPr wrap="square" rtlCol="0">
            <a:spAutoFit/>
          </a:bodyPr>
          <a:lstStyle/>
          <a:p>
            <a:r>
              <a:rPr lang="en-GB" dirty="0"/>
              <a:t>My experience was a positive one, but I have pointed out some flaws to discuss.</a:t>
            </a:r>
          </a:p>
          <a:p>
            <a:endParaRPr lang="en-GB" dirty="0"/>
          </a:p>
          <a:p>
            <a:r>
              <a:rPr lang="en-GB" dirty="0"/>
              <a:t>The things that did not made me fully satisfied were:</a:t>
            </a:r>
          </a:p>
          <a:p>
            <a:endParaRPr lang="en-GB" dirty="0"/>
          </a:p>
          <a:p>
            <a:pPr marL="342900" indent="-342900">
              <a:buFont typeface="+mj-lt"/>
              <a:buAutoNum type="arabicPeriod"/>
            </a:pPr>
            <a:r>
              <a:rPr lang="en-GB" dirty="0"/>
              <a:t>There is no toilet in the restaurant, I had to use a public toilet to wash my hands, the toilet was luckily close to the restaurant.</a:t>
            </a:r>
          </a:p>
          <a:p>
            <a:pPr marL="342900" indent="-342900">
              <a:buFont typeface="+mj-lt"/>
              <a:buAutoNum type="arabicPeriod"/>
            </a:pPr>
            <a:r>
              <a:rPr lang="en-GB" dirty="0"/>
              <a:t>The seats were made of plastic and was not comfortable.</a:t>
            </a:r>
          </a:p>
          <a:p>
            <a:pPr marL="342900" indent="-342900">
              <a:buFont typeface="+mj-lt"/>
              <a:buAutoNum type="arabicPeriod"/>
            </a:pPr>
            <a:r>
              <a:rPr lang="en-GB" dirty="0"/>
              <a:t>The overall area was tight, with minimal seating- making the experience unpleasant for my family.</a:t>
            </a:r>
          </a:p>
          <a:p>
            <a:pPr marL="342900" indent="-342900">
              <a:buFont typeface="+mj-lt"/>
              <a:buAutoNum type="arabicPeriod"/>
            </a:pPr>
            <a:r>
              <a:rPr lang="en-GB" dirty="0"/>
              <a:t>The fruit juices were not fresh as expected for the price, they were processed.</a:t>
            </a:r>
          </a:p>
          <a:p>
            <a:pPr marL="342900" indent="-342900">
              <a:buFont typeface="+mj-lt"/>
              <a:buAutoNum type="arabicPeriod"/>
            </a:pPr>
            <a:r>
              <a:rPr lang="en-GB" dirty="0"/>
              <a:t>The pizza is nice, but the only problem is the pizza is so thin in the middle that the toppings have  fallen off, and they feels a little soggy. if they made the pizza a little thicker in the middle that would’ve been perfect.</a:t>
            </a:r>
          </a:p>
          <a:p>
            <a:pPr marL="342900" indent="-342900">
              <a:buFont typeface="+mj-lt"/>
              <a:buAutoNum type="arabicPeriod"/>
            </a:pPr>
            <a:r>
              <a:rPr lang="en-GB" dirty="0"/>
              <a:t>There is only one chef, leading to food delay and slow service.</a:t>
            </a:r>
          </a:p>
        </p:txBody>
      </p:sp>
      <p:pic>
        <p:nvPicPr>
          <p:cNvPr id="3" name="Picture 2">
            <a:extLst>
              <a:ext uri="{FF2B5EF4-FFF2-40B4-BE49-F238E27FC236}">
                <a16:creationId xmlns:a16="http://schemas.microsoft.com/office/drawing/2014/main" id="{5F32763C-1AF2-5E97-1BD1-292BECFBDF12}"/>
              </a:ext>
            </a:extLst>
          </p:cNvPr>
          <p:cNvPicPr>
            <a:picLocks noChangeAspect="1"/>
          </p:cNvPicPr>
          <p:nvPr/>
        </p:nvPicPr>
        <p:blipFill>
          <a:blip r:embed="rId3"/>
          <a:stretch>
            <a:fillRect/>
          </a:stretch>
        </p:blipFill>
        <p:spPr>
          <a:xfrm>
            <a:off x="7140163" y="279620"/>
            <a:ext cx="4606564" cy="259283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41816434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1EFD34-837C-40F6-7B82-CAAD660E865E}"/>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8F425BC2-07F3-72E7-00FE-5F7D2657C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61364BD3-C03E-F757-ED1C-E47F0D53B948}"/>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21289" b="22472"/>
          <a:stretch>
            <a:fillRect/>
          </a:stretch>
        </p:blipFill>
        <p:spPr bwMode="auto">
          <a:xfrm>
            <a:off x="-109059" y="0"/>
            <a:ext cx="12190477" cy="6858000"/>
          </a:xfrm>
          <a:prstGeom prst="rect">
            <a:avLst/>
          </a:prstGeom>
          <a:solidFill>
            <a:srgbClr val="FFFFFF">
              <a:shade val="85000"/>
            </a:srgbClr>
          </a:solidFill>
          <a:ln w="190500" cap="rnd">
            <a:solidFill>
              <a:srgbClr val="FFFFFF"/>
            </a:solidFill>
          </a:ln>
          <a:effectLst>
            <a:outerShdw blurRad="50800" dist="38100" dir="2700000" algn="tl" rotWithShape="0">
              <a:prstClr val="black">
                <a:alpha val="40000"/>
              </a:prstClr>
            </a:outerShdw>
            <a:softEdge rad="635000"/>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25FD93E9-07E3-9DCA-5601-42B0017D879A}"/>
              </a:ext>
            </a:extLst>
          </p:cNvPr>
          <p:cNvSpPr txBox="1"/>
          <p:nvPr/>
        </p:nvSpPr>
        <p:spPr>
          <a:xfrm>
            <a:off x="305378" y="311341"/>
            <a:ext cx="6758608" cy="4247317"/>
          </a:xfrm>
          <a:prstGeom prst="rect">
            <a:avLst/>
          </a:prstGeom>
          <a:noFill/>
        </p:spPr>
        <p:txBody>
          <a:bodyPr wrap="square" rtlCol="0">
            <a:spAutoFit/>
          </a:bodyPr>
          <a:lstStyle/>
          <a:p>
            <a:r>
              <a:rPr lang="en-GB" b="1" u="sng" dirty="0"/>
              <a:t>Promotion</a:t>
            </a:r>
          </a:p>
          <a:p>
            <a:endParaRPr lang="en-GB" b="1" u="sng" dirty="0"/>
          </a:p>
          <a:p>
            <a:r>
              <a:rPr lang="en-GB" dirty="0"/>
              <a:t>The restaurant marketing in social media is through two social apps Instagram and TikTok.</a:t>
            </a:r>
          </a:p>
          <a:p>
            <a:r>
              <a:rPr lang="en-GB" dirty="0"/>
              <a:t>The Instagram page has 5,495 followers, and the TikTok has 284 followers.</a:t>
            </a:r>
          </a:p>
          <a:p>
            <a:r>
              <a:rPr lang="en-GB" dirty="0"/>
              <a:t>They post videos of the food preparation, cooking  and presentation.</a:t>
            </a:r>
          </a:p>
          <a:p>
            <a:r>
              <a:rPr lang="en-GB" dirty="0"/>
              <a:t>They also post videos for charity work, donation, customers’ expression on their food, and drinks making.</a:t>
            </a:r>
          </a:p>
          <a:p>
            <a:r>
              <a:rPr lang="en-GB" dirty="0"/>
              <a:t>The presentation of the cuisine through videos and photos are also posted to attract the eye and the attention.</a:t>
            </a:r>
          </a:p>
          <a:p>
            <a:r>
              <a:rPr lang="en-GB" dirty="0"/>
              <a:t>They are accessible in food delivery apps, such as uber eats and Deliveroo.</a:t>
            </a:r>
          </a:p>
          <a:p>
            <a:endParaRPr lang="en-GB" dirty="0"/>
          </a:p>
        </p:txBody>
      </p:sp>
      <p:pic>
        <p:nvPicPr>
          <p:cNvPr id="5" name="Picture 4">
            <a:extLst>
              <a:ext uri="{FF2B5EF4-FFF2-40B4-BE49-F238E27FC236}">
                <a16:creationId xmlns:a16="http://schemas.microsoft.com/office/drawing/2014/main" id="{3B2569CE-E622-7F1B-3B7F-9AEEBDB0EF2B}"/>
              </a:ext>
            </a:extLst>
          </p:cNvPr>
          <p:cNvPicPr>
            <a:picLocks noChangeAspect="1"/>
          </p:cNvPicPr>
          <p:nvPr/>
        </p:nvPicPr>
        <p:blipFill>
          <a:blip r:embed="rId3"/>
          <a:stretch>
            <a:fillRect/>
          </a:stretch>
        </p:blipFill>
        <p:spPr>
          <a:xfrm>
            <a:off x="9251414" y="1236190"/>
            <a:ext cx="1548625" cy="2192810"/>
          </a:xfrm>
          <a:prstGeom prst="rect">
            <a:avLst/>
          </a:prstGeom>
        </p:spPr>
      </p:pic>
      <p:pic>
        <p:nvPicPr>
          <p:cNvPr id="6" name="Picture 5">
            <a:extLst>
              <a:ext uri="{FF2B5EF4-FFF2-40B4-BE49-F238E27FC236}">
                <a16:creationId xmlns:a16="http://schemas.microsoft.com/office/drawing/2014/main" id="{B4BB8FDE-BE02-7747-0A4D-944C09CE1AD6}"/>
              </a:ext>
            </a:extLst>
          </p:cNvPr>
          <p:cNvPicPr>
            <a:picLocks noChangeAspect="1"/>
          </p:cNvPicPr>
          <p:nvPr/>
        </p:nvPicPr>
        <p:blipFill>
          <a:blip r:embed="rId4"/>
          <a:stretch>
            <a:fillRect/>
          </a:stretch>
        </p:blipFill>
        <p:spPr>
          <a:xfrm>
            <a:off x="9257273" y="3983585"/>
            <a:ext cx="1542766" cy="2667699"/>
          </a:xfrm>
          <a:prstGeom prst="rect">
            <a:avLst/>
          </a:prstGeom>
        </p:spPr>
      </p:pic>
      <p:pic>
        <p:nvPicPr>
          <p:cNvPr id="7" name="Picture 6">
            <a:extLst>
              <a:ext uri="{FF2B5EF4-FFF2-40B4-BE49-F238E27FC236}">
                <a16:creationId xmlns:a16="http://schemas.microsoft.com/office/drawing/2014/main" id="{ADB24E8D-263E-9AF7-E289-4AA6A73DB858}"/>
              </a:ext>
            </a:extLst>
          </p:cNvPr>
          <p:cNvPicPr>
            <a:picLocks noChangeAspect="1"/>
          </p:cNvPicPr>
          <p:nvPr/>
        </p:nvPicPr>
        <p:blipFill>
          <a:blip r:embed="rId5"/>
          <a:stretch>
            <a:fillRect/>
          </a:stretch>
        </p:blipFill>
        <p:spPr>
          <a:xfrm>
            <a:off x="3439487" y="4077049"/>
            <a:ext cx="1702964" cy="2853422"/>
          </a:xfrm>
          <a:prstGeom prst="rect">
            <a:avLst/>
          </a:prstGeom>
        </p:spPr>
      </p:pic>
      <p:pic>
        <p:nvPicPr>
          <p:cNvPr id="8" name="Picture 7">
            <a:extLst>
              <a:ext uri="{FF2B5EF4-FFF2-40B4-BE49-F238E27FC236}">
                <a16:creationId xmlns:a16="http://schemas.microsoft.com/office/drawing/2014/main" id="{C4C4C5F0-F71C-D387-3A12-8F4BA117AE24}"/>
              </a:ext>
            </a:extLst>
          </p:cNvPr>
          <p:cNvPicPr>
            <a:picLocks noChangeAspect="1"/>
          </p:cNvPicPr>
          <p:nvPr/>
        </p:nvPicPr>
        <p:blipFill>
          <a:blip r:embed="rId6"/>
          <a:stretch>
            <a:fillRect/>
          </a:stretch>
        </p:blipFill>
        <p:spPr>
          <a:xfrm>
            <a:off x="5627809" y="4049569"/>
            <a:ext cx="1542766" cy="2880902"/>
          </a:xfrm>
          <a:prstGeom prst="rect">
            <a:avLst/>
          </a:prstGeom>
        </p:spPr>
      </p:pic>
    </p:spTree>
    <p:extLst>
      <p:ext uri="{BB962C8B-B14F-4D97-AF65-F5344CB8AC3E}">
        <p14:creationId xmlns:p14="http://schemas.microsoft.com/office/powerpoint/2010/main" val="14798828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F26283-A60B-ABB4-C4DB-860F48CCA3C9}"/>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9F4CB9D7-1461-D907-7CF7-E32505976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10789BCB-4275-18AE-574C-8BC72301A6AD}"/>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21289" b="22472"/>
          <a:stretch>
            <a:fillRect/>
          </a:stretch>
        </p:blipFill>
        <p:spPr bwMode="auto">
          <a:xfrm>
            <a:off x="119920" y="0"/>
            <a:ext cx="12190477" cy="6858000"/>
          </a:xfrm>
          <a:prstGeom prst="rect">
            <a:avLst/>
          </a:prstGeom>
          <a:solidFill>
            <a:srgbClr val="FFFFFF">
              <a:shade val="85000"/>
            </a:srgbClr>
          </a:solidFill>
          <a:ln w="190500" cap="rnd">
            <a:solidFill>
              <a:srgbClr val="FFFFFF"/>
            </a:solidFill>
          </a:ln>
          <a:effectLst>
            <a:outerShdw blurRad="50800" dist="38100" dir="2700000" algn="tl" rotWithShape="0">
              <a:prstClr val="black">
                <a:alpha val="40000"/>
              </a:prstClr>
            </a:outerShdw>
            <a:softEdge rad="635000"/>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BFEAD6A1-286B-05DA-31DE-67B2A331E7C1}"/>
              </a:ext>
            </a:extLst>
          </p:cNvPr>
          <p:cNvSpPr txBox="1"/>
          <p:nvPr/>
        </p:nvSpPr>
        <p:spPr>
          <a:xfrm>
            <a:off x="468700" y="218114"/>
            <a:ext cx="5746458" cy="6186309"/>
          </a:xfrm>
          <a:prstGeom prst="rect">
            <a:avLst/>
          </a:prstGeom>
          <a:noFill/>
        </p:spPr>
        <p:txBody>
          <a:bodyPr wrap="square" rtlCol="0">
            <a:spAutoFit/>
          </a:bodyPr>
          <a:lstStyle/>
          <a:p>
            <a:r>
              <a:rPr lang="en-GB" dirty="0"/>
              <a:t>Ciliegino restaurant was awarded number one restaurant on trip advisor website in (2023). </a:t>
            </a:r>
          </a:p>
          <a:p>
            <a:endParaRPr lang="en-GB" dirty="0"/>
          </a:p>
          <a:p>
            <a:r>
              <a:rPr lang="en-GB" b="1" u="sng" dirty="0"/>
              <a:t>Why is this award important to the restaurant? </a:t>
            </a:r>
          </a:p>
          <a:p>
            <a:endParaRPr lang="en-GB" b="1" u="sng" dirty="0"/>
          </a:p>
          <a:p>
            <a:r>
              <a:rPr lang="en-GB" dirty="0"/>
              <a:t>The award is important to the restaurant as it gives new visitors and new diners the confidence and high expectations in their choice (the best of the best).</a:t>
            </a:r>
          </a:p>
          <a:p>
            <a:r>
              <a:rPr lang="en-GB" dirty="0"/>
              <a:t>Tourists use the trip advisor website to locate the best diners in the city, to find the spotlight of the search bar to be Ciliegino restaurant. </a:t>
            </a:r>
          </a:p>
          <a:p>
            <a:r>
              <a:rPr lang="en-GB" dirty="0"/>
              <a:t>The award prompted popular news websites which are, Wales Online and The Mirror to write an article about the restaurant and the owners.</a:t>
            </a:r>
          </a:p>
          <a:p>
            <a:r>
              <a:rPr lang="en-GB" dirty="0"/>
              <a:t>The restaurant has over 1500 positive reviews on the trip advisor website; the reviews included customers sharing their experience and/or food photos.</a:t>
            </a:r>
          </a:p>
          <a:p>
            <a:r>
              <a:rPr lang="en-GB" dirty="0"/>
              <a:t>The majority of the reviews commented about the food quality, the service and the atmosphere.</a:t>
            </a:r>
          </a:p>
          <a:p>
            <a:r>
              <a:rPr lang="en-GB" dirty="0"/>
              <a:t>The restaurant’s social team are responsive to the reviews and customer complaints too. Making a solid bond with all of their customers.</a:t>
            </a:r>
          </a:p>
        </p:txBody>
      </p:sp>
      <p:pic>
        <p:nvPicPr>
          <p:cNvPr id="5" name="Picture 4">
            <a:extLst>
              <a:ext uri="{FF2B5EF4-FFF2-40B4-BE49-F238E27FC236}">
                <a16:creationId xmlns:a16="http://schemas.microsoft.com/office/drawing/2014/main" id="{B3F58432-796B-4C69-D026-C44F8AD6564A}"/>
              </a:ext>
            </a:extLst>
          </p:cNvPr>
          <p:cNvPicPr>
            <a:picLocks noChangeAspect="1"/>
          </p:cNvPicPr>
          <p:nvPr/>
        </p:nvPicPr>
        <p:blipFill>
          <a:blip r:embed="rId3"/>
          <a:stretch>
            <a:fillRect/>
          </a:stretch>
        </p:blipFill>
        <p:spPr>
          <a:xfrm>
            <a:off x="7573627" y="469782"/>
            <a:ext cx="1813237" cy="3129093"/>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3508D373-CE10-1259-9948-3D21EBE524C8}"/>
              </a:ext>
            </a:extLst>
          </p:cNvPr>
          <p:cNvPicPr>
            <a:picLocks noChangeAspect="1"/>
          </p:cNvPicPr>
          <p:nvPr/>
        </p:nvPicPr>
        <p:blipFill>
          <a:blip r:embed="rId4"/>
          <a:stretch>
            <a:fillRect/>
          </a:stretch>
        </p:blipFill>
        <p:spPr>
          <a:xfrm>
            <a:off x="9779646" y="469782"/>
            <a:ext cx="1931373" cy="312909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48070155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028DC1-B8C6-0D31-FAAD-F6B1354F44F4}"/>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E592F9DA-99AA-4D24-3EDB-EC252D55F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050" name="Picture 2" descr="Ciliegino">
            <a:extLst>
              <a:ext uri="{FF2B5EF4-FFF2-40B4-BE49-F238E27FC236}">
                <a16:creationId xmlns:a16="http://schemas.microsoft.com/office/drawing/2014/main" id="{3A1ACF7F-3DF2-2687-6F91-6DE7C5C443A1}"/>
              </a:ext>
            </a:extLst>
          </p:cNvPr>
          <p:cNvPicPr>
            <a:picLocks noChangeAspect="1" noChangeArrowheads="1"/>
          </p:cNvPicPr>
          <p:nvPr/>
        </p:nvPicPr>
        <p:blipFill>
          <a:blip r:embed="rId2">
            <a:alphaModFix amt="35000"/>
            <a:extLst>
              <a:ext uri="{28A0092B-C50C-407E-A947-70E740481C1C}">
                <a14:useLocalDpi xmlns:a14="http://schemas.microsoft.com/office/drawing/2010/main" val="0"/>
              </a:ext>
            </a:extLst>
          </a:blip>
          <a:srcRect t="21289" b="22472"/>
          <a:stretch>
            <a:fillRect/>
          </a:stretch>
        </p:blipFill>
        <p:spPr bwMode="auto">
          <a:xfrm>
            <a:off x="-1" y="92279"/>
            <a:ext cx="12190477" cy="6858000"/>
          </a:xfrm>
          <a:prstGeom prst="rect">
            <a:avLst/>
          </a:prstGeom>
          <a:solidFill>
            <a:srgbClr val="FFFFFF">
              <a:shade val="85000"/>
            </a:srgbClr>
          </a:solidFill>
          <a:ln w="190500" cap="rnd">
            <a:solidFill>
              <a:srgbClr val="FFFFFF"/>
            </a:solidFill>
          </a:ln>
          <a:effectLst>
            <a:outerShdw blurRad="50800" dist="38100" dir="2700000" algn="tl" rotWithShape="0">
              <a:prstClr val="black">
                <a:alpha val="40000"/>
              </a:prstClr>
            </a:outerShdw>
            <a:softEdge rad="635000"/>
          </a:effectLst>
          <a:scene3d>
            <a:camera prst="orthographicFront"/>
            <a:lightRig rig="twoPt" dir="t">
              <a:rot lat="0" lon="0" rev="7800000"/>
            </a:lightRig>
          </a:scene3d>
          <a:sp3d contourW="6350">
            <a:bevelT w="50800" h="16510"/>
            <a:contourClr>
              <a:srgbClr val="C0C0C0"/>
            </a:contourClr>
          </a:sp3d>
        </p:spPr>
      </p:pic>
      <p:sp>
        <p:nvSpPr>
          <p:cNvPr id="2" name="TextBox 1">
            <a:extLst>
              <a:ext uri="{FF2B5EF4-FFF2-40B4-BE49-F238E27FC236}">
                <a16:creationId xmlns:a16="http://schemas.microsoft.com/office/drawing/2014/main" id="{2B82D00E-823E-2155-9F52-7C37ADD43E25}"/>
              </a:ext>
            </a:extLst>
          </p:cNvPr>
          <p:cNvSpPr txBox="1"/>
          <p:nvPr/>
        </p:nvSpPr>
        <p:spPr>
          <a:xfrm>
            <a:off x="654342" y="226503"/>
            <a:ext cx="8573548" cy="923330"/>
          </a:xfrm>
          <a:prstGeom prst="rect">
            <a:avLst/>
          </a:prstGeom>
          <a:noFill/>
        </p:spPr>
        <p:txBody>
          <a:bodyPr wrap="square" rtlCol="0">
            <a:spAutoFit/>
          </a:bodyPr>
          <a:lstStyle/>
          <a:p>
            <a:r>
              <a:rPr lang="en-GB" dirty="0"/>
              <a:t>References:</a:t>
            </a:r>
          </a:p>
          <a:p>
            <a:endParaRPr lang="en-GB" dirty="0"/>
          </a:p>
          <a:p>
            <a:endParaRPr lang="en-GB" dirty="0"/>
          </a:p>
        </p:txBody>
      </p:sp>
      <p:sp>
        <p:nvSpPr>
          <p:cNvPr id="4" name="Rectangle 2">
            <a:extLst>
              <a:ext uri="{FF2B5EF4-FFF2-40B4-BE49-F238E27FC236}">
                <a16:creationId xmlns:a16="http://schemas.microsoft.com/office/drawing/2014/main" id="{1F132458-94B9-5886-F197-05282D5C7FF7}"/>
              </a:ext>
            </a:extLst>
          </p:cNvPr>
          <p:cNvSpPr>
            <a:spLocks noChangeArrowheads="1"/>
          </p:cNvSpPr>
          <p:nvPr/>
        </p:nvSpPr>
        <p:spPr bwMode="auto">
          <a:xfrm>
            <a:off x="260060" y="260059"/>
            <a:ext cx="10905688" cy="62478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rgbClr val="1F1F1F"/>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Ciliegino Restaurant</a:t>
            </a:r>
            <a:r>
              <a:rPr kumimoji="0" lang="en-US" altLang="en-US" sz="1400" b="0" i="0" u="none" strike="noStrike" cap="none" normalizeH="0" baseline="0" dirty="0">
                <a:ln>
                  <a:noFill/>
                </a:ln>
                <a:solidFill>
                  <a:srgbClr val="1F1F1F"/>
                </a:solidFill>
                <a:effectLst/>
              </a:rPr>
              <a:t> (n.d.) </a:t>
            </a:r>
            <a:r>
              <a:rPr kumimoji="0" lang="en-US" altLang="en-US" sz="1400" b="0" i="1" u="none" strike="noStrike" cap="none" normalizeH="0" baseline="0" dirty="0">
                <a:ln>
                  <a:noFill/>
                </a:ln>
                <a:solidFill>
                  <a:srgbClr val="1F1F1F"/>
                </a:solidFill>
                <a:effectLst/>
              </a:rPr>
              <a:t>Ciliegino: Authentic Italian Restaurant</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3"/>
              </a:rPr>
              <a:t>https://cilieginorestaurant.co.uk/</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Ciliegino Restaurant</a:t>
            </a:r>
            <a:r>
              <a:rPr kumimoji="0" lang="en-US" altLang="en-US" sz="1400" b="0" i="0" u="none" strike="noStrike" cap="none" normalizeH="0" baseline="0" dirty="0">
                <a:ln>
                  <a:noFill/>
                </a:ln>
                <a:solidFill>
                  <a:srgbClr val="1F1F1F"/>
                </a:solidFill>
                <a:effectLst/>
              </a:rPr>
              <a:t> (n.d.) ‘Ciliegino Restaurant’, </a:t>
            </a:r>
            <a:r>
              <a:rPr kumimoji="0" lang="en-US" altLang="en-US" sz="1400" b="0" i="1" u="none" strike="noStrike" cap="none" normalizeH="0" baseline="0" dirty="0">
                <a:ln>
                  <a:noFill/>
                </a:ln>
                <a:solidFill>
                  <a:srgbClr val="1F1F1F"/>
                </a:solidFill>
                <a:effectLst/>
              </a:rPr>
              <a:t>Instagram</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4"/>
              </a:rPr>
              <a:t>https://www.instagram.com/cilieginorestaurant/</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Deloitte Digital</a:t>
            </a:r>
            <a:r>
              <a:rPr kumimoji="0" lang="en-US" altLang="en-US" sz="1400" b="0" i="0" u="none" strike="noStrike" cap="none" normalizeH="0" baseline="0" dirty="0">
                <a:ln>
                  <a:noFill/>
                </a:ln>
                <a:solidFill>
                  <a:srgbClr val="1F1F1F"/>
                </a:solidFill>
                <a:effectLst/>
              </a:rPr>
              <a:t> (n.d.) </a:t>
            </a:r>
            <a:r>
              <a:rPr kumimoji="0" lang="en-US" altLang="en-US" sz="1400" b="0" i="1" u="none" strike="noStrike" cap="none" normalizeH="0" baseline="0" dirty="0">
                <a:ln>
                  <a:noFill/>
                </a:ln>
                <a:solidFill>
                  <a:srgbClr val="1F1F1F"/>
                </a:solidFill>
                <a:effectLst/>
              </a:rPr>
              <a:t>Social Media Strategies for Restaurants</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5"/>
              </a:rPr>
              <a:t>https://www.deloittedigital.com/us/en/insights/perspective/social-media-strategies-restaurants.html</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1" u="none" strike="noStrike" cap="none" normalizeH="0" baseline="0" dirty="0">
                <a:ln>
                  <a:noFill/>
                </a:ln>
                <a:solidFill>
                  <a:srgbClr val="1F1F1F"/>
                </a:solidFill>
                <a:effectLst/>
              </a:rPr>
              <a:t>Ciliegino Menu</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6"/>
              </a:rPr>
              <a:t>https://online.flippingbook.com/view/336650292/</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Food Standards Agency</a:t>
            </a:r>
            <a:r>
              <a:rPr kumimoji="0" lang="en-US" altLang="en-US" sz="1400" b="0" i="0" u="none" strike="noStrike" cap="none" normalizeH="0" baseline="0" dirty="0">
                <a:ln>
                  <a:noFill/>
                </a:ln>
                <a:solidFill>
                  <a:srgbClr val="1F1F1F"/>
                </a:solidFill>
                <a:effectLst/>
              </a:rPr>
              <a:t> (n.d.) </a:t>
            </a:r>
            <a:r>
              <a:rPr kumimoji="0" lang="en-US" altLang="en-US" sz="1400" b="0" i="1" u="none" strike="noStrike" cap="none" normalizeH="0" baseline="0" dirty="0">
                <a:ln>
                  <a:noFill/>
                </a:ln>
                <a:solidFill>
                  <a:srgbClr val="1F1F1F"/>
                </a:solidFill>
                <a:effectLst/>
              </a:rPr>
              <a:t>Ciliegino - Food Hygiene Rating</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7"/>
              </a:rPr>
              <a:t>https://ratings.food.gov.uk/business/1009141</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Kalibrate</a:t>
            </a:r>
            <a:r>
              <a:rPr kumimoji="0" lang="en-US" altLang="en-US" sz="1400" b="0" i="0" u="none" strike="noStrike" cap="none" normalizeH="0" baseline="0" dirty="0">
                <a:ln>
                  <a:noFill/>
                </a:ln>
                <a:solidFill>
                  <a:srgbClr val="1F1F1F"/>
                </a:solidFill>
                <a:effectLst/>
              </a:rPr>
              <a:t> (n.d.) </a:t>
            </a:r>
            <a:r>
              <a:rPr kumimoji="0" lang="en-US" altLang="en-US" sz="1400" b="0" i="1" u="none" strike="noStrike" cap="none" normalizeH="0" baseline="0" dirty="0">
                <a:ln>
                  <a:noFill/>
                </a:ln>
                <a:solidFill>
                  <a:srgbClr val="1F1F1F"/>
                </a:solidFill>
                <a:effectLst/>
              </a:rPr>
              <a:t>Why is location important for restaurants?</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8"/>
              </a:rPr>
              <a:t>https://kalibrate.com/insights/blog/location-intelligence/why-is-location-important-for-restaurants/</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Lewis, F.</a:t>
            </a:r>
            <a:r>
              <a:rPr kumimoji="0" lang="en-US" altLang="en-US" sz="1400" b="0" i="0" u="none" strike="noStrike" cap="none" normalizeH="0" baseline="0" dirty="0">
                <a:ln>
                  <a:noFill/>
                </a:ln>
                <a:solidFill>
                  <a:srgbClr val="1F1F1F"/>
                </a:solidFill>
                <a:effectLst/>
              </a:rPr>
              <a:t> (2023) ‘The Italian restaurant in a Cardiff shopping center that quietly sells some of the best food in the city’, </a:t>
            </a:r>
            <a:r>
              <a:rPr kumimoji="0" lang="en-US" altLang="en-US" sz="1400" b="0" i="1" u="none" strike="noStrike" cap="none" normalizeH="0" baseline="0" dirty="0">
                <a:ln>
                  <a:noFill/>
                </a:ln>
                <a:solidFill>
                  <a:srgbClr val="1F1F1F"/>
                </a:solidFill>
                <a:effectLst/>
              </a:rPr>
              <a:t>Wales Online</a:t>
            </a:r>
            <a:r>
              <a:rPr kumimoji="0" lang="en-US" altLang="en-US" sz="1400" b="0" i="0" u="none" strike="noStrike" cap="none" normalizeH="0" baseline="0" dirty="0">
                <a:ln>
                  <a:noFill/>
                </a:ln>
                <a:solidFill>
                  <a:srgbClr val="1F1F1F"/>
                </a:solidFill>
                <a:effectLst/>
              </a:rPr>
              <a:t>, 2 April. Available at: </a:t>
            </a:r>
            <a:r>
              <a:rPr kumimoji="0" lang="en-US" altLang="en-US" sz="1400" b="0" i="0" u="none" strike="noStrike" cap="none" normalizeH="0" baseline="0" dirty="0">
                <a:ln>
                  <a:noFill/>
                </a:ln>
                <a:solidFill>
                  <a:srgbClr val="0B57D0"/>
                </a:solidFill>
                <a:effectLst/>
                <a:hlinkClick r:id="rId9"/>
              </a:rPr>
              <a:t>https://www.walesonline.co.uk/whats-on/food-drink-news/italian-restaurant-shopping-centre-quietly-26552687</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Local Link Magazine</a:t>
            </a:r>
            <a:r>
              <a:rPr kumimoji="0" lang="en-US" altLang="en-US" sz="1400" b="0" i="0" u="none" strike="noStrike" cap="none" normalizeH="0" baseline="0" dirty="0">
                <a:ln>
                  <a:noFill/>
                </a:ln>
                <a:solidFill>
                  <a:srgbClr val="1F1F1F"/>
                </a:solidFill>
                <a:effectLst/>
              </a:rPr>
              <a:t> (n.d.) </a:t>
            </a:r>
            <a:r>
              <a:rPr kumimoji="0" lang="en-US" altLang="en-US" sz="1400" b="0" i="1" u="none" strike="noStrike" cap="none" normalizeH="0" baseline="0" dirty="0">
                <a:ln>
                  <a:noFill/>
                </a:ln>
                <a:solidFill>
                  <a:srgbClr val="1F1F1F"/>
                </a:solidFill>
                <a:effectLst/>
              </a:rPr>
              <a:t>Review: Ciliegino Italian, St. Davids Cardiff</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10"/>
              </a:rPr>
              <a:t>https://locallinkmagazine.com/review-ciliegino/</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Local Link Magazine</a:t>
            </a:r>
            <a:r>
              <a:rPr kumimoji="0" lang="en-US" altLang="en-US" sz="1400" b="0" i="0" u="none" strike="noStrike" cap="none" normalizeH="0" baseline="0" dirty="0">
                <a:ln>
                  <a:noFill/>
                </a:ln>
                <a:solidFill>
                  <a:srgbClr val="1F1F1F"/>
                </a:solidFill>
                <a:effectLst/>
              </a:rPr>
              <a:t> (n.d.) </a:t>
            </a:r>
            <a:r>
              <a:rPr kumimoji="0" lang="en-US" altLang="en-US" sz="1400" b="0" i="1" u="none" strike="noStrike" cap="none" normalizeH="0" baseline="0" dirty="0">
                <a:ln>
                  <a:noFill/>
                </a:ln>
                <a:solidFill>
                  <a:srgbClr val="1F1F1F"/>
                </a:solidFill>
                <a:effectLst/>
              </a:rPr>
              <a:t>Ciliegino Cardiff</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11"/>
              </a:rPr>
              <a:t>https://locallinkmagazine.com/cilienginocardiff/</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Ridler, F.</a:t>
            </a:r>
            <a:r>
              <a:rPr kumimoji="0" lang="en-US" altLang="en-US" sz="1400" b="0" i="0" u="none" strike="noStrike" cap="none" normalizeH="0" baseline="0" dirty="0">
                <a:ln>
                  <a:noFill/>
                </a:ln>
                <a:solidFill>
                  <a:srgbClr val="1F1F1F"/>
                </a:solidFill>
                <a:effectLst/>
              </a:rPr>
              <a:t> (2024) ‘Independent restaurant in shopping center surrounded by chains is "hidden gem"’, </a:t>
            </a:r>
            <a:r>
              <a:rPr kumimoji="0" lang="en-US" altLang="en-US" sz="1400" b="0" i="1" u="none" strike="noStrike" cap="none" normalizeH="0" baseline="0" dirty="0">
                <a:ln>
                  <a:noFill/>
                </a:ln>
                <a:solidFill>
                  <a:srgbClr val="1F1F1F"/>
                </a:solidFill>
                <a:effectLst/>
              </a:rPr>
              <a:t>The Mirror</a:t>
            </a:r>
            <a:r>
              <a:rPr kumimoji="0" lang="en-US" altLang="en-US" sz="1400" b="0" i="0" u="none" strike="noStrike" cap="none" normalizeH="0" baseline="0" dirty="0">
                <a:ln>
                  <a:noFill/>
                </a:ln>
                <a:solidFill>
                  <a:srgbClr val="1F1F1F"/>
                </a:solidFill>
                <a:effectLst/>
              </a:rPr>
              <a:t>, 24 September. Available at: </a:t>
            </a:r>
            <a:r>
              <a:rPr kumimoji="0" lang="en-US" altLang="en-US" sz="1400" b="0" i="0" u="none" strike="noStrike" cap="none" normalizeH="0" baseline="0" dirty="0">
                <a:ln>
                  <a:noFill/>
                </a:ln>
                <a:solidFill>
                  <a:srgbClr val="0B57D0"/>
                </a:solidFill>
                <a:effectLst/>
                <a:hlinkClick r:id="rId12"/>
              </a:rPr>
              <a:t>https://www.mirror.co.uk/lifestyle/food-drink/shopping-centre-restaurant-surrounded-chains-33790756</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Sands, K.</a:t>
            </a:r>
            <a:r>
              <a:rPr kumimoji="0" lang="en-US" altLang="en-US" sz="1400" b="0" i="0" u="none" strike="noStrike" cap="none" normalizeH="0" baseline="0" dirty="0">
                <a:ln>
                  <a:noFill/>
                </a:ln>
                <a:solidFill>
                  <a:srgbClr val="1F1F1F"/>
                </a:solidFill>
                <a:effectLst/>
              </a:rPr>
              <a:t> (2017) ‘An authentic Sicilian restaurant has opened its first UK branch in Cardiff’, </a:t>
            </a:r>
            <a:r>
              <a:rPr kumimoji="0" lang="en-US" altLang="en-US" sz="1400" b="0" i="1" u="none" strike="noStrike" cap="none" normalizeH="0" baseline="0" dirty="0">
                <a:ln>
                  <a:noFill/>
                </a:ln>
                <a:solidFill>
                  <a:srgbClr val="1F1F1F"/>
                </a:solidFill>
                <a:effectLst/>
              </a:rPr>
              <a:t>Wales Online</a:t>
            </a:r>
            <a:r>
              <a:rPr kumimoji="0" lang="en-US" altLang="en-US" sz="1400" b="0" i="0" u="none" strike="noStrike" cap="none" normalizeH="0" baseline="0" dirty="0">
                <a:ln>
                  <a:noFill/>
                </a:ln>
                <a:solidFill>
                  <a:srgbClr val="1F1F1F"/>
                </a:solidFill>
                <a:effectLst/>
              </a:rPr>
              <a:t>, 12 July. Available at: </a:t>
            </a:r>
            <a:r>
              <a:rPr kumimoji="0" lang="en-US" altLang="en-US" sz="1400" b="0" i="0" u="none" strike="noStrike" cap="none" normalizeH="0" baseline="0" dirty="0">
                <a:ln>
                  <a:noFill/>
                </a:ln>
                <a:solidFill>
                  <a:srgbClr val="0B57D0"/>
                </a:solidFill>
                <a:effectLst/>
                <a:hlinkClick r:id="rId13"/>
              </a:rPr>
              <a:t>https://www.walesonline.co.uk/whats-on/food-drink-news/authentic-sicilian-restaurant-opened-first-13412860</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The Fork</a:t>
            </a:r>
            <a:r>
              <a:rPr kumimoji="0" lang="en-US" altLang="en-US" sz="1400" b="0" i="0" u="none" strike="noStrike" cap="none" normalizeH="0" baseline="0" dirty="0">
                <a:ln>
                  <a:noFill/>
                </a:ln>
                <a:solidFill>
                  <a:srgbClr val="1F1F1F"/>
                </a:solidFill>
                <a:effectLst/>
              </a:rPr>
              <a:t> (n.d.) </a:t>
            </a:r>
            <a:r>
              <a:rPr kumimoji="0" lang="en-US" altLang="en-US" sz="1400" b="0" i="1" u="none" strike="noStrike" cap="none" normalizeH="0" baseline="0" dirty="0">
                <a:ln>
                  <a:noFill/>
                </a:ln>
                <a:solidFill>
                  <a:srgbClr val="1F1F1F"/>
                </a:solidFill>
                <a:effectLst/>
              </a:rPr>
              <a:t>Ciliegino - Restaurant Reviews</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14"/>
              </a:rPr>
              <a:t>https://www.thefork.co.uk/restaurant/ciliegino-r754738/reviews</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TikTok</a:t>
            </a:r>
            <a:r>
              <a:rPr kumimoji="0" lang="en-US" altLang="en-US" sz="1400" b="0" i="0" u="none" strike="noStrike" cap="none" normalizeH="0" baseline="0" dirty="0">
                <a:ln>
                  <a:noFill/>
                </a:ln>
                <a:solidFill>
                  <a:srgbClr val="1F1F1F"/>
                </a:solidFill>
                <a:effectLst/>
              </a:rPr>
              <a:t> (n.d.) </a:t>
            </a:r>
            <a:r>
              <a:rPr kumimoji="0" lang="en-US" altLang="en-US" sz="1400" b="0" i="1" u="none" strike="noStrike" cap="none" normalizeH="0" baseline="0" dirty="0">
                <a:ln>
                  <a:noFill/>
                </a:ln>
                <a:solidFill>
                  <a:srgbClr val="1F1F1F"/>
                </a:solidFill>
                <a:effectLst/>
              </a:rPr>
              <a:t>Discover Ciliegino Cardiff</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15"/>
              </a:rPr>
              <a:t>https://www.tiktok.com/discover/ciliegino-cardiff</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Toast POS</a:t>
            </a:r>
            <a:r>
              <a:rPr kumimoji="0" lang="en-US" altLang="en-US" sz="1400" b="0" i="0" u="none" strike="noStrike" cap="none" normalizeH="0" baseline="0" dirty="0">
                <a:ln>
                  <a:noFill/>
                </a:ln>
                <a:solidFill>
                  <a:srgbClr val="1F1F1F"/>
                </a:solidFill>
                <a:effectLst/>
              </a:rPr>
              <a:t> (n.d.) </a:t>
            </a:r>
            <a:r>
              <a:rPr kumimoji="0" lang="en-US" altLang="en-US" sz="1400" b="0" i="1" u="none" strike="noStrike" cap="none" normalizeH="0" baseline="0" dirty="0">
                <a:ln>
                  <a:noFill/>
                </a:ln>
                <a:solidFill>
                  <a:srgbClr val="1F1F1F"/>
                </a:solidFill>
                <a:effectLst/>
              </a:rPr>
              <a:t>What Makes a Restaurant Successful</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16"/>
              </a:rPr>
              <a:t>https://pos.toasttab.com/uk/blog/on-the-line/what-makes-a-restaurant-successful</a:t>
            </a:r>
            <a:r>
              <a:rPr kumimoji="0" lang="en-US" altLang="en-US" sz="1400" b="0" i="0" u="none" strike="noStrike" cap="none" normalizeH="0" baseline="0" dirty="0">
                <a:ln>
                  <a:noFill/>
                </a:ln>
                <a:solidFill>
                  <a:srgbClr val="1F1F1F"/>
                </a:solidFill>
                <a:effectLst/>
              </a:rPr>
              <a:t> (Accessed: 11 January 2026).</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dirty="0">
                <a:ln>
                  <a:noFill/>
                </a:ln>
                <a:solidFill>
                  <a:srgbClr val="1F1F1F"/>
                </a:solidFill>
                <a:effectLst/>
              </a:rPr>
              <a:t>TripAdvisor</a:t>
            </a:r>
            <a:r>
              <a:rPr kumimoji="0" lang="en-US" altLang="en-US" sz="1400" b="0" i="0" u="none" strike="noStrike" cap="none" normalizeH="0" baseline="0" dirty="0">
                <a:ln>
                  <a:noFill/>
                </a:ln>
                <a:solidFill>
                  <a:srgbClr val="1F1F1F"/>
                </a:solidFill>
                <a:effectLst/>
              </a:rPr>
              <a:t> (n.d.) </a:t>
            </a:r>
            <a:r>
              <a:rPr kumimoji="0" lang="en-US" altLang="en-US" sz="1400" b="0" i="1" u="none" strike="noStrike" cap="none" normalizeH="0" baseline="0" dirty="0">
                <a:ln>
                  <a:noFill/>
                </a:ln>
                <a:solidFill>
                  <a:srgbClr val="1F1F1F"/>
                </a:solidFill>
                <a:effectLst/>
              </a:rPr>
              <a:t>Ciliegino Restaurant Cardiff Reviews</a:t>
            </a:r>
            <a:r>
              <a:rPr kumimoji="0" lang="en-US" altLang="en-US" sz="1400" b="0" i="0" u="none" strike="noStrike" cap="none" normalizeH="0" baseline="0" dirty="0">
                <a:ln>
                  <a:noFill/>
                </a:ln>
                <a:solidFill>
                  <a:srgbClr val="1F1F1F"/>
                </a:solidFill>
                <a:effectLst/>
              </a:rPr>
              <a:t>. Available at: </a:t>
            </a:r>
            <a:r>
              <a:rPr kumimoji="0" lang="en-US" altLang="en-US" sz="1400" b="0" i="0" u="none" strike="noStrike" cap="none" normalizeH="0" baseline="0" dirty="0">
                <a:ln>
                  <a:noFill/>
                </a:ln>
                <a:solidFill>
                  <a:srgbClr val="0B57D0"/>
                </a:solidFill>
                <a:effectLst/>
                <a:hlinkClick r:id="rId17"/>
              </a:rPr>
              <a:t>https://www.tripadvisor.in/Restaurant_Review-g186460-d12645401-Reviews-Ciliegino_Restaurant-Cardiff_South_Wales_Wales.html</a:t>
            </a:r>
            <a:r>
              <a:rPr kumimoji="0" lang="en-US" altLang="en-US" sz="1400" b="0" i="0" u="none" strike="noStrike" cap="none" normalizeH="0" baseline="0" dirty="0">
                <a:ln>
                  <a:noFill/>
                </a:ln>
                <a:solidFill>
                  <a:srgbClr val="1F1F1F"/>
                </a:solidFill>
                <a:effectLst/>
              </a:rPr>
              <a:t> (Accessed: 11 January 2026).</a:t>
            </a:r>
          </a:p>
        </p:txBody>
      </p:sp>
    </p:spTree>
    <p:extLst>
      <p:ext uri="{BB962C8B-B14F-4D97-AF65-F5344CB8AC3E}">
        <p14:creationId xmlns:p14="http://schemas.microsoft.com/office/powerpoint/2010/main" val="390650533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51919</TotalTime>
  <Words>2344</Words>
  <Application>Microsoft Office PowerPoint</Application>
  <PresentationFormat>Widescreen</PresentationFormat>
  <Paragraphs>107</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ADLaM Display</vt: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Kitty Mohamed (2517690)</dc:creator>
  <cp:lastModifiedBy>Kitty Mohamed (2517690)</cp:lastModifiedBy>
  <cp:revision>100</cp:revision>
  <dcterms:created xsi:type="dcterms:W3CDTF">2025-11-27T16:44:20Z</dcterms:created>
  <dcterms:modified xsi:type="dcterms:W3CDTF">2026-01-11T22:51:17Z</dcterms:modified>
</cp:coreProperties>
</file>