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notesMasterIdLst>
    <p:notesMasterId r:id="rId15"/>
  </p:notesMasterIdLst>
  <p:sldIdLst>
    <p:sldId id="256" r:id="rId2"/>
    <p:sldId id="259" r:id="rId3"/>
    <p:sldId id="260" r:id="rId4"/>
    <p:sldId id="261" r:id="rId5"/>
    <p:sldId id="262" r:id="rId6"/>
    <p:sldId id="263" r:id="rId7"/>
    <p:sldId id="264" r:id="rId8"/>
    <p:sldId id="265" r:id="rId9"/>
    <p:sldId id="266" r:id="rId10"/>
    <p:sldId id="267" r:id="rId11"/>
    <p:sldId id="271" r:id="rId12"/>
    <p:sldId id="258" r:id="rId13"/>
    <p:sldId id="27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51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BB9097-CAFD-4C51-B9F9-39CBA88EDEB8}" type="datetimeFigureOut">
              <a:rPr lang="en-IN" smtClean="0"/>
              <a:t>05-08-2026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6F10ED-95E2-4486-969D-622F5E7EC79F}" type="slidenum">
              <a:rPr lang="en-IN" smtClean="0"/>
              <a:t>‹#›</a:t>
            </a:fld>
            <a:endParaRPr lang="en-IN"/>
          </a:p>
        </p:txBody>
      </p:sp>
    </p:spTree>
    <p:extLst>
      <p:ext uri="{BB962C8B-B14F-4D97-AF65-F5344CB8AC3E}">
        <p14:creationId xmlns:p14="http://schemas.microsoft.com/office/powerpoint/2010/main" val="14697559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CE6F10ED-95E2-4486-969D-622F5E7EC79F}" type="slidenum">
              <a:rPr lang="en-IN" smtClean="0"/>
              <a:t>1</a:t>
            </a:fld>
            <a:endParaRPr lang="en-IN"/>
          </a:p>
        </p:txBody>
      </p:sp>
    </p:spTree>
    <p:extLst>
      <p:ext uri="{BB962C8B-B14F-4D97-AF65-F5344CB8AC3E}">
        <p14:creationId xmlns:p14="http://schemas.microsoft.com/office/powerpoint/2010/main" val="9564401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F3A01-003F-5CBA-1A75-6352343F85A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C313B416-F432-F272-E620-2F06B4213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82BDA2FB-E887-B30D-7E09-1E95B7D1F3F8}"/>
              </a:ext>
            </a:extLst>
          </p:cNvPr>
          <p:cNvSpPr>
            <a:spLocks noGrp="1"/>
          </p:cNvSpPr>
          <p:nvPr>
            <p:ph type="dt" sz="half" idx="10"/>
          </p:nvPr>
        </p:nvSpPr>
        <p:spPr/>
        <p:txBody>
          <a:bodyPr/>
          <a:lstStyle/>
          <a:p>
            <a:fld id="{0BBF55AA-D8D2-4F70-985E-D7BE8C4086C9}" type="datetimeFigureOut">
              <a:rPr lang="en-IN" smtClean="0"/>
              <a:t>05-08-2026</a:t>
            </a:fld>
            <a:endParaRPr lang="en-IN"/>
          </a:p>
        </p:txBody>
      </p:sp>
      <p:sp>
        <p:nvSpPr>
          <p:cNvPr id="5" name="Footer Placeholder 4">
            <a:extLst>
              <a:ext uri="{FF2B5EF4-FFF2-40B4-BE49-F238E27FC236}">
                <a16:creationId xmlns:a16="http://schemas.microsoft.com/office/drawing/2014/main" id="{99FD00E5-E45B-2C7C-D7E7-5335C2B98C1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627BB02-7EBE-CF7E-242B-E316AE0ED962}"/>
              </a:ext>
            </a:extLst>
          </p:cNvPr>
          <p:cNvSpPr>
            <a:spLocks noGrp="1"/>
          </p:cNvSpPr>
          <p:nvPr>
            <p:ph type="sldNum" sz="quarter" idx="12"/>
          </p:nvPr>
        </p:nvSpPr>
        <p:spPr/>
        <p:txBody>
          <a:bodyPr/>
          <a:lstStyle/>
          <a:p>
            <a:fld id="{70972AA0-01A7-4193-949C-A6646CE5B7AA}" type="slidenum">
              <a:rPr lang="en-IN" smtClean="0"/>
              <a:t>‹#›</a:t>
            </a:fld>
            <a:endParaRPr lang="en-IN"/>
          </a:p>
        </p:txBody>
      </p:sp>
    </p:spTree>
    <p:extLst>
      <p:ext uri="{BB962C8B-B14F-4D97-AF65-F5344CB8AC3E}">
        <p14:creationId xmlns:p14="http://schemas.microsoft.com/office/powerpoint/2010/main" val="32461377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F1387-E832-C0D7-61D5-F3E7C0F846DC}"/>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18B59A73-CD9E-BE39-AD82-82CA89D90B0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BB0A039-F82D-BA90-08FD-2FEF3DE0667D}"/>
              </a:ext>
            </a:extLst>
          </p:cNvPr>
          <p:cNvSpPr>
            <a:spLocks noGrp="1"/>
          </p:cNvSpPr>
          <p:nvPr>
            <p:ph type="dt" sz="half" idx="10"/>
          </p:nvPr>
        </p:nvSpPr>
        <p:spPr/>
        <p:txBody>
          <a:bodyPr/>
          <a:lstStyle/>
          <a:p>
            <a:fld id="{0BBF55AA-D8D2-4F70-985E-D7BE8C4086C9}" type="datetimeFigureOut">
              <a:rPr lang="en-IN" smtClean="0"/>
              <a:t>05-08-2026</a:t>
            </a:fld>
            <a:endParaRPr lang="en-IN"/>
          </a:p>
        </p:txBody>
      </p:sp>
      <p:sp>
        <p:nvSpPr>
          <p:cNvPr id="5" name="Footer Placeholder 4">
            <a:extLst>
              <a:ext uri="{FF2B5EF4-FFF2-40B4-BE49-F238E27FC236}">
                <a16:creationId xmlns:a16="http://schemas.microsoft.com/office/drawing/2014/main" id="{3EC4A273-15B4-6FB0-0219-E86F24D8A10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5828E65-C3AD-F5B3-4B37-F81FC3F1C25E}"/>
              </a:ext>
            </a:extLst>
          </p:cNvPr>
          <p:cNvSpPr>
            <a:spLocks noGrp="1"/>
          </p:cNvSpPr>
          <p:nvPr>
            <p:ph type="sldNum" sz="quarter" idx="12"/>
          </p:nvPr>
        </p:nvSpPr>
        <p:spPr/>
        <p:txBody>
          <a:bodyPr/>
          <a:lstStyle/>
          <a:p>
            <a:fld id="{70972AA0-01A7-4193-949C-A6646CE5B7AA}" type="slidenum">
              <a:rPr lang="en-IN" smtClean="0"/>
              <a:t>‹#›</a:t>
            </a:fld>
            <a:endParaRPr lang="en-IN"/>
          </a:p>
        </p:txBody>
      </p:sp>
    </p:spTree>
    <p:extLst>
      <p:ext uri="{BB962C8B-B14F-4D97-AF65-F5344CB8AC3E}">
        <p14:creationId xmlns:p14="http://schemas.microsoft.com/office/powerpoint/2010/main" val="28212139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31D23-B81D-4DC4-9DF5-44D8A86866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B0B8A461-BEA4-0E53-F757-2009472E1E2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54B5B6C-489B-F6FE-4AD3-A8E5AFC79625}"/>
              </a:ext>
            </a:extLst>
          </p:cNvPr>
          <p:cNvSpPr>
            <a:spLocks noGrp="1"/>
          </p:cNvSpPr>
          <p:nvPr>
            <p:ph type="dt" sz="half" idx="10"/>
          </p:nvPr>
        </p:nvSpPr>
        <p:spPr/>
        <p:txBody>
          <a:bodyPr/>
          <a:lstStyle/>
          <a:p>
            <a:fld id="{0BBF55AA-D8D2-4F70-985E-D7BE8C4086C9}" type="datetimeFigureOut">
              <a:rPr lang="en-IN" smtClean="0"/>
              <a:t>05-08-2026</a:t>
            </a:fld>
            <a:endParaRPr lang="en-IN"/>
          </a:p>
        </p:txBody>
      </p:sp>
      <p:sp>
        <p:nvSpPr>
          <p:cNvPr id="5" name="Footer Placeholder 4">
            <a:extLst>
              <a:ext uri="{FF2B5EF4-FFF2-40B4-BE49-F238E27FC236}">
                <a16:creationId xmlns:a16="http://schemas.microsoft.com/office/drawing/2014/main" id="{ADFE332B-F0A8-06ED-A25A-C3746B4582C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D2C9B09-9429-BB86-6805-693767E2D1C5}"/>
              </a:ext>
            </a:extLst>
          </p:cNvPr>
          <p:cNvSpPr>
            <a:spLocks noGrp="1"/>
          </p:cNvSpPr>
          <p:nvPr>
            <p:ph type="sldNum" sz="quarter" idx="12"/>
          </p:nvPr>
        </p:nvSpPr>
        <p:spPr/>
        <p:txBody>
          <a:bodyPr/>
          <a:lstStyle/>
          <a:p>
            <a:fld id="{70972AA0-01A7-4193-949C-A6646CE5B7AA}" type="slidenum">
              <a:rPr lang="en-IN" smtClean="0"/>
              <a:t>‹#›</a:t>
            </a:fld>
            <a:endParaRPr lang="en-IN"/>
          </a:p>
        </p:txBody>
      </p:sp>
    </p:spTree>
    <p:extLst>
      <p:ext uri="{BB962C8B-B14F-4D97-AF65-F5344CB8AC3E}">
        <p14:creationId xmlns:p14="http://schemas.microsoft.com/office/powerpoint/2010/main" val="5245884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53E4A-8BC0-12BD-1B30-3593B12831AA}"/>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1A24A704-E045-90A9-DDA3-AEB65C3BC02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218BDA0F-9687-C582-6792-549637BE001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76CC932E-D8C5-F3A8-7499-9E62AE474F69}"/>
              </a:ext>
            </a:extLst>
          </p:cNvPr>
          <p:cNvSpPr>
            <a:spLocks noGrp="1"/>
          </p:cNvSpPr>
          <p:nvPr>
            <p:ph type="dt" sz="half" idx="10"/>
          </p:nvPr>
        </p:nvSpPr>
        <p:spPr/>
        <p:txBody>
          <a:bodyPr/>
          <a:lstStyle/>
          <a:p>
            <a:fld id="{0BBF55AA-D8D2-4F70-985E-D7BE8C4086C9}" type="datetimeFigureOut">
              <a:rPr lang="en-IN" smtClean="0"/>
              <a:t>05-08-2026</a:t>
            </a:fld>
            <a:endParaRPr lang="en-IN"/>
          </a:p>
        </p:txBody>
      </p:sp>
      <p:sp>
        <p:nvSpPr>
          <p:cNvPr id="6" name="Footer Placeholder 5">
            <a:extLst>
              <a:ext uri="{FF2B5EF4-FFF2-40B4-BE49-F238E27FC236}">
                <a16:creationId xmlns:a16="http://schemas.microsoft.com/office/drawing/2014/main" id="{812E71A9-9A91-B10D-1890-E14A61B4F7F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F847E5EB-4EEF-2169-4D09-6D9CBBC0539F}"/>
              </a:ext>
            </a:extLst>
          </p:cNvPr>
          <p:cNvSpPr>
            <a:spLocks noGrp="1"/>
          </p:cNvSpPr>
          <p:nvPr>
            <p:ph type="sldNum" sz="quarter" idx="12"/>
          </p:nvPr>
        </p:nvSpPr>
        <p:spPr/>
        <p:txBody>
          <a:bodyPr/>
          <a:lstStyle/>
          <a:p>
            <a:fld id="{70972AA0-01A7-4193-949C-A6646CE5B7AA}" type="slidenum">
              <a:rPr lang="en-IN" smtClean="0"/>
              <a:t>‹#›</a:t>
            </a:fld>
            <a:endParaRPr lang="en-IN"/>
          </a:p>
        </p:txBody>
      </p:sp>
    </p:spTree>
    <p:extLst>
      <p:ext uri="{BB962C8B-B14F-4D97-AF65-F5344CB8AC3E}">
        <p14:creationId xmlns:p14="http://schemas.microsoft.com/office/powerpoint/2010/main" val="32656725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13E1B-7A86-7D96-41EC-E0E491775799}"/>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7FEA60D8-E0B8-4B6D-AFAA-F021B6BD07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45270C2-0CB4-C703-3FA0-F3CFC5B33B2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A97E8E49-FC14-693B-E674-CBC35CBC9B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05ED504-36F5-D452-6613-75F3A3F2B45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62A638DF-C68E-5A02-FD2E-A88918DD4BD4}"/>
              </a:ext>
            </a:extLst>
          </p:cNvPr>
          <p:cNvSpPr>
            <a:spLocks noGrp="1"/>
          </p:cNvSpPr>
          <p:nvPr>
            <p:ph type="dt" sz="half" idx="10"/>
          </p:nvPr>
        </p:nvSpPr>
        <p:spPr/>
        <p:txBody>
          <a:bodyPr/>
          <a:lstStyle/>
          <a:p>
            <a:fld id="{0BBF55AA-D8D2-4F70-985E-D7BE8C4086C9}" type="datetimeFigureOut">
              <a:rPr lang="en-IN" smtClean="0"/>
              <a:t>05-08-2026</a:t>
            </a:fld>
            <a:endParaRPr lang="en-IN"/>
          </a:p>
        </p:txBody>
      </p:sp>
      <p:sp>
        <p:nvSpPr>
          <p:cNvPr id="8" name="Footer Placeholder 7">
            <a:extLst>
              <a:ext uri="{FF2B5EF4-FFF2-40B4-BE49-F238E27FC236}">
                <a16:creationId xmlns:a16="http://schemas.microsoft.com/office/drawing/2014/main" id="{3EE4363D-7288-75CF-04FA-A84F53B60AAA}"/>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0BA98824-309E-E6CB-3672-C65C0A33093E}"/>
              </a:ext>
            </a:extLst>
          </p:cNvPr>
          <p:cNvSpPr>
            <a:spLocks noGrp="1"/>
          </p:cNvSpPr>
          <p:nvPr>
            <p:ph type="sldNum" sz="quarter" idx="12"/>
          </p:nvPr>
        </p:nvSpPr>
        <p:spPr/>
        <p:txBody>
          <a:bodyPr/>
          <a:lstStyle/>
          <a:p>
            <a:fld id="{70972AA0-01A7-4193-949C-A6646CE5B7AA}" type="slidenum">
              <a:rPr lang="en-IN" smtClean="0"/>
              <a:t>‹#›</a:t>
            </a:fld>
            <a:endParaRPr lang="en-IN"/>
          </a:p>
        </p:txBody>
      </p:sp>
    </p:spTree>
    <p:extLst>
      <p:ext uri="{BB962C8B-B14F-4D97-AF65-F5344CB8AC3E}">
        <p14:creationId xmlns:p14="http://schemas.microsoft.com/office/powerpoint/2010/main" val="20361633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3C8F5-9D69-7D07-41DE-BB7A2DF08BC5}"/>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B746CB21-3BA6-2195-BED4-A59553966FCF}"/>
              </a:ext>
            </a:extLst>
          </p:cNvPr>
          <p:cNvSpPr>
            <a:spLocks noGrp="1"/>
          </p:cNvSpPr>
          <p:nvPr>
            <p:ph type="dt" sz="half" idx="10"/>
          </p:nvPr>
        </p:nvSpPr>
        <p:spPr/>
        <p:txBody>
          <a:bodyPr/>
          <a:lstStyle/>
          <a:p>
            <a:fld id="{0BBF55AA-D8D2-4F70-985E-D7BE8C4086C9}" type="datetimeFigureOut">
              <a:rPr lang="en-IN" smtClean="0"/>
              <a:t>05-08-2026</a:t>
            </a:fld>
            <a:endParaRPr lang="en-IN"/>
          </a:p>
        </p:txBody>
      </p:sp>
      <p:sp>
        <p:nvSpPr>
          <p:cNvPr id="4" name="Footer Placeholder 3">
            <a:extLst>
              <a:ext uri="{FF2B5EF4-FFF2-40B4-BE49-F238E27FC236}">
                <a16:creationId xmlns:a16="http://schemas.microsoft.com/office/drawing/2014/main" id="{62C7C85B-9CD8-B5C1-28C2-4D18A420324D}"/>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15E8B081-0C24-49EE-5787-F7AAE8118FF3}"/>
              </a:ext>
            </a:extLst>
          </p:cNvPr>
          <p:cNvSpPr>
            <a:spLocks noGrp="1"/>
          </p:cNvSpPr>
          <p:nvPr>
            <p:ph type="sldNum" sz="quarter" idx="12"/>
          </p:nvPr>
        </p:nvSpPr>
        <p:spPr/>
        <p:txBody>
          <a:bodyPr/>
          <a:lstStyle/>
          <a:p>
            <a:fld id="{70972AA0-01A7-4193-949C-A6646CE5B7AA}" type="slidenum">
              <a:rPr lang="en-IN" smtClean="0"/>
              <a:t>‹#›</a:t>
            </a:fld>
            <a:endParaRPr lang="en-IN"/>
          </a:p>
        </p:txBody>
      </p:sp>
    </p:spTree>
    <p:extLst>
      <p:ext uri="{BB962C8B-B14F-4D97-AF65-F5344CB8AC3E}">
        <p14:creationId xmlns:p14="http://schemas.microsoft.com/office/powerpoint/2010/main" val="4254430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5A6202-F3EB-D651-430C-6C23517A445B}"/>
              </a:ext>
            </a:extLst>
          </p:cNvPr>
          <p:cNvSpPr>
            <a:spLocks noGrp="1"/>
          </p:cNvSpPr>
          <p:nvPr>
            <p:ph type="dt" sz="half" idx="10"/>
          </p:nvPr>
        </p:nvSpPr>
        <p:spPr/>
        <p:txBody>
          <a:bodyPr/>
          <a:lstStyle/>
          <a:p>
            <a:fld id="{0BBF55AA-D8D2-4F70-985E-D7BE8C4086C9}" type="datetimeFigureOut">
              <a:rPr lang="en-IN" smtClean="0"/>
              <a:t>05-08-2026</a:t>
            </a:fld>
            <a:endParaRPr lang="en-IN"/>
          </a:p>
        </p:txBody>
      </p:sp>
      <p:sp>
        <p:nvSpPr>
          <p:cNvPr id="3" name="Footer Placeholder 2">
            <a:extLst>
              <a:ext uri="{FF2B5EF4-FFF2-40B4-BE49-F238E27FC236}">
                <a16:creationId xmlns:a16="http://schemas.microsoft.com/office/drawing/2014/main" id="{10BE7EA2-9C2E-5510-3440-5842FF8ACC97}"/>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1FB1A93A-5743-D994-B55A-FBEEAA94548B}"/>
              </a:ext>
            </a:extLst>
          </p:cNvPr>
          <p:cNvSpPr>
            <a:spLocks noGrp="1"/>
          </p:cNvSpPr>
          <p:nvPr>
            <p:ph type="sldNum" sz="quarter" idx="12"/>
          </p:nvPr>
        </p:nvSpPr>
        <p:spPr/>
        <p:txBody>
          <a:bodyPr/>
          <a:lstStyle/>
          <a:p>
            <a:fld id="{70972AA0-01A7-4193-949C-A6646CE5B7AA}" type="slidenum">
              <a:rPr lang="en-IN" smtClean="0"/>
              <a:t>‹#›</a:t>
            </a:fld>
            <a:endParaRPr lang="en-IN"/>
          </a:p>
        </p:txBody>
      </p:sp>
    </p:spTree>
    <p:extLst>
      <p:ext uri="{BB962C8B-B14F-4D97-AF65-F5344CB8AC3E}">
        <p14:creationId xmlns:p14="http://schemas.microsoft.com/office/powerpoint/2010/main" val="42913260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D2959-4BC6-B598-E31C-9E36A36B4D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AC3088BF-814F-E39F-616D-3AF5C6BA619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ADE4C140-B76A-597A-9FB9-F276D9F030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B46DB7D-A4F0-1783-1113-B9CA78827CD4}"/>
              </a:ext>
            </a:extLst>
          </p:cNvPr>
          <p:cNvSpPr>
            <a:spLocks noGrp="1"/>
          </p:cNvSpPr>
          <p:nvPr>
            <p:ph type="dt" sz="half" idx="10"/>
          </p:nvPr>
        </p:nvSpPr>
        <p:spPr/>
        <p:txBody>
          <a:bodyPr/>
          <a:lstStyle/>
          <a:p>
            <a:fld id="{0BBF55AA-D8D2-4F70-985E-D7BE8C4086C9}" type="datetimeFigureOut">
              <a:rPr lang="en-IN" smtClean="0"/>
              <a:t>05-08-2026</a:t>
            </a:fld>
            <a:endParaRPr lang="en-IN"/>
          </a:p>
        </p:txBody>
      </p:sp>
      <p:sp>
        <p:nvSpPr>
          <p:cNvPr id="6" name="Footer Placeholder 5">
            <a:extLst>
              <a:ext uri="{FF2B5EF4-FFF2-40B4-BE49-F238E27FC236}">
                <a16:creationId xmlns:a16="http://schemas.microsoft.com/office/drawing/2014/main" id="{0325709C-39E0-F0E2-ACFE-AF208E579E91}"/>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80E3927-A0D2-B1C0-7FD0-F6D9B66099BE}"/>
              </a:ext>
            </a:extLst>
          </p:cNvPr>
          <p:cNvSpPr>
            <a:spLocks noGrp="1"/>
          </p:cNvSpPr>
          <p:nvPr>
            <p:ph type="sldNum" sz="quarter" idx="12"/>
          </p:nvPr>
        </p:nvSpPr>
        <p:spPr/>
        <p:txBody>
          <a:bodyPr/>
          <a:lstStyle/>
          <a:p>
            <a:fld id="{70972AA0-01A7-4193-949C-A6646CE5B7AA}" type="slidenum">
              <a:rPr lang="en-IN" smtClean="0"/>
              <a:t>‹#›</a:t>
            </a:fld>
            <a:endParaRPr lang="en-IN"/>
          </a:p>
        </p:txBody>
      </p:sp>
    </p:spTree>
    <p:extLst>
      <p:ext uri="{BB962C8B-B14F-4D97-AF65-F5344CB8AC3E}">
        <p14:creationId xmlns:p14="http://schemas.microsoft.com/office/powerpoint/2010/main" val="3420175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8146B-6652-E5F2-1825-488798C47B0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E6CADC73-903D-322C-6192-6262424E4C7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EB22A484-331B-87A5-3EB8-53CF9F515D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9B53A2-EE12-8622-6A7E-064A25B8A04D}"/>
              </a:ext>
            </a:extLst>
          </p:cNvPr>
          <p:cNvSpPr>
            <a:spLocks noGrp="1"/>
          </p:cNvSpPr>
          <p:nvPr>
            <p:ph type="dt" sz="half" idx="10"/>
          </p:nvPr>
        </p:nvSpPr>
        <p:spPr/>
        <p:txBody>
          <a:bodyPr/>
          <a:lstStyle/>
          <a:p>
            <a:fld id="{0BBF55AA-D8D2-4F70-985E-D7BE8C4086C9}" type="datetimeFigureOut">
              <a:rPr lang="en-IN" smtClean="0"/>
              <a:t>05-08-2026</a:t>
            </a:fld>
            <a:endParaRPr lang="en-IN"/>
          </a:p>
        </p:txBody>
      </p:sp>
      <p:sp>
        <p:nvSpPr>
          <p:cNvPr id="6" name="Footer Placeholder 5">
            <a:extLst>
              <a:ext uri="{FF2B5EF4-FFF2-40B4-BE49-F238E27FC236}">
                <a16:creationId xmlns:a16="http://schemas.microsoft.com/office/drawing/2014/main" id="{013AA932-7A1E-1683-6528-57A10110046F}"/>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BABFD4D-9CC9-D96F-F296-719A632D4B79}"/>
              </a:ext>
            </a:extLst>
          </p:cNvPr>
          <p:cNvSpPr>
            <a:spLocks noGrp="1"/>
          </p:cNvSpPr>
          <p:nvPr>
            <p:ph type="sldNum" sz="quarter" idx="12"/>
          </p:nvPr>
        </p:nvSpPr>
        <p:spPr/>
        <p:txBody>
          <a:bodyPr/>
          <a:lstStyle/>
          <a:p>
            <a:fld id="{70972AA0-01A7-4193-949C-A6646CE5B7AA}" type="slidenum">
              <a:rPr lang="en-IN" smtClean="0"/>
              <a:t>‹#›</a:t>
            </a:fld>
            <a:endParaRPr lang="en-IN"/>
          </a:p>
        </p:txBody>
      </p:sp>
    </p:spTree>
    <p:extLst>
      <p:ext uri="{BB962C8B-B14F-4D97-AF65-F5344CB8AC3E}">
        <p14:creationId xmlns:p14="http://schemas.microsoft.com/office/powerpoint/2010/main" val="9013690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212CF-F800-A883-19FA-2E87920F9C6D}"/>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4E26AB7C-C3CC-AD2D-B1BF-F535EDE6B0B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5F03B10-D017-2202-A782-2E38012EFF9E}"/>
              </a:ext>
            </a:extLst>
          </p:cNvPr>
          <p:cNvSpPr>
            <a:spLocks noGrp="1"/>
          </p:cNvSpPr>
          <p:nvPr>
            <p:ph type="dt" sz="half" idx="10"/>
          </p:nvPr>
        </p:nvSpPr>
        <p:spPr/>
        <p:txBody>
          <a:bodyPr/>
          <a:lstStyle/>
          <a:p>
            <a:fld id="{0BBF55AA-D8D2-4F70-985E-D7BE8C4086C9}" type="datetimeFigureOut">
              <a:rPr lang="en-IN" smtClean="0"/>
              <a:t>05-08-2026</a:t>
            </a:fld>
            <a:endParaRPr lang="en-IN"/>
          </a:p>
        </p:txBody>
      </p:sp>
      <p:sp>
        <p:nvSpPr>
          <p:cNvPr id="5" name="Footer Placeholder 4">
            <a:extLst>
              <a:ext uri="{FF2B5EF4-FFF2-40B4-BE49-F238E27FC236}">
                <a16:creationId xmlns:a16="http://schemas.microsoft.com/office/drawing/2014/main" id="{FD53BA8F-D7F7-09B0-1691-1522EF8A9ED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1992A98-FB5F-3EDC-44F2-F1095AD3E08C}"/>
              </a:ext>
            </a:extLst>
          </p:cNvPr>
          <p:cNvSpPr>
            <a:spLocks noGrp="1"/>
          </p:cNvSpPr>
          <p:nvPr>
            <p:ph type="sldNum" sz="quarter" idx="12"/>
          </p:nvPr>
        </p:nvSpPr>
        <p:spPr/>
        <p:txBody>
          <a:bodyPr/>
          <a:lstStyle/>
          <a:p>
            <a:fld id="{70972AA0-01A7-4193-949C-A6646CE5B7AA}" type="slidenum">
              <a:rPr lang="en-IN" smtClean="0"/>
              <a:t>‹#›</a:t>
            </a:fld>
            <a:endParaRPr lang="en-IN"/>
          </a:p>
        </p:txBody>
      </p:sp>
    </p:spTree>
    <p:extLst>
      <p:ext uri="{BB962C8B-B14F-4D97-AF65-F5344CB8AC3E}">
        <p14:creationId xmlns:p14="http://schemas.microsoft.com/office/powerpoint/2010/main" val="30038595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329D125-E252-C711-CDCD-DC3328C12CB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24CAF595-05E2-1711-590A-AADB1C89AC4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1D4BB20-B65D-D9C2-2B36-0225A7D7072D}"/>
              </a:ext>
            </a:extLst>
          </p:cNvPr>
          <p:cNvSpPr>
            <a:spLocks noGrp="1"/>
          </p:cNvSpPr>
          <p:nvPr>
            <p:ph type="dt" sz="half" idx="10"/>
          </p:nvPr>
        </p:nvSpPr>
        <p:spPr/>
        <p:txBody>
          <a:bodyPr/>
          <a:lstStyle/>
          <a:p>
            <a:fld id="{0BBF55AA-D8D2-4F70-985E-D7BE8C4086C9}" type="datetimeFigureOut">
              <a:rPr lang="en-IN" smtClean="0"/>
              <a:t>05-08-2026</a:t>
            </a:fld>
            <a:endParaRPr lang="en-IN"/>
          </a:p>
        </p:txBody>
      </p:sp>
      <p:sp>
        <p:nvSpPr>
          <p:cNvPr id="5" name="Footer Placeholder 4">
            <a:extLst>
              <a:ext uri="{FF2B5EF4-FFF2-40B4-BE49-F238E27FC236}">
                <a16:creationId xmlns:a16="http://schemas.microsoft.com/office/drawing/2014/main" id="{2326A0CC-3E6E-F7AC-9B4E-530EB5871C6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28E3D99-87EA-C1AD-3DBB-B18C53C32FB4}"/>
              </a:ext>
            </a:extLst>
          </p:cNvPr>
          <p:cNvSpPr>
            <a:spLocks noGrp="1"/>
          </p:cNvSpPr>
          <p:nvPr>
            <p:ph type="sldNum" sz="quarter" idx="12"/>
          </p:nvPr>
        </p:nvSpPr>
        <p:spPr/>
        <p:txBody>
          <a:bodyPr/>
          <a:lstStyle/>
          <a:p>
            <a:fld id="{70972AA0-01A7-4193-949C-A6646CE5B7AA}" type="slidenum">
              <a:rPr lang="en-IN" smtClean="0"/>
              <a:t>‹#›</a:t>
            </a:fld>
            <a:endParaRPr lang="en-IN"/>
          </a:p>
        </p:txBody>
      </p:sp>
    </p:spTree>
    <p:extLst>
      <p:ext uri="{BB962C8B-B14F-4D97-AF65-F5344CB8AC3E}">
        <p14:creationId xmlns:p14="http://schemas.microsoft.com/office/powerpoint/2010/main" val="25999836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Slide master 1">
    <p:spTree>
      <p:nvGrpSpPr>
        <p:cNvPr id="1" name=""/>
        <p:cNvGrpSpPr/>
        <p:nvPr/>
      </p:nvGrpSpPr>
      <p:grpSpPr>
        <a:xfrm>
          <a:off x="0" y="0"/>
          <a:ext cx="0" cy="0"/>
          <a:chOff x="0" y="0"/>
          <a:chExt cx="0" cy="0"/>
        </a:xfrm>
      </p:grpSpPr>
    </p:spTree>
    <p:extLst>
      <p:ext uri="{BB962C8B-B14F-4D97-AF65-F5344CB8AC3E}">
        <p14:creationId xmlns:p14="http://schemas.microsoft.com/office/powerpoint/2010/main" val="1959264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445ABBF-AC76-2A4C-ACB1-29B78527439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F0015370-4B95-8C6F-31D8-2B03DE37A74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E625D71-7B9D-3ABC-D8D9-D1840D339F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BBF55AA-D8D2-4F70-985E-D7BE8C4086C9}" type="datetimeFigureOut">
              <a:rPr lang="en-IN" smtClean="0"/>
              <a:t>05-08-2026</a:t>
            </a:fld>
            <a:endParaRPr lang="en-IN"/>
          </a:p>
        </p:txBody>
      </p:sp>
      <p:sp>
        <p:nvSpPr>
          <p:cNvPr id="5" name="Footer Placeholder 4">
            <a:extLst>
              <a:ext uri="{FF2B5EF4-FFF2-40B4-BE49-F238E27FC236}">
                <a16:creationId xmlns:a16="http://schemas.microsoft.com/office/drawing/2014/main" id="{D49267FB-4061-8CB9-A112-F31637A61B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0B93B898-F468-3FB8-EE04-BFFE7E05A91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0972AA0-01A7-4193-949C-A6646CE5B7AA}" type="slidenum">
              <a:rPr lang="en-IN" smtClean="0"/>
              <a:t>‹#›</a:t>
            </a:fld>
            <a:endParaRPr lang="en-IN"/>
          </a:p>
        </p:txBody>
      </p:sp>
    </p:spTree>
    <p:extLst>
      <p:ext uri="{BB962C8B-B14F-4D97-AF65-F5344CB8AC3E}">
        <p14:creationId xmlns:p14="http://schemas.microsoft.com/office/powerpoint/2010/main" val="832350641"/>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12.xml"/><Relationship Id="rId4" Type="http://schemas.openxmlformats.org/officeDocument/2006/relationships/image" Target="../media/image1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B54CDE1-1C46-97CC-0793-7D4E0DD38C8A}"/>
              </a:ext>
            </a:extLst>
          </p:cNvPr>
          <p:cNvSpPr txBox="1"/>
          <p:nvPr/>
        </p:nvSpPr>
        <p:spPr>
          <a:xfrm>
            <a:off x="179834" y="1570640"/>
            <a:ext cx="5916166" cy="1352871"/>
          </a:xfrm>
          <a:prstGeom prst="rect">
            <a:avLst/>
          </a:prstGeom>
          <a:ln>
            <a:solidFill>
              <a:srgbClr val="FFC000"/>
            </a:solidFill>
          </a:ln>
        </p:spPr>
        <p:style>
          <a:lnRef idx="2">
            <a:schemeClr val="accent2"/>
          </a:lnRef>
          <a:fillRef idx="1">
            <a:schemeClr val="lt1"/>
          </a:fillRef>
          <a:effectRef idx="0">
            <a:schemeClr val="accent2"/>
          </a:effectRef>
          <a:fontRef idx="minor">
            <a:schemeClr val="dk1"/>
          </a:fontRef>
        </p:style>
        <p:txBody>
          <a:bodyPr wrap="square">
            <a:spAutoFit/>
          </a:bodyPr>
          <a:lstStyle/>
          <a:p>
            <a:pPr marL="0" indent="0" algn="ctr">
              <a:buNone/>
            </a:pPr>
            <a:r>
              <a:rPr lang="en-US" sz="4000" dirty="0">
                <a:solidFill>
                  <a:srgbClr val="5C4E3D"/>
                </a:solidFill>
                <a:latin typeface="Times New Roman" panose="02020603050405020304" pitchFamily="18" charset="0"/>
                <a:ea typeface="Libre Baskerville" pitchFamily="34" charset="-122"/>
                <a:cs typeface="Times New Roman" panose="02020603050405020304" pitchFamily="18" charset="0"/>
              </a:rPr>
              <a:t>AI Competencies in Digital Banking</a:t>
            </a:r>
            <a:endParaRPr lang="en-US" sz="4000"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6AC965E8-4224-9E46-F665-802AB6959BD4}"/>
              </a:ext>
            </a:extLst>
          </p:cNvPr>
          <p:cNvSpPr txBox="1"/>
          <p:nvPr/>
        </p:nvSpPr>
        <p:spPr>
          <a:xfrm>
            <a:off x="496118" y="3429000"/>
            <a:ext cx="5248656" cy="929870"/>
          </a:xfrm>
          <a:prstGeom prst="rect">
            <a:avLst/>
          </a:prstGeom>
          <a:noFill/>
        </p:spPr>
        <p:txBody>
          <a:bodyPr wrap="square">
            <a:spAutoFit/>
          </a:bodyPr>
          <a:lstStyle/>
          <a:p>
            <a:pPr marL="0" indent="0" algn="l">
              <a:lnSpc>
                <a:spcPct val="133000"/>
              </a:lnSpc>
              <a:buNone/>
            </a:pPr>
            <a:r>
              <a:rPr lang="en-US" sz="1400" dirty="0">
                <a:solidFill>
                  <a:srgbClr val="454240"/>
                </a:solidFill>
                <a:latin typeface="Times New Roman" panose="02020603050405020304" pitchFamily="18" charset="0"/>
                <a:ea typeface="DM Sans" pitchFamily="34" charset="-122"/>
                <a:cs typeface="Times New Roman" panose="02020603050405020304" pitchFamily="18" charset="0"/>
              </a:rPr>
              <a:t>Examining the role of AI competencies in enhancing customer satisfaction and continuance intention within AI-enabled digital banking services in India</a:t>
            </a:r>
            <a:endParaRPr lang="en-US" sz="1400"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B289E535-4F37-4099-AD05-BDC52E422735}"/>
              </a:ext>
            </a:extLst>
          </p:cNvPr>
          <p:cNvSpPr txBox="1"/>
          <p:nvPr/>
        </p:nvSpPr>
        <p:spPr>
          <a:xfrm>
            <a:off x="496118" y="4995517"/>
            <a:ext cx="4917129" cy="583686"/>
          </a:xfrm>
          <a:prstGeom prst="rect">
            <a:avLst/>
          </a:prstGeom>
          <a:noFill/>
        </p:spPr>
        <p:txBody>
          <a:bodyPr wrap="square">
            <a:spAutoFit/>
          </a:bodyPr>
          <a:lstStyle/>
          <a:p>
            <a:pPr marL="0" indent="0" algn="l">
              <a:lnSpc>
                <a:spcPct val="133000"/>
              </a:lnSpc>
              <a:buNone/>
            </a:pPr>
            <a:r>
              <a:rPr lang="en-US" sz="1100" b="1" dirty="0">
                <a:solidFill>
                  <a:srgbClr val="454240"/>
                </a:solidFill>
                <a:latin typeface="Times New Roman" panose="02020603050405020304" pitchFamily="18" charset="0"/>
                <a:ea typeface="DM Sans Bold" pitchFamily="34" charset="-122"/>
                <a:cs typeface="Times New Roman" panose="02020603050405020304" pitchFamily="18" charset="0"/>
              </a:rPr>
              <a:t>Ayushi K. Patel</a:t>
            </a:r>
            <a:r>
              <a:rPr lang="en-US" sz="1100" dirty="0">
                <a:solidFill>
                  <a:srgbClr val="454240"/>
                </a:solidFill>
                <a:latin typeface="Times New Roman" panose="02020603050405020304" pitchFamily="18" charset="0"/>
                <a:ea typeface="DM Sans" pitchFamily="34" charset="-122"/>
                <a:cs typeface="Times New Roman" panose="02020603050405020304" pitchFamily="18" charset="0"/>
              </a:rPr>
              <a:t> · Doctor of Business Administration (DBA)</a:t>
            </a:r>
            <a:endParaRPr lang="en-US" sz="1100" dirty="0">
              <a:latin typeface="Times New Roman" panose="02020603050405020304" pitchFamily="18" charset="0"/>
              <a:cs typeface="Times New Roman" panose="02020603050405020304" pitchFamily="18" charset="0"/>
            </a:endParaRPr>
          </a:p>
          <a:p>
            <a:pPr marL="0" indent="0" algn="l">
              <a:lnSpc>
                <a:spcPct val="133000"/>
              </a:lnSpc>
              <a:buNone/>
            </a:pPr>
            <a:r>
              <a:rPr lang="en-US" sz="1100" dirty="0">
                <a:solidFill>
                  <a:srgbClr val="454240"/>
                </a:solidFill>
                <a:latin typeface="Times New Roman" panose="02020603050405020304" pitchFamily="18" charset="0"/>
                <a:ea typeface="DM Sans" pitchFamily="34" charset="-122"/>
                <a:cs typeface="Times New Roman" panose="02020603050405020304" pitchFamily="18" charset="0"/>
              </a:rPr>
              <a:t>University of </a:t>
            </a:r>
            <a:r>
              <a:rPr lang="en-US" sz="1200" dirty="0">
                <a:solidFill>
                  <a:srgbClr val="454240"/>
                </a:solidFill>
                <a:latin typeface="Times New Roman" panose="02020603050405020304" pitchFamily="18" charset="0"/>
                <a:ea typeface="DM Sans" pitchFamily="34" charset="-122"/>
                <a:cs typeface="Times New Roman" panose="02020603050405020304" pitchFamily="18" charset="0"/>
              </a:rPr>
              <a:t>Wales</a:t>
            </a:r>
            <a:r>
              <a:rPr lang="en-US" sz="1100" dirty="0">
                <a:solidFill>
                  <a:srgbClr val="454240"/>
                </a:solidFill>
                <a:latin typeface="Times New Roman" panose="02020603050405020304" pitchFamily="18" charset="0"/>
                <a:ea typeface="DM Sans" pitchFamily="34" charset="-122"/>
                <a:cs typeface="Times New Roman" panose="02020603050405020304" pitchFamily="18" charset="0"/>
              </a:rPr>
              <a:t> </a:t>
            </a:r>
            <a:r>
              <a:rPr lang="en-US" sz="1400" dirty="0">
                <a:solidFill>
                  <a:srgbClr val="454240"/>
                </a:solidFill>
                <a:latin typeface="Times New Roman" panose="02020603050405020304" pitchFamily="18" charset="0"/>
                <a:ea typeface="DM Sans" pitchFamily="34" charset="-122"/>
                <a:cs typeface="Times New Roman" panose="02020603050405020304" pitchFamily="18" charset="0"/>
              </a:rPr>
              <a:t>Trinity</a:t>
            </a:r>
            <a:r>
              <a:rPr lang="en-US" sz="1100" dirty="0">
                <a:solidFill>
                  <a:srgbClr val="454240"/>
                </a:solidFill>
                <a:latin typeface="Times New Roman" panose="02020603050405020304" pitchFamily="18" charset="0"/>
                <a:ea typeface="DM Sans" pitchFamily="34" charset="-122"/>
                <a:cs typeface="Times New Roman" panose="02020603050405020304" pitchFamily="18" charset="0"/>
              </a:rPr>
              <a:t> Saint David · Module LCDB7012 · August 2026</a:t>
            </a:r>
            <a:endParaRPr lang="en-US" sz="1100" dirty="0">
              <a:latin typeface="Times New Roman" panose="02020603050405020304" pitchFamily="18" charset="0"/>
              <a:cs typeface="Times New Roman" panose="02020603050405020304" pitchFamily="18" charset="0"/>
            </a:endParaRPr>
          </a:p>
        </p:txBody>
      </p:sp>
      <p:sp>
        <p:nvSpPr>
          <p:cNvPr id="11" name="Shape 2">
            <a:extLst>
              <a:ext uri="{FF2B5EF4-FFF2-40B4-BE49-F238E27FC236}">
                <a16:creationId xmlns:a16="http://schemas.microsoft.com/office/drawing/2014/main" id="{E8CA30E8-B4FD-D7A9-52FD-8CCED3DEC7E2}"/>
              </a:ext>
            </a:extLst>
          </p:cNvPr>
          <p:cNvSpPr/>
          <p:nvPr/>
        </p:nvSpPr>
        <p:spPr>
          <a:xfrm>
            <a:off x="496118" y="4605626"/>
            <a:ext cx="4722763" cy="19050"/>
          </a:xfrm>
          <a:prstGeom prst="roundRect">
            <a:avLst>
              <a:gd name="adj" fmla="val 50000"/>
            </a:avLst>
          </a:prstGeom>
          <a:solidFill>
            <a:srgbClr val="454240">
              <a:alpha val="50000"/>
            </a:srgbClr>
          </a:solidFill>
          <a:ln/>
        </p:spPr>
      </p:sp>
      <p:pic>
        <p:nvPicPr>
          <p:cNvPr id="3" name="Picture 2" descr="The image depicts a smartphone displaying a user interface with various icons, including a digital courtroom, chat bubbles, and a graphical user interface, all set against a subtle yellow gradient.">
            <a:extLst>
              <a:ext uri="{FF2B5EF4-FFF2-40B4-BE49-F238E27FC236}">
                <a16:creationId xmlns:a16="http://schemas.microsoft.com/office/drawing/2014/main" id="{84563D33-BAC3-2221-F9DE-9BD23B0A58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17920" y="1570640"/>
            <a:ext cx="5794246" cy="4008563"/>
          </a:xfrm>
          <a:prstGeom prst="rect">
            <a:avLst/>
          </a:prstGeom>
          <a:ln>
            <a:solidFill>
              <a:schemeClr val="bg1"/>
            </a:solidFill>
          </a:ln>
        </p:spPr>
      </p:pic>
    </p:spTree>
    <p:extLst>
      <p:ext uri="{BB962C8B-B14F-4D97-AF65-F5344CB8AC3E}">
        <p14:creationId xmlns:p14="http://schemas.microsoft.com/office/powerpoint/2010/main" val="22111289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367502" y="593039"/>
            <a:ext cx="10869017" cy="364571"/>
          </a:xfrm>
          <a:prstGeom prst="rect">
            <a:avLst/>
          </a:prstGeom>
          <a:noFill/>
          <a:ln/>
        </p:spPr>
        <p:txBody>
          <a:bodyPr wrap="none" lIns="0" tIns="0" rIns="0" bIns="0" rtlCol="0" anchor="t"/>
          <a:lstStyle/>
          <a:p>
            <a:pPr algn="ctr">
              <a:lnSpc>
                <a:spcPct val="104000"/>
              </a:lnSpc>
            </a:pPr>
            <a:r>
              <a:rPr lang="en-US" sz="2600" dirty="0">
                <a:solidFill>
                  <a:srgbClr val="5C4E3D"/>
                </a:solidFill>
                <a:latin typeface="Times New Roman" panose="02020603050405020304" pitchFamily="18" charset="0"/>
                <a:ea typeface="Libre Baskerville" pitchFamily="34" charset="-122"/>
                <a:cs typeface="Times New Roman" panose="02020603050405020304" pitchFamily="18" charset="0"/>
              </a:rPr>
              <a:t>Presentation Overview</a:t>
            </a:r>
            <a:endParaRPr lang="en-US" sz="2600" dirty="0">
              <a:latin typeface="Times New Roman" panose="02020603050405020304" pitchFamily="18" charset="0"/>
              <a:cs typeface="Times New Roman" panose="02020603050405020304" pitchFamily="18" charset="0"/>
            </a:endParaRPr>
          </a:p>
        </p:txBody>
      </p:sp>
      <p:sp>
        <p:nvSpPr>
          <p:cNvPr id="3" name="Text 1"/>
          <p:cNvSpPr/>
          <p:nvPr/>
        </p:nvSpPr>
        <p:spPr>
          <a:xfrm>
            <a:off x="661493" y="1532929"/>
            <a:ext cx="11478617" cy="254595"/>
          </a:xfrm>
          <a:prstGeom prst="rect">
            <a:avLst/>
          </a:prstGeom>
          <a:noFill/>
          <a:ln/>
        </p:spPr>
        <p:txBody>
          <a:bodyPr wrap="none" lIns="0" tIns="0" rIns="0" bIns="0" rtlCol="0" anchor="t"/>
          <a:lstStyle/>
          <a:p>
            <a:pPr>
              <a:lnSpc>
                <a:spcPct val="126000"/>
              </a:lnSpc>
            </a:pPr>
            <a:r>
              <a:rPr lang="en-US" sz="1600" dirty="0">
                <a:solidFill>
                  <a:srgbClr val="454240"/>
                </a:solidFill>
                <a:latin typeface="Times New Roman" panose="02020603050405020304" pitchFamily="18" charset="0"/>
                <a:ea typeface="DM Sans" pitchFamily="34" charset="-122"/>
                <a:cs typeface="Times New Roman" panose="02020603050405020304" pitchFamily="18" charset="0"/>
              </a:rPr>
              <a:t>Seven interconnected components guide this doctoral research proposal.</a:t>
            </a:r>
            <a:endParaRPr lang="en-US" sz="1600" dirty="0">
              <a:latin typeface="Times New Roman" panose="02020603050405020304" pitchFamily="18" charset="0"/>
              <a:cs typeface="Times New Roman" panose="02020603050405020304" pitchFamily="18" charset="0"/>
            </a:endParaRPr>
          </a:p>
        </p:txBody>
      </p:sp>
      <p:sp>
        <p:nvSpPr>
          <p:cNvPr id="4" name="Text 2"/>
          <p:cNvSpPr/>
          <p:nvPr/>
        </p:nvSpPr>
        <p:spPr>
          <a:xfrm>
            <a:off x="661493" y="1956197"/>
            <a:ext cx="336649" cy="210344"/>
          </a:xfrm>
          <a:prstGeom prst="rect">
            <a:avLst/>
          </a:prstGeom>
          <a:noFill/>
          <a:ln/>
        </p:spPr>
        <p:txBody>
          <a:bodyPr wrap="none" lIns="0" tIns="0" rIns="0" bIns="0" rtlCol="0" anchor="ctr"/>
          <a:lstStyle/>
          <a:p>
            <a:r>
              <a:rPr lang="en-US" sz="1600" dirty="0">
                <a:solidFill>
                  <a:srgbClr val="454240"/>
                </a:solidFill>
                <a:latin typeface="Times New Roman" panose="02020603050405020304" pitchFamily="18" charset="0"/>
                <a:ea typeface="Libre Baskerville" pitchFamily="34" charset="-122"/>
                <a:cs typeface="Times New Roman" panose="02020603050405020304" pitchFamily="18" charset="0"/>
              </a:rPr>
              <a:t>01</a:t>
            </a:r>
            <a:endParaRPr lang="en-US" sz="1600" dirty="0">
              <a:latin typeface="Times New Roman" panose="02020603050405020304" pitchFamily="18" charset="0"/>
              <a:cs typeface="Times New Roman" panose="02020603050405020304" pitchFamily="18" charset="0"/>
            </a:endParaRPr>
          </a:p>
        </p:txBody>
      </p:sp>
      <p:sp>
        <p:nvSpPr>
          <p:cNvPr id="6" name="Text 4"/>
          <p:cNvSpPr/>
          <p:nvPr/>
        </p:nvSpPr>
        <p:spPr>
          <a:xfrm>
            <a:off x="661493" y="2345432"/>
            <a:ext cx="3449906" cy="870545"/>
          </a:xfrm>
          <a:prstGeom prst="rect">
            <a:avLst/>
          </a:prstGeom>
          <a:noFill/>
          <a:ln/>
        </p:spPr>
        <p:txBody>
          <a:bodyPr wrap="none" lIns="0" tIns="0" rIns="0" bIns="0" rtlCol="0" anchor="t"/>
          <a:lstStyle/>
          <a:p>
            <a:pPr>
              <a:lnSpc>
                <a:spcPct val="104000"/>
              </a:lnSpc>
            </a:pPr>
            <a:r>
              <a:rPr lang="en-US" sz="1600" dirty="0">
                <a:solidFill>
                  <a:srgbClr val="454240"/>
                </a:solidFill>
                <a:latin typeface="Times New Roman" panose="02020603050405020304" pitchFamily="18" charset="0"/>
                <a:ea typeface="Libre Baskerville" pitchFamily="34" charset="-122"/>
                <a:cs typeface="Times New Roman" panose="02020603050405020304" pitchFamily="18" charset="0"/>
              </a:rPr>
              <a:t>Research Background &amp; Journey</a:t>
            </a:r>
          </a:p>
          <a:p>
            <a:pPr>
              <a:lnSpc>
                <a:spcPct val="104000"/>
              </a:lnSpc>
            </a:pPr>
            <a:r>
              <a:rPr lang="en-US" sz="1400" dirty="0">
                <a:solidFill>
                  <a:srgbClr val="454240"/>
                </a:solidFill>
                <a:latin typeface="Times New Roman" panose="02020603050405020304" pitchFamily="18" charset="0"/>
                <a:ea typeface="DM Sans" pitchFamily="34" charset="-122"/>
                <a:cs typeface="Times New Roman" panose="02020603050405020304" pitchFamily="18" charset="0"/>
              </a:rPr>
              <a:t>From broad interest to refined </a:t>
            </a:r>
          </a:p>
          <a:p>
            <a:pPr>
              <a:lnSpc>
                <a:spcPct val="104000"/>
              </a:lnSpc>
            </a:pPr>
            <a:r>
              <a:rPr lang="en-US" sz="1400" dirty="0">
                <a:solidFill>
                  <a:srgbClr val="454240"/>
                </a:solidFill>
                <a:latin typeface="Times New Roman" panose="02020603050405020304" pitchFamily="18" charset="0"/>
                <a:ea typeface="DM Sans" pitchFamily="34" charset="-122"/>
                <a:cs typeface="Times New Roman" panose="02020603050405020304" pitchFamily="18" charset="0"/>
              </a:rPr>
              <a:t>doctoral focus</a:t>
            </a:r>
            <a:endParaRPr lang="en-US" sz="1400" dirty="0">
              <a:latin typeface="Times New Roman" panose="02020603050405020304" pitchFamily="18" charset="0"/>
              <a:cs typeface="Times New Roman" panose="02020603050405020304" pitchFamily="18" charset="0"/>
            </a:endParaRPr>
          </a:p>
          <a:p>
            <a:pPr>
              <a:lnSpc>
                <a:spcPct val="104000"/>
              </a:lnSpc>
            </a:pPr>
            <a:endParaRPr lang="en-US" sz="1600" dirty="0">
              <a:latin typeface="Times New Roman" panose="02020603050405020304" pitchFamily="18" charset="0"/>
              <a:cs typeface="Times New Roman" panose="02020603050405020304" pitchFamily="18" charset="0"/>
            </a:endParaRPr>
          </a:p>
        </p:txBody>
      </p:sp>
      <p:sp>
        <p:nvSpPr>
          <p:cNvPr id="8" name="Text 6"/>
          <p:cNvSpPr/>
          <p:nvPr/>
        </p:nvSpPr>
        <p:spPr>
          <a:xfrm>
            <a:off x="4334472" y="1956197"/>
            <a:ext cx="336649" cy="210344"/>
          </a:xfrm>
          <a:prstGeom prst="rect">
            <a:avLst/>
          </a:prstGeom>
          <a:noFill/>
          <a:ln/>
        </p:spPr>
        <p:txBody>
          <a:bodyPr wrap="none" lIns="0" tIns="0" rIns="0" bIns="0" rtlCol="0" anchor="ctr"/>
          <a:lstStyle/>
          <a:p>
            <a:r>
              <a:rPr lang="en-US" sz="1600" dirty="0">
                <a:solidFill>
                  <a:srgbClr val="454240"/>
                </a:solidFill>
                <a:latin typeface="Times New Roman" panose="02020603050405020304" pitchFamily="18" charset="0"/>
                <a:ea typeface="Libre Baskerville" pitchFamily="34" charset="-122"/>
                <a:cs typeface="Times New Roman" panose="02020603050405020304" pitchFamily="18" charset="0"/>
              </a:rPr>
              <a:t>02</a:t>
            </a:r>
            <a:endParaRPr lang="en-US" sz="1600" dirty="0">
              <a:latin typeface="Times New Roman" panose="02020603050405020304" pitchFamily="18" charset="0"/>
              <a:cs typeface="Times New Roman" panose="02020603050405020304" pitchFamily="18" charset="0"/>
            </a:endParaRPr>
          </a:p>
        </p:txBody>
      </p:sp>
      <p:sp>
        <p:nvSpPr>
          <p:cNvPr id="9" name="Shape 7"/>
          <p:cNvSpPr/>
          <p:nvPr/>
        </p:nvSpPr>
        <p:spPr>
          <a:xfrm>
            <a:off x="4334471" y="2223195"/>
            <a:ext cx="3523060" cy="19051"/>
          </a:xfrm>
          <a:prstGeom prst="rect">
            <a:avLst/>
          </a:prstGeom>
          <a:solidFill>
            <a:srgbClr val="B88E23"/>
          </a:solidFill>
          <a:ln/>
        </p:spPr>
      </p:sp>
      <p:sp>
        <p:nvSpPr>
          <p:cNvPr id="10" name="Text 8"/>
          <p:cNvSpPr/>
          <p:nvPr/>
        </p:nvSpPr>
        <p:spPr>
          <a:xfrm>
            <a:off x="4334471" y="2345431"/>
            <a:ext cx="3523060" cy="615951"/>
          </a:xfrm>
          <a:prstGeom prst="rect">
            <a:avLst/>
          </a:prstGeom>
          <a:noFill/>
          <a:ln/>
        </p:spPr>
        <p:txBody>
          <a:bodyPr wrap="none" lIns="0" tIns="0" rIns="0" bIns="0" rtlCol="0" anchor="t"/>
          <a:lstStyle/>
          <a:p>
            <a:pPr>
              <a:lnSpc>
                <a:spcPct val="104000"/>
              </a:lnSpc>
            </a:pPr>
            <a:endParaRPr lang="en-US" sz="1600" dirty="0">
              <a:latin typeface="Times New Roman" panose="02020603050405020304" pitchFamily="18" charset="0"/>
              <a:cs typeface="Times New Roman" panose="02020603050405020304" pitchFamily="18" charset="0"/>
            </a:endParaRPr>
          </a:p>
        </p:txBody>
      </p:sp>
      <p:sp>
        <p:nvSpPr>
          <p:cNvPr id="11" name="Text 9"/>
          <p:cNvSpPr/>
          <p:nvPr/>
        </p:nvSpPr>
        <p:spPr>
          <a:xfrm>
            <a:off x="4334471" y="2698354"/>
            <a:ext cx="3523060" cy="509191"/>
          </a:xfrm>
          <a:prstGeom prst="rect">
            <a:avLst/>
          </a:prstGeom>
          <a:noFill/>
          <a:ln/>
        </p:spPr>
        <p:txBody>
          <a:bodyPr wrap="square" lIns="0" tIns="0" rIns="0" bIns="0" rtlCol="0" anchor="t">
            <a:normAutofit/>
          </a:bodyPr>
          <a:lstStyle/>
          <a:p>
            <a:pPr>
              <a:lnSpc>
                <a:spcPct val="126000"/>
              </a:lnSpc>
            </a:pPr>
            <a:endParaRPr lang="en-US" sz="1600" dirty="0">
              <a:latin typeface="Times New Roman" panose="02020603050405020304" pitchFamily="18" charset="0"/>
              <a:cs typeface="Times New Roman" panose="02020603050405020304" pitchFamily="18" charset="0"/>
            </a:endParaRPr>
          </a:p>
        </p:txBody>
      </p:sp>
      <p:sp>
        <p:nvSpPr>
          <p:cNvPr id="12" name="Text 10"/>
          <p:cNvSpPr/>
          <p:nvPr/>
        </p:nvSpPr>
        <p:spPr>
          <a:xfrm>
            <a:off x="8007450" y="1956197"/>
            <a:ext cx="336649" cy="210344"/>
          </a:xfrm>
          <a:prstGeom prst="rect">
            <a:avLst/>
          </a:prstGeom>
          <a:noFill/>
          <a:ln/>
        </p:spPr>
        <p:txBody>
          <a:bodyPr wrap="none" lIns="0" tIns="0" rIns="0" bIns="0" rtlCol="0" anchor="ctr"/>
          <a:lstStyle/>
          <a:p>
            <a:r>
              <a:rPr lang="en-US" sz="1600" dirty="0">
                <a:solidFill>
                  <a:srgbClr val="454240"/>
                </a:solidFill>
                <a:latin typeface="Times New Roman" panose="02020603050405020304" pitchFamily="18" charset="0"/>
                <a:ea typeface="Libre Baskerville" pitchFamily="34" charset="-122"/>
                <a:cs typeface="Times New Roman" panose="02020603050405020304" pitchFamily="18" charset="0"/>
              </a:rPr>
              <a:t>03</a:t>
            </a:r>
            <a:endParaRPr lang="en-US" sz="1600" dirty="0">
              <a:latin typeface="Times New Roman" panose="02020603050405020304" pitchFamily="18" charset="0"/>
              <a:cs typeface="Times New Roman" panose="02020603050405020304" pitchFamily="18" charset="0"/>
            </a:endParaRPr>
          </a:p>
        </p:txBody>
      </p:sp>
      <p:sp>
        <p:nvSpPr>
          <p:cNvPr id="13" name="Shape 11"/>
          <p:cNvSpPr/>
          <p:nvPr/>
        </p:nvSpPr>
        <p:spPr>
          <a:xfrm>
            <a:off x="8007450" y="2223195"/>
            <a:ext cx="3523060" cy="19051"/>
          </a:xfrm>
          <a:prstGeom prst="rect">
            <a:avLst/>
          </a:prstGeom>
          <a:solidFill>
            <a:srgbClr val="B88E23"/>
          </a:solidFill>
          <a:ln/>
        </p:spPr>
      </p:sp>
      <p:sp>
        <p:nvSpPr>
          <p:cNvPr id="14" name="Text 12"/>
          <p:cNvSpPr/>
          <p:nvPr/>
        </p:nvSpPr>
        <p:spPr>
          <a:xfrm>
            <a:off x="8007450" y="2345433"/>
            <a:ext cx="3523060" cy="526057"/>
          </a:xfrm>
          <a:prstGeom prst="rect">
            <a:avLst/>
          </a:prstGeom>
          <a:noFill/>
          <a:ln/>
        </p:spPr>
        <p:txBody>
          <a:bodyPr wrap="square" lIns="0" tIns="0" rIns="0" bIns="0" rtlCol="0" anchor="t">
            <a:normAutofit/>
          </a:bodyPr>
          <a:lstStyle/>
          <a:p>
            <a:pPr>
              <a:lnSpc>
                <a:spcPct val="104000"/>
              </a:lnSpc>
            </a:pPr>
            <a:r>
              <a:rPr lang="en-US" sz="1600" dirty="0">
                <a:solidFill>
                  <a:srgbClr val="454240"/>
                </a:solidFill>
                <a:latin typeface="Times New Roman" panose="02020603050405020304" pitchFamily="18" charset="0"/>
                <a:ea typeface="Libre Baskerville" pitchFamily="34" charset="-122"/>
                <a:cs typeface="Times New Roman" panose="02020603050405020304" pitchFamily="18" charset="0"/>
              </a:rPr>
              <a:t>Thomas Kuhn's Paradigm Concept</a:t>
            </a:r>
          </a:p>
          <a:p>
            <a:pPr>
              <a:lnSpc>
                <a:spcPct val="104000"/>
              </a:lnSpc>
            </a:pPr>
            <a:r>
              <a:rPr lang="en-US" sz="1400" dirty="0">
                <a:solidFill>
                  <a:srgbClr val="454240"/>
                </a:solidFill>
                <a:latin typeface="Times New Roman" panose="02020603050405020304" pitchFamily="18" charset="0"/>
                <a:ea typeface="DM Sans" pitchFamily="34" charset="-122"/>
                <a:cs typeface="Times New Roman" panose="02020603050405020304" pitchFamily="18" charset="0"/>
              </a:rPr>
              <a:t>Philosophical grounding for the study</a:t>
            </a:r>
            <a:endParaRPr lang="en-US" sz="1400" dirty="0">
              <a:latin typeface="Times New Roman" panose="02020603050405020304" pitchFamily="18" charset="0"/>
              <a:cs typeface="Times New Roman" panose="02020603050405020304" pitchFamily="18" charset="0"/>
            </a:endParaRPr>
          </a:p>
          <a:p>
            <a:pPr>
              <a:lnSpc>
                <a:spcPct val="104000"/>
              </a:lnSpc>
            </a:pPr>
            <a:endParaRPr lang="en-US" sz="1600" dirty="0">
              <a:latin typeface="Times New Roman" panose="02020603050405020304" pitchFamily="18" charset="0"/>
              <a:cs typeface="Times New Roman" panose="02020603050405020304" pitchFamily="18" charset="0"/>
            </a:endParaRPr>
          </a:p>
        </p:txBody>
      </p:sp>
      <p:sp>
        <p:nvSpPr>
          <p:cNvPr id="15" name="Text 13"/>
          <p:cNvSpPr/>
          <p:nvPr/>
        </p:nvSpPr>
        <p:spPr>
          <a:xfrm>
            <a:off x="8007450" y="2961383"/>
            <a:ext cx="3523060" cy="254595"/>
          </a:xfrm>
          <a:prstGeom prst="rect">
            <a:avLst/>
          </a:prstGeom>
          <a:noFill/>
          <a:ln/>
        </p:spPr>
        <p:txBody>
          <a:bodyPr wrap="none" lIns="0" tIns="0" rIns="0" bIns="0" rtlCol="0" anchor="t"/>
          <a:lstStyle/>
          <a:p>
            <a:pPr>
              <a:lnSpc>
                <a:spcPct val="126000"/>
              </a:lnSpc>
            </a:pPr>
            <a:endParaRPr lang="en-US" sz="1600" dirty="0">
              <a:latin typeface="Times New Roman" panose="02020603050405020304" pitchFamily="18" charset="0"/>
              <a:cs typeface="Times New Roman" panose="02020603050405020304" pitchFamily="18" charset="0"/>
            </a:endParaRPr>
          </a:p>
        </p:txBody>
      </p:sp>
      <p:sp>
        <p:nvSpPr>
          <p:cNvPr id="16" name="Text 14"/>
          <p:cNvSpPr/>
          <p:nvPr/>
        </p:nvSpPr>
        <p:spPr>
          <a:xfrm>
            <a:off x="661493" y="3492103"/>
            <a:ext cx="336649" cy="210344"/>
          </a:xfrm>
          <a:prstGeom prst="rect">
            <a:avLst/>
          </a:prstGeom>
          <a:noFill/>
          <a:ln/>
        </p:spPr>
        <p:txBody>
          <a:bodyPr wrap="none" lIns="0" tIns="0" rIns="0" bIns="0" rtlCol="0" anchor="ctr"/>
          <a:lstStyle/>
          <a:p>
            <a:r>
              <a:rPr lang="en-US" sz="1600" dirty="0">
                <a:solidFill>
                  <a:srgbClr val="454240"/>
                </a:solidFill>
                <a:latin typeface="Times New Roman" panose="02020603050405020304" pitchFamily="18" charset="0"/>
                <a:ea typeface="Libre Baskerville" pitchFamily="34" charset="-122"/>
                <a:cs typeface="Times New Roman" panose="02020603050405020304" pitchFamily="18" charset="0"/>
              </a:rPr>
              <a:t>04</a:t>
            </a:r>
            <a:endParaRPr lang="en-US" sz="1600" dirty="0">
              <a:latin typeface="Times New Roman" panose="02020603050405020304" pitchFamily="18" charset="0"/>
              <a:cs typeface="Times New Roman" panose="02020603050405020304" pitchFamily="18" charset="0"/>
            </a:endParaRPr>
          </a:p>
        </p:txBody>
      </p:sp>
      <p:sp>
        <p:nvSpPr>
          <p:cNvPr id="17" name="Shape 15"/>
          <p:cNvSpPr/>
          <p:nvPr/>
        </p:nvSpPr>
        <p:spPr>
          <a:xfrm>
            <a:off x="661493" y="3759101"/>
            <a:ext cx="3523060" cy="19051"/>
          </a:xfrm>
          <a:prstGeom prst="rect">
            <a:avLst/>
          </a:prstGeom>
          <a:solidFill>
            <a:srgbClr val="B88E23"/>
          </a:solidFill>
          <a:ln/>
        </p:spPr>
      </p:sp>
      <p:sp>
        <p:nvSpPr>
          <p:cNvPr id="18" name="Text 16"/>
          <p:cNvSpPr/>
          <p:nvPr/>
        </p:nvSpPr>
        <p:spPr>
          <a:xfrm>
            <a:off x="661493" y="3881340"/>
            <a:ext cx="3523060" cy="526057"/>
          </a:xfrm>
          <a:prstGeom prst="rect">
            <a:avLst/>
          </a:prstGeom>
          <a:noFill/>
          <a:ln/>
        </p:spPr>
        <p:txBody>
          <a:bodyPr wrap="square" lIns="0" tIns="0" rIns="0" bIns="0" rtlCol="0" anchor="t">
            <a:normAutofit/>
          </a:bodyPr>
          <a:lstStyle/>
          <a:p>
            <a:pPr>
              <a:lnSpc>
                <a:spcPct val="104000"/>
              </a:lnSpc>
            </a:pPr>
            <a:r>
              <a:rPr lang="en-US" sz="1600" dirty="0">
                <a:solidFill>
                  <a:srgbClr val="454240"/>
                </a:solidFill>
                <a:latin typeface="Times New Roman" panose="02020603050405020304" pitchFamily="18" charset="0"/>
                <a:ea typeface="Libre Baskerville" pitchFamily="34" charset="-122"/>
                <a:cs typeface="Times New Roman" panose="02020603050405020304" pitchFamily="18" charset="0"/>
              </a:rPr>
              <a:t>Research Philosophy &amp; Assumptions</a:t>
            </a:r>
          </a:p>
          <a:p>
            <a:pPr>
              <a:lnSpc>
                <a:spcPct val="104000"/>
              </a:lnSpc>
            </a:pPr>
            <a:r>
              <a:rPr lang="en-US" sz="1400" dirty="0">
                <a:solidFill>
                  <a:srgbClr val="454240"/>
                </a:solidFill>
                <a:latin typeface="Times New Roman" panose="02020603050405020304" pitchFamily="18" charset="0"/>
                <a:ea typeface="DM Sans" pitchFamily="34" charset="-122"/>
                <a:cs typeface="Times New Roman" panose="02020603050405020304" pitchFamily="18" charset="0"/>
              </a:rPr>
              <a:t>Ontology, epistemology, and axiology</a:t>
            </a:r>
            <a:endParaRPr lang="en-US" sz="1400" dirty="0">
              <a:latin typeface="Times New Roman" panose="02020603050405020304" pitchFamily="18" charset="0"/>
              <a:cs typeface="Times New Roman" panose="02020603050405020304" pitchFamily="18" charset="0"/>
            </a:endParaRPr>
          </a:p>
          <a:p>
            <a:pPr>
              <a:lnSpc>
                <a:spcPct val="104000"/>
              </a:lnSpc>
            </a:pPr>
            <a:endParaRPr lang="en-US" sz="1600" dirty="0">
              <a:latin typeface="Times New Roman" panose="02020603050405020304" pitchFamily="18" charset="0"/>
              <a:cs typeface="Times New Roman" panose="02020603050405020304" pitchFamily="18" charset="0"/>
            </a:endParaRPr>
          </a:p>
        </p:txBody>
      </p:sp>
      <p:sp>
        <p:nvSpPr>
          <p:cNvPr id="19" name="Text 17"/>
          <p:cNvSpPr/>
          <p:nvPr/>
        </p:nvSpPr>
        <p:spPr>
          <a:xfrm>
            <a:off x="811411" y="4497288"/>
            <a:ext cx="3523060" cy="254595"/>
          </a:xfrm>
          <a:prstGeom prst="rect">
            <a:avLst/>
          </a:prstGeom>
          <a:noFill/>
          <a:ln/>
        </p:spPr>
        <p:txBody>
          <a:bodyPr wrap="none" lIns="0" tIns="0" rIns="0" bIns="0" rtlCol="0" anchor="t"/>
          <a:lstStyle/>
          <a:p>
            <a:pPr>
              <a:lnSpc>
                <a:spcPct val="126000"/>
              </a:lnSpc>
            </a:pPr>
            <a:endParaRPr lang="en-US" sz="1600" dirty="0">
              <a:latin typeface="Times New Roman" panose="02020603050405020304" pitchFamily="18" charset="0"/>
              <a:cs typeface="Times New Roman" panose="02020603050405020304" pitchFamily="18" charset="0"/>
            </a:endParaRPr>
          </a:p>
        </p:txBody>
      </p:sp>
      <p:sp>
        <p:nvSpPr>
          <p:cNvPr id="20" name="Text 18"/>
          <p:cNvSpPr/>
          <p:nvPr/>
        </p:nvSpPr>
        <p:spPr>
          <a:xfrm>
            <a:off x="4334472" y="3492103"/>
            <a:ext cx="336649" cy="210344"/>
          </a:xfrm>
          <a:prstGeom prst="rect">
            <a:avLst/>
          </a:prstGeom>
          <a:noFill/>
          <a:ln/>
        </p:spPr>
        <p:txBody>
          <a:bodyPr wrap="none" lIns="0" tIns="0" rIns="0" bIns="0" rtlCol="0" anchor="ctr"/>
          <a:lstStyle/>
          <a:p>
            <a:r>
              <a:rPr lang="en-US" sz="1600" dirty="0">
                <a:solidFill>
                  <a:srgbClr val="454240"/>
                </a:solidFill>
                <a:latin typeface="Times New Roman" panose="02020603050405020304" pitchFamily="18" charset="0"/>
                <a:ea typeface="Libre Baskerville" pitchFamily="34" charset="-122"/>
                <a:cs typeface="Times New Roman" panose="02020603050405020304" pitchFamily="18" charset="0"/>
              </a:rPr>
              <a:t>05</a:t>
            </a:r>
            <a:endParaRPr lang="en-US" sz="1600" dirty="0">
              <a:latin typeface="Times New Roman" panose="02020603050405020304" pitchFamily="18" charset="0"/>
              <a:cs typeface="Times New Roman" panose="02020603050405020304" pitchFamily="18" charset="0"/>
            </a:endParaRPr>
          </a:p>
        </p:txBody>
      </p:sp>
      <p:sp>
        <p:nvSpPr>
          <p:cNvPr id="21" name="Shape 19"/>
          <p:cNvSpPr/>
          <p:nvPr/>
        </p:nvSpPr>
        <p:spPr>
          <a:xfrm>
            <a:off x="4334471" y="3759101"/>
            <a:ext cx="3523060" cy="19051"/>
          </a:xfrm>
          <a:prstGeom prst="rect">
            <a:avLst/>
          </a:prstGeom>
          <a:solidFill>
            <a:srgbClr val="B88E23"/>
          </a:solidFill>
          <a:ln/>
        </p:spPr>
      </p:sp>
      <p:sp>
        <p:nvSpPr>
          <p:cNvPr id="22" name="Text 20"/>
          <p:cNvSpPr/>
          <p:nvPr/>
        </p:nvSpPr>
        <p:spPr>
          <a:xfrm>
            <a:off x="4334471" y="3881340"/>
            <a:ext cx="3523060" cy="526057"/>
          </a:xfrm>
          <a:prstGeom prst="rect">
            <a:avLst/>
          </a:prstGeom>
          <a:noFill/>
          <a:ln/>
        </p:spPr>
        <p:txBody>
          <a:bodyPr wrap="square" lIns="0" tIns="0" rIns="0" bIns="0" rtlCol="0" anchor="t">
            <a:normAutofit/>
          </a:bodyPr>
          <a:lstStyle/>
          <a:p>
            <a:pPr>
              <a:lnSpc>
                <a:spcPct val="104000"/>
              </a:lnSpc>
            </a:pPr>
            <a:r>
              <a:rPr lang="en-US" sz="1600" dirty="0">
                <a:solidFill>
                  <a:srgbClr val="454240"/>
                </a:solidFill>
                <a:latin typeface="Times New Roman" panose="02020603050405020304" pitchFamily="18" charset="0"/>
                <a:ea typeface="Libre Baskerville" pitchFamily="34" charset="-122"/>
                <a:cs typeface="Times New Roman" panose="02020603050405020304" pitchFamily="18" charset="0"/>
              </a:rPr>
              <a:t>Research Design &amp; Methodology</a:t>
            </a:r>
          </a:p>
          <a:p>
            <a:pPr>
              <a:lnSpc>
                <a:spcPct val="104000"/>
              </a:lnSpc>
            </a:pPr>
            <a:r>
              <a:rPr lang="en-US" sz="1400" dirty="0">
                <a:solidFill>
                  <a:srgbClr val="454240"/>
                </a:solidFill>
                <a:latin typeface="Times New Roman" panose="02020603050405020304" pitchFamily="18" charset="0"/>
                <a:ea typeface="DM Sans" pitchFamily="34" charset="-122"/>
                <a:cs typeface="Times New Roman" panose="02020603050405020304" pitchFamily="18" charset="0"/>
              </a:rPr>
              <a:t>Deductive, quantitative approach</a:t>
            </a:r>
            <a:endParaRPr lang="en-US" sz="1400" dirty="0">
              <a:latin typeface="Times New Roman" panose="02020603050405020304" pitchFamily="18" charset="0"/>
              <a:cs typeface="Times New Roman" panose="02020603050405020304" pitchFamily="18" charset="0"/>
            </a:endParaRPr>
          </a:p>
          <a:p>
            <a:pPr>
              <a:lnSpc>
                <a:spcPct val="104000"/>
              </a:lnSpc>
            </a:pPr>
            <a:endParaRPr lang="en-US" sz="1600" dirty="0">
              <a:latin typeface="Times New Roman" panose="02020603050405020304" pitchFamily="18" charset="0"/>
              <a:cs typeface="Times New Roman" panose="02020603050405020304" pitchFamily="18" charset="0"/>
            </a:endParaRPr>
          </a:p>
        </p:txBody>
      </p:sp>
      <p:sp>
        <p:nvSpPr>
          <p:cNvPr id="23" name="Text 21"/>
          <p:cNvSpPr/>
          <p:nvPr/>
        </p:nvSpPr>
        <p:spPr>
          <a:xfrm>
            <a:off x="4334471" y="4497288"/>
            <a:ext cx="3523060" cy="254595"/>
          </a:xfrm>
          <a:prstGeom prst="rect">
            <a:avLst/>
          </a:prstGeom>
          <a:noFill/>
          <a:ln/>
        </p:spPr>
        <p:txBody>
          <a:bodyPr wrap="none" lIns="0" tIns="0" rIns="0" bIns="0" rtlCol="0" anchor="t"/>
          <a:lstStyle/>
          <a:p>
            <a:pPr>
              <a:lnSpc>
                <a:spcPct val="126000"/>
              </a:lnSpc>
            </a:pPr>
            <a:endParaRPr lang="en-US" sz="1600" dirty="0">
              <a:latin typeface="Times New Roman" panose="02020603050405020304" pitchFamily="18" charset="0"/>
              <a:cs typeface="Times New Roman" panose="02020603050405020304" pitchFamily="18" charset="0"/>
            </a:endParaRPr>
          </a:p>
        </p:txBody>
      </p:sp>
      <p:sp>
        <p:nvSpPr>
          <p:cNvPr id="24" name="Text 22"/>
          <p:cNvSpPr/>
          <p:nvPr/>
        </p:nvSpPr>
        <p:spPr>
          <a:xfrm>
            <a:off x="8007450" y="3492103"/>
            <a:ext cx="336649" cy="210344"/>
          </a:xfrm>
          <a:prstGeom prst="rect">
            <a:avLst/>
          </a:prstGeom>
          <a:noFill/>
          <a:ln/>
        </p:spPr>
        <p:txBody>
          <a:bodyPr wrap="none" lIns="0" tIns="0" rIns="0" bIns="0" rtlCol="0" anchor="ctr"/>
          <a:lstStyle/>
          <a:p>
            <a:r>
              <a:rPr lang="en-US" sz="1600" dirty="0">
                <a:solidFill>
                  <a:srgbClr val="454240"/>
                </a:solidFill>
                <a:latin typeface="Times New Roman" panose="02020603050405020304" pitchFamily="18" charset="0"/>
                <a:ea typeface="Libre Baskerville" pitchFamily="34" charset="-122"/>
                <a:cs typeface="Times New Roman" panose="02020603050405020304" pitchFamily="18" charset="0"/>
              </a:rPr>
              <a:t>06</a:t>
            </a:r>
            <a:endParaRPr lang="en-US" sz="1600" dirty="0">
              <a:latin typeface="Times New Roman" panose="02020603050405020304" pitchFamily="18" charset="0"/>
              <a:cs typeface="Times New Roman" panose="02020603050405020304" pitchFamily="18" charset="0"/>
            </a:endParaRPr>
          </a:p>
        </p:txBody>
      </p:sp>
      <p:sp>
        <p:nvSpPr>
          <p:cNvPr id="25" name="Shape 23"/>
          <p:cNvSpPr/>
          <p:nvPr/>
        </p:nvSpPr>
        <p:spPr>
          <a:xfrm>
            <a:off x="8007450" y="3759101"/>
            <a:ext cx="3523060" cy="19051"/>
          </a:xfrm>
          <a:prstGeom prst="rect">
            <a:avLst/>
          </a:prstGeom>
          <a:solidFill>
            <a:srgbClr val="B88E23"/>
          </a:solidFill>
          <a:ln/>
        </p:spPr>
      </p:sp>
      <p:sp>
        <p:nvSpPr>
          <p:cNvPr id="26" name="Text 24"/>
          <p:cNvSpPr/>
          <p:nvPr/>
        </p:nvSpPr>
        <p:spPr>
          <a:xfrm>
            <a:off x="8007450" y="3881339"/>
            <a:ext cx="3523060" cy="675481"/>
          </a:xfrm>
          <a:prstGeom prst="rect">
            <a:avLst/>
          </a:prstGeom>
          <a:noFill/>
          <a:ln/>
        </p:spPr>
        <p:txBody>
          <a:bodyPr wrap="none" lIns="0" tIns="0" rIns="0" bIns="0" rtlCol="0" anchor="t"/>
          <a:lstStyle/>
          <a:p>
            <a:pPr>
              <a:lnSpc>
                <a:spcPct val="104000"/>
              </a:lnSpc>
            </a:pPr>
            <a:r>
              <a:rPr lang="en-US" sz="1600" dirty="0">
                <a:solidFill>
                  <a:srgbClr val="454240"/>
                </a:solidFill>
                <a:latin typeface="Times New Roman" panose="02020603050405020304" pitchFamily="18" charset="0"/>
                <a:ea typeface="Libre Baskerville" pitchFamily="34" charset="-122"/>
                <a:cs typeface="Times New Roman" panose="02020603050405020304" pitchFamily="18" charset="0"/>
              </a:rPr>
              <a:t>Conceptual Framework</a:t>
            </a:r>
          </a:p>
          <a:p>
            <a:pPr>
              <a:lnSpc>
                <a:spcPct val="104000"/>
              </a:lnSpc>
            </a:pPr>
            <a:r>
              <a:rPr lang="en-US" sz="1400" dirty="0">
                <a:solidFill>
                  <a:srgbClr val="454240"/>
                </a:solidFill>
                <a:latin typeface="Times New Roman" panose="02020603050405020304" pitchFamily="18" charset="0"/>
                <a:ea typeface="DM Sans" pitchFamily="34" charset="-122"/>
                <a:cs typeface="Times New Roman" panose="02020603050405020304" pitchFamily="18" charset="0"/>
              </a:rPr>
              <a:t>Proposed variable relationships</a:t>
            </a:r>
            <a:endParaRPr lang="en-US" sz="1400" dirty="0">
              <a:latin typeface="Times New Roman" panose="02020603050405020304" pitchFamily="18" charset="0"/>
              <a:cs typeface="Times New Roman" panose="02020603050405020304" pitchFamily="18" charset="0"/>
            </a:endParaRPr>
          </a:p>
          <a:p>
            <a:pPr>
              <a:lnSpc>
                <a:spcPct val="104000"/>
              </a:lnSpc>
            </a:pPr>
            <a:endParaRPr lang="en-US" sz="1600" dirty="0">
              <a:solidFill>
                <a:srgbClr val="454240"/>
              </a:solidFill>
              <a:latin typeface="Times New Roman" panose="02020603050405020304" pitchFamily="18" charset="0"/>
              <a:ea typeface="Libre Baskerville" pitchFamily="34" charset="-122"/>
              <a:cs typeface="Times New Roman" panose="02020603050405020304" pitchFamily="18" charset="0"/>
            </a:endParaRPr>
          </a:p>
          <a:p>
            <a:pPr>
              <a:lnSpc>
                <a:spcPct val="104000"/>
              </a:lnSpc>
            </a:pPr>
            <a:endParaRPr lang="en-US" sz="1600" dirty="0">
              <a:latin typeface="Times New Roman" panose="02020603050405020304" pitchFamily="18" charset="0"/>
              <a:cs typeface="Times New Roman" panose="02020603050405020304" pitchFamily="18" charset="0"/>
            </a:endParaRPr>
          </a:p>
        </p:txBody>
      </p:sp>
      <p:sp>
        <p:nvSpPr>
          <p:cNvPr id="27" name="Text 25"/>
          <p:cNvSpPr/>
          <p:nvPr/>
        </p:nvSpPr>
        <p:spPr>
          <a:xfrm>
            <a:off x="8007450" y="4234260"/>
            <a:ext cx="3523060" cy="254595"/>
          </a:xfrm>
          <a:prstGeom prst="rect">
            <a:avLst/>
          </a:prstGeom>
          <a:noFill/>
          <a:ln/>
        </p:spPr>
        <p:txBody>
          <a:bodyPr wrap="none" lIns="0" tIns="0" rIns="0" bIns="0" rtlCol="0" anchor="t"/>
          <a:lstStyle/>
          <a:p>
            <a:pPr>
              <a:lnSpc>
                <a:spcPct val="126000"/>
              </a:lnSpc>
            </a:pPr>
            <a:endParaRPr lang="en-US" sz="1600" dirty="0">
              <a:latin typeface="Times New Roman" panose="02020603050405020304" pitchFamily="18" charset="0"/>
              <a:cs typeface="Times New Roman" panose="02020603050405020304" pitchFamily="18" charset="0"/>
            </a:endParaRPr>
          </a:p>
        </p:txBody>
      </p:sp>
      <p:sp>
        <p:nvSpPr>
          <p:cNvPr id="28" name="Text 26"/>
          <p:cNvSpPr/>
          <p:nvPr/>
        </p:nvSpPr>
        <p:spPr>
          <a:xfrm>
            <a:off x="661493" y="5028009"/>
            <a:ext cx="336649" cy="210344"/>
          </a:xfrm>
          <a:prstGeom prst="rect">
            <a:avLst/>
          </a:prstGeom>
          <a:noFill/>
          <a:ln/>
        </p:spPr>
        <p:txBody>
          <a:bodyPr wrap="none" lIns="0" tIns="0" rIns="0" bIns="0" rtlCol="0" anchor="ctr"/>
          <a:lstStyle/>
          <a:p>
            <a:r>
              <a:rPr lang="en-US" sz="1600" dirty="0">
                <a:solidFill>
                  <a:srgbClr val="454240"/>
                </a:solidFill>
                <a:latin typeface="Times New Roman" panose="02020603050405020304" pitchFamily="18" charset="0"/>
                <a:ea typeface="Libre Baskerville" pitchFamily="34" charset="-122"/>
                <a:cs typeface="Times New Roman" panose="02020603050405020304" pitchFamily="18" charset="0"/>
              </a:rPr>
              <a:t>07</a:t>
            </a:r>
            <a:endParaRPr lang="en-US" sz="1600" dirty="0">
              <a:latin typeface="Times New Roman" panose="02020603050405020304" pitchFamily="18" charset="0"/>
              <a:cs typeface="Times New Roman" panose="02020603050405020304" pitchFamily="18" charset="0"/>
            </a:endParaRPr>
          </a:p>
        </p:txBody>
      </p:sp>
      <p:sp>
        <p:nvSpPr>
          <p:cNvPr id="29" name="Shape 27"/>
          <p:cNvSpPr/>
          <p:nvPr/>
        </p:nvSpPr>
        <p:spPr>
          <a:xfrm>
            <a:off x="661493" y="5295007"/>
            <a:ext cx="10869017" cy="19051"/>
          </a:xfrm>
          <a:prstGeom prst="rect">
            <a:avLst/>
          </a:prstGeom>
          <a:solidFill>
            <a:srgbClr val="B88E23"/>
          </a:solidFill>
          <a:ln/>
        </p:spPr>
      </p:sp>
      <p:sp>
        <p:nvSpPr>
          <p:cNvPr id="30" name="Text 28"/>
          <p:cNvSpPr/>
          <p:nvPr/>
        </p:nvSpPr>
        <p:spPr>
          <a:xfrm>
            <a:off x="661493" y="5417244"/>
            <a:ext cx="10869017" cy="1069182"/>
          </a:xfrm>
          <a:prstGeom prst="rect">
            <a:avLst/>
          </a:prstGeom>
          <a:noFill/>
          <a:ln/>
        </p:spPr>
        <p:txBody>
          <a:bodyPr wrap="none" lIns="0" tIns="0" rIns="0" bIns="0" rtlCol="0" anchor="t"/>
          <a:lstStyle/>
          <a:p>
            <a:pPr>
              <a:lnSpc>
                <a:spcPct val="104000"/>
              </a:lnSpc>
            </a:pPr>
            <a:r>
              <a:rPr lang="en-US" sz="1600" dirty="0">
                <a:solidFill>
                  <a:srgbClr val="454240"/>
                </a:solidFill>
                <a:latin typeface="Times New Roman" panose="02020603050405020304" pitchFamily="18" charset="0"/>
                <a:ea typeface="Libre Baskerville" pitchFamily="34" charset="-122"/>
                <a:cs typeface="Times New Roman" panose="02020603050405020304" pitchFamily="18" charset="0"/>
              </a:rPr>
              <a:t>Expected Contribution &amp; Conclusion</a:t>
            </a:r>
          </a:p>
          <a:p>
            <a:pPr>
              <a:lnSpc>
                <a:spcPct val="104000"/>
              </a:lnSpc>
            </a:pPr>
            <a:r>
              <a:rPr lang="en-US" sz="1400" dirty="0">
                <a:solidFill>
                  <a:srgbClr val="454240"/>
                </a:solidFill>
                <a:latin typeface="Times New Roman" panose="02020603050405020304" pitchFamily="18" charset="0"/>
                <a:ea typeface="DM Sans" pitchFamily="34" charset="-122"/>
                <a:cs typeface="Times New Roman" panose="02020603050405020304" pitchFamily="18" charset="0"/>
              </a:rPr>
              <a:t>Academic and practical significance</a:t>
            </a:r>
            <a:endParaRPr lang="en-US" sz="1400" dirty="0">
              <a:latin typeface="Times New Roman" panose="02020603050405020304" pitchFamily="18" charset="0"/>
              <a:cs typeface="Times New Roman" panose="02020603050405020304" pitchFamily="18" charset="0"/>
            </a:endParaRPr>
          </a:p>
          <a:p>
            <a:pPr>
              <a:lnSpc>
                <a:spcPct val="104000"/>
              </a:lnSpc>
            </a:pPr>
            <a:endParaRPr lang="en-US" sz="1600" dirty="0">
              <a:latin typeface="Times New Roman" panose="02020603050405020304" pitchFamily="18" charset="0"/>
              <a:cs typeface="Times New Roman" panose="02020603050405020304" pitchFamily="18" charset="0"/>
            </a:endParaRPr>
          </a:p>
        </p:txBody>
      </p:sp>
      <p:sp>
        <p:nvSpPr>
          <p:cNvPr id="31" name="Text 29"/>
          <p:cNvSpPr/>
          <p:nvPr/>
        </p:nvSpPr>
        <p:spPr>
          <a:xfrm>
            <a:off x="811411" y="5662611"/>
            <a:ext cx="10869017" cy="254595"/>
          </a:xfrm>
          <a:prstGeom prst="rect">
            <a:avLst/>
          </a:prstGeom>
          <a:noFill/>
          <a:ln/>
        </p:spPr>
        <p:txBody>
          <a:bodyPr wrap="none" lIns="0" tIns="0" rIns="0" bIns="0" rtlCol="0" anchor="t"/>
          <a:lstStyle/>
          <a:p>
            <a:pPr>
              <a:lnSpc>
                <a:spcPct val="126000"/>
              </a:lnSpc>
            </a:pPr>
            <a:endParaRPr lang="en-US" sz="1600" dirty="0">
              <a:latin typeface="Times New Roman" panose="02020603050405020304" pitchFamily="18" charset="0"/>
              <a:cs typeface="Times New Roman" panose="02020603050405020304" pitchFamily="18" charset="0"/>
            </a:endParaRPr>
          </a:p>
        </p:txBody>
      </p:sp>
      <p:sp>
        <p:nvSpPr>
          <p:cNvPr id="7" name="Shape 7">
            <a:extLst>
              <a:ext uri="{FF2B5EF4-FFF2-40B4-BE49-F238E27FC236}">
                <a16:creationId xmlns:a16="http://schemas.microsoft.com/office/drawing/2014/main" id="{2AA6FF50-FFCA-598C-24FE-3E7478F4C42C}"/>
              </a:ext>
            </a:extLst>
          </p:cNvPr>
          <p:cNvSpPr/>
          <p:nvPr/>
        </p:nvSpPr>
        <p:spPr>
          <a:xfrm>
            <a:off x="588338" y="2232133"/>
            <a:ext cx="3523060" cy="19051"/>
          </a:xfrm>
          <a:prstGeom prst="rect">
            <a:avLst/>
          </a:prstGeom>
          <a:solidFill>
            <a:srgbClr val="B88E23"/>
          </a:solidFill>
          <a:ln/>
        </p:spPr>
      </p:sp>
      <p:sp>
        <p:nvSpPr>
          <p:cNvPr id="32" name="Text 8">
            <a:extLst>
              <a:ext uri="{FF2B5EF4-FFF2-40B4-BE49-F238E27FC236}">
                <a16:creationId xmlns:a16="http://schemas.microsoft.com/office/drawing/2014/main" id="{89ABEC3B-1BD7-8FD7-AD77-205CCA1A2C71}"/>
              </a:ext>
            </a:extLst>
          </p:cNvPr>
          <p:cNvSpPr/>
          <p:nvPr/>
        </p:nvSpPr>
        <p:spPr>
          <a:xfrm>
            <a:off x="4407623" y="2342388"/>
            <a:ext cx="2642295" cy="765349"/>
          </a:xfrm>
          <a:prstGeom prst="rect">
            <a:avLst/>
          </a:prstGeom>
          <a:noFill/>
          <a:ln/>
        </p:spPr>
        <p:txBody>
          <a:bodyPr wrap="none" lIns="0" tIns="0" rIns="0" bIns="0" rtlCol="0" anchor="t"/>
          <a:lstStyle/>
          <a:p>
            <a:pPr marL="0" indent="0" algn="l">
              <a:lnSpc>
                <a:spcPct val="104000"/>
              </a:lnSpc>
              <a:buNone/>
            </a:pPr>
            <a:r>
              <a:rPr lang="en-US" sz="1600" dirty="0">
                <a:solidFill>
                  <a:srgbClr val="454240"/>
                </a:solidFill>
                <a:latin typeface="Times New Roman" panose="02020603050405020304" pitchFamily="18" charset="0"/>
                <a:ea typeface="Libre Baskerville" pitchFamily="34" charset="-122"/>
                <a:cs typeface="Times New Roman" panose="02020603050405020304" pitchFamily="18" charset="0"/>
              </a:rPr>
              <a:t>Research Problem &amp; Gap</a:t>
            </a:r>
          </a:p>
          <a:p>
            <a:pPr>
              <a:lnSpc>
                <a:spcPct val="104000"/>
              </a:lnSpc>
            </a:pPr>
            <a:r>
              <a:rPr lang="en-US" sz="1400" dirty="0">
                <a:solidFill>
                  <a:srgbClr val="454240"/>
                </a:solidFill>
                <a:latin typeface="Times New Roman" panose="02020603050405020304" pitchFamily="18" charset="0"/>
                <a:ea typeface="DM Sans" pitchFamily="34" charset="-122"/>
                <a:cs typeface="Times New Roman" panose="02020603050405020304" pitchFamily="18" charset="0"/>
              </a:rPr>
              <a:t>Context, problem, and gap in </a:t>
            </a:r>
          </a:p>
          <a:p>
            <a:pPr>
              <a:lnSpc>
                <a:spcPct val="104000"/>
              </a:lnSpc>
            </a:pPr>
            <a:r>
              <a:rPr lang="en-US" sz="1400" dirty="0">
                <a:solidFill>
                  <a:srgbClr val="454240"/>
                </a:solidFill>
                <a:latin typeface="Times New Roman" panose="02020603050405020304" pitchFamily="18" charset="0"/>
                <a:ea typeface="DM Sans" pitchFamily="34" charset="-122"/>
                <a:cs typeface="Times New Roman" panose="02020603050405020304" pitchFamily="18" charset="0"/>
              </a:rPr>
              <a:t>AI-enabled banking</a:t>
            </a:r>
            <a:endParaRPr lang="en-US" sz="1400" dirty="0">
              <a:latin typeface="Times New Roman" panose="02020603050405020304" pitchFamily="18" charset="0"/>
              <a:cs typeface="Times New Roman" panose="02020603050405020304" pitchFamily="18" charset="0"/>
            </a:endParaRPr>
          </a:p>
          <a:p>
            <a:pPr marL="0" indent="0" algn="l">
              <a:lnSpc>
                <a:spcPct val="104000"/>
              </a:lnSpc>
              <a:buNone/>
            </a:pPr>
            <a:endParaRPr lang="en-US" sz="16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2000" cy="6858000"/>
          </a:xfrm>
          <a:prstGeom prst="rect">
            <a:avLst/>
          </a:prstGeom>
        </p:spPr>
      </p:pic>
      <p:sp>
        <p:nvSpPr>
          <p:cNvPr id="3" name="Text 0"/>
          <p:cNvSpPr/>
          <p:nvPr/>
        </p:nvSpPr>
        <p:spPr>
          <a:xfrm>
            <a:off x="5233493" y="639466"/>
            <a:ext cx="6297017" cy="1033463"/>
          </a:xfrm>
          <a:prstGeom prst="rect">
            <a:avLst/>
          </a:prstGeom>
          <a:noFill/>
          <a:ln/>
        </p:spPr>
        <p:txBody>
          <a:bodyPr wrap="square" lIns="0" tIns="0" rIns="0" bIns="0" rtlCol="0" anchor="t">
            <a:normAutofit/>
          </a:bodyPr>
          <a:lstStyle/>
          <a:p>
            <a:pPr>
              <a:lnSpc>
                <a:spcPct val="104000"/>
              </a:lnSpc>
            </a:pPr>
            <a:r>
              <a:rPr lang="en-US" sz="3200" dirty="0">
                <a:solidFill>
                  <a:srgbClr val="5C4E3D"/>
                </a:solidFill>
                <a:latin typeface="Libre Baskerville" pitchFamily="34" charset="0"/>
                <a:ea typeface="Libre Baskerville" pitchFamily="34" charset="-122"/>
                <a:cs typeface="Libre Baskerville" pitchFamily="34" charset="-120"/>
              </a:rPr>
              <a:t>Research Journey: From Initial Idea to Final Proposal</a:t>
            </a:r>
            <a:endParaRPr lang="en-US" sz="3200" dirty="0"/>
          </a:p>
        </p:txBody>
      </p:sp>
      <p:pic>
        <p:nvPicPr>
          <p:cNvPr id="4" name="Image 1" descr="preencoded.png"/>
          <p:cNvPicPr>
            <a:picLocks noChangeAspect="1"/>
          </p:cNvPicPr>
          <p:nvPr/>
        </p:nvPicPr>
        <p:blipFill>
          <a:blip r:embed="rId4"/>
          <a:stretch>
            <a:fillRect/>
          </a:stretch>
        </p:blipFill>
        <p:spPr>
          <a:xfrm>
            <a:off x="5233493" y="1889919"/>
            <a:ext cx="826889" cy="992287"/>
          </a:xfrm>
          <a:prstGeom prst="rect">
            <a:avLst/>
          </a:prstGeom>
        </p:spPr>
      </p:pic>
      <p:sp>
        <p:nvSpPr>
          <p:cNvPr id="5" name="Text 1"/>
          <p:cNvSpPr/>
          <p:nvPr/>
        </p:nvSpPr>
        <p:spPr>
          <a:xfrm>
            <a:off x="6205041" y="2055218"/>
            <a:ext cx="5325467" cy="258465"/>
          </a:xfrm>
          <a:prstGeom prst="rect">
            <a:avLst/>
          </a:prstGeom>
          <a:noFill/>
          <a:ln/>
        </p:spPr>
        <p:txBody>
          <a:bodyPr wrap="none" lIns="0" tIns="0" rIns="0" bIns="0" rtlCol="0" anchor="t"/>
          <a:lstStyle/>
          <a:p>
            <a:pPr>
              <a:lnSpc>
                <a:spcPct val="104000"/>
              </a:lnSpc>
            </a:pPr>
            <a:r>
              <a:rPr lang="en-US" sz="1600" dirty="0">
                <a:solidFill>
                  <a:srgbClr val="454240"/>
                </a:solidFill>
                <a:latin typeface="Libre Baskerville" pitchFamily="34" charset="0"/>
                <a:ea typeface="Libre Baskerville" pitchFamily="34" charset="-122"/>
                <a:cs typeface="Libre Baskerville" pitchFamily="34" charset="-120"/>
              </a:rPr>
              <a:t>Initial Interest</a:t>
            </a:r>
            <a:endParaRPr lang="en-US" sz="1600" dirty="0"/>
          </a:p>
        </p:txBody>
      </p:sp>
      <p:sp>
        <p:nvSpPr>
          <p:cNvPr id="6" name="Text 2"/>
          <p:cNvSpPr/>
          <p:nvPr/>
        </p:nvSpPr>
        <p:spPr>
          <a:xfrm>
            <a:off x="6205041" y="2400499"/>
            <a:ext cx="5325467" cy="248047"/>
          </a:xfrm>
          <a:prstGeom prst="rect">
            <a:avLst/>
          </a:prstGeom>
          <a:noFill/>
          <a:ln/>
        </p:spPr>
        <p:txBody>
          <a:bodyPr wrap="none" lIns="0" tIns="0" rIns="0" bIns="0" rtlCol="0" anchor="t"/>
          <a:lstStyle/>
          <a:p>
            <a:pPr>
              <a:lnSpc>
                <a:spcPct val="125000"/>
              </a:lnSpc>
            </a:pPr>
            <a:r>
              <a:rPr lang="en-US" sz="1267" dirty="0">
                <a:solidFill>
                  <a:srgbClr val="454240"/>
                </a:solidFill>
                <a:latin typeface="DM Sans" pitchFamily="34" charset="0"/>
                <a:ea typeface="DM Sans" pitchFamily="34" charset="-122"/>
                <a:cs typeface="DM Sans" pitchFamily="34" charset="-120"/>
              </a:rPr>
              <a:t>Broad focus on digital banking and customer behaviour</a:t>
            </a:r>
            <a:endParaRPr lang="en-US" sz="1267" dirty="0"/>
          </a:p>
        </p:txBody>
      </p:sp>
      <p:pic>
        <p:nvPicPr>
          <p:cNvPr id="7" name="Image 2" descr="preencoded.png"/>
          <p:cNvPicPr>
            <a:picLocks noChangeAspect="1"/>
          </p:cNvPicPr>
          <p:nvPr/>
        </p:nvPicPr>
        <p:blipFill>
          <a:blip r:embed="rId5"/>
          <a:stretch>
            <a:fillRect/>
          </a:stretch>
        </p:blipFill>
        <p:spPr>
          <a:xfrm>
            <a:off x="5233493" y="2882206"/>
            <a:ext cx="826889" cy="1171972"/>
          </a:xfrm>
          <a:prstGeom prst="rect">
            <a:avLst/>
          </a:prstGeom>
        </p:spPr>
      </p:pic>
      <p:sp>
        <p:nvSpPr>
          <p:cNvPr id="8" name="Text 3"/>
          <p:cNvSpPr/>
          <p:nvPr/>
        </p:nvSpPr>
        <p:spPr>
          <a:xfrm>
            <a:off x="6205041" y="3047505"/>
            <a:ext cx="5325467" cy="258465"/>
          </a:xfrm>
          <a:prstGeom prst="rect">
            <a:avLst/>
          </a:prstGeom>
          <a:noFill/>
          <a:ln/>
        </p:spPr>
        <p:txBody>
          <a:bodyPr wrap="none" lIns="0" tIns="0" rIns="0" bIns="0" rtlCol="0" anchor="t"/>
          <a:lstStyle/>
          <a:p>
            <a:pPr>
              <a:lnSpc>
                <a:spcPct val="104000"/>
              </a:lnSpc>
            </a:pPr>
            <a:r>
              <a:rPr lang="en-US" sz="1600" dirty="0">
                <a:solidFill>
                  <a:srgbClr val="454240"/>
                </a:solidFill>
                <a:latin typeface="Libre Baskerville" pitchFamily="34" charset="0"/>
                <a:ea typeface="Libre Baskerville" pitchFamily="34" charset="-122"/>
                <a:cs typeface="Libre Baskerville" pitchFamily="34" charset="-120"/>
              </a:rPr>
              <a:t>Literature Exploration</a:t>
            </a:r>
            <a:endParaRPr lang="en-US" sz="1600" dirty="0"/>
          </a:p>
        </p:txBody>
      </p:sp>
      <p:sp>
        <p:nvSpPr>
          <p:cNvPr id="9" name="Text 4"/>
          <p:cNvSpPr/>
          <p:nvPr/>
        </p:nvSpPr>
        <p:spPr>
          <a:xfrm>
            <a:off x="6205041" y="3392786"/>
            <a:ext cx="5325467" cy="496093"/>
          </a:xfrm>
          <a:prstGeom prst="rect">
            <a:avLst/>
          </a:prstGeom>
          <a:noFill/>
          <a:ln/>
        </p:spPr>
        <p:txBody>
          <a:bodyPr wrap="square" lIns="0" tIns="0" rIns="0" bIns="0" rtlCol="0" anchor="t">
            <a:normAutofit/>
          </a:bodyPr>
          <a:lstStyle/>
          <a:p>
            <a:pPr>
              <a:lnSpc>
                <a:spcPct val="125000"/>
              </a:lnSpc>
            </a:pPr>
            <a:r>
              <a:rPr lang="en-US" sz="1267" dirty="0">
                <a:solidFill>
                  <a:srgbClr val="454240"/>
                </a:solidFill>
                <a:latin typeface="DM Sans" pitchFamily="34" charset="0"/>
                <a:ea typeface="DM Sans" pitchFamily="34" charset="-122"/>
                <a:cs typeface="DM Sans" pitchFamily="34" charset="-120"/>
              </a:rPr>
              <a:t>Reviewed AI-enabled banking, satisfaction, and continuance intention studies</a:t>
            </a:r>
            <a:endParaRPr lang="en-US" sz="1267" dirty="0"/>
          </a:p>
        </p:txBody>
      </p:sp>
      <p:pic>
        <p:nvPicPr>
          <p:cNvPr id="10" name="Image 3" descr="preencoded.png"/>
          <p:cNvPicPr>
            <a:picLocks noChangeAspect="1"/>
          </p:cNvPicPr>
          <p:nvPr/>
        </p:nvPicPr>
        <p:blipFill>
          <a:blip r:embed="rId6"/>
          <a:stretch>
            <a:fillRect/>
          </a:stretch>
        </p:blipFill>
        <p:spPr>
          <a:xfrm>
            <a:off x="5233493" y="4054178"/>
            <a:ext cx="826889" cy="1171972"/>
          </a:xfrm>
          <a:prstGeom prst="rect">
            <a:avLst/>
          </a:prstGeom>
        </p:spPr>
      </p:pic>
      <p:sp>
        <p:nvSpPr>
          <p:cNvPr id="11" name="Text 5"/>
          <p:cNvSpPr/>
          <p:nvPr/>
        </p:nvSpPr>
        <p:spPr>
          <a:xfrm>
            <a:off x="6205041" y="4219477"/>
            <a:ext cx="5325467" cy="258465"/>
          </a:xfrm>
          <a:prstGeom prst="rect">
            <a:avLst/>
          </a:prstGeom>
          <a:noFill/>
          <a:ln/>
        </p:spPr>
        <p:txBody>
          <a:bodyPr wrap="none" lIns="0" tIns="0" rIns="0" bIns="0" rtlCol="0" anchor="t"/>
          <a:lstStyle/>
          <a:p>
            <a:pPr>
              <a:lnSpc>
                <a:spcPct val="104000"/>
              </a:lnSpc>
            </a:pPr>
            <a:r>
              <a:rPr lang="en-US" sz="1600" dirty="0">
                <a:solidFill>
                  <a:srgbClr val="454240"/>
                </a:solidFill>
                <a:latin typeface="Libre Baskerville" pitchFamily="34" charset="0"/>
                <a:ea typeface="Libre Baskerville" pitchFamily="34" charset="-122"/>
                <a:cs typeface="Libre Baskerville" pitchFamily="34" charset="-120"/>
              </a:rPr>
              <a:t>Research Refinement</a:t>
            </a:r>
            <a:endParaRPr lang="en-US" sz="1600" dirty="0"/>
          </a:p>
        </p:txBody>
      </p:sp>
      <p:sp>
        <p:nvSpPr>
          <p:cNvPr id="12" name="Text 6"/>
          <p:cNvSpPr/>
          <p:nvPr/>
        </p:nvSpPr>
        <p:spPr>
          <a:xfrm>
            <a:off x="6205041" y="4564758"/>
            <a:ext cx="5325467" cy="496093"/>
          </a:xfrm>
          <a:prstGeom prst="rect">
            <a:avLst/>
          </a:prstGeom>
          <a:noFill/>
          <a:ln/>
        </p:spPr>
        <p:txBody>
          <a:bodyPr wrap="square" lIns="0" tIns="0" rIns="0" bIns="0" rtlCol="0" anchor="t">
            <a:normAutofit/>
          </a:bodyPr>
          <a:lstStyle/>
          <a:p>
            <a:pPr>
              <a:lnSpc>
                <a:spcPct val="125000"/>
              </a:lnSpc>
            </a:pPr>
            <a:r>
              <a:rPr lang="en-US" sz="1267" dirty="0">
                <a:solidFill>
                  <a:srgbClr val="454240"/>
                </a:solidFill>
                <a:latin typeface="DM Sans" pitchFamily="34" charset="0"/>
                <a:ea typeface="DM Sans" pitchFamily="34" charset="-122"/>
                <a:cs typeface="DM Sans" pitchFamily="34" charset="-120"/>
              </a:rPr>
              <a:t>Supervisor feedback and critical analysis shifted focus to </a:t>
            </a:r>
            <a:r>
              <a:rPr lang="en-US" sz="1267" b="1" dirty="0">
                <a:solidFill>
                  <a:srgbClr val="454240"/>
                </a:solidFill>
                <a:latin typeface="DM Sans Bold" pitchFamily="34" charset="0"/>
                <a:ea typeface="DM Sans Bold" pitchFamily="34" charset="-122"/>
                <a:cs typeface="DM Sans Bold" pitchFamily="34" charset="-120"/>
              </a:rPr>
              <a:t>AI competencies</a:t>
            </a:r>
            <a:endParaRPr lang="en-US" sz="1267" dirty="0"/>
          </a:p>
        </p:txBody>
      </p:sp>
      <p:pic>
        <p:nvPicPr>
          <p:cNvPr id="13" name="Image 4" descr="preencoded.png"/>
          <p:cNvPicPr>
            <a:picLocks noChangeAspect="1"/>
          </p:cNvPicPr>
          <p:nvPr/>
        </p:nvPicPr>
        <p:blipFill>
          <a:blip r:embed="rId7"/>
          <a:stretch>
            <a:fillRect/>
          </a:stretch>
        </p:blipFill>
        <p:spPr>
          <a:xfrm>
            <a:off x="5233493" y="5226150"/>
            <a:ext cx="826889" cy="992287"/>
          </a:xfrm>
          <a:prstGeom prst="rect">
            <a:avLst/>
          </a:prstGeom>
        </p:spPr>
      </p:pic>
      <p:sp>
        <p:nvSpPr>
          <p:cNvPr id="14" name="Text 7"/>
          <p:cNvSpPr/>
          <p:nvPr/>
        </p:nvSpPr>
        <p:spPr>
          <a:xfrm>
            <a:off x="6205041" y="5391449"/>
            <a:ext cx="5325467" cy="258465"/>
          </a:xfrm>
          <a:prstGeom prst="rect">
            <a:avLst/>
          </a:prstGeom>
          <a:noFill/>
          <a:ln/>
        </p:spPr>
        <p:txBody>
          <a:bodyPr wrap="none" lIns="0" tIns="0" rIns="0" bIns="0" rtlCol="0" anchor="t"/>
          <a:lstStyle/>
          <a:p>
            <a:pPr>
              <a:lnSpc>
                <a:spcPct val="104000"/>
              </a:lnSpc>
            </a:pPr>
            <a:r>
              <a:rPr lang="en-US" sz="1600" dirty="0">
                <a:solidFill>
                  <a:srgbClr val="454240"/>
                </a:solidFill>
                <a:latin typeface="Libre Baskerville" pitchFamily="34" charset="0"/>
                <a:ea typeface="Libre Baskerville" pitchFamily="34" charset="-122"/>
                <a:cs typeface="Libre Baskerville" pitchFamily="34" charset="-120"/>
              </a:rPr>
              <a:t>Final Direction</a:t>
            </a:r>
            <a:endParaRPr lang="en-US" sz="1600" dirty="0"/>
          </a:p>
        </p:txBody>
      </p:sp>
      <p:sp>
        <p:nvSpPr>
          <p:cNvPr id="15" name="Text 8"/>
          <p:cNvSpPr/>
          <p:nvPr/>
        </p:nvSpPr>
        <p:spPr>
          <a:xfrm>
            <a:off x="6205041" y="5736730"/>
            <a:ext cx="5325467" cy="248047"/>
          </a:xfrm>
          <a:prstGeom prst="rect">
            <a:avLst/>
          </a:prstGeom>
          <a:noFill/>
          <a:ln/>
        </p:spPr>
        <p:txBody>
          <a:bodyPr wrap="none" lIns="0" tIns="0" rIns="0" bIns="0" rtlCol="0" anchor="t"/>
          <a:lstStyle/>
          <a:p>
            <a:pPr>
              <a:lnSpc>
                <a:spcPct val="125000"/>
              </a:lnSpc>
            </a:pPr>
            <a:r>
              <a:rPr lang="en-US" sz="1267" dirty="0">
                <a:solidFill>
                  <a:srgbClr val="454240"/>
                </a:solidFill>
                <a:latin typeface="DM Sans" pitchFamily="34" charset="0"/>
                <a:ea typeface="DM Sans" pitchFamily="34" charset="-122"/>
                <a:cs typeface="DM Sans" pitchFamily="34" charset="-120"/>
              </a:rPr>
              <a:t>Refined proposal examining AI competencies in Indian digital banking</a:t>
            </a:r>
            <a:endParaRPr lang="en-US" sz="1267"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93" y="645418"/>
            <a:ext cx="10869017" cy="479921"/>
          </a:xfrm>
          <a:prstGeom prst="rect">
            <a:avLst/>
          </a:prstGeom>
          <a:noFill/>
          <a:ln/>
        </p:spPr>
        <p:txBody>
          <a:bodyPr wrap="none" lIns="0" tIns="0" rIns="0" bIns="0" rtlCol="0" anchor="t"/>
          <a:lstStyle/>
          <a:p>
            <a:pPr>
              <a:lnSpc>
                <a:spcPct val="104000"/>
              </a:lnSpc>
            </a:pPr>
            <a:r>
              <a:rPr lang="en-US" sz="3000" dirty="0">
                <a:solidFill>
                  <a:srgbClr val="5C4E3D"/>
                </a:solidFill>
                <a:latin typeface="Libre Baskerville" pitchFamily="34" charset="0"/>
                <a:ea typeface="Libre Baskerville" pitchFamily="34" charset="-122"/>
                <a:cs typeface="Libre Baskerville" pitchFamily="34" charset="-120"/>
              </a:rPr>
              <a:t>Research Problem and Research Context</a:t>
            </a:r>
            <a:endParaRPr lang="en-US" sz="3000" dirty="0"/>
          </a:p>
        </p:txBody>
      </p:sp>
      <p:pic>
        <p:nvPicPr>
          <p:cNvPr id="3" name="Image 0" descr="preencoded.png"/>
          <p:cNvPicPr>
            <a:picLocks noChangeAspect="1"/>
          </p:cNvPicPr>
          <p:nvPr/>
        </p:nvPicPr>
        <p:blipFill>
          <a:blip r:embed="rId3"/>
          <a:stretch>
            <a:fillRect/>
          </a:stretch>
        </p:blipFill>
        <p:spPr>
          <a:xfrm>
            <a:off x="661492" y="1797943"/>
            <a:ext cx="6933704" cy="3929063"/>
          </a:xfrm>
          <a:prstGeom prst="rect">
            <a:avLst/>
          </a:prstGeom>
        </p:spPr>
      </p:pic>
      <p:sp>
        <p:nvSpPr>
          <p:cNvPr id="4" name="Text 1"/>
          <p:cNvSpPr/>
          <p:nvPr/>
        </p:nvSpPr>
        <p:spPr>
          <a:xfrm>
            <a:off x="7976195" y="1437185"/>
            <a:ext cx="3560564" cy="239911"/>
          </a:xfrm>
          <a:prstGeom prst="rect">
            <a:avLst/>
          </a:prstGeom>
          <a:noFill/>
          <a:ln/>
        </p:spPr>
        <p:txBody>
          <a:bodyPr wrap="none" lIns="0" tIns="0" rIns="0" bIns="0" rtlCol="0" anchor="t"/>
          <a:lstStyle/>
          <a:p>
            <a:pPr>
              <a:lnSpc>
                <a:spcPct val="104000"/>
              </a:lnSpc>
            </a:pPr>
            <a:r>
              <a:rPr lang="en-US" sz="1467" dirty="0">
                <a:solidFill>
                  <a:srgbClr val="5C4E3D"/>
                </a:solidFill>
                <a:latin typeface="Libre Baskerville" pitchFamily="34" charset="0"/>
                <a:ea typeface="Libre Baskerville" pitchFamily="34" charset="-122"/>
                <a:cs typeface="Libre Baskerville" pitchFamily="34" charset="-120"/>
              </a:rPr>
              <a:t>The Research Problem</a:t>
            </a:r>
            <a:endParaRPr lang="en-US" sz="1467" dirty="0"/>
          </a:p>
        </p:txBody>
      </p:sp>
      <p:sp>
        <p:nvSpPr>
          <p:cNvPr id="5" name="Text 2"/>
          <p:cNvSpPr/>
          <p:nvPr/>
        </p:nvSpPr>
        <p:spPr>
          <a:xfrm>
            <a:off x="7976195" y="1801812"/>
            <a:ext cx="3560564" cy="1113235"/>
          </a:xfrm>
          <a:prstGeom prst="rect">
            <a:avLst/>
          </a:prstGeom>
          <a:noFill/>
          <a:ln/>
        </p:spPr>
        <p:txBody>
          <a:bodyPr wrap="square" lIns="0" tIns="0" rIns="0" bIns="0" rtlCol="0" anchor="t">
            <a:normAutofit/>
          </a:bodyPr>
          <a:lstStyle/>
          <a:p>
            <a:pPr>
              <a:lnSpc>
                <a:spcPct val="121000"/>
              </a:lnSpc>
            </a:pPr>
            <a:r>
              <a:rPr lang="en-US" sz="1200" dirty="0">
                <a:solidFill>
                  <a:srgbClr val="454240"/>
                </a:solidFill>
                <a:latin typeface="DM Sans" pitchFamily="34" charset="0"/>
                <a:ea typeface="DM Sans" pitchFamily="34" charset="-122"/>
                <a:cs typeface="DM Sans" pitchFamily="34" charset="-120"/>
              </a:rPr>
              <a:t>AI adoption in digital banking is accelerating, yet existing studies focus on </a:t>
            </a:r>
            <a:r>
              <a:rPr lang="en-US" sz="1200" b="1" dirty="0">
                <a:solidFill>
                  <a:srgbClr val="454240"/>
                </a:solidFill>
                <a:latin typeface="DM Sans Bold" pitchFamily="34" charset="0"/>
                <a:ea typeface="DM Sans Bold" pitchFamily="34" charset="-122"/>
                <a:cs typeface="DM Sans Bold" pitchFamily="34" charset="-120"/>
              </a:rPr>
              <a:t>technology adoption</a:t>
            </a:r>
            <a:r>
              <a:rPr lang="en-US" sz="1200" dirty="0">
                <a:solidFill>
                  <a:srgbClr val="454240"/>
                </a:solidFill>
                <a:latin typeface="DM Sans" pitchFamily="34" charset="0"/>
                <a:ea typeface="DM Sans" pitchFamily="34" charset="-122"/>
                <a:cs typeface="DM Sans" pitchFamily="34" charset="-120"/>
              </a:rPr>
              <a:t> rather than </a:t>
            </a:r>
            <a:r>
              <a:rPr lang="en-US" sz="1200" b="1" dirty="0">
                <a:solidFill>
                  <a:srgbClr val="454240"/>
                </a:solidFill>
                <a:latin typeface="DM Sans Bold" pitchFamily="34" charset="0"/>
                <a:ea typeface="DM Sans Bold" pitchFamily="34" charset="-122"/>
                <a:cs typeface="DM Sans Bold" pitchFamily="34" charset="-120"/>
              </a:rPr>
              <a:t>AI competencies</a:t>
            </a:r>
            <a:r>
              <a:rPr lang="en-US" sz="1200" dirty="0">
                <a:solidFill>
                  <a:srgbClr val="454240"/>
                </a:solidFill>
                <a:latin typeface="DM Sans" pitchFamily="34" charset="0"/>
                <a:ea typeface="DM Sans" pitchFamily="34" charset="-122"/>
                <a:cs typeface="DM Sans" pitchFamily="34" charset="-120"/>
              </a:rPr>
              <a:t>. Limited evidence explains how AI competencies influence customer satisfaction and continuance intention.</a:t>
            </a:r>
            <a:endParaRPr lang="en-US" sz="1200" dirty="0"/>
          </a:p>
        </p:txBody>
      </p:sp>
      <p:sp>
        <p:nvSpPr>
          <p:cNvPr id="6" name="Text 3"/>
          <p:cNvSpPr/>
          <p:nvPr/>
        </p:nvSpPr>
        <p:spPr>
          <a:xfrm>
            <a:off x="7976195" y="3039766"/>
            <a:ext cx="3560564" cy="239911"/>
          </a:xfrm>
          <a:prstGeom prst="rect">
            <a:avLst/>
          </a:prstGeom>
          <a:noFill/>
          <a:ln/>
        </p:spPr>
        <p:txBody>
          <a:bodyPr wrap="none" lIns="0" tIns="0" rIns="0" bIns="0" rtlCol="0" anchor="t"/>
          <a:lstStyle/>
          <a:p>
            <a:pPr>
              <a:lnSpc>
                <a:spcPct val="104000"/>
              </a:lnSpc>
            </a:pPr>
            <a:r>
              <a:rPr lang="en-US" sz="1467" dirty="0">
                <a:solidFill>
                  <a:srgbClr val="5C4E3D"/>
                </a:solidFill>
                <a:latin typeface="Libre Baskerville" pitchFamily="34" charset="0"/>
                <a:ea typeface="Libre Baskerville" pitchFamily="34" charset="-122"/>
                <a:cs typeface="Libre Baskerville" pitchFamily="34" charset="-120"/>
              </a:rPr>
              <a:t>The Indian Context</a:t>
            </a:r>
            <a:endParaRPr lang="en-US" sz="1467" dirty="0"/>
          </a:p>
        </p:txBody>
      </p:sp>
      <p:sp>
        <p:nvSpPr>
          <p:cNvPr id="7" name="Text 4"/>
          <p:cNvSpPr/>
          <p:nvPr/>
        </p:nvSpPr>
        <p:spPr>
          <a:xfrm>
            <a:off x="7976195" y="3404393"/>
            <a:ext cx="3560564" cy="1113235"/>
          </a:xfrm>
          <a:prstGeom prst="rect">
            <a:avLst/>
          </a:prstGeom>
          <a:noFill/>
          <a:ln/>
        </p:spPr>
        <p:txBody>
          <a:bodyPr wrap="square" lIns="0" tIns="0" rIns="0" bIns="0" rtlCol="0" anchor="t">
            <a:normAutofit/>
          </a:bodyPr>
          <a:lstStyle/>
          <a:p>
            <a:pPr>
              <a:lnSpc>
                <a:spcPct val="121000"/>
              </a:lnSpc>
            </a:pPr>
            <a:r>
              <a:rPr lang="en-US" sz="1200" dirty="0">
                <a:solidFill>
                  <a:srgbClr val="454240"/>
                </a:solidFill>
                <a:latin typeface="DM Sans" pitchFamily="34" charset="0"/>
                <a:ea typeface="DM Sans" pitchFamily="34" charset="-122"/>
                <a:cs typeface="DM Sans" pitchFamily="34" charset="-120"/>
              </a:rPr>
              <a:t>India has experienced significant growth in AI-enabled banking. Banks are integrating AI to enhance customer experience, making understanding of customer perceptions critical for long-term engagement.</a:t>
            </a:r>
            <a:endParaRPr lang="en-US" sz="1200" dirty="0"/>
          </a:p>
        </p:txBody>
      </p:sp>
      <p:sp>
        <p:nvSpPr>
          <p:cNvPr id="8" name="Shape 5"/>
          <p:cNvSpPr/>
          <p:nvPr/>
        </p:nvSpPr>
        <p:spPr>
          <a:xfrm>
            <a:off x="7976195" y="4657924"/>
            <a:ext cx="3560564" cy="1414264"/>
          </a:xfrm>
          <a:prstGeom prst="roundRect">
            <a:avLst>
              <a:gd name="adj" fmla="val 4561"/>
            </a:avLst>
          </a:prstGeom>
          <a:solidFill>
            <a:srgbClr val="F7EDD4"/>
          </a:solidFill>
          <a:ln/>
        </p:spPr>
      </p:sp>
      <p:pic>
        <p:nvPicPr>
          <p:cNvPr id="9" name="Image 1" descr="preencoded.png"/>
          <p:cNvPicPr>
            <a:picLocks noChangeAspect="1"/>
          </p:cNvPicPr>
          <p:nvPr/>
        </p:nvPicPr>
        <p:blipFill>
          <a:blip r:embed="rId4"/>
          <a:stretch>
            <a:fillRect/>
          </a:stretch>
        </p:blipFill>
        <p:spPr>
          <a:xfrm>
            <a:off x="8129688" y="4880471"/>
            <a:ext cx="191889" cy="153492"/>
          </a:xfrm>
          <a:prstGeom prst="rect">
            <a:avLst/>
          </a:prstGeom>
        </p:spPr>
      </p:pic>
      <p:sp>
        <p:nvSpPr>
          <p:cNvPr id="10" name="Text 6"/>
          <p:cNvSpPr/>
          <p:nvPr/>
        </p:nvSpPr>
        <p:spPr>
          <a:xfrm>
            <a:off x="8475068" y="4808439"/>
            <a:ext cx="2908201" cy="1113235"/>
          </a:xfrm>
          <a:prstGeom prst="rect">
            <a:avLst/>
          </a:prstGeom>
          <a:noFill/>
          <a:ln/>
        </p:spPr>
        <p:txBody>
          <a:bodyPr wrap="square" lIns="0" tIns="0" rIns="0" bIns="0" rtlCol="0" anchor="t">
            <a:normAutofit/>
          </a:bodyPr>
          <a:lstStyle/>
          <a:p>
            <a:pPr>
              <a:lnSpc>
                <a:spcPct val="121000"/>
              </a:lnSpc>
            </a:pPr>
            <a:r>
              <a:rPr lang="en-US" sz="1200" b="1" dirty="0">
                <a:solidFill>
                  <a:srgbClr val="000000"/>
                </a:solidFill>
                <a:latin typeface="DM Sans Bold" pitchFamily="34" charset="0"/>
                <a:ea typeface="DM Sans Bold" pitchFamily="34" charset="-122"/>
                <a:cs typeface="DM Sans Bold" pitchFamily="34" charset="-120"/>
              </a:rPr>
              <a:t>Research Focus:</a:t>
            </a:r>
            <a:r>
              <a:rPr lang="en-US" sz="1200" dirty="0">
                <a:solidFill>
                  <a:srgbClr val="000000"/>
                </a:solidFill>
                <a:latin typeface="DM Sans" pitchFamily="34" charset="0"/>
                <a:ea typeface="DM Sans" pitchFamily="34" charset="-122"/>
                <a:cs typeface="DM Sans" pitchFamily="34" charset="-120"/>
              </a:rPr>
              <a:t> Examine the role of AI competencies in enhancing customer satisfaction and continuance intention within AI-enabled digital banking services in India.</a:t>
            </a:r>
            <a:endParaRPr lang="en-US"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93" y="524769"/>
            <a:ext cx="10869017" cy="304601"/>
          </a:xfrm>
          <a:prstGeom prst="rect">
            <a:avLst/>
          </a:prstGeom>
          <a:noFill/>
          <a:ln/>
        </p:spPr>
        <p:txBody>
          <a:bodyPr wrap="none" lIns="0" tIns="0" rIns="0" bIns="0" rtlCol="0" anchor="t"/>
          <a:lstStyle/>
          <a:p>
            <a:pPr>
              <a:lnSpc>
                <a:spcPct val="104000"/>
              </a:lnSpc>
            </a:pPr>
            <a:r>
              <a:rPr lang="en-US" sz="1867" dirty="0">
                <a:solidFill>
                  <a:srgbClr val="5C4E3D"/>
                </a:solidFill>
                <a:latin typeface="Libre Baskerville" pitchFamily="34" charset="0"/>
                <a:ea typeface="Libre Baskerville" pitchFamily="34" charset="-122"/>
                <a:cs typeface="Libre Baskerville" pitchFamily="34" charset="-120"/>
              </a:rPr>
              <a:t>Literature Review and Research Gap</a:t>
            </a:r>
            <a:endParaRPr lang="en-US" sz="1867" dirty="0"/>
          </a:p>
        </p:txBody>
      </p:sp>
      <p:sp>
        <p:nvSpPr>
          <p:cNvPr id="3" name="Text 1"/>
          <p:cNvSpPr/>
          <p:nvPr/>
        </p:nvSpPr>
        <p:spPr>
          <a:xfrm>
            <a:off x="661493" y="2915147"/>
            <a:ext cx="5315644" cy="152301"/>
          </a:xfrm>
          <a:prstGeom prst="rect">
            <a:avLst/>
          </a:prstGeom>
          <a:noFill/>
          <a:ln/>
        </p:spPr>
        <p:txBody>
          <a:bodyPr wrap="none" lIns="0" tIns="0" rIns="0" bIns="0" rtlCol="0" anchor="t"/>
          <a:lstStyle/>
          <a:p>
            <a:pPr>
              <a:lnSpc>
                <a:spcPct val="104000"/>
              </a:lnSpc>
            </a:pPr>
            <a:r>
              <a:rPr lang="en-US" sz="933" dirty="0">
                <a:solidFill>
                  <a:srgbClr val="5C4E3D"/>
                </a:solidFill>
                <a:latin typeface="Libre Baskerville" pitchFamily="34" charset="0"/>
                <a:ea typeface="Libre Baskerville" pitchFamily="34" charset="-122"/>
                <a:cs typeface="Libre Baskerville" pitchFamily="34" charset="-120"/>
              </a:rPr>
              <a:t>Key Findings from the Literature</a:t>
            </a:r>
            <a:endParaRPr lang="en-US" sz="933" dirty="0"/>
          </a:p>
        </p:txBody>
      </p:sp>
      <p:sp>
        <p:nvSpPr>
          <p:cNvPr id="4" name="Text 2"/>
          <p:cNvSpPr/>
          <p:nvPr/>
        </p:nvSpPr>
        <p:spPr>
          <a:xfrm>
            <a:off x="661493" y="3117653"/>
            <a:ext cx="5315644" cy="389335"/>
          </a:xfrm>
          <a:prstGeom prst="rect">
            <a:avLst/>
          </a:prstGeom>
          <a:noFill/>
          <a:ln/>
        </p:spPr>
        <p:txBody>
          <a:bodyPr wrap="square" lIns="0" tIns="0" rIns="0" bIns="0" rtlCol="0" anchor="t">
            <a:normAutofit/>
          </a:bodyPr>
          <a:lstStyle/>
          <a:p>
            <a:pPr marL="149010" indent="-149010">
              <a:lnSpc>
                <a:spcPct val="101000"/>
              </a:lnSpc>
              <a:buSzPct val="100000"/>
              <a:buChar char="•"/>
            </a:pPr>
            <a:r>
              <a:rPr lang="en-US" sz="733" dirty="0">
                <a:solidFill>
                  <a:srgbClr val="454240"/>
                </a:solidFill>
                <a:latin typeface="DM Sans" pitchFamily="34" charset="0"/>
                <a:ea typeface="DM Sans" pitchFamily="34" charset="-122"/>
                <a:cs typeface="DM Sans" pitchFamily="34" charset="-120"/>
              </a:rPr>
              <a:t>AI is transforming digital banking through intelligent, personalised financial services</a:t>
            </a:r>
            <a:endParaRPr lang="en-US" sz="733" dirty="0"/>
          </a:p>
          <a:p>
            <a:pPr marL="149010" indent="-149010">
              <a:lnSpc>
                <a:spcPct val="101000"/>
              </a:lnSpc>
              <a:buSzPct val="100000"/>
              <a:buChar char="•"/>
            </a:pPr>
            <a:r>
              <a:rPr lang="en-US" sz="733" dirty="0">
                <a:solidFill>
                  <a:srgbClr val="454240"/>
                </a:solidFill>
                <a:latin typeface="DM Sans" pitchFamily="34" charset="0"/>
                <a:ea typeface="DM Sans" pitchFamily="34" charset="-122"/>
                <a:cs typeface="DM Sans" pitchFamily="34" charset="-120"/>
              </a:rPr>
              <a:t>Customer satisfaction and continuance intention remain central outcomes in digital banking research</a:t>
            </a:r>
            <a:endParaRPr lang="en-US" sz="733" dirty="0"/>
          </a:p>
          <a:p>
            <a:pPr marL="149010" indent="-149010">
              <a:lnSpc>
                <a:spcPct val="101000"/>
              </a:lnSpc>
              <a:buSzPct val="100000"/>
              <a:buChar char="•"/>
            </a:pPr>
            <a:r>
              <a:rPr lang="en-US" sz="733" dirty="0">
                <a:solidFill>
                  <a:srgbClr val="454240"/>
                </a:solidFill>
                <a:latin typeface="DM Sans" pitchFamily="34" charset="0"/>
                <a:ea typeface="DM Sans" pitchFamily="34" charset="-122"/>
                <a:cs typeface="DM Sans" pitchFamily="34" charset="-120"/>
              </a:rPr>
              <a:t>Previous studies have focused primarily on technology adoption, trust, and service quality</a:t>
            </a:r>
            <a:endParaRPr lang="en-US" sz="733" dirty="0"/>
          </a:p>
        </p:txBody>
      </p:sp>
      <p:sp>
        <p:nvSpPr>
          <p:cNvPr id="5" name="Text 3"/>
          <p:cNvSpPr/>
          <p:nvPr/>
        </p:nvSpPr>
        <p:spPr>
          <a:xfrm>
            <a:off x="661493" y="3557191"/>
            <a:ext cx="5315644" cy="152301"/>
          </a:xfrm>
          <a:prstGeom prst="rect">
            <a:avLst/>
          </a:prstGeom>
          <a:noFill/>
          <a:ln/>
        </p:spPr>
        <p:txBody>
          <a:bodyPr wrap="none" lIns="0" tIns="0" rIns="0" bIns="0" rtlCol="0" anchor="t"/>
          <a:lstStyle/>
          <a:p>
            <a:pPr>
              <a:lnSpc>
                <a:spcPct val="104000"/>
              </a:lnSpc>
            </a:pPr>
            <a:r>
              <a:rPr lang="en-US" sz="933" dirty="0">
                <a:solidFill>
                  <a:srgbClr val="5C4E3D"/>
                </a:solidFill>
                <a:latin typeface="Libre Baskerville" pitchFamily="34" charset="0"/>
                <a:ea typeface="Libre Baskerville" pitchFamily="34" charset="-122"/>
                <a:cs typeface="Libre Baskerville" pitchFamily="34" charset="-120"/>
              </a:rPr>
              <a:t>The Identified Gap</a:t>
            </a:r>
            <a:endParaRPr lang="en-US" sz="933" dirty="0"/>
          </a:p>
        </p:txBody>
      </p:sp>
      <p:sp>
        <p:nvSpPr>
          <p:cNvPr id="6" name="Text 4"/>
          <p:cNvSpPr/>
          <p:nvPr/>
        </p:nvSpPr>
        <p:spPr>
          <a:xfrm>
            <a:off x="661493" y="3759697"/>
            <a:ext cx="5315644" cy="236140"/>
          </a:xfrm>
          <a:prstGeom prst="rect">
            <a:avLst/>
          </a:prstGeom>
          <a:noFill/>
          <a:ln/>
        </p:spPr>
        <p:txBody>
          <a:bodyPr wrap="square" lIns="0" tIns="0" rIns="0" bIns="0" rtlCol="0" anchor="t">
            <a:normAutofit/>
          </a:bodyPr>
          <a:lstStyle/>
          <a:p>
            <a:pPr>
              <a:lnSpc>
                <a:spcPct val="101000"/>
              </a:lnSpc>
            </a:pPr>
            <a:r>
              <a:rPr lang="en-US" sz="733" dirty="0">
                <a:solidFill>
                  <a:srgbClr val="454240"/>
                </a:solidFill>
                <a:latin typeface="DM Sans" pitchFamily="34" charset="0"/>
                <a:ea typeface="DM Sans" pitchFamily="34" charset="-122"/>
                <a:cs typeface="DM Sans" pitchFamily="34" charset="-120"/>
              </a:rPr>
              <a:t>Limited research has examined </a:t>
            </a:r>
            <a:r>
              <a:rPr lang="en-US" sz="733" b="1" dirty="0">
                <a:solidFill>
                  <a:srgbClr val="454240"/>
                </a:solidFill>
                <a:latin typeface="DM Sans Bold" pitchFamily="34" charset="0"/>
                <a:ea typeface="DM Sans Bold" pitchFamily="34" charset="-122"/>
                <a:cs typeface="DM Sans Bold" pitchFamily="34" charset="-120"/>
              </a:rPr>
              <a:t>AI competencies</a:t>
            </a:r>
            <a:r>
              <a:rPr lang="en-US" sz="733" dirty="0">
                <a:solidFill>
                  <a:srgbClr val="454240"/>
                </a:solidFill>
                <a:latin typeface="DM Sans" pitchFamily="34" charset="0"/>
                <a:ea typeface="DM Sans" pitchFamily="34" charset="-122"/>
                <a:cs typeface="DM Sans" pitchFamily="34" charset="-120"/>
              </a:rPr>
              <a:t> as a determinant of customer satisfaction and continuance intention. Evidence from the Indian context remains scarce.</a:t>
            </a:r>
            <a:endParaRPr lang="en-US" sz="733" dirty="0"/>
          </a:p>
        </p:txBody>
      </p:sp>
      <p:sp>
        <p:nvSpPr>
          <p:cNvPr id="7" name="Shape 5"/>
          <p:cNvSpPr/>
          <p:nvPr/>
        </p:nvSpPr>
        <p:spPr>
          <a:xfrm>
            <a:off x="661493" y="4052292"/>
            <a:ext cx="5315644" cy="264120"/>
          </a:xfrm>
          <a:prstGeom prst="roundRect">
            <a:avLst>
              <a:gd name="adj" fmla="val 15499"/>
            </a:avLst>
          </a:prstGeom>
          <a:solidFill>
            <a:srgbClr val="F7EDD4"/>
          </a:solidFill>
          <a:ln/>
        </p:spPr>
      </p:sp>
      <p:pic>
        <p:nvPicPr>
          <p:cNvPr id="8" name="Image 0" descr="preencoded.png"/>
          <p:cNvPicPr>
            <a:picLocks noChangeAspect="1"/>
          </p:cNvPicPr>
          <p:nvPr/>
        </p:nvPicPr>
        <p:blipFill>
          <a:blip r:embed="rId3"/>
          <a:stretch>
            <a:fillRect/>
          </a:stretch>
        </p:blipFill>
        <p:spPr>
          <a:xfrm>
            <a:off x="758924" y="4177606"/>
            <a:ext cx="121741" cy="97433"/>
          </a:xfrm>
          <a:prstGeom prst="rect">
            <a:avLst/>
          </a:prstGeom>
        </p:spPr>
      </p:pic>
      <p:sp>
        <p:nvSpPr>
          <p:cNvPr id="9" name="Text 6"/>
          <p:cNvSpPr/>
          <p:nvPr/>
        </p:nvSpPr>
        <p:spPr>
          <a:xfrm>
            <a:off x="978099" y="4121746"/>
            <a:ext cx="5511205" cy="118071"/>
          </a:xfrm>
          <a:prstGeom prst="rect">
            <a:avLst/>
          </a:prstGeom>
          <a:noFill/>
          <a:ln/>
        </p:spPr>
        <p:txBody>
          <a:bodyPr wrap="none" lIns="0" tIns="0" rIns="0" bIns="0" rtlCol="0" anchor="t"/>
          <a:lstStyle/>
          <a:p>
            <a:pPr>
              <a:lnSpc>
                <a:spcPct val="101000"/>
              </a:lnSpc>
            </a:pPr>
            <a:r>
              <a:rPr lang="en-US" sz="733" b="1" dirty="0">
                <a:solidFill>
                  <a:srgbClr val="000000"/>
                </a:solidFill>
                <a:latin typeface="DM Sans Bold" pitchFamily="34" charset="0"/>
                <a:ea typeface="DM Sans Bold" pitchFamily="34" charset="-122"/>
                <a:cs typeface="DM Sans Bold" pitchFamily="34" charset="-120"/>
              </a:rPr>
              <a:t>This study addresses the gap</a:t>
            </a:r>
            <a:r>
              <a:rPr lang="en-US" sz="733" dirty="0">
                <a:solidFill>
                  <a:srgbClr val="000000"/>
                </a:solidFill>
                <a:latin typeface="DM Sans" pitchFamily="34" charset="0"/>
                <a:ea typeface="DM Sans" pitchFamily="34" charset="-122"/>
                <a:cs typeface="DM Sans" pitchFamily="34" charset="-120"/>
              </a:rPr>
              <a:t> by examining AI competencies within AI-enabled digital banking in India.</a:t>
            </a:r>
            <a:endParaRPr lang="en-US" sz="733" dirty="0"/>
          </a:p>
        </p:txBody>
      </p:sp>
      <p:pic>
        <p:nvPicPr>
          <p:cNvPr id="10" name="Image 1" descr="preencoded.png"/>
          <p:cNvPicPr>
            <a:picLocks noChangeAspect="1"/>
          </p:cNvPicPr>
          <p:nvPr/>
        </p:nvPicPr>
        <p:blipFill>
          <a:blip r:embed="rId4"/>
          <a:stretch>
            <a:fillRect/>
          </a:stretch>
        </p:blipFill>
        <p:spPr>
          <a:xfrm>
            <a:off x="6221215" y="961133"/>
            <a:ext cx="5315644" cy="5315644"/>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p:nvPr/>
        </p:nvSpPr>
        <p:spPr>
          <a:xfrm>
            <a:off x="661493" y="673101"/>
            <a:ext cx="6297017" cy="978297"/>
          </a:xfrm>
          <a:prstGeom prst="rect">
            <a:avLst/>
          </a:prstGeom>
          <a:noFill/>
          <a:ln/>
        </p:spPr>
        <p:txBody>
          <a:bodyPr wrap="square" lIns="0" tIns="0" rIns="0" bIns="0" rtlCol="0" anchor="t">
            <a:normAutofit/>
          </a:bodyPr>
          <a:lstStyle/>
          <a:p>
            <a:pPr>
              <a:lnSpc>
                <a:spcPct val="104000"/>
              </a:lnSpc>
            </a:pPr>
            <a:r>
              <a:rPr lang="en-GB" sz="3067" noProof="0" dirty="0">
                <a:solidFill>
                  <a:srgbClr val="5C4E3D"/>
                </a:solidFill>
                <a:latin typeface="Times New Roman" panose="02020603050405020304" pitchFamily="18" charset="0"/>
                <a:ea typeface="Libre Baskerville" pitchFamily="34" charset="-122"/>
                <a:cs typeface="Times New Roman" panose="02020603050405020304" pitchFamily="18" charset="0"/>
              </a:rPr>
              <a:t>Thomas Kuhn's Concept of Paradigm</a:t>
            </a:r>
            <a:endParaRPr lang="en-GB" sz="3067" noProof="0" dirty="0">
              <a:latin typeface="Times New Roman" panose="02020603050405020304" pitchFamily="18" charset="0"/>
              <a:cs typeface="Times New Roman" panose="02020603050405020304" pitchFamily="18" charset="0"/>
            </a:endParaRPr>
          </a:p>
        </p:txBody>
      </p:sp>
      <p:pic>
        <p:nvPicPr>
          <p:cNvPr id="4"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93" y="1845767"/>
            <a:ext cx="6297017" cy="1359992"/>
          </a:xfrm>
          <a:prstGeom prst="rect">
            <a:avLst/>
          </a:prstGeom>
        </p:spPr>
      </p:pic>
      <p:sp>
        <p:nvSpPr>
          <p:cNvPr id="5" name="Text 1"/>
          <p:cNvSpPr/>
          <p:nvPr/>
        </p:nvSpPr>
        <p:spPr>
          <a:xfrm>
            <a:off x="913210" y="2021285"/>
            <a:ext cx="5869781" cy="244575"/>
          </a:xfrm>
          <a:prstGeom prst="rect">
            <a:avLst/>
          </a:prstGeom>
          <a:noFill/>
          <a:ln/>
        </p:spPr>
        <p:txBody>
          <a:bodyPr wrap="none" lIns="0" tIns="0" rIns="0" bIns="0" rtlCol="0" anchor="t"/>
          <a:lstStyle/>
          <a:p>
            <a:pPr>
              <a:lnSpc>
                <a:spcPct val="104000"/>
              </a:lnSpc>
            </a:pPr>
            <a:r>
              <a:rPr lang="en-GB" sz="1533" noProof="0" dirty="0">
                <a:solidFill>
                  <a:srgbClr val="454240"/>
                </a:solidFill>
                <a:latin typeface="Times New Roman" panose="02020603050405020304" pitchFamily="18" charset="0"/>
                <a:ea typeface="Libre Baskerville" pitchFamily="34" charset="-122"/>
                <a:cs typeface="Times New Roman" panose="02020603050405020304" pitchFamily="18" charset="0"/>
              </a:rPr>
              <a:t>What is a Paradigm?</a:t>
            </a:r>
            <a:endParaRPr lang="en-GB" sz="1533" noProof="0" dirty="0">
              <a:latin typeface="Times New Roman" panose="02020603050405020304" pitchFamily="18" charset="0"/>
              <a:cs typeface="Times New Roman" panose="02020603050405020304" pitchFamily="18" charset="0"/>
            </a:endParaRPr>
          </a:p>
        </p:txBody>
      </p:sp>
      <p:sp>
        <p:nvSpPr>
          <p:cNvPr id="6" name="Text 2"/>
          <p:cNvSpPr/>
          <p:nvPr/>
        </p:nvSpPr>
        <p:spPr>
          <a:xfrm>
            <a:off x="913210" y="2343547"/>
            <a:ext cx="5869781" cy="686693"/>
          </a:xfrm>
          <a:prstGeom prst="rect">
            <a:avLst/>
          </a:prstGeom>
          <a:noFill/>
          <a:ln/>
        </p:spPr>
        <p:txBody>
          <a:bodyPr wrap="square" lIns="0" tIns="0" rIns="0" bIns="0" rtlCol="0" anchor="t">
            <a:normAutofit/>
          </a:bodyPr>
          <a:lstStyle/>
          <a:p>
            <a:pPr>
              <a:lnSpc>
                <a:spcPct val="122000"/>
              </a:lnSpc>
            </a:pPr>
            <a:r>
              <a:rPr lang="en-GB" sz="1200" noProof="0" dirty="0">
                <a:solidFill>
                  <a:srgbClr val="454240"/>
                </a:solidFill>
                <a:latin typeface="Times New Roman" panose="02020603050405020304" pitchFamily="18" charset="0"/>
                <a:ea typeface="DM Sans" pitchFamily="34" charset="-122"/>
                <a:cs typeface="Times New Roman" panose="02020603050405020304" pitchFamily="18" charset="0"/>
              </a:rPr>
              <a:t>A paradigm comprises the shared assumptions, principles, and standards guiding scientific research — shaping how researchers understand problems and develop knowledge.</a:t>
            </a:r>
            <a:endParaRPr lang="en-GB" sz="1200" noProof="0" dirty="0">
              <a:latin typeface="Times New Roman" panose="02020603050405020304" pitchFamily="18" charset="0"/>
              <a:cs typeface="Times New Roman" panose="02020603050405020304" pitchFamily="18" charset="0"/>
            </a:endParaRPr>
          </a:p>
        </p:txBody>
      </p:sp>
      <p:pic>
        <p:nvPicPr>
          <p:cNvPr id="7"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93" y="3335337"/>
            <a:ext cx="6297017" cy="1359992"/>
          </a:xfrm>
          <a:prstGeom prst="rect">
            <a:avLst/>
          </a:prstGeom>
        </p:spPr>
      </p:pic>
      <p:sp>
        <p:nvSpPr>
          <p:cNvPr id="8" name="Text 3"/>
          <p:cNvSpPr/>
          <p:nvPr/>
        </p:nvSpPr>
        <p:spPr>
          <a:xfrm>
            <a:off x="913210" y="3510857"/>
            <a:ext cx="5869781" cy="244575"/>
          </a:xfrm>
          <a:prstGeom prst="rect">
            <a:avLst/>
          </a:prstGeom>
          <a:noFill/>
          <a:ln/>
        </p:spPr>
        <p:txBody>
          <a:bodyPr wrap="none" lIns="0" tIns="0" rIns="0" bIns="0" rtlCol="0" anchor="t"/>
          <a:lstStyle/>
          <a:p>
            <a:pPr>
              <a:lnSpc>
                <a:spcPct val="104000"/>
              </a:lnSpc>
            </a:pPr>
            <a:r>
              <a:rPr lang="en-GB" sz="1533" noProof="0" dirty="0">
                <a:solidFill>
                  <a:srgbClr val="454240"/>
                </a:solidFill>
                <a:latin typeface="Times New Roman" panose="02020603050405020304" pitchFamily="18" charset="0"/>
                <a:ea typeface="Libre Baskerville" pitchFamily="34" charset="-122"/>
                <a:cs typeface="Times New Roman" panose="02020603050405020304" pitchFamily="18" charset="0"/>
              </a:rPr>
              <a:t>Paradigm Shift</a:t>
            </a:r>
            <a:endParaRPr lang="en-GB" sz="1533" noProof="0" dirty="0">
              <a:latin typeface="Times New Roman" panose="02020603050405020304" pitchFamily="18" charset="0"/>
              <a:cs typeface="Times New Roman" panose="02020603050405020304" pitchFamily="18" charset="0"/>
            </a:endParaRPr>
          </a:p>
        </p:txBody>
      </p:sp>
      <p:sp>
        <p:nvSpPr>
          <p:cNvPr id="9" name="Text 4"/>
          <p:cNvSpPr/>
          <p:nvPr/>
        </p:nvSpPr>
        <p:spPr>
          <a:xfrm>
            <a:off x="913210" y="3833118"/>
            <a:ext cx="5869781" cy="686693"/>
          </a:xfrm>
          <a:prstGeom prst="rect">
            <a:avLst/>
          </a:prstGeom>
          <a:noFill/>
          <a:ln/>
        </p:spPr>
        <p:txBody>
          <a:bodyPr wrap="square" lIns="0" tIns="0" rIns="0" bIns="0" rtlCol="0" anchor="t">
            <a:normAutofit/>
          </a:bodyPr>
          <a:lstStyle/>
          <a:p>
            <a:pPr>
              <a:lnSpc>
                <a:spcPct val="122000"/>
              </a:lnSpc>
            </a:pPr>
            <a:r>
              <a:rPr lang="en-GB" sz="1200" noProof="0" dirty="0">
                <a:solidFill>
                  <a:srgbClr val="454240"/>
                </a:solidFill>
                <a:latin typeface="Times New Roman" panose="02020603050405020304" pitchFamily="18" charset="0"/>
                <a:ea typeface="DM Sans" pitchFamily="34" charset="-122"/>
                <a:cs typeface="Times New Roman" panose="02020603050405020304" pitchFamily="18" charset="0"/>
              </a:rPr>
              <a:t>Kuhn (1962) proposed that scientific progress occurs through </a:t>
            </a:r>
            <a:r>
              <a:rPr lang="en-GB" sz="1200" i="1" noProof="0" dirty="0">
                <a:solidFill>
                  <a:srgbClr val="454240"/>
                </a:solidFill>
                <a:latin typeface="Times New Roman" panose="02020603050405020304" pitchFamily="18" charset="0"/>
                <a:ea typeface="DM Sans" pitchFamily="34" charset="-122"/>
                <a:cs typeface="Times New Roman" panose="02020603050405020304" pitchFamily="18" charset="0"/>
              </a:rPr>
              <a:t>normal science</a:t>
            </a:r>
            <a:r>
              <a:rPr lang="en-GB" sz="1200" noProof="0" dirty="0">
                <a:solidFill>
                  <a:srgbClr val="454240"/>
                </a:solidFill>
                <a:latin typeface="Times New Roman" panose="02020603050405020304" pitchFamily="18" charset="0"/>
                <a:ea typeface="DM Sans" pitchFamily="34" charset="-122"/>
                <a:cs typeface="Times New Roman" panose="02020603050405020304" pitchFamily="18" charset="0"/>
              </a:rPr>
              <a:t> followed by </a:t>
            </a:r>
            <a:r>
              <a:rPr lang="en-GB" sz="1200" i="1" noProof="0" dirty="0">
                <a:solidFill>
                  <a:srgbClr val="454240"/>
                </a:solidFill>
                <a:latin typeface="Times New Roman" panose="02020603050405020304" pitchFamily="18" charset="0"/>
                <a:ea typeface="DM Sans" pitchFamily="34" charset="-122"/>
                <a:cs typeface="Times New Roman" panose="02020603050405020304" pitchFamily="18" charset="0"/>
              </a:rPr>
              <a:t>paradigm shifts</a:t>
            </a:r>
            <a:r>
              <a:rPr lang="en-GB" sz="1200" noProof="0" dirty="0">
                <a:solidFill>
                  <a:srgbClr val="454240"/>
                </a:solidFill>
                <a:latin typeface="Times New Roman" panose="02020603050405020304" pitchFamily="18" charset="0"/>
                <a:ea typeface="DM Sans" pitchFamily="34" charset="-122"/>
                <a:cs typeface="Times New Roman" panose="02020603050405020304" pitchFamily="18" charset="0"/>
              </a:rPr>
              <a:t> when existing explanations become inadequate. New paradigms emerge to better explain evolving phenomena.</a:t>
            </a:r>
            <a:endParaRPr lang="en-GB" sz="1200" noProof="0" dirty="0">
              <a:latin typeface="Times New Roman" panose="02020603050405020304" pitchFamily="18" charset="0"/>
              <a:cs typeface="Times New Roman" panose="02020603050405020304" pitchFamily="18" charset="0"/>
            </a:endParaRPr>
          </a:p>
        </p:txBody>
      </p:sp>
      <p:pic>
        <p:nvPicPr>
          <p:cNvPr id="10" name="Image 3"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93" y="4824908"/>
            <a:ext cx="6297017" cy="1359992"/>
          </a:xfrm>
          <a:prstGeom prst="rect">
            <a:avLst/>
          </a:prstGeom>
        </p:spPr>
      </p:pic>
      <p:sp>
        <p:nvSpPr>
          <p:cNvPr id="11" name="Text 5"/>
          <p:cNvSpPr/>
          <p:nvPr/>
        </p:nvSpPr>
        <p:spPr>
          <a:xfrm>
            <a:off x="913210" y="5000427"/>
            <a:ext cx="5869781" cy="244575"/>
          </a:xfrm>
          <a:prstGeom prst="rect">
            <a:avLst/>
          </a:prstGeom>
          <a:noFill/>
          <a:ln/>
        </p:spPr>
        <p:txBody>
          <a:bodyPr wrap="none" lIns="0" tIns="0" rIns="0" bIns="0" rtlCol="0" anchor="t"/>
          <a:lstStyle/>
          <a:p>
            <a:pPr>
              <a:lnSpc>
                <a:spcPct val="104000"/>
              </a:lnSpc>
            </a:pPr>
            <a:r>
              <a:rPr lang="en-GB" sz="1533" noProof="0" dirty="0">
                <a:solidFill>
                  <a:srgbClr val="454240"/>
                </a:solidFill>
                <a:latin typeface="Times New Roman" panose="02020603050405020304" pitchFamily="18" charset="0"/>
                <a:ea typeface="Libre Baskerville" pitchFamily="34" charset="-122"/>
                <a:cs typeface="Times New Roman" panose="02020603050405020304" pitchFamily="18" charset="0"/>
              </a:rPr>
              <a:t>Application to This Research</a:t>
            </a:r>
            <a:endParaRPr lang="en-GB" sz="1533" noProof="0" dirty="0">
              <a:latin typeface="Times New Roman" panose="02020603050405020304" pitchFamily="18" charset="0"/>
              <a:cs typeface="Times New Roman" panose="02020603050405020304" pitchFamily="18" charset="0"/>
            </a:endParaRPr>
          </a:p>
        </p:txBody>
      </p:sp>
      <p:sp>
        <p:nvSpPr>
          <p:cNvPr id="12" name="Text 6"/>
          <p:cNvSpPr/>
          <p:nvPr/>
        </p:nvSpPr>
        <p:spPr>
          <a:xfrm>
            <a:off x="913210" y="5322690"/>
            <a:ext cx="5869781" cy="686693"/>
          </a:xfrm>
          <a:prstGeom prst="rect">
            <a:avLst/>
          </a:prstGeom>
          <a:noFill/>
          <a:ln/>
        </p:spPr>
        <p:txBody>
          <a:bodyPr wrap="square" lIns="0" tIns="0" rIns="0" bIns="0" rtlCol="0" anchor="t">
            <a:normAutofit/>
          </a:bodyPr>
          <a:lstStyle/>
          <a:p>
            <a:pPr>
              <a:lnSpc>
                <a:spcPct val="122000"/>
              </a:lnSpc>
            </a:pPr>
            <a:r>
              <a:rPr lang="en-GB" sz="1200" noProof="0" dirty="0">
                <a:solidFill>
                  <a:srgbClr val="454240"/>
                </a:solidFill>
                <a:latin typeface="Times New Roman" panose="02020603050405020304" pitchFamily="18" charset="0"/>
                <a:ea typeface="DM Sans" pitchFamily="34" charset="-122"/>
                <a:cs typeface="Times New Roman" panose="02020603050405020304" pitchFamily="18" charset="0"/>
              </a:rPr>
              <a:t>This study is grounded within the established digital banking research paradigm. Rather than creating a new paradigm, it </a:t>
            </a:r>
            <a:r>
              <a:rPr lang="en-GB" sz="1200" b="1" noProof="0" dirty="0">
                <a:solidFill>
                  <a:srgbClr val="454240"/>
                </a:solidFill>
                <a:latin typeface="Times New Roman" panose="02020603050405020304" pitchFamily="18" charset="0"/>
                <a:ea typeface="DM Sans Bold" pitchFamily="34" charset="-122"/>
                <a:cs typeface="Times New Roman" panose="02020603050405020304" pitchFamily="18" charset="0"/>
              </a:rPr>
              <a:t>extends existing knowledge</a:t>
            </a:r>
            <a:r>
              <a:rPr lang="en-GB" sz="1200" noProof="0" dirty="0">
                <a:solidFill>
                  <a:srgbClr val="454240"/>
                </a:solidFill>
                <a:latin typeface="Times New Roman" panose="02020603050405020304" pitchFamily="18" charset="0"/>
                <a:ea typeface="DM Sans" pitchFamily="34" charset="-122"/>
                <a:cs typeface="Times New Roman" panose="02020603050405020304" pitchFamily="18" charset="0"/>
              </a:rPr>
              <a:t> by examining the role of </a:t>
            </a:r>
            <a:r>
              <a:rPr lang="en-GB" sz="1200" b="1" noProof="0" dirty="0">
                <a:solidFill>
                  <a:srgbClr val="454240"/>
                </a:solidFill>
                <a:latin typeface="Times New Roman" panose="02020603050405020304" pitchFamily="18" charset="0"/>
                <a:ea typeface="DM Sans Bold" pitchFamily="34" charset="-122"/>
                <a:cs typeface="Times New Roman" panose="02020603050405020304" pitchFamily="18" charset="0"/>
              </a:rPr>
              <a:t>AI competencies</a:t>
            </a:r>
            <a:r>
              <a:rPr lang="en-GB" sz="1200" noProof="0" dirty="0">
                <a:solidFill>
                  <a:srgbClr val="454240"/>
                </a:solidFill>
                <a:latin typeface="Times New Roman" panose="02020603050405020304" pitchFamily="18" charset="0"/>
                <a:ea typeface="DM Sans" pitchFamily="34" charset="-122"/>
                <a:cs typeface="Times New Roman" panose="02020603050405020304" pitchFamily="18" charset="0"/>
              </a:rPr>
              <a:t> in AI-enabled digital banking services.</a:t>
            </a:r>
            <a:endParaRPr lang="en-GB" sz="1200" noProof="0" dirty="0">
              <a:latin typeface="Times New Roman" panose="02020603050405020304" pitchFamily="18" charset="0"/>
              <a:cs typeface="Times New Roman" panose="02020603050405020304" pitchFamily="18" charset="0"/>
            </a:endParaRPr>
          </a:p>
        </p:txBody>
      </p:sp>
      <p:pic>
        <p:nvPicPr>
          <p:cNvPr id="14" name="Picture 13" descr="The image illustrates Thomas Kuhn's concept of a scientific paradigm, depicting a sequence from existing theories to anomalies, research contributions, and the integration of artificial intelligence (AI) to enhance understanding of customer satisfaction and continuance in digital banking.&#10;&#10;AI-generated content may be incorrect.">
            <a:extLst>
              <a:ext uri="{FF2B5EF4-FFF2-40B4-BE49-F238E27FC236}">
                <a16:creationId xmlns:a16="http://schemas.microsoft.com/office/drawing/2014/main" id="{AB1D9E56-2AE0-19D9-B098-7DB1974FF03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89648" y="810442"/>
            <a:ext cx="5102352" cy="5645404"/>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93" y="959049"/>
            <a:ext cx="10869017" cy="590649"/>
          </a:xfrm>
          <a:prstGeom prst="rect">
            <a:avLst/>
          </a:prstGeom>
          <a:noFill/>
          <a:ln/>
        </p:spPr>
        <p:txBody>
          <a:bodyPr wrap="none" lIns="0" tIns="0" rIns="0" bIns="0" rtlCol="0" anchor="t"/>
          <a:lstStyle/>
          <a:p>
            <a:pPr>
              <a:lnSpc>
                <a:spcPct val="104000"/>
              </a:lnSpc>
            </a:pPr>
            <a:r>
              <a:rPr lang="en-US" sz="3667" dirty="0">
                <a:solidFill>
                  <a:srgbClr val="5C4E3D"/>
                </a:solidFill>
                <a:latin typeface="Libre Baskerville" pitchFamily="34" charset="0"/>
                <a:ea typeface="Libre Baskerville" pitchFamily="34" charset="-122"/>
                <a:cs typeface="Libre Baskerville" pitchFamily="34" charset="-120"/>
              </a:rPr>
              <a:t>Research Paradigm: Positivism</a:t>
            </a:r>
            <a:endParaRPr lang="en-US" sz="3667" dirty="0"/>
          </a:p>
        </p:txBody>
      </p:sp>
      <p:sp>
        <p:nvSpPr>
          <p:cNvPr id="3" name="Text 1"/>
          <p:cNvSpPr/>
          <p:nvPr/>
        </p:nvSpPr>
        <p:spPr>
          <a:xfrm>
            <a:off x="661493" y="2022177"/>
            <a:ext cx="5203924" cy="295275"/>
          </a:xfrm>
          <a:prstGeom prst="rect">
            <a:avLst/>
          </a:prstGeom>
          <a:noFill/>
          <a:ln/>
        </p:spPr>
        <p:txBody>
          <a:bodyPr wrap="none" lIns="0" tIns="0" rIns="0" bIns="0" rtlCol="0" anchor="t"/>
          <a:lstStyle/>
          <a:p>
            <a:pPr>
              <a:lnSpc>
                <a:spcPct val="104000"/>
              </a:lnSpc>
            </a:pPr>
            <a:r>
              <a:rPr lang="en-US" dirty="0">
                <a:solidFill>
                  <a:srgbClr val="5C4E3D"/>
                </a:solidFill>
                <a:latin typeface="Libre Baskerville" pitchFamily="34" charset="0"/>
                <a:ea typeface="Libre Baskerville" pitchFamily="34" charset="-122"/>
                <a:cs typeface="Libre Baskerville" pitchFamily="34" charset="-120"/>
              </a:rPr>
              <a:t>Why Positivism?</a:t>
            </a:r>
            <a:endParaRPr lang="en-US" dirty="0"/>
          </a:p>
        </p:txBody>
      </p:sp>
      <p:sp>
        <p:nvSpPr>
          <p:cNvPr id="4" name="Text 2"/>
          <p:cNvSpPr/>
          <p:nvPr/>
        </p:nvSpPr>
        <p:spPr>
          <a:xfrm>
            <a:off x="661493" y="2506464"/>
            <a:ext cx="5203924" cy="1512093"/>
          </a:xfrm>
          <a:prstGeom prst="rect">
            <a:avLst/>
          </a:prstGeom>
          <a:noFill/>
          <a:ln/>
        </p:spPr>
        <p:txBody>
          <a:bodyPr wrap="square" lIns="0" tIns="0" rIns="0" bIns="0" rtlCol="0" anchor="t">
            <a:normAutofit/>
          </a:bodyPr>
          <a:lstStyle/>
          <a:p>
            <a:pPr>
              <a:lnSpc>
                <a:spcPct val="133000"/>
              </a:lnSpc>
            </a:pPr>
            <a:r>
              <a:rPr lang="en-US" sz="1467" dirty="0">
                <a:solidFill>
                  <a:srgbClr val="454240"/>
                </a:solidFill>
                <a:latin typeface="DM Sans" pitchFamily="34" charset="0"/>
                <a:ea typeface="DM Sans" pitchFamily="34" charset="-122"/>
                <a:cs typeface="DM Sans" pitchFamily="34" charset="-120"/>
              </a:rPr>
              <a:t>The study adopts the </a:t>
            </a:r>
            <a:r>
              <a:rPr lang="en-US" sz="1467" b="1" dirty="0">
                <a:solidFill>
                  <a:srgbClr val="454240"/>
                </a:solidFill>
                <a:latin typeface="DM Sans Bold" pitchFamily="34" charset="0"/>
                <a:ea typeface="DM Sans Bold" pitchFamily="34" charset="-122"/>
                <a:cs typeface="DM Sans Bold" pitchFamily="34" charset="-120"/>
              </a:rPr>
              <a:t>positivist research paradigm</a:t>
            </a:r>
            <a:r>
              <a:rPr lang="en-US" sz="1467" dirty="0">
                <a:solidFill>
                  <a:srgbClr val="454240"/>
                </a:solidFill>
                <a:latin typeface="DM Sans" pitchFamily="34" charset="0"/>
                <a:ea typeface="DM Sans" pitchFamily="34" charset="-122"/>
                <a:cs typeface="DM Sans" pitchFamily="34" charset="-120"/>
              </a:rPr>
              <a:t> to investigate measurable relationships between research variables. Positivism assumes that reality can be examined objectively through empirical evidence, supporting hypothesis-driven, quantitative research.</a:t>
            </a:r>
            <a:endParaRPr lang="en-US" sz="1467" dirty="0"/>
          </a:p>
        </p:txBody>
      </p:sp>
      <p:sp>
        <p:nvSpPr>
          <p:cNvPr id="5" name="Text 3"/>
          <p:cNvSpPr/>
          <p:nvPr/>
        </p:nvSpPr>
        <p:spPr>
          <a:xfrm>
            <a:off x="661493" y="4188619"/>
            <a:ext cx="5203924" cy="1644253"/>
          </a:xfrm>
          <a:prstGeom prst="rect">
            <a:avLst/>
          </a:prstGeom>
          <a:noFill/>
          <a:ln/>
        </p:spPr>
        <p:txBody>
          <a:bodyPr wrap="square" lIns="0" tIns="0" rIns="0" bIns="0" rtlCol="0" anchor="t">
            <a:normAutofit/>
          </a:bodyPr>
          <a:lstStyle/>
          <a:p>
            <a:pPr marL="298019" indent="-298019">
              <a:lnSpc>
                <a:spcPct val="133000"/>
              </a:lnSpc>
              <a:buSzPct val="100000"/>
              <a:buChar char="•"/>
            </a:pPr>
            <a:r>
              <a:rPr lang="en-US" sz="1467" dirty="0">
                <a:solidFill>
                  <a:srgbClr val="454240"/>
                </a:solidFill>
                <a:latin typeface="DM Sans" pitchFamily="34" charset="0"/>
                <a:ea typeface="DM Sans" pitchFamily="34" charset="-122"/>
                <a:cs typeface="DM Sans" pitchFamily="34" charset="-120"/>
              </a:rPr>
              <a:t>A structured questionnaire collects standardised data from AI-enabled digital banking users in India</a:t>
            </a:r>
            <a:endParaRPr lang="en-US" sz="1467" dirty="0"/>
          </a:p>
          <a:p>
            <a:pPr marL="298019" indent="-298019">
              <a:lnSpc>
                <a:spcPct val="133000"/>
              </a:lnSpc>
              <a:buSzPct val="100000"/>
              <a:buChar char="•"/>
            </a:pPr>
            <a:r>
              <a:rPr lang="en-US" sz="1467" dirty="0">
                <a:solidFill>
                  <a:srgbClr val="454240"/>
                </a:solidFill>
                <a:latin typeface="DM Sans" pitchFamily="34" charset="0"/>
                <a:ea typeface="DM Sans" pitchFamily="34" charset="-122"/>
                <a:cs typeface="DM Sans" pitchFamily="34" charset="-120"/>
              </a:rPr>
              <a:t>Statistical analysis provides objective evidence to examine the proposed relationships</a:t>
            </a:r>
            <a:endParaRPr lang="en-US" sz="1467" dirty="0"/>
          </a:p>
          <a:p>
            <a:pPr marL="298019" indent="-298019">
              <a:lnSpc>
                <a:spcPct val="133000"/>
              </a:lnSpc>
              <a:buSzPct val="100000"/>
              <a:buChar char="•"/>
            </a:pPr>
            <a:r>
              <a:rPr lang="en-US" sz="1467" dirty="0">
                <a:solidFill>
                  <a:srgbClr val="454240"/>
                </a:solidFill>
                <a:latin typeface="DM Sans" pitchFamily="34" charset="0"/>
                <a:ea typeface="DM Sans" pitchFamily="34" charset="-122"/>
                <a:cs typeface="DM Sans" pitchFamily="34" charset="-120"/>
              </a:rPr>
              <a:t>Ensures replicability and generalisability of findings</a:t>
            </a:r>
            <a:endParaRPr lang="en-US" sz="1467" dirty="0"/>
          </a:p>
        </p:txBody>
      </p:sp>
      <p:sp>
        <p:nvSpPr>
          <p:cNvPr id="6" name="Shape 4"/>
          <p:cNvSpPr/>
          <p:nvPr/>
        </p:nvSpPr>
        <p:spPr>
          <a:xfrm>
            <a:off x="6196807" y="1833166"/>
            <a:ext cx="5476180" cy="4065785"/>
          </a:xfrm>
          <a:prstGeom prst="roundRect">
            <a:avLst>
              <a:gd name="adj" fmla="val 3347"/>
            </a:avLst>
          </a:prstGeom>
          <a:solidFill>
            <a:srgbClr val="B88E23"/>
          </a:solidFill>
          <a:ln/>
        </p:spPr>
      </p:sp>
      <p:sp>
        <p:nvSpPr>
          <p:cNvPr id="7" name="Text 5"/>
          <p:cNvSpPr/>
          <p:nvPr/>
        </p:nvSpPr>
        <p:spPr>
          <a:xfrm>
            <a:off x="6385818" y="2022177"/>
            <a:ext cx="5098157" cy="295275"/>
          </a:xfrm>
          <a:prstGeom prst="rect">
            <a:avLst/>
          </a:prstGeom>
          <a:noFill/>
          <a:ln/>
        </p:spPr>
        <p:txBody>
          <a:bodyPr wrap="none" lIns="0" tIns="0" rIns="0" bIns="0" rtlCol="0" anchor="t"/>
          <a:lstStyle/>
          <a:p>
            <a:pPr>
              <a:lnSpc>
                <a:spcPct val="104000"/>
              </a:lnSpc>
            </a:pPr>
            <a:r>
              <a:rPr lang="en-US" dirty="0">
                <a:solidFill>
                  <a:srgbClr val="000000"/>
                </a:solidFill>
                <a:latin typeface="Libre Baskerville" pitchFamily="34" charset="0"/>
                <a:ea typeface="Libre Baskerville" pitchFamily="34" charset="-122"/>
                <a:cs typeface="Libre Baskerville" pitchFamily="34" charset="-120"/>
              </a:rPr>
              <a:t>Paradigm Characteristics</a:t>
            </a:r>
            <a:endParaRPr lang="en-US" dirty="0"/>
          </a:p>
        </p:txBody>
      </p:sp>
      <p:sp>
        <p:nvSpPr>
          <p:cNvPr id="8" name="Text 6"/>
          <p:cNvSpPr/>
          <p:nvPr/>
        </p:nvSpPr>
        <p:spPr>
          <a:xfrm>
            <a:off x="6385818" y="2506465"/>
            <a:ext cx="5098157" cy="1776412"/>
          </a:xfrm>
          <a:prstGeom prst="rect">
            <a:avLst/>
          </a:prstGeom>
          <a:noFill/>
          <a:ln/>
        </p:spPr>
        <p:txBody>
          <a:bodyPr wrap="square" lIns="0" tIns="0" rIns="0" bIns="0" rtlCol="0" anchor="t">
            <a:normAutofit/>
          </a:bodyPr>
          <a:lstStyle/>
          <a:p>
            <a:pPr marL="298019" indent="-298019">
              <a:lnSpc>
                <a:spcPct val="133000"/>
              </a:lnSpc>
              <a:buSzPct val="100000"/>
              <a:buChar char="•"/>
            </a:pPr>
            <a:r>
              <a:rPr lang="en-US" sz="1467" dirty="0">
                <a:solidFill>
                  <a:srgbClr val="000000"/>
                </a:solidFill>
                <a:latin typeface="DM Sans" pitchFamily="34" charset="0"/>
                <a:ea typeface="DM Sans" pitchFamily="34" charset="-122"/>
                <a:cs typeface="DM Sans" pitchFamily="34" charset="-120"/>
              </a:rPr>
              <a:t>Objective reality</a:t>
            </a:r>
            <a:endParaRPr lang="en-US" sz="1467" dirty="0"/>
          </a:p>
          <a:p>
            <a:pPr marL="298019" indent="-298019">
              <a:lnSpc>
                <a:spcPct val="133000"/>
              </a:lnSpc>
              <a:buSzPct val="100000"/>
              <a:buChar char="•"/>
            </a:pPr>
            <a:r>
              <a:rPr lang="en-US" sz="1467" dirty="0">
                <a:solidFill>
                  <a:srgbClr val="000000"/>
                </a:solidFill>
                <a:latin typeface="DM Sans" pitchFamily="34" charset="0"/>
                <a:ea typeface="DM Sans" pitchFamily="34" charset="-122"/>
                <a:cs typeface="DM Sans" pitchFamily="34" charset="-120"/>
              </a:rPr>
              <a:t>Empirical observation</a:t>
            </a:r>
            <a:endParaRPr lang="en-US" sz="1467" dirty="0"/>
          </a:p>
          <a:p>
            <a:pPr marL="298019" indent="-298019">
              <a:lnSpc>
                <a:spcPct val="133000"/>
              </a:lnSpc>
              <a:buSzPct val="100000"/>
              <a:buChar char="•"/>
            </a:pPr>
            <a:r>
              <a:rPr lang="en-US" sz="1467" dirty="0">
                <a:solidFill>
                  <a:srgbClr val="000000"/>
                </a:solidFill>
                <a:latin typeface="DM Sans" pitchFamily="34" charset="0"/>
                <a:ea typeface="DM Sans" pitchFamily="34" charset="-122"/>
                <a:cs typeface="DM Sans" pitchFamily="34" charset="-120"/>
              </a:rPr>
              <a:t>Hypothesis testing</a:t>
            </a:r>
            <a:endParaRPr lang="en-US" sz="1467" dirty="0"/>
          </a:p>
          <a:p>
            <a:pPr marL="298019" indent="-298019">
              <a:lnSpc>
                <a:spcPct val="133000"/>
              </a:lnSpc>
              <a:buSzPct val="100000"/>
              <a:buChar char="•"/>
            </a:pPr>
            <a:r>
              <a:rPr lang="en-US" sz="1467" dirty="0">
                <a:solidFill>
                  <a:srgbClr val="000000"/>
                </a:solidFill>
                <a:latin typeface="DM Sans" pitchFamily="34" charset="0"/>
                <a:ea typeface="DM Sans" pitchFamily="34" charset="-122"/>
                <a:cs typeface="DM Sans" pitchFamily="34" charset="-120"/>
              </a:rPr>
              <a:t>Quantitative methods</a:t>
            </a:r>
            <a:endParaRPr lang="en-US" sz="1467" dirty="0"/>
          </a:p>
          <a:p>
            <a:pPr marL="298019" indent="-298019">
              <a:lnSpc>
                <a:spcPct val="133000"/>
              </a:lnSpc>
              <a:buSzPct val="100000"/>
              <a:buChar char="•"/>
            </a:pPr>
            <a:r>
              <a:rPr lang="en-US" sz="1467" dirty="0">
                <a:solidFill>
                  <a:srgbClr val="000000"/>
                </a:solidFill>
                <a:latin typeface="DM Sans" pitchFamily="34" charset="0"/>
                <a:ea typeface="DM Sans" pitchFamily="34" charset="-122"/>
                <a:cs typeface="DM Sans" pitchFamily="34" charset="-120"/>
              </a:rPr>
              <a:t>Researcher independence</a:t>
            </a:r>
            <a:endParaRPr lang="en-US" sz="1467"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93" y="1278534"/>
            <a:ext cx="10869017" cy="590649"/>
          </a:xfrm>
          <a:prstGeom prst="rect">
            <a:avLst/>
          </a:prstGeom>
          <a:noFill/>
          <a:ln/>
        </p:spPr>
        <p:txBody>
          <a:bodyPr wrap="none" lIns="0" tIns="0" rIns="0" bIns="0" rtlCol="0" anchor="t"/>
          <a:lstStyle/>
          <a:p>
            <a:pPr>
              <a:lnSpc>
                <a:spcPct val="104000"/>
              </a:lnSpc>
            </a:pPr>
            <a:r>
              <a:rPr lang="en-US" sz="3667" dirty="0">
                <a:solidFill>
                  <a:srgbClr val="5C4E3D"/>
                </a:solidFill>
                <a:latin typeface="Libre Baskerville" pitchFamily="34" charset="0"/>
                <a:ea typeface="Libre Baskerville" pitchFamily="34" charset="-122"/>
                <a:cs typeface="Libre Baskerville" pitchFamily="34" charset="-120"/>
              </a:rPr>
              <a:t>Philosophical Assumptions</a:t>
            </a:r>
            <a:endParaRPr lang="en-US" sz="3667" dirty="0"/>
          </a:p>
        </p:txBody>
      </p:sp>
      <p:sp>
        <p:nvSpPr>
          <p:cNvPr id="3" name="Shape 1"/>
          <p:cNvSpPr/>
          <p:nvPr/>
        </p:nvSpPr>
        <p:spPr>
          <a:xfrm>
            <a:off x="661492" y="2247205"/>
            <a:ext cx="3496965" cy="3332163"/>
          </a:xfrm>
          <a:prstGeom prst="roundRect">
            <a:avLst>
              <a:gd name="adj" fmla="val 2383"/>
            </a:avLst>
          </a:prstGeom>
          <a:solidFill>
            <a:srgbClr val="F7EDD4"/>
          </a:solidFill>
          <a:ln w="4763">
            <a:solidFill>
              <a:srgbClr val="DDD3BA"/>
            </a:solidFill>
            <a:prstDash val="solid"/>
          </a:ln>
        </p:spPr>
      </p:sp>
      <p:sp>
        <p:nvSpPr>
          <p:cNvPr id="4" name="Text 2"/>
          <p:cNvSpPr/>
          <p:nvPr/>
        </p:nvSpPr>
        <p:spPr>
          <a:xfrm>
            <a:off x="856854" y="2442567"/>
            <a:ext cx="3106241" cy="295275"/>
          </a:xfrm>
          <a:prstGeom prst="rect">
            <a:avLst/>
          </a:prstGeom>
          <a:noFill/>
          <a:ln/>
        </p:spPr>
        <p:txBody>
          <a:bodyPr wrap="none" lIns="0" tIns="0" rIns="0" bIns="0" rtlCol="0" anchor="t"/>
          <a:lstStyle/>
          <a:p>
            <a:pPr>
              <a:lnSpc>
                <a:spcPct val="104000"/>
              </a:lnSpc>
            </a:pPr>
            <a:r>
              <a:rPr lang="en-US" dirty="0">
                <a:solidFill>
                  <a:srgbClr val="454240"/>
                </a:solidFill>
                <a:latin typeface="Libre Baskerville" pitchFamily="34" charset="0"/>
                <a:ea typeface="Libre Baskerville" pitchFamily="34" charset="-122"/>
                <a:cs typeface="Libre Baskerville" pitchFamily="34" charset="-120"/>
              </a:rPr>
              <a:t>Ontology</a:t>
            </a:r>
            <a:endParaRPr lang="en-US" dirty="0"/>
          </a:p>
        </p:txBody>
      </p:sp>
      <p:sp>
        <p:nvSpPr>
          <p:cNvPr id="5" name="Text 3"/>
          <p:cNvSpPr/>
          <p:nvPr/>
        </p:nvSpPr>
        <p:spPr>
          <a:xfrm>
            <a:off x="856854" y="2851250"/>
            <a:ext cx="3106241" cy="2532757"/>
          </a:xfrm>
          <a:prstGeom prst="rect">
            <a:avLst/>
          </a:prstGeom>
          <a:noFill/>
          <a:ln/>
        </p:spPr>
        <p:txBody>
          <a:bodyPr wrap="square" lIns="0" tIns="0" rIns="0" bIns="0" rtlCol="0" anchor="t"/>
          <a:lstStyle/>
          <a:p>
            <a:pPr>
              <a:lnSpc>
                <a:spcPct val="133000"/>
              </a:lnSpc>
              <a:spcAft>
                <a:spcPts val="867"/>
              </a:spcAft>
            </a:pPr>
            <a:r>
              <a:rPr lang="en-US" sz="1467" i="1" dirty="0">
                <a:solidFill>
                  <a:srgbClr val="454240"/>
                </a:solidFill>
                <a:latin typeface="DM Sans" pitchFamily="34" charset="0"/>
                <a:ea typeface="DM Sans" pitchFamily="34" charset="-122"/>
                <a:cs typeface="DM Sans" pitchFamily="34" charset="-120"/>
              </a:rPr>
              <a:t>Nature of Reality</a:t>
            </a:r>
            <a:endParaRPr lang="en-US" sz="1467" dirty="0"/>
          </a:p>
          <a:p>
            <a:pPr>
              <a:lnSpc>
                <a:spcPct val="133000"/>
              </a:lnSpc>
            </a:pPr>
            <a:r>
              <a:rPr lang="en-US" sz="1467" dirty="0">
                <a:solidFill>
                  <a:srgbClr val="454240"/>
                </a:solidFill>
                <a:latin typeface="DM Sans" pitchFamily="34" charset="0"/>
                <a:ea typeface="DM Sans" pitchFamily="34" charset="-122"/>
                <a:cs typeface="DM Sans" pitchFamily="34" charset="-120"/>
              </a:rPr>
              <a:t>Adopts an </a:t>
            </a:r>
            <a:r>
              <a:rPr lang="en-US" sz="1467" b="1" dirty="0">
                <a:solidFill>
                  <a:srgbClr val="454240"/>
                </a:solidFill>
                <a:latin typeface="DM Sans Bold" pitchFamily="34" charset="0"/>
                <a:ea typeface="DM Sans Bold" pitchFamily="34" charset="-122"/>
                <a:cs typeface="DM Sans Bold" pitchFamily="34" charset="-120"/>
              </a:rPr>
              <a:t>objectivist perspective</a:t>
            </a:r>
            <a:r>
              <a:rPr lang="en-US" sz="1467" dirty="0">
                <a:solidFill>
                  <a:srgbClr val="454240"/>
                </a:solidFill>
                <a:latin typeface="DM Sans" pitchFamily="34" charset="0"/>
                <a:ea typeface="DM Sans" pitchFamily="34" charset="-122"/>
                <a:cs typeface="DM Sans" pitchFamily="34" charset="-120"/>
              </a:rPr>
              <a:t>. AI competencies, customer satisfaction, and continuance intention are treated as measurable, external phenomena independent of the researcher.</a:t>
            </a:r>
            <a:endParaRPr lang="en-US" sz="1467" dirty="0"/>
          </a:p>
        </p:txBody>
      </p:sp>
      <p:sp>
        <p:nvSpPr>
          <p:cNvPr id="6" name="Shape 4"/>
          <p:cNvSpPr/>
          <p:nvPr/>
        </p:nvSpPr>
        <p:spPr>
          <a:xfrm>
            <a:off x="4347468" y="2247205"/>
            <a:ext cx="3496965" cy="3332163"/>
          </a:xfrm>
          <a:prstGeom prst="roundRect">
            <a:avLst>
              <a:gd name="adj" fmla="val 2383"/>
            </a:avLst>
          </a:prstGeom>
          <a:solidFill>
            <a:srgbClr val="F7EDD4"/>
          </a:solidFill>
          <a:ln w="4763">
            <a:solidFill>
              <a:srgbClr val="DDD3BA"/>
            </a:solidFill>
            <a:prstDash val="solid"/>
          </a:ln>
        </p:spPr>
      </p:sp>
      <p:sp>
        <p:nvSpPr>
          <p:cNvPr id="7" name="Text 5"/>
          <p:cNvSpPr/>
          <p:nvPr/>
        </p:nvSpPr>
        <p:spPr>
          <a:xfrm>
            <a:off x="4542830" y="2442567"/>
            <a:ext cx="3106241" cy="295275"/>
          </a:xfrm>
          <a:prstGeom prst="rect">
            <a:avLst/>
          </a:prstGeom>
          <a:noFill/>
          <a:ln/>
        </p:spPr>
        <p:txBody>
          <a:bodyPr wrap="none" lIns="0" tIns="0" rIns="0" bIns="0" rtlCol="0" anchor="t"/>
          <a:lstStyle/>
          <a:p>
            <a:pPr>
              <a:lnSpc>
                <a:spcPct val="104000"/>
              </a:lnSpc>
            </a:pPr>
            <a:r>
              <a:rPr lang="en-US" dirty="0">
                <a:solidFill>
                  <a:srgbClr val="454240"/>
                </a:solidFill>
                <a:latin typeface="Libre Baskerville" pitchFamily="34" charset="0"/>
                <a:ea typeface="Libre Baskerville" pitchFamily="34" charset="-122"/>
                <a:cs typeface="Libre Baskerville" pitchFamily="34" charset="-120"/>
              </a:rPr>
              <a:t>Epistemology</a:t>
            </a:r>
            <a:endParaRPr lang="en-US" dirty="0"/>
          </a:p>
        </p:txBody>
      </p:sp>
      <p:sp>
        <p:nvSpPr>
          <p:cNvPr id="8" name="Text 6"/>
          <p:cNvSpPr/>
          <p:nvPr/>
        </p:nvSpPr>
        <p:spPr>
          <a:xfrm>
            <a:off x="4542830" y="2851249"/>
            <a:ext cx="3106241" cy="2230339"/>
          </a:xfrm>
          <a:prstGeom prst="rect">
            <a:avLst/>
          </a:prstGeom>
          <a:noFill/>
          <a:ln/>
        </p:spPr>
        <p:txBody>
          <a:bodyPr wrap="square" lIns="0" tIns="0" rIns="0" bIns="0" rtlCol="0" anchor="t"/>
          <a:lstStyle/>
          <a:p>
            <a:pPr>
              <a:lnSpc>
                <a:spcPct val="133000"/>
              </a:lnSpc>
              <a:spcAft>
                <a:spcPts val="867"/>
              </a:spcAft>
            </a:pPr>
            <a:r>
              <a:rPr lang="en-US" sz="1467" i="1" dirty="0">
                <a:solidFill>
                  <a:srgbClr val="454240"/>
                </a:solidFill>
                <a:latin typeface="DM Sans" pitchFamily="34" charset="0"/>
                <a:ea typeface="DM Sans" pitchFamily="34" charset="-122"/>
                <a:cs typeface="DM Sans" pitchFamily="34" charset="-120"/>
              </a:rPr>
              <a:t>Nature of Knowledge</a:t>
            </a:r>
            <a:endParaRPr lang="en-US" sz="1467" dirty="0"/>
          </a:p>
          <a:p>
            <a:pPr>
              <a:lnSpc>
                <a:spcPct val="133000"/>
              </a:lnSpc>
            </a:pPr>
            <a:r>
              <a:rPr lang="en-US" sz="1467" dirty="0">
                <a:solidFill>
                  <a:srgbClr val="454240"/>
                </a:solidFill>
                <a:latin typeface="DM Sans" pitchFamily="34" charset="0"/>
                <a:ea typeface="DM Sans" pitchFamily="34" charset="-122"/>
                <a:cs typeface="DM Sans" pitchFamily="34" charset="-120"/>
              </a:rPr>
              <a:t>Knowledge is generated through </a:t>
            </a:r>
            <a:r>
              <a:rPr lang="en-US" sz="1467" b="1" dirty="0">
                <a:solidFill>
                  <a:srgbClr val="454240"/>
                </a:solidFill>
                <a:latin typeface="DM Sans Bold" pitchFamily="34" charset="0"/>
                <a:ea typeface="DM Sans Bold" pitchFamily="34" charset="-122"/>
                <a:cs typeface="DM Sans Bold" pitchFamily="34" charset="-120"/>
              </a:rPr>
              <a:t>objective observation and empirical evidence</a:t>
            </a:r>
            <a:r>
              <a:rPr lang="en-US" sz="1467" dirty="0">
                <a:solidFill>
                  <a:srgbClr val="454240"/>
                </a:solidFill>
                <a:latin typeface="DM Sans" pitchFamily="34" charset="0"/>
                <a:ea typeface="DM Sans" pitchFamily="34" charset="-122"/>
                <a:cs typeface="DM Sans" pitchFamily="34" charset="-120"/>
              </a:rPr>
              <a:t>. Relationships between variables are examined using quantitative data and statistical methods.</a:t>
            </a:r>
            <a:endParaRPr lang="en-US" sz="1467" dirty="0"/>
          </a:p>
        </p:txBody>
      </p:sp>
      <p:sp>
        <p:nvSpPr>
          <p:cNvPr id="9" name="Shape 7"/>
          <p:cNvSpPr/>
          <p:nvPr/>
        </p:nvSpPr>
        <p:spPr>
          <a:xfrm>
            <a:off x="8033444" y="2247205"/>
            <a:ext cx="3496965" cy="3332163"/>
          </a:xfrm>
          <a:prstGeom prst="roundRect">
            <a:avLst>
              <a:gd name="adj" fmla="val 2383"/>
            </a:avLst>
          </a:prstGeom>
          <a:solidFill>
            <a:srgbClr val="F7EDD4"/>
          </a:solidFill>
          <a:ln w="4763">
            <a:solidFill>
              <a:srgbClr val="DDD3BA"/>
            </a:solidFill>
            <a:prstDash val="solid"/>
          </a:ln>
        </p:spPr>
      </p:sp>
      <p:sp>
        <p:nvSpPr>
          <p:cNvPr id="10" name="Text 8"/>
          <p:cNvSpPr/>
          <p:nvPr/>
        </p:nvSpPr>
        <p:spPr>
          <a:xfrm>
            <a:off x="8228808" y="2442567"/>
            <a:ext cx="3106241" cy="295275"/>
          </a:xfrm>
          <a:prstGeom prst="rect">
            <a:avLst/>
          </a:prstGeom>
          <a:noFill/>
          <a:ln/>
        </p:spPr>
        <p:txBody>
          <a:bodyPr wrap="none" lIns="0" tIns="0" rIns="0" bIns="0" rtlCol="0" anchor="t"/>
          <a:lstStyle/>
          <a:p>
            <a:pPr>
              <a:lnSpc>
                <a:spcPct val="104000"/>
              </a:lnSpc>
            </a:pPr>
            <a:r>
              <a:rPr lang="en-US" dirty="0">
                <a:solidFill>
                  <a:srgbClr val="454240"/>
                </a:solidFill>
                <a:latin typeface="Libre Baskerville" pitchFamily="34" charset="0"/>
                <a:ea typeface="Libre Baskerville" pitchFamily="34" charset="-122"/>
                <a:cs typeface="Libre Baskerville" pitchFamily="34" charset="-120"/>
              </a:rPr>
              <a:t>Axiology</a:t>
            </a:r>
            <a:endParaRPr lang="en-US" dirty="0"/>
          </a:p>
        </p:txBody>
      </p:sp>
      <p:sp>
        <p:nvSpPr>
          <p:cNvPr id="11" name="Text 9"/>
          <p:cNvSpPr/>
          <p:nvPr/>
        </p:nvSpPr>
        <p:spPr>
          <a:xfrm>
            <a:off x="8228808" y="2851249"/>
            <a:ext cx="3106241" cy="2230339"/>
          </a:xfrm>
          <a:prstGeom prst="rect">
            <a:avLst/>
          </a:prstGeom>
          <a:noFill/>
          <a:ln/>
        </p:spPr>
        <p:txBody>
          <a:bodyPr wrap="square" lIns="0" tIns="0" rIns="0" bIns="0" rtlCol="0" anchor="t"/>
          <a:lstStyle/>
          <a:p>
            <a:pPr>
              <a:lnSpc>
                <a:spcPct val="133000"/>
              </a:lnSpc>
              <a:spcAft>
                <a:spcPts val="867"/>
              </a:spcAft>
            </a:pPr>
            <a:r>
              <a:rPr lang="en-US" sz="1467" i="1" dirty="0">
                <a:solidFill>
                  <a:srgbClr val="454240"/>
                </a:solidFill>
                <a:latin typeface="DM Sans" pitchFamily="34" charset="0"/>
                <a:ea typeface="DM Sans" pitchFamily="34" charset="-122"/>
                <a:cs typeface="DM Sans" pitchFamily="34" charset="-120"/>
              </a:rPr>
              <a:t>Role of Values</a:t>
            </a:r>
            <a:endParaRPr lang="en-US" sz="1467" dirty="0"/>
          </a:p>
          <a:p>
            <a:pPr>
              <a:lnSpc>
                <a:spcPct val="133000"/>
              </a:lnSpc>
            </a:pPr>
            <a:r>
              <a:rPr lang="en-US" sz="1467" dirty="0">
                <a:solidFill>
                  <a:srgbClr val="454240"/>
                </a:solidFill>
                <a:latin typeface="DM Sans" pitchFamily="34" charset="0"/>
                <a:ea typeface="DM Sans" pitchFamily="34" charset="-122"/>
                <a:cs typeface="DM Sans" pitchFamily="34" charset="-120"/>
              </a:rPr>
              <a:t>The study adopts a </a:t>
            </a:r>
            <a:r>
              <a:rPr lang="en-US" sz="1467" b="1" dirty="0">
                <a:solidFill>
                  <a:srgbClr val="454240"/>
                </a:solidFill>
                <a:latin typeface="DM Sans Bold" pitchFamily="34" charset="0"/>
                <a:ea typeface="DM Sans Bold" pitchFamily="34" charset="-122"/>
                <a:cs typeface="DM Sans Bold" pitchFamily="34" charset="-120"/>
              </a:rPr>
              <a:t>value-neutral approach</a:t>
            </a:r>
            <a:r>
              <a:rPr lang="en-US" sz="1467" dirty="0">
                <a:solidFill>
                  <a:srgbClr val="454240"/>
                </a:solidFill>
                <a:latin typeface="DM Sans" pitchFamily="34" charset="0"/>
                <a:ea typeface="DM Sans" pitchFamily="34" charset="-122"/>
                <a:cs typeface="DM Sans" pitchFamily="34" charset="-120"/>
              </a:rPr>
              <a:t>. Standardised questionnaires and objective statistical analysis minimise researcher bias throughout the investigation.</a:t>
            </a:r>
            <a:endParaRPr lang="en-US" sz="1467"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93" y="519807"/>
            <a:ext cx="10869017" cy="295275"/>
          </a:xfrm>
          <a:prstGeom prst="rect">
            <a:avLst/>
          </a:prstGeom>
          <a:noFill/>
          <a:ln/>
        </p:spPr>
        <p:txBody>
          <a:bodyPr wrap="none" lIns="0" tIns="0" rIns="0" bIns="0" rtlCol="0" anchor="t"/>
          <a:lstStyle/>
          <a:p>
            <a:pPr>
              <a:lnSpc>
                <a:spcPct val="104000"/>
              </a:lnSpc>
            </a:pPr>
            <a:r>
              <a:rPr lang="en-US" dirty="0">
                <a:solidFill>
                  <a:srgbClr val="5C4E3D"/>
                </a:solidFill>
                <a:latin typeface="Times New Roman" panose="02020603050405020304" pitchFamily="18" charset="0"/>
                <a:ea typeface="Libre Baskerville" pitchFamily="34" charset="-122"/>
                <a:cs typeface="Times New Roman" panose="02020603050405020304" pitchFamily="18" charset="0"/>
              </a:rPr>
              <a:t>Research Design and Methodology</a:t>
            </a:r>
            <a:endParaRPr lang="en-US" dirty="0">
              <a:latin typeface="Times New Roman" panose="02020603050405020304" pitchFamily="18" charset="0"/>
              <a:cs typeface="Times New Roman" panose="02020603050405020304" pitchFamily="18" charset="0"/>
            </a:endParaRPr>
          </a:p>
        </p:txBody>
      </p:sp>
      <p:pic>
        <p:nvPicPr>
          <p:cNvPr id="3" name="Image 0" descr="preencoded.png"/>
          <p:cNvPicPr>
            <a:picLocks noChangeAspect="1"/>
          </p:cNvPicPr>
          <p:nvPr/>
        </p:nvPicPr>
        <p:blipFill>
          <a:blip r:embed="rId3"/>
          <a:stretch>
            <a:fillRect/>
          </a:stretch>
        </p:blipFill>
        <p:spPr>
          <a:xfrm>
            <a:off x="1150640" y="909539"/>
            <a:ext cx="9890720" cy="5238749"/>
          </a:xfrm>
          <a:prstGeom prst="rect">
            <a:avLst/>
          </a:prstGeom>
        </p:spPr>
      </p:pic>
      <p:sp>
        <p:nvSpPr>
          <p:cNvPr id="4" name="Text 1"/>
          <p:cNvSpPr/>
          <p:nvPr/>
        </p:nvSpPr>
        <p:spPr>
          <a:xfrm>
            <a:off x="2400658" y="4653661"/>
            <a:ext cx="2564860" cy="305684"/>
          </a:xfrm>
          <a:prstGeom prst="rect">
            <a:avLst/>
          </a:prstGeom>
          <a:noFill/>
          <a:ln/>
        </p:spPr>
        <p:txBody>
          <a:bodyPr wrap="none" lIns="0" tIns="0" rIns="0" bIns="0" rtlCol="0" anchor="t"/>
          <a:lstStyle/>
          <a:p>
            <a:pPr algn="r">
              <a:lnSpc>
                <a:spcPct val="104000"/>
              </a:lnSpc>
            </a:pPr>
            <a:r>
              <a:rPr lang="en-US" sz="1867" dirty="0">
                <a:solidFill>
                  <a:srgbClr val="5C4E3D"/>
                </a:solidFill>
                <a:latin typeface="Times New Roman" panose="02020603050405020304" pitchFamily="18" charset="0"/>
                <a:ea typeface="Libre Baskerville" pitchFamily="34" charset="-122"/>
                <a:cs typeface="Times New Roman" panose="02020603050405020304" pitchFamily="18" charset="0"/>
              </a:rPr>
              <a:t>Deductive Approach</a:t>
            </a:r>
            <a:endParaRPr lang="en-US" sz="1867" dirty="0">
              <a:latin typeface="Times New Roman" panose="02020603050405020304" pitchFamily="18" charset="0"/>
              <a:cs typeface="Times New Roman" panose="02020603050405020304" pitchFamily="18" charset="0"/>
            </a:endParaRPr>
          </a:p>
        </p:txBody>
      </p:sp>
      <p:sp>
        <p:nvSpPr>
          <p:cNvPr id="5" name="Text 2"/>
          <p:cNvSpPr/>
          <p:nvPr/>
        </p:nvSpPr>
        <p:spPr>
          <a:xfrm>
            <a:off x="2346145" y="5046295"/>
            <a:ext cx="2619375" cy="366821"/>
          </a:xfrm>
          <a:prstGeom prst="rect">
            <a:avLst/>
          </a:prstGeom>
          <a:noFill/>
          <a:ln/>
        </p:spPr>
        <p:txBody>
          <a:bodyPr wrap="square" lIns="0" tIns="0" rIns="0" bIns="0" rtlCol="0" anchor="t">
            <a:normAutofit/>
          </a:bodyPr>
          <a:lstStyle/>
          <a:p>
            <a:pPr algn="r">
              <a:lnSpc>
                <a:spcPct val="78000"/>
              </a:lnSpc>
            </a:pPr>
            <a:r>
              <a:rPr lang="en-US" sz="1533" dirty="0">
                <a:solidFill>
                  <a:srgbClr val="454240"/>
                </a:solidFill>
                <a:latin typeface="Times New Roman" panose="02020603050405020304" pitchFamily="18" charset="0"/>
                <a:ea typeface="DM Sans" pitchFamily="34" charset="-122"/>
                <a:cs typeface="Times New Roman" panose="02020603050405020304" pitchFamily="18" charset="0"/>
              </a:rPr>
              <a:t>Theory-driven investigation guiding hypotheses.</a:t>
            </a:r>
            <a:endParaRPr lang="en-US" sz="1533" dirty="0">
              <a:latin typeface="Times New Roman" panose="02020603050405020304" pitchFamily="18" charset="0"/>
              <a:cs typeface="Times New Roman" panose="02020603050405020304" pitchFamily="18" charset="0"/>
            </a:endParaRPr>
          </a:p>
        </p:txBody>
      </p:sp>
      <p:sp>
        <p:nvSpPr>
          <p:cNvPr id="6" name="Text 3"/>
          <p:cNvSpPr/>
          <p:nvPr/>
        </p:nvSpPr>
        <p:spPr>
          <a:xfrm>
            <a:off x="1390542" y="1644370"/>
            <a:ext cx="2618525" cy="305684"/>
          </a:xfrm>
          <a:prstGeom prst="rect">
            <a:avLst/>
          </a:prstGeom>
          <a:noFill/>
          <a:ln/>
        </p:spPr>
        <p:txBody>
          <a:bodyPr wrap="none" lIns="0" tIns="0" rIns="0" bIns="0" rtlCol="0" anchor="t"/>
          <a:lstStyle/>
          <a:p>
            <a:pPr algn="r">
              <a:lnSpc>
                <a:spcPct val="104000"/>
              </a:lnSpc>
            </a:pPr>
            <a:r>
              <a:rPr lang="en-US" sz="1867" dirty="0">
                <a:solidFill>
                  <a:srgbClr val="5C4E3D"/>
                </a:solidFill>
                <a:latin typeface="Times New Roman" panose="02020603050405020304" pitchFamily="18" charset="0"/>
                <a:ea typeface="Libre Baskerville" pitchFamily="34" charset="-122"/>
                <a:cs typeface="Times New Roman" panose="02020603050405020304" pitchFamily="18" charset="0"/>
              </a:rPr>
              <a:t>Quantitative Method</a:t>
            </a:r>
            <a:endParaRPr lang="en-US" sz="1867" dirty="0">
              <a:latin typeface="Times New Roman" panose="02020603050405020304" pitchFamily="18" charset="0"/>
              <a:cs typeface="Times New Roman" panose="02020603050405020304" pitchFamily="18" charset="0"/>
            </a:endParaRPr>
          </a:p>
        </p:txBody>
      </p:sp>
      <p:sp>
        <p:nvSpPr>
          <p:cNvPr id="7" name="Text 4"/>
          <p:cNvSpPr/>
          <p:nvPr/>
        </p:nvSpPr>
        <p:spPr>
          <a:xfrm>
            <a:off x="1389692" y="2037004"/>
            <a:ext cx="2619373" cy="366821"/>
          </a:xfrm>
          <a:prstGeom prst="rect">
            <a:avLst/>
          </a:prstGeom>
          <a:noFill/>
          <a:ln/>
        </p:spPr>
        <p:txBody>
          <a:bodyPr wrap="square" lIns="0" tIns="0" rIns="0" bIns="0" rtlCol="0" anchor="t">
            <a:normAutofit/>
          </a:bodyPr>
          <a:lstStyle/>
          <a:p>
            <a:pPr algn="r">
              <a:lnSpc>
                <a:spcPct val="78000"/>
              </a:lnSpc>
            </a:pPr>
            <a:r>
              <a:rPr lang="en-US" sz="1533" dirty="0">
                <a:solidFill>
                  <a:srgbClr val="454240"/>
                </a:solidFill>
                <a:latin typeface="Times New Roman" panose="02020603050405020304" pitchFamily="18" charset="0"/>
                <a:ea typeface="DM Sans" pitchFamily="34" charset="-122"/>
                <a:cs typeface="Times New Roman" panose="02020603050405020304" pitchFamily="18" charset="0"/>
              </a:rPr>
              <a:t>Structured questionnaire for measurable data.</a:t>
            </a:r>
            <a:endParaRPr lang="en-US" sz="1533" dirty="0">
              <a:latin typeface="Times New Roman" panose="02020603050405020304" pitchFamily="18" charset="0"/>
              <a:cs typeface="Times New Roman" panose="02020603050405020304" pitchFamily="18" charset="0"/>
            </a:endParaRPr>
          </a:p>
        </p:txBody>
      </p:sp>
      <p:sp>
        <p:nvSpPr>
          <p:cNvPr id="8" name="Text 5"/>
          <p:cNvSpPr/>
          <p:nvPr/>
        </p:nvSpPr>
        <p:spPr>
          <a:xfrm>
            <a:off x="7258830" y="1644370"/>
            <a:ext cx="2445473" cy="305684"/>
          </a:xfrm>
          <a:prstGeom prst="rect">
            <a:avLst/>
          </a:prstGeom>
          <a:noFill/>
          <a:ln/>
        </p:spPr>
        <p:txBody>
          <a:bodyPr wrap="none" lIns="0" tIns="0" rIns="0" bIns="0" rtlCol="0" anchor="t"/>
          <a:lstStyle/>
          <a:p>
            <a:pPr>
              <a:lnSpc>
                <a:spcPct val="104000"/>
              </a:lnSpc>
            </a:pPr>
            <a:r>
              <a:rPr lang="en-US" sz="1867" dirty="0">
                <a:solidFill>
                  <a:srgbClr val="5C4E3D"/>
                </a:solidFill>
                <a:latin typeface="Times New Roman" panose="02020603050405020304" pitchFamily="18" charset="0"/>
                <a:ea typeface="Libre Baskerville" pitchFamily="34" charset="-122"/>
                <a:cs typeface="Times New Roman" panose="02020603050405020304" pitchFamily="18" charset="0"/>
              </a:rPr>
              <a:t>Sampling</a:t>
            </a:r>
            <a:endParaRPr lang="en-US" sz="1867" dirty="0">
              <a:latin typeface="Times New Roman" panose="02020603050405020304" pitchFamily="18" charset="0"/>
              <a:cs typeface="Times New Roman" panose="02020603050405020304" pitchFamily="18" charset="0"/>
            </a:endParaRPr>
          </a:p>
        </p:txBody>
      </p:sp>
      <p:sp>
        <p:nvSpPr>
          <p:cNvPr id="9" name="Text 6"/>
          <p:cNvSpPr/>
          <p:nvPr/>
        </p:nvSpPr>
        <p:spPr>
          <a:xfrm>
            <a:off x="7258830" y="2037004"/>
            <a:ext cx="2619375" cy="366821"/>
          </a:xfrm>
          <a:prstGeom prst="rect">
            <a:avLst/>
          </a:prstGeom>
          <a:noFill/>
          <a:ln/>
        </p:spPr>
        <p:txBody>
          <a:bodyPr wrap="square" lIns="0" tIns="0" rIns="0" bIns="0" rtlCol="0" anchor="t">
            <a:normAutofit/>
          </a:bodyPr>
          <a:lstStyle/>
          <a:p>
            <a:pPr>
              <a:lnSpc>
                <a:spcPct val="78000"/>
              </a:lnSpc>
            </a:pPr>
            <a:r>
              <a:rPr lang="en-US" sz="1533" dirty="0">
                <a:solidFill>
                  <a:srgbClr val="454240"/>
                </a:solidFill>
                <a:latin typeface="Times New Roman" panose="02020603050405020304" pitchFamily="18" charset="0"/>
                <a:ea typeface="DM Sans" pitchFamily="34" charset="-122"/>
                <a:cs typeface="Times New Roman" panose="02020603050405020304" pitchFamily="18" charset="0"/>
              </a:rPr>
              <a:t>Convenience sampling of Indian digital banking users.</a:t>
            </a:r>
            <a:endParaRPr lang="en-US" sz="1533" dirty="0">
              <a:latin typeface="Times New Roman" panose="02020603050405020304" pitchFamily="18" charset="0"/>
              <a:cs typeface="Times New Roman" panose="02020603050405020304" pitchFamily="18" charset="0"/>
            </a:endParaRPr>
          </a:p>
        </p:txBody>
      </p:sp>
      <p:sp>
        <p:nvSpPr>
          <p:cNvPr id="10" name="Text 7"/>
          <p:cNvSpPr/>
          <p:nvPr/>
        </p:nvSpPr>
        <p:spPr>
          <a:xfrm>
            <a:off x="8182676" y="4653831"/>
            <a:ext cx="2445473" cy="305684"/>
          </a:xfrm>
          <a:prstGeom prst="rect">
            <a:avLst/>
          </a:prstGeom>
          <a:noFill/>
          <a:ln/>
        </p:spPr>
        <p:txBody>
          <a:bodyPr wrap="none" lIns="0" tIns="0" rIns="0" bIns="0" rtlCol="0" anchor="t"/>
          <a:lstStyle/>
          <a:p>
            <a:pPr>
              <a:lnSpc>
                <a:spcPct val="104000"/>
              </a:lnSpc>
            </a:pPr>
            <a:r>
              <a:rPr lang="en-US" sz="1867" dirty="0">
                <a:solidFill>
                  <a:srgbClr val="5C4E3D"/>
                </a:solidFill>
                <a:latin typeface="Times New Roman" panose="02020603050405020304" pitchFamily="18" charset="0"/>
                <a:ea typeface="Libre Baskerville" pitchFamily="34" charset="-122"/>
                <a:cs typeface="Times New Roman" panose="02020603050405020304" pitchFamily="18" charset="0"/>
              </a:rPr>
              <a:t>Data Analysis</a:t>
            </a:r>
            <a:endParaRPr lang="en-US" sz="1867" dirty="0">
              <a:latin typeface="Times New Roman" panose="02020603050405020304" pitchFamily="18" charset="0"/>
              <a:cs typeface="Times New Roman" panose="02020603050405020304" pitchFamily="18" charset="0"/>
            </a:endParaRPr>
          </a:p>
        </p:txBody>
      </p:sp>
      <p:sp>
        <p:nvSpPr>
          <p:cNvPr id="11" name="Text 8"/>
          <p:cNvSpPr/>
          <p:nvPr/>
        </p:nvSpPr>
        <p:spPr>
          <a:xfrm>
            <a:off x="8182675" y="5046464"/>
            <a:ext cx="2619373" cy="366821"/>
          </a:xfrm>
          <a:prstGeom prst="rect">
            <a:avLst/>
          </a:prstGeom>
          <a:noFill/>
          <a:ln/>
        </p:spPr>
        <p:txBody>
          <a:bodyPr wrap="square" lIns="0" tIns="0" rIns="0" bIns="0" rtlCol="0" anchor="t">
            <a:normAutofit/>
          </a:bodyPr>
          <a:lstStyle/>
          <a:p>
            <a:pPr>
              <a:lnSpc>
                <a:spcPct val="78000"/>
              </a:lnSpc>
            </a:pPr>
            <a:r>
              <a:rPr lang="en-US" sz="1533" dirty="0">
                <a:solidFill>
                  <a:srgbClr val="454240"/>
                </a:solidFill>
                <a:latin typeface="Times New Roman" panose="02020603050405020304" pitchFamily="18" charset="0"/>
                <a:ea typeface="DM Sans" pitchFamily="34" charset="-122"/>
                <a:cs typeface="Times New Roman" panose="02020603050405020304" pitchFamily="18" charset="0"/>
              </a:rPr>
              <a:t>SPSS-based statistical examination of results.</a:t>
            </a:r>
            <a:endParaRPr lang="en-US" sz="1533" dirty="0">
              <a:latin typeface="Times New Roman" panose="02020603050405020304" pitchFamily="18" charset="0"/>
              <a:cs typeface="Times New Roman" panose="02020603050405020304" pitchFamily="18" charset="0"/>
            </a:endParaRPr>
          </a:p>
        </p:txBody>
      </p:sp>
      <p:sp>
        <p:nvSpPr>
          <p:cNvPr id="12" name="Text 9"/>
          <p:cNvSpPr/>
          <p:nvPr/>
        </p:nvSpPr>
        <p:spPr>
          <a:xfrm>
            <a:off x="661493" y="6201371"/>
            <a:ext cx="10869017" cy="226815"/>
          </a:xfrm>
          <a:prstGeom prst="rect">
            <a:avLst/>
          </a:prstGeom>
          <a:noFill/>
          <a:ln/>
        </p:spPr>
        <p:txBody>
          <a:bodyPr wrap="square" lIns="0" tIns="0" rIns="0" bIns="0" rtlCol="0" anchor="t">
            <a:normAutofit/>
          </a:bodyPr>
          <a:lstStyle/>
          <a:p>
            <a:r>
              <a:rPr lang="en-US" sz="733" dirty="0">
                <a:solidFill>
                  <a:srgbClr val="454240"/>
                </a:solidFill>
                <a:latin typeface="Times New Roman" panose="02020603050405020304" pitchFamily="18" charset="0"/>
                <a:ea typeface="DM Sans" pitchFamily="34" charset="-122"/>
                <a:cs typeface="Times New Roman" panose="02020603050405020304" pitchFamily="18" charset="0"/>
              </a:rPr>
              <a:t>The study follows a deductive, quantitative design. A structured questionnaire will be administered to customers using AI-enabled digital banking services in India via convenience sampling. Data will be analysed using SPSS to examine relationships between research variables. Ethical considerations include voluntary participation, informed consent, and full anonymity and confidentiality.</a:t>
            </a:r>
            <a:endParaRPr lang="en-US" sz="733"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93" y="524769"/>
            <a:ext cx="10869017" cy="304601"/>
          </a:xfrm>
          <a:prstGeom prst="rect">
            <a:avLst/>
          </a:prstGeom>
          <a:noFill/>
          <a:ln/>
        </p:spPr>
        <p:txBody>
          <a:bodyPr wrap="none" lIns="0" tIns="0" rIns="0" bIns="0" rtlCol="0" anchor="t"/>
          <a:lstStyle/>
          <a:p>
            <a:pPr>
              <a:lnSpc>
                <a:spcPct val="104000"/>
              </a:lnSpc>
            </a:pPr>
            <a:r>
              <a:rPr lang="en-US" sz="1867" dirty="0">
                <a:solidFill>
                  <a:srgbClr val="5C4E3D"/>
                </a:solidFill>
                <a:latin typeface="Times New Roman" panose="02020603050405020304" pitchFamily="18" charset="0"/>
                <a:ea typeface="Libre Baskerville" pitchFamily="34" charset="-122"/>
                <a:cs typeface="Times New Roman" panose="02020603050405020304" pitchFamily="18" charset="0"/>
              </a:rPr>
              <a:t>Conceptual Framework and Expected Contribution</a:t>
            </a:r>
            <a:endParaRPr lang="en-US" sz="1867" dirty="0">
              <a:latin typeface="Times New Roman" panose="02020603050405020304" pitchFamily="18" charset="0"/>
              <a:cs typeface="Times New Roman" panose="02020603050405020304" pitchFamily="18" charset="0"/>
            </a:endParaRPr>
          </a:p>
        </p:txBody>
      </p:sp>
      <p:pic>
        <p:nvPicPr>
          <p:cNvPr id="3" name="Image 0" descr="preencoded.png"/>
          <p:cNvPicPr>
            <a:picLocks noChangeAspect="1"/>
          </p:cNvPicPr>
          <p:nvPr/>
        </p:nvPicPr>
        <p:blipFill>
          <a:blip r:embed="rId3"/>
          <a:stretch>
            <a:fillRect/>
          </a:stretch>
        </p:blipFill>
        <p:spPr>
          <a:xfrm>
            <a:off x="661493" y="961133"/>
            <a:ext cx="5315644" cy="5315644"/>
          </a:xfrm>
          <a:prstGeom prst="rect">
            <a:avLst/>
          </a:prstGeom>
        </p:spPr>
      </p:pic>
      <p:sp>
        <p:nvSpPr>
          <p:cNvPr id="4" name="Text 1"/>
          <p:cNvSpPr/>
          <p:nvPr/>
        </p:nvSpPr>
        <p:spPr>
          <a:xfrm>
            <a:off x="6221215" y="2976860"/>
            <a:ext cx="5315644" cy="152301"/>
          </a:xfrm>
          <a:prstGeom prst="rect">
            <a:avLst/>
          </a:prstGeom>
          <a:noFill/>
          <a:ln/>
        </p:spPr>
        <p:txBody>
          <a:bodyPr wrap="none" lIns="0" tIns="0" rIns="0" bIns="0" rtlCol="0" anchor="t"/>
          <a:lstStyle/>
          <a:p>
            <a:pPr>
              <a:lnSpc>
                <a:spcPct val="104000"/>
              </a:lnSpc>
            </a:pPr>
            <a:r>
              <a:rPr lang="en-US" sz="933" dirty="0">
                <a:solidFill>
                  <a:srgbClr val="5C4E3D"/>
                </a:solidFill>
                <a:latin typeface="Times New Roman" panose="02020603050405020304" pitchFamily="18" charset="0"/>
                <a:ea typeface="Libre Baskerville" pitchFamily="34" charset="-122"/>
                <a:cs typeface="Times New Roman" panose="02020603050405020304" pitchFamily="18" charset="0"/>
              </a:rPr>
              <a:t>Framework Purpose</a:t>
            </a:r>
            <a:endParaRPr lang="en-US" sz="933" dirty="0">
              <a:latin typeface="Times New Roman" panose="02020603050405020304" pitchFamily="18" charset="0"/>
              <a:cs typeface="Times New Roman" panose="02020603050405020304" pitchFamily="18" charset="0"/>
            </a:endParaRPr>
          </a:p>
        </p:txBody>
      </p:sp>
      <p:sp>
        <p:nvSpPr>
          <p:cNvPr id="5" name="Text 2"/>
          <p:cNvSpPr/>
          <p:nvPr/>
        </p:nvSpPr>
        <p:spPr>
          <a:xfrm>
            <a:off x="6221215" y="3179366"/>
            <a:ext cx="5315644" cy="236140"/>
          </a:xfrm>
          <a:prstGeom prst="rect">
            <a:avLst/>
          </a:prstGeom>
          <a:noFill/>
          <a:ln/>
        </p:spPr>
        <p:txBody>
          <a:bodyPr wrap="square" lIns="0" tIns="0" rIns="0" bIns="0" rtlCol="0" anchor="t">
            <a:normAutofit/>
          </a:bodyPr>
          <a:lstStyle/>
          <a:p>
            <a:pPr>
              <a:lnSpc>
                <a:spcPct val="101000"/>
              </a:lnSpc>
            </a:pPr>
            <a:r>
              <a:rPr lang="en-US" sz="733" dirty="0">
                <a:solidFill>
                  <a:srgbClr val="454240"/>
                </a:solidFill>
                <a:latin typeface="Times New Roman" panose="02020603050405020304" pitchFamily="18" charset="0"/>
                <a:ea typeface="DM Sans" pitchFamily="34" charset="-122"/>
                <a:cs typeface="Times New Roman" panose="02020603050405020304" pitchFamily="18" charset="0"/>
              </a:rPr>
              <a:t>Illustrates proposed relationships between research variables, providing the theoretical foundation for empirical investigation and guiding quantitative design and analysis.</a:t>
            </a:r>
            <a:endParaRPr lang="en-US" sz="733" dirty="0">
              <a:latin typeface="Times New Roman" panose="02020603050405020304" pitchFamily="18" charset="0"/>
              <a:cs typeface="Times New Roman" panose="02020603050405020304" pitchFamily="18" charset="0"/>
            </a:endParaRPr>
          </a:p>
        </p:txBody>
      </p:sp>
      <p:sp>
        <p:nvSpPr>
          <p:cNvPr id="6" name="Text 3"/>
          <p:cNvSpPr/>
          <p:nvPr/>
        </p:nvSpPr>
        <p:spPr>
          <a:xfrm>
            <a:off x="6221215" y="3465711"/>
            <a:ext cx="5315644" cy="152301"/>
          </a:xfrm>
          <a:prstGeom prst="rect">
            <a:avLst/>
          </a:prstGeom>
          <a:noFill/>
          <a:ln/>
        </p:spPr>
        <p:txBody>
          <a:bodyPr wrap="none" lIns="0" tIns="0" rIns="0" bIns="0" rtlCol="0" anchor="t"/>
          <a:lstStyle/>
          <a:p>
            <a:pPr>
              <a:lnSpc>
                <a:spcPct val="104000"/>
              </a:lnSpc>
            </a:pPr>
            <a:r>
              <a:rPr lang="en-US" sz="933" dirty="0">
                <a:solidFill>
                  <a:srgbClr val="5C4E3D"/>
                </a:solidFill>
                <a:latin typeface="Times New Roman" panose="02020603050405020304" pitchFamily="18" charset="0"/>
                <a:ea typeface="Libre Baskerville" pitchFamily="34" charset="-122"/>
                <a:cs typeface="Times New Roman" panose="02020603050405020304" pitchFamily="18" charset="0"/>
              </a:rPr>
              <a:t>Expected Contributions</a:t>
            </a:r>
            <a:endParaRPr lang="en-US" sz="933" dirty="0">
              <a:latin typeface="Times New Roman" panose="02020603050405020304" pitchFamily="18" charset="0"/>
              <a:cs typeface="Times New Roman" panose="02020603050405020304" pitchFamily="18" charset="0"/>
            </a:endParaRPr>
          </a:p>
        </p:txBody>
      </p:sp>
      <p:sp>
        <p:nvSpPr>
          <p:cNvPr id="7" name="Text 4"/>
          <p:cNvSpPr/>
          <p:nvPr/>
        </p:nvSpPr>
        <p:spPr>
          <a:xfrm>
            <a:off x="6221215" y="3668216"/>
            <a:ext cx="5315644" cy="625475"/>
          </a:xfrm>
          <a:prstGeom prst="rect">
            <a:avLst/>
          </a:prstGeom>
          <a:noFill/>
          <a:ln/>
        </p:spPr>
        <p:txBody>
          <a:bodyPr wrap="square" lIns="0" tIns="0" rIns="0" bIns="0" rtlCol="0" anchor="t">
            <a:normAutofit/>
          </a:bodyPr>
          <a:lstStyle/>
          <a:p>
            <a:pPr marL="149010" indent="-149010">
              <a:lnSpc>
                <a:spcPct val="101000"/>
              </a:lnSpc>
              <a:buSzPct val="100000"/>
              <a:buChar char="•"/>
            </a:pPr>
            <a:r>
              <a:rPr lang="en-US" sz="733" b="1" dirty="0">
                <a:solidFill>
                  <a:srgbClr val="454240"/>
                </a:solidFill>
                <a:latin typeface="Times New Roman" panose="02020603050405020304" pitchFamily="18" charset="0"/>
                <a:ea typeface="DM Sans Bold" pitchFamily="34" charset="-122"/>
                <a:cs typeface="Times New Roman" panose="02020603050405020304" pitchFamily="18" charset="0"/>
              </a:rPr>
              <a:t>Academic:</a:t>
            </a:r>
            <a:r>
              <a:rPr lang="en-US" sz="733" dirty="0">
                <a:solidFill>
                  <a:srgbClr val="454240"/>
                </a:solidFill>
                <a:latin typeface="Times New Roman" panose="02020603050405020304" pitchFamily="18" charset="0"/>
                <a:ea typeface="DM Sans" pitchFamily="34" charset="-122"/>
                <a:cs typeface="Times New Roman" panose="02020603050405020304" pitchFamily="18" charset="0"/>
              </a:rPr>
              <a:t> Extends understanding of AI competencies in digital banking; contributes empirical evidence to Indian banking literature</a:t>
            </a:r>
            <a:endParaRPr lang="en-US" sz="733" dirty="0">
              <a:latin typeface="Times New Roman" panose="02020603050405020304" pitchFamily="18" charset="0"/>
              <a:cs typeface="Times New Roman" panose="02020603050405020304" pitchFamily="18" charset="0"/>
            </a:endParaRPr>
          </a:p>
          <a:p>
            <a:pPr marL="149010" indent="-149010">
              <a:lnSpc>
                <a:spcPct val="101000"/>
              </a:lnSpc>
              <a:buSzPct val="100000"/>
              <a:buChar char="•"/>
            </a:pPr>
            <a:r>
              <a:rPr lang="en-US" sz="733" b="1" dirty="0">
                <a:solidFill>
                  <a:srgbClr val="454240"/>
                </a:solidFill>
                <a:latin typeface="Times New Roman" panose="02020603050405020304" pitchFamily="18" charset="0"/>
                <a:ea typeface="DM Sans Bold" pitchFamily="34" charset="-122"/>
                <a:cs typeface="Times New Roman" panose="02020603050405020304" pitchFamily="18" charset="0"/>
              </a:rPr>
              <a:t>Practical:</a:t>
            </a:r>
            <a:r>
              <a:rPr lang="en-US" sz="733" dirty="0">
                <a:solidFill>
                  <a:srgbClr val="454240"/>
                </a:solidFill>
                <a:latin typeface="Times New Roman" panose="02020603050405020304" pitchFamily="18" charset="0"/>
                <a:ea typeface="DM Sans" pitchFamily="34" charset="-122"/>
                <a:cs typeface="Times New Roman" panose="02020603050405020304" pitchFamily="18" charset="0"/>
              </a:rPr>
              <a:t> Supports banks in developing customer-centred AI strategies and improving long-term engagement</a:t>
            </a:r>
            <a:endParaRPr lang="en-US" sz="733" dirty="0">
              <a:latin typeface="Times New Roman" panose="02020603050405020304" pitchFamily="18" charset="0"/>
              <a:cs typeface="Times New Roman" panose="02020603050405020304" pitchFamily="18" charset="0"/>
            </a:endParaRPr>
          </a:p>
          <a:p>
            <a:pPr marL="149010" indent="-149010">
              <a:lnSpc>
                <a:spcPct val="101000"/>
              </a:lnSpc>
              <a:buSzPct val="100000"/>
              <a:buChar char="•"/>
            </a:pPr>
            <a:r>
              <a:rPr lang="en-US" sz="733" b="1" dirty="0">
                <a:solidFill>
                  <a:srgbClr val="454240"/>
                </a:solidFill>
                <a:latin typeface="Times New Roman" panose="02020603050405020304" pitchFamily="18" charset="0"/>
                <a:ea typeface="DM Sans Bold" pitchFamily="34" charset="-122"/>
                <a:cs typeface="Times New Roman" panose="02020603050405020304" pitchFamily="18" charset="0"/>
              </a:rPr>
              <a:t>Research Significance:</a:t>
            </a:r>
            <a:r>
              <a:rPr lang="en-US" sz="733" dirty="0">
                <a:solidFill>
                  <a:srgbClr val="454240"/>
                </a:solidFill>
                <a:latin typeface="Times New Roman" panose="02020603050405020304" pitchFamily="18" charset="0"/>
                <a:ea typeface="DM Sans" pitchFamily="34" charset="-122"/>
                <a:cs typeface="Times New Roman" panose="02020603050405020304" pitchFamily="18" charset="0"/>
              </a:rPr>
              <a:t> Addresses an identified gap and strengthens understanding of AI-driven customer behaviour</a:t>
            </a:r>
            <a:endParaRPr lang="en-US" sz="733"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2"/>
          <p:cNvSpPr/>
          <p:nvPr/>
        </p:nvSpPr>
        <p:spPr>
          <a:xfrm>
            <a:off x="661493" y="777241"/>
            <a:ext cx="10375315" cy="539495"/>
          </a:xfrm>
          <a:prstGeom prst="rect">
            <a:avLst/>
          </a:prstGeom>
          <a:noFill/>
          <a:ln/>
        </p:spPr>
        <p:txBody>
          <a:bodyPr wrap="square" lIns="0" tIns="0" rIns="0" bIns="0" rtlCol="0" anchor="t">
            <a:normAutofit lnSpcReduction="10000"/>
          </a:bodyPr>
          <a:lstStyle/>
          <a:p>
            <a:pPr>
              <a:lnSpc>
                <a:spcPct val="104000"/>
              </a:lnSpc>
            </a:pPr>
            <a:r>
              <a:rPr lang="en-US" sz="3667" dirty="0">
                <a:solidFill>
                  <a:srgbClr val="5C4E3D"/>
                </a:solidFill>
                <a:latin typeface="Times New Roman" panose="02020603050405020304" pitchFamily="18" charset="0"/>
                <a:ea typeface="Libre Baskerville" pitchFamily="34" charset="-122"/>
                <a:cs typeface="Times New Roman" panose="02020603050405020304" pitchFamily="18" charset="0"/>
              </a:rPr>
              <a:t>Expected Contribution of the Study</a:t>
            </a:r>
            <a:endParaRPr lang="en-US" sz="3667" dirty="0">
              <a:latin typeface="Times New Roman" panose="02020603050405020304" pitchFamily="18" charset="0"/>
              <a:cs typeface="Times New Roman" panose="02020603050405020304" pitchFamily="18" charset="0"/>
            </a:endParaRPr>
          </a:p>
        </p:txBody>
      </p:sp>
      <p:sp>
        <p:nvSpPr>
          <p:cNvPr id="6" name="Text 3"/>
          <p:cNvSpPr/>
          <p:nvPr/>
        </p:nvSpPr>
        <p:spPr>
          <a:xfrm>
            <a:off x="685915" y="1433459"/>
            <a:ext cx="10777651" cy="612648"/>
          </a:xfrm>
          <a:prstGeom prst="rect">
            <a:avLst/>
          </a:prstGeom>
          <a:noFill/>
          <a:ln/>
        </p:spPr>
        <p:txBody>
          <a:bodyPr wrap="square" lIns="0" tIns="0" rIns="0" bIns="0" rtlCol="0" anchor="t">
            <a:normAutofit/>
          </a:bodyPr>
          <a:lstStyle/>
          <a:p>
            <a:pPr>
              <a:lnSpc>
                <a:spcPct val="133000"/>
              </a:lnSpc>
            </a:pPr>
            <a:r>
              <a:rPr lang="en-US" sz="1467" dirty="0">
                <a:solidFill>
                  <a:srgbClr val="454240"/>
                </a:solidFill>
                <a:latin typeface="Times New Roman" panose="02020603050405020304" pitchFamily="18" charset="0"/>
                <a:ea typeface="DM Sans" pitchFamily="34" charset="-122"/>
                <a:cs typeface="Times New Roman" panose="02020603050405020304" pitchFamily="18" charset="0"/>
              </a:rPr>
              <a:t>This research is positioned to advance both scholarly understanding and practical application of AI-enabled digital banking in India — bridging theory, evidence, and practice.</a:t>
            </a:r>
            <a:endParaRPr lang="en-US" sz="1467" dirty="0">
              <a:latin typeface="Times New Roman" panose="02020603050405020304" pitchFamily="18" charset="0"/>
              <a:cs typeface="Times New Roman" panose="02020603050405020304" pitchFamily="18" charset="0"/>
            </a:endParaRPr>
          </a:p>
        </p:txBody>
      </p:sp>
      <p:sp>
        <p:nvSpPr>
          <p:cNvPr id="7" name="Text 0">
            <a:extLst>
              <a:ext uri="{FF2B5EF4-FFF2-40B4-BE49-F238E27FC236}">
                <a16:creationId xmlns:a16="http://schemas.microsoft.com/office/drawing/2014/main" id="{D78A4DAC-A942-6EA5-9B8C-5C7CF9CEE66F}"/>
              </a:ext>
            </a:extLst>
          </p:cNvPr>
          <p:cNvSpPr/>
          <p:nvPr/>
        </p:nvSpPr>
        <p:spPr>
          <a:xfrm>
            <a:off x="685915" y="2877250"/>
            <a:ext cx="10869017" cy="590649"/>
          </a:xfrm>
          <a:prstGeom prst="rect">
            <a:avLst/>
          </a:prstGeom>
          <a:noFill/>
          <a:ln/>
        </p:spPr>
        <p:txBody>
          <a:bodyPr wrap="none" lIns="0" tIns="0" rIns="0" bIns="0" rtlCol="0" anchor="t"/>
          <a:lstStyle/>
          <a:p>
            <a:pPr>
              <a:lnSpc>
                <a:spcPct val="104000"/>
              </a:lnSpc>
            </a:pPr>
            <a:r>
              <a:rPr lang="en-US" sz="3667" dirty="0">
                <a:solidFill>
                  <a:srgbClr val="5C4E3D"/>
                </a:solidFill>
                <a:latin typeface="Times New Roman" panose="02020603050405020304" pitchFamily="18" charset="0"/>
                <a:ea typeface="Libre Baskerville" pitchFamily="34" charset="-122"/>
                <a:cs typeface="Times New Roman" panose="02020603050405020304" pitchFamily="18" charset="0"/>
              </a:rPr>
              <a:t>Academic &amp; Practical Contributions</a:t>
            </a:r>
            <a:endParaRPr lang="en-US" sz="3667" dirty="0">
              <a:latin typeface="Times New Roman" panose="02020603050405020304" pitchFamily="18" charset="0"/>
              <a:cs typeface="Times New Roman" panose="02020603050405020304" pitchFamily="18" charset="0"/>
            </a:endParaRPr>
          </a:p>
        </p:txBody>
      </p:sp>
      <p:sp>
        <p:nvSpPr>
          <p:cNvPr id="9" name="Shape 1">
            <a:extLst>
              <a:ext uri="{FF2B5EF4-FFF2-40B4-BE49-F238E27FC236}">
                <a16:creationId xmlns:a16="http://schemas.microsoft.com/office/drawing/2014/main" id="{7BD2E9C1-91C8-0638-5287-68A8C3EA2B2B}"/>
              </a:ext>
            </a:extLst>
          </p:cNvPr>
          <p:cNvSpPr/>
          <p:nvPr/>
        </p:nvSpPr>
        <p:spPr>
          <a:xfrm>
            <a:off x="619820" y="3685425"/>
            <a:ext cx="5476180" cy="2486381"/>
          </a:xfrm>
          <a:prstGeom prst="roundRect">
            <a:avLst>
              <a:gd name="adj" fmla="val 5067"/>
            </a:avLst>
          </a:prstGeom>
          <a:solidFill>
            <a:srgbClr val="B88E23"/>
          </a:solidFill>
          <a:ln/>
        </p:spPr>
      </p:sp>
      <p:sp>
        <p:nvSpPr>
          <p:cNvPr id="11" name="Text 2">
            <a:extLst>
              <a:ext uri="{FF2B5EF4-FFF2-40B4-BE49-F238E27FC236}">
                <a16:creationId xmlns:a16="http://schemas.microsoft.com/office/drawing/2014/main" id="{B5778FD3-E09B-F911-A2EB-62E184D0F11C}"/>
              </a:ext>
            </a:extLst>
          </p:cNvPr>
          <p:cNvSpPr/>
          <p:nvPr/>
        </p:nvSpPr>
        <p:spPr>
          <a:xfrm>
            <a:off x="808831" y="3765573"/>
            <a:ext cx="5098157" cy="295275"/>
          </a:xfrm>
          <a:prstGeom prst="rect">
            <a:avLst/>
          </a:prstGeom>
          <a:noFill/>
          <a:ln/>
        </p:spPr>
        <p:txBody>
          <a:bodyPr wrap="none" lIns="0" tIns="0" rIns="0" bIns="0" rtlCol="0" anchor="t"/>
          <a:lstStyle/>
          <a:p>
            <a:pPr>
              <a:lnSpc>
                <a:spcPct val="104000"/>
              </a:lnSpc>
            </a:pPr>
            <a:r>
              <a:rPr lang="en-US" dirty="0">
                <a:solidFill>
                  <a:srgbClr val="000000"/>
                </a:solidFill>
                <a:latin typeface="Times New Roman" panose="02020603050405020304" pitchFamily="18" charset="0"/>
                <a:ea typeface="Libre Baskerville" pitchFamily="34" charset="-122"/>
                <a:cs typeface="Times New Roman" panose="02020603050405020304" pitchFamily="18" charset="0"/>
              </a:rPr>
              <a:t>Academic Contribution</a:t>
            </a:r>
            <a:endParaRPr lang="en-US" dirty="0">
              <a:latin typeface="Times New Roman" panose="02020603050405020304" pitchFamily="18" charset="0"/>
              <a:cs typeface="Times New Roman" panose="02020603050405020304" pitchFamily="18" charset="0"/>
            </a:endParaRPr>
          </a:p>
        </p:txBody>
      </p:sp>
      <p:sp>
        <p:nvSpPr>
          <p:cNvPr id="13" name="Text 3">
            <a:extLst>
              <a:ext uri="{FF2B5EF4-FFF2-40B4-BE49-F238E27FC236}">
                <a16:creationId xmlns:a16="http://schemas.microsoft.com/office/drawing/2014/main" id="{455887B8-FC59-4AE3-1A38-959FA4CBB1C0}"/>
              </a:ext>
            </a:extLst>
          </p:cNvPr>
          <p:cNvSpPr/>
          <p:nvPr/>
        </p:nvSpPr>
        <p:spPr>
          <a:xfrm>
            <a:off x="808831" y="4177571"/>
            <a:ext cx="5098157" cy="1946672"/>
          </a:xfrm>
          <a:prstGeom prst="rect">
            <a:avLst/>
          </a:prstGeom>
          <a:noFill/>
          <a:ln/>
        </p:spPr>
        <p:txBody>
          <a:bodyPr wrap="square" lIns="0" tIns="0" rIns="0" bIns="0" rtlCol="0" anchor="t">
            <a:normAutofit/>
          </a:bodyPr>
          <a:lstStyle/>
          <a:p>
            <a:pPr marL="298019" indent="-298019" algn="just">
              <a:lnSpc>
                <a:spcPct val="133000"/>
              </a:lnSpc>
              <a:buSzPct val="100000"/>
              <a:buChar char="•"/>
            </a:pPr>
            <a:r>
              <a:rPr lang="en-US" sz="1467" dirty="0">
                <a:solidFill>
                  <a:srgbClr val="000000"/>
                </a:solidFill>
                <a:latin typeface="Times New Roman" panose="02020603050405020304" pitchFamily="18" charset="0"/>
                <a:ea typeface="DM Sans" pitchFamily="34" charset="-122"/>
                <a:cs typeface="Times New Roman" panose="02020603050405020304" pitchFamily="18" charset="0"/>
              </a:rPr>
              <a:t>Extends understanding of </a:t>
            </a:r>
            <a:r>
              <a:rPr lang="en-US" sz="1467" b="1" dirty="0">
                <a:solidFill>
                  <a:srgbClr val="000000"/>
                </a:solidFill>
                <a:latin typeface="Times New Roman" panose="02020603050405020304" pitchFamily="18" charset="0"/>
                <a:ea typeface="DM Sans Bold" pitchFamily="34" charset="-122"/>
                <a:cs typeface="Times New Roman" panose="02020603050405020304" pitchFamily="18" charset="0"/>
              </a:rPr>
              <a:t>AI competencies</a:t>
            </a:r>
            <a:r>
              <a:rPr lang="en-US" sz="1467" dirty="0">
                <a:solidFill>
                  <a:srgbClr val="000000"/>
                </a:solidFill>
                <a:latin typeface="Times New Roman" panose="02020603050405020304" pitchFamily="18" charset="0"/>
                <a:ea typeface="DM Sans" pitchFamily="34" charset="-122"/>
                <a:cs typeface="Times New Roman" panose="02020603050405020304" pitchFamily="18" charset="0"/>
              </a:rPr>
              <a:t> within AI-enabled digital banking research</a:t>
            </a:r>
            <a:endParaRPr lang="en-US" sz="1467" dirty="0">
              <a:latin typeface="Times New Roman" panose="02020603050405020304" pitchFamily="18" charset="0"/>
              <a:cs typeface="Times New Roman" panose="02020603050405020304" pitchFamily="18" charset="0"/>
            </a:endParaRPr>
          </a:p>
          <a:p>
            <a:pPr marL="298019" indent="-298019">
              <a:lnSpc>
                <a:spcPct val="133000"/>
              </a:lnSpc>
              <a:buSzPct val="100000"/>
              <a:buChar char="•"/>
            </a:pPr>
            <a:r>
              <a:rPr lang="en-US" sz="1467" dirty="0">
                <a:solidFill>
                  <a:srgbClr val="000000"/>
                </a:solidFill>
                <a:latin typeface="Times New Roman" panose="02020603050405020304" pitchFamily="18" charset="0"/>
                <a:ea typeface="DM Sans" pitchFamily="34" charset="-122"/>
                <a:cs typeface="Times New Roman" panose="02020603050405020304" pitchFamily="18" charset="0"/>
              </a:rPr>
              <a:t>Contributes to literature on customer satisfaction and continuance intention in the Indian banking context</a:t>
            </a:r>
            <a:endParaRPr lang="en-US" sz="1467" dirty="0">
              <a:latin typeface="Times New Roman" panose="02020603050405020304" pitchFamily="18" charset="0"/>
              <a:cs typeface="Times New Roman" panose="02020603050405020304" pitchFamily="18" charset="0"/>
            </a:endParaRPr>
          </a:p>
          <a:p>
            <a:pPr marL="298019" indent="-298019">
              <a:lnSpc>
                <a:spcPct val="133000"/>
              </a:lnSpc>
              <a:buSzPct val="100000"/>
              <a:buChar char="•"/>
            </a:pPr>
            <a:r>
              <a:rPr lang="en-US" sz="1467" dirty="0">
                <a:solidFill>
                  <a:srgbClr val="000000"/>
                </a:solidFill>
                <a:latin typeface="Times New Roman" panose="02020603050405020304" pitchFamily="18" charset="0"/>
                <a:ea typeface="DM Sans" pitchFamily="34" charset="-122"/>
                <a:cs typeface="Times New Roman" panose="02020603050405020304" pitchFamily="18" charset="0"/>
              </a:rPr>
              <a:t>Provides empirical evidence to support future AI-enabled banking research</a:t>
            </a:r>
            <a:endParaRPr lang="en-US" sz="1467" dirty="0">
              <a:latin typeface="Times New Roman" panose="02020603050405020304" pitchFamily="18" charset="0"/>
              <a:cs typeface="Times New Roman" panose="02020603050405020304" pitchFamily="18" charset="0"/>
            </a:endParaRPr>
          </a:p>
        </p:txBody>
      </p:sp>
      <p:sp>
        <p:nvSpPr>
          <p:cNvPr id="15" name="Text 4">
            <a:extLst>
              <a:ext uri="{FF2B5EF4-FFF2-40B4-BE49-F238E27FC236}">
                <a16:creationId xmlns:a16="http://schemas.microsoft.com/office/drawing/2014/main" id="{8E5D760C-5E67-C5B9-EAA4-FA0DEACAB261}"/>
              </a:ext>
            </a:extLst>
          </p:cNvPr>
          <p:cNvSpPr/>
          <p:nvPr/>
        </p:nvSpPr>
        <p:spPr>
          <a:xfrm>
            <a:off x="6515815" y="3765572"/>
            <a:ext cx="5203924" cy="295275"/>
          </a:xfrm>
          <a:prstGeom prst="rect">
            <a:avLst/>
          </a:prstGeom>
          <a:noFill/>
          <a:ln/>
        </p:spPr>
        <p:txBody>
          <a:bodyPr wrap="none" lIns="0" tIns="0" rIns="0" bIns="0" rtlCol="0" anchor="t"/>
          <a:lstStyle/>
          <a:p>
            <a:pPr>
              <a:lnSpc>
                <a:spcPct val="104000"/>
              </a:lnSpc>
            </a:pPr>
            <a:r>
              <a:rPr lang="en-US" dirty="0">
                <a:solidFill>
                  <a:srgbClr val="5C4E3D"/>
                </a:solidFill>
                <a:latin typeface="Times New Roman" panose="02020603050405020304" pitchFamily="18" charset="0"/>
                <a:ea typeface="Libre Baskerville" pitchFamily="34" charset="-122"/>
                <a:cs typeface="Times New Roman" panose="02020603050405020304" pitchFamily="18" charset="0"/>
              </a:rPr>
              <a:t>Practical Contribution</a:t>
            </a:r>
            <a:endParaRPr lang="en-US" dirty="0">
              <a:latin typeface="Times New Roman" panose="02020603050405020304" pitchFamily="18" charset="0"/>
              <a:cs typeface="Times New Roman" panose="02020603050405020304" pitchFamily="18" charset="0"/>
            </a:endParaRPr>
          </a:p>
        </p:txBody>
      </p:sp>
      <p:sp>
        <p:nvSpPr>
          <p:cNvPr id="17" name="Text 5">
            <a:extLst>
              <a:ext uri="{FF2B5EF4-FFF2-40B4-BE49-F238E27FC236}">
                <a16:creationId xmlns:a16="http://schemas.microsoft.com/office/drawing/2014/main" id="{3AA433E4-2704-043F-65AF-B840EE6BF84A}"/>
              </a:ext>
            </a:extLst>
          </p:cNvPr>
          <p:cNvSpPr/>
          <p:nvPr/>
        </p:nvSpPr>
        <p:spPr>
          <a:xfrm>
            <a:off x="6608924" y="4134087"/>
            <a:ext cx="4889689" cy="1946672"/>
          </a:xfrm>
          <a:prstGeom prst="rect">
            <a:avLst/>
          </a:prstGeom>
          <a:noFill/>
          <a:ln/>
        </p:spPr>
        <p:txBody>
          <a:bodyPr wrap="square" lIns="0" tIns="0" rIns="0" bIns="0" rtlCol="0" anchor="t">
            <a:normAutofit/>
          </a:bodyPr>
          <a:lstStyle/>
          <a:p>
            <a:pPr marL="298019" indent="-298019" algn="just">
              <a:lnSpc>
                <a:spcPct val="133000"/>
              </a:lnSpc>
              <a:buSzPct val="100000"/>
              <a:buChar char="•"/>
            </a:pPr>
            <a:r>
              <a:rPr lang="en-US" sz="1467" dirty="0">
                <a:solidFill>
                  <a:srgbClr val="454240"/>
                </a:solidFill>
                <a:latin typeface="Times New Roman" panose="02020603050405020304" pitchFamily="18" charset="0"/>
                <a:ea typeface="DM Sans" pitchFamily="34" charset="-122"/>
                <a:cs typeface="Times New Roman" panose="02020603050405020304" pitchFamily="18" charset="0"/>
              </a:rPr>
              <a:t>Supports banks in developing </a:t>
            </a:r>
            <a:r>
              <a:rPr lang="en-US" sz="1467" b="1" dirty="0">
                <a:solidFill>
                  <a:srgbClr val="454240"/>
                </a:solidFill>
                <a:latin typeface="Times New Roman" panose="02020603050405020304" pitchFamily="18" charset="0"/>
                <a:ea typeface="DM Sans Bold" pitchFamily="34" charset="-122"/>
                <a:cs typeface="Times New Roman" panose="02020603050405020304" pitchFamily="18" charset="0"/>
              </a:rPr>
              <a:t>customer-centred AI strategies</a:t>
            </a:r>
            <a:endParaRPr lang="en-US" sz="1467" dirty="0">
              <a:latin typeface="Times New Roman" panose="02020603050405020304" pitchFamily="18" charset="0"/>
              <a:cs typeface="Times New Roman" panose="02020603050405020304" pitchFamily="18" charset="0"/>
            </a:endParaRPr>
          </a:p>
          <a:p>
            <a:pPr marL="298019" indent="-298019" algn="just">
              <a:lnSpc>
                <a:spcPct val="133000"/>
              </a:lnSpc>
              <a:buSzPct val="100000"/>
              <a:buChar char="•"/>
            </a:pPr>
            <a:r>
              <a:rPr lang="en-US" sz="1467" dirty="0">
                <a:solidFill>
                  <a:srgbClr val="454240"/>
                </a:solidFill>
                <a:latin typeface="Times New Roman" panose="02020603050405020304" pitchFamily="18" charset="0"/>
                <a:ea typeface="DM Sans" pitchFamily="34" charset="-122"/>
                <a:cs typeface="Times New Roman" panose="02020603050405020304" pitchFamily="18" charset="0"/>
              </a:rPr>
              <a:t>Assists decision-makers in improving AI-enabled banking services and customer experience</a:t>
            </a:r>
            <a:endParaRPr lang="en-US" sz="1467" dirty="0">
              <a:latin typeface="Times New Roman" panose="02020603050405020304" pitchFamily="18" charset="0"/>
              <a:cs typeface="Times New Roman" panose="02020603050405020304" pitchFamily="18" charset="0"/>
            </a:endParaRPr>
          </a:p>
          <a:p>
            <a:pPr marL="298019" indent="-298019" algn="just">
              <a:lnSpc>
                <a:spcPct val="133000"/>
              </a:lnSpc>
              <a:buSzPct val="100000"/>
              <a:buChar char="•"/>
            </a:pPr>
            <a:r>
              <a:rPr lang="en-US" sz="1467" dirty="0">
                <a:solidFill>
                  <a:srgbClr val="454240"/>
                </a:solidFill>
                <a:latin typeface="Times New Roman" panose="02020603050405020304" pitchFamily="18" charset="0"/>
                <a:ea typeface="DM Sans" pitchFamily="34" charset="-122"/>
                <a:cs typeface="Times New Roman" panose="02020603050405020304" pitchFamily="18" charset="0"/>
              </a:rPr>
              <a:t>Provides insights to enhance long-term customer engagement and service quality</a:t>
            </a:r>
            <a:endParaRPr lang="en-US" sz="1467" dirty="0">
              <a:latin typeface="Times New Roman" panose="02020603050405020304" pitchFamily="18" charset="0"/>
              <a:cs typeface="Times New Roman" panose="02020603050405020304" pitchFamily="18" charset="0"/>
            </a:endParaRPr>
          </a:p>
        </p:txBody>
      </p:sp>
      <p:sp>
        <p:nvSpPr>
          <p:cNvPr id="19" name="Shape 27">
            <a:extLst>
              <a:ext uri="{FF2B5EF4-FFF2-40B4-BE49-F238E27FC236}">
                <a16:creationId xmlns:a16="http://schemas.microsoft.com/office/drawing/2014/main" id="{A8A00F32-B3A6-08A5-F418-385C65EDB48F}"/>
              </a:ext>
            </a:extLst>
          </p:cNvPr>
          <p:cNvSpPr/>
          <p:nvPr/>
        </p:nvSpPr>
        <p:spPr>
          <a:xfrm>
            <a:off x="594549" y="2491555"/>
            <a:ext cx="10869017" cy="19051"/>
          </a:xfrm>
          <a:prstGeom prst="rect">
            <a:avLst/>
          </a:prstGeom>
          <a:solidFill>
            <a:srgbClr val="B88E23"/>
          </a:solidFill>
          <a:ln/>
        </p:spPr>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p:nvPr/>
        </p:nvSpPr>
        <p:spPr>
          <a:xfrm>
            <a:off x="661492" y="539553"/>
            <a:ext cx="6297017" cy="941189"/>
          </a:xfrm>
          <a:prstGeom prst="rect">
            <a:avLst/>
          </a:prstGeom>
          <a:noFill/>
          <a:ln/>
        </p:spPr>
        <p:txBody>
          <a:bodyPr wrap="square" lIns="0" tIns="0" rIns="0" bIns="0" rtlCol="0" anchor="t">
            <a:normAutofit/>
          </a:bodyPr>
          <a:lstStyle/>
          <a:p>
            <a:pPr>
              <a:lnSpc>
                <a:spcPct val="104000"/>
              </a:lnSpc>
            </a:pPr>
            <a:r>
              <a:rPr lang="en-US" sz="2933" dirty="0">
                <a:solidFill>
                  <a:srgbClr val="5C4E3D"/>
                </a:solidFill>
                <a:latin typeface="Times New Roman" panose="02020603050405020304" pitchFamily="18" charset="0"/>
                <a:ea typeface="Libre Baskerville" pitchFamily="34" charset="-122"/>
                <a:cs typeface="Times New Roman" panose="02020603050405020304" pitchFamily="18" charset="0"/>
              </a:rPr>
              <a:t>Research Significance &amp; Conclusion</a:t>
            </a:r>
            <a:endParaRPr lang="en-US" sz="2933" dirty="0">
              <a:latin typeface="Times New Roman" panose="02020603050405020304" pitchFamily="18" charset="0"/>
              <a:cs typeface="Times New Roman" panose="02020603050405020304" pitchFamily="18" charset="0"/>
            </a:endParaRPr>
          </a:p>
        </p:txBody>
      </p:sp>
      <p:pic>
        <p:nvPicPr>
          <p:cNvPr id="4"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93" y="1650406"/>
            <a:ext cx="6297017" cy="1079599"/>
          </a:xfrm>
          <a:prstGeom prst="rect">
            <a:avLst/>
          </a:prstGeom>
        </p:spPr>
      </p:pic>
      <p:sp>
        <p:nvSpPr>
          <p:cNvPr id="5" name="Text 1"/>
          <p:cNvSpPr/>
          <p:nvPr/>
        </p:nvSpPr>
        <p:spPr>
          <a:xfrm>
            <a:off x="907357" y="1820069"/>
            <a:ext cx="5881489" cy="235347"/>
          </a:xfrm>
          <a:prstGeom prst="rect">
            <a:avLst/>
          </a:prstGeom>
          <a:noFill/>
          <a:ln/>
        </p:spPr>
        <p:txBody>
          <a:bodyPr wrap="none" lIns="0" tIns="0" rIns="0" bIns="0" rtlCol="0" anchor="t"/>
          <a:lstStyle/>
          <a:p>
            <a:pPr>
              <a:lnSpc>
                <a:spcPct val="104000"/>
              </a:lnSpc>
            </a:pPr>
            <a:r>
              <a:rPr lang="en-US" sz="1467" dirty="0">
                <a:solidFill>
                  <a:srgbClr val="454240"/>
                </a:solidFill>
                <a:latin typeface="Times New Roman" panose="02020603050405020304" pitchFamily="18" charset="0"/>
                <a:ea typeface="Libre Baskerville" pitchFamily="34" charset="-122"/>
                <a:cs typeface="Times New Roman" panose="02020603050405020304" pitchFamily="18" charset="0"/>
              </a:rPr>
              <a:t>Research Gap</a:t>
            </a:r>
            <a:endParaRPr lang="en-US" sz="1467" dirty="0">
              <a:latin typeface="Times New Roman" panose="02020603050405020304" pitchFamily="18" charset="0"/>
              <a:cs typeface="Times New Roman" panose="02020603050405020304" pitchFamily="18" charset="0"/>
            </a:endParaRPr>
          </a:p>
        </p:txBody>
      </p:sp>
      <p:sp>
        <p:nvSpPr>
          <p:cNvPr id="6" name="Text 2"/>
          <p:cNvSpPr/>
          <p:nvPr/>
        </p:nvSpPr>
        <p:spPr>
          <a:xfrm>
            <a:off x="907357" y="2127350"/>
            <a:ext cx="5881489" cy="432991"/>
          </a:xfrm>
          <a:prstGeom prst="rect">
            <a:avLst/>
          </a:prstGeom>
          <a:noFill/>
          <a:ln/>
        </p:spPr>
        <p:txBody>
          <a:bodyPr wrap="square" lIns="0" tIns="0" rIns="0" bIns="0" rtlCol="0" anchor="t">
            <a:normAutofit/>
          </a:bodyPr>
          <a:lstStyle/>
          <a:p>
            <a:pPr>
              <a:lnSpc>
                <a:spcPct val="120000"/>
              </a:lnSpc>
            </a:pPr>
            <a:r>
              <a:rPr lang="en-US" sz="1133" dirty="0">
                <a:solidFill>
                  <a:srgbClr val="454240"/>
                </a:solidFill>
                <a:latin typeface="Times New Roman" panose="02020603050405020304" pitchFamily="18" charset="0"/>
                <a:ea typeface="DM Sans" pitchFamily="34" charset="-122"/>
                <a:cs typeface="Times New Roman" panose="02020603050405020304" pitchFamily="18" charset="0"/>
              </a:rPr>
              <a:t>Addresses an identified gap in AI-driven customer behaviour literature within the Indian banking context.</a:t>
            </a:r>
            <a:endParaRPr lang="en-US" sz="1133" dirty="0">
              <a:latin typeface="Times New Roman" panose="02020603050405020304" pitchFamily="18" charset="0"/>
              <a:cs typeface="Times New Roman" panose="02020603050405020304" pitchFamily="18" charset="0"/>
            </a:endParaRPr>
          </a:p>
        </p:txBody>
      </p:sp>
      <p:pic>
        <p:nvPicPr>
          <p:cNvPr id="7"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93" y="2849961"/>
            <a:ext cx="6297017" cy="1079599"/>
          </a:xfrm>
          <a:prstGeom prst="rect">
            <a:avLst/>
          </a:prstGeom>
        </p:spPr>
      </p:pic>
      <p:sp>
        <p:nvSpPr>
          <p:cNvPr id="8" name="Text 3"/>
          <p:cNvSpPr/>
          <p:nvPr/>
        </p:nvSpPr>
        <p:spPr>
          <a:xfrm>
            <a:off x="907357" y="3019624"/>
            <a:ext cx="5881489" cy="235347"/>
          </a:xfrm>
          <a:prstGeom prst="rect">
            <a:avLst/>
          </a:prstGeom>
          <a:noFill/>
          <a:ln/>
        </p:spPr>
        <p:txBody>
          <a:bodyPr wrap="none" lIns="0" tIns="0" rIns="0" bIns="0" rtlCol="0" anchor="t"/>
          <a:lstStyle/>
          <a:p>
            <a:pPr>
              <a:lnSpc>
                <a:spcPct val="104000"/>
              </a:lnSpc>
            </a:pPr>
            <a:r>
              <a:rPr lang="en-US" sz="1467" dirty="0">
                <a:solidFill>
                  <a:srgbClr val="454240"/>
                </a:solidFill>
                <a:latin typeface="Times New Roman" panose="02020603050405020304" pitchFamily="18" charset="0"/>
                <a:ea typeface="Libre Baskerville" pitchFamily="34" charset="-122"/>
                <a:cs typeface="Times New Roman" panose="02020603050405020304" pitchFamily="18" charset="0"/>
              </a:rPr>
              <a:t>Philosophical Foundation</a:t>
            </a:r>
            <a:endParaRPr lang="en-US" sz="1467" dirty="0">
              <a:latin typeface="Times New Roman" panose="02020603050405020304" pitchFamily="18" charset="0"/>
              <a:cs typeface="Times New Roman" panose="02020603050405020304" pitchFamily="18" charset="0"/>
            </a:endParaRPr>
          </a:p>
        </p:txBody>
      </p:sp>
      <p:sp>
        <p:nvSpPr>
          <p:cNvPr id="9" name="Text 4"/>
          <p:cNvSpPr/>
          <p:nvPr/>
        </p:nvSpPr>
        <p:spPr>
          <a:xfrm>
            <a:off x="907357" y="3326905"/>
            <a:ext cx="5881489" cy="432991"/>
          </a:xfrm>
          <a:prstGeom prst="rect">
            <a:avLst/>
          </a:prstGeom>
          <a:noFill/>
          <a:ln/>
        </p:spPr>
        <p:txBody>
          <a:bodyPr wrap="square" lIns="0" tIns="0" rIns="0" bIns="0" rtlCol="0" anchor="t">
            <a:normAutofit/>
          </a:bodyPr>
          <a:lstStyle/>
          <a:p>
            <a:pPr>
              <a:lnSpc>
                <a:spcPct val="120000"/>
              </a:lnSpc>
            </a:pPr>
            <a:r>
              <a:rPr lang="en-US" sz="1133" dirty="0">
                <a:solidFill>
                  <a:srgbClr val="454240"/>
                </a:solidFill>
                <a:latin typeface="Times New Roman" panose="02020603050405020304" pitchFamily="18" charset="0"/>
                <a:ea typeface="DM Sans" pitchFamily="34" charset="-122"/>
                <a:cs typeface="Times New Roman" panose="02020603050405020304" pitchFamily="18" charset="0"/>
              </a:rPr>
              <a:t>Grounded in </a:t>
            </a:r>
            <a:r>
              <a:rPr lang="en-US" sz="1133" b="1" dirty="0">
                <a:solidFill>
                  <a:srgbClr val="454240"/>
                </a:solidFill>
                <a:latin typeface="Times New Roman" panose="02020603050405020304" pitchFamily="18" charset="0"/>
                <a:ea typeface="DM Sans Bold" pitchFamily="34" charset="-122"/>
                <a:cs typeface="Times New Roman" panose="02020603050405020304" pitchFamily="18" charset="0"/>
              </a:rPr>
              <a:t>Thomas Kuhn's paradigm concept</a:t>
            </a:r>
            <a:r>
              <a:rPr lang="en-US" sz="1133" dirty="0">
                <a:solidFill>
                  <a:srgbClr val="454240"/>
                </a:solidFill>
                <a:latin typeface="Times New Roman" panose="02020603050405020304" pitchFamily="18" charset="0"/>
                <a:ea typeface="DM Sans" pitchFamily="34" charset="-122"/>
                <a:cs typeface="Times New Roman" panose="02020603050405020304" pitchFamily="18" charset="0"/>
              </a:rPr>
              <a:t> — positivist paradigm with objectivist ontology, empirical epistemology, and value-neutral axiology.</a:t>
            </a:r>
            <a:endParaRPr lang="en-US" sz="1133" dirty="0">
              <a:latin typeface="Times New Roman" panose="02020603050405020304" pitchFamily="18" charset="0"/>
              <a:cs typeface="Times New Roman" panose="02020603050405020304" pitchFamily="18" charset="0"/>
            </a:endParaRPr>
          </a:p>
        </p:txBody>
      </p:sp>
      <p:pic>
        <p:nvPicPr>
          <p:cNvPr id="10" name="Image 3"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93" y="4049515"/>
            <a:ext cx="6297017" cy="1079599"/>
          </a:xfrm>
          <a:prstGeom prst="rect">
            <a:avLst/>
          </a:prstGeom>
        </p:spPr>
      </p:pic>
      <p:sp>
        <p:nvSpPr>
          <p:cNvPr id="11" name="Text 5"/>
          <p:cNvSpPr/>
          <p:nvPr/>
        </p:nvSpPr>
        <p:spPr>
          <a:xfrm>
            <a:off x="907357" y="4219179"/>
            <a:ext cx="5881489" cy="235347"/>
          </a:xfrm>
          <a:prstGeom prst="rect">
            <a:avLst/>
          </a:prstGeom>
          <a:noFill/>
          <a:ln/>
        </p:spPr>
        <p:txBody>
          <a:bodyPr wrap="none" lIns="0" tIns="0" rIns="0" bIns="0" rtlCol="0" anchor="t"/>
          <a:lstStyle/>
          <a:p>
            <a:pPr>
              <a:lnSpc>
                <a:spcPct val="104000"/>
              </a:lnSpc>
            </a:pPr>
            <a:r>
              <a:rPr lang="en-US" sz="1467" dirty="0">
                <a:solidFill>
                  <a:srgbClr val="454240"/>
                </a:solidFill>
                <a:latin typeface="Times New Roman" panose="02020603050405020304" pitchFamily="18" charset="0"/>
                <a:ea typeface="Libre Baskerville" pitchFamily="34" charset="-122"/>
                <a:cs typeface="Times New Roman" panose="02020603050405020304" pitchFamily="18" charset="0"/>
              </a:rPr>
              <a:t>Methodological Design</a:t>
            </a:r>
            <a:endParaRPr lang="en-US" sz="1467" dirty="0">
              <a:latin typeface="Times New Roman" panose="02020603050405020304" pitchFamily="18" charset="0"/>
              <a:cs typeface="Times New Roman" panose="02020603050405020304" pitchFamily="18" charset="0"/>
            </a:endParaRPr>
          </a:p>
        </p:txBody>
      </p:sp>
      <p:sp>
        <p:nvSpPr>
          <p:cNvPr id="12" name="Text 6"/>
          <p:cNvSpPr/>
          <p:nvPr/>
        </p:nvSpPr>
        <p:spPr>
          <a:xfrm>
            <a:off x="907357" y="4526459"/>
            <a:ext cx="5881489" cy="432991"/>
          </a:xfrm>
          <a:prstGeom prst="rect">
            <a:avLst/>
          </a:prstGeom>
          <a:noFill/>
          <a:ln/>
        </p:spPr>
        <p:txBody>
          <a:bodyPr wrap="square" lIns="0" tIns="0" rIns="0" bIns="0" rtlCol="0" anchor="t">
            <a:normAutofit/>
          </a:bodyPr>
          <a:lstStyle/>
          <a:p>
            <a:pPr>
              <a:lnSpc>
                <a:spcPct val="120000"/>
              </a:lnSpc>
            </a:pPr>
            <a:r>
              <a:rPr lang="en-US" sz="1133" dirty="0">
                <a:solidFill>
                  <a:srgbClr val="454240"/>
                </a:solidFill>
                <a:latin typeface="Times New Roman" panose="02020603050405020304" pitchFamily="18" charset="0"/>
                <a:ea typeface="DM Sans" pitchFamily="34" charset="-122"/>
                <a:cs typeface="Times New Roman" panose="02020603050405020304" pitchFamily="18" charset="0"/>
              </a:rPr>
              <a:t>A </a:t>
            </a:r>
            <a:r>
              <a:rPr lang="en-US" sz="1133" b="1" dirty="0">
                <a:solidFill>
                  <a:srgbClr val="454240"/>
                </a:solidFill>
                <a:latin typeface="Times New Roman" panose="02020603050405020304" pitchFamily="18" charset="0"/>
                <a:ea typeface="DM Sans Bold" pitchFamily="34" charset="-122"/>
                <a:cs typeface="Times New Roman" panose="02020603050405020304" pitchFamily="18" charset="0"/>
              </a:rPr>
              <a:t>quantitative, deductive methodology</a:t>
            </a:r>
            <a:r>
              <a:rPr lang="en-US" sz="1133" dirty="0">
                <a:solidFill>
                  <a:srgbClr val="454240"/>
                </a:solidFill>
                <a:latin typeface="Times New Roman" panose="02020603050405020304" pitchFamily="18" charset="0"/>
                <a:ea typeface="DM Sans" pitchFamily="34" charset="-122"/>
                <a:cs typeface="Times New Roman" panose="02020603050405020304" pitchFamily="18" charset="0"/>
              </a:rPr>
              <a:t> was selected, refined through systematic literature review and supervisor feedback.</a:t>
            </a:r>
            <a:endParaRPr lang="en-US" sz="1133" dirty="0">
              <a:latin typeface="Times New Roman" panose="02020603050405020304" pitchFamily="18" charset="0"/>
              <a:cs typeface="Times New Roman" panose="02020603050405020304" pitchFamily="18" charset="0"/>
            </a:endParaRPr>
          </a:p>
        </p:txBody>
      </p:sp>
      <p:pic>
        <p:nvPicPr>
          <p:cNvPr id="13" name="Image 4"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93" y="5249070"/>
            <a:ext cx="6297017" cy="1079599"/>
          </a:xfrm>
          <a:prstGeom prst="rect">
            <a:avLst/>
          </a:prstGeom>
        </p:spPr>
      </p:pic>
      <p:sp>
        <p:nvSpPr>
          <p:cNvPr id="14" name="Text 7"/>
          <p:cNvSpPr/>
          <p:nvPr/>
        </p:nvSpPr>
        <p:spPr>
          <a:xfrm>
            <a:off x="907357" y="5418733"/>
            <a:ext cx="5881489" cy="235347"/>
          </a:xfrm>
          <a:prstGeom prst="rect">
            <a:avLst/>
          </a:prstGeom>
          <a:noFill/>
          <a:ln/>
        </p:spPr>
        <p:txBody>
          <a:bodyPr wrap="none" lIns="0" tIns="0" rIns="0" bIns="0" rtlCol="0" anchor="t"/>
          <a:lstStyle/>
          <a:p>
            <a:pPr>
              <a:lnSpc>
                <a:spcPct val="104000"/>
              </a:lnSpc>
            </a:pPr>
            <a:r>
              <a:rPr lang="en-US" sz="1467" dirty="0">
                <a:solidFill>
                  <a:srgbClr val="454240"/>
                </a:solidFill>
                <a:latin typeface="Times New Roman" panose="02020603050405020304" pitchFamily="18" charset="0"/>
                <a:ea typeface="Libre Baskerville" pitchFamily="34" charset="-122"/>
                <a:cs typeface="Times New Roman" panose="02020603050405020304" pitchFamily="18" charset="0"/>
              </a:rPr>
              <a:t>Dual Impact</a:t>
            </a:r>
            <a:endParaRPr lang="en-US" sz="1467" dirty="0">
              <a:latin typeface="Times New Roman" panose="02020603050405020304" pitchFamily="18" charset="0"/>
              <a:cs typeface="Times New Roman" panose="02020603050405020304" pitchFamily="18" charset="0"/>
            </a:endParaRPr>
          </a:p>
        </p:txBody>
      </p:sp>
      <p:sp>
        <p:nvSpPr>
          <p:cNvPr id="15" name="Text 8"/>
          <p:cNvSpPr/>
          <p:nvPr/>
        </p:nvSpPr>
        <p:spPr>
          <a:xfrm>
            <a:off x="907357" y="5726014"/>
            <a:ext cx="5881489" cy="432991"/>
          </a:xfrm>
          <a:prstGeom prst="rect">
            <a:avLst/>
          </a:prstGeom>
          <a:noFill/>
          <a:ln/>
        </p:spPr>
        <p:txBody>
          <a:bodyPr wrap="square" lIns="0" tIns="0" rIns="0" bIns="0" rtlCol="0" anchor="t">
            <a:normAutofit/>
          </a:bodyPr>
          <a:lstStyle/>
          <a:p>
            <a:pPr>
              <a:lnSpc>
                <a:spcPct val="120000"/>
              </a:lnSpc>
            </a:pPr>
            <a:r>
              <a:rPr lang="en-US" sz="1133" dirty="0">
                <a:solidFill>
                  <a:srgbClr val="454240"/>
                </a:solidFill>
                <a:latin typeface="Times New Roman" panose="02020603050405020304" pitchFamily="18" charset="0"/>
                <a:ea typeface="DM Sans" pitchFamily="34" charset="-122"/>
                <a:cs typeface="Times New Roman" panose="02020603050405020304" pitchFamily="18" charset="0"/>
              </a:rPr>
              <a:t>Expected to contribute to both </a:t>
            </a:r>
            <a:r>
              <a:rPr lang="en-US" sz="1133" b="1" dirty="0">
                <a:solidFill>
                  <a:srgbClr val="454240"/>
                </a:solidFill>
                <a:latin typeface="Times New Roman" panose="02020603050405020304" pitchFamily="18" charset="0"/>
                <a:ea typeface="DM Sans Bold" pitchFamily="34" charset="-122"/>
                <a:cs typeface="Times New Roman" panose="02020603050405020304" pitchFamily="18" charset="0"/>
              </a:rPr>
              <a:t>academic knowledge</a:t>
            </a:r>
            <a:r>
              <a:rPr lang="en-US" sz="1133" dirty="0">
                <a:solidFill>
                  <a:srgbClr val="454240"/>
                </a:solidFill>
                <a:latin typeface="Times New Roman" panose="02020603050405020304" pitchFamily="18" charset="0"/>
                <a:ea typeface="DM Sans" pitchFamily="34" charset="-122"/>
                <a:cs typeface="Times New Roman" panose="02020603050405020304" pitchFamily="18" charset="0"/>
              </a:rPr>
              <a:t> and </a:t>
            </a:r>
            <a:r>
              <a:rPr lang="en-US" sz="1133" b="1" dirty="0">
                <a:solidFill>
                  <a:srgbClr val="454240"/>
                </a:solidFill>
                <a:latin typeface="Times New Roman" panose="02020603050405020304" pitchFamily="18" charset="0"/>
                <a:ea typeface="DM Sans Bold" pitchFamily="34" charset="-122"/>
                <a:cs typeface="Times New Roman" panose="02020603050405020304" pitchFamily="18" charset="0"/>
              </a:rPr>
              <a:t>AI-enabled digital banking practice</a:t>
            </a:r>
            <a:r>
              <a:rPr lang="en-US" sz="1133" dirty="0">
                <a:solidFill>
                  <a:srgbClr val="454240"/>
                </a:solidFill>
                <a:latin typeface="Times New Roman" panose="02020603050405020304" pitchFamily="18" charset="0"/>
                <a:ea typeface="DM Sans" pitchFamily="34" charset="-122"/>
                <a:cs typeface="Times New Roman" panose="02020603050405020304" pitchFamily="18" charset="0"/>
              </a:rPr>
              <a:t> in India.</a:t>
            </a:r>
            <a:endParaRPr lang="en-US" sz="1133"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20000" y="0"/>
            <a:ext cx="4572000" cy="6858000"/>
          </a:xfrm>
          <a:prstGeom prst="rect">
            <a:avLst/>
          </a:prstGeom>
        </p:spPr>
      </p:pic>
      <p:sp>
        <p:nvSpPr>
          <p:cNvPr id="3" name="Text 0"/>
          <p:cNvSpPr/>
          <p:nvPr/>
        </p:nvSpPr>
        <p:spPr>
          <a:xfrm>
            <a:off x="661493" y="1670051"/>
            <a:ext cx="6297017" cy="815181"/>
          </a:xfrm>
          <a:prstGeom prst="rect">
            <a:avLst/>
          </a:prstGeom>
          <a:noFill/>
          <a:ln/>
        </p:spPr>
        <p:txBody>
          <a:bodyPr wrap="none" lIns="0" tIns="0" rIns="0" bIns="0" rtlCol="0" anchor="t"/>
          <a:lstStyle/>
          <a:p>
            <a:pPr>
              <a:lnSpc>
                <a:spcPct val="104000"/>
              </a:lnSpc>
            </a:pPr>
            <a:r>
              <a:rPr lang="en-US" sz="5133" dirty="0">
                <a:solidFill>
                  <a:srgbClr val="5C4E3D"/>
                </a:solidFill>
                <a:latin typeface="Times New Roman" panose="02020603050405020304" pitchFamily="18" charset="0"/>
                <a:ea typeface="Libre Baskerville" pitchFamily="34" charset="-122"/>
                <a:cs typeface="Times New Roman" panose="02020603050405020304" pitchFamily="18" charset="0"/>
              </a:rPr>
              <a:t>Thank You</a:t>
            </a:r>
            <a:endParaRPr lang="en-US" sz="5133" dirty="0">
              <a:latin typeface="Times New Roman" panose="02020603050405020304" pitchFamily="18" charset="0"/>
              <a:cs typeface="Times New Roman" panose="02020603050405020304" pitchFamily="18" charset="0"/>
            </a:endParaRPr>
          </a:p>
        </p:txBody>
      </p:sp>
      <p:sp>
        <p:nvSpPr>
          <p:cNvPr id="4" name="Text 1"/>
          <p:cNvSpPr/>
          <p:nvPr/>
        </p:nvSpPr>
        <p:spPr>
          <a:xfrm>
            <a:off x="661493" y="2768699"/>
            <a:ext cx="6297017" cy="472480"/>
          </a:xfrm>
          <a:prstGeom prst="rect">
            <a:avLst/>
          </a:prstGeom>
          <a:noFill/>
          <a:ln/>
        </p:spPr>
        <p:txBody>
          <a:bodyPr wrap="none" lIns="0" tIns="0" rIns="0" bIns="0" rtlCol="0" anchor="t"/>
          <a:lstStyle/>
          <a:p>
            <a:pPr>
              <a:lnSpc>
                <a:spcPct val="104000"/>
              </a:lnSpc>
            </a:pPr>
            <a:r>
              <a:rPr lang="en-US" sz="2933" dirty="0">
                <a:solidFill>
                  <a:srgbClr val="5C4E3D"/>
                </a:solidFill>
                <a:latin typeface="Times New Roman" panose="02020603050405020304" pitchFamily="18" charset="0"/>
                <a:ea typeface="Libre Baskerville" pitchFamily="34" charset="-122"/>
                <a:cs typeface="Times New Roman" panose="02020603050405020304" pitchFamily="18" charset="0"/>
              </a:rPr>
              <a:t>Questions &amp; Discussion</a:t>
            </a:r>
            <a:endParaRPr lang="en-US" sz="2933" dirty="0">
              <a:latin typeface="Times New Roman" panose="02020603050405020304" pitchFamily="18" charset="0"/>
              <a:cs typeface="Times New Roman" panose="02020603050405020304" pitchFamily="18" charset="0"/>
            </a:endParaRPr>
          </a:p>
        </p:txBody>
      </p:sp>
      <p:sp>
        <p:nvSpPr>
          <p:cNvPr id="5" name="Shape 2"/>
          <p:cNvSpPr/>
          <p:nvPr/>
        </p:nvSpPr>
        <p:spPr>
          <a:xfrm>
            <a:off x="661493" y="3524647"/>
            <a:ext cx="6297017" cy="1663204"/>
          </a:xfrm>
          <a:prstGeom prst="roundRect">
            <a:avLst>
              <a:gd name="adj" fmla="val 4773"/>
            </a:avLst>
          </a:prstGeom>
          <a:solidFill>
            <a:srgbClr val="F7EDD4"/>
          </a:solidFill>
          <a:ln/>
        </p:spPr>
      </p:sp>
      <p:pic>
        <p:nvPicPr>
          <p:cNvPr id="6" name="Image 1" descr="preencoded.png"/>
          <p:cNvPicPr>
            <a:picLocks noChangeAspect="1"/>
          </p:cNvPicPr>
          <p:nvPr/>
        </p:nvPicPr>
        <p:blipFill>
          <a:blip r:embed="rId4"/>
          <a:stretch>
            <a:fillRect/>
          </a:stretch>
        </p:blipFill>
        <p:spPr>
          <a:xfrm>
            <a:off x="850503" y="3792339"/>
            <a:ext cx="236240" cy="189012"/>
          </a:xfrm>
          <a:prstGeom prst="rect">
            <a:avLst/>
          </a:prstGeom>
        </p:spPr>
      </p:pic>
      <p:sp>
        <p:nvSpPr>
          <p:cNvPr id="7" name="Text 3"/>
          <p:cNvSpPr/>
          <p:nvPr/>
        </p:nvSpPr>
        <p:spPr>
          <a:xfrm>
            <a:off x="1275755" y="3760887"/>
            <a:ext cx="5493743" cy="1209675"/>
          </a:xfrm>
          <a:prstGeom prst="rect">
            <a:avLst/>
          </a:prstGeom>
          <a:noFill/>
          <a:ln/>
        </p:spPr>
        <p:txBody>
          <a:bodyPr wrap="square" lIns="0" tIns="0" rIns="0" bIns="0" rtlCol="0" anchor="t">
            <a:normAutofit/>
          </a:bodyPr>
          <a:lstStyle/>
          <a:p>
            <a:pPr>
              <a:lnSpc>
                <a:spcPct val="133000"/>
              </a:lnSpc>
            </a:pPr>
            <a:r>
              <a:rPr lang="en-US" sz="1467" b="1" dirty="0">
                <a:solidFill>
                  <a:srgbClr val="000000"/>
                </a:solidFill>
                <a:latin typeface="Times New Roman" panose="02020603050405020304" pitchFamily="18" charset="0"/>
                <a:ea typeface="DM Sans Bold" pitchFamily="34" charset="-122"/>
                <a:cs typeface="Times New Roman" panose="02020603050405020304" pitchFamily="18" charset="0"/>
              </a:rPr>
              <a:t>Final Research Statement:</a:t>
            </a:r>
            <a:r>
              <a:rPr lang="en-US" sz="1467" dirty="0">
                <a:solidFill>
                  <a:srgbClr val="000000"/>
                </a:solidFill>
                <a:latin typeface="Times New Roman" panose="02020603050405020304" pitchFamily="18" charset="0"/>
                <a:ea typeface="DM Sans" pitchFamily="34" charset="-122"/>
                <a:cs typeface="Times New Roman" panose="02020603050405020304" pitchFamily="18" charset="0"/>
              </a:rPr>
              <a:t> The proposed doctoral research aims to enhance understanding of how AI competencies influence customer satisfaction and continuance intention towards AI-enabled digital banking services in India.</a:t>
            </a:r>
            <a:endParaRPr lang="en-US" sz="1467" dirty="0">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82</TotalTime>
  <Words>1035</Words>
  <Application>Microsoft Office PowerPoint</Application>
  <PresentationFormat>Widescreen</PresentationFormat>
  <Paragraphs>134</Paragraphs>
  <Slides>13</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Aptos</vt:lpstr>
      <vt:lpstr>Aptos Display</vt:lpstr>
      <vt:lpstr>Arial</vt:lpstr>
      <vt:lpstr>DM Sans</vt:lpstr>
      <vt:lpstr>DM Sans Bold</vt:lpstr>
      <vt:lpstr>Libre Baskerville</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Nikunj Panchal</dc:creator>
  <cp:lastModifiedBy>Nikunj Panchal</cp:lastModifiedBy>
  <cp:revision>30</cp:revision>
  <dcterms:created xsi:type="dcterms:W3CDTF">2026-08-04T20:30:57Z</dcterms:created>
  <dcterms:modified xsi:type="dcterms:W3CDTF">2026-08-05T08:17:13Z</dcterms:modified>
</cp:coreProperties>
</file>