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79" r:id="rId1"/>
  </p:sldMasterIdLst>
  <p:notesMasterIdLst>
    <p:notesMasterId r:id="rId28"/>
  </p:notesMasterIdLst>
  <p:sldIdLst>
    <p:sldId id="256" r:id="rId2"/>
    <p:sldId id="282" r:id="rId3"/>
    <p:sldId id="286" r:id="rId4"/>
    <p:sldId id="281" r:id="rId5"/>
    <p:sldId id="260" r:id="rId6"/>
    <p:sldId id="271" r:id="rId7"/>
    <p:sldId id="287" r:id="rId8"/>
    <p:sldId id="272" r:id="rId9"/>
    <p:sldId id="273" r:id="rId10"/>
    <p:sldId id="274" r:id="rId11"/>
    <p:sldId id="288" r:id="rId12"/>
    <p:sldId id="283" r:id="rId13"/>
    <p:sldId id="266" r:id="rId14"/>
    <p:sldId id="284" r:id="rId15"/>
    <p:sldId id="267" r:id="rId16"/>
    <p:sldId id="268" r:id="rId17"/>
    <p:sldId id="289" r:id="rId18"/>
    <p:sldId id="269" r:id="rId19"/>
    <p:sldId id="278" r:id="rId20"/>
    <p:sldId id="279" r:id="rId21"/>
    <p:sldId id="290" r:id="rId22"/>
    <p:sldId id="280" r:id="rId23"/>
    <p:sldId id="270" r:id="rId24"/>
    <p:sldId id="276" r:id="rId25"/>
    <p:sldId id="277" r:id="rId26"/>
    <p:sldId id="285" r:id="rId27"/>
  </p:sldIdLst>
  <p:sldSz cx="18288000" cy="10287000"/>
  <p:notesSz cx="6858000" cy="9144000"/>
  <p:embeddedFontLst>
    <p:embeddedFont>
      <p:font typeface="Calibri" panose="020F0502020204030204" pitchFamily="34" charset="0"/>
      <p:regular r:id="rId29"/>
      <p:bold r:id="rId30"/>
      <p:italic r:id="rId31"/>
      <p:boldItalic r:id="rId32"/>
    </p:embeddedFont>
    <p:embeddedFont>
      <p:font typeface="Gill Sans MT" panose="020B0502020104020203" pitchFamily="34" charset="0"/>
      <p:regular r:id="rId33"/>
      <p:bold r:id="rId34"/>
      <p:italic r:id="rId35"/>
      <p:boldItalic r:id="rId36"/>
    </p:embeddedFont>
    <p:embeddedFont>
      <p:font typeface="Montserrat" panose="00000500000000000000" pitchFamily="2" charset="0"/>
      <p:regular r:id="rId37"/>
      <p:bold r:id="rId38"/>
      <p:italic r:id="rId39"/>
      <p:boldItalic r:id="rId40"/>
    </p:embeddedFont>
    <p:embeddedFont>
      <p:font typeface="Montserrat Semi-Bold" panose="020B0604020202020204" charset="0"/>
      <p:regular r:id="rId41"/>
      <p:bold r:id="rId42"/>
    </p:embeddedFont>
    <p:embeddedFont>
      <p:font typeface="Montserrat Semi-Bold Bold" panose="020B0604020202020204" charset="0"/>
      <p:regular r:id="rId43"/>
      <p:bold r:id="rId44"/>
    </p:embeddedFont>
    <p:embeddedFont>
      <p:font typeface="Open Sans" panose="020B0606030504020204" pitchFamily="34" charset="0"/>
      <p:regular r:id="rId45"/>
      <p:bold r:id="rId46"/>
      <p:italic r:id="rId47"/>
      <p:boldItalic r:id="rId4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4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3" autoAdjust="0"/>
    <p:restoredTop sz="91667" autoAdjust="0"/>
  </p:normalViewPr>
  <p:slideViewPr>
    <p:cSldViewPr>
      <p:cViewPr varScale="1">
        <p:scale>
          <a:sx n="57" d="100"/>
          <a:sy n="57" d="100"/>
        </p:scale>
        <p:origin x="499"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font" Target="fonts/font14.fntdata"/><Relationship Id="rId47" Type="http://schemas.openxmlformats.org/officeDocument/2006/relationships/font" Target="fonts/font19.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font" Target="fonts/font1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font" Target="fonts/font16.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font" Target="fonts/font15.fntdata"/><Relationship Id="rId48" Type="http://schemas.openxmlformats.org/officeDocument/2006/relationships/font" Target="fonts/font20.fnt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font" Target="fonts/font18.fntdata"/><Relationship Id="rId20" Type="http://schemas.openxmlformats.org/officeDocument/2006/relationships/slide" Target="slides/slide19.xml"/><Relationship Id="rId41"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49915E-DCEC-4C87-A73F-28778268B7A2}"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en-US"/>
        </a:p>
      </dgm:t>
    </dgm:pt>
    <dgm:pt modelId="{60616AB1-865A-4220-B5F5-1B9187351D44}">
      <dgm:prSet phldrT="[Text]" custT="1"/>
      <dgm:spPr/>
      <dgm:t>
        <a:bodyPr/>
        <a:lstStyle/>
        <a:p>
          <a:r>
            <a:rPr lang="en-US" sz="1800" dirty="0"/>
            <a:t>Compromising</a:t>
          </a:r>
        </a:p>
      </dgm:t>
    </dgm:pt>
    <dgm:pt modelId="{C68CABAD-E405-4AA0-B89A-1DCE997D5512}" type="parTrans" cxnId="{66794D59-0D07-4E25-8272-A5EA0A4C1FF9}">
      <dgm:prSet/>
      <dgm:spPr/>
      <dgm:t>
        <a:bodyPr/>
        <a:lstStyle/>
        <a:p>
          <a:endParaRPr lang="en-US"/>
        </a:p>
      </dgm:t>
    </dgm:pt>
    <dgm:pt modelId="{D4EA2554-7094-4D1E-B574-F8CB81E43F6E}" type="sibTrans" cxnId="{66794D59-0D07-4E25-8272-A5EA0A4C1FF9}">
      <dgm:prSet/>
      <dgm:spPr/>
      <dgm:t>
        <a:bodyPr/>
        <a:lstStyle/>
        <a:p>
          <a:endParaRPr lang="en-US"/>
        </a:p>
      </dgm:t>
    </dgm:pt>
    <dgm:pt modelId="{7162BC54-5207-4CF6-AF0D-4F96D3919295}">
      <dgm:prSet phldrT="[Text]" custT="1"/>
      <dgm:spPr/>
      <dgm:t>
        <a:bodyPr/>
        <a:lstStyle/>
        <a:p>
          <a:r>
            <a:rPr lang="en-GB" sz="1800" dirty="0">
              <a:latin typeface="Calibri" panose="020F0502020204030204" pitchFamily="34" charset="0"/>
              <a:cs typeface="Calibri" panose="020F0502020204030204" pitchFamily="34" charset="0"/>
            </a:rPr>
            <a:t>By requesting that both parties give up some of their desired outcomes in order to reach an agreement on a solution, this approach aims to find a middle ground. </a:t>
          </a:r>
          <a:endParaRPr lang="en-US" sz="1800" dirty="0">
            <a:latin typeface="Calibri" panose="020F0502020204030204" pitchFamily="34" charset="0"/>
            <a:cs typeface="Calibri" panose="020F0502020204030204" pitchFamily="34" charset="0"/>
          </a:endParaRPr>
        </a:p>
      </dgm:t>
    </dgm:pt>
    <dgm:pt modelId="{CF4C2D9C-7E27-445F-856F-46322195BF98}" type="parTrans" cxnId="{C61B98A6-7680-426C-B22A-F83F93D564EE}">
      <dgm:prSet/>
      <dgm:spPr/>
      <dgm:t>
        <a:bodyPr/>
        <a:lstStyle/>
        <a:p>
          <a:endParaRPr lang="en-US"/>
        </a:p>
      </dgm:t>
    </dgm:pt>
    <dgm:pt modelId="{A464439F-D1A0-41D9-B20D-2DEE98C374B2}" type="sibTrans" cxnId="{C61B98A6-7680-426C-B22A-F83F93D564EE}">
      <dgm:prSet/>
      <dgm:spPr/>
      <dgm:t>
        <a:bodyPr/>
        <a:lstStyle/>
        <a:p>
          <a:endParaRPr lang="en-US"/>
        </a:p>
      </dgm:t>
    </dgm:pt>
    <dgm:pt modelId="{7D12FEE2-28A9-4988-A868-BFD9EA59117E}">
      <dgm:prSet phldrT="[Text]" custT="1"/>
      <dgm:spPr/>
      <dgm:t>
        <a:bodyPr/>
        <a:lstStyle/>
        <a:p>
          <a:r>
            <a:rPr lang="en-GB" sz="1800" dirty="0"/>
            <a:t>Competing</a:t>
          </a:r>
          <a:endParaRPr lang="en-US" sz="1800" dirty="0"/>
        </a:p>
      </dgm:t>
    </dgm:pt>
    <dgm:pt modelId="{119724FA-91F6-49F0-8C4D-E793C503E5CD}" type="parTrans" cxnId="{2232D8FD-AC2D-46CF-B278-899D8A1B1860}">
      <dgm:prSet/>
      <dgm:spPr/>
      <dgm:t>
        <a:bodyPr/>
        <a:lstStyle/>
        <a:p>
          <a:endParaRPr lang="en-US"/>
        </a:p>
      </dgm:t>
    </dgm:pt>
    <dgm:pt modelId="{4AEB39B9-68B8-4B46-8BFE-A273D7D2136B}" type="sibTrans" cxnId="{2232D8FD-AC2D-46CF-B278-899D8A1B1860}">
      <dgm:prSet/>
      <dgm:spPr/>
      <dgm:t>
        <a:bodyPr/>
        <a:lstStyle/>
        <a:p>
          <a:endParaRPr lang="en-US"/>
        </a:p>
      </dgm:t>
    </dgm:pt>
    <dgm:pt modelId="{36481FB7-EDA1-4DA2-B172-850FC4B6400B}">
      <dgm:prSet phldrT="[Text]" custT="1"/>
      <dgm:spPr/>
      <dgm:t>
        <a:bodyPr/>
        <a:lstStyle/>
        <a:p>
          <a:r>
            <a:rPr lang="en-GB" sz="1800" dirty="0">
              <a:latin typeface="Calibri" panose="020F0502020204030204" pitchFamily="34" charset="0"/>
              <a:cs typeface="Calibri" panose="020F0502020204030204" pitchFamily="34" charset="0"/>
            </a:rPr>
            <a:t>This approach forgoes compromise and entails defying the opinions and desires of others. </a:t>
          </a:r>
          <a:endParaRPr lang="en-US" sz="1800" dirty="0">
            <a:latin typeface="Calibri" panose="020F0502020204030204" pitchFamily="34" charset="0"/>
            <a:cs typeface="Calibri" panose="020F0502020204030204" pitchFamily="34" charset="0"/>
          </a:endParaRPr>
        </a:p>
      </dgm:t>
    </dgm:pt>
    <dgm:pt modelId="{7A72C0A9-4E51-4376-ADE0-F22A28A7F6C1}" type="parTrans" cxnId="{EAA15E8C-8147-49EC-948B-BA37064530CF}">
      <dgm:prSet/>
      <dgm:spPr/>
      <dgm:t>
        <a:bodyPr/>
        <a:lstStyle/>
        <a:p>
          <a:endParaRPr lang="en-US"/>
        </a:p>
      </dgm:t>
    </dgm:pt>
    <dgm:pt modelId="{2C633B34-2615-400A-94FF-D666F6184AC3}" type="sibTrans" cxnId="{EAA15E8C-8147-49EC-948B-BA37064530CF}">
      <dgm:prSet/>
      <dgm:spPr/>
      <dgm:t>
        <a:bodyPr/>
        <a:lstStyle/>
        <a:p>
          <a:endParaRPr lang="en-US"/>
        </a:p>
      </dgm:t>
    </dgm:pt>
    <dgm:pt modelId="{5CDCE644-0626-4D26-B61C-D49D786273AC}">
      <dgm:prSet phldrT="[Text]" custT="1"/>
      <dgm:spPr/>
      <dgm:t>
        <a:bodyPr/>
        <a:lstStyle/>
        <a:p>
          <a:r>
            <a:rPr lang="en-GB" sz="1800" dirty="0"/>
            <a:t>Collaboration</a:t>
          </a:r>
          <a:endParaRPr lang="en-US" sz="1800" dirty="0"/>
        </a:p>
      </dgm:t>
    </dgm:pt>
    <dgm:pt modelId="{8ECCBDFC-0288-4228-8FC6-1A38B2126F0D}" type="parTrans" cxnId="{BE36E062-EBCA-446B-A7CA-60D5FCD9E4BD}">
      <dgm:prSet/>
      <dgm:spPr/>
      <dgm:t>
        <a:bodyPr/>
        <a:lstStyle/>
        <a:p>
          <a:endParaRPr lang="en-US"/>
        </a:p>
      </dgm:t>
    </dgm:pt>
    <dgm:pt modelId="{DC13BF56-B015-410D-A7CD-35ADCF936C97}" type="sibTrans" cxnId="{BE36E062-EBCA-446B-A7CA-60D5FCD9E4BD}">
      <dgm:prSet/>
      <dgm:spPr/>
      <dgm:t>
        <a:bodyPr/>
        <a:lstStyle/>
        <a:p>
          <a:endParaRPr lang="en-US"/>
        </a:p>
      </dgm:t>
    </dgm:pt>
    <dgm:pt modelId="{761BD0A2-67D0-4B02-AA24-D6CD731F3405}">
      <dgm:prSet phldrT="[Text]" custT="1"/>
      <dgm:spPr/>
      <dgm:t>
        <a:bodyPr/>
        <a:lstStyle/>
        <a:p>
          <a:r>
            <a:rPr lang="en-GB" sz="1800" dirty="0">
              <a:latin typeface="Calibri" panose="020F0502020204030204" pitchFamily="34" charset="0"/>
              <a:cs typeface="Calibri" panose="020F0502020204030204" pitchFamily="34" charset="0"/>
            </a:rPr>
            <a:t>Though it is frequently the most challenging and time-consuming to achieve, this style has the best long-term outcomes. </a:t>
          </a:r>
          <a:endParaRPr lang="en-US" sz="1800" dirty="0">
            <a:latin typeface="Calibri" panose="020F0502020204030204" pitchFamily="34" charset="0"/>
            <a:cs typeface="Calibri" panose="020F0502020204030204" pitchFamily="34" charset="0"/>
          </a:endParaRPr>
        </a:p>
      </dgm:t>
    </dgm:pt>
    <dgm:pt modelId="{DE7B7734-AC4C-45CD-803E-00E48D97836F}" type="parTrans" cxnId="{37B8A358-32BC-4EF0-AEFB-2CB5C7730444}">
      <dgm:prSet/>
      <dgm:spPr/>
      <dgm:t>
        <a:bodyPr/>
        <a:lstStyle/>
        <a:p>
          <a:endParaRPr lang="en-US"/>
        </a:p>
      </dgm:t>
    </dgm:pt>
    <dgm:pt modelId="{C1B72AE9-2CEE-4BF7-9E22-BE09338C2E71}" type="sibTrans" cxnId="{37B8A358-32BC-4EF0-AEFB-2CB5C7730444}">
      <dgm:prSet/>
      <dgm:spPr/>
      <dgm:t>
        <a:bodyPr/>
        <a:lstStyle/>
        <a:p>
          <a:endParaRPr lang="en-US"/>
        </a:p>
      </dgm:t>
    </dgm:pt>
    <dgm:pt modelId="{A70AA5AB-AB4A-4CC9-92CE-2D2C0AFD3323}">
      <dgm:prSet phldrT="[Text]" custT="1"/>
      <dgm:spPr/>
      <dgm:t>
        <a:bodyPr/>
        <a:lstStyle/>
        <a:p>
          <a:r>
            <a:rPr lang="en-GB" sz="1800" dirty="0">
              <a:latin typeface="Calibri" panose="020F0502020204030204" pitchFamily="34" charset="0"/>
              <a:cs typeface="Calibri" panose="020F0502020204030204" pitchFamily="34" charset="0"/>
            </a:rPr>
            <a:t>Because both parties will have to make some concessions in order to reach an understanding on the main point, this approach is frequently referred to as "lose-lose</a:t>
          </a:r>
          <a:endParaRPr lang="en-US" sz="1800" dirty="0">
            <a:latin typeface="Calibri" panose="020F0502020204030204" pitchFamily="34" charset="0"/>
            <a:cs typeface="Calibri" panose="020F0502020204030204" pitchFamily="34" charset="0"/>
          </a:endParaRPr>
        </a:p>
      </dgm:t>
    </dgm:pt>
    <dgm:pt modelId="{A469EC81-9556-4E37-B35F-124830E2A230}" type="parTrans" cxnId="{7EDC671D-F249-4BD9-9D88-BD9A760E7064}">
      <dgm:prSet/>
      <dgm:spPr/>
      <dgm:t>
        <a:bodyPr/>
        <a:lstStyle/>
        <a:p>
          <a:endParaRPr lang="en-US"/>
        </a:p>
      </dgm:t>
    </dgm:pt>
    <dgm:pt modelId="{622925B3-64ED-4643-9184-B0B103026B10}" type="sibTrans" cxnId="{7EDC671D-F249-4BD9-9D88-BD9A760E7064}">
      <dgm:prSet/>
      <dgm:spPr/>
      <dgm:t>
        <a:bodyPr/>
        <a:lstStyle/>
        <a:p>
          <a:endParaRPr lang="en-US"/>
        </a:p>
      </dgm:t>
    </dgm:pt>
    <dgm:pt modelId="{6B62A9BE-D7AE-4EFD-AE3C-BE34F1A556F9}">
      <dgm:prSet phldrT="[Text]" custT="1"/>
      <dgm:spPr/>
      <dgm:t>
        <a:bodyPr/>
        <a:lstStyle/>
        <a:p>
          <a:r>
            <a:rPr lang="en-GB" sz="1800" dirty="0">
              <a:latin typeface="Calibri" panose="020F0502020204030204" pitchFamily="34" charset="0"/>
              <a:cs typeface="Calibri" panose="020F0502020204030204" pitchFamily="34" charset="0"/>
            </a:rPr>
            <a:t>When it comes to how they believe a matter should be handled, one party is adamant and will not relent until they get their way. </a:t>
          </a:r>
          <a:endParaRPr lang="en-US" sz="1800" dirty="0">
            <a:latin typeface="Calibri" panose="020F0502020204030204" pitchFamily="34" charset="0"/>
            <a:cs typeface="Calibri" panose="020F0502020204030204" pitchFamily="34" charset="0"/>
          </a:endParaRPr>
        </a:p>
      </dgm:t>
    </dgm:pt>
    <dgm:pt modelId="{580B12F8-0FAE-4E19-A7D0-4C5DCB3E11BE}" type="parTrans" cxnId="{F4B5BC49-4F4A-4610-92BD-4FCC59F8CD7F}">
      <dgm:prSet/>
      <dgm:spPr/>
      <dgm:t>
        <a:bodyPr/>
        <a:lstStyle/>
        <a:p>
          <a:endParaRPr lang="en-US"/>
        </a:p>
      </dgm:t>
    </dgm:pt>
    <dgm:pt modelId="{7387A6E4-232D-4047-AD98-454066B3C31E}" type="sibTrans" cxnId="{F4B5BC49-4F4A-4610-92BD-4FCC59F8CD7F}">
      <dgm:prSet/>
      <dgm:spPr/>
      <dgm:t>
        <a:bodyPr/>
        <a:lstStyle/>
        <a:p>
          <a:endParaRPr lang="en-US"/>
        </a:p>
      </dgm:t>
    </dgm:pt>
    <dgm:pt modelId="{B9513D33-E5C8-404D-8159-97AFBEFCB1A2}">
      <dgm:prSet phldrT="[Text]" custT="1"/>
      <dgm:spPr/>
      <dgm:t>
        <a:bodyPr/>
        <a:lstStyle/>
        <a:p>
          <a:r>
            <a:rPr lang="en-GB" sz="1800" dirty="0">
              <a:latin typeface="Calibri" panose="020F0502020204030204" pitchFamily="34" charset="0"/>
              <a:cs typeface="Calibri" panose="020F0502020204030204" pitchFamily="34" charset="0"/>
            </a:rPr>
            <a:t>This may occur when there is no time to look for a different solution, when moral considerations require the adoption of a particular course of action, or when an unpopular choice must be made </a:t>
          </a:r>
          <a:r>
            <a:rPr lang="en-GB" sz="1800" b="0" i="0" dirty="0">
              <a:latin typeface="Calibri" panose="020F0502020204030204" pitchFamily="34" charset="0"/>
              <a:cs typeface="Calibri" panose="020F0502020204030204" pitchFamily="34" charset="0"/>
            </a:rPr>
            <a:t>(Farber, 2014)</a:t>
          </a:r>
          <a:r>
            <a:rPr lang="en-GB" sz="1800" dirty="0">
              <a:latin typeface="Calibri" panose="020F0502020204030204" pitchFamily="34" charset="0"/>
              <a:cs typeface="Calibri" panose="020F0502020204030204" pitchFamily="34" charset="0"/>
            </a:rPr>
            <a:t>. </a:t>
          </a:r>
          <a:endParaRPr lang="en-US" sz="1800" dirty="0">
            <a:latin typeface="Calibri" panose="020F0502020204030204" pitchFamily="34" charset="0"/>
            <a:cs typeface="Calibri" panose="020F0502020204030204" pitchFamily="34" charset="0"/>
          </a:endParaRPr>
        </a:p>
      </dgm:t>
    </dgm:pt>
    <dgm:pt modelId="{7EF259FA-C282-4D4F-A362-836768431445}" type="parTrans" cxnId="{D9213688-C676-4A3F-A99B-CC08F06C916C}">
      <dgm:prSet/>
      <dgm:spPr/>
      <dgm:t>
        <a:bodyPr/>
        <a:lstStyle/>
        <a:p>
          <a:endParaRPr lang="en-US"/>
        </a:p>
      </dgm:t>
    </dgm:pt>
    <dgm:pt modelId="{476594A0-4378-4D97-B409-55CCC48DCF00}" type="sibTrans" cxnId="{D9213688-C676-4A3F-A99B-CC08F06C916C}">
      <dgm:prSet/>
      <dgm:spPr/>
      <dgm:t>
        <a:bodyPr/>
        <a:lstStyle/>
        <a:p>
          <a:endParaRPr lang="en-US"/>
        </a:p>
      </dgm:t>
    </dgm:pt>
    <dgm:pt modelId="{F04F823E-3543-4F56-9699-54395A38DDC5}">
      <dgm:prSet custT="1"/>
      <dgm:spPr/>
      <dgm:t>
        <a:bodyPr/>
        <a:lstStyle/>
        <a:p>
          <a:r>
            <a:rPr lang="en-GB" sz="1800" dirty="0">
              <a:latin typeface="Calibri" panose="020F0502020204030204" pitchFamily="34" charset="0"/>
              <a:cs typeface="Calibri" panose="020F0502020204030204" pitchFamily="34" charset="0"/>
            </a:rPr>
            <a:t>The needs and desires of each party are taken into account, and a win-win solution is found so that everyone is happy.</a:t>
          </a:r>
        </a:p>
      </dgm:t>
    </dgm:pt>
    <dgm:pt modelId="{2E50CA9B-4496-45E7-9745-BFC66D7F2B31}" type="parTrans" cxnId="{C352DB7D-D71C-4D17-9F9B-3ECC3A7FDC65}">
      <dgm:prSet/>
      <dgm:spPr/>
      <dgm:t>
        <a:bodyPr/>
        <a:lstStyle/>
        <a:p>
          <a:endParaRPr lang="en-US"/>
        </a:p>
      </dgm:t>
    </dgm:pt>
    <dgm:pt modelId="{5E3D21E3-454F-4BB8-9E15-BA8AA4B14BED}" type="sibTrans" cxnId="{C352DB7D-D71C-4D17-9F9B-3ECC3A7FDC65}">
      <dgm:prSet/>
      <dgm:spPr/>
      <dgm:t>
        <a:bodyPr/>
        <a:lstStyle/>
        <a:p>
          <a:endParaRPr lang="en-US"/>
        </a:p>
      </dgm:t>
    </dgm:pt>
    <dgm:pt modelId="{595114B9-BAC5-429E-B393-65B44DC8ADDD}">
      <dgm:prSet custT="1"/>
      <dgm:spPr/>
      <dgm:t>
        <a:bodyPr/>
        <a:lstStyle/>
        <a:p>
          <a:r>
            <a:rPr lang="en-GB" sz="1800" dirty="0">
              <a:latin typeface="Calibri" panose="020F0502020204030204" pitchFamily="34" charset="0"/>
              <a:cs typeface="Calibri" panose="020F0502020204030204" pitchFamily="34" charset="0"/>
            </a:rPr>
            <a:t> This frequently entails everyone getting on the same page, discussing the issue, and working out a compromise.</a:t>
          </a:r>
        </a:p>
      </dgm:t>
    </dgm:pt>
    <dgm:pt modelId="{F0412BE2-4DFA-4798-8E9A-734A88E699BA}" type="parTrans" cxnId="{8716DC11-1FFF-4E42-A116-7A1B8913C389}">
      <dgm:prSet/>
      <dgm:spPr/>
      <dgm:t>
        <a:bodyPr/>
        <a:lstStyle/>
        <a:p>
          <a:endParaRPr lang="en-US"/>
        </a:p>
      </dgm:t>
    </dgm:pt>
    <dgm:pt modelId="{A2BB6F9D-9528-427A-88FA-080D9E8DEFBA}" type="sibTrans" cxnId="{8716DC11-1FFF-4E42-A116-7A1B8913C389}">
      <dgm:prSet/>
      <dgm:spPr/>
      <dgm:t>
        <a:bodyPr/>
        <a:lstStyle/>
        <a:p>
          <a:endParaRPr lang="en-US"/>
        </a:p>
      </dgm:t>
    </dgm:pt>
    <dgm:pt modelId="{C137F72E-1132-4753-B049-1AA7B5401E55}" type="pres">
      <dgm:prSet presAssocID="{2449915E-DCEC-4C87-A73F-28778268B7A2}" presName="linearFlow" presStyleCnt="0">
        <dgm:presLayoutVars>
          <dgm:dir/>
          <dgm:animLvl val="lvl"/>
          <dgm:resizeHandles val="exact"/>
        </dgm:presLayoutVars>
      </dgm:prSet>
      <dgm:spPr/>
    </dgm:pt>
    <dgm:pt modelId="{74DC3BBD-2A90-4886-B892-8DD6859A4612}" type="pres">
      <dgm:prSet presAssocID="{60616AB1-865A-4220-B5F5-1B9187351D44}" presName="composite" presStyleCnt="0"/>
      <dgm:spPr/>
    </dgm:pt>
    <dgm:pt modelId="{45FFF46D-24BF-4124-8589-F400DF2B98D2}" type="pres">
      <dgm:prSet presAssocID="{60616AB1-865A-4220-B5F5-1B9187351D44}" presName="parentText" presStyleLbl="alignNode1" presStyleIdx="0" presStyleCnt="3">
        <dgm:presLayoutVars>
          <dgm:chMax val="1"/>
          <dgm:bulletEnabled val="1"/>
        </dgm:presLayoutVars>
      </dgm:prSet>
      <dgm:spPr/>
    </dgm:pt>
    <dgm:pt modelId="{81291E86-48CA-4782-B3A8-96DABEED950E}" type="pres">
      <dgm:prSet presAssocID="{60616AB1-865A-4220-B5F5-1B9187351D44}" presName="descendantText" presStyleLbl="alignAcc1" presStyleIdx="0" presStyleCnt="3" custScaleY="107711" custLinFactNeighborX="581" custLinFactNeighborY="-288">
        <dgm:presLayoutVars>
          <dgm:bulletEnabled val="1"/>
        </dgm:presLayoutVars>
      </dgm:prSet>
      <dgm:spPr/>
    </dgm:pt>
    <dgm:pt modelId="{9EB1403B-C5D1-4C3F-BC19-4BF28B019F41}" type="pres">
      <dgm:prSet presAssocID="{D4EA2554-7094-4D1E-B574-F8CB81E43F6E}" presName="sp" presStyleCnt="0"/>
      <dgm:spPr/>
    </dgm:pt>
    <dgm:pt modelId="{E70E6315-1D22-4CC3-A6E8-15CDAC8746CE}" type="pres">
      <dgm:prSet presAssocID="{7D12FEE2-28A9-4988-A868-BFD9EA59117E}" presName="composite" presStyleCnt="0"/>
      <dgm:spPr/>
    </dgm:pt>
    <dgm:pt modelId="{102F7D02-7676-4C55-87E0-9FBD9BAD5BAA}" type="pres">
      <dgm:prSet presAssocID="{7D12FEE2-28A9-4988-A868-BFD9EA59117E}" presName="parentText" presStyleLbl="alignNode1" presStyleIdx="1" presStyleCnt="3">
        <dgm:presLayoutVars>
          <dgm:chMax val="1"/>
          <dgm:bulletEnabled val="1"/>
        </dgm:presLayoutVars>
      </dgm:prSet>
      <dgm:spPr/>
    </dgm:pt>
    <dgm:pt modelId="{9F0E7B30-1A87-4F1C-A5B5-F89BAF5EC243}" type="pres">
      <dgm:prSet presAssocID="{7D12FEE2-28A9-4988-A868-BFD9EA59117E}" presName="descendantText" presStyleLbl="alignAcc1" presStyleIdx="1" presStyleCnt="3" custScaleY="121799" custLinFactNeighborX="-296" custLinFactNeighborY="-4157">
        <dgm:presLayoutVars>
          <dgm:bulletEnabled val="1"/>
        </dgm:presLayoutVars>
      </dgm:prSet>
      <dgm:spPr/>
    </dgm:pt>
    <dgm:pt modelId="{39AE1C0F-0EBA-4378-8719-036ED90CE2B2}" type="pres">
      <dgm:prSet presAssocID="{4AEB39B9-68B8-4B46-8BFE-A273D7D2136B}" presName="sp" presStyleCnt="0"/>
      <dgm:spPr/>
    </dgm:pt>
    <dgm:pt modelId="{3697A99D-864C-492A-A0A4-43F49A6D2B79}" type="pres">
      <dgm:prSet presAssocID="{5CDCE644-0626-4D26-B61C-D49D786273AC}" presName="composite" presStyleCnt="0"/>
      <dgm:spPr/>
    </dgm:pt>
    <dgm:pt modelId="{D9B66CAF-7B53-4F61-8E88-DA55C4889254}" type="pres">
      <dgm:prSet presAssocID="{5CDCE644-0626-4D26-B61C-D49D786273AC}" presName="parentText" presStyleLbl="alignNode1" presStyleIdx="2" presStyleCnt="3">
        <dgm:presLayoutVars>
          <dgm:chMax val="1"/>
          <dgm:bulletEnabled val="1"/>
        </dgm:presLayoutVars>
      </dgm:prSet>
      <dgm:spPr/>
    </dgm:pt>
    <dgm:pt modelId="{67BA8136-EAEA-4C07-94C2-4796D867435E}" type="pres">
      <dgm:prSet presAssocID="{5CDCE644-0626-4D26-B61C-D49D786273AC}" presName="descendantText" presStyleLbl="alignAcc1" presStyleIdx="2" presStyleCnt="3">
        <dgm:presLayoutVars>
          <dgm:bulletEnabled val="1"/>
        </dgm:presLayoutVars>
      </dgm:prSet>
      <dgm:spPr/>
    </dgm:pt>
  </dgm:ptLst>
  <dgm:cxnLst>
    <dgm:cxn modelId="{8716DC11-1FFF-4E42-A116-7A1B8913C389}" srcId="{5CDCE644-0626-4D26-B61C-D49D786273AC}" destId="{595114B9-BAC5-429E-B393-65B44DC8ADDD}" srcOrd="2" destOrd="0" parTransId="{F0412BE2-4DFA-4798-8E9A-734A88E699BA}" sibTransId="{A2BB6F9D-9528-427A-88FA-080D9E8DEFBA}"/>
    <dgm:cxn modelId="{27CD3513-5767-41A0-BD3B-CEF8CDBDF282}" type="presOf" srcId="{7162BC54-5207-4CF6-AF0D-4F96D3919295}" destId="{81291E86-48CA-4782-B3A8-96DABEED950E}" srcOrd="0" destOrd="0" presId="urn:microsoft.com/office/officeart/2005/8/layout/chevron2"/>
    <dgm:cxn modelId="{7EDC671D-F249-4BD9-9D88-BD9A760E7064}" srcId="{60616AB1-865A-4220-B5F5-1B9187351D44}" destId="{A70AA5AB-AB4A-4CC9-92CE-2D2C0AFD3323}" srcOrd="1" destOrd="0" parTransId="{A469EC81-9556-4E37-B35F-124830E2A230}" sibTransId="{622925B3-64ED-4643-9184-B0B103026B10}"/>
    <dgm:cxn modelId="{6E13FE2E-2FBF-49DA-8396-A24AB5CCD2FF}" type="presOf" srcId="{F04F823E-3543-4F56-9699-54395A38DDC5}" destId="{67BA8136-EAEA-4C07-94C2-4796D867435E}" srcOrd="0" destOrd="1" presId="urn:microsoft.com/office/officeart/2005/8/layout/chevron2"/>
    <dgm:cxn modelId="{4E18B02F-6B36-49E3-B222-D122572D39EA}" type="presOf" srcId="{7D12FEE2-28A9-4988-A868-BFD9EA59117E}" destId="{102F7D02-7676-4C55-87E0-9FBD9BAD5BAA}" srcOrd="0" destOrd="0" presId="urn:microsoft.com/office/officeart/2005/8/layout/chevron2"/>
    <dgm:cxn modelId="{3DC0D13B-3B6E-4D2B-8C8A-F6AD1D6F0E14}" type="presOf" srcId="{595114B9-BAC5-429E-B393-65B44DC8ADDD}" destId="{67BA8136-EAEA-4C07-94C2-4796D867435E}" srcOrd="0" destOrd="2" presId="urn:microsoft.com/office/officeart/2005/8/layout/chevron2"/>
    <dgm:cxn modelId="{590E2F60-AB12-42F2-8B36-E9B8449D3C49}" type="presOf" srcId="{5CDCE644-0626-4D26-B61C-D49D786273AC}" destId="{D9B66CAF-7B53-4F61-8E88-DA55C4889254}" srcOrd="0" destOrd="0" presId="urn:microsoft.com/office/officeart/2005/8/layout/chevron2"/>
    <dgm:cxn modelId="{BE36E062-EBCA-446B-A7CA-60D5FCD9E4BD}" srcId="{2449915E-DCEC-4C87-A73F-28778268B7A2}" destId="{5CDCE644-0626-4D26-B61C-D49D786273AC}" srcOrd="2" destOrd="0" parTransId="{8ECCBDFC-0288-4228-8FC6-1A38B2126F0D}" sibTransId="{DC13BF56-B015-410D-A7CD-35ADCF936C97}"/>
    <dgm:cxn modelId="{F4B5BC49-4F4A-4610-92BD-4FCC59F8CD7F}" srcId="{7D12FEE2-28A9-4988-A868-BFD9EA59117E}" destId="{6B62A9BE-D7AE-4EFD-AE3C-BE34F1A556F9}" srcOrd="1" destOrd="0" parTransId="{580B12F8-0FAE-4E19-A7D0-4C5DCB3E11BE}" sibTransId="{7387A6E4-232D-4047-AD98-454066B3C31E}"/>
    <dgm:cxn modelId="{37B8A358-32BC-4EF0-AEFB-2CB5C7730444}" srcId="{5CDCE644-0626-4D26-B61C-D49D786273AC}" destId="{761BD0A2-67D0-4B02-AA24-D6CD731F3405}" srcOrd="0" destOrd="0" parTransId="{DE7B7734-AC4C-45CD-803E-00E48D97836F}" sibTransId="{C1B72AE9-2CEE-4BF7-9E22-BE09338C2E71}"/>
    <dgm:cxn modelId="{66794D59-0D07-4E25-8272-A5EA0A4C1FF9}" srcId="{2449915E-DCEC-4C87-A73F-28778268B7A2}" destId="{60616AB1-865A-4220-B5F5-1B9187351D44}" srcOrd="0" destOrd="0" parTransId="{C68CABAD-E405-4AA0-B89A-1DCE997D5512}" sibTransId="{D4EA2554-7094-4D1E-B574-F8CB81E43F6E}"/>
    <dgm:cxn modelId="{522DC87D-49D4-4DE0-90E7-264558AC2679}" type="presOf" srcId="{2449915E-DCEC-4C87-A73F-28778268B7A2}" destId="{C137F72E-1132-4753-B049-1AA7B5401E55}" srcOrd="0" destOrd="0" presId="urn:microsoft.com/office/officeart/2005/8/layout/chevron2"/>
    <dgm:cxn modelId="{C352DB7D-D71C-4D17-9F9B-3ECC3A7FDC65}" srcId="{5CDCE644-0626-4D26-B61C-D49D786273AC}" destId="{F04F823E-3543-4F56-9699-54395A38DDC5}" srcOrd="1" destOrd="0" parTransId="{2E50CA9B-4496-45E7-9745-BFC66D7F2B31}" sibTransId="{5E3D21E3-454F-4BB8-9E15-BA8AA4B14BED}"/>
    <dgm:cxn modelId="{D9213688-C676-4A3F-A99B-CC08F06C916C}" srcId="{7D12FEE2-28A9-4988-A868-BFD9EA59117E}" destId="{B9513D33-E5C8-404D-8159-97AFBEFCB1A2}" srcOrd="2" destOrd="0" parTransId="{7EF259FA-C282-4D4F-A362-836768431445}" sibTransId="{476594A0-4378-4D97-B409-55CCC48DCF00}"/>
    <dgm:cxn modelId="{EAA15E8C-8147-49EC-948B-BA37064530CF}" srcId="{7D12FEE2-28A9-4988-A868-BFD9EA59117E}" destId="{36481FB7-EDA1-4DA2-B172-850FC4B6400B}" srcOrd="0" destOrd="0" parTransId="{7A72C0A9-4E51-4376-ADE0-F22A28A7F6C1}" sibTransId="{2C633B34-2615-400A-94FF-D666F6184AC3}"/>
    <dgm:cxn modelId="{C4434292-D532-496A-B1F1-F1E0F6746F57}" type="presOf" srcId="{36481FB7-EDA1-4DA2-B172-850FC4B6400B}" destId="{9F0E7B30-1A87-4F1C-A5B5-F89BAF5EC243}" srcOrd="0" destOrd="0" presId="urn:microsoft.com/office/officeart/2005/8/layout/chevron2"/>
    <dgm:cxn modelId="{9BCD4DA6-85CB-4B42-871E-DA97EABF37C9}" type="presOf" srcId="{6B62A9BE-D7AE-4EFD-AE3C-BE34F1A556F9}" destId="{9F0E7B30-1A87-4F1C-A5B5-F89BAF5EC243}" srcOrd="0" destOrd="1" presId="urn:microsoft.com/office/officeart/2005/8/layout/chevron2"/>
    <dgm:cxn modelId="{C61B98A6-7680-426C-B22A-F83F93D564EE}" srcId="{60616AB1-865A-4220-B5F5-1B9187351D44}" destId="{7162BC54-5207-4CF6-AF0D-4F96D3919295}" srcOrd="0" destOrd="0" parTransId="{CF4C2D9C-7E27-445F-856F-46322195BF98}" sibTransId="{A464439F-D1A0-41D9-B20D-2DEE98C374B2}"/>
    <dgm:cxn modelId="{AAF55FAB-765E-43CC-A86E-E9439CE59EAA}" type="presOf" srcId="{A70AA5AB-AB4A-4CC9-92CE-2D2C0AFD3323}" destId="{81291E86-48CA-4782-B3A8-96DABEED950E}" srcOrd="0" destOrd="1" presId="urn:microsoft.com/office/officeart/2005/8/layout/chevron2"/>
    <dgm:cxn modelId="{CFDA3BB6-C7DB-4BF2-8794-5CB9ECAFACA0}" type="presOf" srcId="{B9513D33-E5C8-404D-8159-97AFBEFCB1A2}" destId="{9F0E7B30-1A87-4F1C-A5B5-F89BAF5EC243}" srcOrd="0" destOrd="2" presId="urn:microsoft.com/office/officeart/2005/8/layout/chevron2"/>
    <dgm:cxn modelId="{8AC4E9E6-CCA0-4AB2-832F-EB75DDC98CDE}" type="presOf" srcId="{60616AB1-865A-4220-B5F5-1B9187351D44}" destId="{45FFF46D-24BF-4124-8589-F400DF2B98D2}" srcOrd="0" destOrd="0" presId="urn:microsoft.com/office/officeart/2005/8/layout/chevron2"/>
    <dgm:cxn modelId="{FC5633F4-C074-4B89-BD7B-CA2BD4395604}" type="presOf" srcId="{761BD0A2-67D0-4B02-AA24-D6CD731F3405}" destId="{67BA8136-EAEA-4C07-94C2-4796D867435E}" srcOrd="0" destOrd="0" presId="urn:microsoft.com/office/officeart/2005/8/layout/chevron2"/>
    <dgm:cxn modelId="{2232D8FD-AC2D-46CF-B278-899D8A1B1860}" srcId="{2449915E-DCEC-4C87-A73F-28778268B7A2}" destId="{7D12FEE2-28A9-4988-A868-BFD9EA59117E}" srcOrd="1" destOrd="0" parTransId="{119724FA-91F6-49F0-8C4D-E793C503E5CD}" sibTransId="{4AEB39B9-68B8-4B46-8BFE-A273D7D2136B}"/>
    <dgm:cxn modelId="{85576479-3B2A-4DFA-827B-2AD3BE632B46}" type="presParOf" srcId="{C137F72E-1132-4753-B049-1AA7B5401E55}" destId="{74DC3BBD-2A90-4886-B892-8DD6859A4612}" srcOrd="0" destOrd="0" presId="urn:microsoft.com/office/officeart/2005/8/layout/chevron2"/>
    <dgm:cxn modelId="{C67DE133-C4C6-4700-B549-5569A4E0565D}" type="presParOf" srcId="{74DC3BBD-2A90-4886-B892-8DD6859A4612}" destId="{45FFF46D-24BF-4124-8589-F400DF2B98D2}" srcOrd="0" destOrd="0" presId="urn:microsoft.com/office/officeart/2005/8/layout/chevron2"/>
    <dgm:cxn modelId="{173A6CB8-5F16-46B4-9F3D-9A821200AE63}" type="presParOf" srcId="{74DC3BBD-2A90-4886-B892-8DD6859A4612}" destId="{81291E86-48CA-4782-B3A8-96DABEED950E}" srcOrd="1" destOrd="0" presId="urn:microsoft.com/office/officeart/2005/8/layout/chevron2"/>
    <dgm:cxn modelId="{1100C883-C0CD-408C-B263-4EAB51324604}" type="presParOf" srcId="{C137F72E-1132-4753-B049-1AA7B5401E55}" destId="{9EB1403B-C5D1-4C3F-BC19-4BF28B019F41}" srcOrd="1" destOrd="0" presId="urn:microsoft.com/office/officeart/2005/8/layout/chevron2"/>
    <dgm:cxn modelId="{2715A4A6-829C-42B3-ADE1-426DF53E8CD8}" type="presParOf" srcId="{C137F72E-1132-4753-B049-1AA7B5401E55}" destId="{E70E6315-1D22-4CC3-A6E8-15CDAC8746CE}" srcOrd="2" destOrd="0" presId="urn:microsoft.com/office/officeart/2005/8/layout/chevron2"/>
    <dgm:cxn modelId="{3F42B821-59AF-4554-9C6B-924502008136}" type="presParOf" srcId="{E70E6315-1D22-4CC3-A6E8-15CDAC8746CE}" destId="{102F7D02-7676-4C55-87E0-9FBD9BAD5BAA}" srcOrd="0" destOrd="0" presId="urn:microsoft.com/office/officeart/2005/8/layout/chevron2"/>
    <dgm:cxn modelId="{251812B3-86FA-4B40-BDC3-0B37C797C062}" type="presParOf" srcId="{E70E6315-1D22-4CC3-A6E8-15CDAC8746CE}" destId="{9F0E7B30-1A87-4F1C-A5B5-F89BAF5EC243}" srcOrd="1" destOrd="0" presId="urn:microsoft.com/office/officeart/2005/8/layout/chevron2"/>
    <dgm:cxn modelId="{DC5D790D-4F37-4573-9252-942D0A3F14BE}" type="presParOf" srcId="{C137F72E-1132-4753-B049-1AA7B5401E55}" destId="{39AE1C0F-0EBA-4378-8719-036ED90CE2B2}" srcOrd="3" destOrd="0" presId="urn:microsoft.com/office/officeart/2005/8/layout/chevron2"/>
    <dgm:cxn modelId="{8A6165BC-56C1-4E56-A4B4-21F0CE665146}" type="presParOf" srcId="{C137F72E-1132-4753-B049-1AA7B5401E55}" destId="{3697A99D-864C-492A-A0A4-43F49A6D2B79}" srcOrd="4" destOrd="0" presId="urn:microsoft.com/office/officeart/2005/8/layout/chevron2"/>
    <dgm:cxn modelId="{D7C8AB76-37F3-421C-B789-E35351AAB8F4}" type="presParOf" srcId="{3697A99D-864C-492A-A0A4-43F49A6D2B79}" destId="{D9B66CAF-7B53-4F61-8E88-DA55C4889254}" srcOrd="0" destOrd="0" presId="urn:microsoft.com/office/officeart/2005/8/layout/chevron2"/>
    <dgm:cxn modelId="{CA490E7C-57CA-4FD1-9268-EA72130D3BFE}" type="presParOf" srcId="{3697A99D-864C-492A-A0A4-43F49A6D2B79}" destId="{67BA8136-EAEA-4C07-94C2-4796D867435E}"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FFF46D-24BF-4124-8589-F400DF2B98D2}">
      <dsp:nvSpPr>
        <dsp:cNvPr id="0" name=""/>
        <dsp:cNvSpPr/>
      </dsp:nvSpPr>
      <dsp:spPr>
        <a:xfrm rot="5400000">
          <a:off x="-301383" y="358686"/>
          <a:ext cx="2009224" cy="1406457"/>
        </a:xfrm>
        <a:prstGeom prst="chevron">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Compromising</a:t>
          </a:r>
        </a:p>
      </dsp:txBody>
      <dsp:txXfrm rot="-5400000">
        <a:off x="1" y="760532"/>
        <a:ext cx="1406457" cy="602767"/>
      </dsp:txXfrm>
    </dsp:sp>
    <dsp:sp modelId="{81291E86-48CA-4782-B3A8-96DABEED950E}">
      <dsp:nvSpPr>
        <dsp:cNvPr id="0" name=""/>
        <dsp:cNvSpPr/>
      </dsp:nvSpPr>
      <dsp:spPr>
        <a:xfrm rot="5400000">
          <a:off x="6591177" y="-5181531"/>
          <a:ext cx="1406701" cy="11776142"/>
        </a:xfrm>
        <a:prstGeom prst="round2Same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By requesting that both parties give up some of their desired outcomes in order to reach an agreement on a solution, this approach aims to find a middle ground. </a:t>
          </a:r>
          <a:endParaRPr lang="en-US" sz="1800" kern="1200" dirty="0">
            <a:latin typeface="Calibri" panose="020F0502020204030204" pitchFamily="34" charset="0"/>
            <a:cs typeface="Calibri" panose="020F0502020204030204" pitchFamily="34" charset="0"/>
          </a:endParaRPr>
        </a:p>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Because both parties will have to make some concessions in order to reach an understanding on the main point, this approach is frequently referred to as "lose-lose</a:t>
          </a:r>
          <a:endParaRPr lang="en-US" sz="1800" kern="1200" dirty="0">
            <a:latin typeface="Calibri" panose="020F0502020204030204" pitchFamily="34" charset="0"/>
            <a:cs typeface="Calibri" panose="020F0502020204030204" pitchFamily="34" charset="0"/>
          </a:endParaRPr>
        </a:p>
      </dsp:txBody>
      <dsp:txXfrm rot="-5400000">
        <a:off x="1406457" y="71858"/>
        <a:ext cx="11707473" cy="1269363"/>
      </dsp:txXfrm>
    </dsp:sp>
    <dsp:sp modelId="{102F7D02-7676-4C55-87E0-9FBD9BAD5BAA}">
      <dsp:nvSpPr>
        <dsp:cNvPr id="0" name=""/>
        <dsp:cNvSpPr/>
      </dsp:nvSpPr>
      <dsp:spPr>
        <a:xfrm rot="5400000">
          <a:off x="-301383" y="2326821"/>
          <a:ext cx="2009224" cy="1406457"/>
        </a:xfrm>
        <a:prstGeom prst="chevron">
          <a:avLst/>
        </a:prstGeom>
        <a:solidFill>
          <a:schemeClr val="accent2">
            <a:hueOff val="-1696488"/>
            <a:satOff val="5592"/>
            <a:lumOff val="5981"/>
            <a:alphaOff val="0"/>
          </a:schemeClr>
        </a:solidFill>
        <a:ln w="15875" cap="flat" cmpd="sng" algn="ctr">
          <a:solidFill>
            <a:schemeClr val="accent2">
              <a:hueOff val="-1696488"/>
              <a:satOff val="5592"/>
              <a:lumOff val="598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Competing</a:t>
          </a:r>
          <a:endParaRPr lang="en-US" sz="1800" kern="1200" dirty="0"/>
        </a:p>
      </dsp:txBody>
      <dsp:txXfrm rot="-5400000">
        <a:off x="1" y="2728667"/>
        <a:ext cx="1406457" cy="602767"/>
      </dsp:txXfrm>
    </dsp:sp>
    <dsp:sp modelId="{9F0E7B30-1A87-4F1C-A5B5-F89BAF5EC243}">
      <dsp:nvSpPr>
        <dsp:cNvPr id="0" name=""/>
        <dsp:cNvSpPr/>
      </dsp:nvSpPr>
      <dsp:spPr>
        <a:xfrm rot="5400000">
          <a:off x="6464326" y="-3263926"/>
          <a:ext cx="1590690" cy="11776142"/>
        </a:xfrm>
        <a:prstGeom prst="round2SameRect">
          <a:avLst/>
        </a:prstGeom>
        <a:solidFill>
          <a:schemeClr val="lt1">
            <a:alpha val="90000"/>
            <a:hueOff val="0"/>
            <a:satOff val="0"/>
            <a:lumOff val="0"/>
            <a:alphaOff val="0"/>
          </a:schemeClr>
        </a:solidFill>
        <a:ln w="15875" cap="flat" cmpd="sng" algn="ctr">
          <a:solidFill>
            <a:schemeClr val="accent2">
              <a:hueOff val="-1696488"/>
              <a:satOff val="5592"/>
              <a:lumOff val="598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This approach forgoes compromise and entails defying the opinions and desires of others. </a:t>
          </a:r>
          <a:endParaRPr lang="en-US" sz="1800" kern="1200" dirty="0">
            <a:latin typeface="Calibri" panose="020F0502020204030204" pitchFamily="34" charset="0"/>
            <a:cs typeface="Calibri" panose="020F0502020204030204" pitchFamily="34" charset="0"/>
          </a:endParaRPr>
        </a:p>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When it comes to how they believe a matter should be handled, one party is adamant and will not relent until they get their way. </a:t>
          </a:r>
          <a:endParaRPr lang="en-US" sz="1800" kern="1200" dirty="0">
            <a:latin typeface="Calibri" panose="020F0502020204030204" pitchFamily="34" charset="0"/>
            <a:cs typeface="Calibri" panose="020F0502020204030204" pitchFamily="34" charset="0"/>
          </a:endParaRPr>
        </a:p>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This may occur when there is no time to look for a different solution, when moral considerations require the adoption of a particular course of action, or when an unpopular choice must be made </a:t>
          </a:r>
          <a:r>
            <a:rPr lang="en-GB" sz="1800" b="0" i="0" kern="1200" dirty="0">
              <a:latin typeface="Calibri" panose="020F0502020204030204" pitchFamily="34" charset="0"/>
              <a:cs typeface="Calibri" panose="020F0502020204030204" pitchFamily="34" charset="0"/>
            </a:rPr>
            <a:t>(Farber, 2014)</a:t>
          </a:r>
          <a:r>
            <a:rPr lang="en-GB" sz="1800" kern="1200" dirty="0">
              <a:latin typeface="Calibri" panose="020F0502020204030204" pitchFamily="34" charset="0"/>
              <a:cs typeface="Calibri" panose="020F0502020204030204" pitchFamily="34" charset="0"/>
            </a:rPr>
            <a:t>. </a:t>
          </a:r>
          <a:endParaRPr lang="en-US" sz="1800" kern="1200" dirty="0">
            <a:latin typeface="Calibri" panose="020F0502020204030204" pitchFamily="34" charset="0"/>
            <a:cs typeface="Calibri" panose="020F0502020204030204" pitchFamily="34" charset="0"/>
          </a:endParaRPr>
        </a:p>
      </dsp:txBody>
      <dsp:txXfrm rot="-5400000">
        <a:off x="1371601" y="1906450"/>
        <a:ext cx="11698491" cy="1435388"/>
      </dsp:txXfrm>
    </dsp:sp>
    <dsp:sp modelId="{D9B66CAF-7B53-4F61-8E88-DA55C4889254}">
      <dsp:nvSpPr>
        <dsp:cNvPr id="0" name=""/>
        <dsp:cNvSpPr/>
      </dsp:nvSpPr>
      <dsp:spPr>
        <a:xfrm rot="5400000">
          <a:off x="-301383" y="4152608"/>
          <a:ext cx="2009224" cy="1406457"/>
        </a:xfrm>
        <a:prstGeom prst="chevron">
          <a:avLst/>
        </a:prstGeom>
        <a:solidFill>
          <a:schemeClr val="accent2">
            <a:hueOff val="-3392975"/>
            <a:satOff val="11185"/>
            <a:lumOff val="11961"/>
            <a:alphaOff val="0"/>
          </a:schemeClr>
        </a:solidFill>
        <a:ln w="15875" cap="flat" cmpd="sng" algn="ctr">
          <a:solidFill>
            <a:schemeClr val="accent2">
              <a:hueOff val="-3392975"/>
              <a:satOff val="11185"/>
              <a:lumOff val="1196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Collaboration</a:t>
          </a:r>
          <a:endParaRPr lang="en-US" sz="1800" kern="1200" dirty="0"/>
        </a:p>
      </dsp:txBody>
      <dsp:txXfrm rot="-5400000">
        <a:off x="1" y="4554454"/>
        <a:ext cx="1406457" cy="602767"/>
      </dsp:txXfrm>
    </dsp:sp>
    <dsp:sp modelId="{67BA8136-EAEA-4C07-94C2-4796D867435E}">
      <dsp:nvSpPr>
        <dsp:cNvPr id="0" name=""/>
        <dsp:cNvSpPr/>
      </dsp:nvSpPr>
      <dsp:spPr>
        <a:xfrm rot="5400000">
          <a:off x="6641530" y="-1383848"/>
          <a:ext cx="1305996" cy="11776142"/>
        </a:xfrm>
        <a:prstGeom prst="round2SameRect">
          <a:avLst/>
        </a:prstGeom>
        <a:solidFill>
          <a:schemeClr val="lt1">
            <a:alpha val="90000"/>
            <a:hueOff val="0"/>
            <a:satOff val="0"/>
            <a:lumOff val="0"/>
            <a:alphaOff val="0"/>
          </a:schemeClr>
        </a:solidFill>
        <a:ln w="15875" cap="flat" cmpd="sng" algn="ctr">
          <a:solidFill>
            <a:schemeClr val="accent2">
              <a:hueOff val="-3392975"/>
              <a:satOff val="11185"/>
              <a:lumOff val="1196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Though it is frequently the most challenging and time-consuming to achieve, this style has the best long-term outcomes. </a:t>
          </a:r>
          <a:endParaRPr lang="en-US" sz="1800" kern="1200" dirty="0">
            <a:latin typeface="Calibri" panose="020F0502020204030204" pitchFamily="34" charset="0"/>
            <a:cs typeface="Calibri" panose="020F0502020204030204" pitchFamily="34" charset="0"/>
          </a:endParaRPr>
        </a:p>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The needs and desires of each party are taken into account, and a win-win solution is found so that everyone is happy.</a:t>
          </a:r>
        </a:p>
        <a:p>
          <a:pPr marL="171450" lvl="1" indent="-171450" algn="l" defTabSz="800100">
            <a:lnSpc>
              <a:spcPct val="90000"/>
            </a:lnSpc>
            <a:spcBef>
              <a:spcPct val="0"/>
            </a:spcBef>
            <a:spcAft>
              <a:spcPct val="15000"/>
            </a:spcAft>
            <a:buChar char="•"/>
          </a:pPr>
          <a:r>
            <a:rPr lang="en-GB" sz="1800" kern="1200" dirty="0">
              <a:latin typeface="Calibri" panose="020F0502020204030204" pitchFamily="34" charset="0"/>
              <a:cs typeface="Calibri" panose="020F0502020204030204" pitchFamily="34" charset="0"/>
            </a:rPr>
            <a:t> This frequently entails everyone getting on the same page, discussing the issue, and working out a compromise.</a:t>
          </a:r>
        </a:p>
      </dsp:txBody>
      <dsp:txXfrm rot="-5400000">
        <a:off x="1406458" y="3914977"/>
        <a:ext cx="11712389" cy="117849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FF33C7-669E-4180-A885-0EEFBA7A4683}" type="datetimeFigureOut">
              <a:rPr lang="en-GB" smtClean="0"/>
              <a:t>18/08/2022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06BD30-54E4-40FF-ADA9-53200097A86B}" type="slidenum">
              <a:rPr lang="en-GB" smtClean="0"/>
              <a:t>‹#›</a:t>
            </a:fld>
            <a:endParaRPr lang="en-GB"/>
          </a:p>
        </p:txBody>
      </p:sp>
    </p:spTree>
    <p:extLst>
      <p:ext uri="{BB962C8B-B14F-4D97-AF65-F5344CB8AC3E}">
        <p14:creationId xmlns:p14="http://schemas.microsoft.com/office/powerpoint/2010/main" val="3857626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D" dirty="0"/>
          </a:p>
        </p:txBody>
      </p:sp>
      <p:sp>
        <p:nvSpPr>
          <p:cNvPr id="4" name="Slide Number Placeholder 3"/>
          <p:cNvSpPr>
            <a:spLocks noGrp="1"/>
          </p:cNvSpPr>
          <p:nvPr>
            <p:ph type="sldNum" sz="quarter" idx="5"/>
          </p:nvPr>
        </p:nvSpPr>
        <p:spPr/>
        <p:txBody>
          <a:bodyPr/>
          <a:lstStyle/>
          <a:p>
            <a:fld id="{7106BD30-54E4-40FF-ADA9-53200097A86B}" type="slidenum">
              <a:rPr lang="en-GB" smtClean="0"/>
              <a:t>1</a:t>
            </a:fld>
            <a:endParaRPr lang="en-GB"/>
          </a:p>
        </p:txBody>
      </p:sp>
    </p:spTree>
    <p:extLst>
      <p:ext uri="{BB962C8B-B14F-4D97-AF65-F5344CB8AC3E}">
        <p14:creationId xmlns:p14="http://schemas.microsoft.com/office/powerpoint/2010/main" val="10185236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Collaboration Increases Productivity: Teams that collaborate are more efficient and driven to achieve organizational objectives. Fully motivated teams exhibited a 21% improvement in efficiency (Brindley, 2016). Teamwork enables everybody to interact more effectively frequently in live time, hence minimizing downtime and inefficiencies. All of these factors result in greater output quality.</a:t>
            </a:r>
          </a:p>
          <a:p>
            <a:pPr algn="just"/>
            <a:r>
              <a:rPr lang="en-GB" sz="1200" kern="1200" dirty="0">
                <a:solidFill>
                  <a:schemeClr val="tx1"/>
                </a:solidFill>
                <a:effectLst/>
                <a:latin typeface="+mn-lt"/>
                <a:ea typeface="+mn-ea"/>
                <a:cs typeface="+mn-cs"/>
              </a:rPr>
              <a:t>Greater Synergy: Various skill types, expertise, and experiences comprise teams. Whenever this variety combines, it can provide larger results than the aggregate of personal effort. By learning from one another's failures and successes, teamwork can encourage collaboration amongst individuals.</a:t>
            </a:r>
          </a:p>
          <a:p>
            <a:pPr algn="just"/>
            <a:r>
              <a:rPr lang="en-GB" sz="1200" kern="1200" dirty="0">
                <a:solidFill>
                  <a:schemeClr val="tx1"/>
                </a:solidFill>
                <a:effectLst/>
                <a:latin typeface="+mn-lt"/>
                <a:ea typeface="+mn-ea"/>
                <a:cs typeface="+mn-cs"/>
              </a:rPr>
              <a:t>It boosts innovation: In an environment in which staff have an inquisitive mind, regular sharing of their thoughts, analyses, recommendations, and worries can improve ideation. This paves the way for a more robust debate about fresh ideas and varying viewpoints, resulting in ongoing innovation.</a:t>
            </a:r>
          </a:p>
        </p:txBody>
      </p:sp>
      <p:sp>
        <p:nvSpPr>
          <p:cNvPr id="4" name="Slide Number Placeholder 3"/>
          <p:cNvSpPr>
            <a:spLocks noGrp="1"/>
          </p:cNvSpPr>
          <p:nvPr>
            <p:ph type="sldNum" sz="quarter" idx="10"/>
          </p:nvPr>
        </p:nvSpPr>
        <p:spPr/>
        <p:txBody>
          <a:bodyPr/>
          <a:lstStyle/>
          <a:p>
            <a:fld id="{7106BD30-54E4-40FF-ADA9-53200097A86B}" type="slidenum">
              <a:rPr lang="en-GB" smtClean="0"/>
              <a:t>5</a:t>
            </a:fld>
            <a:endParaRPr lang="en-GB"/>
          </a:p>
        </p:txBody>
      </p:sp>
    </p:spTree>
    <p:extLst>
      <p:ext uri="{BB962C8B-B14F-4D97-AF65-F5344CB8AC3E}">
        <p14:creationId xmlns:p14="http://schemas.microsoft.com/office/powerpoint/2010/main" val="6003496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Motivates Employees: Teamwork enables workers to mingle, debate freely, and engage in non-work-related discussions. Collaboration fosters ties, which in turn fosters a sense of identity and boosts general optimism (Gallagher, 2022). If everyone works with excitement, is willing to assist others, and goes further than the line of duties, victory is assured.</a:t>
            </a:r>
          </a:p>
          <a:p>
            <a:pPr algn="just"/>
            <a:r>
              <a:rPr lang="en-GB" sz="1200" kern="1200" dirty="0">
                <a:solidFill>
                  <a:schemeClr val="tx1"/>
                </a:solidFill>
                <a:effectLst/>
                <a:latin typeface="+mn-lt"/>
                <a:ea typeface="+mn-ea"/>
                <a:cs typeface="+mn-cs"/>
              </a:rPr>
              <a:t> </a:t>
            </a:r>
          </a:p>
          <a:p>
            <a:pPr algn="just"/>
            <a:r>
              <a:rPr lang="en-GB" sz="1200" kern="1200" dirty="0">
                <a:solidFill>
                  <a:schemeClr val="tx1"/>
                </a:solidFill>
                <a:effectLst/>
                <a:latin typeface="+mn-lt"/>
                <a:ea typeface="+mn-ea"/>
                <a:cs typeface="+mn-cs"/>
              </a:rPr>
              <a:t>Improves Adaptability: Most team members are mindful of one another's duties and obligations and are eager to assist if someone can fully execute a particular task. This enables adaptability inside the group and creates a group that can readily overcome obstacles.</a:t>
            </a:r>
          </a:p>
          <a:p>
            <a:pPr algn="just"/>
            <a:r>
              <a:rPr lang="en-GB" sz="1200" kern="1200" dirty="0">
                <a:solidFill>
                  <a:schemeClr val="tx1"/>
                </a:solidFill>
                <a:effectLst/>
                <a:latin typeface="+mn-lt"/>
                <a:ea typeface="+mn-ea"/>
                <a:cs typeface="+mn-cs"/>
              </a:rPr>
              <a:t>Overcomes Obstacles: </a:t>
            </a:r>
          </a:p>
          <a:p>
            <a:pPr algn="just"/>
            <a:r>
              <a:rPr lang="en-GB" sz="1200" kern="1200" dirty="0">
                <a:solidFill>
                  <a:schemeClr val="tx1"/>
                </a:solidFill>
                <a:effectLst/>
                <a:latin typeface="+mn-lt"/>
                <a:ea typeface="+mn-ea"/>
                <a:cs typeface="+mn-cs"/>
              </a:rPr>
              <a:t>Whenever a team is confronted with a dilemma, they might employ their diverse knowledge to provide potential answers. In addition to assisting each other in overcoming adversity, group members are better prepared to deal with any snags along the route and may also alert one another of foreseen dangers.</a:t>
            </a:r>
          </a:p>
          <a:p>
            <a:pPr algn="just"/>
            <a:endParaRPr lang="en-GB" dirty="0"/>
          </a:p>
        </p:txBody>
      </p:sp>
      <p:sp>
        <p:nvSpPr>
          <p:cNvPr id="4" name="Slide Number Placeholder 3"/>
          <p:cNvSpPr>
            <a:spLocks noGrp="1"/>
          </p:cNvSpPr>
          <p:nvPr>
            <p:ph type="sldNum" sz="quarter" idx="10"/>
          </p:nvPr>
        </p:nvSpPr>
        <p:spPr/>
        <p:txBody>
          <a:bodyPr/>
          <a:lstStyle/>
          <a:p>
            <a:fld id="{7106BD30-54E4-40FF-ADA9-53200097A86B}" type="slidenum">
              <a:rPr lang="en-GB" smtClean="0"/>
              <a:t>6</a:t>
            </a:fld>
            <a:endParaRPr lang="en-GB"/>
          </a:p>
        </p:txBody>
      </p:sp>
    </p:spTree>
    <p:extLst>
      <p:ext uri="{BB962C8B-B14F-4D97-AF65-F5344CB8AC3E}">
        <p14:creationId xmlns:p14="http://schemas.microsoft.com/office/powerpoint/2010/main" val="4250129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effectLst/>
                <a:latin typeface="+mn-lt"/>
                <a:ea typeface="Calibri" panose="020F0502020204030204" pitchFamily="34" charset="0"/>
                <a:cs typeface="Times New Roman" panose="02020603050405020304" pitchFamily="18" charset="0"/>
              </a:rPr>
              <a:t>Team advancement is the process of training to collaborate effectively. Studies suggest that groups go over distinct growth processes. Academic psychologist Bruce Tuckman developed a five-stage planning framework that so many high-performing organizations follow (</a:t>
            </a:r>
            <a:r>
              <a:rPr lang="en-GB" sz="1200" dirty="0" err="1">
                <a:effectLst/>
                <a:latin typeface="+mn-lt"/>
                <a:ea typeface="Calibri" panose="020F0502020204030204" pitchFamily="34" charset="0"/>
                <a:cs typeface="Times New Roman" panose="02020603050405020304" pitchFamily="18" charset="0"/>
              </a:rPr>
              <a:t>Gawerc</a:t>
            </a:r>
            <a:r>
              <a:rPr lang="en-GB" sz="1200" dirty="0">
                <a:effectLst/>
                <a:latin typeface="+mn-lt"/>
                <a:ea typeface="Calibri" panose="020F0502020204030204" pitchFamily="34" charset="0"/>
                <a:cs typeface="Times New Roman" panose="02020603050405020304" pitchFamily="18" charset="0"/>
              </a:rPr>
              <a:t>, 2013). He referred to them as the forming, storming, norming, performing, and disbanding phases.</a:t>
            </a:r>
            <a:endParaRPr lang="en-US" sz="1200" dirty="0">
              <a:effectLst/>
              <a:latin typeface="+mn-lt"/>
              <a:ea typeface="Calibri" panose="020F0502020204030204" pitchFamily="34" charset="0"/>
              <a:cs typeface="Times New Roman" panose="02020603050405020304" pitchFamily="18" charset="0"/>
            </a:endParaRPr>
          </a:p>
          <a:p>
            <a:pPr algn="just"/>
            <a:endParaRPr lang="en-GB" sz="12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8</a:t>
            </a:fld>
            <a:endParaRPr lang="en-GB"/>
          </a:p>
        </p:txBody>
      </p:sp>
    </p:spTree>
    <p:extLst>
      <p:ext uri="{BB962C8B-B14F-4D97-AF65-F5344CB8AC3E}">
        <p14:creationId xmlns:p14="http://schemas.microsoft.com/office/powerpoint/2010/main" val="184332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Forming stage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This is the first stage of forming a team where everyone gets introduced to each other and initial talking and ice-breaking happen. Throughout this stage, there is a significant amount of uncertainty, and individuals seek direction and control.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Storming stage</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The storming phase is the most critical as well as challenging. As distinct identities form, it is an out by rivalry and conflict. The performance in the field can potentially decline due to the expenditure of resources on counterproductive </a:t>
            </a:r>
            <a:r>
              <a:rPr lang="en-GB" sz="1200" dirty="0" err="1">
                <a:effectLst/>
                <a:latin typeface="+mn-lt"/>
                <a:ea typeface="Calibri" panose="020F0502020204030204" pitchFamily="34" charset="0"/>
                <a:cs typeface="Times New Roman" panose="02020603050405020304" pitchFamily="18" charset="0"/>
              </a:rPr>
              <a:t>behaviors</a:t>
            </a:r>
            <a:r>
              <a:rPr lang="en-GB" sz="1200" dirty="0">
                <a:effectLst/>
                <a:latin typeface="+mn-lt"/>
                <a:ea typeface="Calibri" panose="020F0502020204030204" pitchFamily="34" charset="0"/>
                <a:cs typeface="Times New Roman" panose="02020603050405020304" pitchFamily="18" charset="0"/>
              </a:rPr>
              <a:t> (Huang and Murad, 2021). Individuals may differ over shared goals, and subgroups and friendship groups may emerge over dominant personalities or regions of consensus. To progress throughout this phase, teammates must show courage, embrace differences between individuals, and resolve opposing opinions.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Norming stage</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Conflicts are resolved and a level of collaboration emerges as teams move past the performing stage. The agreement is reached regarding the leadership structure and the duties assigned to each member during the start phase.</a:t>
            </a:r>
          </a:p>
          <a:p>
            <a:endParaRPr lang="en-GB" sz="12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9</a:t>
            </a:fld>
            <a:endParaRPr lang="en-GB"/>
          </a:p>
        </p:txBody>
      </p:sp>
    </p:spTree>
    <p:extLst>
      <p:ext uri="{BB962C8B-B14F-4D97-AF65-F5344CB8AC3E}">
        <p14:creationId xmlns:p14="http://schemas.microsoft.com/office/powerpoint/2010/main" val="3284178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Stage performance </a:t>
            </a:r>
          </a:p>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Stage performance is another stage of forming a team where </a:t>
            </a:r>
            <a:r>
              <a:rPr lang="en-GB" sz="1200" dirty="0">
                <a:effectLst/>
                <a:latin typeface="+mn-lt"/>
                <a:ea typeface="Calibri" panose="020F0502020204030204" pitchFamily="34" charset="0"/>
                <a:cs typeface="Times New Roman" panose="02020603050405020304" pitchFamily="18" charset="0"/>
              </a:rPr>
              <a:t>agreement and collaboration are well-established and the group format is well structured and matured (M. Abo El Nasr, 2015). The team has a clear and solid framework in place, and everyone is dedicated to the player's objective.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Stage of pause</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This is the last stage where all the objectives that have been set were achieved. The focus is on assembly-mounted tasks and recording work and outcomes. Single members of the team may well be moved to certain other teams when the pressure decreases, and the team may disintegrate. </a:t>
            </a:r>
            <a:endParaRPr lang="en-US" sz="1200" dirty="0">
              <a:effectLst/>
              <a:latin typeface="+mn-lt"/>
              <a:ea typeface="Calibri" panose="020F0502020204030204" pitchFamily="34" charset="0"/>
              <a:cs typeface="Times New Roman" panose="02020603050405020304" pitchFamily="18" charset="0"/>
            </a:endParaRPr>
          </a:p>
          <a:p>
            <a:endParaRPr lang="en-GB" sz="12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10</a:t>
            </a:fld>
            <a:endParaRPr lang="en-GB"/>
          </a:p>
        </p:txBody>
      </p:sp>
    </p:spTree>
    <p:extLst>
      <p:ext uri="{BB962C8B-B14F-4D97-AF65-F5344CB8AC3E}">
        <p14:creationId xmlns:p14="http://schemas.microsoft.com/office/powerpoint/2010/main" val="2323973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  Leadership Skills: A leader plays a vital role in managing teamwork. He shows the vision, offers proper guidance, motivates members, and set ground rules for teamwork about what to do and what not to do </a:t>
            </a:r>
            <a:r>
              <a:rPr lang="en-GB" sz="1200" dirty="0">
                <a:effectLst/>
                <a:latin typeface="+mn-lt"/>
                <a:ea typeface="Calibri" panose="020F0502020204030204" pitchFamily="34" charset="0"/>
                <a:cs typeface="Times New Roman" panose="02020603050405020304" pitchFamily="18" charset="0"/>
              </a:rPr>
              <a:t>(Raza Zaidi and Siddiqui, 2021).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However, the manager also has a role in this to see whether the goal, as well as duties and roles, are effectively accomplished or not.</a:t>
            </a: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Roles of the Creative Director</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A creative director also has certain roles to work with. He must ensure that in teamwork technologies that are advanced and intellectual are being used for gaining victory. He also has a role to see whether individuals are coming up with new innovations or not and if there are any issues or not and also inspire the groups to thrive for improvement.</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endParaRPr lang="en-US" sz="1200" dirty="0">
              <a:effectLst/>
              <a:latin typeface="+mn-lt"/>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dirty="0">
              <a:latin typeface="+mn-lt"/>
            </a:endParaRPr>
          </a:p>
          <a:p>
            <a:pPr algn="just"/>
            <a:endParaRPr lang="en-GB" sz="12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13</a:t>
            </a:fld>
            <a:endParaRPr lang="en-GB"/>
          </a:p>
        </p:txBody>
      </p:sp>
    </p:spTree>
    <p:extLst>
      <p:ext uri="{BB962C8B-B14F-4D97-AF65-F5344CB8AC3E}">
        <p14:creationId xmlns:p14="http://schemas.microsoft.com/office/powerpoint/2010/main" val="966027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effectLst/>
                <a:latin typeface="+mn-lt"/>
                <a:ea typeface="Calibri" panose="020F0502020204030204" pitchFamily="34" charset="0"/>
                <a:cs typeface="Times New Roman" panose="02020603050405020304" pitchFamily="18" charset="0"/>
              </a:rPr>
              <a:t>Facilitator: A facilitator is a person who helps the teamwork to go in the right way and helps the members in any kind of problem-solving. Though in many cases, a facilitator does not hold any official power he is always there to help the teams reach any kind of agreement. Whenever a team is working with something controversial or debatable a moderator needs to be present there to record all of that conversation and strategies.</a:t>
            </a:r>
            <a:endParaRPr lang="en-US" sz="1200" dirty="0">
              <a:effectLst/>
              <a:latin typeface="+mn-lt"/>
              <a:ea typeface="Calibri" panose="020F0502020204030204" pitchFamily="34" charset="0"/>
              <a:cs typeface="Times New Roman" panose="02020603050405020304" pitchFamily="18" charset="0"/>
            </a:endParaRPr>
          </a:p>
          <a:p>
            <a:pPr algn="just"/>
            <a:endParaRPr lang="en-GB" sz="12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15</a:t>
            </a:fld>
            <a:endParaRPr lang="en-GB"/>
          </a:p>
        </p:txBody>
      </p:sp>
    </p:spTree>
    <p:extLst>
      <p:ext uri="{BB962C8B-B14F-4D97-AF65-F5344CB8AC3E}">
        <p14:creationId xmlns:p14="http://schemas.microsoft.com/office/powerpoint/2010/main" val="1994479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effectLst/>
                <a:latin typeface="+mn-lt"/>
                <a:ea typeface="Calibri" panose="020F0502020204030204" pitchFamily="34" charset="0"/>
                <a:cs typeface="Times New Roman" panose="02020603050405020304" pitchFamily="18" charset="0"/>
              </a:rPr>
              <a:t>A coach is a person who offers one-on-one assistance to the members of the team. A coach is a person who continuously helps a person through the person who has gained some knowledge on specific issues. While providing coaching one-on-one problems as well as conflict may arise and it is quite common at that moment trainer is the person to call to solve the situation initially though conflict arises very occasionally.  A coach and team manager may be one individual.</a:t>
            </a:r>
            <a:endParaRPr lang="en-US" sz="1200" dirty="0">
              <a:effectLst/>
              <a:latin typeface="+mn-lt"/>
              <a:ea typeface="Calibri" panose="020F0502020204030204" pitchFamily="34" charset="0"/>
              <a:cs typeface="Times New Roman" panose="02020603050405020304" pitchFamily="18" charset="0"/>
            </a:endParaRPr>
          </a:p>
          <a:p>
            <a:pPr algn="just"/>
            <a:endParaRPr lang="en-GB" sz="10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16</a:t>
            </a:fld>
            <a:endParaRPr lang="en-GB"/>
          </a:p>
        </p:txBody>
      </p:sp>
    </p:spTree>
    <p:extLst>
      <p:ext uri="{BB962C8B-B14F-4D97-AF65-F5344CB8AC3E}">
        <p14:creationId xmlns:p14="http://schemas.microsoft.com/office/powerpoint/2010/main" val="2891870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mn-lt"/>
                <a:ea typeface="Calibri" panose="020F0502020204030204" pitchFamily="34" charset="0"/>
                <a:cs typeface="Times New Roman" panose="02020603050405020304" pitchFamily="18" charset="0"/>
              </a:rPr>
              <a:t>Conflict management is a process of solving the conflict among the team members or two individuals where an unfavorable situation arises and outcomes become negative for all. The person who solves the conflict may be a manager or leader who must possess some qualities such as negotiation skills, problem-solving skills, and so on. There may be different types of problems in an </a:t>
            </a:r>
            <a:r>
              <a:rPr lang="en-US" sz="1200" dirty="0" err="1">
                <a:effectLst/>
                <a:latin typeface="+mn-lt"/>
                <a:ea typeface="Calibri" panose="020F0502020204030204" pitchFamily="34" charset="0"/>
                <a:cs typeface="Times New Roman" panose="02020603050405020304" pitchFamily="18" charset="0"/>
              </a:rPr>
              <a:t>organisation</a:t>
            </a:r>
            <a:r>
              <a:rPr lang="en-US" sz="1200" dirty="0">
                <a:effectLst/>
                <a:latin typeface="+mn-lt"/>
                <a:ea typeface="Calibri" panose="020F0502020204030204" pitchFamily="34" charset="0"/>
                <a:cs typeface="Times New Roman" panose="02020603050405020304" pitchFamily="18" charset="0"/>
              </a:rPr>
              <a:t> and there is also conflict management styles with 5 parts.</a:t>
            </a:r>
          </a:p>
          <a:p>
            <a:pPr marL="342900" indent="-342900" algn="just">
              <a:buFont typeface="Arial" panose="020B0604020202020204" pitchFamily="34" charset="0"/>
              <a:buChar char="•"/>
            </a:pPr>
            <a:endParaRPr lang="en-GB" sz="1200" dirty="0">
              <a:latin typeface="+mn-lt"/>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18</a:t>
            </a:fld>
            <a:endParaRPr lang="en-GB"/>
          </a:p>
        </p:txBody>
      </p:sp>
    </p:spTree>
    <p:extLst>
      <p:ext uri="{BB962C8B-B14F-4D97-AF65-F5344CB8AC3E}">
        <p14:creationId xmlns:p14="http://schemas.microsoft.com/office/powerpoint/2010/main" val="35761649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Avoiding: It is a way to manage the conflict by avoiding the whole situation or ignoring the person who started the conflict. On the other hand, to avoid conflict the person who initiated the conflict can be kicked out of the group temporarily or can be shifted to another department.</a:t>
            </a:r>
          </a:p>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Accommodating: If anyone holds a doubt in himself that he may done some mistake or any error can be taken place by him or doesn’t hold strong confidence about a subject or the other person to work with then it is the best possible solution to accommodate. </a:t>
            </a:r>
          </a:p>
          <a:p>
            <a:endParaRPr lang="en-GB" sz="10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19</a:t>
            </a:fld>
            <a:endParaRPr lang="en-GB"/>
          </a:p>
        </p:txBody>
      </p:sp>
    </p:spTree>
    <p:extLst>
      <p:ext uri="{BB962C8B-B14F-4D97-AF65-F5344CB8AC3E}">
        <p14:creationId xmlns:p14="http://schemas.microsoft.com/office/powerpoint/2010/main" val="3070194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mn-lt"/>
                <a:ea typeface="Calibri" panose="020F0502020204030204" pitchFamily="34" charset="0"/>
                <a:cs typeface="Times New Roman" panose="02020603050405020304" pitchFamily="18" charset="0"/>
              </a:rPr>
              <a:t>Compromising: This is one of the best actions to solve a conflict. When a situation becomes so tough and both the conflicting parties want their best then one of the best ways is to compromise and it should come from both sides so that an agreement can be reached easily. Both the parties receive benefits from this. </a:t>
            </a: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Competing: This is opposite to compromising where both parties don’t want any mutual agreement and want to gain their own benefit by defeating another party. One party has to win the agreement and the other will lose the battle.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Collaboration: This is another good solution and here both the parties get a win-win solution. Though it consumes much time and is challenging at the same time but brings long-term good output for the organisation.</a:t>
            </a:r>
            <a:endParaRPr lang="en-US" sz="1200" dirty="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20</a:t>
            </a:fld>
            <a:endParaRPr lang="en-GB"/>
          </a:p>
        </p:txBody>
      </p:sp>
    </p:spTree>
    <p:extLst>
      <p:ext uri="{BB962C8B-B14F-4D97-AF65-F5344CB8AC3E}">
        <p14:creationId xmlns:p14="http://schemas.microsoft.com/office/powerpoint/2010/main" val="42056710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dirty="0">
                <a:effectLst/>
                <a:latin typeface="+mn-lt"/>
                <a:ea typeface="Calibri" panose="020F0502020204030204" pitchFamily="34" charset="0"/>
                <a:cs typeface="Times New Roman" panose="02020603050405020304" pitchFamily="18" charset="0"/>
              </a:rPr>
              <a:t>Team development becomes successful when the team’s goals and objectives are achieved and along with that all team members learn about communication, encouragement, and trust as well as develop the inner strengths of each individual. There are many success factors that can describe whether a team development is successful or not. However, there are five critical areas that have been described in the next slides.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dirty="0">
              <a:effectLst/>
              <a:latin typeface="+mn-lt"/>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22</a:t>
            </a:fld>
            <a:endParaRPr lang="en-GB"/>
          </a:p>
        </p:txBody>
      </p:sp>
    </p:spTree>
    <p:extLst>
      <p:ext uri="{BB962C8B-B14F-4D97-AF65-F5344CB8AC3E}">
        <p14:creationId xmlns:p14="http://schemas.microsoft.com/office/powerpoint/2010/main" val="1697670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200" b="1" dirty="0">
                <a:effectLst/>
                <a:latin typeface="+mn-lt"/>
                <a:ea typeface="Calibri" panose="020F0502020204030204" pitchFamily="34" charset="0"/>
                <a:cs typeface="Times New Roman" panose="02020603050405020304" pitchFamily="18" charset="0"/>
              </a:rPr>
              <a:t>Leadership</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Every team requires a good leader who can set goals for the team and set out strategies that will help them to find out their mission and vision for developing themselves and at the same time find motivation for working inside a team (</a:t>
            </a:r>
            <a:r>
              <a:rPr lang="en-GB" sz="1200" dirty="0" err="1">
                <a:effectLst/>
                <a:latin typeface="+mn-lt"/>
                <a:ea typeface="Calibri" panose="020F0502020204030204" pitchFamily="34" charset="0"/>
                <a:cs typeface="Times New Roman" panose="02020603050405020304" pitchFamily="18" charset="0"/>
              </a:rPr>
              <a:t>Verow</a:t>
            </a:r>
            <a:r>
              <a:rPr lang="en-GB" sz="1200" dirty="0">
                <a:effectLst/>
                <a:latin typeface="+mn-lt"/>
                <a:ea typeface="Calibri" panose="020F0502020204030204" pitchFamily="34" charset="0"/>
                <a:cs typeface="Times New Roman" panose="02020603050405020304" pitchFamily="18" charset="0"/>
              </a:rPr>
              <a:t>, 2019).</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A leader must be dedicated to getting the best result for a team and for that he will do the best for the team and individually assist the work performance of every member so that a member who is weak in some cases can be given proper direction to meet the objectives set by him.</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b="1" dirty="0">
                <a:effectLst/>
                <a:latin typeface="+mn-lt"/>
                <a:ea typeface="Calibri" panose="020F0502020204030204" pitchFamily="34" charset="0"/>
                <a:cs typeface="Times New Roman" panose="02020603050405020304" pitchFamily="18" charset="0"/>
              </a:rPr>
              <a:t>Visionary Collaboration</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A leader also needs to have a vision that will assist him to hold the common goal and make the team united to get the best result and along with that other daily activity such as issues of performance, instrumental improvement, bringing new ideas, focusing on new ideas also be considered time to time.</a:t>
            </a:r>
            <a:endParaRPr lang="en-US" sz="1200" dirty="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mn-lt"/>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23</a:t>
            </a:fld>
            <a:endParaRPr lang="en-GB"/>
          </a:p>
        </p:txBody>
      </p:sp>
    </p:spTree>
    <p:extLst>
      <p:ext uri="{BB962C8B-B14F-4D97-AF65-F5344CB8AC3E}">
        <p14:creationId xmlns:p14="http://schemas.microsoft.com/office/powerpoint/2010/main" val="1773731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GB" sz="1200" b="1" dirty="0">
                <a:effectLst/>
                <a:latin typeface="+mn-lt"/>
                <a:ea typeface="Calibri" panose="020F0502020204030204" pitchFamily="34" charset="0"/>
                <a:cs typeface="Times New Roman" panose="02020603050405020304" pitchFamily="18" charset="0"/>
              </a:rPr>
              <a:t>Commitment and Attitudes</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Every team member must be committed and show a positive attitude towards the teamwork and only then team development will be successful. The average member of a group actually determines whether or not to thrive (</a:t>
            </a:r>
            <a:r>
              <a:rPr lang="en-GB" sz="1200" dirty="0" err="1">
                <a:effectLst/>
                <a:latin typeface="+mn-lt"/>
                <a:ea typeface="Calibri" panose="020F0502020204030204" pitchFamily="34" charset="0"/>
                <a:cs typeface="Times New Roman" panose="02020603050405020304" pitchFamily="18" charset="0"/>
              </a:rPr>
              <a:t>Yannibelli</a:t>
            </a:r>
            <a:r>
              <a:rPr lang="en-GB" sz="1200" dirty="0">
                <a:effectLst/>
                <a:latin typeface="+mn-lt"/>
                <a:ea typeface="Calibri" panose="020F0502020204030204" pitchFamily="34" charset="0"/>
                <a:cs typeface="Times New Roman" panose="02020603050405020304" pitchFamily="18" charset="0"/>
              </a:rPr>
              <a:t> and </a:t>
            </a:r>
            <a:r>
              <a:rPr lang="en-GB" sz="1200" dirty="0" err="1">
                <a:effectLst/>
                <a:latin typeface="+mn-lt"/>
                <a:ea typeface="Calibri" panose="020F0502020204030204" pitchFamily="34" charset="0"/>
                <a:cs typeface="Times New Roman" panose="02020603050405020304" pitchFamily="18" charset="0"/>
              </a:rPr>
              <a:t>Amandi</a:t>
            </a:r>
            <a:r>
              <a:rPr lang="en-GB" sz="1200" dirty="0">
                <a:effectLst/>
                <a:latin typeface="+mn-lt"/>
                <a:ea typeface="Calibri" panose="020F0502020204030204" pitchFamily="34" charset="0"/>
                <a:cs typeface="Times New Roman" panose="02020603050405020304" pitchFamily="18" charset="0"/>
              </a:rPr>
              <a:t>, 2018).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 </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b="1" dirty="0">
                <a:effectLst/>
                <a:latin typeface="+mn-lt"/>
                <a:ea typeface="Calibri" panose="020F0502020204030204" pitchFamily="34" charset="0"/>
                <a:cs typeface="Times New Roman" panose="02020603050405020304" pitchFamily="18" charset="0"/>
              </a:rPr>
              <a:t>Mutual Trust</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Mutual trust is must-have a thing for the development of a successful team. Being an element of a player's identity, confidence permits the group to participate in public discussion and judgment, which results in "active engagement" from everyone on the team.</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b="1" dirty="0">
                <a:effectLst/>
                <a:latin typeface="+mn-lt"/>
                <a:ea typeface="Calibri" panose="020F0502020204030204" pitchFamily="34" charset="0"/>
                <a:cs typeface="Times New Roman" panose="02020603050405020304" pitchFamily="18" charset="0"/>
              </a:rPr>
              <a:t>Collaboration on a Team</a:t>
            </a:r>
            <a:endParaRPr lang="en-US" sz="1200" dirty="0">
              <a:effectLst/>
              <a:latin typeface="+mn-lt"/>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1200" dirty="0">
                <a:effectLst/>
                <a:latin typeface="+mn-lt"/>
                <a:ea typeface="Calibri" panose="020F0502020204030204" pitchFamily="34" charset="0"/>
                <a:cs typeface="Times New Roman" panose="02020603050405020304" pitchFamily="18" charset="0"/>
              </a:rPr>
              <a:t>Collaboration is also a must-needed thing in a team because it helps to implement new plans and procedures among the team and also helps to identify the members who are constantly performing well and giving focus and attention to the activities of the team.</a:t>
            </a:r>
            <a:endParaRPr lang="en-US" sz="1200" dirty="0">
              <a:effectLst/>
              <a:latin typeface="+mn-lt"/>
              <a:ea typeface="Calibri" panose="020F0502020204030204" pitchFamily="34" charset="0"/>
              <a:cs typeface="Times New Roman" panose="02020603050405020304" pitchFamily="18" charset="0"/>
            </a:endParaRPr>
          </a:p>
          <a:p>
            <a:endParaRPr lang="en-GB" sz="1200" dirty="0">
              <a:latin typeface="+mn-lt"/>
            </a:endParaRPr>
          </a:p>
        </p:txBody>
      </p:sp>
      <p:sp>
        <p:nvSpPr>
          <p:cNvPr id="4" name="Slide Number Placeholder 3"/>
          <p:cNvSpPr>
            <a:spLocks noGrp="1"/>
          </p:cNvSpPr>
          <p:nvPr>
            <p:ph type="sldNum" sz="quarter" idx="10"/>
          </p:nvPr>
        </p:nvSpPr>
        <p:spPr/>
        <p:txBody>
          <a:bodyPr/>
          <a:lstStyle/>
          <a:p>
            <a:fld id="{7106BD30-54E4-40FF-ADA9-53200097A86B}" type="slidenum">
              <a:rPr lang="en-GB" smtClean="0"/>
              <a:t>24</a:t>
            </a:fld>
            <a:endParaRPr lang="en-GB"/>
          </a:p>
        </p:txBody>
      </p:sp>
    </p:spTree>
    <p:extLst>
      <p:ext uri="{BB962C8B-B14F-4D97-AF65-F5344CB8AC3E}">
        <p14:creationId xmlns:p14="http://schemas.microsoft.com/office/powerpoint/2010/main" val="9438678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D"/>
          </a:p>
        </p:txBody>
      </p:sp>
      <p:sp>
        <p:nvSpPr>
          <p:cNvPr id="4" name="Slide Number Placeholder 3"/>
          <p:cNvSpPr>
            <a:spLocks noGrp="1"/>
          </p:cNvSpPr>
          <p:nvPr>
            <p:ph type="sldNum" sz="quarter" idx="5"/>
          </p:nvPr>
        </p:nvSpPr>
        <p:spPr/>
        <p:txBody>
          <a:bodyPr/>
          <a:lstStyle/>
          <a:p>
            <a:fld id="{7106BD30-54E4-40FF-ADA9-53200097A86B}" type="slidenum">
              <a:rPr lang="en-GB" smtClean="0"/>
              <a:t>25</a:t>
            </a:fld>
            <a:endParaRPr lang="en-GB"/>
          </a:p>
        </p:txBody>
      </p:sp>
    </p:spTree>
    <p:extLst>
      <p:ext uri="{BB962C8B-B14F-4D97-AF65-F5344CB8AC3E}">
        <p14:creationId xmlns:p14="http://schemas.microsoft.com/office/powerpoint/2010/main" val="2744491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626669" y="1203448"/>
            <a:ext cx="12955610" cy="3812147"/>
          </a:xfrm>
        </p:spPr>
        <p:txBody>
          <a:bodyPr bIns="0" anchor="b">
            <a:normAutofit/>
          </a:bodyPr>
          <a:lstStyle>
            <a:lvl1pPr algn="l">
              <a:defRPr sz="9900"/>
            </a:lvl1pPr>
          </a:lstStyle>
          <a:p>
            <a:r>
              <a:rPr lang="en-US"/>
              <a:t>Click to edit Master title style</a:t>
            </a:r>
            <a:endParaRPr lang="en-US" dirty="0"/>
          </a:p>
        </p:txBody>
      </p:sp>
      <p:sp>
        <p:nvSpPr>
          <p:cNvPr id="3" name="Subtitle 2"/>
          <p:cNvSpPr>
            <a:spLocks noGrp="1"/>
          </p:cNvSpPr>
          <p:nvPr>
            <p:ph type="subTitle" idx="1"/>
          </p:nvPr>
        </p:nvSpPr>
        <p:spPr>
          <a:xfrm>
            <a:off x="3626670" y="5296807"/>
            <a:ext cx="12955608" cy="1466432"/>
          </a:xfrm>
        </p:spPr>
        <p:txBody>
          <a:bodyPr tIns="91440" bIns="91440">
            <a:normAutofit/>
          </a:bodyPr>
          <a:lstStyle>
            <a:lvl1pPr marL="0" indent="0" algn="l">
              <a:buNone/>
              <a:defRPr sz="2700" b="0" cap="all" baseline="0">
                <a:solidFill>
                  <a:schemeClr val="tx1"/>
                </a:solidFill>
              </a:defRPr>
            </a:lvl1pPr>
            <a:lvl2pPr marL="685800" indent="0" algn="ctr">
              <a:buNone/>
              <a:defRPr sz="27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8/18/2022</a:t>
            </a:fld>
            <a:endParaRPr lang="en-US"/>
          </a:p>
        </p:txBody>
      </p:sp>
      <p:sp>
        <p:nvSpPr>
          <p:cNvPr id="5" name="Footer Placeholder 4"/>
          <p:cNvSpPr>
            <a:spLocks noGrp="1"/>
          </p:cNvSpPr>
          <p:nvPr>
            <p:ph type="ftr" sz="quarter" idx="11"/>
          </p:nvPr>
        </p:nvSpPr>
        <p:spPr>
          <a:xfrm>
            <a:off x="3624751" y="493961"/>
            <a:ext cx="7460873" cy="463802"/>
          </a:xfrm>
        </p:spPr>
        <p:txBody>
          <a:bodyPr/>
          <a:lstStyle/>
          <a:p>
            <a:endParaRPr lang="en-US"/>
          </a:p>
        </p:txBody>
      </p:sp>
      <p:sp>
        <p:nvSpPr>
          <p:cNvPr id="6" name="Slide Number Placeholder 5"/>
          <p:cNvSpPr>
            <a:spLocks noGrp="1"/>
          </p:cNvSpPr>
          <p:nvPr>
            <p:ph type="sldNum" sz="quarter" idx="12"/>
          </p:nvPr>
        </p:nvSpPr>
        <p:spPr>
          <a:xfrm>
            <a:off x="2156497" y="1198460"/>
            <a:ext cx="1216529" cy="755367"/>
          </a:xfrm>
        </p:spPr>
        <p:txBody>
          <a:bodyPr/>
          <a:lstStyle/>
          <a:p>
            <a:fld id="{B6F15528-21DE-4FAA-801E-634DDDAF4B2B}" type="slidenum">
              <a:rPr lang="en-US" smtClean="0"/>
              <a:pPr/>
              <a:t>‹#›</a:t>
            </a:fld>
            <a:endParaRPr lang="en-US"/>
          </a:p>
        </p:txBody>
      </p:sp>
      <p:cxnSp>
        <p:nvCxnSpPr>
          <p:cNvPr id="15" name="Straight Connector 14"/>
          <p:cNvCxnSpPr/>
          <p:nvPr/>
        </p:nvCxnSpPr>
        <p:spPr>
          <a:xfrm>
            <a:off x="3626670" y="5292813"/>
            <a:ext cx="12955608"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51683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33" name="Straight Connector 32"/>
          <p:cNvCxnSpPr/>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88930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181359" y="2634195"/>
            <a:ext cx="12964731" cy="2831925"/>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2181359" y="5709293"/>
            <a:ext cx="12945669" cy="1519394"/>
          </a:xfrm>
        </p:spPr>
        <p:txBody>
          <a:bodyPr tIns="91440">
            <a:normAutofit/>
          </a:bodyPr>
          <a:lstStyle>
            <a:lvl1pPr marL="0" indent="0" algn="l">
              <a:buNone/>
              <a:defRPr sz="2700">
                <a:solidFill>
                  <a:schemeClr val="tx1"/>
                </a:solidFill>
              </a:defRPr>
            </a:lvl1pPr>
            <a:lvl2pPr marL="685800" indent="0">
              <a:buNone/>
              <a:defRPr sz="27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15" name="Straight Connector 14"/>
          <p:cNvCxnSpPr/>
          <p:nvPr/>
        </p:nvCxnSpPr>
        <p:spPr>
          <a:xfrm>
            <a:off x="2181359" y="5707478"/>
            <a:ext cx="12945669"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24046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73826" y="1207334"/>
            <a:ext cx="14408453" cy="158895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170997" y="3016318"/>
            <a:ext cx="6967728" cy="51728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620657" y="3026015"/>
            <a:ext cx="6967728" cy="5162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cxnSp>
        <p:nvCxnSpPr>
          <p:cNvPr id="35" name="Straight Connector 34"/>
          <p:cNvCxnSpPr/>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75987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0787" y="1206245"/>
            <a:ext cx="14411492" cy="1584479"/>
          </a:xfrm>
        </p:spPr>
        <p:txBody>
          <a:bodyPr/>
          <a:lstStyle/>
          <a:p>
            <a:r>
              <a:rPr lang="en-US"/>
              <a:t>Click to edit Master title style</a:t>
            </a:r>
            <a:endParaRPr lang="en-US" dirty="0"/>
          </a:p>
        </p:txBody>
      </p:sp>
      <p:sp>
        <p:nvSpPr>
          <p:cNvPr id="3" name="Text Placeholder 2"/>
          <p:cNvSpPr>
            <a:spLocks noGrp="1"/>
          </p:cNvSpPr>
          <p:nvPr>
            <p:ph type="body" idx="1"/>
          </p:nvPr>
        </p:nvSpPr>
        <p:spPr>
          <a:xfrm>
            <a:off x="2170787" y="3029324"/>
            <a:ext cx="6967728" cy="1202915"/>
          </a:xfrm>
        </p:spPr>
        <p:txBody>
          <a:bodyPr anchor="b">
            <a:normAutofit/>
          </a:bodyPr>
          <a:lstStyle>
            <a:lvl1pPr marL="0" indent="0">
              <a:lnSpc>
                <a:spcPct val="100000"/>
              </a:lnSpc>
              <a:buNone/>
              <a:defRPr sz="3300" b="0" cap="all" baseline="0">
                <a:solidFill>
                  <a:schemeClr val="accent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2170787" y="4236404"/>
            <a:ext cx="6967728" cy="39666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618543" y="3034505"/>
            <a:ext cx="6967728" cy="1203356"/>
          </a:xfrm>
        </p:spPr>
        <p:txBody>
          <a:bodyPr anchor="b">
            <a:normAutofit/>
          </a:bodyPr>
          <a:lstStyle>
            <a:lvl1pPr marL="0" indent="0">
              <a:lnSpc>
                <a:spcPct val="100000"/>
              </a:lnSpc>
              <a:buNone/>
              <a:defRPr sz="3300" b="0" cap="all" baseline="0">
                <a:solidFill>
                  <a:schemeClr val="accent1"/>
                </a:soli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618543" y="4232237"/>
            <a:ext cx="6967728" cy="395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8/18/2022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cxnSp>
        <p:nvCxnSpPr>
          <p:cNvPr id="29" name="Straight Connector 28"/>
          <p:cNvCxnSpPr/>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27671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8/18/2022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cxnSp>
        <p:nvCxnSpPr>
          <p:cNvPr id="25" name="Straight Connector 24"/>
          <p:cNvCxnSpPr/>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43141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73647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7007" y="1198460"/>
            <a:ext cx="4909649" cy="3370676"/>
          </a:xfrm>
        </p:spPr>
        <p:txBody>
          <a:bodyPr anchor="b">
            <a:normAutofit/>
          </a:bodyPr>
          <a:lstStyle>
            <a:lvl1pPr algn="l">
              <a:defRPr sz="3600"/>
            </a:lvl1pPr>
          </a:lstStyle>
          <a:p>
            <a:r>
              <a:rPr lang="en-US"/>
              <a:t>Click to edit Master title style</a:t>
            </a:r>
            <a:endParaRPr lang="en-US" dirty="0"/>
          </a:p>
        </p:txBody>
      </p:sp>
      <p:sp>
        <p:nvSpPr>
          <p:cNvPr id="3" name="Content Placeholder 2"/>
          <p:cNvSpPr>
            <a:spLocks noGrp="1"/>
          </p:cNvSpPr>
          <p:nvPr>
            <p:ph idx="1"/>
          </p:nvPr>
        </p:nvSpPr>
        <p:spPr>
          <a:xfrm>
            <a:off x="7565571" y="1198461"/>
            <a:ext cx="9018705" cy="6988239"/>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167007" y="4808237"/>
            <a:ext cx="4912520" cy="3372272"/>
          </a:xfrm>
        </p:spPr>
        <p:txBody>
          <a:bodyPr/>
          <a:lstStyle>
            <a:lvl1pPr marL="0" indent="0" algn="l">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cxnSp>
        <p:nvCxnSpPr>
          <p:cNvPr id="17" name="Straight Connector 16"/>
          <p:cNvCxnSpPr/>
          <p:nvPr/>
        </p:nvCxnSpPr>
        <p:spPr>
          <a:xfrm>
            <a:off x="2172420" y="4808237"/>
            <a:ext cx="490423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4558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1216081" y="723256"/>
            <a:ext cx="6111800" cy="7723652"/>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2176809" y="1694270"/>
            <a:ext cx="8298492" cy="2745876"/>
          </a:xfrm>
        </p:spPr>
        <p:txBody>
          <a:bodyPr anchor="b">
            <a:normAutofit/>
          </a:bodyPr>
          <a:lstStyle>
            <a:lvl1pPr>
              <a:defRPr sz="4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2186584" y="1683814"/>
            <a:ext cx="4186757" cy="5799491"/>
          </a:xfrm>
          <a:solidFill>
            <a:schemeClr val="bg1">
              <a:lumMod val="85000"/>
            </a:schemeClr>
          </a:solidFill>
          <a:ln w="9525" cap="sq">
            <a:noFill/>
            <a:miter lim="800000"/>
          </a:ln>
          <a:effectLst/>
        </p:spPr>
        <p:txBody>
          <a:bodyPr anchor="t"/>
          <a:lstStyle>
            <a:lvl1pPr marL="0" indent="0" algn="ctr">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US" dirty="0"/>
          </a:p>
        </p:txBody>
      </p:sp>
      <p:sp>
        <p:nvSpPr>
          <p:cNvPr id="4" name="Text Placeholder 3"/>
          <p:cNvSpPr>
            <a:spLocks noGrp="1"/>
          </p:cNvSpPr>
          <p:nvPr>
            <p:ph type="body" sz="half" idx="2"/>
          </p:nvPr>
        </p:nvSpPr>
        <p:spPr>
          <a:xfrm>
            <a:off x="2175494" y="4718988"/>
            <a:ext cx="8286606" cy="3005613"/>
          </a:xfrm>
        </p:spPr>
        <p:txBody>
          <a:bodyPr>
            <a:normAutofit/>
          </a:bodyPr>
          <a:lstStyle>
            <a:lvl1pPr marL="0" indent="0" algn="l">
              <a:buNone/>
              <a:defRPr sz="27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US"/>
              <a:t>Click to edit Master text styles</a:t>
            </a:r>
          </a:p>
        </p:txBody>
      </p:sp>
      <p:sp>
        <p:nvSpPr>
          <p:cNvPr id="5" name="Date Placeholder 4"/>
          <p:cNvSpPr>
            <a:spLocks noGrp="1"/>
          </p:cNvSpPr>
          <p:nvPr>
            <p:ph type="dt" sz="half" idx="10"/>
          </p:nvPr>
        </p:nvSpPr>
        <p:spPr>
          <a:xfrm>
            <a:off x="2171074" y="8204785"/>
            <a:ext cx="8291027" cy="480185"/>
          </a:xfrm>
        </p:spPr>
        <p:txBody>
          <a:bodyPr/>
          <a:lstStyle>
            <a:lvl1pPr algn="l">
              <a:defRPr/>
            </a:lvl1pPr>
          </a:lstStyle>
          <a:p>
            <a:fld id="{1D8BD707-D9CF-40AE-B4C6-C98DA3205C09}" type="datetimeFigureOut">
              <a:rPr lang="en-US" smtClean="0"/>
              <a:pPr/>
              <a:t>8/18/2022</a:t>
            </a:fld>
            <a:endParaRPr lang="en-US"/>
          </a:p>
        </p:txBody>
      </p:sp>
      <p:sp>
        <p:nvSpPr>
          <p:cNvPr id="6" name="Footer Placeholder 5"/>
          <p:cNvSpPr>
            <a:spLocks noGrp="1"/>
          </p:cNvSpPr>
          <p:nvPr>
            <p:ph type="ftr" sz="quarter" idx="11"/>
          </p:nvPr>
        </p:nvSpPr>
        <p:spPr>
          <a:xfrm>
            <a:off x="2171073" y="477961"/>
            <a:ext cx="8311506" cy="481397"/>
          </a:xfrm>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cxnSp>
        <p:nvCxnSpPr>
          <p:cNvPr id="31" name="Straight Connector 30"/>
          <p:cNvCxnSpPr/>
          <p:nvPr/>
        </p:nvCxnSpPr>
        <p:spPr>
          <a:xfrm>
            <a:off x="2171074" y="4715408"/>
            <a:ext cx="8291027"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96282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26" name="Straight Connector 25"/>
          <p:cNvCxnSpPr/>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6603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158667" y="1198460"/>
            <a:ext cx="2423613" cy="6989834"/>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167008" y="1198460"/>
            <a:ext cx="11743245" cy="69898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8/18/2022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15" name="Straight Connector 14"/>
          <p:cNvCxnSpPr/>
          <p:nvPr/>
        </p:nvCxnSpPr>
        <p:spPr>
          <a:xfrm>
            <a:off x="14158667" y="1198460"/>
            <a:ext cx="0" cy="6989834"/>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6724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3029215"/>
            <a:ext cx="18288000" cy="6158912"/>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9189720"/>
            <a:ext cx="18288000" cy="1114425"/>
          </a:xfrm>
          <a:prstGeom prst="rect">
            <a:avLst/>
          </a:prstGeom>
        </p:spPr>
      </p:pic>
      <p:sp>
        <p:nvSpPr>
          <p:cNvPr id="2" name="Title Placeholder 1"/>
          <p:cNvSpPr>
            <a:spLocks noGrp="1"/>
          </p:cNvSpPr>
          <p:nvPr>
            <p:ph type="title"/>
          </p:nvPr>
        </p:nvSpPr>
        <p:spPr>
          <a:xfrm>
            <a:off x="2177369" y="1206779"/>
            <a:ext cx="14404913" cy="157385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177369" y="3023599"/>
            <a:ext cx="14404913" cy="5175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331208" y="495555"/>
            <a:ext cx="5251073" cy="463802"/>
          </a:xfrm>
          <a:prstGeom prst="rect">
            <a:avLst/>
          </a:prstGeom>
        </p:spPr>
        <p:txBody>
          <a:bodyPr vert="horz" lIns="91440" tIns="45720" rIns="91440" bIns="45720" rtlCol="0" anchor="ctr"/>
          <a:lstStyle>
            <a:lvl1pPr algn="r">
              <a:defRPr sz="1500">
                <a:solidFill>
                  <a:schemeClr val="tx1">
                    <a:tint val="75000"/>
                  </a:schemeClr>
                </a:solidFill>
              </a:defRPr>
            </a:lvl1pPr>
          </a:lstStyle>
          <a:p>
            <a:fld id="{1D8BD707-D9CF-40AE-B4C6-C98DA3205C09}" type="datetimeFigureOut">
              <a:rPr lang="en-US" smtClean="0"/>
              <a:pPr/>
              <a:t>8/18/2022</a:t>
            </a:fld>
            <a:endParaRPr lang="en-US"/>
          </a:p>
        </p:txBody>
      </p:sp>
      <p:sp>
        <p:nvSpPr>
          <p:cNvPr id="5" name="Footer Placeholder 4"/>
          <p:cNvSpPr>
            <a:spLocks noGrp="1"/>
          </p:cNvSpPr>
          <p:nvPr>
            <p:ph type="ftr" sz="quarter" idx="3"/>
          </p:nvPr>
        </p:nvSpPr>
        <p:spPr>
          <a:xfrm>
            <a:off x="2177369" y="493961"/>
            <a:ext cx="8908254" cy="463802"/>
          </a:xfrm>
          <a:prstGeom prst="rect">
            <a:avLst/>
          </a:prstGeom>
        </p:spPr>
        <p:txBody>
          <a:bodyPr vert="horz" lIns="91440" tIns="45720" rIns="91440" bIns="45720" rtlCol="0" anchor="ctr"/>
          <a:lstStyle>
            <a:lvl1pPr algn="l">
              <a:defRPr sz="1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20091" y="1198460"/>
            <a:ext cx="1216529" cy="755367"/>
          </a:xfrm>
          <a:prstGeom prst="rect">
            <a:avLst/>
          </a:prstGeom>
        </p:spPr>
        <p:txBody>
          <a:bodyPr vert="horz" lIns="91440" tIns="45720" rIns="91440" bIns="45720" rtlCol="0" anchor="t"/>
          <a:lstStyle>
            <a:lvl1pPr algn="r">
              <a:defRPr sz="4200">
                <a:solidFill>
                  <a:schemeClr val="accent1"/>
                </a:solidFill>
              </a:defRPr>
            </a:lvl1pPr>
          </a:lstStyle>
          <a:p>
            <a:fld id="{B6F15528-21DE-4FAA-801E-634DDDAF4B2B}" type="slidenum">
              <a:rPr lang="en-US" smtClean="0"/>
              <a:pPr/>
              <a:t>‹#›</a:t>
            </a:fld>
            <a:endParaRPr lang="en-US"/>
          </a:p>
        </p:txBody>
      </p:sp>
      <p:cxnSp>
        <p:nvCxnSpPr>
          <p:cNvPr id="10" name="Straight Connector 9"/>
          <p:cNvCxnSpPr/>
          <p:nvPr/>
        </p:nvCxnSpPr>
        <p:spPr>
          <a:xfrm>
            <a:off x="0" y="9192620"/>
            <a:ext cx="18288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3576384"/>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l" defTabSz="1371600" rtl="0" eaLnBrk="1" latinLnBrk="0" hangingPunct="1">
        <a:lnSpc>
          <a:spcPct val="90000"/>
        </a:lnSpc>
        <a:spcBef>
          <a:spcPct val="0"/>
        </a:spcBef>
        <a:buNone/>
        <a:defRPr sz="4800" b="0" i="0" kern="1200" cap="all">
          <a:solidFill>
            <a:schemeClr val="tx1"/>
          </a:solidFill>
          <a:effectLst/>
          <a:latin typeface="+mj-lt"/>
          <a:ea typeface="+mj-ea"/>
          <a:cs typeface="+mj-cs"/>
        </a:defRPr>
      </a:lvl1pPr>
    </p:titleStyle>
    <p:bodyStyle>
      <a:lvl1pPr marL="342900" indent="-342900" algn="l" defTabSz="1371600" rtl="0" eaLnBrk="1" latinLnBrk="0" hangingPunct="1">
        <a:lnSpc>
          <a:spcPct val="120000"/>
        </a:lnSpc>
        <a:spcBef>
          <a:spcPts val="1500"/>
        </a:spcBef>
        <a:buClr>
          <a:schemeClr val="accent1"/>
        </a:buClr>
        <a:buSzPct val="100000"/>
        <a:buFont typeface="Arial" panose="020B0604020202020204" pitchFamily="34" charset="0"/>
        <a:buChar char="•"/>
        <a:defRPr sz="3000" kern="1200">
          <a:solidFill>
            <a:schemeClr val="tx1"/>
          </a:solidFill>
          <a:effectLst/>
          <a:latin typeface="+mn-lt"/>
          <a:ea typeface="+mn-ea"/>
          <a:cs typeface="+mn-cs"/>
        </a:defRPr>
      </a:lvl1pPr>
      <a:lvl2pPr marL="10287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2700" kern="1200" cap="none" baseline="0">
          <a:solidFill>
            <a:schemeClr val="tx1"/>
          </a:solidFill>
          <a:effectLst/>
          <a:latin typeface="+mn-lt"/>
          <a:ea typeface="+mn-ea"/>
          <a:cs typeface="+mn-cs"/>
        </a:defRPr>
      </a:lvl2pPr>
      <a:lvl3pPr marL="17145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2400" kern="1200">
          <a:solidFill>
            <a:schemeClr val="tx1"/>
          </a:solidFill>
          <a:effectLst/>
          <a:latin typeface="+mn-lt"/>
          <a:ea typeface="+mn-ea"/>
          <a:cs typeface="+mn-cs"/>
        </a:defRPr>
      </a:lvl3pPr>
      <a:lvl4pPr marL="24003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2100" kern="1200" cap="none" baseline="0">
          <a:solidFill>
            <a:schemeClr val="tx1"/>
          </a:solidFill>
          <a:effectLst/>
          <a:latin typeface="+mn-lt"/>
          <a:ea typeface="+mn-ea"/>
          <a:cs typeface="+mn-cs"/>
        </a:defRPr>
      </a:lvl4pPr>
      <a:lvl5pPr marL="30861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1800" kern="1200">
          <a:solidFill>
            <a:schemeClr val="tx1"/>
          </a:solidFill>
          <a:effectLst/>
          <a:latin typeface="+mn-lt"/>
          <a:ea typeface="+mn-ea"/>
          <a:cs typeface="+mn-cs"/>
        </a:defRPr>
      </a:lvl5pPr>
      <a:lvl6pPr marL="37719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1800" kern="1200">
          <a:solidFill>
            <a:schemeClr val="tx1"/>
          </a:solidFill>
          <a:effectLst/>
          <a:latin typeface="+mn-lt"/>
          <a:ea typeface="+mn-ea"/>
          <a:cs typeface="+mn-cs"/>
        </a:defRPr>
      </a:lvl6pPr>
      <a:lvl7pPr marL="44577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1800" kern="1200">
          <a:solidFill>
            <a:schemeClr val="tx1"/>
          </a:solidFill>
          <a:effectLst/>
          <a:latin typeface="+mn-lt"/>
          <a:ea typeface="+mn-ea"/>
          <a:cs typeface="+mn-cs"/>
        </a:defRPr>
      </a:lvl7pPr>
      <a:lvl8pPr marL="51435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1800" kern="1200" baseline="0">
          <a:solidFill>
            <a:schemeClr val="tx1"/>
          </a:solidFill>
          <a:effectLst/>
          <a:latin typeface="+mn-lt"/>
          <a:ea typeface="+mn-ea"/>
          <a:cs typeface="+mn-cs"/>
        </a:defRPr>
      </a:lvl8pPr>
      <a:lvl9pPr marL="5829300" indent="-342900" algn="l" defTabSz="1371600" rtl="0" eaLnBrk="1" latinLnBrk="0" hangingPunct="1">
        <a:lnSpc>
          <a:spcPct val="120000"/>
        </a:lnSpc>
        <a:spcBef>
          <a:spcPts val="750"/>
        </a:spcBef>
        <a:buClr>
          <a:schemeClr val="accent1"/>
        </a:buClr>
        <a:buSzPct val="100000"/>
        <a:buFont typeface="Arial" panose="020B0604020202020204" pitchFamily="34" charset="0"/>
        <a:buChar char="•"/>
        <a:defRPr sz="1800" kern="1200" baseline="0">
          <a:solidFill>
            <a:schemeClr val="tx1"/>
          </a:solidFill>
          <a:effectLst/>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5.sv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5.sv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952055" y="7050176"/>
            <a:ext cx="4753002" cy="998594"/>
            <a:chOff x="-102193" y="0"/>
            <a:chExt cx="6337337" cy="1331459"/>
          </a:xfrm>
        </p:grpSpPr>
        <p:sp>
          <p:nvSpPr>
            <p:cNvPr id="4" name="AutoShape 4"/>
            <p:cNvSpPr/>
            <p:nvPr/>
          </p:nvSpPr>
          <p:spPr>
            <a:xfrm>
              <a:off x="0" y="0"/>
              <a:ext cx="1044803" cy="144381"/>
            </a:xfrm>
            <a:prstGeom prst="rect">
              <a:avLst/>
            </a:prstGeom>
            <a:solidFill>
              <a:srgbClr val="0C45A6"/>
            </a:solidFill>
          </p:spPr>
        </p:sp>
        <p:sp>
          <p:nvSpPr>
            <p:cNvPr id="5" name="TextBox 5"/>
            <p:cNvSpPr txBox="1"/>
            <p:nvPr/>
          </p:nvSpPr>
          <p:spPr>
            <a:xfrm>
              <a:off x="-102193" y="144381"/>
              <a:ext cx="6337337" cy="1187078"/>
            </a:xfrm>
            <a:prstGeom prst="rect">
              <a:avLst/>
            </a:prstGeom>
          </p:spPr>
          <p:txBody>
            <a:bodyPr wrap="square" lIns="0" tIns="0" rIns="0" bIns="0" rtlCol="0" anchor="t">
              <a:spAutoFit/>
            </a:bodyPr>
            <a:lstStyle/>
            <a:p>
              <a:pPr>
                <a:lnSpc>
                  <a:spcPts val="3639"/>
                </a:lnSpc>
                <a:spcBef>
                  <a:spcPct val="0"/>
                </a:spcBef>
              </a:pPr>
              <a:r>
                <a:rPr lang="en-US" sz="2599" dirty="0">
                  <a:latin typeface="Montserrat"/>
                </a:rPr>
                <a:t>The elements and skills you need for a successful team</a:t>
              </a:r>
            </a:p>
          </p:txBody>
        </p:sp>
      </p:grpSp>
      <p:sp>
        <p:nvSpPr>
          <p:cNvPr id="6" name="TextBox 6"/>
          <p:cNvSpPr txBox="1"/>
          <p:nvPr/>
        </p:nvSpPr>
        <p:spPr>
          <a:xfrm>
            <a:off x="1028700" y="984265"/>
            <a:ext cx="8742796" cy="3311113"/>
          </a:xfrm>
          <a:prstGeom prst="rect">
            <a:avLst/>
          </a:prstGeom>
        </p:spPr>
        <p:txBody>
          <a:bodyPr lIns="0" tIns="0" rIns="0" bIns="0" rtlCol="0" anchor="t">
            <a:spAutoFit/>
          </a:bodyPr>
          <a:lstStyle/>
          <a:p>
            <a:pPr>
              <a:lnSpc>
                <a:spcPts val="12960"/>
              </a:lnSpc>
            </a:pPr>
            <a:r>
              <a:rPr lang="en-US" sz="12000" dirty="0">
                <a:latin typeface="Montserrat Semi-Bold Bold"/>
              </a:rPr>
              <a:t>Effective Teamwork</a:t>
            </a:r>
          </a:p>
        </p:txBody>
      </p:sp>
      <p:pic>
        <p:nvPicPr>
          <p:cNvPr id="7" name="Picture 7"/>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5705057" y="1547925"/>
            <a:ext cx="11661368" cy="7754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B76C49F-BCB4-F7E5-A798-6D22F58D5CBF}"/>
              </a:ext>
            </a:extLst>
          </p:cNvPr>
          <p:cNvSpPr txBox="1"/>
          <p:nvPr/>
        </p:nvSpPr>
        <p:spPr>
          <a:xfrm>
            <a:off x="1524000" y="1257300"/>
            <a:ext cx="8915400" cy="4832092"/>
          </a:xfrm>
          <a:prstGeom prst="rect">
            <a:avLst/>
          </a:prstGeom>
          <a:noFill/>
        </p:spPr>
        <p:txBody>
          <a:bodyPr wrap="square" rtlCol="0">
            <a:spAutoFit/>
          </a:bodyPr>
          <a:lstStyle/>
          <a:p>
            <a:r>
              <a:rPr lang="en-GB" sz="4400" dirty="0">
                <a:latin typeface="Calibri" panose="020F0502020204030204" pitchFamily="34" charset="0"/>
                <a:cs typeface="Calibri" panose="020F0502020204030204" pitchFamily="34" charset="0"/>
              </a:rPr>
              <a:t>Elena Daniela Marcu 2119677</a:t>
            </a:r>
          </a:p>
          <a:p>
            <a:r>
              <a:rPr lang="en-GB" sz="4400" dirty="0">
                <a:latin typeface="Calibri" panose="020F0502020204030204" pitchFamily="34" charset="0"/>
                <a:cs typeface="Calibri" panose="020F0502020204030204" pitchFamily="34" charset="0"/>
              </a:rPr>
              <a:t>Rose-Marie Gherman 2119161</a:t>
            </a:r>
          </a:p>
          <a:p>
            <a:r>
              <a:rPr lang="en-GB" sz="4400" dirty="0">
                <a:latin typeface="Calibri" panose="020F0502020204030204" pitchFamily="34" charset="0"/>
                <a:cs typeface="Calibri" panose="020F0502020204030204" pitchFamily="34" charset="0"/>
              </a:rPr>
              <a:t>Ioana Florina </a:t>
            </a:r>
            <a:r>
              <a:rPr lang="en-GB" sz="4400" dirty="0" err="1">
                <a:latin typeface="Calibri" panose="020F0502020204030204" pitchFamily="34" charset="0"/>
                <a:cs typeface="Calibri" panose="020F0502020204030204" pitchFamily="34" charset="0"/>
              </a:rPr>
              <a:t>Istrate</a:t>
            </a:r>
            <a:r>
              <a:rPr lang="en-GB" sz="4400" dirty="0">
                <a:latin typeface="Calibri" panose="020F0502020204030204" pitchFamily="34" charset="0"/>
                <a:cs typeface="Calibri" panose="020F0502020204030204" pitchFamily="34" charset="0"/>
              </a:rPr>
              <a:t> 2119831</a:t>
            </a:r>
          </a:p>
          <a:p>
            <a:r>
              <a:rPr lang="en-GB" sz="4400" dirty="0">
                <a:latin typeface="Calibri" panose="020F0502020204030204" pitchFamily="34" charset="0"/>
                <a:cs typeface="Calibri" panose="020F0502020204030204" pitchFamily="34" charset="0"/>
              </a:rPr>
              <a:t>Camelia Danila 2119198</a:t>
            </a:r>
          </a:p>
          <a:p>
            <a:r>
              <a:rPr lang="en-GB" sz="4400" dirty="0">
                <a:latin typeface="Calibri" panose="020F0502020204030204" pitchFamily="34" charset="0"/>
                <a:cs typeface="Calibri" panose="020F0502020204030204" pitchFamily="34" charset="0"/>
              </a:rPr>
              <a:t>Elena Andreea Popa  2115854</a:t>
            </a:r>
          </a:p>
          <a:p>
            <a:endParaRPr lang="en-GB" sz="4400" dirty="0">
              <a:latin typeface="Calibri" panose="020F0502020204030204" pitchFamily="34" charset="0"/>
              <a:cs typeface="Calibri" panose="020F0502020204030204" pitchFamily="34" charset="0"/>
            </a:endParaRPr>
          </a:p>
          <a:p>
            <a:r>
              <a:rPr lang="en-GB" sz="4400" dirty="0">
                <a:latin typeface="Calibri" panose="020F0502020204030204" pitchFamily="34" charset="0"/>
                <a:cs typeface="Calibri" panose="020F0502020204030204" pitchFamily="34" charset="0"/>
              </a:rPr>
              <a:t>Lecturer: </a:t>
            </a:r>
            <a:r>
              <a:rPr lang="en-GB" sz="4400" dirty="0" err="1">
                <a:latin typeface="Calibri" panose="020F0502020204030204" pitchFamily="34" charset="0"/>
                <a:cs typeface="Calibri" panose="020F0502020204030204" pitchFamily="34" charset="0"/>
              </a:rPr>
              <a:t>Soban</a:t>
            </a:r>
            <a:r>
              <a:rPr lang="en-GB" sz="4400" dirty="0">
                <a:latin typeface="Calibri" panose="020F0502020204030204" pitchFamily="34" charset="0"/>
                <a:cs typeface="Calibri" panose="020F0502020204030204" pitchFamily="34" charset="0"/>
              </a:rPr>
              <a:t> Sadiq</a:t>
            </a:r>
          </a:p>
        </p:txBody>
      </p:sp>
      <p:sp>
        <p:nvSpPr>
          <p:cNvPr id="4" name="TextBox 3">
            <a:extLst>
              <a:ext uri="{FF2B5EF4-FFF2-40B4-BE49-F238E27FC236}">
                <a16:creationId xmlns:a16="http://schemas.microsoft.com/office/drawing/2014/main" id="{F04BCF1E-DCDE-D2E5-420B-6F717C58F8C6}"/>
              </a:ext>
            </a:extLst>
          </p:cNvPr>
          <p:cNvSpPr txBox="1"/>
          <p:nvPr/>
        </p:nvSpPr>
        <p:spPr>
          <a:xfrm>
            <a:off x="5199611" y="8321814"/>
            <a:ext cx="13030200" cy="707886"/>
          </a:xfrm>
          <a:prstGeom prst="rect">
            <a:avLst/>
          </a:prstGeom>
          <a:noFill/>
        </p:spPr>
        <p:txBody>
          <a:bodyPr wrap="square" rtlCol="0">
            <a:spAutoFit/>
          </a:bodyPr>
          <a:lstStyle/>
          <a:p>
            <a:r>
              <a:rPr lang="en-GB" sz="4000" b="1" dirty="0"/>
              <a:t>BMSW4002 Effective Team Work and Communication</a:t>
            </a:r>
          </a:p>
        </p:txBody>
      </p:sp>
    </p:spTree>
    <p:extLst>
      <p:ext uri="{BB962C8B-B14F-4D97-AF65-F5344CB8AC3E}">
        <p14:creationId xmlns:p14="http://schemas.microsoft.com/office/powerpoint/2010/main" val="3200611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6" name="Rectangle 79">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29214"/>
            <a:ext cx="18288000" cy="615891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97" name="Picture 81">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9189720"/>
            <a:ext cx="18288000" cy="1114425"/>
          </a:xfrm>
          <a:prstGeom prst="rect">
            <a:avLst/>
          </a:prstGeom>
        </p:spPr>
      </p:pic>
      <p:cxnSp>
        <p:nvCxnSpPr>
          <p:cNvPr id="98" name="Straight Connector 83">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9192619"/>
            <a:ext cx="18288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85">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extBox 1">
            <a:extLst>
              <a:ext uri="{FF2B5EF4-FFF2-40B4-BE49-F238E27FC236}">
                <a16:creationId xmlns:a16="http://schemas.microsoft.com/office/drawing/2014/main" id="{EB357EB9-6218-F476-3900-E9701A60D53D}"/>
              </a:ext>
            </a:extLst>
          </p:cNvPr>
          <p:cNvSpPr txBox="1"/>
          <p:nvPr/>
        </p:nvSpPr>
        <p:spPr>
          <a:xfrm>
            <a:off x="2203839" y="1466701"/>
            <a:ext cx="14404913" cy="1573853"/>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3200" cap="all" dirty="0">
                <a:latin typeface="+mj-lt"/>
                <a:ea typeface="+mj-ea"/>
                <a:cs typeface="+mj-cs"/>
              </a:rPr>
              <a:t>Elena Daniela Marcu </a:t>
            </a:r>
          </a:p>
          <a:p>
            <a:pPr defTabSz="914400">
              <a:lnSpc>
                <a:spcPct val="90000"/>
              </a:lnSpc>
              <a:spcBef>
                <a:spcPct val="0"/>
              </a:spcBef>
              <a:spcAft>
                <a:spcPts val="600"/>
              </a:spcAft>
            </a:pPr>
            <a:r>
              <a:rPr lang="en-US" sz="3200" cap="all" dirty="0">
                <a:latin typeface="+mj-lt"/>
                <a:ea typeface="+mj-ea"/>
                <a:cs typeface="+mj-cs"/>
              </a:rPr>
              <a:t>2119677</a:t>
            </a:r>
          </a:p>
          <a:p>
            <a:pPr defTabSz="914400">
              <a:lnSpc>
                <a:spcPct val="90000"/>
              </a:lnSpc>
              <a:spcBef>
                <a:spcPct val="0"/>
              </a:spcBef>
              <a:spcAft>
                <a:spcPts val="600"/>
              </a:spcAft>
            </a:pPr>
            <a:endParaRPr lang="en-US" sz="3200" cap="all" dirty="0">
              <a:latin typeface="+mj-lt"/>
              <a:ea typeface="+mj-ea"/>
              <a:cs typeface="+mj-cs"/>
            </a:endParaRPr>
          </a:p>
        </p:txBody>
      </p:sp>
      <p:pic>
        <p:nvPicPr>
          <p:cNvPr id="5" name="Picture 6">
            <a:extLst>
              <a:ext uri="{FF2B5EF4-FFF2-40B4-BE49-F238E27FC236}">
                <a16:creationId xmlns:a16="http://schemas.microsoft.com/office/drawing/2014/main" id="{A4F67473-B8E5-BABB-327F-B891F0DCFE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5800" y="4658487"/>
            <a:ext cx="6157135" cy="5175919"/>
          </a:xfrm>
          <a:prstGeom prst="rect">
            <a:avLst/>
          </a:prstGeom>
        </p:spPr>
      </p:pic>
    </p:spTree>
    <p:extLst>
      <p:ext uri="{BB962C8B-B14F-4D97-AF65-F5344CB8AC3E}">
        <p14:creationId xmlns:p14="http://schemas.microsoft.com/office/powerpoint/2010/main" val="1692785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8C1D63-DDFC-EF49-3BAC-B53D3FF865E9}"/>
              </a:ext>
            </a:extLst>
          </p:cNvPr>
          <p:cNvSpPr txBox="1"/>
          <p:nvPr/>
        </p:nvSpPr>
        <p:spPr>
          <a:xfrm>
            <a:off x="2971800" y="1943100"/>
            <a:ext cx="14325600" cy="5391861"/>
          </a:xfrm>
          <a:prstGeom prst="rect">
            <a:avLst/>
          </a:prstGeom>
          <a:noFill/>
        </p:spPr>
        <p:txBody>
          <a:bodyPr wrap="square" rtlCol="0">
            <a:spAutoFit/>
          </a:bodyPr>
          <a:lstStyle/>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Teamwork depends on connection and collaboration between participants for effectiveness. </a:t>
            </a:r>
          </a:p>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Every individual on the team should devote their great attempts to the learning experience and be adaptable enough to respond to changing circumstances</a:t>
            </a: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GB" sz="3200" dirty="0">
                <a:latin typeface="Calibri" panose="020F0502020204030204" pitchFamily="34" charset="0"/>
                <a:ea typeface="Calibri" panose="020F0502020204030204" pitchFamily="34" charset="0"/>
                <a:cs typeface="Calibri" panose="020F0502020204030204" pitchFamily="34" charset="0"/>
              </a:rPr>
              <a:t>(Benson, 2014). </a:t>
            </a:r>
          </a:p>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The objectives of the group can only be accomplished if every member participates, collaborates, and encourages one another.</a:t>
            </a:r>
          </a:p>
        </p:txBody>
      </p:sp>
    </p:spTree>
    <p:extLst>
      <p:ext uri="{BB962C8B-B14F-4D97-AF65-F5344CB8AC3E}">
        <p14:creationId xmlns:p14="http://schemas.microsoft.com/office/powerpoint/2010/main" val="3784403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66800" y="1104900"/>
            <a:ext cx="8761811" cy="492443"/>
          </a:xfrm>
          <a:prstGeom prst="rect">
            <a:avLst/>
          </a:prstGeom>
        </p:spPr>
        <p:txBody>
          <a:bodyPr lIns="0" tIns="0" rIns="0" bIns="0" rtlCol="0" anchor="t">
            <a:spAutoFit/>
          </a:bodyPr>
          <a:lstStyle/>
          <a:p>
            <a:pPr algn="ctr"/>
            <a:r>
              <a:rPr lang="en-GB" sz="3200" b="1" dirty="0">
                <a:latin typeface="Calibri" panose="020F0502020204030204" pitchFamily="34" charset="0"/>
                <a:cs typeface="Calibri" panose="020F0502020204030204" pitchFamily="34" charset="0"/>
              </a:rPr>
              <a:t>Benefits of a team working</a:t>
            </a:r>
          </a:p>
        </p:txBody>
      </p:sp>
      <p:sp>
        <p:nvSpPr>
          <p:cNvPr id="5" name="TextBox 5"/>
          <p:cNvSpPr txBox="1"/>
          <p:nvPr/>
        </p:nvSpPr>
        <p:spPr>
          <a:xfrm>
            <a:off x="1371600" y="2552700"/>
            <a:ext cx="9753600" cy="2139688"/>
          </a:xfrm>
          <a:prstGeom prst="rect">
            <a:avLst/>
          </a:prstGeom>
        </p:spPr>
        <p:txBody>
          <a:bodyPr lIns="0" tIns="0" rIns="0" bIns="0" rtlCol="0" anchor="t">
            <a:spAutoFit/>
          </a:bodyPr>
          <a:lstStyle/>
          <a:p>
            <a:pPr marL="457200" indent="-457200">
              <a:lnSpc>
                <a:spcPct val="150000"/>
              </a:lnSpc>
              <a:buFont typeface="Wingdings" panose="05000000000000000000" pitchFamily="2" charset="2"/>
              <a:buChar char="v"/>
            </a:pPr>
            <a:r>
              <a:rPr lang="en-GB" sz="3200" dirty="0">
                <a:latin typeface="Calibri" panose="020F0502020204030204" pitchFamily="34" charset="0"/>
                <a:cs typeface="Calibri" panose="020F0502020204030204" pitchFamily="34" charset="0"/>
              </a:rPr>
              <a:t>Collaboration Increases Productivity (Brindley, 2016). </a:t>
            </a:r>
          </a:p>
          <a:p>
            <a:pPr marL="457200" indent="-457200">
              <a:lnSpc>
                <a:spcPct val="150000"/>
              </a:lnSpc>
              <a:buFont typeface="Wingdings" panose="05000000000000000000" pitchFamily="2" charset="2"/>
              <a:buChar char="v"/>
            </a:pPr>
            <a:r>
              <a:rPr lang="en-GB" sz="3200" dirty="0">
                <a:latin typeface="Calibri" panose="020F0502020204030204" pitchFamily="34" charset="0"/>
                <a:cs typeface="Calibri" panose="020F0502020204030204" pitchFamily="34" charset="0"/>
              </a:rPr>
              <a:t>Greater Synergy</a:t>
            </a:r>
          </a:p>
          <a:p>
            <a:pPr marL="457200" indent="-457200">
              <a:lnSpc>
                <a:spcPct val="150000"/>
              </a:lnSpc>
              <a:buFont typeface="Wingdings" panose="05000000000000000000" pitchFamily="2" charset="2"/>
              <a:buChar char="v"/>
            </a:pPr>
            <a:r>
              <a:rPr lang="en-GB" sz="3200" dirty="0">
                <a:latin typeface="Calibri" panose="020F0502020204030204" pitchFamily="34" charset="0"/>
                <a:cs typeface="Calibri" panose="020F0502020204030204" pitchFamily="34" charset="0"/>
              </a:rPr>
              <a:t>It boosts innovation</a:t>
            </a:r>
          </a:p>
        </p:txBody>
      </p:sp>
      <p:pic>
        <p:nvPicPr>
          <p:cNvPr id="6" name="Picture 6"/>
          <p:cNvPicPr>
            <a:picLocks noChangeAspect="1"/>
          </p:cNvPicPr>
          <p:nvPr/>
        </p:nvPicPr>
        <p:blipFill>
          <a:blip r:embed="rId3"/>
          <a:srcRect l="26218" r="26332"/>
          <a:stretch>
            <a:fillRect/>
          </a:stretch>
        </p:blipFill>
        <p:spPr>
          <a:xfrm>
            <a:off x="10961941" y="-14990"/>
            <a:ext cx="7326059" cy="10287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41829" y="1638300"/>
            <a:ext cx="6031588" cy="584775"/>
          </a:xfrm>
          <a:prstGeom prst="rect">
            <a:avLst/>
          </a:prstGeom>
        </p:spPr>
        <p:txBody>
          <a:bodyPr wrap="none">
            <a:spAutoFit/>
          </a:bodyPr>
          <a:lstStyle/>
          <a:p>
            <a:pPr algn="ctr"/>
            <a:r>
              <a:rPr lang="en-GB" sz="3200" b="1" dirty="0">
                <a:latin typeface="Calibri" panose="020F0502020204030204" pitchFamily="34" charset="0"/>
                <a:cs typeface="Calibri" panose="020F0502020204030204" pitchFamily="34" charset="0"/>
              </a:rPr>
              <a:t>Benefits</a:t>
            </a:r>
            <a:r>
              <a:rPr lang="en-GB" sz="2800" b="1" dirty="0">
                <a:latin typeface="Calibri" panose="020F0502020204030204" pitchFamily="34" charset="0"/>
                <a:cs typeface="Calibri" panose="020F0502020204030204" pitchFamily="34" charset="0"/>
              </a:rPr>
              <a:t> of a team working (Continue)</a:t>
            </a:r>
          </a:p>
        </p:txBody>
      </p:sp>
      <p:sp>
        <p:nvSpPr>
          <p:cNvPr id="3" name="Rectangle 2"/>
          <p:cNvSpPr/>
          <p:nvPr/>
        </p:nvSpPr>
        <p:spPr>
          <a:xfrm>
            <a:off x="1219200" y="3238500"/>
            <a:ext cx="9144000" cy="2437206"/>
          </a:xfrm>
          <a:prstGeom prst="rect">
            <a:avLst/>
          </a:prstGeom>
        </p:spPr>
        <p:txBody>
          <a:bodyPr>
            <a:spAutoFit/>
          </a:bodyPr>
          <a:lstStyle/>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Motivates Employees (Gallagher, 2022). </a:t>
            </a:r>
          </a:p>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Improves Adaptability </a:t>
            </a:r>
          </a:p>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Overcomes Obstacles</a:t>
            </a:r>
          </a:p>
        </p:txBody>
      </p:sp>
      <p:pic>
        <p:nvPicPr>
          <p:cNvPr id="4" name="Picture 3"/>
          <p:cNvPicPr>
            <a:picLocks noChangeAspect="1"/>
          </p:cNvPicPr>
          <p:nvPr/>
        </p:nvPicPr>
        <p:blipFill>
          <a:blip r:embed="rId3"/>
          <a:stretch>
            <a:fillRect/>
          </a:stretch>
        </p:blipFill>
        <p:spPr>
          <a:xfrm>
            <a:off x="11811000" y="0"/>
            <a:ext cx="7328027" cy="10284843"/>
          </a:xfrm>
          <a:prstGeom prst="rect">
            <a:avLst/>
          </a:prstGeom>
        </p:spPr>
      </p:pic>
    </p:spTree>
    <p:extLst>
      <p:ext uri="{BB962C8B-B14F-4D97-AF65-F5344CB8AC3E}">
        <p14:creationId xmlns:p14="http://schemas.microsoft.com/office/powerpoint/2010/main" val="2387267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6" name="Rectangle 79">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29214"/>
            <a:ext cx="18288000" cy="615891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97" name="Picture 81">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9189720"/>
            <a:ext cx="18288000" cy="1114425"/>
          </a:xfrm>
          <a:prstGeom prst="rect">
            <a:avLst/>
          </a:prstGeom>
        </p:spPr>
      </p:pic>
      <p:cxnSp>
        <p:nvCxnSpPr>
          <p:cNvPr id="98" name="Straight Connector 83">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9192619"/>
            <a:ext cx="18288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85">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extBox 1">
            <a:extLst>
              <a:ext uri="{FF2B5EF4-FFF2-40B4-BE49-F238E27FC236}">
                <a16:creationId xmlns:a16="http://schemas.microsoft.com/office/drawing/2014/main" id="{EB357EB9-6218-F476-3900-E9701A60D53D}"/>
              </a:ext>
            </a:extLst>
          </p:cNvPr>
          <p:cNvSpPr txBox="1"/>
          <p:nvPr/>
        </p:nvSpPr>
        <p:spPr>
          <a:xfrm>
            <a:off x="2203839" y="1466701"/>
            <a:ext cx="14404913" cy="1573853"/>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3200" cap="all" dirty="0">
                <a:latin typeface="+mj-lt"/>
                <a:ea typeface="+mj-ea"/>
                <a:cs typeface="+mj-cs"/>
              </a:rPr>
              <a:t>Rose-</a:t>
            </a:r>
            <a:r>
              <a:rPr lang="en-US" sz="3200" cap="all" dirty="0" err="1">
                <a:latin typeface="+mj-lt"/>
                <a:ea typeface="+mj-ea"/>
                <a:cs typeface="+mj-cs"/>
              </a:rPr>
              <a:t>marie</a:t>
            </a:r>
            <a:r>
              <a:rPr lang="en-US" sz="3200" cap="all" dirty="0">
                <a:latin typeface="+mj-lt"/>
                <a:ea typeface="+mj-ea"/>
                <a:cs typeface="+mj-cs"/>
              </a:rPr>
              <a:t> </a:t>
            </a:r>
            <a:r>
              <a:rPr lang="en-US" sz="3200" cap="all" dirty="0" err="1">
                <a:latin typeface="+mj-lt"/>
                <a:ea typeface="+mj-ea"/>
                <a:cs typeface="+mj-cs"/>
              </a:rPr>
              <a:t>gherman</a:t>
            </a:r>
            <a:endParaRPr lang="en-US" sz="3200" cap="all" dirty="0">
              <a:latin typeface="+mj-lt"/>
              <a:ea typeface="+mj-ea"/>
              <a:cs typeface="+mj-cs"/>
            </a:endParaRPr>
          </a:p>
          <a:p>
            <a:pPr defTabSz="914400">
              <a:lnSpc>
                <a:spcPct val="90000"/>
              </a:lnSpc>
              <a:spcBef>
                <a:spcPct val="0"/>
              </a:spcBef>
              <a:spcAft>
                <a:spcPts val="600"/>
              </a:spcAft>
            </a:pPr>
            <a:r>
              <a:rPr lang="en-US" sz="3200" cap="all" dirty="0">
                <a:latin typeface="+mj-lt"/>
                <a:ea typeface="+mj-ea"/>
                <a:cs typeface="+mj-cs"/>
              </a:rPr>
              <a:t>2119161</a:t>
            </a:r>
          </a:p>
          <a:p>
            <a:pPr defTabSz="914400">
              <a:lnSpc>
                <a:spcPct val="90000"/>
              </a:lnSpc>
              <a:spcBef>
                <a:spcPct val="0"/>
              </a:spcBef>
              <a:spcAft>
                <a:spcPts val="600"/>
              </a:spcAft>
            </a:pPr>
            <a:endParaRPr lang="en-US" sz="3200" cap="all" dirty="0">
              <a:latin typeface="+mj-lt"/>
              <a:ea typeface="+mj-ea"/>
              <a:cs typeface="+mj-cs"/>
            </a:endParaRPr>
          </a:p>
        </p:txBody>
      </p:sp>
      <p:pic>
        <p:nvPicPr>
          <p:cNvPr id="5" name="Picture 6">
            <a:extLst>
              <a:ext uri="{FF2B5EF4-FFF2-40B4-BE49-F238E27FC236}">
                <a16:creationId xmlns:a16="http://schemas.microsoft.com/office/drawing/2014/main" id="{A4F67473-B8E5-BABB-327F-B891F0DCFE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5800" y="4658487"/>
            <a:ext cx="6157135" cy="5175919"/>
          </a:xfrm>
          <a:prstGeom prst="rect">
            <a:avLst/>
          </a:prstGeom>
        </p:spPr>
      </p:pic>
    </p:spTree>
    <p:extLst>
      <p:ext uri="{BB962C8B-B14F-4D97-AF65-F5344CB8AC3E}">
        <p14:creationId xmlns:p14="http://schemas.microsoft.com/office/powerpoint/2010/main" val="1797153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0862" y="775933"/>
            <a:ext cx="4233851" cy="661207"/>
          </a:xfrm>
          <a:prstGeom prst="rect">
            <a:avLst/>
          </a:prstGeom>
        </p:spPr>
        <p:txBody>
          <a:bodyPr wrap="none">
            <a:spAutoFit/>
          </a:bodyPr>
          <a:lstStyle/>
          <a:p>
            <a:pPr algn="just">
              <a:lnSpc>
                <a:spcPct val="150000"/>
              </a:lnSpc>
              <a:spcBef>
                <a:spcPts val="1200"/>
              </a:spcBef>
            </a:pPr>
            <a:r>
              <a:rPr lang="en-GB" sz="2800" b="1" kern="0" dirty="0">
                <a:latin typeface="Times New Roman" panose="02020603050405020304" pitchFamily="18" charset="0"/>
                <a:ea typeface="Times New Roman" panose="02020603050405020304" pitchFamily="18" charset="0"/>
                <a:cs typeface="Times New Roman" panose="02020603050405020304" pitchFamily="18" charset="0"/>
              </a:rPr>
              <a:t>Team Evolutionary Stages</a:t>
            </a:r>
          </a:p>
        </p:txBody>
      </p:sp>
      <p:sp>
        <p:nvSpPr>
          <p:cNvPr id="3" name="Rectangle 2"/>
          <p:cNvSpPr/>
          <p:nvPr/>
        </p:nvSpPr>
        <p:spPr>
          <a:xfrm>
            <a:off x="457200" y="1874240"/>
            <a:ext cx="8686800" cy="6792244"/>
          </a:xfrm>
          <a:prstGeom prst="rect">
            <a:avLst/>
          </a:prstGeom>
        </p:spPr>
        <p:txBody>
          <a:bodyPr wrap="square">
            <a:spAutoFit/>
          </a:bodyPr>
          <a:lstStyle/>
          <a:p>
            <a:pPr marL="457200" indent="-457200" algn="just">
              <a:lnSpc>
                <a:spcPct val="150000"/>
              </a:lnSpc>
              <a:spcAft>
                <a:spcPts val="533"/>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Team advancement is the process of training to collaborate effectively. Studies suggest that groups go over distinct growth processes.</a:t>
            </a:r>
          </a:p>
          <a:p>
            <a:pPr marL="457200" indent="-457200" algn="just">
              <a:lnSpc>
                <a:spcPct val="150000"/>
              </a:lnSpc>
              <a:spcAft>
                <a:spcPts val="533"/>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 Academic psychologist Bruce Tuckman developed a five-stage planning framework that so many high-performing organizations follow</a:t>
            </a: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GB" sz="3200" dirty="0">
                <a:latin typeface="Calibri" panose="020F0502020204030204" pitchFamily="34" charset="0"/>
                <a:ea typeface="Calibri" panose="020F0502020204030204" pitchFamily="34" charset="0"/>
                <a:cs typeface="Calibri" panose="020F0502020204030204" pitchFamily="34" charset="0"/>
              </a:rPr>
              <a:t>(</a:t>
            </a:r>
            <a:r>
              <a:rPr lang="en-GB" sz="3200" dirty="0" err="1">
                <a:latin typeface="Calibri" panose="020F0502020204030204" pitchFamily="34" charset="0"/>
                <a:ea typeface="Calibri" panose="020F0502020204030204" pitchFamily="34" charset="0"/>
                <a:cs typeface="Calibri" panose="020F0502020204030204" pitchFamily="34" charset="0"/>
              </a:rPr>
              <a:t>Gawerc</a:t>
            </a:r>
            <a:r>
              <a:rPr lang="en-GB" sz="3200" dirty="0">
                <a:latin typeface="Calibri" panose="020F0502020204030204" pitchFamily="34" charset="0"/>
                <a:ea typeface="Calibri" panose="020F0502020204030204" pitchFamily="34" charset="0"/>
                <a:cs typeface="Calibri" panose="020F0502020204030204" pitchFamily="34" charset="0"/>
              </a:rPr>
              <a:t>, 2013).</a:t>
            </a:r>
          </a:p>
          <a:p>
            <a:pPr marL="457200" indent="-457200" algn="just">
              <a:lnSpc>
                <a:spcPct val="150000"/>
              </a:lnSpc>
              <a:spcAft>
                <a:spcPts val="533"/>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 He referred to them as the forming, storming, norming, performing, and disbanding phases</a:t>
            </a:r>
            <a:r>
              <a:rPr lang="en-GB" sz="1600"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1026" name="Picture 2" descr="Developing High Performing Teams Follows A Set Path... - ActionCOAC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73985" y="2095500"/>
            <a:ext cx="8915400" cy="456468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2497826" y="7341632"/>
            <a:ext cx="2667718" cy="400110"/>
          </a:xfrm>
          <a:prstGeom prst="rect">
            <a:avLst/>
          </a:prstGeom>
        </p:spPr>
        <p:txBody>
          <a:bodyPr wrap="none">
            <a:spAutoFit/>
          </a:bodyPr>
          <a:lstStyle/>
          <a:p>
            <a:r>
              <a:rPr lang="en-GB" sz="2000" dirty="0">
                <a:solidFill>
                  <a:srgbClr val="000000"/>
                </a:solidFill>
                <a:latin typeface="Times New Roman" panose="02020603050405020304" pitchFamily="18" charset="0"/>
                <a:cs typeface="Times New Roman" panose="02020603050405020304" pitchFamily="18" charset="0"/>
              </a:rPr>
              <a:t>Source: (Sabbath, 2022)</a:t>
            </a:r>
            <a:endParaRPr lang="en-GB" sz="2000" dirty="0">
              <a:latin typeface="Times New Roman" panose="02020603050405020304" pitchFamily="18" charset="0"/>
              <a:cs typeface="Times New Roman" panose="02020603050405020304" pitchFamily="18" charset="0"/>
            </a:endParaRPr>
          </a:p>
        </p:txBody>
      </p:sp>
      <p:sp>
        <p:nvSpPr>
          <p:cNvPr id="5" name="Rectangle 4"/>
          <p:cNvSpPr/>
          <p:nvPr/>
        </p:nvSpPr>
        <p:spPr>
          <a:xfrm>
            <a:off x="12207394" y="6972300"/>
            <a:ext cx="3248582" cy="369332"/>
          </a:xfrm>
          <a:prstGeom prst="rect">
            <a:avLst/>
          </a:prstGeom>
        </p:spPr>
        <p:txBody>
          <a:bodyPr wrap="none">
            <a:spAutoFit/>
          </a:bodyPr>
          <a:lstStyle/>
          <a:p>
            <a:r>
              <a:rPr lang="en-GB" dirty="0">
                <a:solidFill>
                  <a:srgbClr val="000000"/>
                </a:solidFill>
                <a:latin typeface="Times New Roman" panose="02020603050405020304" pitchFamily="18" charset="0"/>
                <a:cs typeface="Times New Roman" panose="02020603050405020304" pitchFamily="18" charset="0"/>
              </a:rPr>
              <a:t>Figure: Team Evolutionary Stage</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2656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45" name="Rectangle 10">
            <a:extLst>
              <a:ext uri="{FF2B5EF4-FFF2-40B4-BE49-F238E27FC236}">
                <a16:creationId xmlns:a16="http://schemas.microsoft.com/office/drawing/2014/main" id="{E724B9E8-02C8-4B2E-8770-A00A67760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29214"/>
            <a:ext cx="18288000" cy="615891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46" name="Picture 12">
            <a:extLst>
              <a:ext uri="{FF2B5EF4-FFF2-40B4-BE49-F238E27FC236}">
                <a16:creationId xmlns:a16="http://schemas.microsoft.com/office/drawing/2014/main" id="{7B8AE548-0BFA-4792-9962-3375923C763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9189720"/>
            <a:ext cx="18288000" cy="1114425"/>
          </a:xfrm>
          <a:prstGeom prst="rect">
            <a:avLst/>
          </a:prstGeom>
        </p:spPr>
      </p:pic>
      <p:cxnSp>
        <p:nvCxnSpPr>
          <p:cNvPr id="47" name="Straight Connector 14">
            <a:extLst>
              <a:ext uri="{FF2B5EF4-FFF2-40B4-BE49-F238E27FC236}">
                <a16:creationId xmlns:a16="http://schemas.microsoft.com/office/drawing/2014/main" id="{67639EF4-FA83-4D85-90FE-B831AF2838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9192619"/>
            <a:ext cx="18288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16">
            <a:extLst>
              <a:ext uri="{FF2B5EF4-FFF2-40B4-BE49-F238E27FC236}">
                <a16:creationId xmlns:a16="http://schemas.microsoft.com/office/drawing/2014/main" id="{77F5183C-A26A-4229-984A-7FCEB7EE2D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 name="Rectangle 2"/>
          <p:cNvSpPr/>
          <p:nvPr/>
        </p:nvSpPr>
        <p:spPr>
          <a:xfrm>
            <a:off x="2177368" y="1206778"/>
            <a:ext cx="14404913" cy="1573853"/>
          </a:xfrm>
          <a:prstGeom prst="rect">
            <a:avLst/>
          </a:prstGeom>
        </p:spPr>
        <p:txBody>
          <a:bodyPr vert="horz" lIns="91440" tIns="45720" rIns="91440" bIns="45720" rtlCol="0" anchor="t">
            <a:normAutofit/>
          </a:bodyPr>
          <a:lstStyle/>
          <a:p>
            <a:pPr algn="ctr" defTabSz="914400">
              <a:lnSpc>
                <a:spcPct val="90000"/>
              </a:lnSpc>
              <a:spcBef>
                <a:spcPct val="0"/>
              </a:spcBef>
              <a:spcAft>
                <a:spcPts val="600"/>
              </a:spcAft>
            </a:pPr>
            <a:r>
              <a:rPr lang="en-US" sz="3200" cap="all" dirty="0">
                <a:latin typeface="+mj-lt"/>
                <a:ea typeface="+mj-ea"/>
                <a:cs typeface="+mj-cs"/>
              </a:rPr>
              <a:t>Team Evolutionary Stages</a:t>
            </a:r>
          </a:p>
        </p:txBody>
      </p:sp>
      <p:sp>
        <p:nvSpPr>
          <p:cNvPr id="2" name="Rectangle 1"/>
          <p:cNvSpPr/>
          <p:nvPr/>
        </p:nvSpPr>
        <p:spPr>
          <a:xfrm>
            <a:off x="992653" y="3023601"/>
            <a:ext cx="8020831" cy="5175919"/>
          </a:xfrm>
          <a:prstGeom prst="rect">
            <a:avLst/>
          </a:prstGeom>
        </p:spPr>
        <p:txBody>
          <a:bodyPr vert="horz" lIns="91440" tIns="45720" rIns="91440" bIns="45720" rtlCol="0" anchor="t">
            <a:noAutofit/>
          </a:bodyPr>
          <a:lstStyle/>
          <a:p>
            <a:pPr marL="457200" indent="-457200" defTabSz="914400">
              <a:lnSpc>
                <a:spcPct val="120000"/>
              </a:lnSpc>
              <a:spcAft>
                <a:spcPts val="800"/>
              </a:spcAft>
              <a:buClr>
                <a:schemeClr val="accent1"/>
              </a:buClr>
              <a:buSzPct val="100000"/>
              <a:buFont typeface="Wingdings" panose="05000000000000000000" pitchFamily="2" charset="2"/>
              <a:buChar char="v"/>
            </a:pPr>
            <a:r>
              <a:rPr lang="en-US" sz="2800" b="1" dirty="0">
                <a:latin typeface="Calibri" panose="020F0502020204030204" pitchFamily="34" charset="0"/>
                <a:cs typeface="Calibri" panose="020F0502020204030204" pitchFamily="34" charset="0"/>
              </a:rPr>
              <a:t>Forming stage</a:t>
            </a:r>
          </a:p>
          <a:p>
            <a:pPr defTabSz="914400">
              <a:lnSpc>
                <a:spcPct val="120000"/>
              </a:lnSpc>
              <a:spcAft>
                <a:spcPts val="800"/>
              </a:spcAft>
              <a:buClr>
                <a:schemeClr val="accent1"/>
              </a:buClr>
              <a:buSzPct val="100000"/>
            </a:pPr>
            <a:r>
              <a:rPr lang="en-US" sz="2800" dirty="0">
                <a:latin typeface="Calibri" panose="020F0502020204030204" pitchFamily="34" charset="0"/>
                <a:cs typeface="Calibri" panose="020F0502020204030204" pitchFamily="34" charset="0"/>
              </a:rPr>
              <a:t>There is a time of introduction and becoming acquainted with one another during the initial stages. </a:t>
            </a:r>
          </a:p>
          <a:p>
            <a:pPr marL="457200" indent="-457200" defTabSz="914400">
              <a:lnSpc>
                <a:spcPct val="120000"/>
              </a:lnSpc>
              <a:spcAft>
                <a:spcPts val="800"/>
              </a:spcAft>
              <a:buClr>
                <a:schemeClr val="accent1"/>
              </a:buClr>
              <a:buSzPct val="100000"/>
              <a:buFont typeface="Wingdings" panose="05000000000000000000" pitchFamily="2" charset="2"/>
              <a:buChar char="v"/>
            </a:pPr>
            <a:r>
              <a:rPr lang="en-US" sz="2800" b="1" dirty="0">
                <a:latin typeface="Calibri" panose="020F0502020204030204" pitchFamily="34" charset="0"/>
                <a:cs typeface="Calibri" panose="020F0502020204030204" pitchFamily="34" charset="0"/>
              </a:rPr>
              <a:t>Storming stage</a:t>
            </a:r>
          </a:p>
          <a:p>
            <a:pPr defTabSz="914400">
              <a:lnSpc>
                <a:spcPct val="120000"/>
              </a:lnSpc>
              <a:spcAft>
                <a:spcPts val="800"/>
              </a:spcAft>
              <a:buClr>
                <a:schemeClr val="accent1"/>
              </a:buClr>
              <a:buSzPct val="100000"/>
            </a:pPr>
            <a:r>
              <a:rPr lang="en-US" sz="2800" dirty="0">
                <a:latin typeface="Calibri" panose="020F0502020204030204" pitchFamily="34" charset="0"/>
                <a:cs typeface="Calibri" panose="020F0502020204030204" pitchFamily="34" charset="0"/>
              </a:rPr>
              <a:t>The storming phase is the more challenging and crucial phase to traverse (Huang and Murad, 2021). </a:t>
            </a:r>
          </a:p>
          <a:p>
            <a:pPr marL="457200" indent="-457200" defTabSz="914400">
              <a:lnSpc>
                <a:spcPct val="120000"/>
              </a:lnSpc>
              <a:spcAft>
                <a:spcPts val="800"/>
              </a:spcAft>
              <a:buClr>
                <a:schemeClr val="accent1"/>
              </a:buClr>
              <a:buSzPct val="100000"/>
              <a:buFont typeface="Wingdings" panose="05000000000000000000" pitchFamily="2" charset="2"/>
              <a:buChar char="v"/>
            </a:pPr>
            <a:r>
              <a:rPr lang="en-US" sz="2800" b="1" dirty="0">
                <a:latin typeface="Calibri" panose="020F0502020204030204" pitchFamily="34" charset="0"/>
                <a:cs typeface="Calibri" panose="020F0502020204030204" pitchFamily="34" charset="0"/>
              </a:rPr>
              <a:t>Norming stage</a:t>
            </a:r>
          </a:p>
          <a:p>
            <a:pPr defTabSz="914400">
              <a:lnSpc>
                <a:spcPct val="120000"/>
              </a:lnSpc>
              <a:spcAft>
                <a:spcPts val="800"/>
              </a:spcAft>
              <a:buClr>
                <a:schemeClr val="accent1"/>
              </a:buClr>
              <a:buSzPct val="100000"/>
            </a:pPr>
            <a:r>
              <a:rPr lang="en-US" sz="2800" dirty="0">
                <a:latin typeface="Calibri" panose="020F0502020204030204" pitchFamily="34" charset="0"/>
                <a:cs typeface="Calibri" panose="020F0502020204030204" pitchFamily="34" charset="0"/>
              </a:rPr>
              <a:t>When teams pass the performing stage, conflicts are overcome and a level of teamwork develops. </a:t>
            </a:r>
          </a:p>
          <a:p>
            <a:pPr indent="-228600" defTabSz="914400">
              <a:lnSpc>
                <a:spcPct val="120000"/>
              </a:lnSpc>
              <a:spcAft>
                <a:spcPts val="800"/>
              </a:spcAft>
              <a:buClr>
                <a:schemeClr val="accent1"/>
              </a:buClr>
              <a:buSzPct val="100000"/>
              <a:buFont typeface="Arial" panose="020B0604020202020204" pitchFamily="34" charset="0"/>
              <a:buChar char="•"/>
            </a:pPr>
            <a:endParaRPr lang="en-US" sz="2800" dirty="0">
              <a:latin typeface="Calibri" panose="020F0502020204030204" pitchFamily="34" charset="0"/>
              <a:cs typeface="Calibri" panose="020F0502020204030204" pitchFamily="34" charset="0"/>
            </a:endParaRPr>
          </a:p>
        </p:txBody>
      </p:sp>
      <p:grpSp>
        <p:nvGrpSpPr>
          <p:cNvPr id="49" name="Group 18">
            <a:extLst>
              <a:ext uri="{FF2B5EF4-FFF2-40B4-BE49-F238E27FC236}">
                <a16:creationId xmlns:a16="http://schemas.microsoft.com/office/drawing/2014/main" id="{7E82793B-447F-4AB0-90C7-30E98CC3A1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4734" y="3019215"/>
            <a:ext cx="7422989" cy="5180302"/>
            <a:chOff x="7807230" y="2012810"/>
            <a:chExt cx="3251252" cy="3459865"/>
          </a:xfrm>
        </p:grpSpPr>
        <p:sp>
          <p:nvSpPr>
            <p:cNvPr id="20" name="Rectangle 19">
              <a:extLst>
                <a:ext uri="{FF2B5EF4-FFF2-40B4-BE49-F238E27FC236}">
                  <a16:creationId xmlns:a16="http://schemas.microsoft.com/office/drawing/2014/main" id="{71A479B4-E0CC-4B21-A4EB-C9DEB216A7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Rectangle 20">
              <a:extLst>
                <a:ext uri="{FF2B5EF4-FFF2-40B4-BE49-F238E27FC236}">
                  <a16:creationId xmlns:a16="http://schemas.microsoft.com/office/drawing/2014/main" id="{F315AF3F-E6ED-4ED6-ABAB-B0BDD6EB25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solidFill>
              <a:srgbClr val="FFFFFE"/>
            </a:soli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6" name="Picture 5" descr="A picture containing text&#10;&#10;Description automatically generated">
            <a:extLst>
              <a:ext uri="{FF2B5EF4-FFF2-40B4-BE49-F238E27FC236}">
                <a16:creationId xmlns:a16="http://schemas.microsoft.com/office/drawing/2014/main" id="{5558585C-64F3-29ED-2313-0924672FA7BC}"/>
              </a:ext>
            </a:extLst>
          </p:cNvPr>
          <p:cNvPicPr>
            <a:picLocks noChangeAspect="1"/>
          </p:cNvPicPr>
          <p:nvPr/>
        </p:nvPicPr>
        <p:blipFill rotWithShape="1">
          <a:blip r:embed="rId4">
            <a:extLst>
              <a:ext uri="{28A0092B-C50C-407E-A947-70E740481C1C}">
                <a14:useLocalDpi xmlns:a14="http://schemas.microsoft.com/office/drawing/2010/main" val="0"/>
              </a:ext>
            </a:extLst>
          </a:blip>
          <a:srcRect t="1885" r="-1" b="600"/>
          <a:stretch/>
        </p:blipFill>
        <p:spPr>
          <a:xfrm>
            <a:off x="9528659" y="3858564"/>
            <a:ext cx="3337610" cy="3159712"/>
          </a:xfrm>
          <a:prstGeom prst="rect">
            <a:avLst/>
          </a:prstGeom>
        </p:spPr>
      </p:pic>
      <p:pic>
        <p:nvPicPr>
          <p:cNvPr id="5" name="Picture 4" descr="A picture containing text&#10;&#10;Description automatically generated">
            <a:extLst>
              <a:ext uri="{FF2B5EF4-FFF2-40B4-BE49-F238E27FC236}">
                <a16:creationId xmlns:a16="http://schemas.microsoft.com/office/drawing/2014/main" id="{603FF8DD-78C4-0EC3-FD6F-254A73476B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257784" y="3286065"/>
            <a:ext cx="2814761" cy="2207467"/>
          </a:xfrm>
          <a:prstGeom prst="rect">
            <a:avLst/>
          </a:prstGeom>
        </p:spPr>
      </p:pic>
      <p:pic>
        <p:nvPicPr>
          <p:cNvPr id="4" name="Picture 3" descr="A picture containing text&#10;&#10;Description automatically generated">
            <a:extLst>
              <a:ext uri="{FF2B5EF4-FFF2-40B4-BE49-F238E27FC236}">
                <a16:creationId xmlns:a16="http://schemas.microsoft.com/office/drawing/2014/main" id="{EAF04199-21BF-5555-32B1-E669CC962C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68750" y="5737465"/>
            <a:ext cx="2803950" cy="2212208"/>
          </a:xfrm>
          <a:prstGeom prst="rect">
            <a:avLst/>
          </a:prstGeom>
        </p:spPr>
      </p:pic>
    </p:spTree>
    <p:extLst>
      <p:ext uri="{BB962C8B-B14F-4D97-AF65-F5344CB8AC3E}">
        <p14:creationId xmlns:p14="http://schemas.microsoft.com/office/powerpoint/2010/main" val="40455640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53200" y="647700"/>
            <a:ext cx="4581703" cy="754694"/>
          </a:xfrm>
          <a:prstGeom prst="rect">
            <a:avLst/>
          </a:prstGeom>
        </p:spPr>
        <p:txBody>
          <a:bodyPr wrap="none">
            <a:spAutoFit/>
          </a:bodyPr>
          <a:lstStyle/>
          <a:p>
            <a:pPr algn="just">
              <a:lnSpc>
                <a:spcPct val="150000"/>
              </a:lnSpc>
              <a:spcBef>
                <a:spcPts val="1200"/>
              </a:spcBef>
            </a:pPr>
            <a:r>
              <a:rPr lang="en-GB" sz="3200" b="1" kern="0" dirty="0">
                <a:latin typeface="Calibri" panose="020F0502020204030204" pitchFamily="34" charset="0"/>
                <a:ea typeface="Times New Roman" panose="02020603050405020304" pitchFamily="18" charset="0"/>
                <a:cs typeface="Calibri" panose="020F0502020204030204" pitchFamily="34" charset="0"/>
              </a:rPr>
              <a:t>Team Evolutionary Stages</a:t>
            </a:r>
          </a:p>
        </p:txBody>
      </p:sp>
      <p:sp>
        <p:nvSpPr>
          <p:cNvPr id="3" name="Rectangle 2"/>
          <p:cNvSpPr/>
          <p:nvPr/>
        </p:nvSpPr>
        <p:spPr>
          <a:xfrm>
            <a:off x="1447800" y="2933700"/>
            <a:ext cx="10210800" cy="4653197"/>
          </a:xfrm>
          <a:prstGeom prst="rect">
            <a:avLst/>
          </a:prstGeom>
        </p:spPr>
        <p:txBody>
          <a:bodyPr wrap="square">
            <a:spAutoFit/>
          </a:bodyPr>
          <a:lstStyle/>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Stage performance: Agreement and collaboration are well-established in the performing stage, and the group is mature, structured, and very well</a:t>
            </a: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GB" sz="3200" dirty="0">
                <a:latin typeface="Calibri" panose="020F0502020204030204" pitchFamily="34" charset="0"/>
                <a:ea typeface="Calibri" panose="020F0502020204030204" pitchFamily="34" charset="0"/>
                <a:cs typeface="Calibri" panose="020F0502020204030204" pitchFamily="34" charset="0"/>
              </a:rPr>
              <a:t>(M. Abo El Nasr, 2015). </a:t>
            </a:r>
          </a:p>
          <a:p>
            <a:pPr algn="just">
              <a:lnSpc>
                <a:spcPct val="150000"/>
              </a:lnSpc>
              <a:spcAft>
                <a:spcPts val="800"/>
              </a:spcAft>
            </a:pPr>
            <a:endParaRPr lang="en-GB" sz="3200" dirty="0">
              <a:latin typeface="Calibri" panose="020F0502020204030204" pitchFamily="34" charset="0"/>
              <a:ea typeface="Calibri" panose="020F0502020204030204" pitchFamily="34" charset="0"/>
              <a:cs typeface="Calibri" panose="020F0502020204030204" pitchFamily="34" charset="0"/>
            </a:endParaRPr>
          </a:p>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Stage of pause: Almost all of the team's objectives have been met as the meeting comes to a close. </a:t>
            </a:r>
            <a:endParaRPr lang="en-GB" sz="320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descr="A picture containing text&#10;&#10;Description automatically generated">
            <a:extLst>
              <a:ext uri="{FF2B5EF4-FFF2-40B4-BE49-F238E27FC236}">
                <a16:creationId xmlns:a16="http://schemas.microsoft.com/office/drawing/2014/main" id="{DE6E9F80-D2EB-5F62-0AED-E682A25799B0}"/>
              </a:ext>
            </a:extLst>
          </p:cNvPr>
          <p:cNvPicPr>
            <a:picLocks noChangeAspect="1"/>
          </p:cNvPicPr>
          <p:nvPr/>
        </p:nvPicPr>
        <p:blipFill rotWithShape="1">
          <a:blip r:embed="rId3">
            <a:extLst>
              <a:ext uri="{28A0092B-C50C-407E-A947-70E740481C1C}">
                <a14:useLocalDpi xmlns:a14="http://schemas.microsoft.com/office/drawing/2010/main" val="0"/>
              </a:ext>
            </a:extLst>
          </a:blip>
          <a:srcRect l="3020" r="-1" b="-1"/>
          <a:stretch/>
        </p:blipFill>
        <p:spPr>
          <a:xfrm>
            <a:off x="12734544" y="5143500"/>
            <a:ext cx="5020056" cy="3863409"/>
          </a:xfrm>
          <a:prstGeom prst="rect">
            <a:avLst/>
          </a:prstGeom>
        </p:spPr>
      </p:pic>
      <p:pic>
        <p:nvPicPr>
          <p:cNvPr id="5" name="Picture 4" descr="A picture containing text&#10;&#10;Description automatically generated">
            <a:extLst>
              <a:ext uri="{FF2B5EF4-FFF2-40B4-BE49-F238E27FC236}">
                <a16:creationId xmlns:a16="http://schemas.microsoft.com/office/drawing/2014/main" id="{61B61668-28F0-8AB3-FC68-05D653FA59A4}"/>
              </a:ext>
            </a:extLst>
          </p:cNvPr>
          <p:cNvPicPr>
            <a:picLocks noChangeAspect="1"/>
          </p:cNvPicPr>
          <p:nvPr/>
        </p:nvPicPr>
        <p:blipFill rotWithShape="1">
          <a:blip r:embed="rId4">
            <a:extLst>
              <a:ext uri="{28A0092B-C50C-407E-A947-70E740481C1C}">
                <a14:useLocalDpi xmlns:a14="http://schemas.microsoft.com/office/drawing/2010/main" val="0"/>
              </a:ext>
            </a:extLst>
          </a:blip>
          <a:srcRect t="11748" b="3015"/>
          <a:stretch/>
        </p:blipFill>
        <p:spPr>
          <a:xfrm>
            <a:off x="13050012" y="1701357"/>
            <a:ext cx="4389120" cy="3213543"/>
          </a:xfrm>
          <a:prstGeom prst="rect">
            <a:avLst/>
          </a:prstGeom>
        </p:spPr>
      </p:pic>
    </p:spTree>
    <p:extLst>
      <p:ext uri="{BB962C8B-B14F-4D97-AF65-F5344CB8AC3E}">
        <p14:creationId xmlns:p14="http://schemas.microsoft.com/office/powerpoint/2010/main" val="3422997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6" name="Rectangle 79">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29214"/>
            <a:ext cx="18288000" cy="615891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97" name="Picture 81">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9189720"/>
            <a:ext cx="18288000" cy="1114425"/>
          </a:xfrm>
          <a:prstGeom prst="rect">
            <a:avLst/>
          </a:prstGeom>
        </p:spPr>
      </p:pic>
      <p:cxnSp>
        <p:nvCxnSpPr>
          <p:cNvPr id="98" name="Straight Connector 83">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9192619"/>
            <a:ext cx="18288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85">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extBox 1">
            <a:extLst>
              <a:ext uri="{FF2B5EF4-FFF2-40B4-BE49-F238E27FC236}">
                <a16:creationId xmlns:a16="http://schemas.microsoft.com/office/drawing/2014/main" id="{EB357EB9-6218-F476-3900-E9701A60D53D}"/>
              </a:ext>
            </a:extLst>
          </p:cNvPr>
          <p:cNvSpPr txBox="1"/>
          <p:nvPr/>
        </p:nvSpPr>
        <p:spPr>
          <a:xfrm>
            <a:off x="2203839" y="1466701"/>
            <a:ext cx="14404913" cy="1573853"/>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3200" cap="all" dirty="0">
                <a:latin typeface="+mj-lt"/>
                <a:ea typeface="+mj-ea"/>
                <a:cs typeface="+mj-cs"/>
              </a:rPr>
              <a:t>Ioana </a:t>
            </a:r>
            <a:r>
              <a:rPr lang="en-US" sz="3200" cap="all" dirty="0" err="1">
                <a:latin typeface="+mj-lt"/>
                <a:ea typeface="+mj-ea"/>
                <a:cs typeface="+mj-cs"/>
              </a:rPr>
              <a:t>florina</a:t>
            </a:r>
            <a:r>
              <a:rPr lang="en-US" sz="3200" cap="all" dirty="0">
                <a:latin typeface="+mj-lt"/>
                <a:ea typeface="+mj-ea"/>
                <a:cs typeface="+mj-cs"/>
              </a:rPr>
              <a:t> </a:t>
            </a:r>
            <a:r>
              <a:rPr lang="en-US" sz="3200" cap="all" dirty="0" err="1">
                <a:latin typeface="+mj-lt"/>
                <a:ea typeface="+mj-ea"/>
                <a:cs typeface="+mj-cs"/>
              </a:rPr>
              <a:t>istrate</a:t>
            </a:r>
            <a:endParaRPr lang="en-US" sz="3200" cap="all" dirty="0">
              <a:latin typeface="+mj-lt"/>
              <a:ea typeface="+mj-ea"/>
              <a:cs typeface="+mj-cs"/>
            </a:endParaRPr>
          </a:p>
          <a:p>
            <a:pPr defTabSz="914400">
              <a:lnSpc>
                <a:spcPct val="90000"/>
              </a:lnSpc>
              <a:spcBef>
                <a:spcPct val="0"/>
              </a:spcBef>
              <a:spcAft>
                <a:spcPts val="600"/>
              </a:spcAft>
            </a:pPr>
            <a:r>
              <a:rPr lang="en-US" sz="3200" cap="all" dirty="0">
                <a:latin typeface="+mj-lt"/>
                <a:ea typeface="+mj-ea"/>
                <a:cs typeface="+mj-cs"/>
              </a:rPr>
              <a:t>2119831</a:t>
            </a:r>
          </a:p>
          <a:p>
            <a:pPr defTabSz="914400">
              <a:lnSpc>
                <a:spcPct val="90000"/>
              </a:lnSpc>
              <a:spcBef>
                <a:spcPct val="0"/>
              </a:spcBef>
              <a:spcAft>
                <a:spcPts val="600"/>
              </a:spcAft>
            </a:pPr>
            <a:endParaRPr lang="en-US" sz="3200" cap="all" dirty="0">
              <a:latin typeface="+mj-lt"/>
              <a:ea typeface="+mj-ea"/>
              <a:cs typeface="+mj-cs"/>
            </a:endParaRPr>
          </a:p>
        </p:txBody>
      </p:sp>
      <p:pic>
        <p:nvPicPr>
          <p:cNvPr id="5" name="Picture 6">
            <a:extLst>
              <a:ext uri="{FF2B5EF4-FFF2-40B4-BE49-F238E27FC236}">
                <a16:creationId xmlns:a16="http://schemas.microsoft.com/office/drawing/2014/main" id="{A4F67473-B8E5-BABB-327F-B891F0DCFE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6800" y="4762500"/>
            <a:ext cx="6157135" cy="5175919"/>
          </a:xfrm>
          <a:prstGeom prst="rect">
            <a:avLst/>
          </a:prstGeom>
        </p:spPr>
      </p:pic>
    </p:spTree>
    <p:extLst>
      <p:ext uri="{BB962C8B-B14F-4D97-AF65-F5344CB8AC3E}">
        <p14:creationId xmlns:p14="http://schemas.microsoft.com/office/powerpoint/2010/main" val="543171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265754-3DF4-B181-734A-F716719BCCFE}"/>
              </a:ext>
            </a:extLst>
          </p:cNvPr>
          <p:cNvSpPr txBox="1"/>
          <p:nvPr/>
        </p:nvSpPr>
        <p:spPr>
          <a:xfrm>
            <a:off x="2895600" y="2171700"/>
            <a:ext cx="13258800" cy="2554545"/>
          </a:xfrm>
          <a:prstGeom prst="rect">
            <a:avLst/>
          </a:prstGeom>
          <a:noFill/>
        </p:spPr>
        <p:txBody>
          <a:bodyPr wrap="square" rtlCol="0">
            <a:spAutoFit/>
          </a:bodyPr>
          <a:lstStyle/>
          <a:p>
            <a:r>
              <a:rPr lang="en-GB" sz="8000" dirty="0">
                <a:latin typeface="Calibri" panose="020F0502020204030204" pitchFamily="34" charset="0"/>
                <a:cs typeface="Calibri" panose="020F0502020204030204" pitchFamily="34" charset="0"/>
              </a:rPr>
              <a:t>Roles for Effective Teamwork</a:t>
            </a:r>
          </a:p>
          <a:p>
            <a:endParaRPr lang="en-GB" sz="8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02392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2400" y="4962337"/>
            <a:ext cx="6008280" cy="5046955"/>
          </a:xfrm>
          <a:prstGeom prst="rect">
            <a:avLst/>
          </a:prstGeom>
        </p:spPr>
      </p:pic>
      <p:sp>
        <p:nvSpPr>
          <p:cNvPr id="7" name="Rectangle 6"/>
          <p:cNvSpPr/>
          <p:nvPr/>
        </p:nvSpPr>
        <p:spPr>
          <a:xfrm>
            <a:off x="11277600" y="167337"/>
            <a:ext cx="3198120" cy="1027845"/>
          </a:xfrm>
          <a:prstGeom prst="rect">
            <a:avLst/>
          </a:prstGeom>
        </p:spPr>
        <p:txBody>
          <a:bodyPr wrap="none">
            <a:spAutoFit/>
          </a:bodyPr>
          <a:lstStyle/>
          <a:p>
            <a:pPr algn="ctr">
              <a:lnSpc>
                <a:spcPts val="8640"/>
              </a:lnSpc>
            </a:pPr>
            <a:r>
              <a:rPr lang="en-US" sz="3200" b="1" dirty="0">
                <a:latin typeface="Calibri" panose="020F0502020204030204" pitchFamily="34" charset="0"/>
                <a:cs typeface="Calibri" panose="020F0502020204030204" pitchFamily="34" charset="0"/>
              </a:rPr>
              <a:t>Leadership SKILLS</a:t>
            </a:r>
          </a:p>
        </p:txBody>
      </p:sp>
      <p:sp>
        <p:nvSpPr>
          <p:cNvPr id="8" name="Rectangle 7"/>
          <p:cNvSpPr/>
          <p:nvPr/>
        </p:nvSpPr>
        <p:spPr>
          <a:xfrm>
            <a:off x="8304660" y="2180830"/>
            <a:ext cx="9144000" cy="5925340"/>
          </a:xfrm>
          <a:prstGeom prst="rect">
            <a:avLst/>
          </a:prstGeom>
        </p:spPr>
        <p:txBody>
          <a:bodyPr>
            <a:spAutoFit/>
          </a:bodyPr>
          <a:lstStyle/>
          <a:p>
            <a:pPr marL="285750" indent="-285750">
              <a:lnSpc>
                <a:spcPct val="150000"/>
              </a:lnSpc>
              <a:buFont typeface="Arial" panose="020B0604020202020204" pitchFamily="34" charset="0"/>
              <a:buChar char="•"/>
            </a:pPr>
            <a:r>
              <a:rPr lang="en-GB" sz="3200" dirty="0">
                <a:latin typeface="Calibri" panose="020F0502020204030204" pitchFamily="34" charset="0"/>
                <a:cs typeface="Calibri" panose="020F0502020204030204" pitchFamily="34" charset="0"/>
              </a:rPr>
              <a:t>A leader's responsibility is to offer guidance to the group, a vision clearly, inspiration to the squad, team development abilities, and establish ground rules for working together (Raza Zaidi and Siddiqui, 2021). </a:t>
            </a:r>
          </a:p>
          <a:p>
            <a:pPr marL="285750" indent="-285750">
              <a:lnSpc>
                <a:spcPct val="150000"/>
              </a:lnSpc>
              <a:buFont typeface="Arial" panose="020B0604020202020204" pitchFamily="34" charset="0"/>
              <a:buChar char="•"/>
            </a:pPr>
            <a:r>
              <a:rPr lang="en-GB" sz="3200" dirty="0">
                <a:latin typeface="Calibri" panose="020F0502020204030204" pitchFamily="34" charset="0"/>
                <a:cs typeface="Calibri" panose="020F0502020204030204" pitchFamily="34" charset="0"/>
              </a:rPr>
              <a:t>The overall purpose of a manager is to ensure the effective accomplishment of the group goals, including roles and duties.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70F183D3-9027-21D0-205A-541785BB329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52400" y="4962337"/>
            <a:ext cx="6008280" cy="5046955"/>
          </a:xfrm>
          <a:prstGeom prst="rect">
            <a:avLst/>
          </a:prstGeom>
        </p:spPr>
      </p:pic>
      <p:sp>
        <p:nvSpPr>
          <p:cNvPr id="3" name="TextBox 2">
            <a:extLst>
              <a:ext uri="{FF2B5EF4-FFF2-40B4-BE49-F238E27FC236}">
                <a16:creationId xmlns:a16="http://schemas.microsoft.com/office/drawing/2014/main" id="{DD7FC4EB-EAFE-E4D8-B1DB-880BE5BF8002}"/>
              </a:ext>
            </a:extLst>
          </p:cNvPr>
          <p:cNvSpPr txBox="1"/>
          <p:nvPr/>
        </p:nvSpPr>
        <p:spPr>
          <a:xfrm>
            <a:off x="9982200" y="2094467"/>
            <a:ext cx="8610600" cy="492443"/>
          </a:xfrm>
          <a:prstGeom prst="rect">
            <a:avLst/>
          </a:prstGeom>
        </p:spPr>
        <p:txBody>
          <a:bodyPr wrap="square" lIns="0" tIns="0" rIns="0" bIns="0" rtlCol="0" anchor="t">
            <a:spAutoFit/>
          </a:bodyPr>
          <a:lstStyle/>
          <a:p>
            <a:r>
              <a:rPr lang="en-GB" sz="3200" b="1" dirty="0">
                <a:latin typeface="Calibri" panose="020F0502020204030204" pitchFamily="34" charset="0"/>
                <a:cs typeface="Calibri" panose="020F0502020204030204" pitchFamily="34" charset="0"/>
              </a:rPr>
              <a:t>Roles of the Creative Director</a:t>
            </a:r>
          </a:p>
        </p:txBody>
      </p:sp>
      <p:sp>
        <p:nvSpPr>
          <p:cNvPr id="4" name="TextBox 5">
            <a:extLst>
              <a:ext uri="{FF2B5EF4-FFF2-40B4-BE49-F238E27FC236}">
                <a16:creationId xmlns:a16="http://schemas.microsoft.com/office/drawing/2014/main" id="{BE2C47C0-DB64-9387-6334-1BDB9A54DF06}"/>
              </a:ext>
            </a:extLst>
          </p:cNvPr>
          <p:cNvSpPr txBox="1"/>
          <p:nvPr/>
        </p:nvSpPr>
        <p:spPr>
          <a:xfrm>
            <a:off x="6781800" y="3181033"/>
            <a:ext cx="11125200" cy="5011500"/>
          </a:xfrm>
          <a:prstGeom prst="rect">
            <a:avLst/>
          </a:prstGeom>
        </p:spPr>
        <p:txBody>
          <a:bodyPr wrap="square" lIns="0" tIns="0" rIns="0" bIns="0" rtlCol="0" anchor="t">
            <a:spAutoFit/>
          </a:bodyPr>
          <a:lstStyle/>
          <a:p>
            <a:pPr marL="457200" indent="-457200">
              <a:lnSpc>
                <a:spcPct val="150000"/>
              </a:lnSpc>
              <a:buFont typeface="Arial" panose="020B0604020202020204" pitchFamily="34" charset="0"/>
              <a:buChar char="•"/>
            </a:pPr>
            <a:r>
              <a:rPr lang="en-GB" sz="3200" dirty="0">
                <a:latin typeface="Calibri" panose="020F0502020204030204" pitchFamily="34" charset="0"/>
                <a:cs typeface="Calibri" panose="020F0502020204030204" pitchFamily="34" charset="0"/>
              </a:rPr>
              <a:t>A wellspring of intellectual technologies is vital for every current victory. </a:t>
            </a:r>
          </a:p>
          <a:p>
            <a:pPr marL="457200" indent="-457200">
              <a:lnSpc>
                <a:spcPct val="150000"/>
              </a:lnSpc>
              <a:buFont typeface="Arial" panose="020B0604020202020204" pitchFamily="34" charset="0"/>
              <a:buChar char="•"/>
            </a:pPr>
            <a:r>
              <a:rPr lang="en-GB" sz="3200" dirty="0">
                <a:latin typeface="Calibri" panose="020F0502020204030204" pitchFamily="34" charset="0"/>
                <a:cs typeface="Calibri" panose="020F0502020204030204" pitchFamily="34" charset="0"/>
              </a:rPr>
              <a:t>Whenever individuals work collaborate, they want someone who can come up with innovative and bring new, original ideas. </a:t>
            </a:r>
          </a:p>
          <a:p>
            <a:pPr marL="457200" indent="-457200">
              <a:lnSpc>
                <a:spcPct val="150000"/>
              </a:lnSpc>
              <a:buFont typeface="Arial" panose="020B0604020202020204" pitchFamily="34" charset="0"/>
              <a:buChar char="•"/>
            </a:pPr>
            <a:r>
              <a:rPr lang="en-GB" sz="3200" dirty="0">
                <a:latin typeface="Calibri" panose="020F0502020204030204" pitchFamily="34" charset="0"/>
                <a:cs typeface="Calibri" panose="020F0502020204030204" pitchFamily="34" charset="0"/>
              </a:rPr>
              <a:t>It avoids stagnation and maintains the group always striving for improvement.</a:t>
            </a:r>
          </a:p>
          <a:p>
            <a:pPr marL="571500" indent="-571500">
              <a:lnSpc>
                <a:spcPct val="150000"/>
              </a:lnSpc>
              <a:buFont typeface="Arial" panose="020B0604020202020204" pitchFamily="34" charset="0"/>
              <a:buChar char="•"/>
            </a:pPr>
            <a:endParaRPr lang="en-US" sz="2800" dirty="0">
              <a:solidFill>
                <a:srgbClr val="16214B"/>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82786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245137" y="0"/>
            <a:ext cx="8095945" cy="10287000"/>
          </a:xfrm>
          <a:prstGeom prst="rect">
            <a:avLst/>
          </a:prstGeom>
          <a:solidFill>
            <a:srgbClr val="FDCF60"/>
          </a:solidFill>
        </p:spPr>
        <p:txBody>
          <a:bodyPr/>
          <a:lstStyle/>
          <a:p>
            <a:endParaRPr lang="en-GB" dirty="0"/>
          </a:p>
        </p:txBody>
      </p:sp>
      <p:sp>
        <p:nvSpPr>
          <p:cNvPr id="5" name="TextBox 5"/>
          <p:cNvSpPr txBox="1"/>
          <p:nvPr/>
        </p:nvSpPr>
        <p:spPr>
          <a:xfrm>
            <a:off x="8820745" y="1822160"/>
            <a:ext cx="9238655" cy="6463308"/>
          </a:xfrm>
          <a:prstGeom prst="rect">
            <a:avLst/>
          </a:prstGeom>
        </p:spPr>
        <p:txBody>
          <a:bodyPr wrap="square" lIns="0" tIns="0" rIns="0" bIns="0" rtlCol="0" anchor="t">
            <a:spAutoFit/>
          </a:bodyPr>
          <a:lstStyle/>
          <a:p>
            <a:pPr marL="342900" indent="-342900">
              <a:lnSpc>
                <a:spcPts val="3600"/>
              </a:lnSpc>
              <a:buFont typeface="Wingdings" panose="05000000000000000000" pitchFamily="2" charset="2"/>
              <a:buChar char="v"/>
            </a:pPr>
            <a:r>
              <a:rPr lang="en-GB" sz="3200" dirty="0">
                <a:latin typeface="Calibri" panose="020F0502020204030204" pitchFamily="34" charset="0"/>
                <a:cs typeface="Calibri" panose="020F0502020204030204" pitchFamily="34" charset="0"/>
              </a:rPr>
              <a:t>In several businesses, the moderator does not have official power; instead, the moderator assists the group in reaching an agreement</a:t>
            </a:r>
          </a:p>
          <a:p>
            <a:pPr>
              <a:lnSpc>
                <a:spcPts val="3600"/>
              </a:lnSpc>
            </a:pPr>
            <a:endParaRPr lang="en-GB" sz="3200" dirty="0">
              <a:latin typeface="Calibri" panose="020F0502020204030204" pitchFamily="34" charset="0"/>
              <a:cs typeface="Calibri" panose="020F0502020204030204" pitchFamily="34" charset="0"/>
            </a:endParaRPr>
          </a:p>
          <a:p>
            <a:pPr marL="342900" indent="-342900">
              <a:lnSpc>
                <a:spcPts val="3600"/>
              </a:lnSpc>
              <a:buFont typeface="Wingdings" panose="05000000000000000000" pitchFamily="2" charset="2"/>
              <a:buChar char="v"/>
            </a:pPr>
            <a:r>
              <a:rPr lang="en-GB" sz="3200" dirty="0">
                <a:latin typeface="Calibri" panose="020F0502020204030204" pitchFamily="34" charset="0"/>
                <a:cs typeface="Calibri" panose="020F0502020204030204" pitchFamily="34" charset="0"/>
              </a:rPr>
              <a:t>Regardless of whether a leader is serving as a mediator, the group is being asked or supported to perform these actions</a:t>
            </a:r>
          </a:p>
          <a:p>
            <a:pPr>
              <a:lnSpc>
                <a:spcPts val="3600"/>
              </a:lnSpc>
            </a:pPr>
            <a:endParaRPr lang="en-GB" sz="3200" dirty="0">
              <a:latin typeface="Calibri" panose="020F0502020204030204" pitchFamily="34" charset="0"/>
              <a:cs typeface="Calibri" panose="020F0502020204030204" pitchFamily="34" charset="0"/>
            </a:endParaRPr>
          </a:p>
          <a:p>
            <a:pPr marL="342900" indent="-342900">
              <a:lnSpc>
                <a:spcPts val="3600"/>
              </a:lnSpc>
              <a:buFont typeface="Wingdings" panose="05000000000000000000" pitchFamily="2" charset="2"/>
              <a:buChar char="v"/>
            </a:pPr>
            <a:r>
              <a:rPr lang="en-GB" sz="3200" dirty="0">
                <a:latin typeface="Calibri" panose="020F0502020204030204" pitchFamily="34" charset="0"/>
                <a:cs typeface="Calibri" panose="020F0502020204030204" pitchFamily="34" charset="0"/>
              </a:rPr>
              <a:t>Whenever groups discuss and debate thoughts and strategies, a moderator must be present to properly and exactly record all.</a:t>
            </a:r>
            <a:endParaRPr lang="en-US" sz="3200" dirty="0">
              <a:latin typeface="Calibri" panose="020F0502020204030204" pitchFamily="34" charset="0"/>
              <a:cs typeface="Calibri" panose="020F0502020204030204" pitchFamily="34" charset="0"/>
            </a:endParaRPr>
          </a:p>
          <a:p>
            <a:pPr>
              <a:lnSpc>
                <a:spcPts val="3600"/>
              </a:lnSpc>
            </a:pPr>
            <a:endParaRPr lang="en-US" sz="3200" dirty="0">
              <a:latin typeface="Calibri" panose="020F0502020204030204" pitchFamily="34" charset="0"/>
              <a:cs typeface="Calibri" panose="020F0502020204030204" pitchFamily="34" charset="0"/>
            </a:endParaRPr>
          </a:p>
          <a:p>
            <a:pPr>
              <a:lnSpc>
                <a:spcPts val="3600"/>
              </a:lnSpc>
            </a:pPr>
            <a:endParaRPr lang="en-GB" sz="3200" dirty="0">
              <a:latin typeface="Calibri" panose="020F0502020204030204" pitchFamily="34" charset="0"/>
              <a:cs typeface="Calibri" panose="020F0502020204030204" pitchFamily="34" charset="0"/>
            </a:endParaRPr>
          </a:p>
          <a:p>
            <a:pPr>
              <a:lnSpc>
                <a:spcPts val="3600"/>
              </a:lnSpc>
            </a:pPr>
            <a:endParaRPr lang="en-US" sz="3200" dirty="0">
              <a:solidFill>
                <a:srgbClr val="16214B"/>
              </a:solidFill>
              <a:latin typeface="Calibri" panose="020F0502020204030204" pitchFamily="34" charset="0"/>
              <a:cs typeface="Calibri" panose="020F0502020204030204" pitchFamily="34" charset="0"/>
            </a:endParaRPr>
          </a:p>
        </p:txBody>
      </p:sp>
      <p:grpSp>
        <p:nvGrpSpPr>
          <p:cNvPr id="6" name="Group 6"/>
          <p:cNvGrpSpPr/>
          <p:nvPr/>
        </p:nvGrpSpPr>
        <p:grpSpPr>
          <a:xfrm>
            <a:off x="1218850" y="1654910"/>
            <a:ext cx="5415166" cy="4874935"/>
            <a:chOff x="0" y="0"/>
            <a:chExt cx="7220221" cy="6499912"/>
          </a:xfrm>
        </p:grpSpPr>
        <p:sp>
          <p:nvSpPr>
            <p:cNvPr id="7" name="TextBox 7"/>
            <p:cNvSpPr txBox="1"/>
            <p:nvPr/>
          </p:nvSpPr>
          <p:spPr>
            <a:xfrm>
              <a:off x="0" y="4969750"/>
              <a:ext cx="7220221" cy="1530162"/>
            </a:xfrm>
            <a:prstGeom prst="rect">
              <a:avLst/>
            </a:prstGeom>
          </p:spPr>
          <p:txBody>
            <a:bodyPr lIns="0" tIns="0" rIns="0" bIns="0" rtlCol="0" anchor="t">
              <a:spAutoFit/>
            </a:bodyPr>
            <a:lstStyle/>
            <a:p>
              <a:pPr algn="ctr">
                <a:lnSpc>
                  <a:spcPts val="8640"/>
                </a:lnSpc>
              </a:pPr>
              <a:r>
                <a:rPr lang="en-GB" sz="9600" dirty="0">
                  <a:latin typeface="Calibri" panose="020F0502020204030204" pitchFamily="34" charset="0"/>
                  <a:cs typeface="Calibri" panose="020F0502020204030204" pitchFamily="34" charset="0"/>
                </a:rPr>
                <a:t>Facilitator</a:t>
              </a:r>
              <a:endParaRPr lang="en-US" sz="85700" dirty="0">
                <a:solidFill>
                  <a:srgbClr val="0C45A6"/>
                </a:solidFill>
                <a:latin typeface="Calibri" panose="020F0502020204030204" pitchFamily="34" charset="0"/>
                <a:cs typeface="Calibri" panose="020F0502020204030204" pitchFamily="34" charset="0"/>
              </a:endParaRPr>
            </a:p>
          </p:txBody>
        </p:sp>
        <p:pic>
          <p:nvPicPr>
            <p:cNvPr id="8" name="Picture 8"/>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2005456" y="0"/>
              <a:ext cx="3209309" cy="3890071"/>
            </a:xfrm>
            <a:prstGeom prst="rect">
              <a:avLst/>
            </a:prstGeom>
          </p:spPr>
        </p:pic>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C45A6"/>
        </a:solidFill>
        <a:effectLst/>
      </p:bgPr>
    </p:bg>
    <p:spTree>
      <p:nvGrpSpPr>
        <p:cNvPr id="1" name=""/>
        <p:cNvGrpSpPr/>
        <p:nvPr/>
      </p:nvGrpSpPr>
      <p:grpSpPr>
        <a:xfrm>
          <a:off x="0" y="0"/>
          <a:ext cx="0" cy="0"/>
          <a:chOff x="0" y="0"/>
          <a:chExt cx="0" cy="0"/>
        </a:xfrm>
      </p:grpSpPr>
      <p:sp>
        <p:nvSpPr>
          <p:cNvPr id="5" name="TextBox 5"/>
          <p:cNvSpPr txBox="1"/>
          <p:nvPr/>
        </p:nvSpPr>
        <p:spPr>
          <a:xfrm>
            <a:off x="1010165" y="1059873"/>
            <a:ext cx="8723781" cy="923330"/>
          </a:xfrm>
          <a:prstGeom prst="rect">
            <a:avLst/>
          </a:prstGeom>
        </p:spPr>
        <p:txBody>
          <a:bodyPr lIns="0" tIns="0" rIns="0" bIns="0" rtlCol="0" anchor="t">
            <a:spAutoFit/>
          </a:bodyPr>
          <a:lstStyle/>
          <a:p>
            <a:r>
              <a:rPr lang="en-GB" sz="6000" dirty="0">
                <a:solidFill>
                  <a:schemeClr val="bg1"/>
                </a:solidFill>
                <a:latin typeface="Calibri" panose="020F0502020204030204" pitchFamily="34" charset="0"/>
                <a:cs typeface="Calibri" panose="020F0502020204030204" pitchFamily="34" charset="0"/>
              </a:rPr>
              <a:t>Coach</a:t>
            </a:r>
          </a:p>
        </p:txBody>
      </p:sp>
      <p:sp>
        <p:nvSpPr>
          <p:cNvPr id="6" name="AutoShape 6"/>
          <p:cNvSpPr/>
          <p:nvPr/>
        </p:nvSpPr>
        <p:spPr>
          <a:xfrm>
            <a:off x="10536261" y="0"/>
            <a:ext cx="7751739" cy="10287000"/>
          </a:xfrm>
          <a:prstGeom prst="rect">
            <a:avLst/>
          </a:prstGeom>
          <a:solidFill>
            <a:srgbClr val="FFFFFF"/>
          </a:solidFill>
        </p:spPr>
      </p:sp>
      <p:pic>
        <p:nvPicPr>
          <p:cNvPr id="7" name="Picture 7"/>
          <p:cNvPicPr>
            <a:picLocks noChangeAspect="1"/>
          </p:cNvPicPr>
          <p:nvPr/>
        </p:nvPicPr>
        <p:blipFill>
          <a:blip r:embed="rId3"/>
          <a:srcRect t="189" b="20407"/>
          <a:stretch>
            <a:fillRect/>
          </a:stretch>
        </p:blipFill>
        <p:spPr>
          <a:xfrm>
            <a:off x="11369822" y="1028700"/>
            <a:ext cx="6918178" cy="8229600"/>
          </a:xfrm>
          <a:prstGeom prst="rect">
            <a:avLst/>
          </a:prstGeom>
        </p:spPr>
      </p:pic>
      <p:sp>
        <p:nvSpPr>
          <p:cNvPr id="8" name="TextBox 7">
            <a:extLst>
              <a:ext uri="{FF2B5EF4-FFF2-40B4-BE49-F238E27FC236}">
                <a16:creationId xmlns:a16="http://schemas.microsoft.com/office/drawing/2014/main" id="{8E517549-07E1-820B-8EE9-1CA405FD3FC8}"/>
              </a:ext>
            </a:extLst>
          </p:cNvPr>
          <p:cNvSpPr txBox="1"/>
          <p:nvPr/>
        </p:nvSpPr>
        <p:spPr>
          <a:xfrm>
            <a:off x="533311" y="2628900"/>
            <a:ext cx="9200635" cy="3785652"/>
          </a:xfrm>
          <a:prstGeom prst="rect">
            <a:avLst/>
          </a:prstGeom>
          <a:noFill/>
        </p:spPr>
        <p:txBody>
          <a:bodyPr wrap="square" rtlCol="0">
            <a:spAutoFit/>
          </a:bodyPr>
          <a:lstStyle/>
          <a:p>
            <a:pPr marL="457200" indent="-457200">
              <a:lnSpc>
                <a:spcPts val="3600"/>
              </a:lnSpc>
              <a:buFont typeface="Wingdings" panose="05000000000000000000" pitchFamily="2" charset="2"/>
              <a:buChar char="v"/>
            </a:pPr>
            <a:r>
              <a:rPr lang="en-GB" sz="3200" dirty="0">
                <a:solidFill>
                  <a:schemeClr val="bg1"/>
                </a:solidFill>
                <a:latin typeface="Calibri" panose="020F0502020204030204" pitchFamily="34" charset="0"/>
                <a:cs typeface="Calibri" panose="020F0502020204030204" pitchFamily="34" charset="0"/>
              </a:rPr>
              <a:t>Following practice, the coach in a group offers one-on-one assistance. </a:t>
            </a:r>
          </a:p>
          <a:p>
            <a:pPr marL="457200" indent="-457200">
              <a:lnSpc>
                <a:spcPts val="3600"/>
              </a:lnSpc>
              <a:buFont typeface="Wingdings" panose="05000000000000000000" pitchFamily="2" charset="2"/>
              <a:buChar char="v"/>
            </a:pPr>
            <a:r>
              <a:rPr lang="en-GB" sz="3200" dirty="0">
                <a:solidFill>
                  <a:schemeClr val="bg1"/>
                </a:solidFill>
                <a:latin typeface="Calibri" panose="020F0502020204030204" pitchFamily="34" charset="0"/>
                <a:cs typeface="Calibri" panose="020F0502020204030204" pitchFamily="34" charset="0"/>
              </a:rPr>
              <a:t>Assume a staff member was already educated in something, and the trainer continues to help that person after the education. </a:t>
            </a:r>
          </a:p>
          <a:p>
            <a:pPr marL="457200" indent="-457200">
              <a:lnSpc>
                <a:spcPts val="3600"/>
              </a:lnSpc>
              <a:buFont typeface="Wingdings" panose="05000000000000000000" pitchFamily="2" charset="2"/>
              <a:buChar char="v"/>
            </a:pPr>
            <a:r>
              <a:rPr lang="en-GB" sz="3200" dirty="0">
                <a:solidFill>
                  <a:schemeClr val="bg1"/>
                </a:solidFill>
                <a:latin typeface="Calibri" panose="020F0502020204030204" pitchFamily="34" charset="0"/>
                <a:cs typeface="Calibri" panose="020F0502020204030204" pitchFamily="34" charset="0"/>
              </a:rPr>
              <a:t>If a problem arises during one-on-one instruction, the trainer is the initial person to call. Those principles occasionally conflict</a:t>
            </a:r>
            <a:endParaRPr lang="en-US" sz="3200" dirty="0">
              <a:solidFill>
                <a:schemeClr val="bg1"/>
              </a:solidFill>
              <a:latin typeface="Calibri" panose="020F0502020204030204" pitchFamily="34" charset="0"/>
              <a:cs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6" name="Rectangle 79">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29214"/>
            <a:ext cx="18288000" cy="615891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97" name="Picture 81">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9189720"/>
            <a:ext cx="18288000" cy="1114425"/>
          </a:xfrm>
          <a:prstGeom prst="rect">
            <a:avLst/>
          </a:prstGeom>
        </p:spPr>
      </p:pic>
      <p:cxnSp>
        <p:nvCxnSpPr>
          <p:cNvPr id="98" name="Straight Connector 83">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9192619"/>
            <a:ext cx="18288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85">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extBox 1">
            <a:extLst>
              <a:ext uri="{FF2B5EF4-FFF2-40B4-BE49-F238E27FC236}">
                <a16:creationId xmlns:a16="http://schemas.microsoft.com/office/drawing/2014/main" id="{EB357EB9-6218-F476-3900-E9701A60D53D}"/>
              </a:ext>
            </a:extLst>
          </p:cNvPr>
          <p:cNvSpPr txBox="1"/>
          <p:nvPr/>
        </p:nvSpPr>
        <p:spPr>
          <a:xfrm>
            <a:off x="2203839" y="1466701"/>
            <a:ext cx="14404913" cy="1573853"/>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3200" cap="all" dirty="0">
                <a:latin typeface="+mj-lt"/>
                <a:ea typeface="+mj-ea"/>
                <a:cs typeface="+mj-cs"/>
              </a:rPr>
              <a:t>Camelia </a:t>
            </a:r>
            <a:r>
              <a:rPr lang="en-US" sz="3200" cap="all" dirty="0" err="1">
                <a:latin typeface="+mj-lt"/>
                <a:ea typeface="+mj-ea"/>
                <a:cs typeface="+mj-cs"/>
              </a:rPr>
              <a:t>danila</a:t>
            </a:r>
            <a:endParaRPr lang="en-US" sz="3200" cap="all" dirty="0">
              <a:latin typeface="+mj-lt"/>
              <a:ea typeface="+mj-ea"/>
              <a:cs typeface="+mj-cs"/>
            </a:endParaRPr>
          </a:p>
          <a:p>
            <a:pPr defTabSz="914400">
              <a:lnSpc>
                <a:spcPct val="90000"/>
              </a:lnSpc>
              <a:spcBef>
                <a:spcPct val="0"/>
              </a:spcBef>
              <a:spcAft>
                <a:spcPts val="600"/>
              </a:spcAft>
            </a:pPr>
            <a:r>
              <a:rPr lang="en-US" sz="3200" cap="all" dirty="0">
                <a:latin typeface="+mj-lt"/>
                <a:ea typeface="+mj-ea"/>
                <a:cs typeface="+mj-cs"/>
              </a:rPr>
              <a:t>2119198</a:t>
            </a:r>
          </a:p>
          <a:p>
            <a:pPr defTabSz="914400">
              <a:lnSpc>
                <a:spcPct val="90000"/>
              </a:lnSpc>
              <a:spcBef>
                <a:spcPct val="0"/>
              </a:spcBef>
              <a:spcAft>
                <a:spcPts val="600"/>
              </a:spcAft>
            </a:pPr>
            <a:endParaRPr lang="en-US" sz="3200" cap="all" dirty="0">
              <a:latin typeface="+mj-lt"/>
              <a:ea typeface="+mj-ea"/>
              <a:cs typeface="+mj-cs"/>
            </a:endParaRPr>
          </a:p>
          <a:p>
            <a:pPr defTabSz="914400">
              <a:lnSpc>
                <a:spcPct val="90000"/>
              </a:lnSpc>
              <a:spcBef>
                <a:spcPct val="0"/>
              </a:spcBef>
              <a:spcAft>
                <a:spcPts val="600"/>
              </a:spcAft>
            </a:pPr>
            <a:endParaRPr lang="en-US" sz="3200" cap="all" dirty="0">
              <a:latin typeface="+mj-lt"/>
              <a:ea typeface="+mj-ea"/>
              <a:cs typeface="+mj-cs"/>
            </a:endParaRPr>
          </a:p>
        </p:txBody>
      </p:sp>
      <p:pic>
        <p:nvPicPr>
          <p:cNvPr id="5" name="Picture 6">
            <a:extLst>
              <a:ext uri="{FF2B5EF4-FFF2-40B4-BE49-F238E27FC236}">
                <a16:creationId xmlns:a16="http://schemas.microsoft.com/office/drawing/2014/main" id="{A4F67473-B8E5-BABB-327F-B891F0DCFE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6800" y="4762500"/>
            <a:ext cx="6157135" cy="5175919"/>
          </a:xfrm>
          <a:prstGeom prst="rect">
            <a:avLst/>
          </a:prstGeom>
        </p:spPr>
      </p:pic>
    </p:spTree>
    <p:extLst>
      <p:ext uri="{BB962C8B-B14F-4D97-AF65-F5344CB8AC3E}">
        <p14:creationId xmlns:p14="http://schemas.microsoft.com/office/powerpoint/2010/main" val="3750792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1676400" y="5106786"/>
            <a:ext cx="16078200" cy="4308872"/>
          </a:xfrm>
          <a:prstGeom prst="rect">
            <a:avLst/>
          </a:prstGeom>
        </p:spPr>
        <p:txBody>
          <a:bodyPr lIns="0" tIns="0" rIns="0" bIns="0" rtlCol="0" anchor="t">
            <a:spAutoFit/>
          </a:bodyPr>
          <a:lstStyle/>
          <a:p>
            <a:pPr marL="342900" indent="-342900">
              <a:buFont typeface="Arial" panose="020B0604020202020204" pitchFamily="34" charset="0"/>
              <a:buChar char="•"/>
            </a:pPr>
            <a:r>
              <a:rPr lang="en-GB" sz="3200" dirty="0">
                <a:latin typeface="Calibri" panose="020F0502020204030204" pitchFamily="34" charset="0"/>
                <a:cs typeface="Calibri" panose="020F0502020204030204" pitchFamily="34" charset="0"/>
              </a:rPr>
              <a:t>The process of resolving conflicts involves minimizing unfavourable outcomes and prioritizing beneficial outcomes.</a:t>
            </a:r>
          </a:p>
          <a:p>
            <a:pPr marL="342900" indent="-342900">
              <a:buFont typeface="Arial" panose="020B0604020202020204" pitchFamily="34" charset="0"/>
              <a:buChar char="•"/>
            </a:pPr>
            <a:r>
              <a:rPr lang="en-GB" sz="3200" dirty="0">
                <a:latin typeface="Calibri" panose="020F0502020204030204" pitchFamily="34" charset="0"/>
                <a:cs typeface="Calibri" panose="020F0502020204030204" pitchFamily="34" charset="0"/>
              </a:rPr>
              <a:t>This essential managerial talent entails negotiation, innovative problem-solving, and the use of various strategies depending on the circumstance.(</a:t>
            </a:r>
            <a:r>
              <a:rPr lang="en-GB" sz="3200" dirty="0" err="1">
                <a:latin typeface="Calibri" panose="020F0502020204030204" pitchFamily="34" charset="0"/>
                <a:cs typeface="Calibri" panose="020F0502020204030204" pitchFamily="34" charset="0"/>
              </a:rPr>
              <a:t>Schram</a:t>
            </a:r>
            <a:r>
              <a:rPr lang="en-GB" sz="3200" dirty="0">
                <a:latin typeface="Calibri" panose="020F0502020204030204" pitchFamily="34" charset="0"/>
                <a:cs typeface="Calibri" panose="020F0502020204030204" pitchFamily="34" charset="0"/>
              </a:rPr>
              <a:t>, 2019)</a:t>
            </a:r>
          </a:p>
          <a:p>
            <a:pPr marL="342900" indent="-342900">
              <a:buFont typeface="Arial" panose="020B0604020202020204" pitchFamily="34" charset="0"/>
              <a:buChar char="•"/>
            </a:pPr>
            <a:r>
              <a:rPr lang="en-GB" sz="3200" dirty="0">
                <a:latin typeface="Calibri" panose="020F0502020204030204" pitchFamily="34" charset="0"/>
                <a:cs typeface="Calibri" panose="020F0502020204030204" pitchFamily="34" charset="0"/>
              </a:rPr>
              <a:t>An organization can reduce interpersonal problems, improve client happiness, and achieve better business results by managing conflict well.</a:t>
            </a:r>
          </a:p>
          <a:p>
            <a:pPr marL="342900" indent="-342900">
              <a:buFont typeface="Arial" panose="020B0604020202020204" pitchFamily="34" charset="0"/>
              <a:buChar char="•"/>
            </a:pPr>
            <a:r>
              <a:rPr lang="en-US" sz="3200" dirty="0">
                <a:latin typeface="Calibri" panose="020F0502020204030204" pitchFamily="34" charset="0"/>
                <a:cs typeface="Calibri" panose="020F0502020204030204" pitchFamily="34" charset="0"/>
              </a:rPr>
              <a:t>There are</a:t>
            </a:r>
            <a:r>
              <a:rPr lang="en-GB" sz="3200" dirty="0">
                <a:latin typeface="Calibri" panose="020F0502020204030204" pitchFamily="34" charset="0"/>
                <a:cs typeface="Calibri" panose="020F0502020204030204" pitchFamily="34" charset="0"/>
              </a:rPr>
              <a:t> 5 conflict management styles, Accommodation, Avoiding, Collaboration, Compromising, and Competing</a:t>
            </a:r>
          </a:p>
          <a:p>
            <a:pPr marL="342900" indent="-342900">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p:txBody>
      </p:sp>
      <p:sp>
        <p:nvSpPr>
          <p:cNvPr id="5" name="TextBox 5"/>
          <p:cNvSpPr txBox="1"/>
          <p:nvPr/>
        </p:nvSpPr>
        <p:spPr>
          <a:xfrm>
            <a:off x="-533400" y="4000500"/>
            <a:ext cx="7506819" cy="935513"/>
          </a:xfrm>
          <a:prstGeom prst="rect">
            <a:avLst/>
          </a:prstGeom>
        </p:spPr>
        <p:txBody>
          <a:bodyPr lIns="0" tIns="0" rIns="0" bIns="0" rtlCol="0" anchor="t">
            <a:spAutoFit/>
          </a:bodyPr>
          <a:lstStyle/>
          <a:p>
            <a:pPr algn="ctr">
              <a:lnSpc>
                <a:spcPts val="8640"/>
              </a:lnSpc>
            </a:pPr>
            <a:r>
              <a:rPr lang="en-US" sz="3200" dirty="0">
                <a:latin typeface="Calibri" panose="020F0502020204030204" pitchFamily="34" charset="0"/>
                <a:cs typeface="Calibri" panose="020F0502020204030204" pitchFamily="34" charset="0"/>
              </a:rPr>
              <a:t>CONFLICT MANAGEMENT</a:t>
            </a:r>
          </a:p>
        </p:txBody>
      </p:sp>
      <p:pic>
        <p:nvPicPr>
          <p:cNvPr id="6" name="Picture 6"/>
          <p:cNvPicPr>
            <a:picLocks noChangeAspect="1"/>
          </p:cNvPicPr>
          <p:nvPr/>
        </p:nvPicPr>
        <p:blipFill>
          <a:blip r:embed="rId3"/>
          <a:srcRect t="40836" b="16950"/>
          <a:stretch>
            <a:fillRect/>
          </a:stretch>
        </p:blipFill>
        <p:spPr>
          <a:xfrm>
            <a:off x="0" y="0"/>
            <a:ext cx="18288000" cy="43053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45025" y="1515730"/>
            <a:ext cx="8229600" cy="1143000"/>
          </a:xfrm>
        </p:spPr>
        <p:txBody>
          <a:bodyPr>
            <a:normAutofit/>
          </a:bodyPr>
          <a:lstStyle/>
          <a:p>
            <a:pPr>
              <a:lnSpc>
                <a:spcPts val="8640"/>
              </a:lnSpc>
            </a:pPr>
            <a:r>
              <a:rPr lang="en-US" dirty="0">
                <a:latin typeface="Calibri" panose="020F0502020204030204" pitchFamily="34" charset="0"/>
                <a:cs typeface="Calibri" panose="020F0502020204030204" pitchFamily="34" charset="0"/>
              </a:rPr>
              <a:t>CONFLICT MANAGEMENT </a:t>
            </a:r>
          </a:p>
        </p:txBody>
      </p:sp>
      <p:sp>
        <p:nvSpPr>
          <p:cNvPr id="2" name="Text Placeholder 1"/>
          <p:cNvSpPr>
            <a:spLocks noGrp="1"/>
          </p:cNvSpPr>
          <p:nvPr>
            <p:ph type="body" idx="1"/>
          </p:nvPr>
        </p:nvSpPr>
        <p:spPr>
          <a:xfrm>
            <a:off x="604837" y="2781134"/>
            <a:ext cx="4040188" cy="639762"/>
          </a:xfrm>
        </p:spPr>
        <p:txBody>
          <a:bodyPr>
            <a:normAutofit/>
          </a:bodyPr>
          <a:lstStyle/>
          <a:p>
            <a:pPr algn="ctr"/>
            <a:r>
              <a:rPr lang="en-GB" sz="3200" dirty="0">
                <a:latin typeface="Times New Roman" panose="02020603050405020304" pitchFamily="18" charset="0"/>
                <a:cs typeface="Times New Roman" panose="02020603050405020304" pitchFamily="18" charset="0"/>
              </a:rPr>
              <a:t>Accommodating</a:t>
            </a:r>
          </a:p>
        </p:txBody>
      </p:sp>
      <p:sp>
        <p:nvSpPr>
          <p:cNvPr id="3" name="Content Placeholder 2"/>
          <p:cNvSpPr>
            <a:spLocks noGrp="1"/>
          </p:cNvSpPr>
          <p:nvPr>
            <p:ph sz="half" idx="2"/>
          </p:nvPr>
        </p:nvSpPr>
        <p:spPr>
          <a:xfrm>
            <a:off x="604836" y="3543300"/>
            <a:ext cx="5262563" cy="3951288"/>
          </a:xfrm>
        </p:spPr>
        <p:txBody>
          <a:bodyPr>
            <a:normAutofit fontScale="77500" lnSpcReduction="20000"/>
          </a:bodyPr>
          <a:lstStyle/>
          <a:p>
            <a:r>
              <a:rPr lang="en-GB" dirty="0">
                <a:latin typeface="Calibri" panose="020F0502020204030204" pitchFamily="34" charset="0"/>
                <a:cs typeface="Calibri" panose="020F0502020204030204" pitchFamily="34" charset="0"/>
              </a:rPr>
              <a:t>If a person fears himself/herself could be in error or if you he/she does not feel as strongly about the subject as the other person, then accommodation is the best course of action (</a:t>
            </a:r>
            <a:r>
              <a:rPr lang="en-GB" dirty="0" err="1">
                <a:latin typeface="Calibri" panose="020F0502020204030204" pitchFamily="34" charset="0"/>
                <a:cs typeface="Calibri" panose="020F0502020204030204" pitchFamily="34" charset="0"/>
              </a:rPr>
              <a:t>Frondizi</a:t>
            </a:r>
            <a:r>
              <a:rPr lang="en-GB" dirty="0">
                <a:latin typeface="Calibri" panose="020F0502020204030204" pitchFamily="34" charset="0"/>
                <a:cs typeface="Calibri" panose="020F0502020204030204" pitchFamily="34" charset="0"/>
              </a:rPr>
              <a:t>, 2009). </a:t>
            </a:r>
          </a:p>
          <a:p>
            <a:r>
              <a:rPr lang="en-GB" dirty="0">
                <a:latin typeface="Calibri" panose="020F0502020204030204" pitchFamily="34" charset="0"/>
                <a:cs typeface="Calibri" panose="020F0502020204030204" pitchFamily="34" charset="0"/>
              </a:rPr>
              <a:t>This choice emphasizes maintaining harmony, not exerting more effort than is necessary, and understanding when to pick your battles. </a:t>
            </a:r>
          </a:p>
        </p:txBody>
      </p:sp>
      <p:sp>
        <p:nvSpPr>
          <p:cNvPr id="6" name="Text Placeholder 5"/>
          <p:cNvSpPr>
            <a:spLocks noGrp="1"/>
          </p:cNvSpPr>
          <p:nvPr>
            <p:ph type="body" sz="quarter" idx="3"/>
          </p:nvPr>
        </p:nvSpPr>
        <p:spPr>
          <a:xfrm>
            <a:off x="12031580" y="2884404"/>
            <a:ext cx="4503820" cy="536491"/>
          </a:xfrm>
        </p:spPr>
        <p:txBody>
          <a:bodyPr>
            <a:noAutofit/>
          </a:bodyPr>
          <a:lstStyle/>
          <a:p>
            <a:pPr algn="ctr"/>
            <a:r>
              <a:rPr lang="en-US" sz="3200" dirty="0"/>
              <a:t>Avoiding</a:t>
            </a:r>
            <a:endParaRPr lang="en-GB" sz="3200" dirty="0"/>
          </a:p>
        </p:txBody>
      </p:sp>
      <p:sp>
        <p:nvSpPr>
          <p:cNvPr id="7" name="Content Placeholder 6"/>
          <p:cNvSpPr>
            <a:spLocks noGrp="1"/>
          </p:cNvSpPr>
          <p:nvPr>
            <p:ph sz="quarter" idx="4"/>
          </p:nvPr>
        </p:nvSpPr>
        <p:spPr>
          <a:xfrm>
            <a:off x="11963400" y="3543300"/>
            <a:ext cx="4724400" cy="3951288"/>
          </a:xfrm>
        </p:spPr>
        <p:txBody>
          <a:bodyPr>
            <a:normAutofit fontScale="77500" lnSpcReduction="20000"/>
          </a:bodyPr>
          <a:lstStyle/>
          <a:p>
            <a:r>
              <a:rPr lang="en-GB" dirty="0">
                <a:latin typeface="Calibri" panose="020F0502020204030204" pitchFamily="34" charset="0"/>
                <a:cs typeface="Calibri" panose="020F0502020204030204" pitchFamily="34" charset="0"/>
              </a:rPr>
              <a:t>By avoiding it in some way, eliminating the parties who are in conflict, or ignoring it altogether, this approach seeks to lessen conflict (</a:t>
            </a:r>
            <a:r>
              <a:rPr lang="en-GB" dirty="0" err="1">
                <a:latin typeface="Calibri" panose="020F0502020204030204" pitchFamily="34" charset="0"/>
                <a:cs typeface="Calibri" panose="020F0502020204030204" pitchFamily="34" charset="0"/>
              </a:rPr>
              <a:t>García-Marzá</a:t>
            </a:r>
            <a:r>
              <a:rPr lang="en-GB" dirty="0">
                <a:latin typeface="Calibri" panose="020F0502020204030204" pitchFamily="34" charset="0"/>
                <a:cs typeface="Calibri" panose="020F0502020204030204" pitchFamily="34" charset="0"/>
              </a:rPr>
              <a:t>, 2012). </a:t>
            </a:r>
          </a:p>
          <a:p>
            <a:r>
              <a:rPr lang="en-GB" dirty="0">
                <a:latin typeface="Calibri" panose="020F0502020204030204" pitchFamily="34" charset="0"/>
                <a:cs typeface="Calibri" panose="020F0502020204030204" pitchFamily="34" charset="0"/>
              </a:rPr>
              <a:t>Conflicting team members may be kicked off the project, deadlines may be extended, or even persons may be transferred to different departments. </a:t>
            </a:r>
          </a:p>
        </p:txBody>
      </p:sp>
      <p:pic>
        <p:nvPicPr>
          <p:cNvPr id="1026" name="Picture 2" descr="5 Most Effective Conflict Management Styles (+When To Use Each 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3552741"/>
            <a:ext cx="4975225" cy="393240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8324609" y="7485146"/>
            <a:ext cx="1638782" cy="369332"/>
          </a:xfrm>
          <a:prstGeom prst="rect">
            <a:avLst/>
          </a:prstGeom>
        </p:spPr>
        <p:txBody>
          <a:bodyPr wrap="none">
            <a:spAutoFit/>
          </a:bodyPr>
          <a:lstStyle/>
          <a:p>
            <a:r>
              <a:rPr lang="en-GB" dirty="0">
                <a:solidFill>
                  <a:srgbClr val="000000"/>
                </a:solidFill>
                <a:latin typeface="Open Sans" panose="020B0604020202020204" charset="0"/>
              </a:rPr>
              <a:t>(Novak, 2022)</a:t>
            </a:r>
            <a:endParaRPr lang="en-GB" dirty="0"/>
          </a:p>
        </p:txBody>
      </p:sp>
    </p:spTree>
    <p:extLst>
      <p:ext uri="{BB962C8B-B14F-4D97-AF65-F5344CB8AC3E}">
        <p14:creationId xmlns:p14="http://schemas.microsoft.com/office/powerpoint/2010/main" val="36101815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0" y="1143000"/>
            <a:ext cx="8229600" cy="1143000"/>
          </a:xfrm>
        </p:spPr>
        <p:txBody>
          <a:bodyPr>
            <a:normAutofit fontScale="90000"/>
          </a:bodyPr>
          <a:lstStyle/>
          <a:p>
            <a:pPr algn="ctr"/>
            <a:r>
              <a:rPr lang="en-US" dirty="0">
                <a:latin typeface="Montserrat Semi-Bold"/>
              </a:rPr>
              <a:t>CONFLICT MANAGEMENT (Continue)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26437129"/>
              </p:ext>
            </p:extLst>
          </p:nvPr>
        </p:nvGraphicFramePr>
        <p:xfrm>
          <a:off x="2819400" y="2705100"/>
          <a:ext cx="13182600" cy="586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6815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6" name="Rectangle 79">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29214"/>
            <a:ext cx="18288000" cy="615891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97" name="Picture 81">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9189720"/>
            <a:ext cx="18288000" cy="1114425"/>
          </a:xfrm>
          <a:prstGeom prst="rect">
            <a:avLst/>
          </a:prstGeom>
        </p:spPr>
      </p:pic>
      <p:cxnSp>
        <p:nvCxnSpPr>
          <p:cNvPr id="98" name="Straight Connector 83">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9192619"/>
            <a:ext cx="18288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99" name="Straight Connector 85">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80844" y="2770632"/>
            <a:ext cx="1441128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extBox 1">
            <a:extLst>
              <a:ext uri="{FF2B5EF4-FFF2-40B4-BE49-F238E27FC236}">
                <a16:creationId xmlns:a16="http://schemas.microsoft.com/office/drawing/2014/main" id="{EB357EB9-6218-F476-3900-E9701A60D53D}"/>
              </a:ext>
            </a:extLst>
          </p:cNvPr>
          <p:cNvSpPr txBox="1"/>
          <p:nvPr/>
        </p:nvSpPr>
        <p:spPr>
          <a:xfrm>
            <a:off x="2203839" y="1466701"/>
            <a:ext cx="14404913" cy="1573853"/>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3200" cap="all" dirty="0" err="1">
                <a:latin typeface="+mj-lt"/>
                <a:ea typeface="+mj-ea"/>
                <a:cs typeface="+mj-cs"/>
              </a:rPr>
              <a:t>Andreea</a:t>
            </a:r>
            <a:r>
              <a:rPr lang="en-US" sz="3200" cap="all" dirty="0">
                <a:latin typeface="+mj-lt"/>
                <a:ea typeface="+mj-ea"/>
                <a:cs typeface="+mj-cs"/>
              </a:rPr>
              <a:t> Elena </a:t>
            </a:r>
            <a:r>
              <a:rPr lang="en-US" sz="3200" cap="all" dirty="0" err="1">
                <a:latin typeface="+mj-lt"/>
                <a:ea typeface="+mj-ea"/>
                <a:cs typeface="+mj-cs"/>
              </a:rPr>
              <a:t>popa</a:t>
            </a:r>
            <a:endParaRPr lang="en-US" sz="3200" cap="all" dirty="0">
              <a:latin typeface="+mj-lt"/>
              <a:ea typeface="+mj-ea"/>
              <a:cs typeface="+mj-cs"/>
            </a:endParaRPr>
          </a:p>
          <a:p>
            <a:pPr defTabSz="914400">
              <a:lnSpc>
                <a:spcPct val="90000"/>
              </a:lnSpc>
              <a:spcBef>
                <a:spcPct val="0"/>
              </a:spcBef>
              <a:spcAft>
                <a:spcPts val="600"/>
              </a:spcAft>
            </a:pPr>
            <a:r>
              <a:rPr lang="en-US" sz="3200" cap="all" dirty="0">
                <a:latin typeface="+mj-lt"/>
                <a:ea typeface="+mj-ea"/>
                <a:cs typeface="+mj-cs"/>
              </a:rPr>
              <a:t>2115854</a:t>
            </a:r>
          </a:p>
          <a:p>
            <a:pPr defTabSz="914400">
              <a:lnSpc>
                <a:spcPct val="90000"/>
              </a:lnSpc>
              <a:spcBef>
                <a:spcPct val="0"/>
              </a:spcBef>
              <a:spcAft>
                <a:spcPts val="600"/>
              </a:spcAft>
            </a:pPr>
            <a:endParaRPr lang="en-US" sz="3200" cap="all" dirty="0">
              <a:latin typeface="+mj-lt"/>
              <a:ea typeface="+mj-ea"/>
              <a:cs typeface="+mj-cs"/>
            </a:endParaRPr>
          </a:p>
          <a:p>
            <a:pPr defTabSz="914400">
              <a:lnSpc>
                <a:spcPct val="90000"/>
              </a:lnSpc>
              <a:spcBef>
                <a:spcPct val="0"/>
              </a:spcBef>
              <a:spcAft>
                <a:spcPts val="600"/>
              </a:spcAft>
            </a:pPr>
            <a:endParaRPr lang="en-US" sz="3200" cap="all" dirty="0">
              <a:latin typeface="+mj-lt"/>
              <a:ea typeface="+mj-ea"/>
              <a:cs typeface="+mj-cs"/>
            </a:endParaRPr>
          </a:p>
        </p:txBody>
      </p:sp>
      <p:pic>
        <p:nvPicPr>
          <p:cNvPr id="5" name="Picture 6">
            <a:extLst>
              <a:ext uri="{FF2B5EF4-FFF2-40B4-BE49-F238E27FC236}">
                <a16:creationId xmlns:a16="http://schemas.microsoft.com/office/drawing/2014/main" id="{A4F67473-B8E5-BABB-327F-B891F0DCFED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6800" y="4762500"/>
            <a:ext cx="6157135" cy="5175919"/>
          </a:xfrm>
          <a:prstGeom prst="rect">
            <a:avLst/>
          </a:prstGeom>
        </p:spPr>
      </p:pic>
    </p:spTree>
    <p:extLst>
      <p:ext uri="{BB962C8B-B14F-4D97-AF65-F5344CB8AC3E}">
        <p14:creationId xmlns:p14="http://schemas.microsoft.com/office/powerpoint/2010/main" val="1927897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11814529" y="4494735"/>
            <a:ext cx="5328356" cy="422295"/>
          </a:xfrm>
          <a:prstGeom prst="rect">
            <a:avLst/>
          </a:prstGeom>
        </p:spPr>
        <p:txBody>
          <a:bodyPr lIns="0" tIns="0" rIns="0" bIns="0" rtlCol="0" anchor="t">
            <a:spAutoFit/>
          </a:bodyPr>
          <a:lstStyle/>
          <a:p>
            <a:pPr>
              <a:lnSpc>
                <a:spcPts val="3599"/>
              </a:lnSpc>
            </a:pPr>
            <a:endParaRPr lang="en-US" sz="2400" dirty="0">
              <a:solidFill>
                <a:srgbClr val="16214B"/>
              </a:solidFill>
              <a:latin typeface="Montserrat"/>
            </a:endParaRPr>
          </a:p>
        </p:txBody>
      </p:sp>
      <p:sp>
        <p:nvSpPr>
          <p:cNvPr id="7" name="Rectangle 6"/>
          <p:cNvSpPr/>
          <p:nvPr/>
        </p:nvSpPr>
        <p:spPr>
          <a:xfrm>
            <a:off x="2819400" y="723900"/>
            <a:ext cx="5451877" cy="584775"/>
          </a:xfrm>
          <a:prstGeom prst="rect">
            <a:avLst/>
          </a:prstGeom>
        </p:spPr>
        <p:txBody>
          <a:bodyPr wrap="none">
            <a:spAutoFit/>
          </a:bodyPr>
          <a:lstStyle/>
          <a:p>
            <a:r>
              <a:rPr lang="en-GB" sz="3200" b="1" dirty="0">
                <a:latin typeface="Calibri" panose="020F0502020204030204" pitchFamily="34" charset="0"/>
                <a:cs typeface="Calibri" panose="020F0502020204030204" pitchFamily="34" charset="0"/>
              </a:rPr>
              <a:t>Successful Team Development</a:t>
            </a:r>
          </a:p>
        </p:txBody>
      </p:sp>
      <p:sp>
        <p:nvSpPr>
          <p:cNvPr id="8" name="Rectangle 7"/>
          <p:cNvSpPr/>
          <p:nvPr/>
        </p:nvSpPr>
        <p:spPr>
          <a:xfrm>
            <a:off x="410706" y="1339574"/>
            <a:ext cx="10303789" cy="7607852"/>
          </a:xfrm>
          <a:prstGeom prst="rect">
            <a:avLst/>
          </a:prstGeom>
        </p:spPr>
        <p:txBody>
          <a:bodyPr wrap="square">
            <a:spAutoFit/>
          </a:bodyPr>
          <a:lstStyle/>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Successful team development refers to the process where the team’s goals and objectives are achieved through mutual communication, support, trust, encouragement, and development of the inner strengths of everyone.</a:t>
            </a:r>
          </a:p>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Group working success factors are unique aspects that are greatly regarded in order to get the greatest increase in the success rate</a:t>
            </a:r>
            <a:r>
              <a:rPr lang="en-GB" sz="32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GB" sz="3200" dirty="0">
                <a:latin typeface="Calibri" panose="020F0502020204030204" pitchFamily="34" charset="0"/>
                <a:ea typeface="Calibri" panose="020F0502020204030204" pitchFamily="34" charset="0"/>
                <a:cs typeface="Calibri" panose="020F0502020204030204" pitchFamily="34" charset="0"/>
              </a:rPr>
              <a:t>(Wynne, 2017). </a:t>
            </a:r>
          </a:p>
          <a:p>
            <a:pPr marL="457200" indent="-457200" algn="just">
              <a:lnSpc>
                <a:spcPct val="150000"/>
              </a:lnSpc>
              <a:spcAft>
                <a:spcPts val="800"/>
              </a:spcAft>
              <a:buFont typeface="Wingdings" panose="05000000000000000000" pitchFamily="2" charset="2"/>
              <a:buChar char="v"/>
            </a:pPr>
            <a:r>
              <a:rPr lang="en-GB" sz="3200" dirty="0">
                <a:latin typeface="Calibri" panose="020F0502020204030204" pitchFamily="34" charset="0"/>
                <a:ea typeface="Calibri" panose="020F0502020204030204" pitchFamily="34" charset="0"/>
                <a:cs typeface="Calibri" panose="020F0502020204030204" pitchFamily="34" charset="0"/>
              </a:rPr>
              <a:t>These are characterized by five important critical areas: team leadership, shared vision, attitudes and commitment, mutual trust, and team cooperation.</a:t>
            </a:r>
          </a:p>
        </p:txBody>
      </p:sp>
      <p:pic>
        <p:nvPicPr>
          <p:cNvPr id="1026" name="Picture 2" descr="Thriving teams - 7 elements for success | HireR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4507" y="1581682"/>
            <a:ext cx="6248400" cy="6248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822398" y="8450422"/>
            <a:ext cx="1516313" cy="369332"/>
          </a:xfrm>
          <a:prstGeom prst="rect">
            <a:avLst/>
          </a:prstGeom>
        </p:spPr>
        <p:txBody>
          <a:bodyPr wrap="none">
            <a:spAutoFit/>
          </a:bodyPr>
          <a:lstStyle/>
          <a:p>
            <a:r>
              <a:rPr lang="en-GB" dirty="0">
                <a:solidFill>
                  <a:srgbClr val="000000"/>
                </a:solidFill>
                <a:latin typeface="Times New Roman" panose="02020603050405020304" pitchFamily="18" charset="0"/>
                <a:cs typeface="Times New Roman" panose="02020603050405020304" pitchFamily="18" charset="0"/>
              </a:rPr>
              <a:t>(Walter, 2022)</a:t>
            </a:r>
            <a:endParaRPr lang="en-GB" dirty="0">
              <a:latin typeface="Times New Roman" panose="02020603050405020304" pitchFamily="18" charset="0"/>
              <a:cs typeface="Times New Roman" panose="02020603050405020304" pitchFamily="18" charset="0"/>
            </a:endParaRPr>
          </a:p>
        </p:txBody>
      </p:sp>
      <p:sp>
        <p:nvSpPr>
          <p:cNvPr id="3" name="Rectangle 2"/>
          <p:cNvSpPr/>
          <p:nvPr/>
        </p:nvSpPr>
        <p:spPr>
          <a:xfrm>
            <a:off x="12725400" y="8039100"/>
            <a:ext cx="3819251" cy="646331"/>
          </a:xfrm>
          <a:prstGeom prst="rect">
            <a:avLst/>
          </a:prstGeom>
        </p:spPr>
        <p:txBody>
          <a:bodyPr wrap="none">
            <a:spAutoFit/>
          </a:bodyPr>
          <a:lstStyle/>
          <a:p>
            <a:r>
              <a:rPr lang="en-GB" dirty="0">
                <a:solidFill>
                  <a:srgbClr val="000000"/>
                </a:solidFill>
                <a:latin typeface="Calibri" panose="020F0502020204030204" pitchFamily="34" charset="0"/>
                <a:cs typeface="Calibri" panose="020F0502020204030204" pitchFamily="34" charset="0"/>
              </a:rPr>
              <a:t>Figure: </a:t>
            </a:r>
            <a:r>
              <a:rPr lang="en-GB" dirty="0">
                <a:latin typeface="Calibri" panose="020F0502020204030204" pitchFamily="34" charset="0"/>
                <a:cs typeface="Calibri" panose="020F0502020204030204" pitchFamily="34" charset="0"/>
              </a:rPr>
              <a:t>Successful Team Development</a:t>
            </a:r>
          </a:p>
          <a:p>
            <a:r>
              <a:rPr lang="en-GB" dirty="0">
                <a:solidFill>
                  <a:srgbClr val="000000"/>
                </a:solidFill>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66625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11814529" y="4494735"/>
            <a:ext cx="5328356" cy="422295"/>
          </a:xfrm>
          <a:prstGeom prst="rect">
            <a:avLst/>
          </a:prstGeom>
        </p:spPr>
        <p:txBody>
          <a:bodyPr lIns="0" tIns="0" rIns="0" bIns="0" rtlCol="0" anchor="t">
            <a:spAutoFit/>
          </a:bodyPr>
          <a:lstStyle/>
          <a:p>
            <a:pPr>
              <a:lnSpc>
                <a:spcPts val="3599"/>
              </a:lnSpc>
            </a:pPr>
            <a:endParaRPr lang="en-US" sz="2400" dirty="0">
              <a:solidFill>
                <a:srgbClr val="16214B"/>
              </a:solidFill>
              <a:latin typeface="Montserrat"/>
            </a:endParaRPr>
          </a:p>
        </p:txBody>
      </p:sp>
      <p:sp>
        <p:nvSpPr>
          <p:cNvPr id="7" name="Rectangle 6"/>
          <p:cNvSpPr/>
          <p:nvPr/>
        </p:nvSpPr>
        <p:spPr>
          <a:xfrm>
            <a:off x="2819400" y="342900"/>
            <a:ext cx="5451877" cy="584775"/>
          </a:xfrm>
          <a:prstGeom prst="rect">
            <a:avLst/>
          </a:prstGeom>
        </p:spPr>
        <p:txBody>
          <a:bodyPr wrap="none">
            <a:spAutoFit/>
          </a:bodyPr>
          <a:lstStyle/>
          <a:p>
            <a:r>
              <a:rPr lang="en-GB" sz="3200" b="1" dirty="0">
                <a:latin typeface="Calibri" panose="020F0502020204030204" pitchFamily="34" charset="0"/>
                <a:cs typeface="Calibri" panose="020F0502020204030204" pitchFamily="34" charset="0"/>
              </a:rPr>
              <a:t>Successful Team Development</a:t>
            </a:r>
          </a:p>
        </p:txBody>
      </p:sp>
      <p:pic>
        <p:nvPicPr>
          <p:cNvPr id="1026" name="Picture 2" descr="Thriving teams - 7 elements for success | HireR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4507" y="1581682"/>
            <a:ext cx="6248400" cy="6248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822398" y="8450422"/>
            <a:ext cx="1516313" cy="369332"/>
          </a:xfrm>
          <a:prstGeom prst="rect">
            <a:avLst/>
          </a:prstGeom>
        </p:spPr>
        <p:txBody>
          <a:bodyPr wrap="none">
            <a:spAutoFit/>
          </a:bodyPr>
          <a:lstStyle/>
          <a:p>
            <a:r>
              <a:rPr lang="en-GB" dirty="0">
                <a:solidFill>
                  <a:srgbClr val="000000"/>
                </a:solidFill>
                <a:latin typeface="Times New Roman" panose="02020603050405020304" pitchFamily="18" charset="0"/>
                <a:cs typeface="Times New Roman" panose="02020603050405020304" pitchFamily="18" charset="0"/>
              </a:rPr>
              <a:t>(Walter, 2022)</a:t>
            </a:r>
            <a:endParaRPr lang="en-GB" dirty="0">
              <a:latin typeface="Times New Roman" panose="02020603050405020304" pitchFamily="18" charset="0"/>
              <a:cs typeface="Times New Roman" panose="02020603050405020304" pitchFamily="18" charset="0"/>
            </a:endParaRPr>
          </a:p>
        </p:txBody>
      </p:sp>
      <p:sp>
        <p:nvSpPr>
          <p:cNvPr id="3" name="Rectangle 2"/>
          <p:cNvSpPr/>
          <p:nvPr/>
        </p:nvSpPr>
        <p:spPr>
          <a:xfrm>
            <a:off x="12725400" y="8039100"/>
            <a:ext cx="3819251" cy="646331"/>
          </a:xfrm>
          <a:prstGeom prst="rect">
            <a:avLst/>
          </a:prstGeom>
        </p:spPr>
        <p:txBody>
          <a:bodyPr wrap="none">
            <a:spAutoFit/>
          </a:bodyPr>
          <a:lstStyle/>
          <a:p>
            <a:r>
              <a:rPr lang="en-GB" dirty="0">
                <a:solidFill>
                  <a:srgbClr val="000000"/>
                </a:solidFill>
                <a:latin typeface="Calibri" panose="020F0502020204030204" pitchFamily="34" charset="0"/>
                <a:cs typeface="Calibri" panose="020F0502020204030204" pitchFamily="34" charset="0"/>
              </a:rPr>
              <a:t>Figure: </a:t>
            </a:r>
            <a:r>
              <a:rPr lang="en-GB" dirty="0">
                <a:latin typeface="Calibri" panose="020F0502020204030204" pitchFamily="34" charset="0"/>
                <a:cs typeface="Calibri" panose="020F0502020204030204" pitchFamily="34" charset="0"/>
              </a:rPr>
              <a:t>Successful Team Development</a:t>
            </a:r>
          </a:p>
          <a:p>
            <a:r>
              <a:rPr lang="en-GB" dirty="0">
                <a:solidFill>
                  <a:srgbClr val="000000"/>
                </a:solidFill>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
        <p:nvSpPr>
          <p:cNvPr id="4" name="Rectangle 3"/>
          <p:cNvSpPr/>
          <p:nvPr/>
        </p:nvSpPr>
        <p:spPr>
          <a:xfrm>
            <a:off x="457905" y="927675"/>
            <a:ext cx="10209392" cy="8191858"/>
          </a:xfrm>
          <a:prstGeom prst="rect">
            <a:avLst/>
          </a:prstGeom>
        </p:spPr>
        <p:txBody>
          <a:bodyPr wrap="square">
            <a:spAutoFit/>
          </a:bodyPr>
          <a:lstStyle/>
          <a:p>
            <a:pPr algn="just">
              <a:lnSpc>
                <a:spcPct val="150000"/>
              </a:lnSpc>
              <a:spcAft>
                <a:spcPts val="800"/>
              </a:spcAft>
            </a:pPr>
            <a:r>
              <a:rPr lang="en-GB" sz="2800" b="1" dirty="0">
                <a:latin typeface="Calibri" panose="020F0502020204030204" pitchFamily="34" charset="0"/>
                <a:ea typeface="Calibri" panose="020F0502020204030204" pitchFamily="34" charset="0"/>
                <a:cs typeface="Calibri" panose="020F0502020204030204" pitchFamily="34" charset="0"/>
              </a:rPr>
              <a:t>Leadership</a:t>
            </a:r>
          </a:p>
          <a:p>
            <a:pPr marL="457200" indent="-457200" algn="just">
              <a:lnSpc>
                <a:spcPct val="150000"/>
              </a:lnSpc>
              <a:spcAft>
                <a:spcPts val="800"/>
              </a:spcAft>
              <a:buFont typeface="Wingdings" panose="05000000000000000000" pitchFamily="2" charset="2"/>
              <a:buChar char="v"/>
            </a:pPr>
            <a:r>
              <a:rPr lang="en-GB" sz="2800" dirty="0">
                <a:latin typeface="Calibri" panose="020F0502020204030204" pitchFamily="34" charset="0"/>
                <a:ea typeface="Calibri" panose="020F0502020204030204" pitchFamily="34" charset="0"/>
                <a:cs typeface="Calibri" panose="020F0502020204030204" pitchFamily="34" charset="0"/>
              </a:rPr>
              <a:t>Each team requires a leader who can keep everyone focused on the objective, reason, and the project's objectives</a:t>
            </a:r>
            <a:r>
              <a:rPr lang="en-GB" sz="280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GB" sz="2800" dirty="0">
                <a:latin typeface="Calibri" panose="020F0502020204030204" pitchFamily="34" charset="0"/>
                <a:ea typeface="Calibri" panose="020F0502020204030204" pitchFamily="34" charset="0"/>
                <a:cs typeface="Calibri" panose="020F0502020204030204" pitchFamily="34" charset="0"/>
              </a:rPr>
              <a:t>(</a:t>
            </a:r>
            <a:r>
              <a:rPr lang="en-GB" sz="2800" dirty="0" err="1">
                <a:latin typeface="Calibri" panose="020F0502020204030204" pitchFamily="34" charset="0"/>
                <a:ea typeface="Calibri" panose="020F0502020204030204" pitchFamily="34" charset="0"/>
                <a:cs typeface="Calibri" panose="020F0502020204030204" pitchFamily="34" charset="0"/>
              </a:rPr>
              <a:t>Verow</a:t>
            </a:r>
            <a:r>
              <a:rPr lang="en-GB" sz="2800" dirty="0">
                <a:latin typeface="Calibri" panose="020F0502020204030204" pitchFamily="34" charset="0"/>
                <a:ea typeface="Calibri" panose="020F0502020204030204" pitchFamily="34" charset="0"/>
                <a:cs typeface="Calibri" panose="020F0502020204030204" pitchFamily="34" charset="0"/>
              </a:rPr>
              <a:t>, 2019). </a:t>
            </a:r>
          </a:p>
          <a:p>
            <a:pPr marL="457200" indent="-457200" algn="just">
              <a:lnSpc>
                <a:spcPct val="150000"/>
              </a:lnSpc>
              <a:spcAft>
                <a:spcPts val="800"/>
              </a:spcAft>
              <a:buFont typeface="Wingdings" panose="05000000000000000000" pitchFamily="2" charset="2"/>
              <a:buChar char="v"/>
            </a:pPr>
            <a:r>
              <a:rPr lang="en-GB" sz="2800" dirty="0">
                <a:latin typeface="Calibri" panose="020F0502020204030204" pitchFamily="34" charset="0"/>
                <a:ea typeface="Calibri" panose="020F0502020204030204" pitchFamily="34" charset="0"/>
                <a:cs typeface="Calibri" panose="020F0502020204030204" pitchFamily="34" charset="0"/>
              </a:rPr>
              <a:t>This person must be dedicated to the current victory and be prepared to be made liable by the player's sponsorship as well as other partners for directing the group via procedures that guarantee its objectives are met.</a:t>
            </a:r>
          </a:p>
          <a:p>
            <a:pPr algn="just">
              <a:lnSpc>
                <a:spcPct val="150000"/>
              </a:lnSpc>
              <a:spcAft>
                <a:spcPts val="800"/>
              </a:spcAft>
            </a:pPr>
            <a:r>
              <a:rPr lang="en-GB" sz="2800" b="1" dirty="0">
                <a:latin typeface="Calibri" panose="020F0502020204030204" pitchFamily="34" charset="0"/>
                <a:ea typeface="Calibri" panose="020F0502020204030204" pitchFamily="34" charset="0"/>
                <a:cs typeface="Calibri" panose="020F0502020204030204" pitchFamily="34" charset="0"/>
              </a:rPr>
              <a:t>Visionary Collaboration</a:t>
            </a:r>
          </a:p>
          <a:p>
            <a:pPr algn="just">
              <a:lnSpc>
                <a:spcPct val="150000"/>
              </a:lnSpc>
              <a:spcAft>
                <a:spcPts val="800"/>
              </a:spcAft>
            </a:pPr>
            <a:r>
              <a:rPr lang="en-GB" sz="2800" dirty="0">
                <a:latin typeface="Calibri" panose="020F0502020204030204" pitchFamily="34" charset="0"/>
                <a:ea typeface="Calibri" panose="020F0502020204030204" pitchFamily="34" charset="0"/>
                <a:cs typeface="Calibri" panose="020F0502020204030204" pitchFamily="34" charset="0"/>
              </a:rPr>
              <a:t>A feeling of huge interest and worth holds a common goal united. At the same time, it must concentrate on logistical considerations such as: Daily issues, New instruments, Ideas ,Field advancements Others who function and items that do not really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2019300"/>
            <a:ext cx="15697200" cy="7164782"/>
          </a:xfrm>
          <a:prstGeom prst="rect">
            <a:avLst/>
          </a:prstGeom>
        </p:spPr>
        <p:txBody>
          <a:bodyPr wrap="square">
            <a:spAutoFit/>
          </a:bodyPr>
          <a:lstStyle/>
          <a:p>
            <a:pPr algn="just">
              <a:lnSpc>
                <a:spcPct val="150000"/>
              </a:lnSpc>
              <a:spcAft>
                <a:spcPts val="800"/>
              </a:spcAft>
            </a:pPr>
            <a:r>
              <a:rPr lang="en-GB" sz="3200" b="1" dirty="0">
                <a:latin typeface="Calibri" panose="020F0502020204030204" pitchFamily="34" charset="0"/>
                <a:ea typeface="Calibri" panose="020F0502020204030204" pitchFamily="34" charset="0"/>
                <a:cs typeface="Calibri" panose="020F0502020204030204" pitchFamily="34" charset="0"/>
              </a:rPr>
              <a:t>Commitment and Attitudes</a:t>
            </a:r>
          </a:p>
          <a:p>
            <a:pPr algn="just">
              <a:lnSpc>
                <a:spcPct val="150000"/>
              </a:lnSpc>
              <a:spcAft>
                <a:spcPts val="800"/>
              </a:spcAft>
            </a:pPr>
            <a:r>
              <a:rPr lang="en-GB" sz="3200" dirty="0">
                <a:latin typeface="Calibri" panose="020F0502020204030204" pitchFamily="34" charset="0"/>
                <a:ea typeface="Calibri" panose="020F0502020204030204" pitchFamily="34" charset="0"/>
                <a:cs typeface="Calibri" panose="020F0502020204030204" pitchFamily="34" charset="0"/>
              </a:rPr>
              <a:t>Attitudes and devotion make a major impact in the ultimate effectiveness of a team </a:t>
            </a:r>
            <a:r>
              <a:rPr lang="en-GB" sz="3200" dirty="0" err="1">
                <a:latin typeface="Calibri" panose="020F0502020204030204" pitchFamily="34" charset="0"/>
                <a:ea typeface="Calibri" panose="020F0502020204030204" pitchFamily="34" charset="0"/>
                <a:cs typeface="Calibri" panose="020F0502020204030204" pitchFamily="34" charset="0"/>
              </a:rPr>
              <a:t>endeavor</a:t>
            </a:r>
            <a:r>
              <a:rPr lang="en-GB" sz="3200" dirty="0">
                <a:latin typeface="Calibri" panose="020F0502020204030204" pitchFamily="34" charset="0"/>
                <a:ea typeface="Calibri" panose="020F0502020204030204" pitchFamily="34" charset="0"/>
                <a:cs typeface="Calibri" panose="020F0502020204030204" pitchFamily="34" charset="0"/>
              </a:rPr>
              <a:t> (</a:t>
            </a:r>
            <a:r>
              <a:rPr lang="en-GB" sz="3200" dirty="0" err="1">
                <a:latin typeface="Calibri" panose="020F0502020204030204" pitchFamily="34" charset="0"/>
                <a:ea typeface="Calibri" panose="020F0502020204030204" pitchFamily="34" charset="0"/>
                <a:cs typeface="Calibri" panose="020F0502020204030204" pitchFamily="34" charset="0"/>
              </a:rPr>
              <a:t>Yannibelli</a:t>
            </a:r>
            <a:r>
              <a:rPr lang="en-GB" sz="3200" dirty="0">
                <a:latin typeface="Calibri" panose="020F0502020204030204" pitchFamily="34" charset="0"/>
                <a:ea typeface="Calibri" panose="020F0502020204030204" pitchFamily="34" charset="0"/>
                <a:cs typeface="Calibri" panose="020F0502020204030204" pitchFamily="34" charset="0"/>
              </a:rPr>
              <a:t> and Amandi, 2018). </a:t>
            </a:r>
          </a:p>
          <a:p>
            <a:pPr algn="just">
              <a:lnSpc>
                <a:spcPct val="150000"/>
              </a:lnSpc>
              <a:spcAft>
                <a:spcPts val="800"/>
              </a:spcAft>
            </a:pPr>
            <a:r>
              <a:rPr lang="en-GB" sz="3200" b="1" dirty="0">
                <a:latin typeface="Calibri" panose="020F0502020204030204" pitchFamily="34" charset="0"/>
                <a:ea typeface="Calibri" panose="020F0502020204030204" pitchFamily="34" charset="0"/>
                <a:cs typeface="Calibri" panose="020F0502020204030204" pitchFamily="34" charset="0"/>
              </a:rPr>
              <a:t>Mutual Trust</a:t>
            </a:r>
          </a:p>
          <a:p>
            <a:pPr algn="just">
              <a:lnSpc>
                <a:spcPct val="150000"/>
              </a:lnSpc>
              <a:spcAft>
                <a:spcPts val="800"/>
              </a:spcAft>
            </a:pPr>
            <a:r>
              <a:rPr lang="en-GB" sz="3200" dirty="0">
                <a:latin typeface="Calibri" panose="020F0502020204030204" pitchFamily="34" charset="0"/>
                <a:ea typeface="Calibri" panose="020F0502020204030204" pitchFamily="34" charset="0"/>
                <a:cs typeface="Calibri" panose="020F0502020204030204" pitchFamily="34" charset="0"/>
              </a:rPr>
              <a:t>Mutual trust is regarded as the primary essential aspect of effective cooperation.</a:t>
            </a:r>
          </a:p>
          <a:p>
            <a:pPr algn="just">
              <a:lnSpc>
                <a:spcPct val="150000"/>
              </a:lnSpc>
              <a:spcAft>
                <a:spcPts val="800"/>
              </a:spcAft>
            </a:pPr>
            <a:r>
              <a:rPr lang="en-GB" sz="3200" b="1" dirty="0">
                <a:latin typeface="Calibri" panose="020F0502020204030204" pitchFamily="34" charset="0"/>
                <a:ea typeface="Calibri" panose="020F0502020204030204" pitchFamily="34" charset="0"/>
                <a:cs typeface="Calibri" panose="020F0502020204030204" pitchFamily="34" charset="0"/>
              </a:rPr>
              <a:t>Collaboration on a Team</a:t>
            </a:r>
          </a:p>
          <a:p>
            <a:pPr algn="just">
              <a:lnSpc>
                <a:spcPct val="150000"/>
              </a:lnSpc>
              <a:spcAft>
                <a:spcPts val="800"/>
              </a:spcAft>
            </a:pPr>
            <a:r>
              <a:rPr lang="en-GB" sz="3200" dirty="0">
                <a:latin typeface="Calibri" panose="020F0502020204030204" pitchFamily="34" charset="0"/>
                <a:ea typeface="Calibri" panose="020F0502020204030204" pitchFamily="34" charset="0"/>
                <a:cs typeface="Calibri" panose="020F0502020204030204" pitchFamily="34" charset="0"/>
              </a:rPr>
              <a:t>An effective group comprises of teammates whom is constantly intrigued and involved in the player's focus and activities. Every group member should freely agree to carrying out implementation plan which are required for the group to accomplish its desired targets.</a:t>
            </a:r>
            <a:endParaRPr lang="en-GB" sz="32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ectangle 2"/>
          <p:cNvSpPr/>
          <p:nvPr/>
        </p:nvSpPr>
        <p:spPr>
          <a:xfrm>
            <a:off x="6256018" y="810530"/>
            <a:ext cx="5318764" cy="584775"/>
          </a:xfrm>
          <a:prstGeom prst="rect">
            <a:avLst/>
          </a:prstGeom>
        </p:spPr>
        <p:txBody>
          <a:bodyPr wrap="none">
            <a:spAutoFit/>
          </a:bodyPr>
          <a:lstStyle/>
          <a:p>
            <a:r>
              <a:rPr lang="en-GB" sz="3200" b="1" dirty="0">
                <a:latin typeface="Calibri" panose="020F0502020204030204" pitchFamily="34" charset="0"/>
                <a:cs typeface="Calibri" panose="020F0502020204030204" pitchFamily="34" charset="0"/>
              </a:rPr>
              <a:t>Successful Team Development</a:t>
            </a:r>
          </a:p>
        </p:txBody>
      </p:sp>
    </p:spTree>
    <p:extLst>
      <p:ext uri="{BB962C8B-B14F-4D97-AF65-F5344CB8AC3E}">
        <p14:creationId xmlns:p14="http://schemas.microsoft.com/office/powerpoint/2010/main" val="2485973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6400" y="2171700"/>
            <a:ext cx="14935200" cy="4801314"/>
          </a:xfrm>
          <a:prstGeom prst="rect">
            <a:avLst/>
          </a:prstGeom>
        </p:spPr>
        <p:txBody>
          <a:bodyPr wrap="square">
            <a:spAutoFit/>
          </a:bodyPr>
          <a:lstStyle/>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Benson, A., 2014. Person-centred Teams: A Practical Guide to Delivering Personalisation through Effective Team-work Sanderson Helen and </a:t>
            </a:r>
            <a:r>
              <a:rPr lang="en-GB" dirty="0" err="1">
                <a:solidFill>
                  <a:srgbClr val="000000"/>
                </a:solidFill>
                <a:latin typeface="Calibri" panose="020F0502020204030204" pitchFamily="34" charset="0"/>
                <a:cs typeface="Calibri" panose="020F0502020204030204" pitchFamily="34" charset="0"/>
              </a:rPr>
              <a:t>Lepkowsky</a:t>
            </a:r>
            <a:r>
              <a:rPr lang="en-GB" dirty="0">
                <a:solidFill>
                  <a:srgbClr val="000000"/>
                </a:solidFill>
                <a:latin typeface="Calibri" panose="020F0502020204030204" pitchFamily="34" charset="0"/>
                <a:cs typeface="Calibri" panose="020F0502020204030204" pitchFamily="34" charset="0"/>
              </a:rPr>
              <a:t> Mary Beth Person-centred Teams: A Practical Guide to Delivering Personalisation through Effective Team-work 168pp £19.99 Jessica Kingsley 9781849054553 184905455X. </a:t>
            </a:r>
            <a:r>
              <a:rPr lang="en-GB" i="1" dirty="0">
                <a:solidFill>
                  <a:srgbClr val="000000"/>
                </a:solidFill>
                <a:latin typeface="Calibri" panose="020F0502020204030204" pitchFamily="34" charset="0"/>
                <a:cs typeface="Calibri" panose="020F0502020204030204" pitchFamily="34" charset="0"/>
              </a:rPr>
              <a:t>Nursing Management</a:t>
            </a:r>
            <a:r>
              <a:rPr lang="en-GB" dirty="0">
                <a:solidFill>
                  <a:srgbClr val="000000"/>
                </a:solidFill>
                <a:latin typeface="Calibri" panose="020F0502020204030204" pitchFamily="34" charset="0"/>
                <a:cs typeface="Calibri" panose="020F0502020204030204" pitchFamily="34" charset="0"/>
              </a:rPr>
              <a:t>, 21(7), pp.11-11.</a:t>
            </a:r>
          </a:p>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Brindley, J., 2016. The benefits of mentorship for the dental team. </a:t>
            </a:r>
            <a:r>
              <a:rPr lang="en-GB" i="1" dirty="0">
                <a:solidFill>
                  <a:srgbClr val="000000"/>
                </a:solidFill>
                <a:latin typeface="Calibri" panose="020F0502020204030204" pitchFamily="34" charset="0"/>
                <a:cs typeface="Calibri" panose="020F0502020204030204" pitchFamily="34" charset="0"/>
              </a:rPr>
              <a:t>BDJ Team</a:t>
            </a:r>
            <a:r>
              <a:rPr lang="en-GB" dirty="0">
                <a:solidFill>
                  <a:srgbClr val="000000"/>
                </a:solidFill>
                <a:latin typeface="Calibri" panose="020F0502020204030204" pitchFamily="34" charset="0"/>
                <a:cs typeface="Calibri" panose="020F0502020204030204" pitchFamily="34" charset="0"/>
              </a:rPr>
              <a:t>, 3(5).</a:t>
            </a:r>
          </a:p>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Gallagher, A., 2022. Father-Son Team Highlights Benefits of Rural Working and Living. </a:t>
            </a:r>
            <a:r>
              <a:rPr lang="en-GB" i="1" dirty="0">
                <a:solidFill>
                  <a:srgbClr val="000000"/>
                </a:solidFill>
                <a:latin typeface="Calibri" panose="020F0502020204030204" pitchFamily="34" charset="0"/>
                <a:cs typeface="Calibri" panose="020F0502020204030204" pitchFamily="34" charset="0"/>
              </a:rPr>
              <a:t>ASA Monitor</a:t>
            </a:r>
            <a:r>
              <a:rPr lang="en-GB" dirty="0">
                <a:solidFill>
                  <a:srgbClr val="000000"/>
                </a:solidFill>
                <a:latin typeface="Calibri" panose="020F0502020204030204" pitchFamily="34" charset="0"/>
                <a:cs typeface="Calibri" panose="020F0502020204030204" pitchFamily="34" charset="0"/>
              </a:rPr>
              <a:t>, 86(6), pp.41-42.</a:t>
            </a:r>
          </a:p>
          <a:p>
            <a:pPr marL="285750" indent="-285750">
              <a:buFont typeface="Arial" panose="020B0604020202020204" pitchFamily="34" charset="0"/>
              <a:buChar char="•"/>
            </a:pPr>
            <a:r>
              <a:rPr lang="en-GB" dirty="0" err="1">
                <a:solidFill>
                  <a:srgbClr val="000000"/>
                </a:solidFill>
                <a:latin typeface="Calibri" panose="020F0502020204030204" pitchFamily="34" charset="0"/>
                <a:cs typeface="Calibri" panose="020F0502020204030204" pitchFamily="34" charset="0"/>
              </a:rPr>
              <a:t>Gawerc</a:t>
            </a:r>
            <a:r>
              <a:rPr lang="en-GB" dirty="0">
                <a:solidFill>
                  <a:srgbClr val="000000"/>
                </a:solidFill>
                <a:latin typeface="Calibri" panose="020F0502020204030204" pitchFamily="34" charset="0"/>
                <a:cs typeface="Calibri" panose="020F0502020204030204" pitchFamily="34" charset="0"/>
              </a:rPr>
              <a:t>, M., 2013. Research Note: Integrative Ties as an Approach to Managing Organizational Conflict. </a:t>
            </a:r>
            <a:r>
              <a:rPr lang="en-GB" i="1" dirty="0">
                <a:solidFill>
                  <a:srgbClr val="000000"/>
                </a:solidFill>
                <a:latin typeface="Calibri" panose="020F0502020204030204" pitchFamily="34" charset="0"/>
                <a:cs typeface="Calibri" panose="020F0502020204030204" pitchFamily="34" charset="0"/>
              </a:rPr>
              <a:t>Conflict Resolution Quarterly</a:t>
            </a:r>
            <a:r>
              <a:rPr lang="en-GB" dirty="0">
                <a:solidFill>
                  <a:srgbClr val="000000"/>
                </a:solidFill>
                <a:latin typeface="Calibri" panose="020F0502020204030204" pitchFamily="34" charset="0"/>
                <a:cs typeface="Calibri" panose="020F0502020204030204" pitchFamily="34" charset="0"/>
              </a:rPr>
              <a:t>, 31(2), pp.219-225.</a:t>
            </a:r>
          </a:p>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Huang, L. and Murad, Z., 2021. Pulling for the Team: Competition Between Political Partisans. </a:t>
            </a:r>
            <a:r>
              <a:rPr lang="en-GB" i="1" dirty="0">
                <a:solidFill>
                  <a:srgbClr val="000000"/>
                </a:solidFill>
                <a:latin typeface="Calibri" panose="020F0502020204030204" pitchFamily="34" charset="0"/>
                <a:cs typeface="Calibri" panose="020F0502020204030204" pitchFamily="34" charset="0"/>
              </a:rPr>
              <a:t>Evolutionary Psychological Science</a:t>
            </a:r>
            <a:r>
              <a:rPr lang="en-GB" dirty="0">
                <a:solidFill>
                  <a:srgbClr val="000000"/>
                </a:solidFill>
                <a:latin typeface="Calibri" panose="020F0502020204030204" pitchFamily="34" charset="0"/>
                <a:cs typeface="Calibri" panose="020F0502020204030204" pitchFamily="34" charset="0"/>
              </a:rPr>
              <a:t>, 7(2), pp.97-105.</a:t>
            </a:r>
          </a:p>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McGurk, V., 2015. Person-Centred Teams – A Practical Guide to Delivering Personalisation Through Effective Team-work Sanderson Helen and </a:t>
            </a:r>
            <a:r>
              <a:rPr lang="en-GB" dirty="0" err="1">
                <a:solidFill>
                  <a:srgbClr val="000000"/>
                </a:solidFill>
                <a:latin typeface="Calibri" panose="020F0502020204030204" pitchFamily="34" charset="0"/>
                <a:cs typeface="Calibri" panose="020F0502020204030204" pitchFamily="34" charset="0"/>
              </a:rPr>
              <a:t>Lepkowsky</a:t>
            </a:r>
            <a:r>
              <a:rPr lang="en-GB" dirty="0">
                <a:solidFill>
                  <a:srgbClr val="000000"/>
                </a:solidFill>
                <a:latin typeface="Calibri" panose="020F0502020204030204" pitchFamily="34" charset="0"/>
                <a:cs typeface="Calibri" panose="020F0502020204030204" pitchFamily="34" charset="0"/>
              </a:rPr>
              <a:t> Mary Beth Person-Centred Teams – A Practical Guide to Delivering Personalisation Through Effective Team-work 168pp £19.99 Jessica Kingsley Publishers 978 1 8490 5455 3 184905455X. </a:t>
            </a:r>
            <a:r>
              <a:rPr lang="en-GB" i="1" dirty="0">
                <a:solidFill>
                  <a:srgbClr val="000000"/>
                </a:solidFill>
                <a:latin typeface="Calibri" panose="020F0502020204030204" pitchFamily="34" charset="0"/>
                <a:cs typeface="Calibri" panose="020F0502020204030204" pitchFamily="34" charset="0"/>
              </a:rPr>
              <a:t>Nursing Standard</a:t>
            </a:r>
            <a:r>
              <a:rPr lang="en-GB" dirty="0">
                <a:solidFill>
                  <a:srgbClr val="000000"/>
                </a:solidFill>
                <a:latin typeface="Calibri" panose="020F0502020204030204" pitchFamily="34" charset="0"/>
                <a:cs typeface="Calibri" panose="020F0502020204030204" pitchFamily="34" charset="0"/>
              </a:rPr>
              <a:t>, 29(29), pp.30-30.</a:t>
            </a:r>
          </a:p>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Raza Zaidi, S. and Siddiqui, D., 2021. Self-Sacrifice: The Impact of Leader Self-Sacrifice on Teams’ Effective Work and Leaders’ Work Engagement, and Their Well Being: The Mediatory Role of Team Effective Commitment, and Leader Depletion, Complemented by Leader’s Competence. </a:t>
            </a:r>
            <a:r>
              <a:rPr lang="en-GB" i="1" dirty="0">
                <a:solidFill>
                  <a:srgbClr val="000000"/>
                </a:solidFill>
                <a:latin typeface="Calibri" panose="020F0502020204030204" pitchFamily="34" charset="0"/>
                <a:cs typeface="Calibri" panose="020F0502020204030204" pitchFamily="34" charset="0"/>
              </a:rPr>
              <a:t>SSRN Electronic Journal</a:t>
            </a:r>
            <a:r>
              <a:rPr lang="en-GB" dirty="0">
                <a:solidFill>
                  <a:srgbClr val="000000"/>
                </a:solidFill>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en-GB" dirty="0" err="1">
                <a:solidFill>
                  <a:srgbClr val="000000"/>
                </a:solidFill>
                <a:latin typeface="Calibri" panose="020F0502020204030204" pitchFamily="34" charset="0"/>
                <a:cs typeface="Calibri" panose="020F0502020204030204" pitchFamily="34" charset="0"/>
              </a:rPr>
              <a:t>Schram</a:t>
            </a:r>
            <a:r>
              <a:rPr lang="en-GB" dirty="0">
                <a:solidFill>
                  <a:srgbClr val="000000"/>
                </a:solidFill>
                <a:latin typeface="Calibri" panose="020F0502020204030204" pitchFamily="34" charset="0"/>
                <a:cs typeface="Calibri" panose="020F0502020204030204" pitchFamily="34" charset="0"/>
              </a:rPr>
              <a:t>, P., 2019. Managing Insurgency. </a:t>
            </a:r>
            <a:r>
              <a:rPr lang="en-GB" i="1" dirty="0">
                <a:solidFill>
                  <a:srgbClr val="000000"/>
                </a:solidFill>
                <a:latin typeface="Calibri" panose="020F0502020204030204" pitchFamily="34" charset="0"/>
                <a:cs typeface="Calibri" panose="020F0502020204030204" pitchFamily="34" charset="0"/>
              </a:rPr>
              <a:t>Journal of Conflict Resolution</a:t>
            </a:r>
            <a:r>
              <a:rPr lang="en-GB" dirty="0">
                <a:solidFill>
                  <a:srgbClr val="000000"/>
                </a:solidFill>
                <a:latin typeface="Calibri" panose="020F0502020204030204" pitchFamily="34" charset="0"/>
                <a:cs typeface="Calibri" panose="020F0502020204030204" pitchFamily="34" charset="0"/>
              </a:rPr>
              <a:t>, 63(10), pp.2319-2353.</a:t>
            </a:r>
          </a:p>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Stewart, B. and Powell, S., 2015. Team building and team working. </a:t>
            </a:r>
            <a:r>
              <a:rPr lang="en-GB" i="1" dirty="0">
                <a:solidFill>
                  <a:srgbClr val="000000"/>
                </a:solidFill>
                <a:latin typeface="Calibri" panose="020F0502020204030204" pitchFamily="34" charset="0"/>
                <a:cs typeface="Calibri" panose="020F0502020204030204" pitchFamily="34" charset="0"/>
              </a:rPr>
              <a:t>Team Performance Management: An International Journal</a:t>
            </a:r>
            <a:r>
              <a:rPr lang="en-GB" dirty="0">
                <a:solidFill>
                  <a:srgbClr val="000000"/>
                </a:solidFill>
                <a:latin typeface="Calibri" panose="020F0502020204030204" pitchFamily="34" charset="0"/>
                <a:cs typeface="Calibri" panose="020F0502020204030204" pitchFamily="34" charset="0"/>
              </a:rPr>
              <a:t>, 10(1/2), pp.35-38.</a:t>
            </a:r>
          </a:p>
          <a:p>
            <a:pPr marL="285750" indent="-285750">
              <a:buFont typeface="Arial" panose="020B0604020202020204" pitchFamily="34" charset="0"/>
              <a:buChar char="•"/>
            </a:pPr>
            <a:r>
              <a:rPr lang="en-GB" dirty="0" err="1">
                <a:solidFill>
                  <a:srgbClr val="000000"/>
                </a:solidFill>
                <a:latin typeface="Calibri" panose="020F0502020204030204" pitchFamily="34" charset="0"/>
                <a:cs typeface="Calibri" panose="020F0502020204030204" pitchFamily="34" charset="0"/>
              </a:rPr>
              <a:t>Verow</a:t>
            </a:r>
            <a:r>
              <a:rPr lang="en-GB" dirty="0">
                <a:solidFill>
                  <a:srgbClr val="000000"/>
                </a:solidFill>
                <a:latin typeface="Calibri" panose="020F0502020204030204" pitchFamily="34" charset="0"/>
                <a:cs typeface="Calibri" panose="020F0502020204030204" pitchFamily="34" charset="0"/>
              </a:rPr>
              <a:t>, S., 2019. Tiny tots bring great benefits to the Maltings. </a:t>
            </a:r>
            <a:r>
              <a:rPr lang="en-GB" i="1" dirty="0">
                <a:solidFill>
                  <a:srgbClr val="000000"/>
                </a:solidFill>
                <a:latin typeface="Calibri" panose="020F0502020204030204" pitchFamily="34" charset="0"/>
                <a:cs typeface="Calibri" panose="020F0502020204030204" pitchFamily="34" charset="0"/>
              </a:rPr>
              <a:t>BDJ Team</a:t>
            </a:r>
            <a:r>
              <a:rPr lang="en-GB" dirty="0">
                <a:solidFill>
                  <a:srgbClr val="000000"/>
                </a:solidFill>
                <a:latin typeface="Calibri" panose="020F0502020204030204" pitchFamily="34" charset="0"/>
                <a:cs typeface="Calibri" panose="020F0502020204030204" pitchFamily="34" charset="0"/>
              </a:rPr>
              <a:t>, 6(3), pp.18-18.</a:t>
            </a:r>
          </a:p>
          <a:p>
            <a:pPr marL="285750" indent="-285750">
              <a:buFont typeface="Arial" panose="020B0604020202020204" pitchFamily="34" charset="0"/>
              <a:buChar char="•"/>
            </a:pPr>
            <a:r>
              <a:rPr lang="en-GB" dirty="0">
                <a:solidFill>
                  <a:srgbClr val="000000"/>
                </a:solidFill>
                <a:latin typeface="Calibri" panose="020F0502020204030204" pitchFamily="34" charset="0"/>
                <a:cs typeface="Calibri" panose="020F0502020204030204" pitchFamily="34" charset="0"/>
              </a:rPr>
              <a:t>Wynne, L., 2017. Effective team work in the management of periodontal diseases. </a:t>
            </a:r>
            <a:r>
              <a:rPr lang="en-GB" i="1" dirty="0">
                <a:solidFill>
                  <a:srgbClr val="000000"/>
                </a:solidFill>
                <a:latin typeface="Calibri" panose="020F0502020204030204" pitchFamily="34" charset="0"/>
                <a:cs typeface="Calibri" panose="020F0502020204030204" pitchFamily="34" charset="0"/>
              </a:rPr>
              <a:t>Dental Nursing</a:t>
            </a:r>
            <a:r>
              <a:rPr lang="en-GB" dirty="0">
                <a:solidFill>
                  <a:srgbClr val="000000"/>
                </a:solidFill>
                <a:latin typeface="Calibri" panose="020F0502020204030204" pitchFamily="34" charset="0"/>
                <a:cs typeface="Calibri" panose="020F0502020204030204" pitchFamily="34" charset="0"/>
              </a:rPr>
              <a:t>, 3(1), pp.30-33.</a:t>
            </a:r>
          </a:p>
          <a:p>
            <a:pPr marL="285750" indent="-285750">
              <a:buFont typeface="Arial" panose="020B0604020202020204" pitchFamily="34" charset="0"/>
              <a:buChar char="•"/>
            </a:pPr>
            <a:endParaRPr lang="en-GB" b="0" i="0" dirty="0">
              <a:solidFill>
                <a:srgbClr val="000000"/>
              </a:solidFill>
              <a:effectLst/>
              <a:latin typeface="Calibri" panose="020F0502020204030204" pitchFamily="34" charset="0"/>
              <a:cs typeface="Calibri" panose="020F0502020204030204" pitchFamily="34" charset="0"/>
            </a:endParaRPr>
          </a:p>
        </p:txBody>
      </p:sp>
      <p:sp>
        <p:nvSpPr>
          <p:cNvPr id="3" name="Rectangle 2"/>
          <p:cNvSpPr/>
          <p:nvPr/>
        </p:nvSpPr>
        <p:spPr>
          <a:xfrm>
            <a:off x="7318816" y="800100"/>
            <a:ext cx="1850122" cy="523220"/>
          </a:xfrm>
          <a:prstGeom prst="rect">
            <a:avLst/>
          </a:prstGeom>
        </p:spPr>
        <p:txBody>
          <a:bodyPr wrap="none">
            <a:spAutoFit/>
          </a:bodyPr>
          <a:lstStyle/>
          <a:p>
            <a:r>
              <a:rPr lang="en-GB" sz="2800" b="1" dirty="0">
                <a:solidFill>
                  <a:srgbClr val="000000"/>
                </a:solidFill>
                <a:latin typeface="Calibri" panose="020F0502020204030204" pitchFamily="34" charset="0"/>
                <a:cs typeface="Calibri" panose="020F0502020204030204" pitchFamily="34" charset="0"/>
              </a:rPr>
              <a:t>References</a:t>
            </a:r>
          </a:p>
        </p:txBody>
      </p:sp>
    </p:spTree>
    <p:extLst>
      <p:ext uri="{BB962C8B-B14F-4D97-AF65-F5344CB8AC3E}">
        <p14:creationId xmlns:p14="http://schemas.microsoft.com/office/powerpoint/2010/main" val="1448010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968E0A-3E2B-615B-B445-34A047C53BE8}"/>
              </a:ext>
            </a:extLst>
          </p:cNvPr>
          <p:cNvSpPr txBox="1"/>
          <p:nvPr/>
        </p:nvSpPr>
        <p:spPr>
          <a:xfrm>
            <a:off x="1371600" y="3009900"/>
            <a:ext cx="15087600" cy="4524315"/>
          </a:xfrm>
          <a:prstGeom prst="rect">
            <a:avLst/>
          </a:prstGeom>
          <a:noFill/>
        </p:spPr>
        <p:txBody>
          <a:bodyPr wrap="square" rtlCol="0">
            <a:spAutoFit/>
          </a:bodyPr>
          <a:lstStyle/>
          <a:p>
            <a:pPr marL="285750" indent="-285750">
              <a:buFont typeface="Arial" panose="020B0604020202020204" pitchFamily="34" charset="0"/>
              <a:buChar char="•"/>
            </a:pPr>
            <a:r>
              <a:rPr lang="en-GB">
                <a:solidFill>
                  <a:srgbClr val="000000"/>
                </a:solidFill>
                <a:latin typeface="Calibri" panose="020F0502020204030204" pitchFamily="34" charset="0"/>
                <a:cs typeface="Calibri" panose="020F0502020204030204" pitchFamily="34" charset="0"/>
              </a:rPr>
              <a:t>Yannibelli, V. and Amandi, A., 2018. Collaborative Learning Team Formation Considering Team Roles: An Evolutionary Approach based on Adaptive Crossover, Mutation and Simulated Annealing. </a:t>
            </a:r>
            <a:r>
              <a:rPr lang="en-GB" i="1">
                <a:solidFill>
                  <a:srgbClr val="000000"/>
                </a:solidFill>
                <a:latin typeface="Calibri" panose="020F0502020204030204" pitchFamily="34" charset="0"/>
                <a:cs typeface="Calibri" panose="020F0502020204030204" pitchFamily="34" charset="0"/>
              </a:rPr>
              <a:t>Research in Computing Science</a:t>
            </a:r>
            <a:r>
              <a:rPr lang="en-GB">
                <a:solidFill>
                  <a:srgbClr val="000000"/>
                </a:solidFill>
                <a:latin typeface="Calibri" panose="020F0502020204030204" pitchFamily="34" charset="0"/>
                <a:cs typeface="Calibri" panose="020F0502020204030204" pitchFamily="34" charset="0"/>
              </a:rPr>
              <a:t>, 147(4), pp.61-74.</a:t>
            </a:r>
          </a:p>
          <a:p>
            <a:pPr marL="285750" indent="-285750">
              <a:buFont typeface="Arial" panose="020B0604020202020204" pitchFamily="34" charset="0"/>
              <a:buChar char="•"/>
            </a:pPr>
            <a:r>
              <a:rPr lang="en-GB">
                <a:solidFill>
                  <a:srgbClr val="000000"/>
                </a:solidFill>
                <a:latin typeface="Calibri" panose="020F0502020204030204" pitchFamily="34" charset="0"/>
                <a:cs typeface="Calibri" panose="020F0502020204030204" pitchFamily="34" charset="0"/>
              </a:rPr>
              <a:t>Zhao, Y., 2009. Evolutionary Stages of the Earliest Skeletal Fauna and Division and Correlation of the Precambrian-Cambrian Boundary Strata. </a:t>
            </a:r>
            <a:r>
              <a:rPr lang="en-GB" i="1">
                <a:solidFill>
                  <a:srgbClr val="000000"/>
                </a:solidFill>
                <a:latin typeface="Calibri" panose="020F0502020204030204" pitchFamily="34" charset="0"/>
                <a:cs typeface="Calibri" panose="020F0502020204030204" pitchFamily="34" charset="0"/>
              </a:rPr>
              <a:t>Acta Geologica Sinica - English Edition</a:t>
            </a:r>
            <a:r>
              <a:rPr lang="en-GB">
                <a:solidFill>
                  <a:srgbClr val="000000"/>
                </a:solidFill>
                <a:latin typeface="Calibri" panose="020F0502020204030204" pitchFamily="34" charset="0"/>
                <a:cs typeface="Calibri" panose="020F0502020204030204" pitchFamily="34" charset="0"/>
              </a:rPr>
              <a:t>, 1(3), pp.233-248.</a:t>
            </a:r>
          </a:p>
          <a:p>
            <a:pPr marL="285750" indent="-285750">
              <a:buFont typeface="Arial" panose="020B0604020202020204" pitchFamily="34" charset="0"/>
              <a:buChar char="•"/>
            </a:pPr>
            <a:r>
              <a:rPr lang="en-GB">
                <a:latin typeface="Calibri" panose="020F0502020204030204" pitchFamily="34" charset="0"/>
                <a:cs typeface="Calibri" panose="020F0502020204030204" pitchFamily="34" charset="0"/>
              </a:rPr>
              <a:t>Rahman, A., 2022. </a:t>
            </a:r>
            <a:r>
              <a:rPr lang="en-GB" i="1">
                <a:latin typeface="Calibri" panose="020F0502020204030204" pitchFamily="34" charset="0"/>
                <a:cs typeface="Calibri" panose="020F0502020204030204" pitchFamily="34" charset="0"/>
              </a:rPr>
              <a:t>Top 10 Teamwork Skills Required To Succeed In Any Company</a:t>
            </a:r>
            <a:r>
              <a:rPr lang="en-GB">
                <a:latin typeface="Calibri" panose="020F0502020204030204" pitchFamily="34" charset="0"/>
                <a:cs typeface="Calibri" panose="020F0502020204030204" pitchFamily="34" charset="0"/>
              </a:rPr>
              <a:t>. [online] Resume Example. Available at: &lt;https://resume-example.com/teamwork-skills/&gt; [Accessed 10 August 2022].</a:t>
            </a:r>
          </a:p>
          <a:p>
            <a:pPr marL="285750" indent="-285750">
              <a:buFont typeface="Arial" panose="020B0604020202020204" pitchFamily="34" charset="0"/>
              <a:buChar char="•"/>
            </a:pPr>
            <a:r>
              <a:rPr lang="en-GB">
                <a:latin typeface="Calibri" panose="020F0502020204030204" pitchFamily="34" charset="0"/>
                <a:cs typeface="Calibri" panose="020F0502020204030204" pitchFamily="34" charset="0"/>
              </a:rPr>
              <a:t>Sabbath, N., 2022. </a:t>
            </a:r>
            <a:r>
              <a:rPr lang="en-GB" i="1">
                <a:latin typeface="Calibri" panose="020F0502020204030204" pitchFamily="34" charset="0"/>
                <a:cs typeface="Calibri" panose="020F0502020204030204" pitchFamily="34" charset="0"/>
              </a:rPr>
              <a:t>The 5 Stages of Team Development</a:t>
            </a:r>
            <a:r>
              <a:rPr lang="en-GB">
                <a:latin typeface="Calibri" panose="020F0502020204030204" pitchFamily="34" charset="0"/>
                <a:cs typeface="Calibri" panose="020F0502020204030204" pitchFamily="34" charset="0"/>
              </a:rPr>
              <a:t>. [online] Teamwork.com. Available at: &lt;https://www.teamwork.com/blog/the-5-stages-of-team-development-what-you-need-to-know/#:~:text=Team%20development%20stages&amp;text=It%20talked%20about%20the%20four,storming%2C%20norming%2C%20and%20performing.&gt; [Accessed 10 August 2022].</a:t>
            </a:r>
          </a:p>
          <a:p>
            <a:pPr marL="285750" indent="-285750">
              <a:buFont typeface="Arial" panose="020B0604020202020204" pitchFamily="34" charset="0"/>
              <a:buChar char="•"/>
            </a:pPr>
            <a:r>
              <a:rPr lang="en-GB">
                <a:latin typeface="Calibri" panose="020F0502020204030204" pitchFamily="34" charset="0"/>
                <a:cs typeface="Calibri" panose="020F0502020204030204" pitchFamily="34" charset="0"/>
              </a:rPr>
              <a:t>Walter, J., 2022. </a:t>
            </a:r>
            <a:r>
              <a:rPr lang="en-GB" i="1">
                <a:latin typeface="Calibri" panose="020F0502020204030204" pitchFamily="34" charset="0"/>
                <a:cs typeface="Calibri" panose="020F0502020204030204" pitchFamily="34" charset="0"/>
              </a:rPr>
              <a:t>Four Stages of Team Evolution - MEDI Leadership</a:t>
            </a:r>
            <a:r>
              <a:rPr lang="en-GB">
                <a:latin typeface="Calibri" panose="020F0502020204030204" pitchFamily="34" charset="0"/>
                <a:cs typeface="Calibri" panose="020F0502020204030204" pitchFamily="34" charset="0"/>
              </a:rPr>
              <a:t>. [online] MEDI Leadership. Available at: &lt;https://medi-leadership.org/four-stages-of-team-evolution&gt; [Accessed 10 August 2022].</a:t>
            </a:r>
          </a:p>
          <a:p>
            <a:pPr marL="285750" indent="-285750">
              <a:buFont typeface="Arial" panose="020B0604020202020204" pitchFamily="34" charset="0"/>
              <a:buChar char="•"/>
            </a:pPr>
            <a:r>
              <a:rPr lang="en-GB">
                <a:latin typeface="Calibri" panose="020F0502020204030204" pitchFamily="34" charset="0"/>
                <a:cs typeface="Calibri" panose="020F0502020204030204" pitchFamily="34" charset="0"/>
              </a:rPr>
              <a:t>Novak, M., 2022. </a:t>
            </a:r>
            <a:r>
              <a:rPr lang="en-GB" i="1">
                <a:latin typeface="Calibri" panose="020F0502020204030204" pitchFamily="34" charset="0"/>
                <a:cs typeface="Calibri" panose="020F0502020204030204" pitchFamily="34" charset="0"/>
              </a:rPr>
              <a:t>5 Most Effective Conflict Management Styles (+When To Use Each One)</a:t>
            </a:r>
            <a:r>
              <a:rPr lang="en-GB">
                <a:latin typeface="Calibri" panose="020F0502020204030204" pitchFamily="34" charset="0"/>
                <a:cs typeface="Calibri" panose="020F0502020204030204" pitchFamily="34" charset="0"/>
              </a:rPr>
              <a:t>. [online] Learn.g2.com. Available at: &lt;https://learn.g2.com/conflict-management-styles&gt; [Accessed 11 August 2022].</a:t>
            </a:r>
            <a:endParaRPr lang="en-US" b="0" i="0">
              <a:solidFill>
                <a:srgbClr val="000000"/>
              </a:solidFill>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a:latin typeface="Calibri" panose="020F0502020204030204" pitchFamily="34" charset="0"/>
                <a:cs typeface="Calibri" panose="020F0502020204030204" pitchFamily="34" charset="0"/>
              </a:rPr>
              <a:t>García-Marzá, D., 2012. Business Ethics as Applied Ethics: A Discourse Ethics Approach. </a:t>
            </a:r>
            <a:r>
              <a:rPr lang="en-GB" i="1">
                <a:latin typeface="Calibri" panose="020F0502020204030204" pitchFamily="34" charset="0"/>
                <a:cs typeface="Calibri" panose="020F0502020204030204" pitchFamily="34" charset="0"/>
              </a:rPr>
              <a:t>Ramon Llull Journal of Applied Ethics</a:t>
            </a:r>
            <a:r>
              <a:rPr lang="en-GB">
                <a:latin typeface="Calibri" panose="020F0502020204030204" pitchFamily="34" charset="0"/>
                <a:cs typeface="Calibri" panose="020F0502020204030204" pitchFamily="34" charset="0"/>
              </a:rPr>
              <a:t>, 3(3), p.99.</a:t>
            </a:r>
          </a:p>
          <a:p>
            <a:pPr marL="285750" indent="-285750">
              <a:buFont typeface="Arial" panose="020B0604020202020204" pitchFamily="34" charset="0"/>
              <a:buChar char="•"/>
            </a:pPr>
            <a:r>
              <a:rPr lang="en-GB">
                <a:latin typeface="Calibri" panose="020F0502020204030204" pitchFamily="34" charset="0"/>
                <a:cs typeface="Calibri" panose="020F0502020204030204" pitchFamily="34" charset="0"/>
              </a:rPr>
              <a:t>Frondizi, R., 2009. Contemporary Argentine Philosophy. </a:t>
            </a:r>
            <a:r>
              <a:rPr lang="en-GB" i="1">
                <a:latin typeface="Calibri" panose="020F0502020204030204" pitchFamily="34" charset="0"/>
                <a:cs typeface="Calibri" panose="020F0502020204030204" pitchFamily="34" charset="0"/>
              </a:rPr>
              <a:t>Philosophy and Phenomenological Research</a:t>
            </a:r>
            <a:r>
              <a:rPr lang="en-GB">
                <a:latin typeface="Calibri" panose="020F0502020204030204" pitchFamily="34" charset="0"/>
                <a:cs typeface="Calibri" panose="020F0502020204030204" pitchFamily="34" charset="0"/>
              </a:rPr>
              <a:t>, 4(2), p.180.</a:t>
            </a:r>
            <a:endParaRPr lang="en-GB" dirty="0"/>
          </a:p>
        </p:txBody>
      </p:sp>
      <p:sp>
        <p:nvSpPr>
          <p:cNvPr id="3" name="Rectangle 2">
            <a:extLst>
              <a:ext uri="{FF2B5EF4-FFF2-40B4-BE49-F238E27FC236}">
                <a16:creationId xmlns:a16="http://schemas.microsoft.com/office/drawing/2014/main" id="{8B317AB4-F5A6-F474-8315-5C7EDF79B8B7}"/>
              </a:ext>
            </a:extLst>
          </p:cNvPr>
          <p:cNvSpPr/>
          <p:nvPr/>
        </p:nvSpPr>
        <p:spPr>
          <a:xfrm>
            <a:off x="7772400" y="1409700"/>
            <a:ext cx="1850122" cy="523220"/>
          </a:xfrm>
          <a:prstGeom prst="rect">
            <a:avLst/>
          </a:prstGeom>
        </p:spPr>
        <p:txBody>
          <a:bodyPr wrap="none">
            <a:spAutoFit/>
          </a:bodyPr>
          <a:lstStyle/>
          <a:p>
            <a:r>
              <a:rPr lang="en-GB" sz="2800" b="1" dirty="0">
                <a:solidFill>
                  <a:srgbClr val="000000"/>
                </a:solidFill>
                <a:latin typeface="Calibri" panose="020F0502020204030204" pitchFamily="34" charset="0"/>
                <a:cs typeface="Calibri" panose="020F0502020204030204" pitchFamily="34" charset="0"/>
              </a:rPr>
              <a:t>References</a:t>
            </a:r>
          </a:p>
        </p:txBody>
      </p:sp>
    </p:spTree>
    <p:extLst>
      <p:ext uri="{BB962C8B-B14F-4D97-AF65-F5344CB8AC3E}">
        <p14:creationId xmlns:p14="http://schemas.microsoft.com/office/powerpoint/2010/main" val="226753582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0</TotalTime>
  <Words>3738</Words>
  <Application>Microsoft Office PowerPoint</Application>
  <PresentationFormat>Custom</PresentationFormat>
  <Paragraphs>197</Paragraphs>
  <Slides>26</Slides>
  <Notes>16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Wingdings</vt:lpstr>
      <vt:lpstr>Calibri</vt:lpstr>
      <vt:lpstr>Times New Roman</vt:lpstr>
      <vt:lpstr>Gill Sans MT</vt:lpstr>
      <vt:lpstr>Open Sans</vt:lpstr>
      <vt:lpstr>Montserrat Semi-Bold Bold</vt:lpstr>
      <vt:lpstr>Montserrat</vt:lpstr>
      <vt:lpstr>Montserrat Semi-Bold</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CONFLICT MANAGEMENT </vt:lpstr>
      <vt:lpstr>CONFLICT MANAGEMENT (Continue)</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cp:lastPrinted>2022-08-13T17:10:08Z</cp:lastPrinted>
  <dcterms:created xsi:type="dcterms:W3CDTF">2022-08-03T10:10:41Z</dcterms:created>
  <dcterms:modified xsi:type="dcterms:W3CDTF">2022-08-18T09:43:57Z</dcterms:modified>
  <cp:category/>
  <dc:identifier/>
</cp:coreProperties>
</file>