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43891200" cy="32918400"/>
  <p:notesSz cx="6858000" cy="9144000"/>
  <p:embeddedFontLst>
    <p:embeddedFont>
      <p:font typeface="Oswald" pitchFamily="2" charset="77"/>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04A5"/>
    <a:srgbClr val="BDE35B"/>
    <a:srgbClr val="F45B5E"/>
    <a:srgbClr val="F87700"/>
    <a:srgbClr val="D274BE"/>
    <a:srgbClr val="7AE09A"/>
    <a:srgbClr val="6076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DC26F9-257C-4B80-9AA4-3458110CA6AB}">
  <a:tblStyle styleId="{5CDC26F9-257C-4B80-9AA4-3458110CA6A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034"/>
    <p:restoredTop sz="96512"/>
  </p:normalViewPr>
  <p:slideViewPr>
    <p:cSldViewPr snapToGrid="0">
      <p:cViewPr varScale="1">
        <p:scale>
          <a:sx n="26" d="100"/>
          <a:sy n="26" d="100"/>
        </p:scale>
        <p:origin x="976" y="34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r>
              <a:rPr lang="en" dirty="0">
                <a:solidFill>
                  <a:schemeClr val="dk1"/>
                </a:solidFill>
              </a:rPr>
              <a:t>Download more </a:t>
            </a:r>
            <a:r>
              <a:rPr lang="en" u="sng" dirty="0">
                <a:solidFill>
                  <a:schemeClr val="accent5"/>
                </a:solidFill>
                <a:hlinkClick r:id="rId3">
                  <a:extLst>
                    <a:ext uri="{A12FA001-AC4F-418D-AE19-62706E023703}">
                      <ahyp:hlinkClr xmlns:ahyp="http://schemas.microsoft.com/office/drawing/2018/hyperlinkcolor" val="tx"/>
                    </a:ext>
                  </a:extLst>
                </a:hlinkClick>
              </a:rPr>
              <a:t>poster presentation templates</a:t>
            </a:r>
            <a:r>
              <a:rPr lang="en" dirty="0">
                <a:solidFill>
                  <a:schemeClr val="dk1"/>
                </a:solidFill>
              </a:rPr>
              <a:t> from </a:t>
            </a:r>
            <a:r>
              <a:rPr lang="en" dirty="0" err="1">
                <a:solidFill>
                  <a:schemeClr val="dk1"/>
                </a:solidFill>
              </a:rPr>
              <a:t>FPPT.com</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0" y="4765280"/>
            <a:ext cx="40899001" cy="131367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0" y="18138400"/>
            <a:ext cx="40899001" cy="5072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0" y="13765441"/>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0" y="7375840"/>
            <a:ext cx="40899001" cy="21864900"/>
          </a:xfrm>
          <a:prstGeom prst="rect">
            <a:avLst/>
          </a:prstGeom>
        </p:spPr>
        <p:txBody>
          <a:bodyPr spcFirstLastPara="1" wrap="square" lIns="487600" tIns="487600" rIns="487600" bIns="487600" anchor="t"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0" y="3555840"/>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0" y="8893440"/>
            <a:ext cx="13478401" cy="203481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0"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800"/>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274400" y="7892320"/>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274400" y="17939680"/>
            <a:ext cx="19416900" cy="7904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0" y="4634080"/>
            <a:ext cx="18417601" cy="23648701"/>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0" y="27075681"/>
            <a:ext cx="28794299" cy="38727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0"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496160" y="20174241"/>
            <a:ext cx="40899001" cy="83250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2347999" y="1143000"/>
            <a:ext cx="7177000" cy="23334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0" y="2848160"/>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0" y="7375840"/>
            <a:ext cx="40899001" cy="218649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cid:image001.png@01D0EA4A.2BD679A0" TargetMode="External"/><Relationship Id="rId5" Type="http://schemas.openxmlformats.org/officeDocument/2006/relationships/image" Target="../media/image2.png"/><Relationship Id="rId4" Type="http://schemas.openxmlformats.org/officeDocument/2006/relationships/notesSlide" Target="../notesSlides/notesSlid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54"/>
        <p:cNvGrpSpPr/>
        <p:nvPr/>
      </p:nvGrpSpPr>
      <p:grpSpPr>
        <a:xfrm>
          <a:off x="0" y="0"/>
          <a:ext cx="0" cy="0"/>
          <a:chOff x="0" y="0"/>
          <a:chExt cx="0" cy="0"/>
        </a:xfrm>
      </p:grpSpPr>
      <p:sp>
        <p:nvSpPr>
          <p:cNvPr id="55" name="Google Shape;55;p13"/>
          <p:cNvSpPr/>
          <p:nvPr/>
        </p:nvSpPr>
        <p:spPr>
          <a:xfrm>
            <a:off x="7079025" y="1144101"/>
            <a:ext cx="359157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13"/>
          <p:cNvSpPr/>
          <p:nvPr/>
        </p:nvSpPr>
        <p:spPr>
          <a:xfrm>
            <a:off x="1791425" y="911950"/>
            <a:ext cx="5025600" cy="4892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3"/>
          <p:cNvSpPr/>
          <p:nvPr/>
        </p:nvSpPr>
        <p:spPr>
          <a:xfrm>
            <a:off x="15032125"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a:buNone/>
            </a:pPr>
            <a:endParaRPr/>
          </a:p>
        </p:txBody>
      </p:sp>
      <p:sp>
        <p:nvSpPr>
          <p:cNvPr id="58" name="Google Shape;58;p13"/>
          <p:cNvSpPr/>
          <p:nvPr/>
        </p:nvSpPr>
        <p:spPr>
          <a:xfrm>
            <a:off x="896478"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3"/>
          <p:cNvSpPr/>
          <p:nvPr/>
        </p:nvSpPr>
        <p:spPr>
          <a:xfrm>
            <a:off x="28220275" y="5360160"/>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p:cNvSpPr txBox="1"/>
          <p:nvPr/>
        </p:nvSpPr>
        <p:spPr>
          <a:xfrm>
            <a:off x="7738500" y="1882800"/>
            <a:ext cx="29208301" cy="2034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7500" dirty="0">
                <a:solidFill>
                  <a:srgbClr val="FFFFFF"/>
                </a:solidFill>
                <a:latin typeface="+mj-lt"/>
                <a:ea typeface="Oswald"/>
                <a:cs typeface="Oswald"/>
                <a:sym typeface="Oswald"/>
              </a:rPr>
              <a:t>PGCE(PCET) – Action Research Report </a:t>
            </a:r>
            <a:endParaRPr sz="7500" dirty="0">
              <a:solidFill>
                <a:srgbClr val="FFFFFF"/>
              </a:solidFill>
              <a:latin typeface="+mj-lt"/>
              <a:ea typeface="Oswald"/>
              <a:cs typeface="Oswald"/>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1" name="Google Shape;61;p13"/>
          <p:cNvSpPr txBox="1"/>
          <p:nvPr/>
        </p:nvSpPr>
        <p:spPr>
          <a:xfrm>
            <a:off x="7794130" y="3308400"/>
            <a:ext cx="34077599" cy="1231200"/>
          </a:xfrm>
          <a:prstGeom prst="rect">
            <a:avLst/>
          </a:prstGeom>
          <a:noFill/>
          <a:ln>
            <a:noFill/>
          </a:ln>
        </p:spPr>
        <p:txBody>
          <a:bodyPr spcFirstLastPara="1" wrap="square" lIns="91425" tIns="91425" rIns="91425" bIns="91425" anchor="t" anchorCtr="0">
            <a:noAutofit/>
          </a:bodyPr>
          <a:lstStyle/>
          <a:p>
            <a:pPr>
              <a:lnSpc>
                <a:spcPct val="115000"/>
              </a:lnSpc>
            </a:pPr>
            <a:r>
              <a:rPr lang="en" sz="5400" b="1" dirty="0">
                <a:solidFill>
                  <a:srgbClr val="FFFFFF"/>
                </a:solidFill>
                <a:latin typeface="+mn-lt"/>
                <a:ea typeface="Oswald"/>
                <a:cs typeface="Oswald"/>
                <a:sym typeface="Droid Serif"/>
              </a:rPr>
              <a:t>Title :</a:t>
            </a:r>
            <a:r>
              <a:rPr lang="en-GB" sz="5400" b="1" dirty="0">
                <a:solidFill>
                  <a:schemeClr val="bg1"/>
                </a:solidFill>
                <a:effectLst/>
                <a:latin typeface="+mn-lt"/>
                <a:ea typeface="Times New Roman" panose="02020603050405020304" pitchFamily="18" charset="0"/>
              </a:rPr>
              <a:t>The role of technology in sports education in a post compulsory educational setting</a:t>
            </a:r>
          </a:p>
          <a:p>
            <a:pPr marL="0" lvl="0" indent="0" algn="l" rtl="0">
              <a:lnSpc>
                <a:spcPct val="115000"/>
              </a:lnSpc>
              <a:spcBef>
                <a:spcPts val="0"/>
              </a:spcBef>
              <a:spcAft>
                <a:spcPts val="0"/>
              </a:spcAft>
              <a:buNone/>
            </a:pPr>
            <a:endParaRPr sz="9600" dirty="0">
              <a:latin typeface="Oswald"/>
              <a:ea typeface="Oswald"/>
              <a:cs typeface="Oswald"/>
              <a:sym typeface="Oswald"/>
            </a:endParaRPr>
          </a:p>
        </p:txBody>
      </p:sp>
      <p:sp>
        <p:nvSpPr>
          <p:cNvPr id="62" name="Google Shape;62;p13"/>
          <p:cNvSpPr txBox="1"/>
          <p:nvPr/>
        </p:nvSpPr>
        <p:spPr>
          <a:xfrm>
            <a:off x="24903933" y="3308400"/>
            <a:ext cx="12131400" cy="1231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60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60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60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8500">
              <a:solidFill>
                <a:srgbClr val="FFFFFF"/>
              </a:solidFill>
              <a:latin typeface="Oswald"/>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a:p>
            <a:pPr marL="0" lvl="0" indent="0" algn="l" rtl="0">
              <a:lnSpc>
                <a:spcPct val="115000"/>
              </a:lnSpc>
              <a:spcBef>
                <a:spcPts val="0"/>
              </a:spcBef>
              <a:spcAft>
                <a:spcPts val="0"/>
              </a:spcAft>
              <a:buNone/>
            </a:pPr>
            <a:endParaRPr sz="8500">
              <a:solidFill>
                <a:srgbClr val="FFFFFF"/>
              </a:solidFill>
              <a:latin typeface="Oswald"/>
              <a:ea typeface="Oswald"/>
              <a:cs typeface="Oswald"/>
              <a:sym typeface="Oswald"/>
            </a:endParaRPr>
          </a:p>
          <a:p>
            <a:pPr marL="0" lvl="0" indent="0" algn="l" rtl="0">
              <a:spcBef>
                <a:spcPts val="0"/>
              </a:spcBef>
              <a:spcAft>
                <a:spcPts val="0"/>
              </a:spcAft>
              <a:buNone/>
            </a:pPr>
            <a:endParaRPr sz="9600">
              <a:latin typeface="Oswald"/>
              <a:ea typeface="Oswald"/>
              <a:cs typeface="Oswald"/>
              <a:sym typeface="Oswald"/>
            </a:endParaRPr>
          </a:p>
        </p:txBody>
      </p:sp>
      <p:sp>
        <p:nvSpPr>
          <p:cNvPr id="63" name="Google Shape;63;p13"/>
          <p:cNvSpPr txBox="1"/>
          <p:nvPr/>
        </p:nvSpPr>
        <p:spPr>
          <a:xfrm>
            <a:off x="2039474" y="6496100"/>
            <a:ext cx="11623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5400" b="1" dirty="0">
                <a:solidFill>
                  <a:srgbClr val="6076BF"/>
                </a:solidFill>
                <a:latin typeface="+mj-lt"/>
                <a:ea typeface="Oswald"/>
                <a:cs typeface="Oswald"/>
                <a:sym typeface="Oswald"/>
              </a:rPr>
              <a:t>Introduction</a:t>
            </a:r>
            <a:r>
              <a:rPr lang="en-GB"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4" name="Google Shape;64;p13"/>
          <p:cNvSpPr/>
          <p:nvPr/>
        </p:nvSpPr>
        <p:spPr>
          <a:xfrm>
            <a:off x="896450"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3"/>
          <p:cNvSpPr/>
          <p:nvPr/>
        </p:nvSpPr>
        <p:spPr>
          <a:xfrm>
            <a:off x="15030284"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66" name="Google Shape;66;p13"/>
          <p:cNvSpPr/>
          <p:nvPr/>
        </p:nvSpPr>
        <p:spPr>
          <a:xfrm>
            <a:off x="29120053"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13"/>
          <p:cNvSpPr txBox="1"/>
          <p:nvPr/>
        </p:nvSpPr>
        <p:spPr>
          <a:xfrm>
            <a:off x="2039470" y="24053940"/>
            <a:ext cx="10285800" cy="896274"/>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7AE09A"/>
                </a:solidFill>
                <a:latin typeface="+mj-lt"/>
                <a:ea typeface="Oswald"/>
                <a:cs typeface="Oswald"/>
                <a:sym typeface="Oswald"/>
              </a:rPr>
              <a:t>Methodology – key points </a:t>
            </a:r>
            <a:endParaRPr sz="5400" b="1" dirty="0">
              <a:solidFill>
                <a:srgbClr val="7AE09A"/>
              </a:solidFill>
              <a:latin typeface="+mj-lt"/>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8" name="Google Shape;68;p13"/>
          <p:cNvSpPr txBox="1"/>
          <p:nvPr/>
        </p:nvSpPr>
        <p:spPr>
          <a:xfrm>
            <a:off x="2039478" y="7384489"/>
            <a:ext cx="10285800" cy="8936398"/>
          </a:xfrm>
          <a:prstGeom prst="rect">
            <a:avLst/>
          </a:prstGeom>
          <a:noFill/>
          <a:ln>
            <a:noFill/>
          </a:ln>
        </p:spPr>
        <p:txBody>
          <a:bodyPr spcFirstLastPara="1" wrap="square" lIns="91425" tIns="91425" rIns="91425" bIns="91425" anchor="t" anchorCtr="0">
            <a:noAutofit/>
          </a:bodyPr>
          <a:lstStyle/>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Times New Roman" panose="02020603050405020304" pitchFamily="18" charset="0"/>
              </a:rPr>
              <a:t>T</a:t>
            </a:r>
            <a:r>
              <a:rPr lang="en-GB" sz="2400" dirty="0">
                <a:solidFill>
                  <a:schemeClr val="tx1"/>
                </a:solidFill>
                <a:effectLst/>
                <a:latin typeface="+mn-lt"/>
                <a:ea typeface="Times New Roman" panose="02020603050405020304" pitchFamily="18" charset="0"/>
              </a:rPr>
              <a:t>o critically evaluate the impact of technology on learning outcomes within sports education.</a:t>
            </a:r>
            <a:r>
              <a:rPr lang="en-GB" sz="2400" dirty="0">
                <a:solidFill>
                  <a:schemeClr val="tx1"/>
                </a:solidFill>
                <a:effectLst/>
                <a:latin typeface="+mn-lt"/>
              </a:rPr>
              <a:t> </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effectLst/>
                <a:latin typeface="+mn-lt"/>
                <a:ea typeface="Times New Roman" panose="02020603050405020304" pitchFamily="18" charset="0"/>
              </a:rPr>
              <a:t>technology has been integrated into learning, reshaping traditional educational strategies, however, the efficiency of students learning outcomes have not been measured.</a:t>
            </a:r>
          </a:p>
          <a:p>
            <a:pPr marL="419100" lvl="0" indent="-342900" algn="l" rtl="0">
              <a:spcBef>
                <a:spcPts val="0"/>
              </a:spcBef>
              <a:spcAft>
                <a:spcPts val="0"/>
              </a:spcAft>
              <a:buClr>
                <a:srgbClr val="434343"/>
              </a:buClr>
              <a:buSzPts val="2400"/>
              <a:buFont typeface="Arial" panose="020B0604020202020204" pitchFamily="34" charset="0"/>
              <a:buChar char="•"/>
            </a:pPr>
            <a:endParaRPr lang="en-GB" sz="2400" dirty="0">
              <a:solidFill>
                <a:schemeClr val="tx1"/>
              </a:solidFill>
              <a:effectLst/>
              <a:latin typeface="+mn-lt"/>
              <a:ea typeface="Times New Roman" panose="02020603050405020304" pitchFamily="18" charset="0"/>
            </a:endParaRPr>
          </a:p>
          <a:p>
            <a:pPr marL="419100" lvl="0" indent="-342900" algn="l" rtl="0">
              <a:spcBef>
                <a:spcPts val="0"/>
              </a:spcBef>
              <a:spcAft>
                <a:spcPts val="0"/>
              </a:spcAft>
              <a:buClr>
                <a:srgbClr val="434343"/>
              </a:buClr>
              <a:buSzPts val="2400"/>
              <a:buFont typeface="Arial" panose="020B0604020202020204" pitchFamily="34" charset="0"/>
              <a:buChar char="•"/>
            </a:pPr>
            <a:r>
              <a:rPr lang="en-GB" sz="2400" b="1" dirty="0">
                <a:solidFill>
                  <a:schemeClr val="tx1"/>
                </a:solidFill>
                <a:latin typeface="+mn-lt"/>
                <a:ea typeface="Droid Serif"/>
                <a:cs typeface="Droid Serif"/>
                <a:sym typeface="Droid Serif"/>
              </a:rPr>
              <a:t>The aims of the research project:</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 To evaluate the impact of technology on learning.</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 To understand the effect technology has on student motivation and engagement. </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 To examine the effectiveness of online vs face to face coaching methods.</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 To explore the role of wearable technology in sports education. </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 To understand the disadvantages and challenges of technology in education.</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 To understand the impact of using  technology to analyse performance. </a:t>
            </a:r>
          </a:p>
          <a:p>
            <a:pPr marL="419100" lvl="0" indent="-342900" algn="l" rtl="0">
              <a:spcBef>
                <a:spcPts val="0"/>
              </a:spcBef>
              <a:spcAft>
                <a:spcPts val="0"/>
              </a:spcAft>
              <a:buClr>
                <a:srgbClr val="434343"/>
              </a:buClr>
              <a:buSzPts val="2400"/>
              <a:buFont typeface="Arial" panose="020B0604020202020204" pitchFamily="34" charset="0"/>
              <a:buChar char="•"/>
            </a:pPr>
            <a:endParaRPr lang="en-GB" sz="2400" dirty="0">
              <a:solidFill>
                <a:schemeClr val="tx1"/>
              </a:solidFill>
              <a:latin typeface="+mn-lt"/>
              <a:ea typeface="Droid Serif"/>
              <a:cs typeface="Droid Serif"/>
              <a:sym typeface="Droid Serif"/>
            </a:endParaRP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Times New Roman" panose="02020603050405020304" pitchFamily="18" charset="0"/>
              </a:rPr>
              <a:t>C</a:t>
            </a:r>
            <a:r>
              <a:rPr lang="en-GB" sz="2400" dirty="0">
                <a:solidFill>
                  <a:schemeClr val="tx1"/>
                </a:solidFill>
                <a:effectLst/>
                <a:latin typeface="+mn-lt"/>
                <a:ea typeface="Times New Roman" panose="02020603050405020304" pitchFamily="18" charset="0"/>
              </a:rPr>
              <a:t>ollecting secondary data and statistics from online journals, books and articles in order to explore the use of technology in sports education.</a:t>
            </a:r>
            <a:r>
              <a:rPr lang="en-GB" sz="2400" dirty="0">
                <a:solidFill>
                  <a:schemeClr val="tx1"/>
                </a:solidFill>
                <a:effectLst/>
                <a:latin typeface="+mn-lt"/>
              </a:rPr>
              <a:t> </a:t>
            </a:r>
          </a:p>
          <a:p>
            <a:pPr marL="419100" lvl="0" indent="-342900" algn="l" rtl="0">
              <a:spcBef>
                <a:spcPts val="0"/>
              </a:spcBef>
              <a:spcAft>
                <a:spcPts val="0"/>
              </a:spcAft>
              <a:buClr>
                <a:srgbClr val="434343"/>
              </a:buClr>
              <a:buSzPts val="2400"/>
              <a:buFont typeface="Arial" panose="020B0604020202020204" pitchFamily="34" charset="0"/>
              <a:buChar char="•"/>
            </a:pPr>
            <a:r>
              <a:rPr lang="en-GB" sz="2400" dirty="0">
                <a:solidFill>
                  <a:schemeClr val="tx1"/>
                </a:solidFill>
                <a:latin typeface="+mn-lt"/>
                <a:ea typeface="Droid Serif"/>
                <a:cs typeface="Droid Serif"/>
                <a:sym typeface="Droid Serif"/>
              </a:rPr>
              <a:t>The report examines both the advantages and disadvantages of the role of technology in sports education through using the aims of the research to assess whether the use of technology is effective for student learner outcomes. </a:t>
            </a:r>
          </a:p>
          <a:p>
            <a:pPr marL="0" lvl="0" indent="0" algn="l" rtl="0">
              <a:lnSpc>
                <a:spcPct val="115000"/>
              </a:lnSpc>
              <a:spcBef>
                <a:spcPts val="0"/>
              </a:spcBef>
              <a:spcAft>
                <a:spcPts val="0"/>
              </a:spcAft>
              <a:buNone/>
            </a:pPr>
            <a:endParaRPr sz="2400" dirty="0">
              <a:latin typeface="Oswald"/>
              <a:ea typeface="Oswald"/>
              <a:cs typeface="Oswald"/>
              <a:sym typeface="Oswald"/>
            </a:endParaRPr>
          </a:p>
        </p:txBody>
      </p:sp>
      <p:sp>
        <p:nvSpPr>
          <p:cNvPr id="69" name="Google Shape;69;p13"/>
          <p:cNvSpPr txBox="1"/>
          <p:nvPr/>
        </p:nvSpPr>
        <p:spPr>
          <a:xfrm>
            <a:off x="2039478" y="25326798"/>
            <a:ext cx="10285800" cy="5184805"/>
          </a:xfrm>
          <a:prstGeom prst="rect">
            <a:avLst/>
          </a:prstGeom>
          <a:noFill/>
          <a:ln>
            <a:noFill/>
          </a:ln>
        </p:spPr>
        <p:txBody>
          <a:bodyPr spcFirstLastPara="1" wrap="square" lIns="91425" tIns="91425" rIns="91425" bIns="91425" anchor="t" anchorCtr="0">
            <a:noAutofit/>
          </a:bodyPr>
          <a:lstStyle/>
          <a:p>
            <a:pPr marL="342900" lvl="0" indent="-342900" algn="l" rtl="0">
              <a:spcBef>
                <a:spcPts val="0"/>
              </a:spcBef>
              <a:spcAft>
                <a:spcPts val="0"/>
              </a:spcAft>
              <a:buClr>
                <a:schemeClr val="dk1"/>
              </a:buClr>
              <a:buSzPts val="1100"/>
              <a:buFont typeface="Arial" panose="020B0604020202020204" pitchFamily="34" charset="0"/>
              <a:buChar char="•"/>
            </a:pPr>
            <a:r>
              <a:rPr lang="en-GB" sz="2400" dirty="0">
                <a:effectLst/>
                <a:latin typeface="+mn-lt"/>
                <a:ea typeface="Times New Roman" panose="02020603050405020304" pitchFamily="18" charset="0"/>
              </a:rPr>
              <a:t>Action research originated from Kurt Lewin and is designed as a cycle process of planning, acting, observing and reflecting. </a:t>
            </a: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effectLst/>
                <a:latin typeface="+mn-lt"/>
                <a:ea typeface="Times New Roman" panose="02020603050405020304" pitchFamily="18" charset="0"/>
              </a:rPr>
              <a:t>A qualitative and quantitative research approach has been chosen in order to help emphasize the analysis and synthesis of literature that currently exists. </a:t>
            </a:r>
            <a:endParaRPr lang="en-GB" sz="2400" dirty="0">
              <a:latin typeface="+mn-lt"/>
              <a:ea typeface="Times New Roman" panose="02020603050405020304" pitchFamily="18" charset="0"/>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 Qualitative allows in-depth investigation.</a:t>
            </a: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 Quantitative allows data to be collected.</a:t>
            </a: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Peer-reviewed </a:t>
            </a:r>
            <a:r>
              <a:rPr lang="en-GB" sz="2400" dirty="0">
                <a:effectLst/>
                <a:latin typeface="+mn-lt"/>
                <a:ea typeface="Times New Roman" panose="02020603050405020304" pitchFamily="18" charset="0"/>
              </a:rPr>
              <a:t>academic books, articles and journals will be used in order to collect credible data. </a:t>
            </a: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latin typeface="+mn-lt"/>
                <a:ea typeface="Times New Roman" panose="02020603050405020304" pitchFamily="18" charset="0"/>
              </a:rPr>
              <a:t>T</a:t>
            </a:r>
            <a:r>
              <a:rPr lang="en-GB" sz="2400" dirty="0">
                <a:effectLst/>
                <a:latin typeface="+mn-lt"/>
                <a:ea typeface="Times New Roman" panose="02020603050405020304" pitchFamily="18" charset="0"/>
              </a:rPr>
              <a:t>hematic analysis will be conducted through credible literature collection to identify common trends, patterns and themes. </a:t>
            </a: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effectLst/>
                <a:latin typeface="+mn-lt"/>
                <a:ea typeface="Times New Roman" panose="02020603050405020304" pitchFamily="18" charset="0"/>
              </a:rPr>
              <a:t>The key limitation of this study is that secondary data are reliant only. </a:t>
            </a:r>
            <a:endParaRPr lang="en-GB" sz="2400" dirty="0">
              <a:latin typeface="+mn-lt"/>
              <a:ea typeface="Times New Roman" panose="02020603050405020304" pitchFamily="18" charset="0"/>
            </a:endParaRPr>
          </a:p>
          <a:p>
            <a:pPr marL="342900" lvl="0" indent="-342900" algn="l" rtl="0">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 Reliant on published studies of existing literature to collect data.</a:t>
            </a:r>
            <a:endParaRPr sz="2400" dirty="0">
              <a:solidFill>
                <a:srgbClr val="434343"/>
              </a:solidFill>
              <a:latin typeface="+mn-lt"/>
              <a:ea typeface="Droid Serif"/>
              <a:cs typeface="Droid Serif"/>
              <a:sym typeface="Droid Serif"/>
            </a:endParaRPr>
          </a:p>
        </p:txBody>
      </p:sp>
      <p:sp>
        <p:nvSpPr>
          <p:cNvPr id="71" name="Google Shape;71;p13"/>
          <p:cNvSpPr txBox="1"/>
          <p:nvPr/>
        </p:nvSpPr>
        <p:spPr>
          <a:xfrm>
            <a:off x="16173275" y="6530838"/>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D274BE"/>
                </a:solidFill>
                <a:latin typeface="+mj-lt"/>
                <a:ea typeface="Oswald"/>
                <a:cs typeface="Oswald"/>
                <a:sym typeface="Oswald"/>
              </a:rPr>
              <a:t>Literature Review  </a:t>
            </a:r>
            <a:endParaRPr sz="5400" b="1" dirty="0">
              <a:solidFill>
                <a:srgbClr val="D274BE"/>
              </a:solidFill>
              <a:latin typeface="+mj-lt"/>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2" name="Google Shape;72;p13"/>
          <p:cNvSpPr txBox="1"/>
          <p:nvPr/>
        </p:nvSpPr>
        <p:spPr>
          <a:xfrm>
            <a:off x="16173275" y="7753347"/>
            <a:ext cx="10285800" cy="10112622"/>
          </a:xfrm>
          <a:prstGeom prst="rect">
            <a:avLst/>
          </a:prstGeom>
          <a:noFill/>
          <a:ln>
            <a:noFill/>
          </a:ln>
        </p:spPr>
        <p:txBody>
          <a:bodyPr spcFirstLastPara="1" wrap="square" lIns="91425" tIns="91425" rIns="91425" bIns="91425" anchor="t" anchorCtr="0">
            <a:noAutofit/>
          </a:bodyPr>
          <a:lstStyle/>
          <a:p>
            <a:pPr marL="342900" indent="-342900">
              <a:buFont typeface="Arial" panose="020B0604020202020204" pitchFamily="34" charset="0"/>
              <a:buChar char="•"/>
            </a:pPr>
            <a:r>
              <a:rPr lang="en-GB" sz="2400" b="0" i="0" u="none" strike="noStrike" dirty="0">
                <a:solidFill>
                  <a:srgbClr val="000000"/>
                </a:solidFill>
                <a:effectLst/>
                <a:latin typeface="+mn-lt"/>
              </a:rPr>
              <a:t>A literature review summarizes and evaluates previous research on a topic through providing background and contact to a study.</a:t>
            </a:r>
          </a:p>
          <a:p>
            <a:pPr marL="342900" indent="-342900">
              <a:buFont typeface="Arial" panose="020B0604020202020204" pitchFamily="34" charset="0"/>
              <a:buChar char="•"/>
            </a:pPr>
            <a:r>
              <a:rPr lang="en-GB" altLang="en-US" sz="2400" b="1" dirty="0">
                <a:latin typeface="+mn-lt"/>
              </a:rPr>
              <a:t>Key themes:</a:t>
            </a:r>
          </a:p>
          <a:p>
            <a:pPr marL="342900" indent="-342900">
              <a:buFont typeface="Arial" panose="020B0604020202020204" pitchFamily="34" charset="0"/>
              <a:buChar char="•"/>
            </a:pPr>
            <a:endParaRPr lang="en-GB" altLang="en-US" sz="2400" b="1" dirty="0">
              <a:latin typeface="+mn-lt"/>
            </a:endParaRPr>
          </a:p>
          <a:p>
            <a:pPr marL="342900" indent="-342900">
              <a:buFont typeface="Arial" panose="020B0604020202020204" pitchFamily="34" charset="0"/>
              <a:buChar char="•"/>
            </a:pPr>
            <a:r>
              <a:rPr lang="en-GB" altLang="en-US" sz="2400" b="1" dirty="0">
                <a:latin typeface="+mn-lt"/>
              </a:rPr>
              <a:t>Theme 1:</a:t>
            </a:r>
          </a:p>
          <a:p>
            <a:pPr marL="342900" indent="-342900">
              <a:buFont typeface="Arial" panose="020B0604020202020204" pitchFamily="34" charset="0"/>
              <a:buChar char="•"/>
            </a:pPr>
            <a:r>
              <a:rPr lang="en-GB" altLang="en-US" sz="2400" dirty="0">
                <a:latin typeface="+mn-lt"/>
              </a:rPr>
              <a:t>- </a:t>
            </a:r>
            <a:r>
              <a:rPr lang="en-GB" sz="2400" b="0" i="0" u="none" strike="noStrike" dirty="0">
                <a:solidFill>
                  <a:srgbClr val="000000"/>
                </a:solidFill>
                <a:effectLst/>
                <a:latin typeface="+mn-lt"/>
              </a:rPr>
              <a:t>Technology fosters </a:t>
            </a:r>
            <a:r>
              <a:rPr lang="en-GB" sz="2400" i="0" u="none" strike="noStrike" dirty="0">
                <a:solidFill>
                  <a:srgbClr val="000000"/>
                </a:solidFill>
                <a:effectLst/>
                <a:latin typeface="+mn-lt"/>
              </a:rPr>
              <a:t>collaborative discussions</a:t>
            </a:r>
            <a:r>
              <a:rPr lang="en-GB" sz="2400" b="0" i="0" u="none" strike="noStrike" dirty="0">
                <a:solidFill>
                  <a:srgbClr val="000000"/>
                </a:solidFill>
                <a:effectLst/>
                <a:latin typeface="+mn-lt"/>
              </a:rPr>
              <a:t> and student engagement (</a:t>
            </a:r>
            <a:r>
              <a:rPr lang="en-GB" sz="2400" b="0" i="0" u="none" strike="noStrike" dirty="0" err="1">
                <a:solidFill>
                  <a:srgbClr val="000000"/>
                </a:solidFill>
                <a:effectLst/>
                <a:latin typeface="+mn-lt"/>
              </a:rPr>
              <a:t>Choppin</a:t>
            </a:r>
            <a:r>
              <a:rPr lang="en-GB" sz="2400" b="0" i="0" u="none" strike="noStrike" dirty="0">
                <a:solidFill>
                  <a:srgbClr val="000000"/>
                </a:solidFill>
                <a:effectLst/>
                <a:latin typeface="+mn-lt"/>
              </a:rPr>
              <a:t>, 2021).</a:t>
            </a:r>
          </a:p>
          <a:p>
            <a:pPr marL="342900" indent="-342900">
              <a:buFont typeface="Arial" panose="020B0604020202020204" pitchFamily="34" charset="0"/>
              <a:buChar char="•"/>
            </a:pPr>
            <a:r>
              <a:rPr lang="en-GB" sz="2400" i="0" u="none" strike="noStrike" dirty="0">
                <a:solidFill>
                  <a:srgbClr val="000000"/>
                </a:solidFill>
                <a:effectLst/>
                <a:latin typeface="+mn-lt"/>
              </a:rPr>
              <a:t>- Video-based coaching helps students and educators reflect on sports activities.</a:t>
            </a:r>
          </a:p>
          <a:p>
            <a:pPr marL="342900" indent="-342900">
              <a:buFont typeface="Arial" panose="020B0604020202020204" pitchFamily="34" charset="0"/>
              <a:buChar char="•"/>
            </a:pPr>
            <a:r>
              <a:rPr lang="en-GB" sz="2400" dirty="0">
                <a:latin typeface="+mn-lt"/>
              </a:rPr>
              <a:t>- </a:t>
            </a:r>
            <a:r>
              <a:rPr lang="en-GB" sz="2400" i="0" u="none" strike="noStrike" dirty="0">
                <a:solidFill>
                  <a:srgbClr val="000000"/>
                </a:solidFill>
                <a:effectLst/>
                <a:latin typeface="+mn-lt"/>
              </a:rPr>
              <a:t>Virtual coaching expands opportunities for students, offering flexibility (Norman, 2024).</a:t>
            </a:r>
          </a:p>
          <a:p>
            <a:pPr marL="342900" indent="-342900">
              <a:buFont typeface="Arial" panose="020B0604020202020204" pitchFamily="34" charset="0"/>
              <a:buChar char="•"/>
            </a:pPr>
            <a:endParaRPr lang="en-GB" sz="2400" dirty="0">
              <a:latin typeface="+mn-lt"/>
            </a:endParaRPr>
          </a:p>
          <a:p>
            <a:pPr marL="342900" indent="-342900">
              <a:buFont typeface="Arial" panose="020B0604020202020204" pitchFamily="34" charset="0"/>
              <a:buChar char="•"/>
            </a:pPr>
            <a:r>
              <a:rPr lang="en-GB" sz="2400" b="1" dirty="0">
                <a:latin typeface="+mn-lt"/>
              </a:rPr>
              <a:t>Theme 2:</a:t>
            </a:r>
            <a:endParaRPr lang="en-GB" sz="2400" dirty="0">
              <a:latin typeface="+mn-lt"/>
            </a:endParaRPr>
          </a:p>
          <a:p>
            <a:pPr marL="342900" indent="-342900">
              <a:buFont typeface="Arial" panose="020B0604020202020204" pitchFamily="34" charset="0"/>
              <a:buChar char="•"/>
            </a:pPr>
            <a:r>
              <a:rPr lang="en-GB" sz="2400" i="0" u="none" strike="noStrike" dirty="0">
                <a:solidFill>
                  <a:srgbClr val="000000"/>
                </a:solidFill>
                <a:effectLst/>
                <a:latin typeface="+mn-lt"/>
              </a:rPr>
              <a:t>- lack of real-time feedback and inability to observe body language may hinder student progress (Styles, 2024).</a:t>
            </a:r>
          </a:p>
          <a:p>
            <a:pPr marL="342900" indent="-342900">
              <a:buFont typeface="Arial" panose="020B0604020202020204" pitchFamily="34" charset="0"/>
              <a:buChar char="•"/>
            </a:pPr>
            <a:r>
              <a:rPr lang="en-GB" sz="2400" i="0" u="none" strike="noStrike" dirty="0">
                <a:solidFill>
                  <a:srgbClr val="000000"/>
                </a:solidFill>
                <a:effectLst/>
                <a:latin typeface="+mn-lt"/>
              </a:rPr>
              <a:t>Technical issues, funding limitations, and educator resistance hinder implementation.</a:t>
            </a:r>
          </a:p>
          <a:p>
            <a:pPr marL="342900" indent="-342900">
              <a:buFont typeface="Arial" panose="020B0604020202020204" pitchFamily="34" charset="0"/>
              <a:buChar char="•"/>
            </a:pPr>
            <a:endParaRPr lang="en-GB" sz="2400" dirty="0">
              <a:latin typeface="+mn-lt"/>
            </a:endParaRPr>
          </a:p>
          <a:p>
            <a:pPr marL="342900" indent="-342900">
              <a:buFont typeface="Arial" panose="020B0604020202020204" pitchFamily="34" charset="0"/>
              <a:buChar char="•"/>
            </a:pPr>
            <a:r>
              <a:rPr lang="en-GB" sz="2400" b="1" i="0" u="none" strike="noStrike" dirty="0">
                <a:solidFill>
                  <a:srgbClr val="000000"/>
                </a:solidFill>
                <a:effectLst/>
                <a:latin typeface="+mn-lt"/>
              </a:rPr>
              <a:t>Theme 3:</a:t>
            </a:r>
          </a:p>
          <a:p>
            <a:pPr marL="342900" indent="-342900">
              <a:buFont typeface="Arial" panose="020B0604020202020204" pitchFamily="34" charset="0"/>
              <a:buChar char="•"/>
            </a:pPr>
            <a:r>
              <a:rPr lang="en-GB" sz="2400" i="0" u="none" strike="noStrike" dirty="0">
                <a:solidFill>
                  <a:srgbClr val="000000"/>
                </a:solidFill>
                <a:effectLst/>
                <a:latin typeface="+mn-lt"/>
              </a:rPr>
              <a:t>Devices like heart monitors, GPS trackers, and accelerometers provide real-time performance data (</a:t>
            </a:r>
            <a:r>
              <a:rPr lang="en-GB" sz="2400" i="0" u="none" strike="noStrike" dirty="0" err="1">
                <a:solidFill>
                  <a:srgbClr val="000000"/>
                </a:solidFill>
                <a:effectLst/>
                <a:latin typeface="+mn-lt"/>
              </a:rPr>
              <a:t>Halson</a:t>
            </a:r>
            <a:r>
              <a:rPr lang="en-GB" sz="2400" i="0" u="none" strike="noStrike" dirty="0">
                <a:solidFill>
                  <a:srgbClr val="000000"/>
                </a:solidFill>
                <a:effectLst/>
                <a:latin typeface="+mn-lt"/>
              </a:rPr>
              <a:t>, 2014).</a:t>
            </a:r>
          </a:p>
          <a:p>
            <a:pPr marL="342900" indent="-342900">
              <a:buFont typeface="Arial" panose="020B0604020202020204" pitchFamily="34" charset="0"/>
              <a:buChar char="•"/>
            </a:pPr>
            <a:r>
              <a:rPr lang="en-GB" sz="2400" i="0" u="none" strike="noStrike" dirty="0">
                <a:solidFill>
                  <a:srgbClr val="000000"/>
                </a:solidFill>
                <a:effectLst/>
                <a:latin typeface="+mn-lt"/>
              </a:rPr>
              <a:t>Wearable technology supports personalized learning, motivation, and goal tracking (Seshadri et al., 2019; Ntoumanis et al., 2009).</a:t>
            </a:r>
          </a:p>
          <a:p>
            <a:pPr marL="342900" indent="-342900">
              <a:buFont typeface="Arial" panose="020B0604020202020204" pitchFamily="34" charset="0"/>
              <a:buChar char="•"/>
            </a:pPr>
            <a:endParaRPr lang="en-GB" sz="2400" dirty="0">
              <a:latin typeface="+mn-lt"/>
            </a:endParaRPr>
          </a:p>
          <a:p>
            <a:pPr marL="342900" indent="-342900">
              <a:buFont typeface="Arial" panose="020B0604020202020204" pitchFamily="34" charset="0"/>
              <a:buChar char="•"/>
            </a:pPr>
            <a:r>
              <a:rPr lang="en-GB" sz="2400" i="0" u="none" strike="noStrike" dirty="0">
                <a:solidFill>
                  <a:srgbClr val="000000"/>
                </a:solidFill>
                <a:effectLst/>
                <a:latin typeface="+mn-lt"/>
              </a:rPr>
              <a:t>To analyse data a use of figures and statistics were collected through secondary data to help understand whether technology in sports education is good for learner outcomes. </a:t>
            </a:r>
          </a:p>
          <a:p>
            <a:pPr marL="342900" indent="-342900">
              <a:buFont typeface="Arial" panose="020B0604020202020204" pitchFamily="34" charset="0"/>
              <a:buChar char="•"/>
            </a:pPr>
            <a:endParaRPr lang="en-GB" sz="2400" dirty="0">
              <a:latin typeface="+mn-lt"/>
            </a:endParaRPr>
          </a:p>
          <a:p>
            <a:pPr marL="342900" indent="-342900">
              <a:buFont typeface="Arial" panose="020B0604020202020204" pitchFamily="34" charset="0"/>
              <a:buChar char="•"/>
            </a:pPr>
            <a:endParaRPr lang="en-GB" sz="2000" dirty="0">
              <a:latin typeface="+mn-lt"/>
            </a:endParaRPr>
          </a:p>
          <a:p>
            <a:pPr marL="342900" indent="-342900">
              <a:buFont typeface="Arial" panose="020B0604020202020204" pitchFamily="34" charset="0"/>
              <a:buChar char="•"/>
            </a:pPr>
            <a:endParaRPr lang="en-GB" altLang="en-US" sz="2000" dirty="0">
              <a:latin typeface="+mn-lt"/>
            </a:endParaRPr>
          </a:p>
        </p:txBody>
      </p:sp>
      <p:sp>
        <p:nvSpPr>
          <p:cNvPr id="75" name="Google Shape;75;p13"/>
          <p:cNvSpPr txBox="1"/>
          <p:nvPr/>
        </p:nvSpPr>
        <p:spPr>
          <a:xfrm>
            <a:off x="16151022" y="19756730"/>
            <a:ext cx="10285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F87700"/>
                </a:solidFill>
                <a:latin typeface="Oswald"/>
                <a:ea typeface="Oswald"/>
                <a:cs typeface="Oswald"/>
                <a:sym typeface="Oswald"/>
              </a:rPr>
              <a:t>Evidence/data  </a:t>
            </a:r>
            <a:endParaRPr sz="5400" b="1" dirty="0">
              <a:solidFill>
                <a:srgbClr val="F87700"/>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6" name="Google Shape;76;p13"/>
          <p:cNvSpPr txBox="1"/>
          <p:nvPr/>
        </p:nvSpPr>
        <p:spPr>
          <a:xfrm>
            <a:off x="16377693" y="21314034"/>
            <a:ext cx="10285800" cy="9006640"/>
          </a:xfrm>
          <a:prstGeom prst="rect">
            <a:avLst/>
          </a:prstGeom>
          <a:noFill/>
          <a:ln>
            <a:noFill/>
          </a:ln>
        </p:spPr>
        <p:txBody>
          <a:bodyPr spcFirstLastPara="1" wrap="square" lIns="91425" tIns="91425" rIns="91425" bIns="91425" anchor="t" anchorCtr="0">
            <a:noAutofit/>
          </a:bodyPr>
          <a:lstStyle/>
          <a:p>
            <a:pPr marL="342900" lvl="0" indent="-342900" algn="l" rtl="0">
              <a:lnSpc>
                <a:spcPct val="115000"/>
              </a:lnSpc>
              <a:spcBef>
                <a:spcPts val="0"/>
              </a:spcBef>
              <a:spcAft>
                <a:spcPts val="0"/>
              </a:spcAft>
              <a:buFont typeface="Arial" panose="020B0604020202020204" pitchFamily="34" charset="0"/>
              <a:buChar char="•"/>
            </a:pPr>
            <a:r>
              <a:rPr lang="en-GB" sz="2400" dirty="0">
                <a:effectLst/>
                <a:latin typeface="+mn-lt"/>
                <a:ea typeface="Times New Roman" panose="02020603050405020304" pitchFamily="18" charset="0"/>
              </a:rPr>
              <a:t>Reviewing personal performances through the use of self-review apps is believed to improve higher retention rates in sporting skills by 17%.</a:t>
            </a:r>
          </a:p>
          <a:p>
            <a:pPr marL="342900" lvl="0" indent="-342900" algn="l" rtl="0">
              <a:lnSpc>
                <a:spcPct val="115000"/>
              </a:lnSpc>
              <a:spcBef>
                <a:spcPts val="0"/>
              </a:spcBef>
              <a:spcAft>
                <a:spcPts val="0"/>
              </a:spcAft>
              <a:buFont typeface="Arial" panose="020B0604020202020204" pitchFamily="34" charset="0"/>
              <a:buChar char="•"/>
            </a:pPr>
            <a:endParaRPr lang="en-GB" sz="2400" dirty="0">
              <a:effectLst/>
              <a:latin typeface="+mn-lt"/>
              <a:ea typeface="Times New Roman" panose="02020603050405020304" pitchFamily="18" charset="0"/>
            </a:endParaRPr>
          </a:p>
          <a:p>
            <a:pPr marL="342900" indent="-342900">
              <a:lnSpc>
                <a:spcPct val="115000"/>
              </a:lnSpc>
              <a:buFont typeface="Arial" panose="020B0604020202020204" pitchFamily="34" charset="0"/>
              <a:buChar char="•"/>
            </a:pPr>
            <a:r>
              <a:rPr lang="en-GB" sz="2400" dirty="0">
                <a:latin typeface="+mn-lt"/>
                <a:ea typeface="Times New Roman" panose="02020603050405020304" pitchFamily="18" charset="0"/>
              </a:rPr>
              <a:t>S</a:t>
            </a:r>
            <a:r>
              <a:rPr lang="en-GB" sz="2400" dirty="0">
                <a:effectLst/>
                <a:latin typeface="+mn-lt"/>
                <a:ea typeface="Times New Roman" panose="02020603050405020304" pitchFamily="18" charset="0"/>
              </a:rPr>
              <a:t>tudents using various tracking apps improved their speed by over 8% on an average over eight consecutive weeks. </a:t>
            </a:r>
          </a:p>
          <a:p>
            <a:pPr lvl="0" algn="l" rtl="0">
              <a:lnSpc>
                <a:spcPct val="115000"/>
              </a:lnSpc>
              <a:spcBef>
                <a:spcPts val="0"/>
              </a:spcBef>
              <a:spcAft>
                <a:spcPts val="0"/>
              </a:spcAft>
            </a:pPr>
            <a:endParaRPr lang="en-GB" sz="2400" dirty="0">
              <a:solidFill>
                <a:srgbClr val="434343"/>
              </a:solidFill>
              <a:latin typeface="+mn-lt"/>
              <a:ea typeface="Droid Serif"/>
              <a:cs typeface="Droid Serif"/>
              <a:sym typeface="Droid Serif"/>
            </a:endParaRPr>
          </a:p>
          <a:p>
            <a:pPr marL="342900" lvl="0" indent="-342900" algn="l" rtl="0">
              <a:lnSpc>
                <a:spcPct val="115000"/>
              </a:lnSpc>
              <a:spcBef>
                <a:spcPts val="0"/>
              </a:spcBef>
              <a:spcAft>
                <a:spcPts val="0"/>
              </a:spcAft>
              <a:buFont typeface="Arial" panose="020B0604020202020204" pitchFamily="34" charset="0"/>
              <a:buChar char="•"/>
            </a:pPr>
            <a:r>
              <a:rPr lang="en-GB" sz="2400" dirty="0">
                <a:effectLst/>
                <a:latin typeface="+mn-lt"/>
                <a:ea typeface="Times New Roman" panose="02020603050405020304" pitchFamily="18" charset="0"/>
              </a:rPr>
              <a:t>54% of sports educators felt that collecting data enhances performance however, 8% of them found it hard to find time to monitor and track every student's data.</a:t>
            </a:r>
            <a:r>
              <a:rPr lang="en-GB" sz="2400" dirty="0">
                <a:effectLst/>
                <a:latin typeface="+mn-lt"/>
              </a:rPr>
              <a:t> </a:t>
            </a:r>
            <a:endParaRPr lang="en-GB" sz="2400" dirty="0">
              <a:solidFill>
                <a:srgbClr val="434343"/>
              </a:solidFill>
              <a:effectLst/>
              <a:latin typeface="+mn-lt"/>
              <a:sym typeface="Droid Serif"/>
            </a:endParaRPr>
          </a:p>
          <a:p>
            <a:pPr marL="342900" lvl="0" indent="-342900" algn="l" rtl="0">
              <a:lnSpc>
                <a:spcPct val="115000"/>
              </a:lnSpc>
              <a:spcBef>
                <a:spcPts val="0"/>
              </a:spcBef>
              <a:spcAft>
                <a:spcPts val="0"/>
              </a:spcAft>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lnSpc>
                <a:spcPct val="115000"/>
              </a:lnSpc>
              <a:spcBef>
                <a:spcPts val="0"/>
              </a:spcBef>
              <a:spcAft>
                <a:spcPts val="0"/>
              </a:spcAft>
              <a:buFont typeface="Arial" panose="020B0604020202020204" pitchFamily="34" charset="0"/>
              <a:buChar char="•"/>
            </a:pPr>
            <a:r>
              <a:rPr lang="en-GB" sz="2400" dirty="0">
                <a:effectLst/>
                <a:latin typeface="+mn-lt"/>
                <a:ea typeface="Times New Roman" panose="02020603050405020304" pitchFamily="18" charset="0"/>
              </a:rPr>
              <a:t>Around £57 million was allocated to educational institutes across England to improve facilities to help provide equal educational opportunities to all. </a:t>
            </a:r>
            <a:endParaRPr lang="en-GB" sz="2400" dirty="0">
              <a:solidFill>
                <a:srgbClr val="434343"/>
              </a:solidFill>
              <a:effectLst/>
              <a:latin typeface="+mn-lt"/>
              <a:ea typeface="Times New Roman" panose="02020603050405020304" pitchFamily="18" charset="0"/>
              <a:sym typeface="Droid Serif"/>
            </a:endParaRPr>
          </a:p>
          <a:p>
            <a:pPr marL="342900" lvl="0" indent="-342900" algn="l" rtl="0">
              <a:lnSpc>
                <a:spcPct val="115000"/>
              </a:lnSpc>
              <a:spcBef>
                <a:spcPts val="0"/>
              </a:spcBef>
              <a:spcAft>
                <a:spcPts val="0"/>
              </a:spcAft>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lnSpc>
                <a:spcPct val="115000"/>
              </a:lnSpc>
              <a:spcBef>
                <a:spcPts val="0"/>
              </a:spcBef>
              <a:spcAft>
                <a:spcPts val="0"/>
              </a:spcAft>
              <a:buFont typeface="Arial" panose="020B0604020202020204" pitchFamily="34" charset="0"/>
              <a:buChar char="•"/>
            </a:pPr>
            <a:r>
              <a:rPr lang="en-GB" sz="2400" dirty="0" err="1">
                <a:effectLst/>
                <a:latin typeface="+mn-lt"/>
                <a:ea typeface="Times New Roman" panose="02020603050405020304" pitchFamily="18" charset="0"/>
              </a:rPr>
              <a:t>Gov.Uk</a:t>
            </a:r>
            <a:r>
              <a:rPr lang="en-GB" sz="2400" dirty="0">
                <a:effectLst/>
                <a:latin typeface="+mn-lt"/>
                <a:ea typeface="Times New Roman" panose="02020603050405020304" pitchFamily="18" charset="0"/>
              </a:rPr>
              <a:t> (2020), show that online coaching improved students' language and reading skills by 31%. </a:t>
            </a:r>
            <a:endParaRPr lang="en-GB" sz="2400" dirty="0">
              <a:solidFill>
                <a:srgbClr val="434343"/>
              </a:solidFill>
              <a:effectLst/>
              <a:latin typeface="+mn-lt"/>
              <a:ea typeface="Times New Roman" panose="02020603050405020304" pitchFamily="18" charset="0"/>
              <a:sym typeface="Droid Serif"/>
            </a:endParaRPr>
          </a:p>
          <a:p>
            <a:pPr marL="342900" lvl="0" indent="-342900" algn="l" rtl="0">
              <a:lnSpc>
                <a:spcPct val="115000"/>
              </a:lnSpc>
              <a:spcBef>
                <a:spcPts val="0"/>
              </a:spcBef>
              <a:spcAft>
                <a:spcPts val="0"/>
              </a:spcAft>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lnSpc>
                <a:spcPct val="115000"/>
              </a:lnSpc>
              <a:spcBef>
                <a:spcPts val="0"/>
              </a:spcBef>
              <a:spcAft>
                <a:spcPts val="0"/>
              </a:spcAft>
              <a:buFont typeface="Arial" panose="020B0604020202020204" pitchFamily="34" charset="0"/>
              <a:buChar char="•"/>
            </a:pPr>
            <a:r>
              <a:rPr lang="en-GB" sz="2400" dirty="0">
                <a:latin typeface="+mn-lt"/>
                <a:ea typeface="Times New Roman" panose="02020603050405020304" pitchFamily="18" charset="0"/>
              </a:rPr>
              <a:t>W</a:t>
            </a:r>
            <a:r>
              <a:rPr lang="en-GB" sz="2400" dirty="0">
                <a:effectLst/>
                <a:latin typeface="+mn-lt"/>
                <a:ea typeface="Times New Roman" panose="02020603050405020304" pitchFamily="18" charset="0"/>
              </a:rPr>
              <a:t>earable technology increases physical activity levels effectively with many participants doing around 1,800 extra steps a day.</a:t>
            </a:r>
          </a:p>
          <a:p>
            <a:pPr marL="342900" lvl="0" indent="-342900" algn="l" rtl="0">
              <a:lnSpc>
                <a:spcPct val="115000"/>
              </a:lnSpc>
              <a:spcBef>
                <a:spcPts val="0"/>
              </a:spcBef>
              <a:spcAft>
                <a:spcPts val="0"/>
              </a:spcAft>
              <a:buFont typeface="Arial" panose="020B0604020202020204" pitchFamily="34" charset="0"/>
              <a:buChar char="•"/>
            </a:pPr>
            <a:endParaRPr lang="en-GB" sz="1800" dirty="0">
              <a:latin typeface="Times New Roman" panose="02020603050405020304" pitchFamily="18" charset="0"/>
              <a:ea typeface="Times New Roman" panose="02020603050405020304" pitchFamily="18" charset="0"/>
            </a:endParaRPr>
          </a:p>
          <a:p>
            <a:pPr lvl="0" algn="l" rtl="0">
              <a:lnSpc>
                <a:spcPct val="115000"/>
              </a:lnSpc>
              <a:spcBef>
                <a:spcPts val="0"/>
              </a:spcBef>
              <a:spcAft>
                <a:spcPts val="0"/>
              </a:spcAft>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7" name="Google Shape;77;p13"/>
          <p:cNvSpPr txBox="1"/>
          <p:nvPr/>
        </p:nvSpPr>
        <p:spPr>
          <a:xfrm>
            <a:off x="30280438" y="6550088"/>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5400" b="1" dirty="0">
                <a:solidFill>
                  <a:srgbClr val="F45B5E"/>
                </a:solidFill>
                <a:latin typeface="+mj-lt"/>
                <a:ea typeface="Oswald"/>
                <a:cs typeface="Oswald"/>
                <a:sym typeface="Oswald"/>
              </a:rPr>
              <a:t>Conclusions</a:t>
            </a:r>
            <a:r>
              <a:rPr lang="en-GB"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8" name="Google Shape;78;p13"/>
          <p:cNvSpPr txBox="1"/>
          <p:nvPr/>
        </p:nvSpPr>
        <p:spPr>
          <a:xfrm>
            <a:off x="30280438" y="7772598"/>
            <a:ext cx="10285800" cy="3312345"/>
          </a:xfrm>
          <a:prstGeom prst="rect">
            <a:avLst/>
          </a:prstGeom>
          <a:noFill/>
          <a:ln>
            <a:noFill/>
          </a:ln>
        </p:spPr>
        <p:txBody>
          <a:bodyPr spcFirstLastPara="1" wrap="square" lIns="91425" tIns="91425" rIns="91425" bIns="91425" anchor="t" anchorCtr="0">
            <a:noAutofit/>
          </a:bodyPr>
          <a:lstStyle/>
          <a:p>
            <a:pPr marL="342900" lvl="0" indent="-342900" algn="l" rtl="0">
              <a:lnSpc>
                <a:spcPct val="115000"/>
              </a:lnSpc>
              <a:spcBef>
                <a:spcPts val="0"/>
              </a:spcBef>
              <a:spcAft>
                <a:spcPts val="0"/>
              </a:spcAft>
              <a:buFontTx/>
              <a:buChar char="-"/>
            </a:pPr>
            <a:r>
              <a:rPr lang="en-GB" sz="2400" b="0" i="0" u="none" strike="noStrike" dirty="0">
                <a:solidFill>
                  <a:srgbClr val="000000"/>
                </a:solidFill>
                <a:effectLst/>
                <a:latin typeface="+mn-lt"/>
              </a:rPr>
              <a:t>Technology in sports education enhances engagement, motivation, and performance through video analysis, wearable devices, and online coaching (Lees, 2002; </a:t>
            </a:r>
            <a:r>
              <a:rPr lang="en-GB" sz="2400" b="0" i="0" u="none" strike="noStrike" dirty="0" err="1">
                <a:solidFill>
                  <a:srgbClr val="000000"/>
                </a:solidFill>
                <a:effectLst/>
                <a:latin typeface="+mn-lt"/>
              </a:rPr>
              <a:t>Halson</a:t>
            </a:r>
            <a:r>
              <a:rPr lang="en-GB" sz="2400" b="0" i="0" u="none" strike="noStrike" dirty="0">
                <a:solidFill>
                  <a:srgbClr val="000000"/>
                </a:solidFill>
                <a:effectLst/>
                <a:latin typeface="+mn-lt"/>
              </a:rPr>
              <a:t>, 2014). While these tools offer flexibility and personalized feedback, challenges like accessibility, data misinterpretation, and reduced human interaction remain (Berninger et al., 2022; Thorpe et al., 2017). Balancing innovation with student well-being is key to effective implementation.</a:t>
            </a:r>
            <a:endParaRPr sz="2400" dirty="0">
              <a:solidFill>
                <a:srgbClr val="434343"/>
              </a:solidFill>
              <a:latin typeface="+mn-lt"/>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Clr>
                <a:schemeClr val="dk1"/>
              </a:buClr>
              <a:buSzPts val="1100"/>
              <a:buFont typeface="Arial"/>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9" name="Google Shape;79;p13"/>
          <p:cNvSpPr txBox="1"/>
          <p:nvPr/>
        </p:nvSpPr>
        <p:spPr>
          <a:xfrm>
            <a:off x="30306772" y="11252890"/>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BDE35B"/>
                </a:solidFill>
                <a:latin typeface="+mj-lt"/>
                <a:ea typeface="Oswald"/>
                <a:cs typeface="Oswald"/>
                <a:sym typeface="Oswald"/>
              </a:rPr>
              <a:t>Recommendations </a:t>
            </a:r>
            <a:r>
              <a:rPr lang="en" sz="5400" b="1" dirty="0">
                <a:solidFill>
                  <a:srgbClr val="666666"/>
                </a:solidFill>
                <a:latin typeface="+mj-lt"/>
                <a:ea typeface="Oswald"/>
                <a:cs typeface="Oswald"/>
                <a:sym typeface="Oswald"/>
              </a:rPr>
              <a:t> </a:t>
            </a:r>
            <a:endParaRPr dirty="0">
              <a:latin typeface="+mj-lt"/>
              <a:ea typeface="Oswald"/>
              <a:cs typeface="Oswald"/>
              <a:sym typeface="Oswald"/>
            </a:endParaRPr>
          </a:p>
        </p:txBody>
      </p:sp>
      <p:sp>
        <p:nvSpPr>
          <p:cNvPr id="80" name="Google Shape;80;p13"/>
          <p:cNvSpPr txBox="1"/>
          <p:nvPr/>
        </p:nvSpPr>
        <p:spPr>
          <a:xfrm>
            <a:off x="30280438" y="12334999"/>
            <a:ext cx="10285800" cy="9170100"/>
          </a:xfrm>
          <a:prstGeom prst="rect">
            <a:avLst/>
          </a:prstGeom>
          <a:noFill/>
          <a:ln>
            <a:noFill/>
          </a:ln>
        </p:spPr>
        <p:txBody>
          <a:bodyPr spcFirstLastPara="1" wrap="square" lIns="91425" tIns="91425" rIns="91425" bIns="91425" anchor="t" anchorCtr="0">
            <a:noAutofit/>
          </a:bodyPr>
          <a:lstStyle/>
          <a:p>
            <a:pPr marL="342900" lvl="0" indent="-342900" algn="l" rtl="0">
              <a:lnSpc>
                <a:spcPct val="115000"/>
              </a:lnSpc>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Key recommendations:</a:t>
            </a:r>
          </a:p>
          <a:p>
            <a:pPr marL="457200" lvl="0" indent="-457200" algn="l" rtl="0">
              <a:lnSpc>
                <a:spcPct val="115000"/>
              </a:lnSpc>
              <a:spcBef>
                <a:spcPts val="0"/>
              </a:spcBef>
              <a:spcAft>
                <a:spcPts val="0"/>
              </a:spcAft>
              <a:buClr>
                <a:schemeClr val="dk1"/>
              </a:buClr>
              <a:buSzPts val="1100"/>
              <a:buFont typeface="+mj-lt"/>
              <a:buAutoNum type="arabicPeriod"/>
            </a:pPr>
            <a:r>
              <a:rPr lang="en-GB" sz="2400" dirty="0">
                <a:solidFill>
                  <a:srgbClr val="434343"/>
                </a:solidFill>
                <a:latin typeface="+mn-lt"/>
                <a:ea typeface="Droid Serif"/>
                <a:cs typeface="Droid Serif"/>
                <a:sym typeface="Droid Serif"/>
              </a:rPr>
              <a:t>To test and trial online coaching in an educational setting over a long period to understand the how effective it is on student learning outcomes. </a:t>
            </a:r>
          </a:p>
          <a:p>
            <a:pPr marL="457200" lvl="0" indent="-457200" algn="l" rtl="0">
              <a:lnSpc>
                <a:spcPct val="115000"/>
              </a:lnSpc>
              <a:spcBef>
                <a:spcPts val="0"/>
              </a:spcBef>
              <a:spcAft>
                <a:spcPts val="0"/>
              </a:spcAft>
              <a:buClr>
                <a:schemeClr val="dk1"/>
              </a:buClr>
              <a:buSzPts val="1100"/>
              <a:buFont typeface="+mj-lt"/>
              <a:buAutoNum type="arabicPeriod"/>
            </a:pPr>
            <a:r>
              <a:rPr lang="en-GB" sz="2400" dirty="0">
                <a:solidFill>
                  <a:srgbClr val="434343"/>
                </a:solidFill>
                <a:latin typeface="+mn-lt"/>
                <a:ea typeface="Droid Serif"/>
                <a:cs typeface="Droid Serif"/>
                <a:sym typeface="Droid Serif"/>
              </a:rPr>
              <a:t>To measure how students' mental health is affected through the use of technology in sports education. </a:t>
            </a:r>
          </a:p>
          <a:p>
            <a:pPr marL="457200" lvl="0" indent="-457200" algn="l" rtl="0">
              <a:lnSpc>
                <a:spcPct val="115000"/>
              </a:lnSpc>
              <a:spcBef>
                <a:spcPts val="0"/>
              </a:spcBef>
              <a:spcAft>
                <a:spcPts val="0"/>
              </a:spcAft>
              <a:buClr>
                <a:schemeClr val="dk1"/>
              </a:buClr>
              <a:buSzPts val="1100"/>
              <a:buFont typeface="+mj-lt"/>
              <a:buAutoNum type="arabicPeriod"/>
            </a:pPr>
            <a:r>
              <a:rPr lang="en-GB" sz="2400" dirty="0">
                <a:solidFill>
                  <a:srgbClr val="434343"/>
                </a:solidFill>
                <a:latin typeface="+mn-lt"/>
                <a:ea typeface="Droid Serif"/>
                <a:cs typeface="Droid Serif"/>
                <a:sym typeface="Droid Serif"/>
              </a:rPr>
              <a:t>To have further funding into educational settings to implement technology in education further. </a:t>
            </a:r>
          </a:p>
          <a:p>
            <a:pPr marL="457200" lvl="0" indent="-457200" algn="l" rtl="0">
              <a:lnSpc>
                <a:spcPct val="115000"/>
              </a:lnSpc>
              <a:spcBef>
                <a:spcPts val="0"/>
              </a:spcBef>
              <a:spcAft>
                <a:spcPts val="0"/>
              </a:spcAft>
              <a:buClr>
                <a:schemeClr val="dk1"/>
              </a:buClr>
              <a:buSzPts val="1100"/>
              <a:buFont typeface="+mj-lt"/>
              <a:buAutoNum type="arabicPeriod"/>
            </a:pPr>
            <a:r>
              <a:rPr lang="en-GB" sz="2400" dirty="0">
                <a:solidFill>
                  <a:srgbClr val="434343"/>
                </a:solidFill>
                <a:latin typeface="+mn-lt"/>
                <a:ea typeface="Droid Serif"/>
                <a:cs typeface="Droid Serif"/>
                <a:sym typeface="Droid Serif"/>
              </a:rPr>
              <a:t>To test wearable technology over a long period to teach students how to measure and analyse data effectively. </a:t>
            </a: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Unfortunately, further research needs to be conducted in all areas in the use of technology in education. This is to help understand how accurate currant research is and to help technology in sprots to develop and adapt to 21</a:t>
            </a:r>
            <a:r>
              <a:rPr lang="en-GB" sz="2400" baseline="30000" dirty="0">
                <a:solidFill>
                  <a:srgbClr val="434343"/>
                </a:solidFill>
                <a:latin typeface="+mn-lt"/>
                <a:ea typeface="Droid Serif"/>
                <a:cs typeface="Droid Serif"/>
                <a:sym typeface="Droid Serif"/>
              </a:rPr>
              <a:t>st</a:t>
            </a:r>
            <a:r>
              <a:rPr lang="en-GB" sz="2400" dirty="0">
                <a:solidFill>
                  <a:srgbClr val="434343"/>
                </a:solidFill>
                <a:latin typeface="+mn-lt"/>
                <a:ea typeface="Droid Serif"/>
                <a:cs typeface="Droid Serif"/>
                <a:sym typeface="Droid Serif"/>
              </a:rPr>
              <a:t> century learning. </a:t>
            </a: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endParaRPr lang="en-GB" sz="2400" dirty="0">
              <a:solidFill>
                <a:srgbClr val="434343"/>
              </a:solidFill>
              <a:latin typeface="+mn-lt"/>
              <a:ea typeface="Droid Serif"/>
              <a:cs typeface="Droid Serif"/>
              <a:sym typeface="Droid Serif"/>
            </a:endParaRP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Future primary research:</a:t>
            </a: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Using wearable technology in sporting lectures.</a:t>
            </a: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Trialling online coaching with students.</a:t>
            </a: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To use tracking apps like ‘</a:t>
            </a:r>
            <a:r>
              <a:rPr lang="en-GB" sz="2400" dirty="0" err="1">
                <a:solidFill>
                  <a:srgbClr val="434343"/>
                </a:solidFill>
                <a:latin typeface="+mn-lt"/>
                <a:ea typeface="Droid Serif"/>
                <a:cs typeface="Droid Serif"/>
                <a:sym typeface="Droid Serif"/>
              </a:rPr>
              <a:t>Hudl</a:t>
            </a:r>
            <a:r>
              <a:rPr lang="en-GB" sz="2400" dirty="0">
                <a:solidFill>
                  <a:srgbClr val="434343"/>
                </a:solidFill>
                <a:latin typeface="+mn-lt"/>
                <a:ea typeface="Droid Serif"/>
                <a:cs typeface="Droid Serif"/>
                <a:sym typeface="Droid Serif"/>
              </a:rPr>
              <a:t>’ to get students used to analysing data.</a:t>
            </a:r>
          </a:p>
          <a:p>
            <a:pPr marL="342900" lvl="0" indent="-342900" algn="l" rtl="0">
              <a:lnSpc>
                <a:spcPct val="115000"/>
              </a:lnSpc>
              <a:spcBef>
                <a:spcPts val="0"/>
              </a:spcBef>
              <a:spcAft>
                <a:spcPts val="0"/>
              </a:spcAft>
              <a:buClr>
                <a:schemeClr val="dk1"/>
              </a:buClr>
              <a:buSzPts val="1100"/>
              <a:buFont typeface="Arial" panose="020B0604020202020204" pitchFamily="34" charset="0"/>
              <a:buChar char="•"/>
            </a:pPr>
            <a:r>
              <a:rPr lang="en-GB" sz="2400" dirty="0">
                <a:solidFill>
                  <a:srgbClr val="434343"/>
                </a:solidFill>
                <a:latin typeface="+mn-lt"/>
                <a:ea typeface="Droid Serif"/>
                <a:cs typeface="Droid Serif"/>
                <a:sym typeface="Droid Serif"/>
              </a:rPr>
              <a:t>2</a:t>
            </a: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81" name="Google Shape;81;p13"/>
          <p:cNvSpPr txBox="1"/>
          <p:nvPr/>
        </p:nvSpPr>
        <p:spPr>
          <a:xfrm>
            <a:off x="30257193" y="21286034"/>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5400" b="1" dirty="0">
                <a:solidFill>
                  <a:srgbClr val="EE04A5"/>
                </a:solidFill>
                <a:latin typeface="+mj-lt"/>
                <a:ea typeface="Oswald"/>
                <a:cs typeface="Oswald"/>
                <a:sym typeface="Oswald"/>
              </a:rPr>
              <a:t>References</a:t>
            </a:r>
            <a:r>
              <a:rPr lang="en" sz="5400" b="1" dirty="0">
                <a:solidFill>
                  <a:srgbClr val="666666"/>
                </a:solidFill>
                <a:latin typeface="Oswald"/>
                <a:ea typeface="Oswald"/>
                <a:cs typeface="Oswald"/>
                <a:sym typeface="Oswald"/>
              </a:rPr>
              <a:t> </a:t>
            </a:r>
            <a:endParaRPr sz="5400" b="1" dirty="0">
              <a:solidFill>
                <a:srgbClr val="666666"/>
              </a:solidFill>
              <a:latin typeface="Oswald"/>
              <a:ea typeface="Oswald"/>
              <a:cs typeface="Oswald"/>
              <a:sym typeface="Oswald"/>
            </a:endParaRPr>
          </a:p>
        </p:txBody>
      </p:sp>
      <p:sp>
        <p:nvSpPr>
          <p:cNvPr id="82" name="Google Shape;82;p13"/>
          <p:cNvSpPr txBox="1"/>
          <p:nvPr/>
        </p:nvSpPr>
        <p:spPr>
          <a:xfrm>
            <a:off x="30280438" y="22408934"/>
            <a:ext cx="10285800" cy="8910243"/>
          </a:xfrm>
          <a:prstGeom prst="rect">
            <a:avLst/>
          </a:prstGeom>
          <a:noFill/>
          <a:ln>
            <a:noFill/>
          </a:ln>
        </p:spPr>
        <p:txBody>
          <a:bodyPr spcFirstLastPara="1" wrap="square" lIns="91425" tIns="91425" rIns="91425" bIns="91425" anchor="t" anchorCtr="0">
            <a:noAutofit/>
          </a:bodyPr>
          <a:lstStyle/>
          <a:p>
            <a:pPr marL="342900" indent="-342900">
              <a:lnSpc>
                <a:spcPct val="115000"/>
              </a:lnSpc>
              <a:buFont typeface="Arial" panose="020B0604020202020204" pitchFamily="34" charset="0"/>
              <a:buChar char="•"/>
            </a:pPr>
            <a:r>
              <a:rPr lang="en-GB" sz="1800" dirty="0">
                <a:solidFill>
                  <a:srgbClr val="000000"/>
                </a:solidFill>
                <a:effectLst/>
                <a:latin typeface="+mn-lt"/>
                <a:ea typeface="Times New Roman" panose="02020603050405020304" pitchFamily="18" charset="0"/>
              </a:rPr>
              <a:t>Berninger, D. </a:t>
            </a:r>
            <a:r>
              <a:rPr lang="en-GB" sz="1800" i="1" dirty="0">
                <a:solidFill>
                  <a:srgbClr val="000000"/>
                </a:solidFill>
                <a:effectLst/>
                <a:latin typeface="+mn-lt"/>
                <a:ea typeface="Times New Roman" panose="02020603050405020304" pitchFamily="18" charset="0"/>
              </a:rPr>
              <a:t>et al.</a:t>
            </a:r>
            <a:r>
              <a:rPr lang="en-GB" sz="1800" dirty="0">
                <a:solidFill>
                  <a:srgbClr val="000000"/>
                </a:solidFill>
                <a:effectLst/>
                <a:latin typeface="+mn-lt"/>
                <a:ea typeface="Times New Roman" panose="02020603050405020304" pitchFamily="18" charset="0"/>
              </a:rPr>
              <a:t> (2022) </a:t>
            </a:r>
            <a:r>
              <a:rPr lang="en-GB" sz="1800" i="1" dirty="0">
                <a:solidFill>
                  <a:srgbClr val="000000"/>
                </a:solidFill>
                <a:effectLst/>
                <a:latin typeface="+mn-lt"/>
                <a:ea typeface="Times New Roman" panose="02020603050405020304" pitchFamily="18" charset="0"/>
              </a:rPr>
              <a:t>Using sport science data in collegiate athletics: Coaches’ perspectives</a:t>
            </a:r>
            <a:r>
              <a:rPr lang="en-GB" sz="1800" dirty="0">
                <a:solidFill>
                  <a:srgbClr val="000000"/>
                </a:solidFill>
                <a:effectLst/>
                <a:latin typeface="+mn-lt"/>
                <a:ea typeface="Times New Roman" panose="02020603050405020304" pitchFamily="18" charset="0"/>
              </a:rPr>
              <a:t>, </a:t>
            </a:r>
            <a:r>
              <a:rPr lang="en-GB" sz="1800" i="1" dirty="0">
                <a:solidFill>
                  <a:srgbClr val="000000"/>
                </a:solidFill>
                <a:effectLst/>
                <a:latin typeface="+mn-lt"/>
                <a:ea typeface="Times New Roman" panose="02020603050405020304" pitchFamily="18" charset="0"/>
              </a:rPr>
              <a:t>ResearchGate</a:t>
            </a:r>
            <a:r>
              <a:rPr lang="en-GB" sz="1800" dirty="0">
                <a:solidFill>
                  <a:srgbClr val="000000"/>
                </a:solidFill>
                <a:effectLst/>
                <a:latin typeface="+mn-lt"/>
                <a:ea typeface="Times New Roman" panose="02020603050405020304" pitchFamily="18" charset="0"/>
              </a:rPr>
              <a:t>. Available at: https://</a:t>
            </a:r>
            <a:r>
              <a:rPr lang="en-GB" sz="1800" dirty="0" err="1">
                <a:solidFill>
                  <a:srgbClr val="000000"/>
                </a:solidFill>
                <a:effectLst/>
                <a:latin typeface="+mn-lt"/>
                <a:ea typeface="Times New Roman" panose="02020603050405020304" pitchFamily="18" charset="0"/>
              </a:rPr>
              <a:t>www.researchgate.net</a:t>
            </a:r>
            <a:r>
              <a:rPr lang="en-GB" sz="1800" dirty="0">
                <a:solidFill>
                  <a:srgbClr val="000000"/>
                </a:solidFill>
                <a:effectLst/>
                <a:latin typeface="+mn-lt"/>
                <a:ea typeface="Times New Roman" panose="02020603050405020304" pitchFamily="18" charset="0"/>
              </a:rPr>
              <a:t>/publication/358015007_Using_sport_science_data_in_collegiate_athletics_Coaches’_perspectives (Accessed: 24 March 2025). </a:t>
            </a:r>
            <a:endParaRPr lang="en-GB" sz="1800" dirty="0">
              <a:effectLst/>
              <a:latin typeface="+mn-lt"/>
              <a:ea typeface="Times New Roman" panose="02020603050405020304" pitchFamily="18" charset="0"/>
            </a:endParaRPr>
          </a:p>
          <a:p>
            <a:pPr marL="342900" indent="-342900">
              <a:lnSpc>
                <a:spcPct val="115000"/>
              </a:lnSpc>
              <a:buFont typeface="Arial" panose="020B0604020202020204" pitchFamily="34" charset="0"/>
              <a:buChar char="•"/>
            </a:pPr>
            <a:r>
              <a:rPr lang="en-GB" sz="1800" dirty="0" err="1">
                <a:effectLst/>
                <a:latin typeface="+mn-lt"/>
                <a:ea typeface="Times New Roman" panose="02020603050405020304" pitchFamily="18" charset="0"/>
              </a:rPr>
              <a:t>Choppin</a:t>
            </a:r>
            <a:r>
              <a:rPr lang="en-GB" sz="1800" dirty="0">
                <a:effectLst/>
                <a:latin typeface="+mn-lt"/>
                <a:ea typeface="Times New Roman" panose="02020603050405020304" pitchFamily="18" charset="0"/>
              </a:rPr>
              <a:t>, J. (2021) “Coaching from a Distance: Exploring Video-based Online Coaching,” Online Learning. The Online Learning Consortium.</a:t>
            </a:r>
          </a:p>
          <a:p>
            <a:pPr marL="342900" indent="-342900">
              <a:lnSpc>
                <a:spcPct val="115000"/>
              </a:lnSpc>
              <a:buFont typeface="Arial" panose="020B0604020202020204" pitchFamily="34" charset="0"/>
              <a:buChar char="•"/>
            </a:pPr>
            <a:r>
              <a:rPr lang="en-GB" sz="1800" dirty="0" err="1">
                <a:solidFill>
                  <a:srgbClr val="000000"/>
                </a:solidFill>
                <a:effectLst/>
                <a:latin typeface="+mn-lt"/>
                <a:ea typeface="Times New Roman" panose="02020603050405020304" pitchFamily="18" charset="0"/>
              </a:rPr>
              <a:t>Gov.UK</a:t>
            </a:r>
            <a:r>
              <a:rPr lang="en-GB" sz="1800" dirty="0">
                <a:solidFill>
                  <a:srgbClr val="000000"/>
                </a:solidFill>
                <a:effectLst/>
                <a:latin typeface="+mn-lt"/>
                <a:ea typeface="Times New Roman" panose="02020603050405020304" pitchFamily="18" charset="0"/>
              </a:rPr>
              <a:t> (2020) </a:t>
            </a:r>
            <a:r>
              <a:rPr lang="en-GB" sz="1800" i="1" dirty="0">
                <a:solidFill>
                  <a:srgbClr val="000000"/>
                </a:solidFill>
                <a:effectLst/>
                <a:latin typeface="+mn-lt"/>
                <a:ea typeface="Times New Roman" panose="02020603050405020304" pitchFamily="18" charset="0"/>
              </a:rPr>
              <a:t>Can virtual replace in-person coaching?</a:t>
            </a:r>
            <a:r>
              <a:rPr lang="en-GB" sz="1800" dirty="0">
                <a:solidFill>
                  <a:srgbClr val="000000"/>
                </a:solidFill>
                <a:effectLst/>
                <a:latin typeface="+mn-lt"/>
                <a:ea typeface="Times New Roman" panose="02020603050405020304" pitchFamily="18" charset="0"/>
              </a:rPr>
              <a:t>, </a:t>
            </a:r>
            <a:r>
              <a:rPr lang="en-GB" sz="1800" i="1" dirty="0">
                <a:solidFill>
                  <a:srgbClr val="000000"/>
                </a:solidFill>
                <a:effectLst/>
                <a:latin typeface="+mn-lt"/>
                <a:ea typeface="Times New Roman" panose="02020603050405020304" pitchFamily="18" charset="0"/>
              </a:rPr>
              <a:t>GOV.UK</a:t>
            </a:r>
            <a:r>
              <a:rPr lang="en-GB" sz="1800" dirty="0">
                <a:solidFill>
                  <a:srgbClr val="000000"/>
                </a:solidFill>
                <a:effectLst/>
                <a:latin typeface="+mn-lt"/>
                <a:ea typeface="Times New Roman" panose="02020603050405020304" pitchFamily="18" charset="0"/>
              </a:rPr>
              <a:t>. Available at: https://</a:t>
            </a:r>
            <a:r>
              <a:rPr lang="en-GB" sz="1800" dirty="0" err="1">
                <a:solidFill>
                  <a:srgbClr val="000000"/>
                </a:solidFill>
                <a:effectLst/>
                <a:latin typeface="+mn-lt"/>
                <a:ea typeface="Times New Roman" panose="02020603050405020304" pitchFamily="18" charset="0"/>
              </a:rPr>
              <a:t>www.gov.uk</a:t>
            </a:r>
            <a:r>
              <a:rPr lang="en-GB" sz="1800" dirty="0">
                <a:solidFill>
                  <a:srgbClr val="000000"/>
                </a:solidFill>
                <a:effectLst/>
                <a:latin typeface="+mn-lt"/>
                <a:ea typeface="Times New Roman" panose="02020603050405020304" pitchFamily="18" charset="0"/>
              </a:rPr>
              <a:t>/research-for-development-outputs/can-virtual-replace-in-person-coaching (Accessed: 24 March 2025). </a:t>
            </a:r>
          </a:p>
          <a:p>
            <a:pPr marL="342900" indent="-342900">
              <a:lnSpc>
                <a:spcPct val="115000"/>
              </a:lnSpc>
              <a:buFont typeface="Arial" panose="020B0604020202020204" pitchFamily="34" charset="0"/>
              <a:buChar char="•"/>
            </a:pPr>
            <a:r>
              <a:rPr lang="en-GB" sz="1800" dirty="0" err="1">
                <a:solidFill>
                  <a:srgbClr val="000000"/>
                </a:solidFill>
                <a:effectLst/>
                <a:latin typeface="+mn-lt"/>
                <a:ea typeface="Times New Roman" panose="02020603050405020304" pitchFamily="18" charset="0"/>
              </a:rPr>
              <a:t>Halson</a:t>
            </a:r>
            <a:r>
              <a:rPr lang="en-GB" sz="1800" dirty="0">
                <a:solidFill>
                  <a:srgbClr val="000000"/>
                </a:solidFill>
                <a:effectLst/>
                <a:latin typeface="+mn-lt"/>
                <a:ea typeface="Times New Roman" panose="02020603050405020304" pitchFamily="18" charset="0"/>
              </a:rPr>
              <a:t>, S. L. (2014). Monitoring training load to understand fatigue in athletes. </a:t>
            </a:r>
            <a:r>
              <a:rPr lang="en-GB" sz="1800" i="1" dirty="0">
                <a:solidFill>
                  <a:srgbClr val="000000"/>
                </a:solidFill>
                <a:effectLst/>
                <a:latin typeface="+mn-lt"/>
                <a:ea typeface="Times New Roman" panose="02020603050405020304" pitchFamily="18" charset="0"/>
              </a:rPr>
              <a:t>Sports Medicine, 44</a:t>
            </a:r>
            <a:r>
              <a:rPr lang="en-GB" sz="1800" dirty="0">
                <a:solidFill>
                  <a:srgbClr val="000000"/>
                </a:solidFill>
                <a:effectLst/>
                <a:latin typeface="+mn-lt"/>
                <a:ea typeface="Times New Roman" panose="02020603050405020304" pitchFamily="18" charset="0"/>
              </a:rPr>
              <a:t>(2), 139-147.</a:t>
            </a:r>
          </a:p>
          <a:p>
            <a:pPr marL="342900" indent="-342900">
              <a:lnSpc>
                <a:spcPct val="115000"/>
              </a:lnSpc>
              <a:buFont typeface="Arial" panose="020B0604020202020204" pitchFamily="34" charset="0"/>
              <a:buChar char="•"/>
            </a:pPr>
            <a:r>
              <a:rPr lang="en-GB" sz="1800" dirty="0">
                <a:solidFill>
                  <a:srgbClr val="000000"/>
                </a:solidFill>
                <a:effectLst/>
                <a:latin typeface="+mn-lt"/>
                <a:ea typeface="Times New Roman" panose="02020603050405020304" pitchFamily="18" charset="0"/>
              </a:rPr>
              <a:t>Lees, A. (2002) </a:t>
            </a:r>
            <a:r>
              <a:rPr lang="en-GB" sz="1800" i="1" dirty="0">
                <a:solidFill>
                  <a:srgbClr val="000000"/>
                </a:solidFill>
                <a:effectLst/>
                <a:latin typeface="+mn-lt"/>
                <a:ea typeface="Times New Roman" panose="02020603050405020304" pitchFamily="18" charset="0"/>
              </a:rPr>
              <a:t>Technique analysis in sports: A critical review</a:t>
            </a:r>
            <a:r>
              <a:rPr lang="en-GB" sz="1800" dirty="0">
                <a:solidFill>
                  <a:srgbClr val="000000"/>
                </a:solidFill>
                <a:effectLst/>
                <a:latin typeface="+mn-lt"/>
                <a:ea typeface="Times New Roman" panose="02020603050405020304" pitchFamily="18" charset="0"/>
              </a:rPr>
              <a:t>, </a:t>
            </a:r>
            <a:r>
              <a:rPr lang="en-GB" sz="1800" i="1" dirty="0">
                <a:solidFill>
                  <a:srgbClr val="000000"/>
                </a:solidFill>
                <a:effectLst/>
                <a:latin typeface="+mn-lt"/>
                <a:ea typeface="Times New Roman" panose="02020603050405020304" pitchFamily="18" charset="0"/>
              </a:rPr>
              <a:t>ResearchGate</a:t>
            </a:r>
            <a:r>
              <a:rPr lang="en-GB" sz="1800" dirty="0">
                <a:solidFill>
                  <a:srgbClr val="000000"/>
                </a:solidFill>
                <a:effectLst/>
                <a:latin typeface="+mn-lt"/>
                <a:ea typeface="Times New Roman" panose="02020603050405020304" pitchFamily="18" charset="0"/>
              </a:rPr>
              <a:t>. Available at: https://</a:t>
            </a:r>
            <a:r>
              <a:rPr lang="en-GB" sz="1800" dirty="0" err="1">
                <a:solidFill>
                  <a:srgbClr val="000000"/>
                </a:solidFill>
                <a:effectLst/>
                <a:latin typeface="+mn-lt"/>
                <a:ea typeface="Times New Roman" panose="02020603050405020304" pitchFamily="18" charset="0"/>
              </a:rPr>
              <a:t>www.researchgate.net</a:t>
            </a:r>
            <a:r>
              <a:rPr lang="en-GB" sz="1800" dirty="0">
                <a:solidFill>
                  <a:srgbClr val="000000"/>
                </a:solidFill>
                <a:effectLst/>
                <a:latin typeface="+mn-lt"/>
                <a:ea typeface="Times New Roman" panose="02020603050405020304" pitchFamily="18" charset="0"/>
              </a:rPr>
              <a:t>/publication/11095224_Technique_analysis_in_sports_A_critical_review (Accessed: 24 March 2025). </a:t>
            </a:r>
            <a:endParaRPr lang="en-GB" sz="1800" dirty="0">
              <a:effectLst/>
              <a:latin typeface="+mn-lt"/>
              <a:ea typeface="Times New Roman" panose="02020603050405020304" pitchFamily="18" charset="0"/>
            </a:endParaRPr>
          </a:p>
          <a:p>
            <a:pPr marL="342900" indent="-342900">
              <a:lnSpc>
                <a:spcPct val="115000"/>
              </a:lnSpc>
              <a:buFont typeface="Arial" panose="020B0604020202020204" pitchFamily="34" charset="0"/>
              <a:buChar char="•"/>
            </a:pPr>
            <a:r>
              <a:rPr lang="en-GB" sz="1800" dirty="0">
                <a:solidFill>
                  <a:srgbClr val="000000"/>
                </a:solidFill>
                <a:effectLst/>
                <a:latin typeface="+mn-lt"/>
                <a:ea typeface="Times New Roman" panose="02020603050405020304" pitchFamily="18" charset="0"/>
              </a:rPr>
              <a:t>Norman, C. (2024) </a:t>
            </a:r>
            <a:r>
              <a:rPr lang="en-GB" sz="1800" i="1" dirty="0">
                <a:solidFill>
                  <a:srgbClr val="000000"/>
                </a:solidFill>
                <a:effectLst/>
                <a:latin typeface="+mn-lt"/>
                <a:ea typeface="Times New Roman" panose="02020603050405020304" pitchFamily="18" charset="0"/>
              </a:rPr>
              <a:t>Cultivating coachability: How to leverage coaching readiness so thinkers can optimise value : Clare Norman MCC: </a:t>
            </a:r>
            <a:r>
              <a:rPr lang="en-GB" sz="1800" i="1" dirty="0" err="1">
                <a:solidFill>
                  <a:srgbClr val="000000"/>
                </a:solidFill>
                <a:effectLst/>
                <a:latin typeface="+mn-lt"/>
                <a:ea typeface="Times New Roman" panose="02020603050405020304" pitchFamily="18" charset="0"/>
              </a:rPr>
              <a:t>Amazon.co.uk</a:t>
            </a:r>
            <a:r>
              <a:rPr lang="en-GB" sz="1800" i="1" dirty="0">
                <a:solidFill>
                  <a:srgbClr val="000000"/>
                </a:solidFill>
                <a:effectLst/>
                <a:latin typeface="+mn-lt"/>
                <a:ea typeface="Times New Roman" panose="02020603050405020304" pitchFamily="18" charset="0"/>
              </a:rPr>
              <a:t>: Books</a:t>
            </a:r>
            <a:r>
              <a:rPr lang="en-GB" sz="1800" dirty="0">
                <a:solidFill>
                  <a:srgbClr val="000000"/>
                </a:solidFill>
                <a:effectLst/>
                <a:latin typeface="+mn-lt"/>
                <a:ea typeface="Times New Roman" panose="02020603050405020304" pitchFamily="18" charset="0"/>
              </a:rPr>
              <a:t>, </a:t>
            </a:r>
            <a:r>
              <a:rPr lang="en-GB" sz="1800" i="1" dirty="0">
                <a:solidFill>
                  <a:srgbClr val="000000"/>
                </a:solidFill>
                <a:effectLst/>
                <a:latin typeface="+mn-lt"/>
                <a:ea typeface="Times New Roman" panose="02020603050405020304" pitchFamily="18" charset="0"/>
              </a:rPr>
              <a:t>Amazon</a:t>
            </a:r>
            <a:r>
              <a:rPr lang="en-GB" sz="1800" dirty="0">
                <a:solidFill>
                  <a:srgbClr val="000000"/>
                </a:solidFill>
                <a:effectLst/>
                <a:latin typeface="+mn-lt"/>
                <a:ea typeface="Times New Roman" panose="02020603050405020304" pitchFamily="18" charset="0"/>
              </a:rPr>
              <a:t>. Available at: https://</a:t>
            </a:r>
            <a:r>
              <a:rPr lang="en-GB" sz="1800" dirty="0" err="1">
                <a:solidFill>
                  <a:srgbClr val="000000"/>
                </a:solidFill>
                <a:effectLst/>
                <a:latin typeface="+mn-lt"/>
                <a:ea typeface="Times New Roman" panose="02020603050405020304" pitchFamily="18" charset="0"/>
              </a:rPr>
              <a:t>www.amazon.co.uk</a:t>
            </a:r>
            <a:r>
              <a:rPr lang="en-GB" sz="1800" dirty="0">
                <a:solidFill>
                  <a:srgbClr val="000000"/>
                </a:solidFill>
                <a:effectLst/>
                <a:latin typeface="+mn-lt"/>
                <a:ea typeface="Times New Roman" panose="02020603050405020304" pitchFamily="18" charset="0"/>
              </a:rPr>
              <a:t>/</a:t>
            </a:r>
            <a:r>
              <a:rPr lang="en-GB" sz="1800" dirty="0" err="1">
                <a:solidFill>
                  <a:srgbClr val="000000"/>
                </a:solidFill>
                <a:effectLst/>
                <a:latin typeface="+mn-lt"/>
                <a:ea typeface="Times New Roman" panose="02020603050405020304" pitchFamily="18" charset="0"/>
              </a:rPr>
              <a:t>dp</a:t>
            </a:r>
            <a:r>
              <a:rPr lang="en-GB" sz="1800" dirty="0">
                <a:solidFill>
                  <a:srgbClr val="000000"/>
                </a:solidFill>
                <a:effectLst/>
                <a:latin typeface="+mn-lt"/>
                <a:ea typeface="Times New Roman" panose="02020603050405020304" pitchFamily="18" charset="0"/>
              </a:rPr>
              <a:t>/1915483492 (Accessed: 26 March 2025). </a:t>
            </a:r>
            <a:endParaRPr lang="en-GB" sz="1800" dirty="0">
              <a:effectLst/>
              <a:latin typeface="+mn-lt"/>
              <a:ea typeface="Times New Roman" panose="02020603050405020304" pitchFamily="18" charset="0"/>
            </a:endParaRPr>
          </a:p>
          <a:p>
            <a:pPr marL="342900" indent="-342900">
              <a:lnSpc>
                <a:spcPct val="115000"/>
              </a:lnSpc>
              <a:buFont typeface="Arial" panose="020B0604020202020204" pitchFamily="34" charset="0"/>
              <a:buChar char="•"/>
            </a:pPr>
            <a:r>
              <a:rPr lang="en-GB" sz="1800" dirty="0">
                <a:solidFill>
                  <a:srgbClr val="000000"/>
                </a:solidFill>
                <a:effectLst/>
                <a:latin typeface="+mn-lt"/>
                <a:ea typeface="Times New Roman" panose="02020603050405020304" pitchFamily="18" charset="0"/>
              </a:rPr>
              <a:t>Styles, L. (2024) </a:t>
            </a:r>
            <a:r>
              <a:rPr lang="en-GB" sz="1800" i="1" dirty="0">
                <a:solidFill>
                  <a:srgbClr val="000000"/>
                </a:solidFill>
                <a:effectLst/>
                <a:latin typeface="+mn-lt"/>
                <a:ea typeface="Times New Roman" panose="02020603050405020304" pitchFamily="18" charset="0"/>
              </a:rPr>
              <a:t>Online vs in-person coaching: Pros and cons</a:t>
            </a:r>
            <a:r>
              <a:rPr lang="en-GB" sz="1800" dirty="0">
                <a:solidFill>
                  <a:srgbClr val="000000"/>
                </a:solidFill>
                <a:effectLst/>
                <a:latin typeface="+mn-lt"/>
                <a:ea typeface="Times New Roman" panose="02020603050405020304" pitchFamily="18" charset="0"/>
              </a:rPr>
              <a:t>, </a:t>
            </a:r>
            <a:r>
              <a:rPr lang="en-GB" sz="1800" i="1" dirty="0">
                <a:solidFill>
                  <a:srgbClr val="000000"/>
                </a:solidFill>
                <a:effectLst/>
                <a:latin typeface="+mn-lt"/>
                <a:ea typeface="Times New Roman" panose="02020603050405020304" pitchFamily="18" charset="0"/>
              </a:rPr>
              <a:t>You’ve Got Clients</a:t>
            </a:r>
            <a:r>
              <a:rPr lang="en-GB" sz="1800" dirty="0">
                <a:solidFill>
                  <a:srgbClr val="000000"/>
                </a:solidFill>
                <a:effectLst/>
                <a:latin typeface="+mn-lt"/>
                <a:ea typeface="Times New Roman" panose="02020603050405020304" pitchFamily="18" charset="0"/>
              </a:rPr>
              <a:t>. Available at: https://</a:t>
            </a:r>
            <a:r>
              <a:rPr lang="en-GB" sz="1800" dirty="0" err="1">
                <a:solidFill>
                  <a:srgbClr val="000000"/>
                </a:solidFill>
                <a:effectLst/>
                <a:latin typeface="+mn-lt"/>
                <a:ea typeface="Times New Roman" panose="02020603050405020304" pitchFamily="18" charset="0"/>
              </a:rPr>
              <a:t>youvegotclients.com</a:t>
            </a:r>
            <a:r>
              <a:rPr lang="en-GB" sz="1800" dirty="0">
                <a:solidFill>
                  <a:srgbClr val="000000"/>
                </a:solidFill>
                <a:effectLst/>
                <a:latin typeface="+mn-lt"/>
                <a:ea typeface="Times New Roman" panose="02020603050405020304" pitchFamily="18" charset="0"/>
              </a:rPr>
              <a:t>/online-vs-in-person-coaching-pros-and-cons(Accessed: 24 March 2025). </a:t>
            </a:r>
            <a:endParaRPr lang="en-GB" sz="1800" dirty="0">
              <a:effectLst/>
              <a:latin typeface="+mn-lt"/>
              <a:ea typeface="Times New Roman" panose="02020603050405020304" pitchFamily="18" charset="0"/>
            </a:endParaRPr>
          </a:p>
          <a:p>
            <a:pPr marL="342900" indent="-342900">
              <a:lnSpc>
                <a:spcPct val="115000"/>
              </a:lnSpc>
              <a:buFont typeface="Arial" panose="020B0604020202020204" pitchFamily="34" charset="0"/>
              <a:buChar char="•"/>
            </a:pPr>
            <a:r>
              <a:rPr lang="en-GB" sz="1800" dirty="0">
                <a:solidFill>
                  <a:srgbClr val="000000"/>
                </a:solidFill>
                <a:effectLst/>
                <a:latin typeface="+mn-lt"/>
                <a:ea typeface="Times New Roman" panose="02020603050405020304" pitchFamily="18" charset="0"/>
              </a:rPr>
              <a:t>Seshadri , D. </a:t>
            </a:r>
            <a:r>
              <a:rPr lang="en-GB" sz="1800" i="1" dirty="0">
                <a:solidFill>
                  <a:srgbClr val="000000"/>
                </a:solidFill>
                <a:effectLst/>
                <a:latin typeface="+mn-lt"/>
                <a:ea typeface="Times New Roman" panose="02020603050405020304" pitchFamily="18" charset="0"/>
              </a:rPr>
              <a:t>et al.</a:t>
            </a:r>
            <a:r>
              <a:rPr lang="en-GB" sz="1800" dirty="0">
                <a:solidFill>
                  <a:srgbClr val="000000"/>
                </a:solidFill>
                <a:effectLst/>
                <a:latin typeface="+mn-lt"/>
                <a:ea typeface="Times New Roman" panose="02020603050405020304" pitchFamily="18" charset="0"/>
              </a:rPr>
              <a:t> (2019) </a:t>
            </a:r>
            <a:r>
              <a:rPr lang="en-GB" sz="1800" i="1" dirty="0">
                <a:solidFill>
                  <a:srgbClr val="000000"/>
                </a:solidFill>
                <a:effectLst/>
                <a:latin typeface="+mn-lt"/>
                <a:ea typeface="Times New Roman" panose="02020603050405020304" pitchFamily="18" charset="0"/>
              </a:rPr>
              <a:t>Wearable sensors for monitoring the internal and external workload of the athlete</a:t>
            </a:r>
            <a:r>
              <a:rPr lang="en-GB" sz="1800" dirty="0">
                <a:solidFill>
                  <a:srgbClr val="000000"/>
                </a:solidFill>
                <a:effectLst/>
                <a:latin typeface="+mn-lt"/>
                <a:ea typeface="Times New Roman" panose="02020603050405020304" pitchFamily="18" charset="0"/>
              </a:rPr>
              <a:t>, </a:t>
            </a:r>
            <a:r>
              <a:rPr lang="en-GB" sz="1800" i="1" dirty="0">
                <a:solidFill>
                  <a:srgbClr val="000000"/>
                </a:solidFill>
                <a:effectLst/>
                <a:latin typeface="+mn-lt"/>
                <a:ea typeface="Times New Roman" panose="02020603050405020304" pitchFamily="18" charset="0"/>
              </a:rPr>
              <a:t>NPJ digital medicine</a:t>
            </a:r>
            <a:r>
              <a:rPr lang="en-GB" sz="1800" dirty="0">
                <a:solidFill>
                  <a:srgbClr val="000000"/>
                </a:solidFill>
                <a:effectLst/>
                <a:latin typeface="+mn-lt"/>
                <a:ea typeface="Times New Roman" panose="02020603050405020304" pitchFamily="18" charset="0"/>
              </a:rPr>
              <a:t>. Available at: https://</a:t>
            </a:r>
            <a:r>
              <a:rPr lang="en-GB" sz="1800" dirty="0" err="1">
                <a:solidFill>
                  <a:srgbClr val="000000"/>
                </a:solidFill>
                <a:effectLst/>
                <a:latin typeface="+mn-lt"/>
                <a:ea typeface="Times New Roman" panose="02020603050405020304" pitchFamily="18" charset="0"/>
              </a:rPr>
              <a:t>pubmed.ncbi.nlm.nih.gov</a:t>
            </a:r>
            <a:r>
              <a:rPr lang="en-GB" sz="1800" dirty="0">
                <a:solidFill>
                  <a:srgbClr val="000000"/>
                </a:solidFill>
                <a:effectLst/>
                <a:latin typeface="+mn-lt"/>
                <a:ea typeface="Times New Roman" panose="02020603050405020304" pitchFamily="18" charset="0"/>
              </a:rPr>
              <a:t>/31372506/ (Accessed: 24 March 2025). </a:t>
            </a:r>
          </a:p>
          <a:p>
            <a:pPr marL="342900" indent="-342900">
              <a:lnSpc>
                <a:spcPct val="115000"/>
              </a:lnSpc>
              <a:buFont typeface="Arial" panose="020B0604020202020204" pitchFamily="34" charset="0"/>
              <a:buChar char="•"/>
            </a:pPr>
            <a:r>
              <a:rPr lang="en-GB" sz="1800" dirty="0">
                <a:solidFill>
                  <a:srgbClr val="000000"/>
                </a:solidFill>
                <a:effectLst/>
                <a:latin typeface="+mn-lt"/>
                <a:ea typeface="Times New Roman" panose="02020603050405020304" pitchFamily="18" charset="0"/>
              </a:rPr>
              <a:t>Thorpe , R. </a:t>
            </a:r>
            <a:r>
              <a:rPr lang="en-GB" sz="1800" i="1" dirty="0">
                <a:solidFill>
                  <a:srgbClr val="000000"/>
                </a:solidFill>
                <a:effectLst/>
                <a:latin typeface="+mn-lt"/>
                <a:ea typeface="Times New Roman" panose="02020603050405020304" pitchFamily="18" charset="0"/>
              </a:rPr>
              <a:t>et al.</a:t>
            </a:r>
            <a:r>
              <a:rPr lang="en-GB" sz="1800" dirty="0">
                <a:solidFill>
                  <a:srgbClr val="000000"/>
                </a:solidFill>
                <a:effectLst/>
                <a:latin typeface="+mn-lt"/>
                <a:ea typeface="Times New Roman" panose="02020603050405020304" pitchFamily="18" charset="0"/>
              </a:rPr>
              <a:t> (2017) </a:t>
            </a:r>
            <a:r>
              <a:rPr lang="en-GB" sz="1800" i="1" dirty="0">
                <a:solidFill>
                  <a:srgbClr val="000000"/>
                </a:solidFill>
                <a:effectLst/>
                <a:latin typeface="+mn-lt"/>
                <a:ea typeface="Times New Roman" panose="02020603050405020304" pitchFamily="18" charset="0"/>
              </a:rPr>
              <a:t>Monitoring fatigue status in elite team sport athletes: Implications for practice</a:t>
            </a:r>
            <a:r>
              <a:rPr lang="en-GB" sz="1800" dirty="0">
                <a:solidFill>
                  <a:srgbClr val="000000"/>
                </a:solidFill>
                <a:effectLst/>
                <a:latin typeface="+mn-lt"/>
                <a:ea typeface="Times New Roman" panose="02020603050405020304" pitchFamily="18" charset="0"/>
              </a:rPr>
              <a:t>, </a:t>
            </a:r>
            <a:r>
              <a:rPr lang="en-GB" sz="1800" i="1" dirty="0">
                <a:solidFill>
                  <a:srgbClr val="000000"/>
                </a:solidFill>
                <a:effectLst/>
                <a:latin typeface="+mn-lt"/>
                <a:ea typeface="Times New Roman" panose="02020603050405020304" pitchFamily="18" charset="0"/>
              </a:rPr>
              <a:t>ResearchGate </a:t>
            </a:r>
            <a:r>
              <a:rPr lang="en-GB" sz="1800" dirty="0">
                <a:solidFill>
                  <a:srgbClr val="000000"/>
                </a:solidFill>
                <a:effectLst/>
                <a:latin typeface="+mn-lt"/>
                <a:ea typeface="Times New Roman" panose="02020603050405020304" pitchFamily="18" charset="0"/>
              </a:rPr>
              <a:t>. Available at: https://</a:t>
            </a:r>
            <a:r>
              <a:rPr lang="en-GB" sz="1800" dirty="0" err="1">
                <a:solidFill>
                  <a:srgbClr val="000000"/>
                </a:solidFill>
                <a:effectLst/>
                <a:latin typeface="+mn-lt"/>
                <a:ea typeface="Times New Roman" panose="02020603050405020304" pitchFamily="18" charset="0"/>
              </a:rPr>
              <a:t>www.researchgate.net</a:t>
            </a:r>
            <a:r>
              <a:rPr lang="en-GB" sz="1800" dirty="0">
                <a:solidFill>
                  <a:srgbClr val="000000"/>
                </a:solidFill>
                <a:effectLst/>
                <a:latin typeface="+mn-lt"/>
                <a:ea typeface="Times New Roman" panose="02020603050405020304" pitchFamily="18" charset="0"/>
              </a:rPr>
              <a:t>/publication/312517472_Monitoring_Fatigue_Status_in_Elite_Team_Sport_Athletes_Implications_for_Practice (Accessed: 24 March 2025). </a:t>
            </a:r>
            <a:endParaRPr lang="en-GB" sz="1800" dirty="0">
              <a:effectLst/>
              <a:latin typeface="+mn-lt"/>
              <a:ea typeface="Times New Roman" panose="02020603050405020304" pitchFamily="18" charset="0"/>
            </a:endParaRPr>
          </a:p>
          <a:p>
            <a:pPr marL="342900" indent="-342900">
              <a:lnSpc>
                <a:spcPct val="115000"/>
              </a:lnSpc>
              <a:buFont typeface="Arial" panose="020B0604020202020204" pitchFamily="34" charset="0"/>
              <a:buChar char="•"/>
            </a:pPr>
            <a:endParaRPr lang="en-GB" sz="1800" dirty="0">
              <a:effectLst/>
              <a:latin typeface="+mn-lt"/>
              <a:ea typeface="Times New Roman" panose="02020603050405020304" pitchFamily="18" charset="0"/>
            </a:endParaRPr>
          </a:p>
          <a:p>
            <a:pPr>
              <a:lnSpc>
                <a:spcPct val="115000"/>
              </a:lnSpc>
            </a:pPr>
            <a:endParaRPr lang="en-GB" sz="1800" dirty="0">
              <a:effectLst/>
              <a:latin typeface="Times New Roman" panose="02020603050405020304" pitchFamily="18" charset="0"/>
              <a:ea typeface="Times New Roman" panose="02020603050405020304" pitchFamily="18" charset="0"/>
            </a:endParaRPr>
          </a:p>
        </p:txBody>
      </p:sp>
      <p:sp>
        <p:nvSpPr>
          <p:cNvPr id="83" name="Google Shape;83;p13"/>
          <p:cNvSpPr/>
          <p:nvPr/>
        </p:nvSpPr>
        <p:spPr>
          <a:xfrm>
            <a:off x="896475" y="912100"/>
            <a:ext cx="6594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13"/>
          <p:cNvSpPr txBox="1"/>
          <p:nvPr/>
        </p:nvSpPr>
        <p:spPr>
          <a:xfrm>
            <a:off x="2500125" y="1438150"/>
            <a:ext cx="3635100" cy="3288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7200" dirty="0"/>
          </a:p>
        </p:txBody>
      </p:sp>
      <p:pic>
        <p:nvPicPr>
          <p:cNvPr id="2" name="Picture 1" descr="Discover University of Wales Trinity Saint David">
            <a:extLst>
              <a:ext uri="{FF2B5EF4-FFF2-40B4-BE49-F238E27FC236}">
                <a16:creationId xmlns:a16="http://schemas.microsoft.com/office/drawing/2014/main" id="{67C76358-058A-905A-DB3F-2D870E87A563}"/>
              </a:ext>
            </a:extLst>
          </p:cNvPr>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2252187" y="1668387"/>
            <a:ext cx="4058965" cy="2365938"/>
          </a:xfrm>
          <a:prstGeom prst="rect">
            <a:avLst/>
          </a:prstGeom>
          <a:noFill/>
          <a:ln>
            <a:noFill/>
          </a:ln>
        </p:spPr>
      </p:pic>
      <p:pic>
        <p:nvPicPr>
          <p:cNvPr id="4" name="Picture 3" descr="A diagram of a plan&#10;&#10;AI-generated content may be incorrect.">
            <a:extLst>
              <a:ext uri="{FF2B5EF4-FFF2-40B4-BE49-F238E27FC236}">
                <a16:creationId xmlns:a16="http://schemas.microsoft.com/office/drawing/2014/main" id="{8F463908-6B5E-0F91-F99C-1786BD808E22}"/>
              </a:ext>
            </a:extLst>
          </p:cNvPr>
          <p:cNvPicPr>
            <a:picLocks noChangeAspect="1"/>
          </p:cNvPicPr>
          <p:nvPr/>
        </p:nvPicPr>
        <p:blipFill>
          <a:blip r:embed="rId7"/>
          <a:stretch>
            <a:fillRect/>
          </a:stretch>
        </p:blipFill>
        <p:spPr>
          <a:xfrm>
            <a:off x="3414522" y="16597513"/>
            <a:ext cx="7772400" cy="7016608"/>
          </a:xfrm>
          <a:prstGeom prst="rect">
            <a:avLst/>
          </a:prstGeom>
        </p:spPr>
      </p:pic>
      <p:pic>
        <p:nvPicPr>
          <p:cNvPr id="15" name="Audio 14">
            <a:extLst>
              <a:ext uri="{FF2B5EF4-FFF2-40B4-BE49-F238E27FC236}">
                <a16:creationId xmlns:a16="http://schemas.microsoft.com/office/drawing/2014/main" id="{3BAD0368-7303-6B0F-6EE1-9B78AA19D7E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2862500" y="318897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5546"/>
    </mc:Choice>
    <mc:Fallback xmlns="">
      <p:transition spd="slow" advTm="545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2993</TotalTime>
  <Words>1306</Words>
  <Application>Microsoft Macintosh PowerPoint</Application>
  <PresentationFormat>Custom</PresentationFormat>
  <Paragraphs>98</Paragraphs>
  <Slides>1</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Times New Roman</vt:lpstr>
      <vt:lpstr>Droid Serif</vt:lpstr>
      <vt:lpstr>Oswald</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Carwyn Wood (1912380)</cp:lastModifiedBy>
  <cp:revision>6</cp:revision>
  <dcterms:modified xsi:type="dcterms:W3CDTF">2025-04-03T19:01:34Z</dcterms:modified>
</cp:coreProperties>
</file>