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0" r:id="rId5"/>
    <p:sldId id="261" r:id="rId6"/>
    <p:sldId id="264" r:id="rId7"/>
    <p:sldId id="262" r:id="rId8"/>
    <p:sldId id="263"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80" r:id="rId22"/>
    <p:sldId id="277" r:id="rId23"/>
    <p:sldId id="27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351"/>
  </p:normalViewPr>
  <p:slideViewPr>
    <p:cSldViewPr snapToGrid="0" snapToObjects="1">
      <p:cViewPr>
        <p:scale>
          <a:sx n="70" d="100"/>
          <a:sy n="70" d="100"/>
        </p:scale>
        <p:origin x="2176"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a:t>2/19/19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a:pPr/>
              <a:t>2/19/19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a:pPr/>
              <a:t>2/19/19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a:pPr/>
              <a:t>2/19/19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a:t>2/19/19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2/19/19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a:pPr/>
              <a:t>2/19/19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4DFA8-F8C6-7F48-BD0D-C9CEA0AFAF68}"/>
              </a:ext>
            </a:extLst>
          </p:cNvPr>
          <p:cNvSpPr>
            <a:spLocks noGrp="1"/>
          </p:cNvSpPr>
          <p:nvPr>
            <p:ph type="ctrTitle"/>
          </p:nvPr>
        </p:nvSpPr>
        <p:spPr>
          <a:xfrm>
            <a:off x="1711435" y="1560785"/>
            <a:ext cx="7766936" cy="1868215"/>
          </a:xfrm>
        </p:spPr>
        <p:txBody>
          <a:bodyPr/>
          <a:lstStyle/>
          <a:p>
            <a:pPr algn="ctr"/>
            <a:r>
              <a:rPr lang="en-US" dirty="0"/>
              <a:t>SCENARIO</a:t>
            </a:r>
            <a:br>
              <a:rPr lang="en-US" dirty="0"/>
            </a:br>
            <a:r>
              <a:rPr lang="en-GB" b="1" dirty="0"/>
              <a:t>Assessment and Evaluation in Education</a:t>
            </a:r>
            <a:endParaRPr lang="en-US" dirty="0"/>
          </a:p>
        </p:txBody>
      </p:sp>
      <p:sp>
        <p:nvSpPr>
          <p:cNvPr id="3" name="Subtitle 2">
            <a:extLst>
              <a:ext uri="{FF2B5EF4-FFF2-40B4-BE49-F238E27FC236}">
                <a16:creationId xmlns:a16="http://schemas.microsoft.com/office/drawing/2014/main" id="{B9DE23CB-3B03-8C48-BA1C-290E061F1F33}"/>
              </a:ext>
            </a:extLst>
          </p:cNvPr>
          <p:cNvSpPr>
            <a:spLocks noGrp="1"/>
          </p:cNvSpPr>
          <p:nvPr>
            <p:ph type="subTitle" idx="1"/>
          </p:nvPr>
        </p:nvSpPr>
        <p:spPr/>
        <p:txBody>
          <a:bodyPr>
            <a:normAutofit/>
          </a:bodyPr>
          <a:lstStyle/>
          <a:p>
            <a:pPr algn="ctr"/>
            <a:r>
              <a:rPr lang="en-US" sz="4800" dirty="0"/>
              <a:t>Primary Schools</a:t>
            </a:r>
          </a:p>
        </p:txBody>
      </p:sp>
    </p:spTree>
    <p:extLst>
      <p:ext uri="{BB962C8B-B14F-4D97-AF65-F5344CB8AC3E}">
        <p14:creationId xmlns:p14="http://schemas.microsoft.com/office/powerpoint/2010/main" val="4243863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74260BBE-DC85-3E41-A7E6-3496D78D56E2}"/>
              </a:ext>
            </a:extLst>
          </p:cNvPr>
          <p:cNvSpPr/>
          <p:nvPr/>
        </p:nvSpPr>
        <p:spPr>
          <a:xfrm>
            <a:off x="880534" y="406400"/>
            <a:ext cx="10380134" cy="1981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The basic sand known of  school curriculum includes the National Curriculum as well as religious education </a:t>
            </a:r>
          </a:p>
        </p:txBody>
      </p:sp>
      <p:sp>
        <p:nvSpPr>
          <p:cNvPr id="3" name="Oval 2">
            <a:extLst>
              <a:ext uri="{FF2B5EF4-FFF2-40B4-BE49-F238E27FC236}">
                <a16:creationId xmlns:a16="http://schemas.microsoft.com/office/drawing/2014/main" id="{F8FF982D-937A-3E4B-938E-C53161BD91A2}"/>
              </a:ext>
            </a:extLst>
          </p:cNvPr>
          <p:cNvSpPr/>
          <p:nvPr/>
        </p:nvSpPr>
        <p:spPr>
          <a:xfrm>
            <a:off x="846667" y="2506134"/>
            <a:ext cx="10160000"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t>The National Curriculum is a se of subjects and standards used by primary and secondary schools. </a:t>
            </a:r>
          </a:p>
        </p:txBody>
      </p:sp>
      <p:sp>
        <p:nvSpPr>
          <p:cNvPr id="4" name="Down Arrow Callout 3">
            <a:extLst>
              <a:ext uri="{FF2B5EF4-FFF2-40B4-BE49-F238E27FC236}">
                <a16:creationId xmlns:a16="http://schemas.microsoft.com/office/drawing/2014/main" id="{5D2409C3-421C-BB42-BA53-93F469391DAE}"/>
              </a:ext>
            </a:extLst>
          </p:cNvPr>
          <p:cNvSpPr/>
          <p:nvPr/>
        </p:nvSpPr>
        <p:spPr>
          <a:xfrm>
            <a:off x="846667" y="4334934"/>
            <a:ext cx="2912533" cy="2523066"/>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Taught subjects </a:t>
            </a:r>
          </a:p>
        </p:txBody>
      </p:sp>
      <p:sp>
        <p:nvSpPr>
          <p:cNvPr id="5" name="Down Arrow Callout 4">
            <a:extLst>
              <a:ext uri="{FF2B5EF4-FFF2-40B4-BE49-F238E27FC236}">
                <a16:creationId xmlns:a16="http://schemas.microsoft.com/office/drawing/2014/main" id="{DAD0DFFB-B455-9A4E-A701-168DA3400026}"/>
              </a:ext>
            </a:extLst>
          </p:cNvPr>
          <p:cNvSpPr/>
          <p:nvPr/>
        </p:nvSpPr>
        <p:spPr>
          <a:xfrm>
            <a:off x="7450667" y="4334934"/>
            <a:ext cx="2878666" cy="2523066"/>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Standards</a:t>
            </a:r>
          </a:p>
        </p:txBody>
      </p:sp>
      <p:sp>
        <p:nvSpPr>
          <p:cNvPr id="7" name="Vertical Scroll 6">
            <a:extLst>
              <a:ext uri="{FF2B5EF4-FFF2-40B4-BE49-F238E27FC236}">
                <a16:creationId xmlns:a16="http://schemas.microsoft.com/office/drawing/2014/main" id="{F22FE7C2-861D-5741-9D6F-93C6591D9CDD}"/>
              </a:ext>
            </a:extLst>
          </p:cNvPr>
          <p:cNvSpPr/>
          <p:nvPr/>
        </p:nvSpPr>
        <p:spPr>
          <a:xfrm>
            <a:off x="4707467" y="5596467"/>
            <a:ext cx="1363134" cy="973666"/>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t>
            </a:r>
            <a:r>
              <a:rPr lang="en-US" dirty="0" err="1"/>
              <a:t>Gov.UK</a:t>
            </a:r>
            <a:r>
              <a:rPr lang="en-US"/>
              <a:t>., 2019)</a:t>
            </a:r>
          </a:p>
        </p:txBody>
      </p:sp>
    </p:spTree>
    <p:extLst>
      <p:ext uri="{BB962C8B-B14F-4D97-AF65-F5344CB8AC3E}">
        <p14:creationId xmlns:p14="http://schemas.microsoft.com/office/powerpoint/2010/main" val="8218657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C1CD0-4B2F-D04E-A533-9CFE51C1D98D}"/>
              </a:ext>
            </a:extLst>
          </p:cNvPr>
          <p:cNvSpPr>
            <a:spLocks noGrp="1"/>
          </p:cNvSpPr>
          <p:nvPr>
            <p:ph type="title"/>
          </p:nvPr>
        </p:nvSpPr>
        <p:spPr/>
        <p:txBody>
          <a:bodyPr/>
          <a:lstStyle/>
          <a:p>
            <a:pPr algn="ctr"/>
            <a:r>
              <a:rPr lang="en-US"/>
              <a:t>The National Curriculum</a:t>
            </a:r>
            <a:br>
              <a:rPr lang="en-US"/>
            </a:br>
            <a:r>
              <a:rPr lang="en-US"/>
              <a:t>-Key Stages-</a:t>
            </a:r>
          </a:p>
        </p:txBody>
      </p:sp>
      <p:sp>
        <p:nvSpPr>
          <p:cNvPr id="3" name="Content Placeholder 2">
            <a:extLst>
              <a:ext uri="{FF2B5EF4-FFF2-40B4-BE49-F238E27FC236}">
                <a16:creationId xmlns:a16="http://schemas.microsoft.com/office/drawing/2014/main" id="{8DBEDFFF-5445-F245-8D09-C021A09ECCD6}"/>
              </a:ext>
            </a:extLst>
          </p:cNvPr>
          <p:cNvSpPr>
            <a:spLocks noGrp="1"/>
          </p:cNvSpPr>
          <p:nvPr>
            <p:ph sz="half" idx="1"/>
          </p:nvPr>
        </p:nvSpPr>
        <p:spPr/>
        <p:txBody>
          <a:bodyPr/>
          <a:lstStyle/>
          <a:p>
            <a:pPr algn="ctr"/>
            <a:r>
              <a:rPr lang="en-US"/>
              <a:t>Key Stage 1</a:t>
            </a:r>
          </a:p>
          <a:p>
            <a:r>
              <a:rPr lang="en-US"/>
              <a:t>KS1 –age 5 to 6 (Year 1) – Phonics screening check</a:t>
            </a:r>
          </a:p>
          <a:p>
            <a:endParaRPr lang="en-US"/>
          </a:p>
          <a:p>
            <a:pPr marL="0" indent="0">
              <a:buNone/>
            </a:pPr>
            <a:endParaRPr lang="en-US"/>
          </a:p>
          <a:p>
            <a:r>
              <a:rPr lang="en-US"/>
              <a:t>KS2 –age 6 to 7 (Year 2) – National tests and teacher assessments in English, </a:t>
            </a:r>
            <a:r>
              <a:rPr lang="en-US" err="1"/>
              <a:t>Maths</a:t>
            </a:r>
            <a:r>
              <a:rPr lang="en-US"/>
              <a:t> and Science</a:t>
            </a:r>
          </a:p>
        </p:txBody>
      </p:sp>
      <p:sp>
        <p:nvSpPr>
          <p:cNvPr id="4" name="Content Placeholder 3">
            <a:extLst>
              <a:ext uri="{FF2B5EF4-FFF2-40B4-BE49-F238E27FC236}">
                <a16:creationId xmlns:a16="http://schemas.microsoft.com/office/drawing/2014/main" id="{0DE41F9F-1BED-8041-86B6-565F8E66A81F}"/>
              </a:ext>
            </a:extLst>
          </p:cNvPr>
          <p:cNvSpPr>
            <a:spLocks noGrp="1"/>
          </p:cNvSpPr>
          <p:nvPr>
            <p:ph sz="half" idx="2"/>
          </p:nvPr>
        </p:nvSpPr>
        <p:spPr/>
        <p:txBody>
          <a:bodyPr/>
          <a:lstStyle/>
          <a:p>
            <a:pPr algn="ctr"/>
            <a:r>
              <a:rPr lang="en-US" dirty="0"/>
              <a:t>Key Stage 2</a:t>
            </a:r>
          </a:p>
          <a:p>
            <a:r>
              <a:rPr lang="en-US" dirty="0"/>
              <a:t>KS2 – age 7 to 8 (Year 3)</a:t>
            </a:r>
          </a:p>
          <a:p>
            <a:r>
              <a:rPr lang="en-US" dirty="0"/>
              <a:t>KS2 – age 8 to 9 (Year 4)</a:t>
            </a:r>
          </a:p>
          <a:p>
            <a:r>
              <a:rPr lang="en-US" dirty="0"/>
              <a:t>KS2- age 9 to 10 (Year 5)</a:t>
            </a:r>
          </a:p>
          <a:p>
            <a:r>
              <a:rPr lang="en-US" dirty="0"/>
              <a:t>KS2 –age 10 to 11 (Year 6) –National tests and teacher assessments are conducted in English, </a:t>
            </a:r>
            <a:r>
              <a:rPr lang="en-US" dirty="0" err="1"/>
              <a:t>Maths</a:t>
            </a:r>
            <a:r>
              <a:rPr lang="en-US" dirty="0"/>
              <a:t>, and teacher assessments in Science</a:t>
            </a:r>
          </a:p>
        </p:txBody>
      </p:sp>
      <p:sp>
        <p:nvSpPr>
          <p:cNvPr id="5" name="Vertical Scroll 4">
            <a:extLst>
              <a:ext uri="{FF2B5EF4-FFF2-40B4-BE49-F238E27FC236}">
                <a16:creationId xmlns:a16="http://schemas.microsoft.com/office/drawing/2014/main" id="{6D91F6EB-D5F6-6D45-AC50-A9C4F7944AA8}"/>
              </a:ext>
            </a:extLst>
          </p:cNvPr>
          <p:cNvSpPr/>
          <p:nvPr/>
        </p:nvSpPr>
        <p:spPr>
          <a:xfrm>
            <a:off x="9685867" y="609600"/>
            <a:ext cx="1964266" cy="829733"/>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Gov.UK</a:t>
            </a:r>
            <a:r>
              <a:rPr lang="en-US"/>
              <a:t>., 2019)</a:t>
            </a:r>
          </a:p>
        </p:txBody>
      </p:sp>
    </p:spTree>
    <p:extLst>
      <p:ext uri="{BB962C8B-B14F-4D97-AF65-F5344CB8AC3E}">
        <p14:creationId xmlns:p14="http://schemas.microsoft.com/office/powerpoint/2010/main" val="1216325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linds(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animEffect transition="in" filter="checkerboard(across)">
                                      <p:cBhvr>
                                        <p:cTn id="27" dur="500"/>
                                        <p:tgtEl>
                                          <p:spTgt spid="4">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4">
                                            <p:txEl>
                                              <p:pRg st="1" end="1"/>
                                            </p:txEl>
                                          </p:spTgt>
                                        </p:tgtEl>
                                        <p:attrNameLst>
                                          <p:attrName>style.visibility</p:attrName>
                                        </p:attrNameLst>
                                      </p:cBhvr>
                                      <p:to>
                                        <p:strVal val="visible"/>
                                      </p:to>
                                    </p:set>
                                    <p:animEffect transition="in" filter="checkerboard(across)">
                                      <p:cBhvr>
                                        <p:cTn id="32" dur="500"/>
                                        <p:tgtEl>
                                          <p:spTgt spid="4">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Effect transition="in" filter="checkerboard(across)">
                                      <p:cBhvr>
                                        <p:cTn id="37" dur="500"/>
                                        <p:tgtEl>
                                          <p:spTgt spid="4">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checkerboard(across)">
                                      <p:cBhvr>
                                        <p:cTn id="42" dur="500"/>
                                        <p:tgtEl>
                                          <p:spTgt spid="4">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animEffect transition="in" filter="checkerboard(across)">
                                      <p:cBhvr>
                                        <p:cTn id="4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100C7-621E-2F4A-ABF6-4252C834E215}"/>
              </a:ext>
            </a:extLst>
          </p:cNvPr>
          <p:cNvSpPr>
            <a:spLocks noGrp="1"/>
          </p:cNvSpPr>
          <p:nvPr>
            <p:ph type="title"/>
          </p:nvPr>
        </p:nvSpPr>
        <p:spPr/>
        <p:txBody>
          <a:bodyPr>
            <a:normAutofit fontScale="90000"/>
          </a:bodyPr>
          <a:lstStyle/>
          <a:p>
            <a:r>
              <a:rPr lang="en-US"/>
              <a:t>Compulsory National Curriculum subjects at primary schools (KS1 and KS2) are:</a:t>
            </a:r>
          </a:p>
        </p:txBody>
      </p:sp>
      <p:sp>
        <p:nvSpPr>
          <p:cNvPr id="4" name="Striped Right Arrow 3">
            <a:extLst>
              <a:ext uri="{FF2B5EF4-FFF2-40B4-BE49-F238E27FC236}">
                <a16:creationId xmlns:a16="http://schemas.microsoft.com/office/drawing/2014/main" id="{0BEFAC2F-D485-AB44-963C-BA49208547D9}"/>
              </a:ext>
            </a:extLst>
          </p:cNvPr>
          <p:cNvSpPr/>
          <p:nvPr/>
        </p:nvSpPr>
        <p:spPr>
          <a:xfrm>
            <a:off x="508000" y="1669522"/>
            <a:ext cx="2286000" cy="98213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English</a:t>
            </a:r>
          </a:p>
        </p:txBody>
      </p:sp>
      <p:sp>
        <p:nvSpPr>
          <p:cNvPr id="5" name="Striped Right Arrow 4">
            <a:extLst>
              <a:ext uri="{FF2B5EF4-FFF2-40B4-BE49-F238E27FC236}">
                <a16:creationId xmlns:a16="http://schemas.microsoft.com/office/drawing/2014/main" id="{17033021-BDE0-9F4F-882D-D56D704C8A59}"/>
              </a:ext>
            </a:extLst>
          </p:cNvPr>
          <p:cNvSpPr/>
          <p:nvPr/>
        </p:nvSpPr>
        <p:spPr>
          <a:xfrm>
            <a:off x="508000" y="2963333"/>
            <a:ext cx="2286000" cy="10668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Maths</a:t>
            </a:r>
            <a:endParaRPr lang="en-US"/>
          </a:p>
        </p:txBody>
      </p:sp>
      <p:sp>
        <p:nvSpPr>
          <p:cNvPr id="6" name="Striped Right Arrow 5">
            <a:extLst>
              <a:ext uri="{FF2B5EF4-FFF2-40B4-BE49-F238E27FC236}">
                <a16:creationId xmlns:a16="http://schemas.microsoft.com/office/drawing/2014/main" id="{53C46995-C466-6844-A7CC-EB10237FACC5}"/>
              </a:ext>
            </a:extLst>
          </p:cNvPr>
          <p:cNvSpPr/>
          <p:nvPr/>
        </p:nvSpPr>
        <p:spPr>
          <a:xfrm>
            <a:off x="508000" y="4351867"/>
            <a:ext cx="2286000" cy="108373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Science</a:t>
            </a:r>
          </a:p>
        </p:txBody>
      </p:sp>
      <p:sp>
        <p:nvSpPr>
          <p:cNvPr id="7" name="Striped Right Arrow 6">
            <a:extLst>
              <a:ext uri="{FF2B5EF4-FFF2-40B4-BE49-F238E27FC236}">
                <a16:creationId xmlns:a16="http://schemas.microsoft.com/office/drawing/2014/main" id="{62385F42-8379-4E43-A3E7-C5F82BAF5D0E}"/>
              </a:ext>
            </a:extLst>
          </p:cNvPr>
          <p:cNvSpPr/>
          <p:nvPr/>
        </p:nvSpPr>
        <p:spPr>
          <a:xfrm>
            <a:off x="508000" y="5706533"/>
            <a:ext cx="3877733" cy="115146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Design and technology</a:t>
            </a:r>
          </a:p>
        </p:txBody>
      </p:sp>
      <p:sp>
        <p:nvSpPr>
          <p:cNvPr id="8" name="Striped Right Arrow 7">
            <a:extLst>
              <a:ext uri="{FF2B5EF4-FFF2-40B4-BE49-F238E27FC236}">
                <a16:creationId xmlns:a16="http://schemas.microsoft.com/office/drawing/2014/main" id="{148B4AD5-1BC2-624B-AA29-280FAFCC218D}"/>
              </a:ext>
            </a:extLst>
          </p:cNvPr>
          <p:cNvSpPr/>
          <p:nvPr/>
        </p:nvSpPr>
        <p:spPr>
          <a:xfrm>
            <a:off x="6891866" y="1527438"/>
            <a:ext cx="2878667" cy="1059922"/>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History</a:t>
            </a:r>
          </a:p>
        </p:txBody>
      </p:sp>
      <p:sp>
        <p:nvSpPr>
          <p:cNvPr id="9" name="Striped Right Arrow 8">
            <a:extLst>
              <a:ext uri="{FF2B5EF4-FFF2-40B4-BE49-F238E27FC236}">
                <a16:creationId xmlns:a16="http://schemas.microsoft.com/office/drawing/2014/main" id="{E069C26B-B3E3-B648-B03D-0A78C9E5C427}"/>
              </a:ext>
            </a:extLst>
          </p:cNvPr>
          <p:cNvSpPr/>
          <p:nvPr/>
        </p:nvSpPr>
        <p:spPr>
          <a:xfrm>
            <a:off x="6891866" y="2963333"/>
            <a:ext cx="2878667" cy="914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Geography</a:t>
            </a:r>
          </a:p>
        </p:txBody>
      </p:sp>
      <p:sp>
        <p:nvSpPr>
          <p:cNvPr id="10" name="Striped Right Arrow 9">
            <a:extLst>
              <a:ext uri="{FF2B5EF4-FFF2-40B4-BE49-F238E27FC236}">
                <a16:creationId xmlns:a16="http://schemas.microsoft.com/office/drawing/2014/main" id="{90BF1B2B-198E-B445-A7CB-B9FCBFFB2E89}"/>
              </a:ext>
            </a:extLst>
          </p:cNvPr>
          <p:cNvSpPr/>
          <p:nvPr/>
        </p:nvSpPr>
        <p:spPr>
          <a:xfrm>
            <a:off x="6891866" y="4404385"/>
            <a:ext cx="4148667" cy="97869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Art and design</a:t>
            </a:r>
          </a:p>
        </p:txBody>
      </p:sp>
      <p:sp>
        <p:nvSpPr>
          <p:cNvPr id="11" name="Striped Right Arrow 10">
            <a:extLst>
              <a:ext uri="{FF2B5EF4-FFF2-40B4-BE49-F238E27FC236}">
                <a16:creationId xmlns:a16="http://schemas.microsoft.com/office/drawing/2014/main" id="{B69C017B-3E9E-EC4E-A63B-F6C0BD1E57B9}"/>
              </a:ext>
            </a:extLst>
          </p:cNvPr>
          <p:cNvSpPr/>
          <p:nvPr/>
        </p:nvSpPr>
        <p:spPr>
          <a:xfrm>
            <a:off x="3403600" y="2853266"/>
            <a:ext cx="2692400" cy="9652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Music</a:t>
            </a:r>
          </a:p>
        </p:txBody>
      </p:sp>
      <p:sp>
        <p:nvSpPr>
          <p:cNvPr id="12" name="Striped Right Arrow 11">
            <a:extLst>
              <a:ext uri="{FF2B5EF4-FFF2-40B4-BE49-F238E27FC236}">
                <a16:creationId xmlns:a16="http://schemas.microsoft.com/office/drawing/2014/main" id="{6C2D8C0F-A2A7-A542-8F70-080FBF97CDB9}"/>
              </a:ext>
            </a:extLst>
          </p:cNvPr>
          <p:cNvSpPr/>
          <p:nvPr/>
        </p:nvSpPr>
        <p:spPr>
          <a:xfrm>
            <a:off x="3403600" y="1410493"/>
            <a:ext cx="2692400" cy="1293811"/>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Phisical</a:t>
            </a:r>
            <a:r>
              <a:rPr lang="en-US"/>
              <a:t> education </a:t>
            </a:r>
          </a:p>
        </p:txBody>
      </p:sp>
      <p:sp>
        <p:nvSpPr>
          <p:cNvPr id="13" name="Striped Right Arrow 12">
            <a:extLst>
              <a:ext uri="{FF2B5EF4-FFF2-40B4-BE49-F238E27FC236}">
                <a16:creationId xmlns:a16="http://schemas.microsoft.com/office/drawing/2014/main" id="{1D517687-4AB0-EB44-A4E5-40698C76C113}"/>
              </a:ext>
            </a:extLst>
          </p:cNvPr>
          <p:cNvSpPr/>
          <p:nvPr/>
        </p:nvSpPr>
        <p:spPr>
          <a:xfrm>
            <a:off x="3403600" y="4257870"/>
            <a:ext cx="2692400" cy="1043122"/>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Computing</a:t>
            </a:r>
          </a:p>
        </p:txBody>
      </p:sp>
      <p:sp>
        <p:nvSpPr>
          <p:cNvPr id="14" name="Striped Right Arrow 13">
            <a:extLst>
              <a:ext uri="{FF2B5EF4-FFF2-40B4-BE49-F238E27FC236}">
                <a16:creationId xmlns:a16="http://schemas.microsoft.com/office/drawing/2014/main" id="{7261B34B-815E-434A-B515-A82022B942FC}"/>
              </a:ext>
            </a:extLst>
          </p:cNvPr>
          <p:cNvSpPr/>
          <p:nvPr/>
        </p:nvSpPr>
        <p:spPr>
          <a:xfrm>
            <a:off x="4749800" y="5418667"/>
            <a:ext cx="6688667" cy="12700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Ancient and modern foreign language (KS2)</a:t>
            </a:r>
          </a:p>
        </p:txBody>
      </p:sp>
      <p:sp>
        <p:nvSpPr>
          <p:cNvPr id="15" name="Vertical Scroll 14">
            <a:extLst>
              <a:ext uri="{FF2B5EF4-FFF2-40B4-BE49-F238E27FC236}">
                <a16:creationId xmlns:a16="http://schemas.microsoft.com/office/drawing/2014/main" id="{D314B370-D993-D84C-A833-82CD6D45F281}"/>
              </a:ext>
            </a:extLst>
          </p:cNvPr>
          <p:cNvSpPr/>
          <p:nvPr/>
        </p:nvSpPr>
        <p:spPr>
          <a:xfrm>
            <a:off x="9601200" y="555791"/>
            <a:ext cx="2082800" cy="1001217"/>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(Gov.UK.,2019)</a:t>
            </a:r>
          </a:p>
        </p:txBody>
      </p:sp>
    </p:spTree>
    <p:extLst>
      <p:ext uri="{BB962C8B-B14F-4D97-AF65-F5344CB8AC3E}">
        <p14:creationId xmlns:p14="http://schemas.microsoft.com/office/powerpoint/2010/main" val="231140335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randombar(horizontal)">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randombar(horizontal)">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randombar(horizontal)">
                                      <p:cBhvr>
                                        <p:cTn id="28" dur="500"/>
                                        <p:tgtEl>
                                          <p:spTgt spid="7"/>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randombar(horizontal)">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randombar(horizontal)">
                                      <p:cBhvr>
                                        <p:cTn id="38" dur="500"/>
                                        <p:tgtEl>
                                          <p:spTgt spid="11"/>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randombar(horizontal)">
                                      <p:cBhvr>
                                        <p:cTn id="43" dur="500"/>
                                        <p:tgtEl>
                                          <p:spTgt spid="13"/>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grpId="0" nodeType="clickEffect">
                                  <p:stCondLst>
                                    <p:cond delay="0"/>
                                  </p:stCondLst>
                                  <p:childTnLst>
                                    <p:set>
                                      <p:cBhvr>
                                        <p:cTn id="47" dur="1" fill="hold">
                                          <p:stCondLst>
                                            <p:cond delay="0"/>
                                          </p:stCondLst>
                                        </p:cTn>
                                        <p:tgtEl>
                                          <p:spTgt spid="8"/>
                                        </p:tgtEl>
                                        <p:attrNameLst>
                                          <p:attrName>style.visibility</p:attrName>
                                        </p:attrNameLst>
                                      </p:cBhvr>
                                      <p:to>
                                        <p:strVal val="visible"/>
                                      </p:to>
                                    </p:set>
                                    <p:animEffect transition="in" filter="randombar(horizontal)">
                                      <p:cBhvr>
                                        <p:cTn id="48" dur="500"/>
                                        <p:tgtEl>
                                          <p:spTgt spid="8"/>
                                        </p:tgtEl>
                                      </p:cBhvr>
                                    </p:animEffect>
                                  </p:childTnLst>
                                </p:cTn>
                              </p:par>
                            </p:childTnLst>
                          </p:cTn>
                        </p:par>
                      </p:childTnLst>
                    </p:cTn>
                  </p:par>
                  <p:par>
                    <p:cTn id="49" fill="hold">
                      <p:stCondLst>
                        <p:cond delay="indefinite"/>
                      </p:stCondLst>
                      <p:childTnLst>
                        <p:par>
                          <p:cTn id="50" fill="hold">
                            <p:stCondLst>
                              <p:cond delay="0"/>
                            </p:stCondLst>
                            <p:childTnLst>
                              <p:par>
                                <p:cTn id="51" presetID="14" presetClass="entr" presetSubtype="10" fill="hold" grpId="0" nodeType="clickEffect">
                                  <p:stCondLst>
                                    <p:cond delay="0"/>
                                  </p:stCondLst>
                                  <p:childTnLst>
                                    <p:set>
                                      <p:cBhvr>
                                        <p:cTn id="52" dur="1" fill="hold">
                                          <p:stCondLst>
                                            <p:cond delay="0"/>
                                          </p:stCondLst>
                                        </p:cTn>
                                        <p:tgtEl>
                                          <p:spTgt spid="9"/>
                                        </p:tgtEl>
                                        <p:attrNameLst>
                                          <p:attrName>style.visibility</p:attrName>
                                        </p:attrNameLst>
                                      </p:cBhvr>
                                      <p:to>
                                        <p:strVal val="visible"/>
                                      </p:to>
                                    </p:set>
                                    <p:animEffect transition="in" filter="randombar(horizontal)">
                                      <p:cBhvr>
                                        <p:cTn id="53" dur="500"/>
                                        <p:tgtEl>
                                          <p:spTgt spid="9"/>
                                        </p:tgtEl>
                                      </p:cBhvr>
                                    </p:animEffect>
                                  </p:childTnLst>
                                </p:cTn>
                              </p:par>
                            </p:childTnLst>
                          </p:cTn>
                        </p:par>
                      </p:childTnLst>
                    </p:cTn>
                  </p:par>
                  <p:par>
                    <p:cTn id="54" fill="hold">
                      <p:stCondLst>
                        <p:cond delay="indefinite"/>
                      </p:stCondLst>
                      <p:childTnLst>
                        <p:par>
                          <p:cTn id="55" fill="hold">
                            <p:stCondLst>
                              <p:cond delay="0"/>
                            </p:stCondLst>
                            <p:childTnLst>
                              <p:par>
                                <p:cTn id="56" presetID="14" presetClass="entr" presetSubtype="10" fill="hold" grpId="0" nodeType="clickEffect">
                                  <p:stCondLst>
                                    <p:cond delay="0"/>
                                  </p:stCondLst>
                                  <p:childTnLst>
                                    <p:set>
                                      <p:cBhvr>
                                        <p:cTn id="57" dur="1" fill="hold">
                                          <p:stCondLst>
                                            <p:cond delay="0"/>
                                          </p:stCondLst>
                                        </p:cTn>
                                        <p:tgtEl>
                                          <p:spTgt spid="10"/>
                                        </p:tgtEl>
                                        <p:attrNameLst>
                                          <p:attrName>style.visibility</p:attrName>
                                        </p:attrNameLst>
                                      </p:cBhvr>
                                      <p:to>
                                        <p:strVal val="visible"/>
                                      </p:to>
                                    </p:set>
                                    <p:animEffect transition="in" filter="randombar(horizontal)">
                                      <p:cBhvr>
                                        <p:cTn id="58" dur="500"/>
                                        <p:tgtEl>
                                          <p:spTgt spid="10"/>
                                        </p:tgtEl>
                                      </p:cBhvr>
                                    </p:animEffect>
                                  </p:childTnLst>
                                </p:cTn>
                              </p:par>
                            </p:childTnLst>
                          </p:cTn>
                        </p:par>
                      </p:childTnLst>
                    </p:cTn>
                  </p:par>
                  <p:par>
                    <p:cTn id="59" fill="hold">
                      <p:stCondLst>
                        <p:cond delay="indefinite"/>
                      </p:stCondLst>
                      <p:childTnLst>
                        <p:par>
                          <p:cTn id="60" fill="hold">
                            <p:stCondLst>
                              <p:cond delay="0"/>
                            </p:stCondLst>
                            <p:childTnLst>
                              <p:par>
                                <p:cTn id="61" presetID="14" presetClass="entr" presetSubtype="10" fill="hold" grpId="0" nodeType="clickEffect">
                                  <p:stCondLst>
                                    <p:cond delay="0"/>
                                  </p:stCondLst>
                                  <p:childTnLst>
                                    <p:set>
                                      <p:cBhvr>
                                        <p:cTn id="62" dur="1" fill="hold">
                                          <p:stCondLst>
                                            <p:cond delay="0"/>
                                          </p:stCondLst>
                                        </p:cTn>
                                        <p:tgtEl>
                                          <p:spTgt spid="14"/>
                                        </p:tgtEl>
                                        <p:attrNameLst>
                                          <p:attrName>style.visibility</p:attrName>
                                        </p:attrNameLst>
                                      </p:cBhvr>
                                      <p:to>
                                        <p:strVal val="visible"/>
                                      </p:to>
                                    </p:set>
                                    <p:animEffect transition="in" filter="randombar(horizontal)">
                                      <p:cBhvr>
                                        <p:cTn id="63" dur="500"/>
                                        <p:tgtEl>
                                          <p:spTgt spid="14"/>
                                        </p:tgtEl>
                                      </p:cBhvr>
                                    </p:animEffect>
                                  </p:childTnLst>
                                </p:cTn>
                              </p:par>
                            </p:childTnLst>
                          </p:cTn>
                        </p:par>
                      </p:childTnLst>
                    </p:cTn>
                  </p:par>
                  <p:par>
                    <p:cTn id="64" fill="hold">
                      <p:stCondLst>
                        <p:cond delay="indefinite"/>
                      </p:stCondLst>
                      <p:childTnLst>
                        <p:par>
                          <p:cTn id="65" fill="hold">
                            <p:stCondLst>
                              <p:cond delay="0"/>
                            </p:stCondLst>
                            <p:childTnLst>
                              <p:par>
                                <p:cTn id="66" presetID="14" presetClass="entr" presetSubtype="10" fill="hold" grpId="0" nodeType="clickEffect">
                                  <p:stCondLst>
                                    <p:cond delay="0"/>
                                  </p:stCondLst>
                                  <p:childTnLst>
                                    <p:set>
                                      <p:cBhvr>
                                        <p:cTn id="67" dur="1" fill="hold">
                                          <p:stCondLst>
                                            <p:cond delay="0"/>
                                          </p:stCondLst>
                                        </p:cTn>
                                        <p:tgtEl>
                                          <p:spTgt spid="15"/>
                                        </p:tgtEl>
                                        <p:attrNameLst>
                                          <p:attrName>style.visibility</p:attrName>
                                        </p:attrNameLst>
                                      </p:cBhvr>
                                      <p:to>
                                        <p:strVal val="visible"/>
                                      </p:to>
                                    </p:set>
                                    <p:animEffect transition="in" filter="randombar(horizontal)">
                                      <p:cBhvr>
                                        <p:cTn id="6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F8D6C-98A5-A14B-9BBD-F019FE0815D6}"/>
              </a:ext>
            </a:extLst>
          </p:cNvPr>
          <p:cNvSpPr>
            <a:spLocks noGrp="1"/>
          </p:cNvSpPr>
          <p:nvPr>
            <p:ph type="title"/>
          </p:nvPr>
        </p:nvSpPr>
        <p:spPr/>
        <p:txBody>
          <a:bodyPr/>
          <a:lstStyle/>
          <a:p>
            <a:pPr algn="ctr"/>
            <a:r>
              <a:rPr lang="en-US" dirty="0"/>
              <a:t>According the Phonics screening check</a:t>
            </a:r>
          </a:p>
        </p:txBody>
      </p:sp>
      <p:sp>
        <p:nvSpPr>
          <p:cNvPr id="4" name="Horizontal Scroll 3">
            <a:extLst>
              <a:ext uri="{FF2B5EF4-FFF2-40B4-BE49-F238E27FC236}">
                <a16:creationId xmlns:a16="http://schemas.microsoft.com/office/drawing/2014/main" id="{CD3985A5-832F-B647-9E5F-09EE554915CF}"/>
              </a:ext>
            </a:extLst>
          </p:cNvPr>
          <p:cNvSpPr/>
          <p:nvPr/>
        </p:nvSpPr>
        <p:spPr>
          <a:xfrm>
            <a:off x="1106401" y="1473201"/>
            <a:ext cx="8551333" cy="137160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Phonics screening check is statutory for every 1</a:t>
            </a:r>
            <a:r>
              <a:rPr lang="en-US" baseline="30000" dirty="0"/>
              <a:t>st</a:t>
            </a:r>
            <a:r>
              <a:rPr lang="en-US" dirty="0"/>
              <a:t> year of children throughout England and Wales who take part individually in the screening check.</a:t>
            </a:r>
          </a:p>
        </p:txBody>
      </p:sp>
      <p:sp>
        <p:nvSpPr>
          <p:cNvPr id="5" name="Vertical Scroll 4">
            <a:extLst>
              <a:ext uri="{FF2B5EF4-FFF2-40B4-BE49-F238E27FC236}">
                <a16:creationId xmlns:a16="http://schemas.microsoft.com/office/drawing/2014/main" id="{BD62A2DF-2E6E-B440-9645-11259A170121}"/>
              </a:ext>
            </a:extLst>
          </p:cNvPr>
          <p:cNvSpPr/>
          <p:nvPr/>
        </p:nvSpPr>
        <p:spPr>
          <a:xfrm>
            <a:off x="10041467" y="1820334"/>
            <a:ext cx="2150533" cy="137160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Whinstone.org.uk</a:t>
            </a:r>
            <a:r>
              <a:rPr lang="en-US"/>
              <a:t>., 2017)</a:t>
            </a:r>
          </a:p>
        </p:txBody>
      </p:sp>
      <p:sp>
        <p:nvSpPr>
          <p:cNvPr id="6" name="Horizontal Scroll 5">
            <a:extLst>
              <a:ext uri="{FF2B5EF4-FFF2-40B4-BE49-F238E27FC236}">
                <a16:creationId xmlns:a16="http://schemas.microsoft.com/office/drawing/2014/main" id="{C3326E62-2ECF-CC44-B071-5FB0214B2170}"/>
              </a:ext>
            </a:extLst>
          </p:cNvPr>
          <p:cNvSpPr/>
          <p:nvPr/>
        </p:nvSpPr>
        <p:spPr>
          <a:xfrm>
            <a:off x="1399464" y="3429000"/>
            <a:ext cx="8642003" cy="1363133"/>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main goal is intended to give teachers and parents information on how the child is progressing in phonics at the same time. </a:t>
            </a:r>
          </a:p>
        </p:txBody>
      </p:sp>
      <p:sp>
        <p:nvSpPr>
          <p:cNvPr id="7" name="Horizontal Scroll 6">
            <a:extLst>
              <a:ext uri="{FF2B5EF4-FFF2-40B4-BE49-F238E27FC236}">
                <a16:creationId xmlns:a16="http://schemas.microsoft.com/office/drawing/2014/main" id="{3727B787-6874-FC43-8551-39E4E5A9F9D2}"/>
              </a:ext>
            </a:extLst>
          </p:cNvPr>
          <p:cNvSpPr/>
          <p:nvPr/>
        </p:nvSpPr>
        <p:spPr>
          <a:xfrm>
            <a:off x="1371600" y="5249334"/>
            <a:ext cx="8483600" cy="137160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This method helps in order to identify whether a child needs additional learning  support or help at this stage in order to avoid not fall behind in reading skill.</a:t>
            </a:r>
          </a:p>
        </p:txBody>
      </p:sp>
      <p:sp>
        <p:nvSpPr>
          <p:cNvPr id="8" name="Vertical Scroll 7">
            <a:extLst>
              <a:ext uri="{FF2B5EF4-FFF2-40B4-BE49-F238E27FC236}">
                <a16:creationId xmlns:a16="http://schemas.microsoft.com/office/drawing/2014/main" id="{346ACE9B-CD22-F84D-A180-E84F3C71BF91}"/>
              </a:ext>
            </a:extLst>
          </p:cNvPr>
          <p:cNvSpPr/>
          <p:nvPr/>
        </p:nvSpPr>
        <p:spPr>
          <a:xfrm>
            <a:off x="10414000" y="3742267"/>
            <a:ext cx="1540933" cy="2878667"/>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Oxfordowl.co.uk</a:t>
            </a:r>
            <a:r>
              <a:rPr lang="en-US"/>
              <a:t>., 2019)</a:t>
            </a:r>
          </a:p>
        </p:txBody>
      </p:sp>
    </p:spTree>
    <p:extLst>
      <p:ext uri="{BB962C8B-B14F-4D97-AF65-F5344CB8AC3E}">
        <p14:creationId xmlns:p14="http://schemas.microsoft.com/office/powerpoint/2010/main" val="24139021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randombar(horizontal)">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strips(downLeft)">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strips(downLeft)">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DB771167-B263-C343-986E-493F2C8EB3BE}"/>
              </a:ext>
            </a:extLst>
          </p:cNvPr>
          <p:cNvSpPr/>
          <p:nvPr/>
        </p:nvSpPr>
        <p:spPr>
          <a:xfrm>
            <a:off x="1811867" y="558800"/>
            <a:ext cx="7603066" cy="1862667"/>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List of 40 words</a:t>
            </a:r>
          </a:p>
        </p:txBody>
      </p:sp>
      <p:sp>
        <p:nvSpPr>
          <p:cNvPr id="3" name="Vertical Scroll 2">
            <a:extLst>
              <a:ext uri="{FF2B5EF4-FFF2-40B4-BE49-F238E27FC236}">
                <a16:creationId xmlns:a16="http://schemas.microsoft.com/office/drawing/2014/main" id="{58F58B49-9D4D-9A4D-ACC3-40A6297D91E9}"/>
              </a:ext>
            </a:extLst>
          </p:cNvPr>
          <p:cNvSpPr/>
          <p:nvPr/>
        </p:nvSpPr>
        <p:spPr>
          <a:xfrm>
            <a:off x="9821333" y="863600"/>
            <a:ext cx="2082800" cy="518160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t>
            </a:r>
            <a:r>
              <a:rPr lang="en-GB" err="1"/>
              <a:t>Satspapers.org.uk</a:t>
            </a:r>
            <a:r>
              <a:rPr lang="en-GB"/>
              <a:t>, 2019)</a:t>
            </a:r>
            <a:endParaRPr lang="en-US"/>
          </a:p>
        </p:txBody>
      </p:sp>
      <p:sp>
        <p:nvSpPr>
          <p:cNvPr id="4" name="Oval 3">
            <a:extLst>
              <a:ext uri="{FF2B5EF4-FFF2-40B4-BE49-F238E27FC236}">
                <a16:creationId xmlns:a16="http://schemas.microsoft.com/office/drawing/2014/main" id="{4403083A-E447-434E-8B22-4A5684FE25FB}"/>
              </a:ext>
            </a:extLst>
          </p:cNvPr>
          <p:cNvSpPr/>
          <p:nvPr/>
        </p:nvSpPr>
        <p:spPr>
          <a:xfrm>
            <a:off x="474133" y="2607733"/>
            <a:ext cx="3725334" cy="318346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Half real words</a:t>
            </a:r>
          </a:p>
          <a:p>
            <a:pPr algn="ctr"/>
            <a:endParaRPr lang="en-US"/>
          </a:p>
          <a:p>
            <a:pPr algn="ctr"/>
            <a:r>
              <a:rPr lang="en-US"/>
              <a:t>(</a:t>
            </a:r>
            <a:r>
              <a:rPr lang="en-US" err="1"/>
              <a:t>eg.</a:t>
            </a:r>
            <a:endParaRPr lang="en-US"/>
          </a:p>
          <a:p>
            <a:pPr algn="ctr"/>
            <a:r>
              <a:rPr lang="en-GB"/>
              <a:t>star, shelf)</a:t>
            </a:r>
            <a:endParaRPr lang="en-US"/>
          </a:p>
        </p:txBody>
      </p:sp>
      <p:sp>
        <p:nvSpPr>
          <p:cNvPr id="5" name="Oval 4">
            <a:extLst>
              <a:ext uri="{FF2B5EF4-FFF2-40B4-BE49-F238E27FC236}">
                <a16:creationId xmlns:a16="http://schemas.microsoft.com/office/drawing/2014/main" id="{97FDED13-328B-B14D-92ED-11D25C225E0D}"/>
              </a:ext>
            </a:extLst>
          </p:cNvPr>
          <p:cNvSpPr/>
          <p:nvPr/>
        </p:nvSpPr>
        <p:spPr>
          <a:xfrm>
            <a:off x="6096000" y="2743200"/>
            <a:ext cx="3894667" cy="2895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Half Non-words</a:t>
            </a:r>
          </a:p>
          <a:p>
            <a:pPr algn="ctr"/>
            <a:endParaRPr lang="en-US"/>
          </a:p>
          <a:p>
            <a:pPr algn="ctr"/>
            <a:r>
              <a:rPr lang="en-US"/>
              <a:t>(</a:t>
            </a:r>
            <a:r>
              <a:rPr lang="en-US" err="1"/>
              <a:t>eg.</a:t>
            </a:r>
            <a:r>
              <a:rPr lang="en-US"/>
              <a:t> </a:t>
            </a:r>
            <a:r>
              <a:rPr lang="en-GB" err="1"/>
              <a:t>dov</a:t>
            </a:r>
            <a:r>
              <a:rPr lang="en-GB"/>
              <a:t>, </a:t>
            </a:r>
            <a:r>
              <a:rPr lang="en-GB" err="1"/>
              <a:t>vead</a:t>
            </a:r>
            <a:r>
              <a:rPr lang="en-GB"/>
              <a:t>)</a:t>
            </a:r>
            <a:endParaRPr lang="en-US"/>
          </a:p>
        </p:txBody>
      </p:sp>
      <p:sp>
        <p:nvSpPr>
          <p:cNvPr id="6" name="Lightning Bolt 5">
            <a:extLst>
              <a:ext uri="{FF2B5EF4-FFF2-40B4-BE49-F238E27FC236}">
                <a16:creationId xmlns:a16="http://schemas.microsoft.com/office/drawing/2014/main" id="{166D0DB6-B3E5-3848-BC43-68954AA1411E}"/>
              </a:ext>
            </a:extLst>
          </p:cNvPr>
          <p:cNvSpPr/>
          <p:nvPr/>
        </p:nvSpPr>
        <p:spPr>
          <a:xfrm>
            <a:off x="3708400" y="3454399"/>
            <a:ext cx="3437467" cy="3183467"/>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5-10 minutes</a:t>
            </a:r>
          </a:p>
        </p:txBody>
      </p:sp>
    </p:spTree>
    <p:extLst>
      <p:ext uri="{BB962C8B-B14F-4D97-AF65-F5344CB8AC3E}">
        <p14:creationId xmlns:p14="http://schemas.microsoft.com/office/powerpoint/2010/main" val="4051803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circle(in)">
                                      <p:cBhvr>
                                        <p:cTn id="22" dur="20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barn(inVertical)">
                                      <p:cBhvr>
                                        <p:cTn id="27" dur="5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1"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strips(downLeft)">
                                      <p:cBhvr>
                                        <p:cTn id="3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3" grpId="1" animBg="1"/>
      <p:bldP spid="4" grpId="0" animBg="1"/>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3C65-67AC-A745-9104-1A8E48954168}"/>
              </a:ext>
            </a:extLst>
          </p:cNvPr>
          <p:cNvSpPr>
            <a:spLocks noGrp="1"/>
          </p:cNvSpPr>
          <p:nvPr>
            <p:ph type="title"/>
          </p:nvPr>
        </p:nvSpPr>
        <p:spPr/>
        <p:txBody>
          <a:bodyPr/>
          <a:lstStyle/>
          <a:p>
            <a:r>
              <a:rPr lang="en-US"/>
              <a:t>At the final year of primary school</a:t>
            </a:r>
          </a:p>
        </p:txBody>
      </p:sp>
      <p:sp>
        <p:nvSpPr>
          <p:cNvPr id="4" name="Cloud 3">
            <a:extLst>
              <a:ext uri="{FF2B5EF4-FFF2-40B4-BE49-F238E27FC236}">
                <a16:creationId xmlns:a16="http://schemas.microsoft.com/office/drawing/2014/main" id="{98A45359-98BF-4E41-957F-28F4FFD083F9}"/>
              </a:ext>
            </a:extLst>
          </p:cNvPr>
          <p:cNvSpPr/>
          <p:nvPr/>
        </p:nvSpPr>
        <p:spPr>
          <a:xfrm>
            <a:off x="1642533" y="1930400"/>
            <a:ext cx="8466667" cy="4097867"/>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Children in their final year of primary school, in Key stage 2 sit their National Curriculum tests, what is also known under the name of SATs</a:t>
            </a:r>
          </a:p>
        </p:txBody>
      </p:sp>
      <p:sp>
        <p:nvSpPr>
          <p:cNvPr id="5" name="Vertical Scroll 4">
            <a:extLst>
              <a:ext uri="{FF2B5EF4-FFF2-40B4-BE49-F238E27FC236}">
                <a16:creationId xmlns:a16="http://schemas.microsoft.com/office/drawing/2014/main" id="{E653A273-38A6-EC44-A99F-672BB856BAFA}"/>
              </a:ext>
            </a:extLst>
          </p:cNvPr>
          <p:cNvSpPr/>
          <p:nvPr/>
        </p:nvSpPr>
        <p:spPr>
          <a:xfrm>
            <a:off x="10397067" y="2404533"/>
            <a:ext cx="1320800" cy="250613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BBC New., 2018)</a:t>
            </a:r>
          </a:p>
        </p:txBody>
      </p:sp>
    </p:spTree>
    <p:extLst>
      <p:ext uri="{BB962C8B-B14F-4D97-AF65-F5344CB8AC3E}">
        <p14:creationId xmlns:p14="http://schemas.microsoft.com/office/powerpoint/2010/main" val="108895359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randombar(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own Arrow Callout 4">
            <a:extLst>
              <a:ext uri="{FF2B5EF4-FFF2-40B4-BE49-F238E27FC236}">
                <a16:creationId xmlns:a16="http://schemas.microsoft.com/office/drawing/2014/main" id="{3BADCF37-0C2C-3E4B-8677-DA02B8E06DDC}"/>
              </a:ext>
            </a:extLst>
          </p:cNvPr>
          <p:cNvSpPr/>
          <p:nvPr/>
        </p:nvSpPr>
        <p:spPr>
          <a:xfrm>
            <a:off x="1227666" y="254001"/>
            <a:ext cx="9736667" cy="254000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The main SATs of tests are set up for schools or for children?</a:t>
            </a:r>
          </a:p>
        </p:txBody>
      </p:sp>
      <p:sp>
        <p:nvSpPr>
          <p:cNvPr id="7" name="Cloud 6">
            <a:extLst>
              <a:ext uri="{FF2B5EF4-FFF2-40B4-BE49-F238E27FC236}">
                <a16:creationId xmlns:a16="http://schemas.microsoft.com/office/drawing/2014/main" id="{63990BF2-7E2D-E340-A431-F6A6DEC6EEF0}"/>
              </a:ext>
            </a:extLst>
          </p:cNvPr>
          <p:cNvSpPr/>
          <p:nvPr/>
        </p:nvSpPr>
        <p:spPr>
          <a:xfrm>
            <a:off x="1981200" y="3048000"/>
            <a:ext cx="9160933" cy="25400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r>
              <a:rPr lang="en-GB" dirty="0"/>
              <a:t>The tests measure the child’s progress of abilities in English grammar, punctuation, spelling and maths, but the results are used to compare schools</a:t>
            </a:r>
            <a:endParaRPr lang="en-US" dirty="0"/>
          </a:p>
          <a:p>
            <a:pPr algn="ctr"/>
            <a:endParaRPr lang="en-US" dirty="0"/>
          </a:p>
        </p:txBody>
      </p:sp>
      <p:sp>
        <p:nvSpPr>
          <p:cNvPr id="8" name="Vertical Scroll 7">
            <a:extLst>
              <a:ext uri="{FF2B5EF4-FFF2-40B4-BE49-F238E27FC236}">
                <a16:creationId xmlns:a16="http://schemas.microsoft.com/office/drawing/2014/main" id="{590C651D-EB81-B848-A482-DFCCE49A30E9}"/>
              </a:ext>
            </a:extLst>
          </p:cNvPr>
          <p:cNvSpPr/>
          <p:nvPr/>
        </p:nvSpPr>
        <p:spPr>
          <a:xfrm>
            <a:off x="10227733" y="5046133"/>
            <a:ext cx="1761067" cy="1507067"/>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BBC News., 2018)</a:t>
            </a:r>
          </a:p>
        </p:txBody>
      </p:sp>
    </p:spTree>
    <p:extLst>
      <p:ext uri="{BB962C8B-B14F-4D97-AF65-F5344CB8AC3E}">
        <p14:creationId xmlns:p14="http://schemas.microsoft.com/office/powerpoint/2010/main" val="10444254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ppt_y</p:attrName>
                                        </p:attrNameLst>
                                      </p:cBhvr>
                                      <p:tavLst>
                                        <p:tav tm="0">
                                          <p:val>
                                            <p:strVal val="#ppt_y+#ppt_h*1.125000"/>
                                          </p:val>
                                        </p:tav>
                                        <p:tav tm="100000">
                                          <p:val>
                                            <p:strVal val="#ppt_y"/>
                                          </p:val>
                                        </p:tav>
                                      </p:tavLst>
                                    </p:anim>
                                    <p:animEffect transition="in" filter="wipe(up)">
                                      <p:cBhvr>
                                        <p:cTn id="8" dur="500"/>
                                        <p:tgtEl>
                                          <p:spTgt spid="5"/>
                                        </p:tgtEl>
                                      </p:cBhvr>
                                    </p:animEffect>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orizontal Scroll 1">
            <a:extLst>
              <a:ext uri="{FF2B5EF4-FFF2-40B4-BE49-F238E27FC236}">
                <a16:creationId xmlns:a16="http://schemas.microsoft.com/office/drawing/2014/main" id="{3DC7885F-F1D2-8D43-9332-F25779F8D294}"/>
              </a:ext>
            </a:extLst>
          </p:cNvPr>
          <p:cNvSpPr/>
          <p:nvPr/>
        </p:nvSpPr>
        <p:spPr>
          <a:xfrm>
            <a:off x="829733" y="440267"/>
            <a:ext cx="9668934" cy="132080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The SATs results tests taken by 11-year-old children are published every year in primary school league tables produced by the Department for Education. </a:t>
            </a:r>
          </a:p>
        </p:txBody>
      </p:sp>
      <p:sp>
        <p:nvSpPr>
          <p:cNvPr id="3" name="Horizontal Scroll 2">
            <a:extLst>
              <a:ext uri="{FF2B5EF4-FFF2-40B4-BE49-F238E27FC236}">
                <a16:creationId xmlns:a16="http://schemas.microsoft.com/office/drawing/2014/main" id="{2A8B9ACB-565B-E445-BB89-5A8A1CD22B6E}"/>
              </a:ext>
            </a:extLst>
          </p:cNvPr>
          <p:cNvSpPr/>
          <p:nvPr/>
        </p:nvSpPr>
        <p:spPr>
          <a:xfrm>
            <a:off x="778933" y="2286000"/>
            <a:ext cx="9685867" cy="142240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facility on the website allows users to rank schools by various measures, such as comparing schools with the national average and other local schools.</a:t>
            </a:r>
          </a:p>
        </p:txBody>
      </p:sp>
      <p:sp>
        <p:nvSpPr>
          <p:cNvPr id="4" name="Horizontal Scroll 3">
            <a:extLst>
              <a:ext uri="{FF2B5EF4-FFF2-40B4-BE49-F238E27FC236}">
                <a16:creationId xmlns:a16="http://schemas.microsoft.com/office/drawing/2014/main" id="{EF9E9AE4-479D-ED4C-9B5B-C51E00B4D1E4}"/>
              </a:ext>
            </a:extLst>
          </p:cNvPr>
          <p:cNvSpPr/>
          <p:nvPr/>
        </p:nvSpPr>
        <p:spPr>
          <a:xfrm>
            <a:off x="829733" y="4064000"/>
            <a:ext cx="9668934" cy="1202267"/>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dirty="0"/>
              <a:t>Championship tables are often the first port where parents want to choose schools for their children, or simply judge how well the schools work.</a:t>
            </a:r>
          </a:p>
        </p:txBody>
      </p:sp>
      <p:sp>
        <p:nvSpPr>
          <p:cNvPr id="5" name="Horizontal Scroll 4">
            <a:extLst>
              <a:ext uri="{FF2B5EF4-FFF2-40B4-BE49-F238E27FC236}">
                <a16:creationId xmlns:a16="http://schemas.microsoft.com/office/drawing/2014/main" id="{D527ECE4-6779-2F46-A474-70F0214FAC1C}"/>
              </a:ext>
            </a:extLst>
          </p:cNvPr>
          <p:cNvSpPr/>
          <p:nvPr/>
        </p:nvSpPr>
        <p:spPr>
          <a:xfrm>
            <a:off x="829733" y="5418667"/>
            <a:ext cx="9939867" cy="1439333"/>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dirty="0"/>
              <a:t>But, according to many educational experts, the tables only show how well a student in a given school year performed well in a test or exam.</a:t>
            </a:r>
          </a:p>
        </p:txBody>
      </p:sp>
    </p:spTree>
    <p:extLst>
      <p:ext uri="{BB962C8B-B14F-4D97-AF65-F5344CB8AC3E}">
        <p14:creationId xmlns:p14="http://schemas.microsoft.com/office/powerpoint/2010/main" val="21811825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E7F27F25-FC63-4940-9476-40E44E667FF1}"/>
              </a:ext>
            </a:extLst>
          </p:cNvPr>
          <p:cNvSpPr/>
          <p:nvPr/>
        </p:nvSpPr>
        <p:spPr>
          <a:xfrm>
            <a:off x="948267" y="897467"/>
            <a:ext cx="8483600" cy="253153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Critics also highlights the fact that tables encourage competition, rather than collaboration, between schools in local areas and can lead to middle-class parents pushing to get their children into top schools, further driving down standards at less popular schools</a:t>
            </a:r>
          </a:p>
        </p:txBody>
      </p:sp>
      <p:sp>
        <p:nvSpPr>
          <p:cNvPr id="3" name="Cloud 2">
            <a:extLst>
              <a:ext uri="{FF2B5EF4-FFF2-40B4-BE49-F238E27FC236}">
                <a16:creationId xmlns:a16="http://schemas.microsoft.com/office/drawing/2014/main" id="{B64D5FF6-A585-9247-8FC7-53D8DF4263D1}"/>
              </a:ext>
            </a:extLst>
          </p:cNvPr>
          <p:cNvSpPr/>
          <p:nvPr/>
        </p:nvSpPr>
        <p:spPr>
          <a:xfrm>
            <a:off x="1320800" y="3820160"/>
            <a:ext cx="8879840" cy="303784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results of the key stage 2 SATs tests are published and used by Ofsted and the Department for Education to judge how schools are performing. If a school does not meet the minimum floor standard can be forced to </a:t>
            </a:r>
            <a:r>
              <a:rPr lang="en-GB" dirty="0" err="1"/>
              <a:t>academise</a:t>
            </a:r>
            <a:r>
              <a:rPr lang="en-GB" dirty="0"/>
              <a:t> or have its academy sponsor changed</a:t>
            </a:r>
            <a:endParaRPr lang="en-US" dirty="0"/>
          </a:p>
        </p:txBody>
      </p:sp>
      <p:sp>
        <p:nvSpPr>
          <p:cNvPr id="4" name="Vertical Scroll 3">
            <a:extLst>
              <a:ext uri="{FF2B5EF4-FFF2-40B4-BE49-F238E27FC236}">
                <a16:creationId xmlns:a16="http://schemas.microsoft.com/office/drawing/2014/main" id="{F0126DDB-A221-D944-80B3-10ACC36A4210}"/>
              </a:ext>
            </a:extLst>
          </p:cNvPr>
          <p:cNvSpPr/>
          <p:nvPr/>
        </p:nvSpPr>
        <p:spPr>
          <a:xfrm>
            <a:off x="9431867" y="467360"/>
            <a:ext cx="2292773" cy="219456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(BBC News, 2018). </a:t>
            </a:r>
            <a:endParaRPr lang="en-US"/>
          </a:p>
        </p:txBody>
      </p:sp>
      <p:sp>
        <p:nvSpPr>
          <p:cNvPr id="5" name="Vertical Scroll 4">
            <a:extLst>
              <a:ext uri="{FF2B5EF4-FFF2-40B4-BE49-F238E27FC236}">
                <a16:creationId xmlns:a16="http://schemas.microsoft.com/office/drawing/2014/main" id="{352604BD-8976-B449-AC17-0F43CD113465}"/>
              </a:ext>
            </a:extLst>
          </p:cNvPr>
          <p:cNvSpPr/>
          <p:nvPr/>
        </p:nvSpPr>
        <p:spPr>
          <a:xfrm>
            <a:off x="10200640" y="3820160"/>
            <a:ext cx="1828800" cy="245872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(Ward, 2018) </a:t>
            </a:r>
            <a:endParaRPr lang="en-US"/>
          </a:p>
        </p:txBody>
      </p:sp>
    </p:spTree>
    <p:extLst>
      <p:ext uri="{BB962C8B-B14F-4D97-AF65-F5344CB8AC3E}">
        <p14:creationId xmlns:p14="http://schemas.microsoft.com/office/powerpoint/2010/main" val="25091073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arn(inVertical)">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triped Right Arrow 1">
            <a:extLst>
              <a:ext uri="{FF2B5EF4-FFF2-40B4-BE49-F238E27FC236}">
                <a16:creationId xmlns:a16="http://schemas.microsoft.com/office/drawing/2014/main" id="{DC757A31-0EB8-A84E-9A55-BB18B9A90357}"/>
              </a:ext>
            </a:extLst>
          </p:cNvPr>
          <p:cNvSpPr/>
          <p:nvPr/>
        </p:nvSpPr>
        <p:spPr>
          <a:xfrm>
            <a:off x="650240" y="426720"/>
            <a:ext cx="8818880" cy="20320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YouGov survey for group More Than A Score</a:t>
            </a:r>
            <a:endParaRPr lang="en-US" dirty="0"/>
          </a:p>
        </p:txBody>
      </p:sp>
      <p:sp>
        <p:nvSpPr>
          <p:cNvPr id="3" name="Down Arrow Callout 2">
            <a:extLst>
              <a:ext uri="{FF2B5EF4-FFF2-40B4-BE49-F238E27FC236}">
                <a16:creationId xmlns:a16="http://schemas.microsoft.com/office/drawing/2014/main" id="{5D996AF5-4CB7-E941-B0C6-312CA33AA687}"/>
              </a:ext>
            </a:extLst>
          </p:cNvPr>
          <p:cNvSpPr/>
          <p:nvPr/>
        </p:nvSpPr>
        <p:spPr>
          <a:xfrm>
            <a:off x="386080" y="2824480"/>
            <a:ext cx="4246880" cy="403352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poll of 596 parents (63%, almost two-thirds of parents) of 7- to 14-year-olds felt their children were under too much pressure during the primary school tests.</a:t>
            </a:r>
            <a:endParaRPr lang="en-US" dirty="0"/>
          </a:p>
        </p:txBody>
      </p:sp>
      <p:sp>
        <p:nvSpPr>
          <p:cNvPr id="4" name="Down Arrow Callout 3">
            <a:extLst>
              <a:ext uri="{FF2B5EF4-FFF2-40B4-BE49-F238E27FC236}">
                <a16:creationId xmlns:a16="http://schemas.microsoft.com/office/drawing/2014/main" id="{5E0FD9EC-D0E0-5640-9B1E-E64BC4AB7DCF}"/>
              </a:ext>
            </a:extLst>
          </p:cNvPr>
          <p:cNvSpPr/>
          <p:nvPr/>
        </p:nvSpPr>
        <p:spPr>
          <a:xfrm>
            <a:off x="6096000" y="2824480"/>
            <a:ext cx="4531360" cy="392176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polling also confirms that parents consider SATs are damaging and pointless.</a:t>
            </a:r>
            <a:endParaRPr lang="en-US"/>
          </a:p>
        </p:txBody>
      </p:sp>
      <p:sp>
        <p:nvSpPr>
          <p:cNvPr id="5" name="Vertical Scroll 4">
            <a:extLst>
              <a:ext uri="{FF2B5EF4-FFF2-40B4-BE49-F238E27FC236}">
                <a16:creationId xmlns:a16="http://schemas.microsoft.com/office/drawing/2014/main" id="{3399463E-B62C-304C-8074-EA17CEDD5AE8}"/>
              </a:ext>
            </a:extLst>
          </p:cNvPr>
          <p:cNvSpPr/>
          <p:nvPr/>
        </p:nvSpPr>
        <p:spPr>
          <a:xfrm>
            <a:off x="9469120" y="426720"/>
            <a:ext cx="2499360" cy="203200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 (Ward, 2018)</a:t>
            </a:r>
          </a:p>
        </p:txBody>
      </p:sp>
    </p:spTree>
    <p:extLst>
      <p:ext uri="{BB962C8B-B14F-4D97-AF65-F5344CB8AC3E}">
        <p14:creationId xmlns:p14="http://schemas.microsoft.com/office/powerpoint/2010/main" val="21609806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strips(down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strips(down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n 1">
            <a:extLst>
              <a:ext uri="{FF2B5EF4-FFF2-40B4-BE49-F238E27FC236}">
                <a16:creationId xmlns:a16="http://schemas.microsoft.com/office/drawing/2014/main" id="{E3F64C1D-3A63-0746-93B1-F48C0B792E3B}"/>
              </a:ext>
            </a:extLst>
          </p:cNvPr>
          <p:cNvSpPr/>
          <p:nvPr/>
        </p:nvSpPr>
        <p:spPr>
          <a:xfrm>
            <a:off x="1910080" y="726440"/>
            <a:ext cx="8371840" cy="5405120"/>
          </a:xfrm>
          <a:prstGeom prst="su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t>Impact of SATs</a:t>
            </a:r>
            <a:endParaRPr lang="en-US" sz="3600"/>
          </a:p>
        </p:txBody>
      </p:sp>
    </p:spTree>
    <p:extLst>
      <p:ext uri="{BB962C8B-B14F-4D97-AF65-F5344CB8AC3E}">
        <p14:creationId xmlns:p14="http://schemas.microsoft.com/office/powerpoint/2010/main" val="574736640"/>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loud 2">
            <a:extLst>
              <a:ext uri="{FF2B5EF4-FFF2-40B4-BE49-F238E27FC236}">
                <a16:creationId xmlns:a16="http://schemas.microsoft.com/office/drawing/2014/main" id="{7DF945D2-A22B-7745-B0BA-A6822C3F7429}"/>
              </a:ext>
            </a:extLst>
          </p:cNvPr>
          <p:cNvSpPr/>
          <p:nvPr/>
        </p:nvSpPr>
        <p:spPr>
          <a:xfrm>
            <a:off x="487680" y="528320"/>
            <a:ext cx="3291840" cy="15849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Anxiety</a:t>
            </a:r>
          </a:p>
        </p:txBody>
      </p:sp>
      <p:sp>
        <p:nvSpPr>
          <p:cNvPr id="4" name="Cloud 3">
            <a:extLst>
              <a:ext uri="{FF2B5EF4-FFF2-40B4-BE49-F238E27FC236}">
                <a16:creationId xmlns:a16="http://schemas.microsoft.com/office/drawing/2014/main" id="{822E5D94-2134-E047-A8EA-8FFA6396258C}"/>
              </a:ext>
            </a:extLst>
          </p:cNvPr>
          <p:cNvSpPr/>
          <p:nvPr/>
        </p:nvSpPr>
        <p:spPr>
          <a:xfrm>
            <a:off x="4531360" y="508000"/>
            <a:ext cx="3312160" cy="166624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Under pressure</a:t>
            </a:r>
          </a:p>
        </p:txBody>
      </p:sp>
      <p:sp>
        <p:nvSpPr>
          <p:cNvPr id="5" name="Cloud 4">
            <a:extLst>
              <a:ext uri="{FF2B5EF4-FFF2-40B4-BE49-F238E27FC236}">
                <a16:creationId xmlns:a16="http://schemas.microsoft.com/office/drawing/2014/main" id="{A85A90EB-D5FF-994B-AEF9-88246D6F2E95}"/>
              </a:ext>
            </a:extLst>
          </p:cNvPr>
          <p:cNvSpPr/>
          <p:nvPr/>
        </p:nvSpPr>
        <p:spPr>
          <a:xfrm>
            <a:off x="8554720" y="508000"/>
            <a:ext cx="3068320" cy="16052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Loss of concentration</a:t>
            </a:r>
          </a:p>
        </p:txBody>
      </p:sp>
      <p:sp>
        <p:nvSpPr>
          <p:cNvPr id="6" name="Cloud 5">
            <a:extLst>
              <a:ext uri="{FF2B5EF4-FFF2-40B4-BE49-F238E27FC236}">
                <a16:creationId xmlns:a16="http://schemas.microsoft.com/office/drawing/2014/main" id="{B285587E-E0FA-3C47-B6B2-39F2D1F5FA0D}"/>
              </a:ext>
            </a:extLst>
          </p:cNvPr>
          <p:cNvSpPr/>
          <p:nvPr/>
        </p:nvSpPr>
        <p:spPr>
          <a:xfrm>
            <a:off x="487680" y="2600960"/>
            <a:ext cx="3576320" cy="22148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No longer enjoy learning</a:t>
            </a:r>
          </a:p>
        </p:txBody>
      </p:sp>
      <p:sp>
        <p:nvSpPr>
          <p:cNvPr id="7" name="Cloud 6">
            <a:extLst>
              <a:ext uri="{FF2B5EF4-FFF2-40B4-BE49-F238E27FC236}">
                <a16:creationId xmlns:a16="http://schemas.microsoft.com/office/drawing/2014/main" id="{3BB7B7C2-5BB2-034A-A839-0FEDBC90C442}"/>
              </a:ext>
            </a:extLst>
          </p:cNvPr>
          <p:cNvSpPr/>
          <p:nvPr/>
        </p:nvSpPr>
        <p:spPr>
          <a:xfrm>
            <a:off x="4856480" y="2600960"/>
            <a:ext cx="2987040" cy="22148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Impact on health and well-being</a:t>
            </a:r>
          </a:p>
        </p:txBody>
      </p:sp>
      <p:sp>
        <p:nvSpPr>
          <p:cNvPr id="8" name="Cloud 7">
            <a:extLst>
              <a:ext uri="{FF2B5EF4-FFF2-40B4-BE49-F238E27FC236}">
                <a16:creationId xmlns:a16="http://schemas.microsoft.com/office/drawing/2014/main" id="{49C9C8CF-71DE-5545-AFF5-D10C0D032472}"/>
              </a:ext>
            </a:extLst>
          </p:cNvPr>
          <p:cNvSpPr/>
          <p:nvPr/>
        </p:nvSpPr>
        <p:spPr>
          <a:xfrm>
            <a:off x="8554720" y="2600960"/>
            <a:ext cx="3312160" cy="2082801"/>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Sleep disturbance</a:t>
            </a:r>
          </a:p>
        </p:txBody>
      </p:sp>
      <p:sp>
        <p:nvSpPr>
          <p:cNvPr id="9" name="Vertical Scroll 8">
            <a:extLst>
              <a:ext uri="{FF2B5EF4-FFF2-40B4-BE49-F238E27FC236}">
                <a16:creationId xmlns:a16="http://schemas.microsoft.com/office/drawing/2014/main" id="{BBD4C846-4182-4F46-A24A-1A7BF24A353C}"/>
              </a:ext>
            </a:extLst>
          </p:cNvPr>
          <p:cNvSpPr/>
          <p:nvPr/>
        </p:nvSpPr>
        <p:spPr>
          <a:xfrm>
            <a:off x="2275840" y="5059680"/>
            <a:ext cx="2580640" cy="179832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(Ward, 2018) </a:t>
            </a:r>
            <a:endParaRPr lang="en-US"/>
          </a:p>
        </p:txBody>
      </p:sp>
      <p:sp>
        <p:nvSpPr>
          <p:cNvPr id="10" name="Vertical Scroll 9">
            <a:extLst>
              <a:ext uri="{FF2B5EF4-FFF2-40B4-BE49-F238E27FC236}">
                <a16:creationId xmlns:a16="http://schemas.microsoft.com/office/drawing/2014/main" id="{AA52FE62-7180-9748-BD41-7D7E53769836}"/>
              </a:ext>
            </a:extLst>
          </p:cNvPr>
          <p:cNvSpPr/>
          <p:nvPr/>
        </p:nvSpPr>
        <p:spPr>
          <a:xfrm>
            <a:off x="7274560" y="4815840"/>
            <a:ext cx="2275840" cy="182880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t>
            </a:r>
            <a:r>
              <a:rPr lang="en-GB"/>
              <a:t>Furlong et al., 2010). </a:t>
            </a:r>
            <a:endParaRPr lang="en-US"/>
          </a:p>
        </p:txBody>
      </p:sp>
    </p:spTree>
    <p:extLst>
      <p:ext uri="{BB962C8B-B14F-4D97-AF65-F5344CB8AC3E}">
        <p14:creationId xmlns:p14="http://schemas.microsoft.com/office/powerpoint/2010/main" val="276788658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arn(inVertical)">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barn(inVertical)">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barn(inVertical)">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5635861C-5516-F746-85A6-1DF9C1ECDBE7}"/>
              </a:ext>
            </a:extLst>
          </p:cNvPr>
          <p:cNvSpPr/>
          <p:nvPr/>
        </p:nvSpPr>
        <p:spPr>
          <a:xfrm>
            <a:off x="1320800" y="508000"/>
            <a:ext cx="8940800" cy="34544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“It can be seen six- and seven-year-olds worrying about tests. Surely learning is about more than getting a perfect score? Children need a broad and rich curriculum that encourages them to be excited about learning, not terrified of failing at such a young age’’</a:t>
            </a:r>
            <a:endParaRPr lang="en-US"/>
          </a:p>
        </p:txBody>
      </p:sp>
      <p:sp>
        <p:nvSpPr>
          <p:cNvPr id="3" name="Vertical Scroll 2">
            <a:extLst>
              <a:ext uri="{FF2B5EF4-FFF2-40B4-BE49-F238E27FC236}">
                <a16:creationId xmlns:a16="http://schemas.microsoft.com/office/drawing/2014/main" id="{3AECCFA6-160D-A944-BE34-E91161655FCD}"/>
              </a:ext>
            </a:extLst>
          </p:cNvPr>
          <p:cNvSpPr/>
          <p:nvPr/>
        </p:nvSpPr>
        <p:spPr>
          <a:xfrm>
            <a:off x="10241280" y="508000"/>
            <a:ext cx="1889760" cy="526288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(Ward, 2018). </a:t>
            </a:r>
            <a:endParaRPr lang="en-US"/>
          </a:p>
        </p:txBody>
      </p:sp>
      <p:sp>
        <p:nvSpPr>
          <p:cNvPr id="4" name="Cloud 3">
            <a:extLst>
              <a:ext uri="{FF2B5EF4-FFF2-40B4-BE49-F238E27FC236}">
                <a16:creationId xmlns:a16="http://schemas.microsoft.com/office/drawing/2014/main" id="{C17B329D-0110-9844-8E62-26F05C0424C5}"/>
              </a:ext>
            </a:extLst>
          </p:cNvPr>
          <p:cNvSpPr/>
          <p:nvPr/>
        </p:nvSpPr>
        <p:spPr>
          <a:xfrm>
            <a:off x="1788160" y="4185920"/>
            <a:ext cx="8229600" cy="26720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“NAHT (National Association of Head Teachers) would like to see less testing in primary schools overall, leaving more time and space for a broad range of subjects and activities in the school day so that children’s opportunities are not limited” (Ward, 2018).</a:t>
            </a:r>
          </a:p>
        </p:txBody>
      </p:sp>
    </p:spTree>
    <p:extLst>
      <p:ext uri="{BB962C8B-B14F-4D97-AF65-F5344CB8AC3E}">
        <p14:creationId xmlns:p14="http://schemas.microsoft.com/office/powerpoint/2010/main" val="42638220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arn(inVertical)">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D0B3429F-7265-004F-BACF-D4CA3249C440}"/>
              </a:ext>
            </a:extLst>
          </p:cNvPr>
          <p:cNvSpPr/>
          <p:nvPr/>
        </p:nvSpPr>
        <p:spPr>
          <a:xfrm>
            <a:off x="833120" y="447040"/>
            <a:ext cx="10830560" cy="1483360"/>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a:t>
            </a:r>
            <a:r>
              <a:rPr lang="en-GB" dirty="0" err="1"/>
              <a:t>viewpont</a:t>
            </a:r>
            <a:r>
              <a:rPr lang="en-GB" dirty="0"/>
              <a:t> is also highlighted in Foundation Phase what is the name of the statutory curriculum for all 3 to 7 years olds by encouraging to be creative and to use their imagination and ensures that learning is fun and effective.</a:t>
            </a:r>
          </a:p>
        </p:txBody>
      </p:sp>
      <p:sp>
        <p:nvSpPr>
          <p:cNvPr id="4" name="Vertical Scroll 3">
            <a:extLst>
              <a:ext uri="{FF2B5EF4-FFF2-40B4-BE49-F238E27FC236}">
                <a16:creationId xmlns:a16="http://schemas.microsoft.com/office/drawing/2014/main" id="{59FBB2BA-1766-194A-9742-11F355948A66}"/>
              </a:ext>
            </a:extLst>
          </p:cNvPr>
          <p:cNvSpPr/>
          <p:nvPr/>
        </p:nvSpPr>
        <p:spPr>
          <a:xfrm>
            <a:off x="10566400" y="2133600"/>
            <a:ext cx="1625600" cy="113792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(Furlong et al., 2010). </a:t>
            </a:r>
            <a:endParaRPr lang="en-US"/>
          </a:p>
        </p:txBody>
      </p:sp>
      <p:sp>
        <p:nvSpPr>
          <p:cNvPr id="5" name="Horizontal Scroll 4">
            <a:extLst>
              <a:ext uri="{FF2B5EF4-FFF2-40B4-BE49-F238E27FC236}">
                <a16:creationId xmlns:a16="http://schemas.microsoft.com/office/drawing/2014/main" id="{90CE330B-08E7-BA46-8A02-5E60A1FD2442}"/>
              </a:ext>
            </a:extLst>
          </p:cNvPr>
          <p:cNvSpPr/>
          <p:nvPr/>
        </p:nvSpPr>
        <p:spPr>
          <a:xfrm>
            <a:off x="1178560" y="3840481"/>
            <a:ext cx="9834880" cy="217424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School leaders share numerous of the concerns that parents have about </a:t>
            </a:r>
            <a:r>
              <a:rPr lang="en-GB" dirty="0" err="1"/>
              <a:t>Sats</a:t>
            </a:r>
            <a:r>
              <a:rPr lang="en-GB" dirty="0"/>
              <a:t>. Children have many abilities and talents ranging from music to sports. Children have gained many life skills that will stand them in good place for the future. Children are not just numbers on a page, they are human-beings, our generation (Ward, 2018).</a:t>
            </a:r>
          </a:p>
        </p:txBody>
      </p:sp>
    </p:spTree>
    <p:extLst>
      <p:ext uri="{BB962C8B-B14F-4D97-AF65-F5344CB8AC3E}">
        <p14:creationId xmlns:p14="http://schemas.microsoft.com/office/powerpoint/2010/main" val="241088123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additive="base">
                                        <p:cTn id="12"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orizontal Scroll 1">
            <a:extLst>
              <a:ext uri="{FF2B5EF4-FFF2-40B4-BE49-F238E27FC236}">
                <a16:creationId xmlns:a16="http://schemas.microsoft.com/office/drawing/2014/main" id="{79F02683-FC60-7A4C-8F61-73A3E3D36463}"/>
              </a:ext>
            </a:extLst>
          </p:cNvPr>
          <p:cNvSpPr/>
          <p:nvPr/>
        </p:nvSpPr>
        <p:spPr>
          <a:xfrm>
            <a:off x="1950720" y="629920"/>
            <a:ext cx="8534400" cy="217424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There has been increasing concern about the pressure on pupils and teachers to do well (Ward, 2018)</a:t>
            </a:r>
          </a:p>
        </p:txBody>
      </p:sp>
      <p:sp>
        <p:nvSpPr>
          <p:cNvPr id="3" name="Cloud 2">
            <a:extLst>
              <a:ext uri="{FF2B5EF4-FFF2-40B4-BE49-F238E27FC236}">
                <a16:creationId xmlns:a16="http://schemas.microsoft.com/office/drawing/2014/main" id="{508E14EA-4D6C-804D-B6BB-E938D90B08CE}"/>
              </a:ext>
            </a:extLst>
          </p:cNvPr>
          <p:cNvSpPr/>
          <p:nvPr/>
        </p:nvSpPr>
        <p:spPr>
          <a:xfrm>
            <a:off x="1178560" y="3007360"/>
            <a:ext cx="9855200" cy="33121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Acknowledging the deep concerns of primary teachers about the conduct and effects of the Government’s new system for assessing primary pupils, the Union conducted a survey to capture the full extent of teachers’ views and experiences (</a:t>
            </a:r>
            <a:r>
              <a:rPr lang="en-US" dirty="0" err="1"/>
              <a:t>Teachers.org.uk</a:t>
            </a:r>
            <a:r>
              <a:rPr lang="en-US" dirty="0"/>
              <a:t>, 2019) </a:t>
            </a:r>
          </a:p>
        </p:txBody>
      </p:sp>
    </p:spTree>
    <p:extLst>
      <p:ext uri="{BB962C8B-B14F-4D97-AF65-F5344CB8AC3E}">
        <p14:creationId xmlns:p14="http://schemas.microsoft.com/office/powerpoint/2010/main" val="12625942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heckerboard(across)">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393478AB-64D9-144F-A067-FB451AB653D2}"/>
              </a:ext>
            </a:extLst>
          </p:cNvPr>
          <p:cNvSpPr/>
          <p:nvPr/>
        </p:nvSpPr>
        <p:spPr>
          <a:xfrm>
            <a:off x="1239520" y="325120"/>
            <a:ext cx="9204960" cy="19913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a:p>
            <a:pPr algn="ctr"/>
            <a:r>
              <a:rPr lang="en-US" sz="2000" dirty="0"/>
              <a:t>Strong interests are expressed about the Department for Education’s management of the assessment process. But teachers’ criticisms extend to far more. </a:t>
            </a:r>
          </a:p>
          <a:p>
            <a:pPr algn="ctr"/>
            <a:endParaRPr lang="en-US" sz="2000" dirty="0"/>
          </a:p>
        </p:txBody>
      </p:sp>
      <p:sp>
        <p:nvSpPr>
          <p:cNvPr id="4" name="Cloud 3">
            <a:extLst>
              <a:ext uri="{FF2B5EF4-FFF2-40B4-BE49-F238E27FC236}">
                <a16:creationId xmlns:a16="http://schemas.microsoft.com/office/drawing/2014/main" id="{7A9DBF99-B3FB-0B4A-826A-21C6D171C19B}"/>
              </a:ext>
            </a:extLst>
          </p:cNvPr>
          <p:cNvSpPr/>
          <p:nvPr/>
        </p:nvSpPr>
        <p:spPr>
          <a:xfrm>
            <a:off x="711200" y="2702560"/>
            <a:ext cx="9997440" cy="33324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i="1"/>
              <a:t>“Children need to be creative, play music, paint, compete in sports, run, swim, sculpt, perform, work together. This is fundamental to their development, growth and well-being. SATs and the new expectations regarding primary age children’s achievements do not allow for these vital elements of their life to flourish.”</a:t>
            </a:r>
            <a:endParaRPr lang="en-GB"/>
          </a:p>
        </p:txBody>
      </p:sp>
      <p:sp>
        <p:nvSpPr>
          <p:cNvPr id="3" name="Vertical Scroll 2">
            <a:extLst>
              <a:ext uri="{FF2B5EF4-FFF2-40B4-BE49-F238E27FC236}">
                <a16:creationId xmlns:a16="http://schemas.microsoft.com/office/drawing/2014/main" id="{532372EF-B51F-D241-B967-2F2446C44FFF}"/>
              </a:ext>
            </a:extLst>
          </p:cNvPr>
          <p:cNvSpPr/>
          <p:nvPr/>
        </p:nvSpPr>
        <p:spPr>
          <a:xfrm>
            <a:off x="10444480" y="488731"/>
            <a:ext cx="1600375" cy="5675586"/>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t>
            </a:r>
            <a:r>
              <a:rPr lang="en-GB" err="1"/>
              <a:t>Teachers.org.uk</a:t>
            </a:r>
            <a:r>
              <a:rPr lang="en-GB"/>
              <a:t>, 2019) </a:t>
            </a:r>
            <a:endParaRPr lang="en-US"/>
          </a:p>
        </p:txBody>
      </p:sp>
    </p:spTree>
    <p:extLst>
      <p:ext uri="{BB962C8B-B14F-4D97-AF65-F5344CB8AC3E}">
        <p14:creationId xmlns:p14="http://schemas.microsoft.com/office/powerpoint/2010/main" val="41025064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F83A1867-5BD7-1141-905F-CA49830F6E26}"/>
              </a:ext>
            </a:extLst>
          </p:cNvPr>
          <p:cNvSpPr/>
          <p:nvPr/>
        </p:nvSpPr>
        <p:spPr>
          <a:xfrm>
            <a:off x="589280" y="670560"/>
            <a:ext cx="8676640" cy="29057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fundamental aspects of primary assessment are wrong, and that they have very negative effects on the primary curriculum and on children’s experience of education: many teachers fear that their pupils’ attitude to learning has been permanently damaged“. </a:t>
            </a:r>
            <a:endParaRPr lang="en-US"/>
          </a:p>
        </p:txBody>
      </p:sp>
      <p:sp>
        <p:nvSpPr>
          <p:cNvPr id="3" name="Cloud 2">
            <a:extLst>
              <a:ext uri="{FF2B5EF4-FFF2-40B4-BE49-F238E27FC236}">
                <a16:creationId xmlns:a16="http://schemas.microsoft.com/office/drawing/2014/main" id="{DCBFF4CC-E30E-D94B-A8DF-56D3350B89DD}"/>
              </a:ext>
            </a:extLst>
          </p:cNvPr>
          <p:cNvSpPr/>
          <p:nvPr/>
        </p:nvSpPr>
        <p:spPr>
          <a:xfrm>
            <a:off x="589280" y="3921760"/>
            <a:ext cx="8168640" cy="26212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i="1"/>
              <a:t>“Children have not been given sufficient time to learn what was expected of them. In order to try and meet these new requirements, teaching of other subjects was completely </a:t>
            </a:r>
            <a:r>
              <a:rPr lang="en-GB" i="1" err="1"/>
              <a:t>sidelined</a:t>
            </a:r>
            <a:r>
              <a:rPr lang="en-GB" i="1"/>
              <a:t>.”</a:t>
            </a:r>
            <a:endParaRPr lang="en-GB"/>
          </a:p>
        </p:txBody>
      </p:sp>
      <p:sp>
        <p:nvSpPr>
          <p:cNvPr id="4" name="Vertical Scroll 3">
            <a:extLst>
              <a:ext uri="{FF2B5EF4-FFF2-40B4-BE49-F238E27FC236}">
                <a16:creationId xmlns:a16="http://schemas.microsoft.com/office/drawing/2014/main" id="{C4F7CFC1-96EF-8E49-9305-F01D709B5373}"/>
              </a:ext>
            </a:extLst>
          </p:cNvPr>
          <p:cNvSpPr/>
          <p:nvPr/>
        </p:nvSpPr>
        <p:spPr>
          <a:xfrm>
            <a:off x="9591040" y="670560"/>
            <a:ext cx="2438400" cy="536448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t>
            </a:r>
            <a:r>
              <a:rPr lang="en-GB" err="1"/>
              <a:t>Teachers.org.uk</a:t>
            </a:r>
            <a:r>
              <a:rPr lang="en-GB"/>
              <a:t>, 2019) </a:t>
            </a:r>
            <a:endParaRPr lang="en-US"/>
          </a:p>
        </p:txBody>
      </p:sp>
    </p:spTree>
    <p:extLst>
      <p:ext uri="{BB962C8B-B14F-4D97-AF65-F5344CB8AC3E}">
        <p14:creationId xmlns:p14="http://schemas.microsoft.com/office/powerpoint/2010/main" val="239783388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3DFA8F3F-A066-0540-B5D7-5C349EFCE238}"/>
              </a:ext>
            </a:extLst>
          </p:cNvPr>
          <p:cNvSpPr/>
          <p:nvPr/>
        </p:nvSpPr>
        <p:spPr>
          <a:xfrm>
            <a:off x="1910080" y="406400"/>
            <a:ext cx="8676640" cy="20929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a:t>What about children with SEN (Special Education Needs)?</a:t>
            </a:r>
          </a:p>
        </p:txBody>
      </p:sp>
      <p:sp>
        <p:nvSpPr>
          <p:cNvPr id="3" name="Horizontal Scroll 2">
            <a:extLst>
              <a:ext uri="{FF2B5EF4-FFF2-40B4-BE49-F238E27FC236}">
                <a16:creationId xmlns:a16="http://schemas.microsoft.com/office/drawing/2014/main" id="{EE794AEA-5025-E346-BE7C-F309C00C3D3B}"/>
              </a:ext>
            </a:extLst>
          </p:cNvPr>
          <p:cNvSpPr/>
          <p:nvPr/>
        </p:nvSpPr>
        <p:spPr>
          <a:xfrm>
            <a:off x="1137920" y="3198368"/>
            <a:ext cx="9916160" cy="296672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“Children with dyslexic </a:t>
            </a:r>
            <a:r>
              <a:rPr lang="en-GB" dirty="0" err="1"/>
              <a:t>sindrome</a:t>
            </a:r>
            <a:r>
              <a:rPr lang="en-GB" dirty="0"/>
              <a:t> frequently says they are rubbish, and </a:t>
            </a:r>
            <a:r>
              <a:rPr lang="en-GB" dirty="0" err="1"/>
              <a:t>theyr</a:t>
            </a:r>
            <a:r>
              <a:rPr lang="en-GB" dirty="0"/>
              <a:t> </a:t>
            </a:r>
            <a:r>
              <a:rPr lang="en-GB"/>
              <a:t>feel are not </a:t>
            </a:r>
            <a:r>
              <a:rPr lang="en-GB" dirty="0"/>
              <a:t>good enough and will never be able to achieve the </a:t>
            </a:r>
            <a:r>
              <a:rPr lang="en-GB" dirty="0" err="1"/>
              <a:t>strandards</a:t>
            </a:r>
            <a:r>
              <a:rPr lang="en-GB" dirty="0"/>
              <a:t> set up but the Government.” </a:t>
            </a:r>
            <a:endParaRPr lang="en-US" dirty="0"/>
          </a:p>
        </p:txBody>
      </p:sp>
    </p:spTree>
    <p:extLst>
      <p:ext uri="{BB962C8B-B14F-4D97-AF65-F5344CB8AC3E}">
        <p14:creationId xmlns:p14="http://schemas.microsoft.com/office/powerpoint/2010/main" val="16181303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FF4DC48D-C2B7-5C42-A327-E33F0862ED9D}"/>
              </a:ext>
            </a:extLst>
          </p:cNvPr>
          <p:cNvSpPr/>
          <p:nvPr/>
        </p:nvSpPr>
        <p:spPr>
          <a:xfrm>
            <a:off x="1605280" y="609600"/>
            <a:ext cx="9712960" cy="237744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Due to requirements and expectations, children whose are leaving primary </a:t>
            </a:r>
            <a:r>
              <a:rPr lang="en-GB" b="1"/>
              <a:t>school unable to read and write properly</a:t>
            </a:r>
          </a:p>
          <a:p>
            <a:pPr algn="ctr"/>
            <a:endParaRPr lang="en-US"/>
          </a:p>
        </p:txBody>
      </p:sp>
      <p:sp>
        <p:nvSpPr>
          <p:cNvPr id="3" name="Vertical Scroll 2">
            <a:extLst>
              <a:ext uri="{FF2B5EF4-FFF2-40B4-BE49-F238E27FC236}">
                <a16:creationId xmlns:a16="http://schemas.microsoft.com/office/drawing/2014/main" id="{BA72742B-7BCB-DA43-B23B-E6829081CF1D}"/>
              </a:ext>
            </a:extLst>
          </p:cNvPr>
          <p:cNvSpPr/>
          <p:nvPr/>
        </p:nvSpPr>
        <p:spPr>
          <a:xfrm>
            <a:off x="8249920" y="3251200"/>
            <a:ext cx="2235200" cy="237744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t>
            </a:r>
            <a:r>
              <a:rPr lang="en-GB" err="1"/>
              <a:t>Pells</a:t>
            </a:r>
            <a:r>
              <a:rPr lang="en-GB"/>
              <a:t>, 2016)</a:t>
            </a:r>
            <a:endParaRPr lang="en-US"/>
          </a:p>
        </p:txBody>
      </p:sp>
    </p:spTree>
    <p:extLst>
      <p:ext uri="{BB962C8B-B14F-4D97-AF65-F5344CB8AC3E}">
        <p14:creationId xmlns:p14="http://schemas.microsoft.com/office/powerpoint/2010/main" val="17704462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FE3F0-956D-A842-B50B-0D5BEFD8F893}"/>
              </a:ext>
            </a:extLst>
          </p:cNvPr>
          <p:cNvSpPr>
            <a:spLocks noGrp="1"/>
          </p:cNvSpPr>
          <p:nvPr>
            <p:ph type="title"/>
          </p:nvPr>
        </p:nvSpPr>
        <p:spPr/>
        <p:txBody>
          <a:bodyPr/>
          <a:lstStyle/>
          <a:p>
            <a:pPr algn="ctr"/>
            <a:r>
              <a:rPr lang="en-US"/>
              <a:t>Conclusion</a:t>
            </a:r>
          </a:p>
        </p:txBody>
      </p:sp>
      <p:sp>
        <p:nvSpPr>
          <p:cNvPr id="3" name="Content Placeholder 2">
            <a:extLst>
              <a:ext uri="{FF2B5EF4-FFF2-40B4-BE49-F238E27FC236}">
                <a16:creationId xmlns:a16="http://schemas.microsoft.com/office/drawing/2014/main" id="{70CE124A-9AFC-4741-916C-579DFDEE6112}"/>
              </a:ext>
            </a:extLst>
          </p:cNvPr>
          <p:cNvSpPr>
            <a:spLocks noGrp="1"/>
          </p:cNvSpPr>
          <p:nvPr>
            <p:ph idx="1"/>
          </p:nvPr>
        </p:nvSpPr>
        <p:spPr/>
        <p:txBody>
          <a:bodyPr>
            <a:normAutofit fontScale="70000" lnSpcReduction="20000"/>
          </a:bodyPr>
          <a:lstStyle/>
          <a:p>
            <a:pPr marL="0" indent="0">
              <a:buNone/>
            </a:pPr>
            <a:endParaRPr lang="en-US" dirty="0"/>
          </a:p>
          <a:p>
            <a:r>
              <a:rPr lang="en-US" dirty="0"/>
              <a:t>Children during the Phonics screening check, do not receive constructive feedbacks=&gt; they do not know what are their weaknesses and strengths</a:t>
            </a:r>
          </a:p>
          <a:p>
            <a:r>
              <a:rPr lang="en-US" dirty="0"/>
              <a:t>Only parents do receive the results of Phonics screening </a:t>
            </a:r>
            <a:r>
              <a:rPr lang="en-US" dirty="0" err="1"/>
              <a:t>examsprovided</a:t>
            </a:r>
            <a:r>
              <a:rPr lang="en-US" dirty="0"/>
              <a:t> by children</a:t>
            </a:r>
          </a:p>
          <a:p>
            <a:r>
              <a:rPr lang="en-US" dirty="0"/>
              <a:t>Children can not perform well while they on under pressure</a:t>
            </a:r>
          </a:p>
          <a:p>
            <a:r>
              <a:rPr lang="en-US" dirty="0"/>
              <a:t>What is the most important? Children acknowledge or the rank of the the school?</a:t>
            </a:r>
          </a:p>
          <a:p>
            <a:r>
              <a:rPr lang="en-US" dirty="0"/>
              <a:t>Doing the best, but I am the worst student! Why?</a:t>
            </a:r>
          </a:p>
          <a:p>
            <a:r>
              <a:rPr lang="en-US" dirty="0"/>
              <a:t>Loosing confidence in interesting of learning</a:t>
            </a:r>
          </a:p>
          <a:p>
            <a:r>
              <a:rPr lang="en-US" dirty="0"/>
              <a:t>Children need time and effort in order to develop themselves to find their goals </a:t>
            </a:r>
          </a:p>
          <a:p>
            <a:r>
              <a:rPr lang="en-US" dirty="0"/>
              <a:t>Children are like plants who needs time, patience and understanding in order to achieve their potentials and  something better time by time</a:t>
            </a:r>
          </a:p>
          <a:p>
            <a:r>
              <a:rPr lang="en-US" dirty="0"/>
              <a:t>Pressure is a negative attitude which has an impact on child’s development</a:t>
            </a:r>
          </a:p>
          <a:p>
            <a:endParaRPr lang="en-US" dirty="0"/>
          </a:p>
          <a:p>
            <a:r>
              <a:rPr lang="en-US" sz="3800" dirty="0"/>
              <a:t>For whom am I not good enough?</a:t>
            </a:r>
          </a:p>
          <a:p>
            <a:endParaRPr lang="en-US" dirty="0"/>
          </a:p>
        </p:txBody>
      </p:sp>
    </p:spTree>
    <p:extLst>
      <p:ext uri="{BB962C8B-B14F-4D97-AF65-F5344CB8AC3E}">
        <p14:creationId xmlns:p14="http://schemas.microsoft.com/office/powerpoint/2010/main" val="748685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BC965-8150-6D4E-A678-D6942414B75B}"/>
              </a:ext>
            </a:extLst>
          </p:cNvPr>
          <p:cNvSpPr>
            <a:spLocks noGrp="1"/>
          </p:cNvSpPr>
          <p:nvPr>
            <p:ph type="title"/>
          </p:nvPr>
        </p:nvSpPr>
        <p:spPr/>
        <p:txBody>
          <a:bodyPr/>
          <a:lstStyle/>
          <a:p>
            <a:pPr algn="ctr"/>
            <a:r>
              <a:rPr lang="en-US" dirty="0"/>
              <a:t>Reference list</a:t>
            </a:r>
          </a:p>
        </p:txBody>
      </p:sp>
      <p:sp>
        <p:nvSpPr>
          <p:cNvPr id="3" name="Content Placeholder 2">
            <a:extLst>
              <a:ext uri="{FF2B5EF4-FFF2-40B4-BE49-F238E27FC236}">
                <a16:creationId xmlns:a16="http://schemas.microsoft.com/office/drawing/2014/main" id="{673ED43F-407D-B64C-830A-BB0418625AFE}"/>
              </a:ext>
            </a:extLst>
          </p:cNvPr>
          <p:cNvSpPr>
            <a:spLocks noGrp="1"/>
          </p:cNvSpPr>
          <p:nvPr>
            <p:ph idx="1"/>
          </p:nvPr>
        </p:nvSpPr>
        <p:spPr/>
        <p:txBody>
          <a:bodyPr>
            <a:normAutofit fontScale="92500"/>
          </a:bodyPr>
          <a:lstStyle/>
          <a:p>
            <a:r>
              <a:rPr lang="en-US" dirty="0"/>
              <a:t>BBC News. (2018). </a:t>
            </a:r>
            <a:r>
              <a:rPr lang="en-US" i="1" dirty="0"/>
              <a:t>Do </a:t>
            </a:r>
            <a:r>
              <a:rPr lang="en-US" i="1" dirty="0" err="1"/>
              <a:t>Sats</a:t>
            </a:r>
            <a:r>
              <a:rPr lang="en-US" i="1" dirty="0"/>
              <a:t> really matter - and if so, to whom?</a:t>
            </a:r>
            <a:r>
              <a:rPr lang="en-US" dirty="0"/>
              <a:t>. [online] Available at: https://</a:t>
            </a:r>
            <a:r>
              <a:rPr lang="en-US" dirty="0" err="1"/>
              <a:t>www.bbc.co.uk</a:t>
            </a:r>
            <a:r>
              <a:rPr lang="en-US" dirty="0"/>
              <a:t>/news/education-44126030 [Accessed 14 Feb. 2019].</a:t>
            </a:r>
            <a:endParaRPr lang="en-GB" dirty="0"/>
          </a:p>
          <a:p>
            <a:r>
              <a:rPr lang="en-US" dirty="0"/>
              <a:t>Furlong, J., Maynard, T., Morgan, A., Waters, J. and Williams, J. (2010). </a:t>
            </a:r>
            <a:r>
              <a:rPr lang="en-US" i="1" dirty="0"/>
              <a:t>The Teaching and Learning Research </a:t>
            </a:r>
            <a:r>
              <a:rPr lang="en-US" i="1" dirty="0" err="1"/>
              <a:t>Programme</a:t>
            </a:r>
            <a:r>
              <a:rPr lang="en-US" i="1" dirty="0"/>
              <a:t> in Wales: The Foundation Phase</a:t>
            </a:r>
            <a:r>
              <a:rPr lang="en-US" dirty="0"/>
              <a:t>. [online] </a:t>
            </a:r>
            <a:r>
              <a:rPr lang="en-US" dirty="0" err="1"/>
              <a:t>Dera.ioe.ac.uk</a:t>
            </a:r>
            <a:r>
              <a:rPr lang="en-US" dirty="0"/>
              <a:t>. Available at: https://</a:t>
            </a:r>
            <a:r>
              <a:rPr lang="en-US" dirty="0" err="1"/>
              <a:t>dera.ioe.ac.uk</a:t>
            </a:r>
            <a:r>
              <a:rPr lang="en-US" dirty="0"/>
              <a:t>/1866/1/101202foundationreporten.pdf [Accessed 18 Feb. 2019].</a:t>
            </a:r>
            <a:endParaRPr lang="en-GB" dirty="0"/>
          </a:p>
          <a:p>
            <a:r>
              <a:rPr lang="en-US" dirty="0"/>
              <a:t>GOV.UK. (2019). </a:t>
            </a:r>
            <a:r>
              <a:rPr lang="en-US" i="1" dirty="0"/>
              <a:t>The national curriculum</a:t>
            </a:r>
            <a:r>
              <a:rPr lang="en-US" dirty="0"/>
              <a:t>. [online] Available at: https://</a:t>
            </a:r>
            <a:r>
              <a:rPr lang="en-US" dirty="0" err="1"/>
              <a:t>www.gov.uk</a:t>
            </a:r>
            <a:r>
              <a:rPr lang="en-US" dirty="0"/>
              <a:t>/national-curriculum [Accessed 13 Feb. 2019].</a:t>
            </a:r>
            <a:endParaRPr lang="en-GB" dirty="0"/>
          </a:p>
          <a:p>
            <a:r>
              <a:rPr lang="en-US" dirty="0" err="1"/>
              <a:t>Oxfordowl.co.uk</a:t>
            </a:r>
            <a:r>
              <a:rPr lang="en-US" dirty="0"/>
              <a:t>. (2019). </a:t>
            </a:r>
            <a:r>
              <a:rPr lang="en-US" i="1" dirty="0"/>
              <a:t>Oxford Owl, Year 1 Phonics Screening Check</a:t>
            </a:r>
            <a:r>
              <a:rPr lang="en-US" dirty="0"/>
              <a:t>. [online] Available at: https://</a:t>
            </a:r>
            <a:r>
              <a:rPr lang="en-US" dirty="0" err="1"/>
              <a:t>www.oxfordowl.co.uk</a:t>
            </a:r>
            <a:r>
              <a:rPr lang="en-US" dirty="0"/>
              <a:t>/for-home/at-school/assessment-at-primary-school/phonics-screening-check/ [Accessed 13 Feb. 2019].</a:t>
            </a:r>
            <a:endParaRPr lang="en-GB" dirty="0"/>
          </a:p>
        </p:txBody>
      </p:sp>
    </p:spTree>
    <p:extLst>
      <p:ext uri="{BB962C8B-B14F-4D97-AF65-F5344CB8AC3E}">
        <p14:creationId xmlns:p14="http://schemas.microsoft.com/office/powerpoint/2010/main" val="2324823718"/>
      </p:ext>
    </p:extLst>
  </p:cSld>
  <p:clrMapOvr>
    <a:masterClrMapping/>
  </p:clrMapOvr>
  <p:transition spd="slow">
    <p:randomBar dir="ver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61BBEA-C78F-704D-8748-CFB46F992485}"/>
              </a:ext>
            </a:extLst>
          </p:cNvPr>
          <p:cNvSpPr>
            <a:spLocks noGrp="1"/>
          </p:cNvSpPr>
          <p:nvPr>
            <p:ph idx="1"/>
          </p:nvPr>
        </p:nvSpPr>
        <p:spPr/>
        <p:txBody>
          <a:bodyPr>
            <a:normAutofit fontScale="85000" lnSpcReduction="20000"/>
          </a:bodyPr>
          <a:lstStyle/>
          <a:p>
            <a:r>
              <a:rPr lang="en-US" err="1"/>
              <a:t>Pells</a:t>
            </a:r>
            <a:r>
              <a:rPr lang="en-US"/>
              <a:t>, R. (2016). </a:t>
            </a:r>
            <a:r>
              <a:rPr lang="en-US" i="1"/>
              <a:t>Almost half of children leave primary school unable to read and write properly, performance tables reveal</a:t>
            </a:r>
            <a:r>
              <a:rPr lang="en-US"/>
              <a:t>. [online] The Independent. Available at: https://</a:t>
            </a:r>
            <a:r>
              <a:rPr lang="en-US" err="1"/>
              <a:t>www.independent.co.uk</a:t>
            </a:r>
            <a:r>
              <a:rPr lang="en-US"/>
              <a:t>/news/education/education-news/half-of-children-primary-school-unable-read-and-write-performance-tables-education-literacy-numeracy-a7477386.html [Accessed 18 Feb. 2019].</a:t>
            </a:r>
            <a:endParaRPr lang="en-GB"/>
          </a:p>
          <a:p>
            <a:r>
              <a:rPr lang="en-US" err="1"/>
              <a:t>Satspapers.org.uk</a:t>
            </a:r>
            <a:r>
              <a:rPr lang="en-US"/>
              <a:t>. (2019). </a:t>
            </a:r>
            <a:r>
              <a:rPr lang="en-US" i="1"/>
              <a:t>Phonics Tests</a:t>
            </a:r>
            <a:r>
              <a:rPr lang="en-US"/>
              <a:t>. [online] Available at: http://</a:t>
            </a:r>
            <a:r>
              <a:rPr lang="en-US" err="1"/>
              <a:t>www.satspapers.org.uk</a:t>
            </a:r>
            <a:r>
              <a:rPr lang="en-US"/>
              <a:t>/</a:t>
            </a:r>
            <a:r>
              <a:rPr lang="en-US" err="1"/>
              <a:t>Page.aspx?TId</a:t>
            </a:r>
            <a:r>
              <a:rPr lang="en-US"/>
              <a:t>=21 [Accessed 17 Feb. 2019].</a:t>
            </a:r>
            <a:endParaRPr lang="en-GB"/>
          </a:p>
          <a:p>
            <a:r>
              <a:rPr lang="en-US" err="1"/>
              <a:t>Teachers.org.uk</a:t>
            </a:r>
            <a:r>
              <a:rPr lang="en-US"/>
              <a:t>. (2019). </a:t>
            </a:r>
            <a:r>
              <a:rPr lang="en-US" i="1"/>
              <a:t>National Education Union (NEU), NUT - The Teachers' Union</a:t>
            </a:r>
            <a:r>
              <a:rPr lang="en-US"/>
              <a:t>. [online] Available at: https://</a:t>
            </a:r>
            <a:r>
              <a:rPr lang="en-US" err="1"/>
              <a:t>www.teachers.org.uk</a:t>
            </a:r>
            <a:r>
              <a:rPr lang="en-US"/>
              <a:t>/education-policies/primary/crisis-in-primary-assessment [Accessed 18 Feb. 2019].</a:t>
            </a:r>
            <a:endParaRPr lang="en-GB"/>
          </a:p>
          <a:p>
            <a:r>
              <a:rPr lang="en-US"/>
              <a:t>Ward, H. (2018). </a:t>
            </a:r>
            <a:r>
              <a:rPr lang="en-US" i="1" err="1"/>
              <a:t>Sats</a:t>
            </a:r>
            <a:r>
              <a:rPr lang="en-US" i="1"/>
              <a:t> pressure in primaries is too much, say parents</a:t>
            </a:r>
            <a:r>
              <a:rPr lang="en-US"/>
              <a:t>. [online] </a:t>
            </a:r>
            <a:r>
              <a:rPr lang="en-US" err="1"/>
              <a:t>Tes</a:t>
            </a:r>
            <a:r>
              <a:rPr lang="en-US"/>
              <a:t>. Available at: https://</a:t>
            </a:r>
            <a:r>
              <a:rPr lang="en-US" err="1"/>
              <a:t>www.tes.com</a:t>
            </a:r>
            <a:r>
              <a:rPr lang="en-US"/>
              <a:t>/news/</a:t>
            </a:r>
            <a:r>
              <a:rPr lang="en-US" err="1"/>
              <a:t>sats</a:t>
            </a:r>
            <a:r>
              <a:rPr lang="en-US"/>
              <a:t>-pressure-primaries-too-much-say-parents [Accessed 15 Feb. 2019].</a:t>
            </a:r>
            <a:endParaRPr lang="en-GB"/>
          </a:p>
          <a:p>
            <a:r>
              <a:rPr lang="en-US" err="1"/>
              <a:t>Whinstone.org.uk</a:t>
            </a:r>
            <a:r>
              <a:rPr lang="en-US"/>
              <a:t>. (2017). </a:t>
            </a:r>
            <a:r>
              <a:rPr lang="en-US" i="1"/>
              <a:t>Whinstone Primary Year 1 Phonics Screening Check June 2017</a:t>
            </a:r>
            <a:r>
              <a:rPr lang="en-US"/>
              <a:t>. [online] Available at: http://</a:t>
            </a:r>
            <a:r>
              <a:rPr lang="en-US" err="1"/>
              <a:t>www.whinstone.org.uk</a:t>
            </a:r>
            <a:r>
              <a:rPr lang="en-US"/>
              <a:t>/</a:t>
            </a:r>
            <a:r>
              <a:rPr lang="en-US" err="1"/>
              <a:t>wp</a:t>
            </a:r>
            <a:r>
              <a:rPr lang="en-US"/>
              <a:t>-content/uploads/2014/11/Phonics-screening-check-2017.pdf [Accessed 13 Feb. 2019].</a:t>
            </a:r>
            <a:endParaRPr lang="en-GB"/>
          </a:p>
        </p:txBody>
      </p:sp>
    </p:spTree>
    <p:extLst>
      <p:ext uri="{BB962C8B-B14F-4D97-AF65-F5344CB8AC3E}">
        <p14:creationId xmlns:p14="http://schemas.microsoft.com/office/powerpoint/2010/main" val="2838518377"/>
      </p:ext>
    </p:extLst>
  </p:cSld>
  <p:clrMapOvr>
    <a:masterClrMapping/>
  </p:clrMapOvr>
  <p:transition spd="slow">
    <p:randomBar dir="vert"/>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639</TotalTime>
  <Words>1812</Words>
  <Application>Microsoft Macintosh PowerPoint</Application>
  <PresentationFormat>Widescreen</PresentationFormat>
  <Paragraphs>118</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Trebuchet MS</vt:lpstr>
      <vt:lpstr>Wingdings 3</vt:lpstr>
      <vt:lpstr>Facet</vt:lpstr>
      <vt:lpstr>SCENARIO Assessment and Evaluation in Education</vt:lpstr>
      <vt:lpstr>PowerPoint Presentation</vt:lpstr>
      <vt:lpstr>The National Curriculum -Key Stages-</vt:lpstr>
      <vt:lpstr>Compulsory National Curriculum subjects at primary schools (KS1 and KS2) are:</vt:lpstr>
      <vt:lpstr>According the Phonics screening check</vt:lpstr>
      <vt:lpstr>PowerPoint Presentation</vt:lpstr>
      <vt:lpstr>At the final year of primary school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SCENARIO</dc:title>
  <dc:creator>Brigitta Kun (P150510)</dc:creator>
  <cp:lastModifiedBy>Brigitta Kun (P150510)</cp:lastModifiedBy>
  <cp:revision>37</cp:revision>
  <dcterms:created xsi:type="dcterms:W3CDTF">2019-02-19T10:56:32Z</dcterms:created>
  <dcterms:modified xsi:type="dcterms:W3CDTF">2019-02-19T22:44:37Z</dcterms:modified>
</cp:coreProperties>
</file>