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6"/>
  </p:notesMasterIdLst>
  <p:sldIdLst>
    <p:sldId id="256" r:id="rId2"/>
    <p:sldId id="257" r:id="rId3"/>
    <p:sldId id="258" r:id="rId4"/>
    <p:sldId id="259" r:id="rId5"/>
    <p:sldId id="260" r:id="rId6"/>
    <p:sldId id="300" r:id="rId7"/>
    <p:sldId id="295" r:id="rId8"/>
    <p:sldId id="261" r:id="rId9"/>
    <p:sldId id="294" r:id="rId10"/>
    <p:sldId id="272" r:id="rId11"/>
    <p:sldId id="262" r:id="rId12"/>
    <p:sldId id="268" r:id="rId13"/>
    <p:sldId id="269" r:id="rId14"/>
    <p:sldId id="270" r:id="rId15"/>
    <p:sldId id="271" r:id="rId16"/>
    <p:sldId id="273" r:id="rId17"/>
    <p:sldId id="264" r:id="rId18"/>
    <p:sldId id="274" r:id="rId19"/>
    <p:sldId id="265" r:id="rId20"/>
    <p:sldId id="267" r:id="rId21"/>
    <p:sldId id="278" r:id="rId22"/>
    <p:sldId id="284" r:id="rId23"/>
    <p:sldId id="282" r:id="rId24"/>
    <p:sldId id="283" r:id="rId25"/>
    <p:sldId id="285" r:id="rId26"/>
    <p:sldId id="279" r:id="rId27"/>
    <p:sldId id="286" r:id="rId28"/>
    <p:sldId id="287" r:id="rId29"/>
    <p:sldId id="301" r:id="rId30"/>
    <p:sldId id="280" r:id="rId31"/>
    <p:sldId id="288" r:id="rId32"/>
    <p:sldId id="293" r:id="rId33"/>
    <p:sldId id="298" r:id="rId34"/>
    <p:sldId id="29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Knight" initials="LK" lastIdx="1" clrIdx="0">
    <p:extLst>
      <p:ext uri="{19B8F6BF-5375-455C-9EA6-DF929625EA0E}">
        <p15:presenceInfo xmlns:p15="http://schemas.microsoft.com/office/powerpoint/2012/main" userId="S::laura.knight@uwtsd.ac.uk::fcc6b1b8-7f69-4c06-9fd3-1a1553b3cd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F7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2541D-B726-B303-DC2D-C65EC756BDCC}" v="145" dt="2020-11-02T14:20:12.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56" autoAdjust="0"/>
    <p:restoredTop sz="61221" autoAdjust="0"/>
  </p:normalViewPr>
  <p:slideViewPr>
    <p:cSldViewPr snapToGrid="0">
      <p:cViewPr varScale="1">
        <p:scale>
          <a:sx n="57" d="100"/>
          <a:sy n="57" d="100"/>
        </p:scale>
        <p:origin x="1314" y="21"/>
      </p:cViewPr>
      <p:guideLst/>
    </p:cSldViewPr>
  </p:slideViewPr>
  <p:outlineViewPr>
    <p:cViewPr>
      <p:scale>
        <a:sx n="33" d="100"/>
        <a:sy n="33" d="100"/>
      </p:scale>
      <p:origin x="0" y="-2568"/>
    </p:cViewPr>
  </p:outlineViewPr>
  <p:notesTextViewPr>
    <p:cViewPr>
      <p:scale>
        <a:sx n="75" d="100"/>
        <a:sy n="75" d="100"/>
      </p:scale>
      <p:origin x="0" y="0"/>
    </p:cViewPr>
  </p:notesTextViewPr>
  <p:sorterViewPr>
    <p:cViewPr>
      <p:scale>
        <a:sx n="100" d="100"/>
        <a:sy n="100" d="100"/>
      </p:scale>
      <p:origin x="0" y="-9366"/>
    </p:cViewPr>
  </p:sorterViewPr>
  <p:notesViewPr>
    <p:cSldViewPr snapToGrid="0">
      <p:cViewPr varScale="1">
        <p:scale>
          <a:sx n="57" d="100"/>
          <a:sy n="57" d="100"/>
        </p:scale>
        <p:origin x="2832"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AC769-010E-4ACF-B567-C1ABA24B8F4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BA68B1E-8D17-4408-8F42-80AAB2D96870}">
      <dgm:prSet/>
      <dgm:spPr/>
      <dgm:t>
        <a:bodyPr/>
        <a:lstStyle/>
        <a:p>
          <a:r>
            <a:rPr lang="en-GB"/>
            <a:t>Truth </a:t>
          </a:r>
          <a:endParaRPr lang="en-US"/>
        </a:p>
      </dgm:t>
    </dgm:pt>
    <dgm:pt modelId="{DF94BBC7-7A94-438B-B7DF-EEF465570A61}" type="parTrans" cxnId="{BC372043-BDBC-4282-A9F9-DC7F9B0C3DA9}">
      <dgm:prSet/>
      <dgm:spPr/>
      <dgm:t>
        <a:bodyPr/>
        <a:lstStyle/>
        <a:p>
          <a:endParaRPr lang="en-US"/>
        </a:p>
      </dgm:t>
    </dgm:pt>
    <dgm:pt modelId="{8949D665-D909-4D6E-B1B1-4F020B67BE6A}" type="sibTrans" cxnId="{BC372043-BDBC-4282-A9F9-DC7F9B0C3DA9}">
      <dgm:prSet/>
      <dgm:spPr/>
      <dgm:t>
        <a:bodyPr/>
        <a:lstStyle/>
        <a:p>
          <a:endParaRPr lang="en-US"/>
        </a:p>
      </dgm:t>
    </dgm:pt>
    <dgm:pt modelId="{5CC4830B-8124-45F1-B88A-19CF4EDE7C03}">
      <dgm:prSet/>
      <dgm:spPr/>
      <dgm:t>
        <a:bodyPr/>
        <a:lstStyle/>
        <a:p>
          <a:r>
            <a:rPr lang="en-GB"/>
            <a:t>Honest Opinion </a:t>
          </a:r>
          <a:endParaRPr lang="en-US"/>
        </a:p>
      </dgm:t>
    </dgm:pt>
    <dgm:pt modelId="{C780533F-F722-455D-9B3A-51B2BFB9B2F1}" type="parTrans" cxnId="{5A227094-E045-4989-B1CC-E57E9C1BD4BB}">
      <dgm:prSet/>
      <dgm:spPr/>
      <dgm:t>
        <a:bodyPr/>
        <a:lstStyle/>
        <a:p>
          <a:endParaRPr lang="en-US"/>
        </a:p>
      </dgm:t>
    </dgm:pt>
    <dgm:pt modelId="{5B000964-CCD8-46B2-A087-5E374650ADDA}" type="sibTrans" cxnId="{5A227094-E045-4989-B1CC-E57E9C1BD4BB}">
      <dgm:prSet/>
      <dgm:spPr/>
      <dgm:t>
        <a:bodyPr/>
        <a:lstStyle/>
        <a:p>
          <a:endParaRPr lang="en-US"/>
        </a:p>
      </dgm:t>
    </dgm:pt>
    <dgm:pt modelId="{ADD788B9-4754-43B0-BB40-6290B938EE62}">
      <dgm:prSet/>
      <dgm:spPr/>
      <dgm:t>
        <a:bodyPr/>
        <a:lstStyle/>
        <a:p>
          <a:r>
            <a:rPr lang="en-GB"/>
            <a:t>Public Interest</a:t>
          </a:r>
          <a:endParaRPr lang="en-US"/>
        </a:p>
      </dgm:t>
    </dgm:pt>
    <dgm:pt modelId="{BE1CF2FF-8889-40D5-957D-DE52C5441C7D}" type="parTrans" cxnId="{C2820ECD-48F3-49DB-9F84-299A52CF4E32}">
      <dgm:prSet/>
      <dgm:spPr/>
      <dgm:t>
        <a:bodyPr/>
        <a:lstStyle/>
        <a:p>
          <a:endParaRPr lang="en-US"/>
        </a:p>
      </dgm:t>
    </dgm:pt>
    <dgm:pt modelId="{68D4B33C-A812-48F9-8AA3-DDE1B4122C84}" type="sibTrans" cxnId="{C2820ECD-48F3-49DB-9F84-299A52CF4E32}">
      <dgm:prSet/>
      <dgm:spPr/>
      <dgm:t>
        <a:bodyPr/>
        <a:lstStyle/>
        <a:p>
          <a:endParaRPr lang="en-US"/>
        </a:p>
      </dgm:t>
    </dgm:pt>
    <dgm:pt modelId="{5D829389-E247-4FDD-B7E3-BF10EA92B538}" type="pres">
      <dgm:prSet presAssocID="{A40AC769-010E-4ACF-B567-C1ABA24B8F46}" presName="linear" presStyleCnt="0">
        <dgm:presLayoutVars>
          <dgm:animLvl val="lvl"/>
          <dgm:resizeHandles val="exact"/>
        </dgm:presLayoutVars>
      </dgm:prSet>
      <dgm:spPr/>
    </dgm:pt>
    <dgm:pt modelId="{63AFEAD7-E678-4A2E-8FA1-C6198364E657}" type="pres">
      <dgm:prSet presAssocID="{0BA68B1E-8D17-4408-8F42-80AAB2D96870}" presName="parentText" presStyleLbl="node1" presStyleIdx="0" presStyleCnt="3">
        <dgm:presLayoutVars>
          <dgm:chMax val="0"/>
          <dgm:bulletEnabled val="1"/>
        </dgm:presLayoutVars>
      </dgm:prSet>
      <dgm:spPr/>
    </dgm:pt>
    <dgm:pt modelId="{ED2706D2-A28D-4EA1-BFFB-7D7E879CBECE}" type="pres">
      <dgm:prSet presAssocID="{8949D665-D909-4D6E-B1B1-4F020B67BE6A}" presName="spacer" presStyleCnt="0"/>
      <dgm:spPr/>
    </dgm:pt>
    <dgm:pt modelId="{F0F95023-1AC0-4667-A459-97AFD96A3473}" type="pres">
      <dgm:prSet presAssocID="{5CC4830B-8124-45F1-B88A-19CF4EDE7C03}" presName="parentText" presStyleLbl="node1" presStyleIdx="1" presStyleCnt="3">
        <dgm:presLayoutVars>
          <dgm:chMax val="0"/>
          <dgm:bulletEnabled val="1"/>
        </dgm:presLayoutVars>
      </dgm:prSet>
      <dgm:spPr/>
    </dgm:pt>
    <dgm:pt modelId="{3F9845E0-E254-4D32-A8CB-0DA6CAD456BF}" type="pres">
      <dgm:prSet presAssocID="{5B000964-CCD8-46B2-A087-5E374650ADDA}" presName="spacer" presStyleCnt="0"/>
      <dgm:spPr/>
    </dgm:pt>
    <dgm:pt modelId="{0D534E67-0C4A-4275-939F-ED606CC745B7}" type="pres">
      <dgm:prSet presAssocID="{ADD788B9-4754-43B0-BB40-6290B938EE62}" presName="parentText" presStyleLbl="node1" presStyleIdx="2" presStyleCnt="3">
        <dgm:presLayoutVars>
          <dgm:chMax val="0"/>
          <dgm:bulletEnabled val="1"/>
        </dgm:presLayoutVars>
      </dgm:prSet>
      <dgm:spPr/>
    </dgm:pt>
  </dgm:ptLst>
  <dgm:cxnLst>
    <dgm:cxn modelId="{74E19323-E4E4-40DB-9C4F-F0F2B5B88A37}" type="presOf" srcId="{0BA68B1E-8D17-4408-8F42-80AAB2D96870}" destId="{63AFEAD7-E678-4A2E-8FA1-C6198364E657}" srcOrd="0" destOrd="0" presId="urn:microsoft.com/office/officeart/2005/8/layout/vList2"/>
    <dgm:cxn modelId="{5F163D3E-6E26-4AE8-93DF-05E0D227B827}" type="presOf" srcId="{A40AC769-010E-4ACF-B567-C1ABA24B8F46}" destId="{5D829389-E247-4FDD-B7E3-BF10EA92B538}" srcOrd="0" destOrd="0" presId="urn:microsoft.com/office/officeart/2005/8/layout/vList2"/>
    <dgm:cxn modelId="{F23AEB3F-AC9C-4627-AAD7-87FF16BFF67D}" type="presOf" srcId="{5CC4830B-8124-45F1-B88A-19CF4EDE7C03}" destId="{F0F95023-1AC0-4667-A459-97AFD96A3473}" srcOrd="0" destOrd="0" presId="urn:microsoft.com/office/officeart/2005/8/layout/vList2"/>
    <dgm:cxn modelId="{BC372043-BDBC-4282-A9F9-DC7F9B0C3DA9}" srcId="{A40AC769-010E-4ACF-B567-C1ABA24B8F46}" destId="{0BA68B1E-8D17-4408-8F42-80AAB2D96870}" srcOrd="0" destOrd="0" parTransId="{DF94BBC7-7A94-438B-B7DF-EEF465570A61}" sibTransId="{8949D665-D909-4D6E-B1B1-4F020B67BE6A}"/>
    <dgm:cxn modelId="{5A227094-E045-4989-B1CC-E57E9C1BD4BB}" srcId="{A40AC769-010E-4ACF-B567-C1ABA24B8F46}" destId="{5CC4830B-8124-45F1-B88A-19CF4EDE7C03}" srcOrd="1" destOrd="0" parTransId="{C780533F-F722-455D-9B3A-51B2BFB9B2F1}" sibTransId="{5B000964-CCD8-46B2-A087-5E374650ADDA}"/>
    <dgm:cxn modelId="{C2820ECD-48F3-49DB-9F84-299A52CF4E32}" srcId="{A40AC769-010E-4ACF-B567-C1ABA24B8F46}" destId="{ADD788B9-4754-43B0-BB40-6290B938EE62}" srcOrd="2" destOrd="0" parTransId="{BE1CF2FF-8889-40D5-957D-DE52C5441C7D}" sibTransId="{68D4B33C-A812-48F9-8AA3-DDE1B4122C84}"/>
    <dgm:cxn modelId="{7A0913D3-F464-439C-A730-D7E80DC616A8}" type="presOf" srcId="{ADD788B9-4754-43B0-BB40-6290B938EE62}" destId="{0D534E67-0C4A-4275-939F-ED606CC745B7}" srcOrd="0" destOrd="0" presId="urn:microsoft.com/office/officeart/2005/8/layout/vList2"/>
    <dgm:cxn modelId="{4F3D20F2-3D43-4575-95FC-E372455E8555}" type="presParOf" srcId="{5D829389-E247-4FDD-B7E3-BF10EA92B538}" destId="{63AFEAD7-E678-4A2E-8FA1-C6198364E657}" srcOrd="0" destOrd="0" presId="urn:microsoft.com/office/officeart/2005/8/layout/vList2"/>
    <dgm:cxn modelId="{5B44BAA2-B501-414D-939E-8DBE60A82E6C}" type="presParOf" srcId="{5D829389-E247-4FDD-B7E3-BF10EA92B538}" destId="{ED2706D2-A28D-4EA1-BFFB-7D7E879CBECE}" srcOrd="1" destOrd="0" presId="urn:microsoft.com/office/officeart/2005/8/layout/vList2"/>
    <dgm:cxn modelId="{DD211F5A-5D57-4AE1-9320-07D75F2C05C7}" type="presParOf" srcId="{5D829389-E247-4FDD-B7E3-BF10EA92B538}" destId="{F0F95023-1AC0-4667-A459-97AFD96A3473}" srcOrd="2" destOrd="0" presId="urn:microsoft.com/office/officeart/2005/8/layout/vList2"/>
    <dgm:cxn modelId="{2667B3D7-30FF-433E-95A8-0C16B6F1D10B}" type="presParOf" srcId="{5D829389-E247-4FDD-B7E3-BF10EA92B538}" destId="{3F9845E0-E254-4D32-A8CB-0DA6CAD456BF}" srcOrd="3" destOrd="0" presId="urn:microsoft.com/office/officeart/2005/8/layout/vList2"/>
    <dgm:cxn modelId="{A96E15E5-E4D9-4F6D-96D2-9E7F7FC12D9E}" type="presParOf" srcId="{5D829389-E247-4FDD-B7E3-BF10EA92B538}" destId="{0D534E67-0C4A-4275-939F-ED606CC745B7}"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6AA418-D514-4285-AF76-CF40A04C32B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E6ED2C1-0436-452F-A94F-2BD82007A4C8}">
      <dgm:prSet/>
      <dgm:spPr/>
      <dgm:t>
        <a:bodyPr/>
        <a:lstStyle/>
        <a:p>
          <a:r>
            <a:rPr lang="en-GB"/>
            <a:t>It is necessary to prove the truth of the statement in substance, but </a:t>
          </a:r>
          <a:r>
            <a:rPr lang="en-GB" b="1" u="sng"/>
            <a:t>not every single element of it.</a:t>
          </a:r>
          <a:endParaRPr lang="en-US"/>
        </a:p>
      </dgm:t>
    </dgm:pt>
    <dgm:pt modelId="{F3B2F218-7BC8-4D33-9C89-48BD86DEE468}" type="parTrans" cxnId="{6D9FCD23-E283-45E3-815F-F5F39A6D2D35}">
      <dgm:prSet/>
      <dgm:spPr/>
      <dgm:t>
        <a:bodyPr/>
        <a:lstStyle/>
        <a:p>
          <a:endParaRPr lang="en-US"/>
        </a:p>
      </dgm:t>
    </dgm:pt>
    <dgm:pt modelId="{ADF6F260-B2BB-4629-AD17-0DFBCCFF1F6A}" type="sibTrans" cxnId="{6D9FCD23-E283-45E3-815F-F5F39A6D2D35}">
      <dgm:prSet/>
      <dgm:spPr/>
      <dgm:t>
        <a:bodyPr/>
        <a:lstStyle/>
        <a:p>
          <a:endParaRPr lang="en-US"/>
        </a:p>
      </dgm:t>
    </dgm:pt>
    <dgm:pt modelId="{644C7561-E734-4D7F-BFB8-6C9EF05DAE5E}">
      <dgm:prSet/>
      <dgm:spPr/>
      <dgm:t>
        <a:bodyPr/>
        <a:lstStyle/>
        <a:p>
          <a:r>
            <a:rPr lang="en-GB"/>
            <a:t>The flawed parts must not be material to the allegations made (s2(3) DA 2013).</a:t>
          </a:r>
          <a:endParaRPr lang="en-US"/>
        </a:p>
      </dgm:t>
    </dgm:pt>
    <dgm:pt modelId="{11AE57DF-1A55-4A43-9185-7AA70A0A48DA}" type="parTrans" cxnId="{9F107BB9-96D4-46AD-BC42-9BF1656F8038}">
      <dgm:prSet/>
      <dgm:spPr/>
      <dgm:t>
        <a:bodyPr/>
        <a:lstStyle/>
        <a:p>
          <a:endParaRPr lang="en-US"/>
        </a:p>
      </dgm:t>
    </dgm:pt>
    <dgm:pt modelId="{F60E701F-9A60-4486-BDA9-EB5B6D7F9CE7}" type="sibTrans" cxnId="{9F107BB9-96D4-46AD-BC42-9BF1656F8038}">
      <dgm:prSet/>
      <dgm:spPr/>
      <dgm:t>
        <a:bodyPr/>
        <a:lstStyle/>
        <a:p>
          <a:endParaRPr lang="en-US"/>
        </a:p>
      </dgm:t>
    </dgm:pt>
    <dgm:pt modelId="{CE7DF7BA-26F3-428B-A3C5-51FD39D4D10A}">
      <dgm:prSet/>
      <dgm:spPr/>
      <dgm:t>
        <a:bodyPr/>
        <a:lstStyle/>
        <a:p>
          <a:r>
            <a:rPr lang="en-GB"/>
            <a:t>In this sense, it is sometimes said that the defendant must justify “the sting of the libel”.</a:t>
          </a:r>
          <a:endParaRPr lang="en-US"/>
        </a:p>
      </dgm:t>
    </dgm:pt>
    <dgm:pt modelId="{73756ABE-DCCC-4B0D-9758-D3619F7A4C7F}" type="parTrans" cxnId="{48F3AD82-6994-40A3-BCD9-71940DF02B6C}">
      <dgm:prSet/>
      <dgm:spPr/>
      <dgm:t>
        <a:bodyPr/>
        <a:lstStyle/>
        <a:p>
          <a:endParaRPr lang="en-US"/>
        </a:p>
      </dgm:t>
    </dgm:pt>
    <dgm:pt modelId="{1D97534D-6058-498C-976D-AB919C05476A}" type="sibTrans" cxnId="{48F3AD82-6994-40A3-BCD9-71940DF02B6C}">
      <dgm:prSet/>
      <dgm:spPr/>
      <dgm:t>
        <a:bodyPr/>
        <a:lstStyle/>
        <a:p>
          <a:endParaRPr lang="en-US"/>
        </a:p>
      </dgm:t>
    </dgm:pt>
    <dgm:pt modelId="{6331717A-B4C6-44DB-9AD6-1B72FCAA0E58}" type="pres">
      <dgm:prSet presAssocID="{EC6AA418-D514-4285-AF76-CF40A04C32BE}" presName="linear" presStyleCnt="0">
        <dgm:presLayoutVars>
          <dgm:animLvl val="lvl"/>
          <dgm:resizeHandles val="exact"/>
        </dgm:presLayoutVars>
      </dgm:prSet>
      <dgm:spPr/>
    </dgm:pt>
    <dgm:pt modelId="{3A90485A-8F8D-4F84-880A-C3E603FC66CE}" type="pres">
      <dgm:prSet presAssocID="{3E6ED2C1-0436-452F-A94F-2BD82007A4C8}" presName="parentText" presStyleLbl="node1" presStyleIdx="0" presStyleCnt="3">
        <dgm:presLayoutVars>
          <dgm:chMax val="0"/>
          <dgm:bulletEnabled val="1"/>
        </dgm:presLayoutVars>
      </dgm:prSet>
      <dgm:spPr/>
    </dgm:pt>
    <dgm:pt modelId="{091301AB-BB84-47AB-9ACD-5D94AD40A707}" type="pres">
      <dgm:prSet presAssocID="{ADF6F260-B2BB-4629-AD17-0DFBCCFF1F6A}" presName="spacer" presStyleCnt="0"/>
      <dgm:spPr/>
    </dgm:pt>
    <dgm:pt modelId="{8D8DB4F0-28BD-4453-927F-96DA3B794928}" type="pres">
      <dgm:prSet presAssocID="{644C7561-E734-4D7F-BFB8-6C9EF05DAE5E}" presName="parentText" presStyleLbl="node1" presStyleIdx="1" presStyleCnt="3">
        <dgm:presLayoutVars>
          <dgm:chMax val="0"/>
          <dgm:bulletEnabled val="1"/>
        </dgm:presLayoutVars>
      </dgm:prSet>
      <dgm:spPr/>
    </dgm:pt>
    <dgm:pt modelId="{4CA348FE-15CC-4B69-BADF-97A5809A8CC2}" type="pres">
      <dgm:prSet presAssocID="{F60E701F-9A60-4486-BDA9-EB5B6D7F9CE7}" presName="spacer" presStyleCnt="0"/>
      <dgm:spPr/>
    </dgm:pt>
    <dgm:pt modelId="{0137A8BB-7C38-4553-9C76-23D0F56B0652}" type="pres">
      <dgm:prSet presAssocID="{CE7DF7BA-26F3-428B-A3C5-51FD39D4D10A}" presName="parentText" presStyleLbl="node1" presStyleIdx="2" presStyleCnt="3">
        <dgm:presLayoutVars>
          <dgm:chMax val="0"/>
          <dgm:bulletEnabled val="1"/>
        </dgm:presLayoutVars>
      </dgm:prSet>
      <dgm:spPr/>
    </dgm:pt>
  </dgm:ptLst>
  <dgm:cxnLst>
    <dgm:cxn modelId="{6D9FCD23-E283-45E3-815F-F5F39A6D2D35}" srcId="{EC6AA418-D514-4285-AF76-CF40A04C32BE}" destId="{3E6ED2C1-0436-452F-A94F-2BD82007A4C8}" srcOrd="0" destOrd="0" parTransId="{F3B2F218-7BC8-4D33-9C89-48BD86DEE468}" sibTransId="{ADF6F260-B2BB-4629-AD17-0DFBCCFF1F6A}"/>
    <dgm:cxn modelId="{A5892A43-A042-4CE2-88A7-B55A1D9BA2F3}" type="presOf" srcId="{CE7DF7BA-26F3-428B-A3C5-51FD39D4D10A}" destId="{0137A8BB-7C38-4553-9C76-23D0F56B0652}" srcOrd="0" destOrd="0" presId="urn:microsoft.com/office/officeart/2005/8/layout/vList2"/>
    <dgm:cxn modelId="{EBF6ED69-150A-412C-B636-8B0AA2E50661}" type="presOf" srcId="{EC6AA418-D514-4285-AF76-CF40A04C32BE}" destId="{6331717A-B4C6-44DB-9AD6-1B72FCAA0E58}" srcOrd="0" destOrd="0" presId="urn:microsoft.com/office/officeart/2005/8/layout/vList2"/>
    <dgm:cxn modelId="{9EC22E7F-B2FA-4F39-BFDB-5A938BC9F7B5}" type="presOf" srcId="{3E6ED2C1-0436-452F-A94F-2BD82007A4C8}" destId="{3A90485A-8F8D-4F84-880A-C3E603FC66CE}" srcOrd="0" destOrd="0" presId="urn:microsoft.com/office/officeart/2005/8/layout/vList2"/>
    <dgm:cxn modelId="{48F3AD82-6994-40A3-BCD9-71940DF02B6C}" srcId="{EC6AA418-D514-4285-AF76-CF40A04C32BE}" destId="{CE7DF7BA-26F3-428B-A3C5-51FD39D4D10A}" srcOrd="2" destOrd="0" parTransId="{73756ABE-DCCC-4B0D-9758-D3619F7A4C7F}" sibTransId="{1D97534D-6058-498C-976D-AB919C05476A}"/>
    <dgm:cxn modelId="{9F107BB9-96D4-46AD-BC42-9BF1656F8038}" srcId="{EC6AA418-D514-4285-AF76-CF40A04C32BE}" destId="{644C7561-E734-4D7F-BFB8-6C9EF05DAE5E}" srcOrd="1" destOrd="0" parTransId="{11AE57DF-1A55-4A43-9185-7AA70A0A48DA}" sibTransId="{F60E701F-9A60-4486-BDA9-EB5B6D7F9CE7}"/>
    <dgm:cxn modelId="{F0356DF3-5942-47A0-8B19-579EEF7CCDBB}" type="presOf" srcId="{644C7561-E734-4D7F-BFB8-6C9EF05DAE5E}" destId="{8D8DB4F0-28BD-4453-927F-96DA3B794928}" srcOrd="0" destOrd="0" presId="urn:microsoft.com/office/officeart/2005/8/layout/vList2"/>
    <dgm:cxn modelId="{479FFB2A-7B60-4512-BE38-BF32E637F7E2}" type="presParOf" srcId="{6331717A-B4C6-44DB-9AD6-1B72FCAA0E58}" destId="{3A90485A-8F8D-4F84-880A-C3E603FC66CE}" srcOrd="0" destOrd="0" presId="urn:microsoft.com/office/officeart/2005/8/layout/vList2"/>
    <dgm:cxn modelId="{51BB3B1C-6E6E-419F-AEE8-82FA1FBECFD7}" type="presParOf" srcId="{6331717A-B4C6-44DB-9AD6-1B72FCAA0E58}" destId="{091301AB-BB84-47AB-9ACD-5D94AD40A707}" srcOrd="1" destOrd="0" presId="urn:microsoft.com/office/officeart/2005/8/layout/vList2"/>
    <dgm:cxn modelId="{3364ABCF-E45F-41D2-B871-D2EE470F0B7A}" type="presParOf" srcId="{6331717A-B4C6-44DB-9AD6-1B72FCAA0E58}" destId="{8D8DB4F0-28BD-4453-927F-96DA3B794928}" srcOrd="2" destOrd="0" presId="urn:microsoft.com/office/officeart/2005/8/layout/vList2"/>
    <dgm:cxn modelId="{655E1FAB-81E5-40B0-9082-CC3A7C9633EC}" type="presParOf" srcId="{6331717A-B4C6-44DB-9AD6-1B72FCAA0E58}" destId="{4CA348FE-15CC-4B69-BADF-97A5809A8CC2}" srcOrd="3" destOrd="0" presId="urn:microsoft.com/office/officeart/2005/8/layout/vList2"/>
    <dgm:cxn modelId="{5F07A257-D18D-4E81-ACC9-51FA5A01D232}" type="presParOf" srcId="{6331717A-B4C6-44DB-9AD6-1B72FCAA0E58}" destId="{0137A8BB-7C38-4553-9C76-23D0F56B065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AFEAD7-E678-4A2E-8FA1-C6198364E657}">
      <dsp:nvSpPr>
        <dsp:cNvPr id="0" name=""/>
        <dsp:cNvSpPr/>
      </dsp:nvSpPr>
      <dsp:spPr>
        <a:xfrm>
          <a:off x="0" y="3835"/>
          <a:ext cx="7315200" cy="117526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Truth </a:t>
          </a:r>
          <a:endParaRPr lang="en-US" sz="4900" kern="1200"/>
        </a:p>
      </dsp:txBody>
      <dsp:txXfrm>
        <a:off x="57372" y="61207"/>
        <a:ext cx="7200456" cy="1060520"/>
      </dsp:txXfrm>
    </dsp:sp>
    <dsp:sp modelId="{F0F95023-1AC0-4667-A459-97AFD96A3473}">
      <dsp:nvSpPr>
        <dsp:cNvPr id="0" name=""/>
        <dsp:cNvSpPr/>
      </dsp:nvSpPr>
      <dsp:spPr>
        <a:xfrm>
          <a:off x="0" y="1320220"/>
          <a:ext cx="7315200" cy="117526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Honest Opinion </a:t>
          </a:r>
          <a:endParaRPr lang="en-US" sz="4900" kern="1200"/>
        </a:p>
      </dsp:txBody>
      <dsp:txXfrm>
        <a:off x="57372" y="1377592"/>
        <a:ext cx="7200456" cy="1060520"/>
      </dsp:txXfrm>
    </dsp:sp>
    <dsp:sp modelId="{0D534E67-0C4A-4275-939F-ED606CC745B7}">
      <dsp:nvSpPr>
        <dsp:cNvPr id="0" name=""/>
        <dsp:cNvSpPr/>
      </dsp:nvSpPr>
      <dsp:spPr>
        <a:xfrm>
          <a:off x="0" y="2636605"/>
          <a:ext cx="7315200" cy="1175264"/>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Public Interest</a:t>
          </a:r>
          <a:endParaRPr lang="en-US" sz="4900" kern="1200"/>
        </a:p>
      </dsp:txBody>
      <dsp:txXfrm>
        <a:off x="57372" y="2693977"/>
        <a:ext cx="7200456" cy="1060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0485A-8F8D-4F84-880A-C3E603FC66CE}">
      <dsp:nvSpPr>
        <dsp:cNvPr id="0" name=""/>
        <dsp:cNvSpPr/>
      </dsp:nvSpPr>
      <dsp:spPr>
        <a:xfrm>
          <a:off x="0" y="68076"/>
          <a:ext cx="7728267" cy="159471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is necessary to prove the truth of the statement in substance, but </a:t>
          </a:r>
          <a:r>
            <a:rPr lang="en-GB" sz="2900" b="1" u="sng" kern="1200"/>
            <a:t>not every single element of it.</a:t>
          </a:r>
          <a:endParaRPr lang="en-US" sz="2900" kern="1200"/>
        </a:p>
      </dsp:txBody>
      <dsp:txXfrm>
        <a:off x="77847" y="145923"/>
        <a:ext cx="7572573" cy="1439016"/>
      </dsp:txXfrm>
    </dsp:sp>
    <dsp:sp modelId="{8D8DB4F0-28BD-4453-927F-96DA3B794928}">
      <dsp:nvSpPr>
        <dsp:cNvPr id="0" name=""/>
        <dsp:cNvSpPr/>
      </dsp:nvSpPr>
      <dsp:spPr>
        <a:xfrm>
          <a:off x="0" y="1746306"/>
          <a:ext cx="7728267" cy="1594710"/>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flawed parts must not be material to the allegations made (s2(3) DA 2013).</a:t>
          </a:r>
          <a:endParaRPr lang="en-US" sz="2900" kern="1200"/>
        </a:p>
      </dsp:txBody>
      <dsp:txXfrm>
        <a:off x="77847" y="1824153"/>
        <a:ext cx="7572573" cy="1439016"/>
      </dsp:txXfrm>
    </dsp:sp>
    <dsp:sp modelId="{0137A8BB-7C38-4553-9C76-23D0F56B0652}">
      <dsp:nvSpPr>
        <dsp:cNvPr id="0" name=""/>
        <dsp:cNvSpPr/>
      </dsp:nvSpPr>
      <dsp:spPr>
        <a:xfrm>
          <a:off x="0" y="3424537"/>
          <a:ext cx="7728267" cy="159471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this sense, it is sometimes said that the defendant must justify “the sting of the libel”.</a:t>
          </a:r>
          <a:endParaRPr lang="en-US" sz="2900" kern="1200"/>
        </a:p>
      </dsp:txBody>
      <dsp:txXfrm>
        <a:off x="77847" y="3502384"/>
        <a:ext cx="7572573" cy="14390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4AA4D-5855-402D-9D74-706F00EBF5CA}" type="datetimeFigureOut">
              <a:rPr lang="en-GB" smtClean="0"/>
              <a:t>18/02/2022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7ED35-4724-4214-A66D-FCC6C99F49AB}" type="slidenum">
              <a:rPr lang="en-GB" smtClean="0"/>
              <a:t>‹#›</a:t>
            </a:fld>
            <a:endParaRPr lang="en-GB" dirty="0"/>
          </a:p>
        </p:txBody>
      </p:sp>
    </p:spTree>
    <p:extLst>
      <p:ext uri="{BB962C8B-B14F-4D97-AF65-F5344CB8AC3E}">
        <p14:creationId xmlns:p14="http://schemas.microsoft.com/office/powerpoint/2010/main" val="2662007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uk-5477943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heguardian.com/media/2010/apr/28/tennis-pro-libel-action-telegraph"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pressgazette.co.uk/journalists-face-abuse-after-caroline-flack-death-sparks-anger-at-tabloid-coverage/"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bbc.co.uk/news/world-australia-51498190?intlink_from_url=https://www.bbc.co.uk/news/topics/cxwke9d43kkt/defamation-cases&amp;link_location=live-reporting-story"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abc.net.au/news/2020-02-14/small-business-launches-anonymous-google-review-defamation-case/1196325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3</a:t>
            </a:fld>
            <a:endParaRPr lang="en-GB" dirty="0"/>
          </a:p>
        </p:txBody>
      </p:sp>
    </p:spTree>
    <p:extLst>
      <p:ext uri="{BB962C8B-B14F-4D97-AF65-F5344CB8AC3E}">
        <p14:creationId xmlns:p14="http://schemas.microsoft.com/office/powerpoint/2010/main" val="3299526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5</a:t>
            </a:fld>
            <a:endParaRPr lang="en-GB" dirty="0"/>
          </a:p>
        </p:txBody>
      </p:sp>
    </p:spTree>
    <p:extLst>
      <p:ext uri="{BB962C8B-B14F-4D97-AF65-F5344CB8AC3E}">
        <p14:creationId xmlns:p14="http://schemas.microsoft.com/office/powerpoint/2010/main" val="16346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https://www.bbc.co.uk/news/uk-54779430</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6</a:t>
            </a:fld>
            <a:endParaRPr lang="en-GB" dirty="0"/>
          </a:p>
        </p:txBody>
      </p:sp>
    </p:spTree>
    <p:extLst>
      <p:ext uri="{BB962C8B-B14F-4D97-AF65-F5344CB8AC3E}">
        <p14:creationId xmlns:p14="http://schemas.microsoft.com/office/powerpoint/2010/main" val="3009631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7</a:t>
            </a:fld>
            <a:endParaRPr lang="en-GB" dirty="0"/>
          </a:p>
        </p:txBody>
      </p:sp>
    </p:spTree>
    <p:extLst>
      <p:ext uri="{BB962C8B-B14F-4D97-AF65-F5344CB8AC3E}">
        <p14:creationId xmlns:p14="http://schemas.microsoft.com/office/powerpoint/2010/main" val="165066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97ED35-4724-4214-A66D-FCC6C99F49AB}" type="slidenum">
              <a:rPr lang="en-GB" smtClean="0"/>
              <a:t>8</a:t>
            </a:fld>
            <a:endParaRPr lang="en-GB" dirty="0"/>
          </a:p>
        </p:txBody>
      </p:sp>
    </p:spTree>
    <p:extLst>
      <p:ext uri="{BB962C8B-B14F-4D97-AF65-F5344CB8AC3E}">
        <p14:creationId xmlns:p14="http://schemas.microsoft.com/office/powerpoint/2010/main" val="646895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9</a:t>
            </a:fld>
            <a:endParaRPr lang="en-GB" dirty="0"/>
          </a:p>
        </p:txBody>
      </p:sp>
    </p:spTree>
    <p:extLst>
      <p:ext uri="{BB962C8B-B14F-4D97-AF65-F5344CB8AC3E}">
        <p14:creationId xmlns:p14="http://schemas.microsoft.com/office/powerpoint/2010/main" val="4001710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Libel=</a:t>
            </a:r>
            <a:r>
              <a:rPr lang="en-GB" baseline="0" dirty="0"/>
              <a:t> permanent form such as a published document</a:t>
            </a:r>
          </a:p>
          <a:p>
            <a:r>
              <a:rPr lang="en-GB" baseline="0" dirty="0"/>
              <a:t>Slander = transitory format, oral statement</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10</a:t>
            </a:fld>
            <a:endParaRPr lang="en-GB" dirty="0"/>
          </a:p>
        </p:txBody>
      </p:sp>
    </p:spTree>
    <p:extLst>
      <p:ext uri="{BB962C8B-B14F-4D97-AF65-F5344CB8AC3E}">
        <p14:creationId xmlns:p14="http://schemas.microsoft.com/office/powerpoint/2010/main" val="283516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SOME</a:t>
            </a:r>
            <a:r>
              <a:rPr lang="en-GB" baseline="0" dirty="0"/>
              <a:t> WORDS THAT MAY AMOUNT TO BEING DEFAMATORY?</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11</a:t>
            </a:fld>
            <a:endParaRPr lang="en-GB" dirty="0"/>
          </a:p>
        </p:txBody>
      </p:sp>
    </p:spTree>
    <p:extLst>
      <p:ext uri="{BB962C8B-B14F-4D97-AF65-F5344CB8AC3E}">
        <p14:creationId xmlns:p14="http://schemas.microsoft.com/office/powerpoint/2010/main" val="3285129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t>John</a:t>
            </a:r>
            <a:r>
              <a:rPr lang="en-GB" sz="1200" b="1" u="sng" baseline="0" dirty="0"/>
              <a:t> v Guardian News Media Ltd [2008]</a:t>
            </a:r>
          </a:p>
          <a:p>
            <a:endParaRPr lang="en-GB" sz="1200" b="1" u="sng" baseline="0" dirty="0"/>
          </a:p>
          <a:p>
            <a:r>
              <a:rPr lang="en-GB" sz="1200" b="0" u="none" baseline="0" dirty="0"/>
              <a:t>Elton John complained of words in an article in a magazine supplement to The Guardian.</a:t>
            </a:r>
          </a:p>
          <a:p>
            <a:r>
              <a:rPr lang="en-GB" sz="1200" b="0" u="none" baseline="0" dirty="0"/>
              <a:t>They related to the annual ball that he hosted as part of his fundraising for a particular charity.</a:t>
            </a:r>
          </a:p>
          <a:p>
            <a:r>
              <a:rPr lang="en-GB" sz="1200" b="0" u="none" baseline="0" dirty="0"/>
              <a:t>It was stated that the funds raised were given to the charity after the costs of putting on the ball had been paid for out of the money.</a:t>
            </a:r>
          </a:p>
          <a:p>
            <a:r>
              <a:rPr lang="en-GB" sz="1200" b="0" u="none" baseline="0" dirty="0"/>
              <a:t>Elton John claimed two defamatory meaning could be attached to words used in the article.</a:t>
            </a:r>
          </a:p>
          <a:p>
            <a:pPr marL="228600" indent="-228600">
              <a:buAutoNum type="arabicPeriod"/>
            </a:pPr>
            <a:r>
              <a:rPr lang="en-GB" sz="1200" b="0" u="none" baseline="0" dirty="0"/>
              <a:t>One was that he was insincere about his support for the aims of the charity</a:t>
            </a:r>
          </a:p>
          <a:p>
            <a:pPr marL="228600" indent="-228600">
              <a:buAutoNum type="arabicPeriod"/>
            </a:pPr>
            <a:r>
              <a:rPr lang="en-GB" sz="1200" b="0" u="none" baseline="0" dirty="0"/>
              <a:t>By the way of innuendo that he had falsely, or dishonestly, claimed that more than the balance would go to the charity.</a:t>
            </a:r>
          </a:p>
          <a:p>
            <a:pPr marL="0" indent="0">
              <a:buNone/>
            </a:pPr>
            <a:endParaRPr lang="en-GB" sz="1200" b="0" u="none" baseline="0" dirty="0"/>
          </a:p>
          <a:p>
            <a:pPr marL="0" indent="0">
              <a:buNone/>
            </a:pPr>
            <a:r>
              <a:rPr lang="en-GB" sz="1200" b="0" u="none" baseline="0" dirty="0"/>
              <a:t>His claim was struck out. The judge found that the words Elton complained about were not capable of carrying the meaning which he alleged they communicated. The location of the words within the newspaper was in a place that was not devoted to news of a factual nature and therefore no reasonable reader would expect the article in question to contain statements of fact.</a:t>
            </a:r>
          </a:p>
        </p:txBody>
      </p:sp>
      <p:sp>
        <p:nvSpPr>
          <p:cNvPr id="4" name="Slide Number Placeholder 3"/>
          <p:cNvSpPr>
            <a:spLocks noGrp="1"/>
          </p:cNvSpPr>
          <p:nvPr>
            <p:ph type="sldNum" sz="quarter" idx="10"/>
          </p:nvPr>
        </p:nvSpPr>
        <p:spPr/>
        <p:txBody>
          <a:bodyPr/>
          <a:lstStyle/>
          <a:p>
            <a:fld id="{3C97ED35-4724-4214-A66D-FCC6C99F49AB}" type="slidenum">
              <a:rPr lang="en-GB" smtClean="0"/>
              <a:t>12</a:t>
            </a:fld>
            <a:endParaRPr lang="en-GB" dirty="0"/>
          </a:p>
        </p:txBody>
      </p:sp>
    </p:spTree>
    <p:extLst>
      <p:ext uri="{BB962C8B-B14F-4D97-AF65-F5344CB8AC3E}">
        <p14:creationId xmlns:p14="http://schemas.microsoft.com/office/powerpoint/2010/main" val="1184552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13</a:t>
            </a:fld>
            <a:endParaRPr lang="en-GB"/>
          </a:p>
        </p:txBody>
      </p:sp>
    </p:spTree>
    <p:extLst>
      <p:ext uri="{BB962C8B-B14F-4D97-AF65-F5344CB8AC3E}">
        <p14:creationId xmlns:p14="http://schemas.microsoft.com/office/powerpoint/2010/main" val="4149145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WOULD HAPPEN IF?</a:t>
            </a:r>
          </a:p>
          <a:p>
            <a:pPr marL="228600" indent="-228600">
              <a:buAutoNum type="alphaLcParenR"/>
            </a:pPr>
            <a:r>
              <a:rPr lang="en-GB" dirty="0"/>
              <a:t>You</a:t>
            </a:r>
            <a:r>
              <a:rPr lang="en-GB" baseline="0" dirty="0"/>
              <a:t> made a statement that would likely cause serious harm to the claimants reputation and the only persons to hear that statement are the claimant and spouse? The C cannot claim defamation</a:t>
            </a:r>
          </a:p>
          <a:p>
            <a:pPr marL="228600" indent="-228600">
              <a:buAutoNum type="alphaLcParenR"/>
            </a:pPr>
            <a:r>
              <a:rPr lang="en-GB" baseline="0" dirty="0"/>
              <a:t>If you then made the same statement to your own spouse and the claimant finds out about it, the C can claim defamation.</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14</a:t>
            </a:fld>
            <a:endParaRPr lang="en-GB"/>
          </a:p>
        </p:txBody>
      </p:sp>
    </p:spTree>
    <p:extLst>
      <p:ext uri="{BB962C8B-B14F-4D97-AF65-F5344CB8AC3E}">
        <p14:creationId xmlns:p14="http://schemas.microsoft.com/office/powerpoint/2010/main" val="3699013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Facts of </a:t>
            </a:r>
            <a:r>
              <a:rPr lang="en-GB" dirty="0" err="1"/>
              <a:t>Lachaux</a:t>
            </a:r>
            <a:r>
              <a:rPr lang="en-GB" dirty="0"/>
              <a:t> v Independent Print</a:t>
            </a:r>
            <a:endParaRPr lang="en-US" dirty="0"/>
          </a:p>
          <a:p>
            <a:r>
              <a:rPr lang="en-US" dirty="0"/>
              <a:t>This case concerned reporting of a high profile divorce of a French claimant residing in the United Arab Emirates, </a:t>
            </a:r>
            <a:r>
              <a:rPr lang="en-US" dirty="0" err="1"/>
              <a:t>Mr</a:t>
            </a:r>
            <a:r>
              <a:rPr lang="en-US" dirty="0"/>
              <a:t> </a:t>
            </a:r>
            <a:r>
              <a:rPr lang="en-US" dirty="0" err="1"/>
              <a:t>Lachaux</a:t>
            </a:r>
            <a:r>
              <a:rPr lang="en-US" dirty="0"/>
              <a:t> and his British wife. In February 2014, a number of British newspapers had published allegations against </a:t>
            </a:r>
            <a:r>
              <a:rPr lang="en-US" dirty="0" err="1"/>
              <a:t>Mr</a:t>
            </a:r>
            <a:r>
              <a:rPr lang="en-US" dirty="0"/>
              <a:t> </a:t>
            </a:r>
            <a:r>
              <a:rPr lang="en-US" dirty="0" err="1"/>
              <a:t>Lachaux</a:t>
            </a:r>
            <a:r>
              <a:rPr lang="en-US" dirty="0"/>
              <a:t> for, among other things, abusive </a:t>
            </a:r>
            <a:r>
              <a:rPr lang="en-US" dirty="0" err="1"/>
              <a:t>behaviour</a:t>
            </a:r>
            <a:r>
              <a:rPr lang="en-US" dirty="0"/>
              <a:t> towards his wife, confiscation of his son’s passport and attempts to use the UAE courts to his advantage in the proceedings. This Supreme Court appeal arose from two actions of libel that were pursued by </a:t>
            </a:r>
            <a:r>
              <a:rPr lang="en-US" dirty="0" err="1"/>
              <a:t>Mr</a:t>
            </a:r>
            <a:r>
              <a:rPr lang="en-US" dirty="0"/>
              <a:t> </a:t>
            </a:r>
            <a:r>
              <a:rPr lang="en-US" dirty="0" err="1"/>
              <a:t>Lachaux</a:t>
            </a:r>
            <a:r>
              <a:rPr lang="en-US" dirty="0"/>
              <a:t> against the defendant newspaper companies, the Independent Print and the Evening Standard.</a:t>
            </a:r>
            <a:endParaRPr lang="en-GB" dirty="0"/>
          </a:p>
          <a:p>
            <a:endParaRPr lang="en-US" dirty="0">
              <a:cs typeface="Calibri"/>
            </a:endParaRPr>
          </a:p>
          <a:p>
            <a:r>
              <a:rPr lang="en-US" dirty="0">
                <a:cs typeface="Calibri"/>
              </a:rPr>
              <a:t>DECISION:</a:t>
            </a:r>
          </a:p>
          <a:p>
            <a:r>
              <a:rPr lang="en-US" dirty="0"/>
              <a:t>The Supreme Court has handed down judgment in </a:t>
            </a:r>
            <a:r>
              <a:rPr lang="en-US" i="1" dirty="0" err="1"/>
              <a:t>Lachaux</a:t>
            </a:r>
            <a:r>
              <a:rPr lang="en-US" i="1" dirty="0"/>
              <a:t> v Independent Print Ltd and Evening Standard Ltd [2019] UKSC 27</a:t>
            </a:r>
            <a:r>
              <a:rPr lang="en-US" dirty="0"/>
              <a:t>, a case regarding the interpretation of section 1 of the Defamation Act 2013 (the "Act"). This is the first time that the Supreme Court has considered the meaning of section 1.</a:t>
            </a:r>
          </a:p>
          <a:p>
            <a:r>
              <a:rPr lang="en-US" dirty="0"/>
              <a:t>The Supreme Court unanimously dismissed the appeal, departing from the Court of Appeal decision and upholding Mr Justice Warby's interpretation in the High Court. As a result, Claimants will now have to prove serious harm to their reputation as a matter of fact in order to bring a successful cause of action for libel under the Act.</a:t>
            </a:r>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15</a:t>
            </a:fld>
            <a:endParaRPr lang="en-GB" dirty="0"/>
          </a:p>
        </p:txBody>
      </p:sp>
    </p:spTree>
    <p:extLst>
      <p:ext uri="{BB962C8B-B14F-4D97-AF65-F5344CB8AC3E}">
        <p14:creationId xmlns:p14="http://schemas.microsoft.com/office/powerpoint/2010/main" val="3646281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16</a:t>
            </a:fld>
            <a:endParaRPr lang="en-GB"/>
          </a:p>
        </p:txBody>
      </p:sp>
    </p:spTree>
    <p:extLst>
      <p:ext uri="{BB962C8B-B14F-4D97-AF65-F5344CB8AC3E}">
        <p14:creationId xmlns:p14="http://schemas.microsoft.com/office/powerpoint/2010/main" val="1348541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C97ED35-4724-4214-A66D-FCC6C99F49AB}" type="slidenum">
              <a:rPr lang="en-GB" smtClean="0"/>
              <a:t>17</a:t>
            </a:fld>
            <a:endParaRPr lang="en-GB"/>
          </a:p>
        </p:txBody>
      </p:sp>
    </p:spTree>
    <p:extLst>
      <p:ext uri="{BB962C8B-B14F-4D97-AF65-F5344CB8AC3E}">
        <p14:creationId xmlns:p14="http://schemas.microsoft.com/office/powerpoint/2010/main" val="3210502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20</a:t>
            </a:fld>
            <a:endParaRPr lang="en-GB"/>
          </a:p>
        </p:txBody>
      </p:sp>
    </p:spTree>
    <p:extLst>
      <p:ext uri="{BB962C8B-B14F-4D97-AF65-F5344CB8AC3E}">
        <p14:creationId xmlns:p14="http://schemas.microsoft.com/office/powerpoint/2010/main" val="2964935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https://www.theguardian.com/media/2010/apr/28/tennis-pro-libel-action-telegraph</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22</a:t>
            </a:fld>
            <a:endParaRPr lang="en-GB" dirty="0"/>
          </a:p>
        </p:txBody>
      </p:sp>
    </p:spTree>
    <p:extLst>
      <p:ext uri="{BB962C8B-B14F-4D97-AF65-F5344CB8AC3E}">
        <p14:creationId xmlns:p14="http://schemas.microsoft.com/office/powerpoint/2010/main" val="4084230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24</a:t>
            </a:fld>
            <a:endParaRPr lang="en-GB" dirty="0"/>
          </a:p>
        </p:txBody>
      </p:sp>
    </p:spTree>
    <p:extLst>
      <p:ext uri="{BB962C8B-B14F-4D97-AF65-F5344CB8AC3E}">
        <p14:creationId xmlns:p14="http://schemas.microsoft.com/office/powerpoint/2010/main" val="10374749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STING OF THE LIBEL</a:t>
            </a:r>
            <a:r>
              <a:rPr lang="en-GB" baseline="0" dirty="0"/>
              <a:t> – THE WORDS ARE TRIVIAL AND DON’T ALTER THE MEANING OF THE IMPUTATION</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25</a:t>
            </a:fld>
            <a:endParaRPr lang="en-GB"/>
          </a:p>
        </p:txBody>
      </p:sp>
    </p:spTree>
    <p:extLst>
      <p:ext uri="{BB962C8B-B14F-4D97-AF65-F5344CB8AC3E}">
        <p14:creationId xmlns:p14="http://schemas.microsoft.com/office/powerpoint/2010/main" val="13921081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26</a:t>
            </a:fld>
            <a:endParaRPr lang="en-GB"/>
          </a:p>
        </p:txBody>
      </p:sp>
    </p:spTree>
    <p:extLst>
      <p:ext uri="{BB962C8B-B14F-4D97-AF65-F5344CB8AC3E}">
        <p14:creationId xmlns:p14="http://schemas.microsoft.com/office/powerpoint/2010/main" val="39720053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27</a:t>
            </a:fld>
            <a:endParaRPr lang="en-GB"/>
          </a:p>
        </p:txBody>
      </p:sp>
    </p:spTree>
    <p:extLst>
      <p:ext uri="{BB962C8B-B14F-4D97-AF65-F5344CB8AC3E}">
        <p14:creationId xmlns:p14="http://schemas.microsoft.com/office/powerpoint/2010/main" val="34390308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3C97ED35-4724-4214-A66D-FCC6C99F49AB}" type="slidenum">
              <a:rPr lang="en-GB" smtClean="0"/>
              <a:t>28</a:t>
            </a:fld>
            <a:endParaRPr lang="en-GB"/>
          </a:p>
        </p:txBody>
      </p:sp>
    </p:spTree>
    <p:extLst>
      <p:ext uri="{BB962C8B-B14F-4D97-AF65-F5344CB8AC3E}">
        <p14:creationId xmlns:p14="http://schemas.microsoft.com/office/powerpoint/2010/main" val="4713937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29</a:t>
            </a:fld>
            <a:endParaRPr lang="en-GB" dirty="0"/>
          </a:p>
        </p:txBody>
      </p:sp>
    </p:spTree>
    <p:extLst>
      <p:ext uri="{BB962C8B-B14F-4D97-AF65-F5344CB8AC3E}">
        <p14:creationId xmlns:p14="http://schemas.microsoft.com/office/powerpoint/2010/main" val="2534297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30</a:t>
            </a:fld>
            <a:endParaRPr lang="en-GB" dirty="0"/>
          </a:p>
        </p:txBody>
      </p:sp>
    </p:spTree>
    <p:extLst>
      <p:ext uri="{BB962C8B-B14F-4D97-AF65-F5344CB8AC3E}">
        <p14:creationId xmlns:p14="http://schemas.microsoft.com/office/powerpoint/2010/main" val="8093018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https://www.pressgazette.co.uk/journalists-face-abuse-after-caroline-flack-death-sparks-anger-at-tabloid-coverage/</a:t>
            </a:r>
            <a:endParaRPr lang="en-GB" dirty="0"/>
          </a:p>
          <a:p>
            <a:endParaRPr lang="en-GB" dirty="0">
              <a:cs typeface="Calibri"/>
            </a:endParaRPr>
          </a:p>
          <a:p>
            <a:r>
              <a:rPr lang="en-GB" dirty="0">
                <a:cs typeface="Calibri"/>
              </a:rPr>
              <a:t>Do we need further limitations on what the press can publish?</a:t>
            </a:r>
          </a:p>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33</a:t>
            </a:fld>
            <a:endParaRPr lang="en-GB" dirty="0"/>
          </a:p>
        </p:txBody>
      </p:sp>
    </p:spTree>
    <p:extLst>
      <p:ext uri="{BB962C8B-B14F-4D97-AF65-F5344CB8AC3E}">
        <p14:creationId xmlns:p14="http://schemas.microsoft.com/office/powerpoint/2010/main" val="4116982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https://www.bbc.co.uk/news/world-australia-51498190?intlink_from_url=https://www.bbc.co.uk/news/topics/cxwke9d43kkt/defamation-cases&amp;link_location=live-reporting-story</a:t>
            </a:r>
            <a:endParaRPr lang="en-GB" dirty="0"/>
          </a:p>
          <a:p>
            <a:endParaRPr lang="en-GB" dirty="0">
              <a:cs typeface="Calibri"/>
            </a:endParaRPr>
          </a:p>
          <a:p>
            <a:r>
              <a:rPr lang="en-GB" dirty="0"/>
              <a:t>A federal court has ordered Google to identify an anonymous user who left a bad review of an Australian dental surgeon's practice, according to the</a:t>
            </a:r>
            <a:r>
              <a:rPr lang="en-GB" i="1" dirty="0">
                <a:hlinkClick r:id="rId4"/>
              </a:rPr>
              <a:t>Australian Broadcasting Corporation</a:t>
            </a:r>
            <a:r>
              <a:rPr lang="en-GB" dirty="0"/>
              <a:t>. He said the patient hurt his business by advising other users to "stay away" from a procedure while calling it "extremely awkward and uncomfortable" and "a complete waste of time."</a:t>
            </a:r>
            <a:endParaRPr lang="en-GB" dirty="0">
              <a:cs typeface="Calibri"/>
            </a:endParaRPr>
          </a:p>
          <a:p>
            <a:r>
              <a:rPr lang="en-GB" dirty="0"/>
              <a:t>The surgeon in question, </a:t>
            </a:r>
            <a:r>
              <a:rPr lang="en-GB" dirty="0" err="1"/>
              <a:t>Dr.</a:t>
            </a:r>
            <a:r>
              <a:rPr lang="en-GB" dirty="0"/>
              <a:t> Matthew </a:t>
            </a:r>
            <a:r>
              <a:rPr lang="en-GB" dirty="0" err="1"/>
              <a:t>Kabbabe</a:t>
            </a:r>
            <a:r>
              <a:rPr lang="en-GB" dirty="0"/>
              <a:t>, had asked Google share the identity of the anonymous user, "</a:t>
            </a:r>
            <a:r>
              <a:rPr lang="en-GB" dirty="0" err="1"/>
              <a:t>CBsm</a:t>
            </a:r>
            <a:r>
              <a:rPr lang="en-GB" dirty="0"/>
              <a:t> 23." Google rejected the request, stating it didn't "have any means to investigate where and when the ID was created." However, a judge said that </a:t>
            </a:r>
            <a:r>
              <a:rPr lang="en-GB" dirty="0" err="1"/>
              <a:t>Dr.</a:t>
            </a:r>
            <a:r>
              <a:rPr lang="en-GB" dirty="0"/>
              <a:t> </a:t>
            </a:r>
            <a:r>
              <a:rPr lang="en-GB" dirty="0" err="1"/>
              <a:t>Kabbabe</a:t>
            </a:r>
            <a:r>
              <a:rPr lang="en-GB" dirty="0"/>
              <a:t> had the right to pursue a defamation case and that Google must hand over personal details like names, phone numbers, location metadata and IP addresses.</a:t>
            </a:r>
            <a:endParaRPr lang="en-GB" dirty="0">
              <a:cs typeface="Calibri"/>
            </a:endParaRPr>
          </a:p>
          <a:p>
            <a:r>
              <a:rPr lang="en-GB" dirty="0"/>
              <a:t>The dental surgeon's lawyer called the rule "</a:t>
            </a:r>
            <a:r>
              <a:rPr lang="en-GB" dirty="0" err="1"/>
              <a:t>groundbreaking</a:t>
            </a:r>
            <a:r>
              <a:rPr lang="en-GB" dirty="0"/>
              <a:t>," saying Google was effectively responsible for dealing with defamatory postings on its platform. "If you're out there trying to hide by anonymity, even via VPN, I think the court system's catching up now and there are ways and means of obtaining that information," Mark </a:t>
            </a:r>
            <a:r>
              <a:rPr lang="en-GB" dirty="0" err="1"/>
              <a:t>Stanarevic</a:t>
            </a:r>
            <a:r>
              <a:rPr lang="en-GB" dirty="0"/>
              <a:t> told an Australian TV station.</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34</a:t>
            </a:fld>
            <a:endParaRPr lang="en-GB" dirty="0"/>
          </a:p>
        </p:txBody>
      </p:sp>
    </p:spTree>
    <p:extLst>
      <p:ext uri="{BB962C8B-B14F-4D97-AF65-F5344CB8AC3E}">
        <p14:creationId xmlns:p14="http://schemas.microsoft.com/office/powerpoint/2010/main" val="3798634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2/18/2022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www.independent.co.uk/news/uk/home-news/libel-cases-prompted-by-social-media-posts-rise-300-in-a-year-9805004.html" TargetMode="External"/><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18.xml"/><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hyperlink" Target="http://www.bailii.org/uk/cases/UKHL/1999/45.html%20%0d" TargetMode="External"/><Relationship Id="rId4" Type="http://schemas.openxmlformats.org/officeDocument/2006/relationships/notesSlide" Target="../notesSlides/notesSlide2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2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4.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image" Target="../media/image23.png"/><Relationship Id="rId4"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EB472E-7CA6-4C2D-81E9-CD39A44F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E0A0486-F672-4FEF-A0A9-E6C3B7E3A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689BC21-5566-4B70-91EA-44B4299CB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722622" y="1298448"/>
            <a:ext cx="7187529" cy="2951819"/>
          </a:xfrm>
        </p:spPr>
        <p:txBody>
          <a:bodyPr anchor="b">
            <a:normAutofit/>
          </a:bodyPr>
          <a:lstStyle/>
          <a:p>
            <a:r>
              <a:rPr lang="en-GB" sz="5800"/>
              <a:t>Defamation</a:t>
            </a:r>
          </a:p>
        </p:txBody>
      </p:sp>
      <p:sp>
        <p:nvSpPr>
          <p:cNvPr id="14" name="Rectangle 13">
            <a:extLst>
              <a:ext uri="{FF2B5EF4-FFF2-40B4-BE49-F238E27FC236}">
                <a16:creationId xmlns:a16="http://schemas.microsoft.com/office/drawing/2014/main" id="{7F1FCE6A-97BC-41EB-809A-50936E0F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3722622" y="5006151"/>
            <a:ext cx="7187529" cy="768116"/>
          </a:xfrm>
        </p:spPr>
        <p:txBody>
          <a:bodyPr anchor="t">
            <a:normAutofit/>
          </a:bodyPr>
          <a:lstStyle/>
          <a:p>
            <a:r>
              <a:rPr lang="en-GB" sz="2400">
                <a:solidFill>
                  <a:schemeClr val="accent1"/>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5987166"/>
      </p:ext>
    </p:extLst>
  </p:cSld>
  <p:clrMapOvr>
    <a:masterClrMapping/>
  </p:clrMapOvr>
  <mc:AlternateContent xmlns:mc="http://schemas.openxmlformats.org/markup-compatibility/2006" xmlns:p14="http://schemas.microsoft.com/office/powerpoint/2010/main">
    <mc:Choice Requires="p14">
      <p:transition spd="slow" p14:dur="2000" advTm="8264"/>
    </mc:Choice>
    <mc:Fallback xmlns="">
      <p:transition spd="slow" advTm="8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LEARNING OBJECTIVES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pPr marL="457200" indent="-457200">
              <a:buFont typeface="+mj-lt"/>
              <a:buAutoNum type="arabicPeriod"/>
            </a:pPr>
            <a:r>
              <a:rPr lang="en-GB" sz="2800" dirty="0">
                <a:solidFill>
                  <a:schemeClr val="tx1"/>
                </a:solidFill>
              </a:rPr>
              <a:t>Define Defamation</a:t>
            </a:r>
          </a:p>
          <a:p>
            <a:pPr marL="457200" indent="-457200">
              <a:buFont typeface="+mj-lt"/>
              <a:buAutoNum type="arabicPeriod"/>
            </a:pPr>
            <a:r>
              <a:rPr lang="en-GB" sz="2800" dirty="0">
                <a:solidFill>
                  <a:schemeClr val="tx1"/>
                </a:solidFill>
              </a:rPr>
              <a:t>Describe the difference between Libel and Slander</a:t>
            </a:r>
          </a:p>
          <a:p>
            <a:pPr marL="457200" indent="-457200">
              <a:buFont typeface="+mj-lt"/>
              <a:buAutoNum type="arabicPeriod"/>
            </a:pPr>
            <a:r>
              <a:rPr lang="en-GB" sz="2800" dirty="0">
                <a:solidFill>
                  <a:schemeClr val="tx1"/>
                </a:solidFill>
              </a:rPr>
              <a:t>Understand the defences available under the common law and Defamation Act 2013</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0901535"/>
      </p:ext>
    </p:extLst>
  </p:cSld>
  <p:clrMapOvr>
    <a:masterClrMapping/>
  </p:clrMapOvr>
  <mc:AlternateContent xmlns:mc="http://schemas.openxmlformats.org/markup-compatibility/2006" xmlns:p14="http://schemas.microsoft.com/office/powerpoint/2010/main">
    <mc:Choice Requires="p14">
      <p:transition spd="slow" p14:dur="2000" advTm="17245"/>
    </mc:Choice>
    <mc:Fallback xmlns="">
      <p:transition spd="slow" advTm="17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1577AD-DA5F-48B3-8FB9-5199BA9E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9" y="1123837"/>
            <a:ext cx="4016116" cy="1255469"/>
          </a:xfrm>
        </p:spPr>
        <p:txBody>
          <a:bodyPr>
            <a:normAutofit/>
          </a:bodyPr>
          <a:lstStyle/>
          <a:p>
            <a:r>
              <a:rPr lang="en-GB" dirty="0"/>
              <a:t>What is defamation?</a:t>
            </a:r>
          </a:p>
        </p:txBody>
      </p:sp>
      <p:sp>
        <p:nvSpPr>
          <p:cNvPr id="3" name="Content Placeholder 2"/>
          <p:cNvSpPr>
            <a:spLocks noGrp="1"/>
          </p:cNvSpPr>
          <p:nvPr>
            <p:ph idx="1"/>
          </p:nvPr>
        </p:nvSpPr>
        <p:spPr>
          <a:xfrm>
            <a:off x="289249" y="2510395"/>
            <a:ext cx="4016116" cy="3274586"/>
          </a:xfrm>
        </p:spPr>
        <p:txBody>
          <a:bodyPr anchor="t">
            <a:normAutofit/>
          </a:bodyPr>
          <a:lstStyle/>
          <a:p>
            <a:r>
              <a:rPr lang="en-GB" sz="1900">
                <a:solidFill>
                  <a:srgbClr val="FFFFFF"/>
                </a:solidFill>
              </a:rPr>
              <a:t>Defamation is the publication of an untrue imputation which reflects negatively on the person defamed.</a:t>
            </a:r>
          </a:p>
          <a:p>
            <a:pPr marL="0" indent="0">
              <a:buNone/>
            </a:pPr>
            <a:endParaRPr lang="en-GB" sz="1900">
              <a:solidFill>
                <a:srgbClr val="FFFFFF"/>
              </a:solidFill>
            </a:endParaRPr>
          </a:p>
          <a:p>
            <a:r>
              <a:rPr lang="en-GB" sz="1900">
                <a:solidFill>
                  <a:srgbClr val="FFFFFF"/>
                </a:solidFill>
              </a:rPr>
              <a:t>Liability is strict and the defences which are special to the tort of defamation are generally concerned with freedom of speech, rather than the D not being at fault.</a:t>
            </a:r>
          </a:p>
        </p:txBody>
      </p:sp>
      <p:pic>
        <p:nvPicPr>
          <p:cNvPr id="4" name="Picture 3"/>
          <p:cNvPicPr>
            <a:picLocks noChangeAspect="1"/>
          </p:cNvPicPr>
          <p:nvPr/>
        </p:nvPicPr>
        <p:blipFill>
          <a:blip r:embed="rId5"/>
          <a:stretch>
            <a:fillRect/>
          </a:stretch>
        </p:blipFill>
        <p:spPr>
          <a:xfrm>
            <a:off x="5137463" y="908706"/>
            <a:ext cx="6193767" cy="50324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8425445"/>
      </p:ext>
    </p:extLst>
  </p:cSld>
  <p:clrMapOvr>
    <a:masterClrMapping/>
  </p:clrMapOvr>
  <mc:AlternateContent xmlns:mc="http://schemas.openxmlformats.org/markup-compatibility/2006" xmlns:p14="http://schemas.microsoft.com/office/powerpoint/2010/main">
    <mc:Choice Requires="p14">
      <p:transition spd="slow" p14:dur="2000" advTm="63288"/>
    </mc:Choice>
    <mc:Fallback xmlns="">
      <p:transition spd="slow" advTm="63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Controversy</a:t>
            </a:r>
          </a:p>
        </p:txBody>
      </p:sp>
      <p:sp>
        <p:nvSpPr>
          <p:cNvPr id="3" name="Content Placeholder 2"/>
          <p:cNvSpPr>
            <a:spLocks noGrp="1"/>
          </p:cNvSpPr>
          <p:nvPr>
            <p:ph idx="1"/>
          </p:nvPr>
        </p:nvSpPr>
        <p:spPr>
          <a:xfrm>
            <a:off x="3523129" y="-283334"/>
            <a:ext cx="7661339" cy="5151170"/>
          </a:xfrm>
        </p:spPr>
        <p:txBody>
          <a:bodyPr/>
          <a:lstStyle/>
          <a:p>
            <a:pPr algn="ctr"/>
            <a:r>
              <a:rPr lang="en-GB" sz="2800" b="1" dirty="0"/>
              <a:t>Protecting ones reputation through a successful defamation claim restricts another persons freedom of expression (a right contained in Article 10 of the European Convention on Human Rights).</a:t>
            </a:r>
          </a:p>
          <a:p>
            <a:pPr algn="ctr"/>
            <a:r>
              <a:rPr lang="en-GB" sz="2800" b="1" dirty="0"/>
              <a:t>The Courts must therefore attempt to balance</a:t>
            </a:r>
          </a:p>
          <a:p>
            <a:pPr marL="0" indent="0">
              <a:buNone/>
            </a:pPr>
            <a:endParaRPr lang="en-GB" dirty="0"/>
          </a:p>
        </p:txBody>
      </p:sp>
      <p:pic>
        <p:nvPicPr>
          <p:cNvPr id="5" name="Picture 4"/>
          <p:cNvPicPr>
            <a:picLocks noChangeAspect="1"/>
          </p:cNvPicPr>
          <p:nvPr/>
        </p:nvPicPr>
        <p:blipFill>
          <a:blip r:embed="rId4"/>
          <a:stretch>
            <a:fillRect/>
          </a:stretch>
        </p:blipFill>
        <p:spPr>
          <a:xfrm>
            <a:off x="5484059" y="4230151"/>
            <a:ext cx="3029011" cy="2260108"/>
          </a:xfrm>
          <a:prstGeom prst="rect">
            <a:avLst/>
          </a:prstGeom>
        </p:spPr>
      </p:pic>
      <p:sp>
        <p:nvSpPr>
          <p:cNvPr id="6" name="TextBox 5"/>
          <p:cNvSpPr txBox="1"/>
          <p:nvPr/>
        </p:nvSpPr>
        <p:spPr>
          <a:xfrm>
            <a:off x="3877780" y="4990873"/>
            <a:ext cx="1931831" cy="369332"/>
          </a:xfrm>
          <a:prstGeom prst="rect">
            <a:avLst/>
          </a:prstGeom>
          <a:noFill/>
        </p:spPr>
        <p:txBody>
          <a:bodyPr wrap="square" rtlCol="0">
            <a:spAutoFit/>
          </a:bodyPr>
          <a:lstStyle/>
          <a:p>
            <a:r>
              <a:rPr lang="en-GB" dirty="0"/>
              <a:t>REPUTATION</a:t>
            </a:r>
          </a:p>
        </p:txBody>
      </p:sp>
      <p:sp>
        <p:nvSpPr>
          <p:cNvPr id="7" name="TextBox 6"/>
          <p:cNvSpPr txBox="1"/>
          <p:nvPr/>
        </p:nvSpPr>
        <p:spPr>
          <a:xfrm>
            <a:off x="8513070" y="4713874"/>
            <a:ext cx="2189408" cy="646331"/>
          </a:xfrm>
          <a:prstGeom prst="rect">
            <a:avLst/>
          </a:prstGeom>
          <a:noFill/>
        </p:spPr>
        <p:txBody>
          <a:bodyPr wrap="square" rtlCol="0">
            <a:spAutoFit/>
          </a:bodyPr>
          <a:lstStyle/>
          <a:p>
            <a:r>
              <a:rPr lang="en-GB" dirty="0"/>
              <a:t>FREEDOM OF EXPRESSION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5552832"/>
      </p:ext>
    </p:extLst>
  </p:cSld>
  <p:clrMapOvr>
    <a:masterClrMapping/>
  </p:clrMapOvr>
  <mc:AlternateContent xmlns:mc="http://schemas.openxmlformats.org/markup-compatibility/2006" xmlns:p14="http://schemas.microsoft.com/office/powerpoint/2010/main">
    <mc:Choice Requires="p14">
      <p:transition spd="slow" p14:dur="2000" advTm="51168"/>
    </mc:Choice>
    <mc:Fallback xmlns="">
      <p:transition spd="slow" advTm="5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DEFAMATION</a:t>
            </a:r>
          </a:p>
        </p:txBody>
      </p:sp>
      <p:sp>
        <p:nvSpPr>
          <p:cNvPr id="4" name="Rectangle 3"/>
          <p:cNvSpPr/>
          <p:nvPr/>
        </p:nvSpPr>
        <p:spPr>
          <a:xfrm>
            <a:off x="4108361" y="1184856"/>
            <a:ext cx="2691684" cy="19575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4108361" y="4040027"/>
            <a:ext cx="2794716" cy="19704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4868214" y="1978984"/>
            <a:ext cx="1957589" cy="646331"/>
          </a:xfrm>
          <a:prstGeom prst="rect">
            <a:avLst/>
          </a:prstGeom>
          <a:noFill/>
        </p:spPr>
        <p:txBody>
          <a:bodyPr wrap="square" rtlCol="0">
            <a:spAutoFit/>
          </a:bodyPr>
          <a:lstStyle/>
          <a:p>
            <a:r>
              <a:rPr lang="en-GB" sz="3600" dirty="0"/>
              <a:t>LIBEL</a:t>
            </a:r>
            <a:endParaRPr lang="en-GB" dirty="0"/>
          </a:p>
        </p:txBody>
      </p:sp>
      <p:sp>
        <p:nvSpPr>
          <p:cNvPr id="7" name="TextBox 6"/>
          <p:cNvSpPr txBox="1"/>
          <p:nvPr/>
        </p:nvSpPr>
        <p:spPr>
          <a:xfrm>
            <a:off x="4372378" y="4843214"/>
            <a:ext cx="2266682" cy="646331"/>
          </a:xfrm>
          <a:prstGeom prst="rect">
            <a:avLst/>
          </a:prstGeom>
          <a:noFill/>
        </p:spPr>
        <p:txBody>
          <a:bodyPr wrap="square" rtlCol="0">
            <a:spAutoFit/>
          </a:bodyPr>
          <a:lstStyle/>
          <a:p>
            <a:r>
              <a:rPr lang="en-GB" sz="3600" dirty="0"/>
              <a:t>SLANDER</a:t>
            </a:r>
            <a:endParaRPr lang="en-GB" dirty="0"/>
          </a:p>
        </p:txBody>
      </p:sp>
      <p:sp>
        <p:nvSpPr>
          <p:cNvPr id="8" name="TextBox 7"/>
          <p:cNvSpPr txBox="1"/>
          <p:nvPr/>
        </p:nvSpPr>
        <p:spPr>
          <a:xfrm>
            <a:off x="7096259" y="1009488"/>
            <a:ext cx="4562341" cy="3046988"/>
          </a:xfrm>
          <a:prstGeom prst="rect">
            <a:avLst/>
          </a:prstGeom>
          <a:noFill/>
        </p:spPr>
        <p:txBody>
          <a:bodyPr wrap="square" rtlCol="0">
            <a:spAutoFit/>
          </a:bodyPr>
          <a:lstStyle/>
          <a:p>
            <a:pPr marL="285750" indent="-285750">
              <a:buFontTx/>
              <a:buChar char="-"/>
            </a:pPr>
            <a:r>
              <a:rPr lang="en-GB" sz="2400" dirty="0"/>
              <a:t>Defamation in a permanent form (published/written)</a:t>
            </a:r>
          </a:p>
          <a:p>
            <a:pPr marL="285750" indent="-285750">
              <a:buFontTx/>
              <a:buChar char="-"/>
            </a:pPr>
            <a:r>
              <a:rPr lang="en-GB" sz="2400" dirty="0"/>
              <a:t>Libel is the most important form of defamation for the press</a:t>
            </a:r>
          </a:p>
          <a:p>
            <a:r>
              <a:rPr lang="en-GB" sz="2400" dirty="0"/>
              <a:t>E.G derogatory comments made on social media</a:t>
            </a:r>
          </a:p>
          <a:p>
            <a:r>
              <a:rPr lang="en-GB" sz="2400" i="1" dirty="0">
                <a:solidFill>
                  <a:srgbClr val="FF0000"/>
                </a:solidFill>
              </a:rPr>
              <a:t>Cooke v MGN</a:t>
            </a:r>
            <a:r>
              <a:rPr lang="en-GB" sz="2400" dirty="0">
                <a:solidFill>
                  <a:srgbClr val="FF0000"/>
                </a:solidFill>
              </a:rPr>
              <a:t> [2014]</a:t>
            </a:r>
            <a:endParaRPr lang="en-GB" sz="2400" dirty="0"/>
          </a:p>
          <a:p>
            <a:endParaRPr lang="en-GB" sz="2400" dirty="0"/>
          </a:p>
        </p:txBody>
      </p:sp>
      <p:sp>
        <p:nvSpPr>
          <p:cNvPr id="9" name="TextBox 8"/>
          <p:cNvSpPr txBox="1"/>
          <p:nvPr/>
        </p:nvSpPr>
        <p:spPr>
          <a:xfrm>
            <a:off x="7096259" y="4191331"/>
            <a:ext cx="4562341" cy="1569660"/>
          </a:xfrm>
          <a:prstGeom prst="rect">
            <a:avLst/>
          </a:prstGeom>
          <a:noFill/>
        </p:spPr>
        <p:txBody>
          <a:bodyPr wrap="square" lIns="91440" tIns="45720" rIns="91440" bIns="45720" rtlCol="0" anchor="t">
            <a:spAutoFit/>
          </a:bodyPr>
          <a:lstStyle/>
          <a:p>
            <a:pPr marL="285750" indent="-285750">
              <a:buFontTx/>
              <a:buChar char="-"/>
            </a:pPr>
            <a:r>
              <a:rPr lang="en-GB" sz="2400"/>
              <a:t>Defamation is a temporary form</a:t>
            </a:r>
          </a:p>
          <a:p>
            <a:pPr marL="285750" indent="-285750">
              <a:buFontTx/>
              <a:buChar char="-"/>
            </a:pPr>
            <a:r>
              <a:rPr lang="en-GB" sz="2400" dirty="0"/>
              <a:t>Usually a false oral statement to cause damage to someone’s reputation</a:t>
            </a:r>
          </a:p>
        </p:txBody>
      </p:sp>
      <p:pic>
        <p:nvPicPr>
          <p:cNvPr id="10" name="Picture 9"/>
          <p:cNvPicPr>
            <a:picLocks noChangeAspect="1"/>
          </p:cNvPicPr>
          <p:nvPr/>
        </p:nvPicPr>
        <p:blipFill>
          <a:blip r:embed="rId5"/>
          <a:stretch>
            <a:fillRect/>
          </a:stretch>
        </p:blipFill>
        <p:spPr>
          <a:xfrm>
            <a:off x="171451" y="4409143"/>
            <a:ext cx="3028950" cy="1514475"/>
          </a:xfrm>
          <a:prstGeom prst="rect">
            <a:avLst/>
          </a:prstGeom>
        </p:spPr>
      </p:pic>
      <p:pic>
        <p:nvPicPr>
          <p:cNvPr id="11" name="Picture 10"/>
          <p:cNvPicPr>
            <a:picLocks noChangeAspect="1"/>
          </p:cNvPicPr>
          <p:nvPr/>
        </p:nvPicPr>
        <p:blipFill>
          <a:blip r:embed="rId6"/>
          <a:stretch>
            <a:fillRect/>
          </a:stretch>
        </p:blipFill>
        <p:spPr>
          <a:xfrm>
            <a:off x="53931" y="1123838"/>
            <a:ext cx="3162513" cy="1112736"/>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01495122"/>
      </p:ext>
    </p:extLst>
  </p:cSld>
  <p:clrMapOvr>
    <a:masterClrMapping/>
  </p:clrMapOvr>
  <mc:AlternateContent xmlns:mc="http://schemas.openxmlformats.org/markup-compatibility/2006" xmlns:p14="http://schemas.microsoft.com/office/powerpoint/2010/main">
    <mc:Choice Requires="p14">
      <p:transition spd="slow" p14:dur="2000" advTm="196742"/>
    </mc:Choice>
    <mc:Fallback xmlns="">
      <p:transition spd="slow" advTm="196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5E99C6A-52B1-4ECD-B5DA-3959DEB7FF09}"/>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dirty="0"/>
              <a:t>Recent case</a:t>
            </a:r>
          </a:p>
        </p:txBody>
      </p:sp>
      <p:pic>
        <p:nvPicPr>
          <p:cNvPr id="3" name="Picture 3" descr="Graphical user interface&#10;&#10;Description automatically generated">
            <a:extLst>
              <a:ext uri="{FF2B5EF4-FFF2-40B4-BE49-F238E27FC236}">
                <a16:creationId xmlns:a16="http://schemas.microsoft.com/office/drawing/2014/main" id="{5B3DD12F-9FE5-416B-B2BA-41E727C45BE2}"/>
              </a:ext>
            </a:extLst>
          </p:cNvPr>
          <p:cNvPicPr>
            <a:picLocks noChangeAspect="1"/>
          </p:cNvPicPr>
          <p:nvPr/>
        </p:nvPicPr>
        <p:blipFill rotWithShape="1">
          <a:blip r:embed="rId5"/>
          <a:srcRect t="20302" r="35335" b="6695"/>
          <a:stretch/>
        </p:blipFill>
        <p:spPr>
          <a:xfrm>
            <a:off x="4804339" y="687713"/>
            <a:ext cx="6399034" cy="5403499"/>
          </a:xfrm>
          <a:prstGeom prst="rect">
            <a:avLst/>
          </a:prstGeom>
        </p:spPr>
      </p:pic>
      <p:sp>
        <p:nvSpPr>
          <p:cNvPr id="16" name="Rectangle 15">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182213"/>
      </p:ext>
    </p:extLst>
  </p:cSld>
  <p:clrMapOvr>
    <a:masterClrMapping/>
  </p:clrMapOvr>
  <mc:AlternateContent xmlns:mc="http://schemas.openxmlformats.org/markup-compatibility/2006" xmlns:p14="http://schemas.microsoft.com/office/powerpoint/2010/main">
    <mc:Choice Requires="p14">
      <p:transition spd="slow" p14:dur="2000" advTm="82151"/>
    </mc:Choice>
    <mc:Fallback xmlns="">
      <p:transition spd="slow" advTm="8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85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BA28A07-5708-4141-BB9C-B506514A59DB}"/>
              </a:ext>
            </a:extLst>
          </p:cNvPr>
          <p:cNvPicPr>
            <a:picLocks noGrp="1" noChangeAspect="1"/>
          </p:cNvPicPr>
          <p:nvPr>
            <p:ph idx="1"/>
          </p:nvPr>
        </p:nvPicPr>
        <p:blipFill rotWithShape="1">
          <a:blip r:embed="rId5"/>
          <a:srcRect l="22763" t="12877" r="27067" b="13481"/>
          <a:stretch/>
        </p:blipFill>
        <p:spPr>
          <a:xfrm>
            <a:off x="478083" y="570151"/>
            <a:ext cx="6379889" cy="5267660"/>
          </a:xfrm>
          <a:prstGeom prst="rect">
            <a:avLst/>
          </a:prstGeom>
        </p:spPr>
      </p:pic>
      <p:pic>
        <p:nvPicPr>
          <p:cNvPr id="2" name="Picture 2" descr="Graphical user interface, text, application&#10;&#10;Description automatically generated">
            <a:extLst>
              <a:ext uri="{FF2B5EF4-FFF2-40B4-BE49-F238E27FC236}">
                <a16:creationId xmlns:a16="http://schemas.microsoft.com/office/drawing/2014/main" id="{4D0EE676-E0BC-4C52-A4F1-0AA593646953}"/>
              </a:ext>
            </a:extLst>
          </p:cNvPr>
          <p:cNvPicPr>
            <a:picLocks noChangeAspect="1"/>
          </p:cNvPicPr>
          <p:nvPr/>
        </p:nvPicPr>
        <p:blipFill rotWithShape="1">
          <a:blip r:embed="rId6"/>
          <a:srcRect l="5096" t="15493" r="39703" b="16338"/>
          <a:stretch/>
        </p:blipFill>
        <p:spPr>
          <a:xfrm>
            <a:off x="6866629" y="1408263"/>
            <a:ext cx="4610568" cy="4323346"/>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6937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7434"/>
    </mc:Choice>
    <mc:Fallback xmlns="">
      <p:transition spd="slow" advTm="77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LIBEL </a:t>
            </a:r>
          </a:p>
        </p:txBody>
      </p:sp>
      <p:pic>
        <p:nvPicPr>
          <p:cNvPr id="4" name="Content Placeholder 3"/>
          <p:cNvPicPr>
            <a:picLocks noGrp="1" noChangeAspect="1"/>
          </p:cNvPicPr>
          <p:nvPr>
            <p:ph idx="1"/>
          </p:nvPr>
        </p:nvPicPr>
        <p:blipFill rotWithShape="1">
          <a:blip r:embed="rId5"/>
          <a:srcRect t="13197" r="18596" b="5662"/>
          <a:stretch/>
        </p:blipFill>
        <p:spPr>
          <a:xfrm>
            <a:off x="3494037" y="495359"/>
            <a:ext cx="7674165" cy="4076641"/>
          </a:xfrm>
          <a:prstGeom prst="rect">
            <a:avLst/>
          </a:prstGeom>
        </p:spPr>
      </p:pic>
      <p:sp>
        <p:nvSpPr>
          <p:cNvPr id="5" name="Rectangle 4"/>
          <p:cNvSpPr/>
          <p:nvPr/>
        </p:nvSpPr>
        <p:spPr>
          <a:xfrm>
            <a:off x="4434501" y="5273323"/>
            <a:ext cx="6096000" cy="1200329"/>
          </a:xfrm>
          <a:prstGeom prst="rect">
            <a:avLst/>
          </a:prstGeom>
        </p:spPr>
        <p:txBody>
          <a:bodyPr>
            <a:spAutoFit/>
          </a:bodyPr>
          <a:lstStyle/>
          <a:p>
            <a:r>
              <a:rPr lang="en-GB" dirty="0">
                <a:hlinkClick r:id="rId6"/>
              </a:rPr>
              <a:t>http://www.independent.co.uk/news/uk/home-news/libel-cases-prompted-by-social-media-posts-rise-300-in-a-year-9805004.html</a:t>
            </a:r>
            <a:endParaRPr lang="en-GB" dirty="0"/>
          </a:p>
          <a:p>
            <a:endParaRPr lang="en-GB" dirty="0"/>
          </a:p>
        </p:txBody>
      </p:sp>
      <p:sp>
        <p:nvSpPr>
          <p:cNvPr id="3" name="TextBox 2"/>
          <p:cNvSpPr txBox="1"/>
          <p:nvPr/>
        </p:nvSpPr>
        <p:spPr>
          <a:xfrm>
            <a:off x="252919" y="3997842"/>
            <a:ext cx="2554076" cy="1938992"/>
          </a:xfrm>
          <a:prstGeom prst="rect">
            <a:avLst/>
          </a:prstGeom>
          <a:solidFill>
            <a:schemeClr val="accent5">
              <a:lumMod val="40000"/>
              <a:lumOff val="60000"/>
            </a:schemeClr>
          </a:solidFill>
        </p:spPr>
        <p:txBody>
          <a:bodyPr wrap="square" rtlCol="0">
            <a:spAutoFit/>
          </a:bodyPr>
          <a:lstStyle/>
          <a:p>
            <a:pPr algn="ctr"/>
            <a:r>
              <a:rPr lang="en-GB" sz="2400" b="1" dirty="0"/>
              <a:t>WHAT ARE SOME OF THE REASONS THAT ARE GIVEN FOR SUCH A RISE?</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19419425"/>
      </p:ext>
    </p:extLst>
  </p:cSld>
  <p:clrMapOvr>
    <a:masterClrMapping/>
  </p:clrMapOvr>
  <mc:AlternateContent xmlns:mc="http://schemas.openxmlformats.org/markup-compatibility/2006" xmlns:p14="http://schemas.microsoft.com/office/powerpoint/2010/main">
    <mc:Choice Requires="p14">
      <p:transition spd="slow" p14:dur="2000" advTm="123349"/>
    </mc:Choice>
    <mc:Fallback xmlns="">
      <p:transition spd="slow" advTm="123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78116C5-E69C-47D6-B90A-F58B0B548544}"/>
              </a:ext>
            </a:extLst>
          </p:cNvPr>
          <p:cNvPicPr>
            <a:picLocks noGrp="1" noChangeAspect="1"/>
          </p:cNvPicPr>
          <p:nvPr>
            <p:ph idx="1"/>
          </p:nvPr>
        </p:nvPicPr>
        <p:blipFill rotWithShape="1">
          <a:blip r:embed="rId5"/>
          <a:srcRect l="18942" t="13218" r="35163" b="13814"/>
          <a:stretch/>
        </p:blipFill>
        <p:spPr>
          <a:xfrm>
            <a:off x="3807725" y="286131"/>
            <a:ext cx="7028598" cy="6285738"/>
          </a:xfrm>
          <a:prstGeom prst="rect">
            <a:avLst/>
          </a:prstGeom>
        </p:spPr>
      </p:pic>
      <p:sp>
        <p:nvSpPr>
          <p:cNvPr id="5" name="TextBox 4">
            <a:extLst>
              <a:ext uri="{FF2B5EF4-FFF2-40B4-BE49-F238E27FC236}">
                <a16:creationId xmlns:a16="http://schemas.microsoft.com/office/drawing/2014/main" id="{8EB8ED29-5008-4BEE-9B68-4DFF954E4832}"/>
              </a:ext>
            </a:extLst>
          </p:cNvPr>
          <p:cNvSpPr txBox="1"/>
          <p:nvPr/>
        </p:nvSpPr>
        <p:spPr>
          <a:xfrm>
            <a:off x="150125" y="1719618"/>
            <a:ext cx="2593075" cy="3416320"/>
          </a:xfrm>
          <a:prstGeom prst="rect">
            <a:avLst/>
          </a:prstGeom>
          <a:noFill/>
        </p:spPr>
        <p:txBody>
          <a:bodyPr wrap="square" rtlCol="0">
            <a:spAutoFit/>
          </a:bodyPr>
          <a:lstStyle/>
          <a:p>
            <a:r>
              <a:rPr lang="en-GB" sz="3600" dirty="0"/>
              <a:t>Raised threshold from ‘substantial’ to ‘serious harm’</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2632017"/>
      </p:ext>
    </p:extLst>
  </p:cSld>
  <p:clrMapOvr>
    <a:masterClrMapping/>
  </p:clrMapOvr>
  <mc:AlternateContent xmlns:mc="http://schemas.openxmlformats.org/markup-compatibility/2006" xmlns:p14="http://schemas.microsoft.com/office/powerpoint/2010/main">
    <mc:Choice Requires="p14">
      <p:transition spd="slow" p14:dur="2000" advTm="200882"/>
    </mc:Choice>
    <mc:Fallback xmlns="">
      <p:transition spd="slow" advTm="200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THINKPOINT</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4400" b="1" dirty="0">
                <a:solidFill>
                  <a:schemeClr val="tx1"/>
                </a:solidFill>
              </a:rPr>
              <a:t>WHAT IS THE DIFFERENCE BETWEEN LIBEL AND SLANDER?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55414841"/>
      </p:ext>
    </p:extLst>
  </p:cSld>
  <p:clrMapOvr>
    <a:masterClrMapping/>
  </p:clrMapOvr>
  <mc:AlternateContent xmlns:mc="http://schemas.openxmlformats.org/markup-compatibility/2006" xmlns:p14="http://schemas.microsoft.com/office/powerpoint/2010/main">
    <mc:Choice Requires="p14">
      <p:transition spd="slow" p14:dur="2000" advTm="42257"/>
    </mc:Choice>
    <mc:Fallback xmlns="">
      <p:transition spd="slow" advTm="42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0723" y="709127"/>
            <a:ext cx="6880191" cy="5770398"/>
          </a:xfrm>
          <a:prstGeom prst="rect">
            <a:avLst/>
          </a:prstGeom>
          <a:solidFill>
            <a:srgbClr val="EAF7F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252919" y="1123838"/>
            <a:ext cx="2687989" cy="3163958"/>
          </a:xfrm>
        </p:spPr>
        <p:txBody>
          <a:bodyPr/>
          <a:lstStyle/>
          <a:p>
            <a:r>
              <a:rPr lang="en-GB" dirty="0"/>
              <a:t>To establish defamation, the claimant must prove that: </a:t>
            </a:r>
          </a:p>
        </p:txBody>
      </p:sp>
      <p:sp>
        <p:nvSpPr>
          <p:cNvPr id="3" name="Content Placeholder 2"/>
          <p:cNvSpPr>
            <a:spLocks noGrp="1"/>
          </p:cNvSpPr>
          <p:nvPr>
            <p:ph idx="1"/>
          </p:nvPr>
        </p:nvSpPr>
        <p:spPr>
          <a:xfrm>
            <a:off x="4149187" y="2162432"/>
            <a:ext cx="6226202" cy="2706130"/>
          </a:xfrm>
        </p:spPr>
        <p:txBody>
          <a:bodyPr>
            <a:noAutofit/>
          </a:bodyPr>
          <a:lstStyle/>
          <a:p>
            <a:pPr marL="514350" indent="-514350">
              <a:buFont typeface="+mj-lt"/>
              <a:buAutoNum type="arabicPeriod"/>
            </a:pPr>
            <a:r>
              <a:rPr lang="en-GB" sz="3200" dirty="0"/>
              <a:t>The defendant’s words are </a:t>
            </a:r>
            <a:r>
              <a:rPr lang="en-GB" sz="3200" b="1" dirty="0"/>
              <a:t>defamatory;</a:t>
            </a:r>
          </a:p>
          <a:p>
            <a:pPr marL="457200" indent="-457200">
              <a:buFont typeface="+mj-lt"/>
              <a:buAutoNum type="arabicPeriod"/>
            </a:pPr>
            <a:r>
              <a:rPr lang="en-GB" sz="3200" dirty="0"/>
              <a:t>The words </a:t>
            </a:r>
            <a:r>
              <a:rPr lang="en-GB" sz="3200" b="1" dirty="0"/>
              <a:t>refer to the claimant</a:t>
            </a:r>
            <a:r>
              <a:rPr lang="en-GB" sz="3200" dirty="0"/>
              <a:t>;</a:t>
            </a:r>
          </a:p>
          <a:p>
            <a:pPr marL="457200" indent="-457200">
              <a:buFont typeface="+mj-lt"/>
              <a:buAutoNum type="arabicPeriod"/>
            </a:pPr>
            <a:r>
              <a:rPr lang="en-GB" sz="3200" dirty="0"/>
              <a:t>The words have been </a:t>
            </a:r>
            <a:r>
              <a:rPr lang="en-GB" sz="3200" b="1" dirty="0"/>
              <a:t>published</a:t>
            </a:r>
            <a:r>
              <a:rPr lang="en-GB" sz="3200" dirty="0"/>
              <a:t>; and</a:t>
            </a:r>
          </a:p>
          <a:p>
            <a:pPr marL="457200" indent="-457200">
              <a:buFont typeface="+mj-lt"/>
              <a:buAutoNum type="arabicPeriod"/>
            </a:pPr>
            <a:r>
              <a:rPr lang="en-GB" sz="3200" dirty="0"/>
              <a:t>Their publication </a:t>
            </a:r>
            <a:r>
              <a:rPr lang="en-GB" sz="3200" b="1" dirty="0"/>
              <a:t>has caused </a:t>
            </a:r>
            <a:r>
              <a:rPr lang="en-GB" sz="3200" dirty="0"/>
              <a:t>or is </a:t>
            </a:r>
            <a:r>
              <a:rPr lang="en-GB" sz="3200" b="1" dirty="0"/>
              <a:t>likely to cause serious harm </a:t>
            </a:r>
            <a:r>
              <a:rPr lang="en-GB" sz="3200" dirty="0"/>
              <a:t>to the claimants reputation (introduced by s.1 Defamation Act 2013)</a:t>
            </a:r>
          </a:p>
        </p:txBody>
      </p:sp>
      <p:pic>
        <p:nvPicPr>
          <p:cNvPr id="6" name="Picture 5"/>
          <p:cNvPicPr>
            <a:picLocks noChangeAspect="1"/>
          </p:cNvPicPr>
          <p:nvPr/>
        </p:nvPicPr>
        <p:blipFill>
          <a:blip r:embed="rId5"/>
          <a:stretch>
            <a:fillRect/>
          </a:stretch>
        </p:blipFill>
        <p:spPr>
          <a:xfrm>
            <a:off x="252919" y="4053016"/>
            <a:ext cx="2789090" cy="242650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1620448"/>
      </p:ext>
    </p:extLst>
  </p:cSld>
  <p:clrMapOvr>
    <a:masterClrMapping/>
  </p:clrMapOvr>
  <mc:AlternateContent xmlns:mc="http://schemas.openxmlformats.org/markup-compatibility/2006" xmlns:p14="http://schemas.microsoft.com/office/powerpoint/2010/main">
    <mc:Choice Requires="p14">
      <p:transition spd="slow" p14:dur="2000" advTm="40488"/>
    </mc:Choice>
    <mc:Fallback xmlns="">
      <p:transition spd="slow" advTm="40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The Defendant’s words are defamatory</a:t>
            </a:r>
          </a:p>
        </p:txBody>
      </p:sp>
      <p:sp>
        <p:nvSpPr>
          <p:cNvPr id="3" name="Content Placeholder 2"/>
          <p:cNvSpPr>
            <a:spLocks noGrp="1"/>
          </p:cNvSpPr>
          <p:nvPr>
            <p:ph idx="1"/>
          </p:nvPr>
        </p:nvSpPr>
        <p:spPr>
          <a:xfrm>
            <a:off x="3550847" y="441520"/>
            <a:ext cx="7838812" cy="6501977"/>
          </a:xfrm>
        </p:spPr>
        <p:txBody>
          <a:bodyPr>
            <a:normAutofit/>
          </a:bodyPr>
          <a:lstStyle/>
          <a:p>
            <a:pPr marL="0" indent="0" algn="ctr">
              <a:buNone/>
            </a:pPr>
            <a:r>
              <a:rPr lang="en-GB" sz="3200" b="1" u="sng" dirty="0"/>
              <a:t>Words are defamatory if they :</a:t>
            </a:r>
          </a:p>
          <a:p>
            <a:pPr algn="ctr"/>
            <a:r>
              <a:rPr lang="en-GB" sz="2400" dirty="0"/>
              <a:t>lower the claimant in the eyes of right-thinking members of society generally</a:t>
            </a:r>
          </a:p>
          <a:p>
            <a:pPr marL="0" indent="0" algn="ctr">
              <a:buNone/>
            </a:pPr>
            <a:r>
              <a:rPr lang="en-GB" sz="2400" dirty="0"/>
              <a:t> and/or </a:t>
            </a:r>
          </a:p>
          <a:p>
            <a:pPr algn="ctr"/>
            <a:r>
              <a:rPr lang="en-GB" sz="2400" dirty="0"/>
              <a:t>b) they expose the claimant to hatred, contempt or ridicule.</a:t>
            </a:r>
          </a:p>
          <a:p>
            <a:endParaRPr lang="en-GB" sz="2400" dirty="0"/>
          </a:p>
          <a:p>
            <a:pPr marL="0" indent="0">
              <a:buNone/>
            </a:pPr>
            <a:r>
              <a:rPr lang="en-GB" sz="2400" b="1" i="1" u="sng" dirty="0" err="1">
                <a:solidFill>
                  <a:srgbClr val="FF0000"/>
                </a:solidFill>
              </a:rPr>
              <a:t>Youssoupoff</a:t>
            </a:r>
            <a:r>
              <a:rPr lang="en-GB" sz="2400" b="1" i="1" u="sng" dirty="0">
                <a:solidFill>
                  <a:srgbClr val="FF0000"/>
                </a:solidFill>
              </a:rPr>
              <a:t> v MGM [1934]: </a:t>
            </a:r>
          </a:p>
          <a:p>
            <a:pPr>
              <a:buFontTx/>
              <a:buChar char="-"/>
            </a:pPr>
            <a:r>
              <a:rPr lang="en-GB" sz="2400" dirty="0"/>
              <a:t>the claimant, a Russian Princess, successfully sued MGM for producing a film which suggested that she has been raped by Rasputin</a:t>
            </a:r>
          </a:p>
          <a:p>
            <a:pPr>
              <a:buFontTx/>
              <a:buChar char="-"/>
            </a:pPr>
            <a:endParaRPr lang="en-GB" sz="2400" b="1" i="1" u="sng" dirty="0">
              <a:solidFill>
                <a:srgbClr val="FF0000"/>
              </a:solidFill>
            </a:endParaRPr>
          </a:p>
          <a:p>
            <a:pPr>
              <a:buFontTx/>
              <a:buChar char="-"/>
            </a:pPr>
            <a:r>
              <a:rPr lang="en-GB" sz="2400" b="1" i="1" u="sng" dirty="0">
                <a:solidFill>
                  <a:srgbClr val="FF0000"/>
                </a:solidFill>
              </a:rPr>
              <a:t>John v Guardian News Media Ltd [2008]:</a:t>
            </a:r>
          </a:p>
          <a:p>
            <a:pPr marL="0" indent="0">
              <a:buNone/>
            </a:pPr>
            <a:endParaRPr lang="en-GB" sz="1800" b="1" i="1" u="sng" dirty="0">
              <a:solidFill>
                <a:srgbClr val="FF0000"/>
              </a:solidFill>
            </a:endParaRPr>
          </a:p>
          <a:p>
            <a:pPr marL="0" indent="0">
              <a:buNone/>
            </a:pPr>
            <a:endParaRPr lang="en-GB" sz="1800" b="1" i="1" dirty="0">
              <a:solidFill>
                <a:srgbClr val="FF0000"/>
              </a:solidFill>
            </a:endParaRPr>
          </a:p>
          <a:p>
            <a:pPr marL="0" indent="0">
              <a:buNone/>
            </a:pPr>
            <a:endParaRPr lang="en-GB" sz="1800" dirty="0"/>
          </a:p>
        </p:txBody>
      </p:sp>
      <p:pic>
        <p:nvPicPr>
          <p:cNvPr id="4" name="Picture 3"/>
          <p:cNvPicPr>
            <a:picLocks noChangeAspect="1"/>
          </p:cNvPicPr>
          <p:nvPr/>
        </p:nvPicPr>
        <p:blipFill>
          <a:blip r:embed="rId5"/>
          <a:stretch>
            <a:fillRect/>
          </a:stretch>
        </p:blipFill>
        <p:spPr>
          <a:xfrm>
            <a:off x="252919" y="441520"/>
            <a:ext cx="2189583" cy="1364634"/>
          </a:xfrm>
          <a:prstGeom prst="rect">
            <a:avLst/>
          </a:prstGeom>
        </p:spPr>
      </p:pic>
      <p:pic>
        <p:nvPicPr>
          <p:cNvPr id="5" name="Picture 4"/>
          <p:cNvPicPr>
            <a:picLocks noChangeAspect="1"/>
          </p:cNvPicPr>
          <p:nvPr/>
        </p:nvPicPr>
        <p:blipFill>
          <a:blip r:embed="rId6"/>
          <a:stretch>
            <a:fillRect/>
          </a:stretch>
        </p:blipFill>
        <p:spPr>
          <a:xfrm>
            <a:off x="484918" y="4741260"/>
            <a:ext cx="1473741" cy="196752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23579649"/>
      </p:ext>
    </p:extLst>
  </p:cSld>
  <p:clrMapOvr>
    <a:masterClrMapping/>
  </p:clrMapOvr>
  <mc:AlternateContent xmlns:mc="http://schemas.openxmlformats.org/markup-compatibility/2006" xmlns:p14="http://schemas.microsoft.com/office/powerpoint/2010/main">
    <mc:Choice Requires="p14">
      <p:transition spd="slow" p14:dur="2000" advTm="207079"/>
    </mc:Choice>
    <mc:Fallback xmlns="">
      <p:transition spd="slow" advTm="207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The words refer to the Claimant</a:t>
            </a:r>
          </a:p>
        </p:txBody>
      </p:sp>
      <p:sp>
        <p:nvSpPr>
          <p:cNvPr id="3" name="Content Placeholder 2"/>
          <p:cNvSpPr>
            <a:spLocks noGrp="1"/>
          </p:cNvSpPr>
          <p:nvPr>
            <p:ph idx="1"/>
          </p:nvPr>
        </p:nvSpPr>
        <p:spPr>
          <a:xfrm>
            <a:off x="3910456" y="1123837"/>
            <a:ext cx="7315200" cy="4145602"/>
          </a:xfrm>
        </p:spPr>
        <p:txBody>
          <a:bodyPr>
            <a:noAutofit/>
          </a:bodyPr>
          <a:lstStyle/>
          <a:p>
            <a:r>
              <a:rPr lang="en-GB" sz="2800" b="1" dirty="0"/>
              <a:t>Where the claimant is identified by name, this requirement is easily satisfied.</a:t>
            </a:r>
          </a:p>
          <a:p>
            <a:r>
              <a:rPr lang="en-GB" sz="2800" b="1" dirty="0"/>
              <a:t>The claimant does not need to show that the D intended to refer to him, they just need to show that reasonable people would believe him to be referred to.</a:t>
            </a:r>
          </a:p>
          <a:p>
            <a:pPr marL="0" indent="0">
              <a:buNone/>
            </a:pPr>
            <a:endParaRPr lang="en-GB" sz="2800" dirty="0"/>
          </a:p>
          <a:p>
            <a:r>
              <a:rPr lang="en-GB" sz="2800" b="1" i="1" dirty="0" err="1">
                <a:solidFill>
                  <a:srgbClr val="FF0000"/>
                </a:solidFill>
              </a:rPr>
              <a:t>Hulton</a:t>
            </a:r>
            <a:r>
              <a:rPr lang="en-GB" sz="2800" b="1" i="1" dirty="0">
                <a:solidFill>
                  <a:srgbClr val="FF0000"/>
                </a:solidFill>
              </a:rPr>
              <a:t> v Jones [1910] </a:t>
            </a:r>
            <a:r>
              <a:rPr lang="en-GB" sz="2800" dirty="0"/>
              <a:t>– “</a:t>
            </a:r>
            <a:r>
              <a:rPr lang="en-GB" sz="2800" dirty="0" err="1"/>
              <a:t>Artemus</a:t>
            </a:r>
            <a:r>
              <a:rPr lang="en-GB" sz="2800" dirty="0"/>
              <a:t> Jones, a churchwarden from Peckham”</a:t>
            </a:r>
          </a:p>
          <a:p>
            <a:r>
              <a:rPr lang="en-GB" sz="2800" b="1" i="1" dirty="0">
                <a:solidFill>
                  <a:srgbClr val="FF0000"/>
                </a:solidFill>
              </a:rPr>
              <a:t>Newstead v London Express Newspaper [1940] </a:t>
            </a:r>
            <a:r>
              <a:rPr lang="en-GB" sz="2800" dirty="0"/>
              <a:t>– The D may be liable where the statement is true of one person but is, defamatory of another person with the same name.</a:t>
            </a:r>
          </a:p>
        </p:txBody>
      </p:sp>
      <p:sp>
        <p:nvSpPr>
          <p:cNvPr id="4" name="Rectangle 3"/>
          <p:cNvSpPr/>
          <p:nvPr/>
        </p:nvSpPr>
        <p:spPr>
          <a:xfrm>
            <a:off x="3654843" y="134363"/>
            <a:ext cx="7473350" cy="305819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5"/>
          <a:stretch>
            <a:fillRect/>
          </a:stretch>
        </p:blipFill>
        <p:spPr>
          <a:xfrm>
            <a:off x="1726660" y="4413601"/>
            <a:ext cx="2158221" cy="131141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40529746"/>
      </p:ext>
    </p:extLst>
  </p:cSld>
  <p:clrMapOvr>
    <a:masterClrMapping/>
  </p:clrMapOvr>
  <mc:AlternateContent xmlns:mc="http://schemas.openxmlformats.org/markup-compatibility/2006" xmlns:p14="http://schemas.microsoft.com/office/powerpoint/2010/main">
    <mc:Choice Requires="p14">
      <p:transition spd="slow" p14:dur="2000" advTm="168729"/>
    </mc:Choice>
    <mc:Fallback xmlns="">
      <p:transition spd="slow" advTm="168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words have been published</a:t>
            </a:r>
          </a:p>
        </p:txBody>
      </p:sp>
      <p:sp>
        <p:nvSpPr>
          <p:cNvPr id="3" name="Content Placeholder 2"/>
          <p:cNvSpPr>
            <a:spLocks noGrp="1"/>
          </p:cNvSpPr>
          <p:nvPr>
            <p:ph idx="1"/>
          </p:nvPr>
        </p:nvSpPr>
        <p:spPr>
          <a:xfrm>
            <a:off x="3523130" y="1559858"/>
            <a:ext cx="7436224" cy="5229751"/>
          </a:xfrm>
        </p:spPr>
        <p:txBody>
          <a:bodyPr>
            <a:normAutofit fontScale="92500" lnSpcReduction="10000"/>
          </a:bodyPr>
          <a:lstStyle/>
          <a:p>
            <a:pPr marL="0" indent="0">
              <a:buNone/>
            </a:pPr>
            <a:r>
              <a:rPr lang="en-GB" sz="2400" b="1" u="sng" dirty="0">
                <a:solidFill>
                  <a:schemeClr val="accent5">
                    <a:lumMod val="75000"/>
                  </a:schemeClr>
                </a:solidFill>
              </a:rPr>
              <a:t>PUBLICATION: </a:t>
            </a:r>
          </a:p>
          <a:p>
            <a:pPr marL="0" indent="0">
              <a:buNone/>
            </a:pPr>
            <a:r>
              <a:rPr lang="en-GB" sz="2400" b="1" dirty="0"/>
              <a:t>The communication of the words to at least one person other than the person defamed and the </a:t>
            </a:r>
            <a:r>
              <a:rPr lang="en-GB" sz="2400" b="1"/>
              <a:t>defendant's</a:t>
            </a:r>
            <a:r>
              <a:rPr lang="en-GB" sz="2400" b="1" dirty="0"/>
              <a:t> spouse or civil partner.</a:t>
            </a:r>
          </a:p>
          <a:p>
            <a:r>
              <a:rPr lang="en-GB" sz="2400" b="1" dirty="0"/>
              <a:t>Publication to the claimant alone is not sufficient because defamation is injury to reputation and not merely to hurt someone’s feelings.</a:t>
            </a:r>
          </a:p>
          <a:p>
            <a:pPr marL="0" indent="0">
              <a:buNone/>
            </a:pPr>
            <a:endParaRPr lang="en-GB" sz="2400" dirty="0"/>
          </a:p>
          <a:p>
            <a:pPr marL="0" indent="0">
              <a:buNone/>
            </a:pPr>
            <a:r>
              <a:rPr lang="en-GB" sz="2400" b="1" i="1" dirty="0">
                <a:solidFill>
                  <a:srgbClr val="FF0000"/>
                </a:solidFill>
              </a:rPr>
              <a:t>McManus v Beckham [2002]: </a:t>
            </a:r>
          </a:p>
          <a:p>
            <a:pPr marL="0" indent="0">
              <a:buNone/>
            </a:pPr>
            <a:r>
              <a:rPr lang="en-GB" sz="2400" b="1" i="1" dirty="0">
                <a:solidFill>
                  <a:srgbClr val="FF0000"/>
                </a:solidFill>
              </a:rPr>
              <a:t>DID THE DEFENDANT ACTUALLY KNOW, OR WOULD A REASONABLE PERSON IN THE DEFENDANTS POSITION REALISE THAT THERE WAS A SIGNIFICANT RISK THAT HIS REMARKS WERE LIKELY TO BE REPORTED MORE WIDELY.</a:t>
            </a:r>
          </a:p>
          <a:p>
            <a:pPr marL="0" indent="0">
              <a:buNone/>
            </a:pPr>
            <a:endParaRPr lang="en-GB" sz="2400" b="1" i="1" dirty="0">
              <a:solidFill>
                <a:srgbClr val="FF0000"/>
              </a:solidFill>
            </a:endParaRPr>
          </a:p>
          <a:p>
            <a:pPr marL="0" indent="0">
              <a:buNone/>
            </a:pPr>
            <a:r>
              <a:rPr lang="en-GB" sz="2400" b="1" i="1" dirty="0">
                <a:solidFill>
                  <a:srgbClr val="FF0000"/>
                </a:solidFill>
              </a:rPr>
              <a:t>Slipper v BBC [1991]</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307435" y="4432536"/>
            <a:ext cx="2838450" cy="16097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62418235"/>
      </p:ext>
    </p:extLst>
  </p:cSld>
  <p:clrMapOvr>
    <a:masterClrMapping/>
  </p:clrMapOvr>
  <mc:AlternateContent xmlns:mc="http://schemas.openxmlformats.org/markup-compatibility/2006" xmlns:p14="http://schemas.microsoft.com/office/powerpoint/2010/main">
    <mc:Choice Requires="p14">
      <p:transition spd="slow" p14:dur="2000" advTm="253997"/>
    </mc:Choice>
    <mc:Fallback xmlns="">
      <p:transition spd="slow" advTm="253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Their publication has caused or is likely to cause serious harm to the claimants reputation </a:t>
            </a:r>
            <a:br>
              <a:rPr lang="en-GB" dirty="0"/>
            </a:br>
            <a:r>
              <a:rPr lang="en-GB" dirty="0"/>
              <a:t>s1(1) DA 2013</a:t>
            </a:r>
          </a:p>
        </p:txBody>
      </p:sp>
      <p:pic>
        <p:nvPicPr>
          <p:cNvPr id="5" name="Picture 4"/>
          <p:cNvPicPr>
            <a:picLocks noChangeAspect="1"/>
          </p:cNvPicPr>
          <p:nvPr/>
        </p:nvPicPr>
        <p:blipFill rotWithShape="1">
          <a:blip r:embed="rId5"/>
          <a:srcRect l="20842" t="13579" r="40881" b="12245"/>
          <a:stretch/>
        </p:blipFill>
        <p:spPr>
          <a:xfrm>
            <a:off x="4449170" y="273593"/>
            <a:ext cx="5412083" cy="5589528"/>
          </a:xfrm>
          <a:prstGeom prst="rect">
            <a:avLst/>
          </a:prstGeom>
        </p:spPr>
      </p:pic>
      <p:sp>
        <p:nvSpPr>
          <p:cNvPr id="3" name="TextBox 2"/>
          <p:cNvSpPr txBox="1"/>
          <p:nvPr/>
        </p:nvSpPr>
        <p:spPr>
          <a:xfrm>
            <a:off x="3934047" y="5725020"/>
            <a:ext cx="6677246" cy="954107"/>
          </a:xfrm>
          <a:prstGeom prst="rect">
            <a:avLst/>
          </a:prstGeom>
          <a:noFill/>
        </p:spPr>
        <p:txBody>
          <a:bodyPr wrap="square" rtlCol="0">
            <a:spAutoFit/>
          </a:bodyPr>
          <a:lstStyle/>
          <a:p>
            <a:pPr algn="ctr"/>
            <a:r>
              <a:rPr lang="en-GB" sz="2800" dirty="0" err="1"/>
              <a:t>Lachaux</a:t>
            </a:r>
            <a:r>
              <a:rPr lang="en-GB" sz="2800" dirty="0"/>
              <a:t> v Independent Print Ltd &amp; </a:t>
            </a:r>
            <a:r>
              <a:rPr lang="en-GB" sz="2800" dirty="0" err="1"/>
              <a:t>Ors</a:t>
            </a:r>
            <a:r>
              <a:rPr lang="en-GB" sz="2800" dirty="0"/>
              <a:t>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0837301"/>
      </p:ext>
    </p:extLst>
  </p:cSld>
  <p:clrMapOvr>
    <a:masterClrMapping/>
  </p:clrMapOvr>
  <mc:AlternateContent xmlns:mc="http://schemas.openxmlformats.org/markup-compatibility/2006" xmlns:p14="http://schemas.microsoft.com/office/powerpoint/2010/main">
    <mc:Choice Requires="p14">
      <p:transition spd="slow" p14:dur="2000" advTm="196231"/>
    </mc:Choice>
    <mc:Fallback xmlns="">
      <p:transition spd="slow" advTm="19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a:t>Thinkpoint</a:t>
            </a:r>
          </a:p>
        </p:txBody>
      </p:sp>
      <p:sp>
        <p:nvSpPr>
          <p:cNvPr id="23" name="Rectangle 2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4000" b="1" dirty="0">
                <a:solidFill>
                  <a:schemeClr val="tx1"/>
                </a:solidFill>
              </a:rPr>
              <a:t>WHAT MUST ANY CLAIMANT IN A DEFAMATION ACTION PROVE?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81535794"/>
      </p:ext>
    </p:extLst>
  </p:cSld>
  <p:clrMapOvr>
    <a:masterClrMapping/>
  </p:clrMapOvr>
  <mc:AlternateContent xmlns:mc="http://schemas.openxmlformats.org/markup-compatibility/2006" xmlns:p14="http://schemas.microsoft.com/office/powerpoint/2010/main">
    <mc:Choice Requires="p14">
      <p:transition spd="slow" p14:dur="2000" advTm="37878"/>
    </mc:Choice>
    <mc:Fallback xmlns="">
      <p:transition spd="slow" advTm="37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5"/>
          <a:stretch>
            <a:fillRect/>
          </a:stretch>
        </p:blipFill>
        <p:spPr>
          <a:xfrm>
            <a:off x="0" y="1205412"/>
            <a:ext cx="3438659" cy="2572061"/>
          </a:xfrm>
          <a:prstGeom prst="rect">
            <a:avLst/>
          </a:prstGeom>
        </p:spPr>
      </p:pic>
      <p:sp>
        <p:nvSpPr>
          <p:cNvPr id="5" name="TextBox 4"/>
          <p:cNvSpPr txBox="1"/>
          <p:nvPr/>
        </p:nvSpPr>
        <p:spPr>
          <a:xfrm>
            <a:off x="-8844" y="3914480"/>
            <a:ext cx="1532237" cy="369332"/>
          </a:xfrm>
          <a:prstGeom prst="rect">
            <a:avLst/>
          </a:prstGeom>
          <a:noFill/>
        </p:spPr>
        <p:txBody>
          <a:bodyPr wrap="square" rtlCol="0">
            <a:spAutoFit/>
          </a:bodyPr>
          <a:lstStyle/>
          <a:p>
            <a:r>
              <a:rPr lang="en-GB" dirty="0"/>
              <a:t>REPUTATION</a:t>
            </a:r>
          </a:p>
        </p:txBody>
      </p:sp>
      <p:sp>
        <p:nvSpPr>
          <p:cNvPr id="6" name="TextBox 5"/>
          <p:cNvSpPr txBox="1"/>
          <p:nvPr/>
        </p:nvSpPr>
        <p:spPr>
          <a:xfrm>
            <a:off x="1929927" y="3775980"/>
            <a:ext cx="1717589" cy="646331"/>
          </a:xfrm>
          <a:prstGeom prst="rect">
            <a:avLst/>
          </a:prstGeom>
          <a:noFill/>
        </p:spPr>
        <p:txBody>
          <a:bodyPr wrap="square" rtlCol="0">
            <a:spAutoFit/>
          </a:bodyPr>
          <a:lstStyle/>
          <a:p>
            <a:r>
              <a:rPr lang="en-GB" dirty="0"/>
              <a:t>FREEDOM OF EXPRESSION</a:t>
            </a:r>
          </a:p>
        </p:txBody>
      </p:sp>
      <p:sp>
        <p:nvSpPr>
          <p:cNvPr id="3" name="TextBox 2"/>
          <p:cNvSpPr txBox="1"/>
          <p:nvPr/>
        </p:nvSpPr>
        <p:spPr>
          <a:xfrm>
            <a:off x="3845193" y="713603"/>
            <a:ext cx="7572778" cy="5693866"/>
          </a:xfrm>
          <a:prstGeom prst="rect">
            <a:avLst/>
          </a:prstGeom>
          <a:noFill/>
        </p:spPr>
        <p:txBody>
          <a:bodyPr wrap="square" rtlCol="0">
            <a:spAutoFit/>
          </a:bodyPr>
          <a:lstStyle/>
          <a:p>
            <a:pPr marL="285750" indent="-285750">
              <a:buFontTx/>
              <a:buChar char="-"/>
            </a:pPr>
            <a:r>
              <a:rPr lang="en-GB" sz="2800" dirty="0"/>
              <a:t>The availability of defamation claims is in favour of REPUTATION.</a:t>
            </a:r>
          </a:p>
          <a:p>
            <a:pPr marL="285750" indent="-285750">
              <a:buFontTx/>
              <a:buChar char="-"/>
            </a:pPr>
            <a:r>
              <a:rPr lang="en-GB" sz="2800" dirty="0"/>
              <a:t>However, case law has attempted to change this to favour FREEDOM OF EXPRESSION.</a:t>
            </a:r>
          </a:p>
          <a:p>
            <a:endParaRPr lang="en-GB" sz="2800" dirty="0"/>
          </a:p>
          <a:p>
            <a:r>
              <a:rPr lang="en-GB" sz="2800" dirty="0"/>
              <a:t>E.G. Local authorities and political parties cannot sue for defamation as it is in the public interest that they should be exposed to public criticism.</a:t>
            </a:r>
          </a:p>
          <a:p>
            <a:endParaRPr lang="en-GB" sz="2800" dirty="0"/>
          </a:p>
          <a:p>
            <a:r>
              <a:rPr lang="en-GB" sz="2800" i="1" dirty="0">
                <a:solidFill>
                  <a:srgbClr val="FF0000"/>
                </a:solidFill>
              </a:rPr>
              <a:t>Derbyshire County Council v Times Newspapers Ltd (1993)</a:t>
            </a:r>
          </a:p>
          <a:p>
            <a:endParaRPr lang="en-GB" sz="2800" dirty="0"/>
          </a:p>
          <a:p>
            <a:endParaRPr lang="en-GB" sz="2800" dirty="0"/>
          </a:p>
        </p:txBody>
      </p:sp>
      <p:pic>
        <p:nvPicPr>
          <p:cNvPr id="7" name="Picture 6"/>
          <p:cNvPicPr>
            <a:picLocks noChangeAspect="1"/>
          </p:cNvPicPr>
          <p:nvPr/>
        </p:nvPicPr>
        <p:blipFill rotWithShape="1">
          <a:blip r:embed="rId6"/>
          <a:srcRect l="773" t="11322" r="16775" b="12343"/>
          <a:stretch/>
        </p:blipFill>
        <p:spPr>
          <a:xfrm>
            <a:off x="6408089" y="5140353"/>
            <a:ext cx="2903336" cy="1432498"/>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0660650"/>
      </p:ext>
    </p:extLst>
  </p:cSld>
  <p:clrMapOvr>
    <a:masterClrMapping/>
  </p:clrMapOvr>
  <mc:AlternateContent xmlns:mc="http://schemas.openxmlformats.org/markup-compatibility/2006" xmlns:p14="http://schemas.microsoft.com/office/powerpoint/2010/main">
    <mc:Choice Requires="p14">
      <p:transition spd="slow" p14:dur="2000" advTm="89123"/>
    </mc:Choice>
    <mc:Fallback xmlns="">
      <p:transition spd="slow" advTm="89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DEFENCES </a:t>
            </a:r>
          </a:p>
        </p:txBody>
      </p:sp>
      <p:sp>
        <p:nvSpPr>
          <p:cNvPr id="3" name="Content Placeholder 2"/>
          <p:cNvSpPr>
            <a:spLocks noGrp="1"/>
          </p:cNvSpPr>
          <p:nvPr>
            <p:ph idx="1"/>
          </p:nvPr>
        </p:nvSpPr>
        <p:spPr/>
        <p:txBody>
          <a:bodyPr>
            <a:normAutofit lnSpcReduction="10000"/>
          </a:bodyPr>
          <a:lstStyle/>
          <a:p>
            <a:r>
              <a:rPr lang="en-GB" sz="4000" b="1" dirty="0">
                <a:solidFill>
                  <a:schemeClr val="accent1"/>
                </a:solidFill>
              </a:rPr>
              <a:t>DEFAMATION ACT 2013 </a:t>
            </a:r>
            <a:r>
              <a:rPr lang="en-GB" sz="4000" b="1" dirty="0"/>
              <a:t>revised and renamed some of the defences available to defamation.</a:t>
            </a:r>
          </a:p>
          <a:p>
            <a:r>
              <a:rPr lang="en-GB" sz="4000" b="1" dirty="0">
                <a:solidFill>
                  <a:schemeClr val="accent1"/>
                </a:solidFill>
              </a:rPr>
              <a:t>DA (2013): </a:t>
            </a:r>
            <a:r>
              <a:rPr lang="en-GB" sz="4000" b="1" dirty="0"/>
              <a:t>Does not give an exhaustive list of defences. Some defences are still based on the common law and some are contained in earlier defamation statutes.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37863466"/>
      </p:ext>
    </p:extLst>
  </p:cSld>
  <p:clrMapOvr>
    <a:masterClrMapping/>
  </p:clrMapOvr>
  <mc:AlternateContent xmlns:mc="http://schemas.openxmlformats.org/markup-compatibility/2006" xmlns:p14="http://schemas.microsoft.com/office/powerpoint/2010/main">
    <mc:Choice Requires="p14">
      <p:transition spd="slow" p14:dur="2000" advTm="47851"/>
    </mc:Choice>
    <mc:Fallback xmlns="">
      <p:transition spd="slow" advTm="47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COMMON LAW DEFENCES</a:t>
            </a:r>
          </a:p>
        </p:txBody>
      </p:sp>
      <p:sp>
        <p:nvSpPr>
          <p:cNvPr id="3" name="Content Placeholder 2"/>
          <p:cNvSpPr>
            <a:spLocks noGrp="1"/>
          </p:cNvSpPr>
          <p:nvPr>
            <p:ph idx="1"/>
          </p:nvPr>
        </p:nvSpPr>
        <p:spPr/>
        <p:txBody>
          <a:bodyPr>
            <a:normAutofit/>
          </a:bodyPr>
          <a:lstStyle/>
          <a:p>
            <a:pPr marL="742950" indent="-742950">
              <a:buFont typeface="+mj-lt"/>
              <a:buAutoNum type="arabicPeriod"/>
            </a:pPr>
            <a:r>
              <a:rPr lang="en-GB" sz="5400" dirty="0"/>
              <a:t>Justification</a:t>
            </a:r>
          </a:p>
          <a:p>
            <a:pPr marL="742950" indent="-742950">
              <a:buFont typeface="+mj-lt"/>
              <a:buAutoNum type="arabicPeriod"/>
            </a:pPr>
            <a:r>
              <a:rPr lang="en-GB" sz="5400" dirty="0"/>
              <a:t>Fair Comment</a:t>
            </a:r>
          </a:p>
          <a:p>
            <a:pPr marL="742950" indent="-742950">
              <a:buFont typeface="+mj-lt"/>
              <a:buAutoNum type="arabicPeriod"/>
            </a:pPr>
            <a:r>
              <a:rPr lang="en-GB" sz="5400" dirty="0"/>
              <a:t>Reynolds Defence</a:t>
            </a:r>
          </a:p>
        </p:txBody>
      </p:sp>
      <p:sp>
        <p:nvSpPr>
          <p:cNvPr id="4" name="TextBox 3"/>
          <p:cNvSpPr txBox="1"/>
          <p:nvPr/>
        </p:nvSpPr>
        <p:spPr>
          <a:xfrm>
            <a:off x="391886" y="864108"/>
            <a:ext cx="2425959" cy="584775"/>
          </a:xfrm>
          <a:prstGeom prst="rect">
            <a:avLst/>
          </a:prstGeom>
          <a:noFill/>
        </p:spPr>
        <p:txBody>
          <a:bodyPr wrap="square" rtlCol="0">
            <a:spAutoFit/>
          </a:bodyPr>
          <a:lstStyle/>
          <a:p>
            <a:r>
              <a:rPr lang="en-GB" sz="3200" b="1" u="sng" dirty="0"/>
              <a:t>OLD LAW</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45795"/>
      </p:ext>
    </p:extLst>
  </p:cSld>
  <p:clrMapOvr>
    <a:masterClrMapping/>
  </p:clrMapOvr>
  <mc:AlternateContent xmlns:mc="http://schemas.openxmlformats.org/markup-compatibility/2006" xmlns:p14="http://schemas.microsoft.com/office/powerpoint/2010/main">
    <mc:Choice Requires="p14">
      <p:transition spd="slow" p14:dur="2000" advTm="11560"/>
    </mc:Choice>
    <mc:Fallback xmlns="">
      <p:transition spd="slow" advTm="11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DEFAMATION ACT 2013</a:t>
            </a:r>
          </a:p>
        </p:txBody>
      </p:sp>
      <p:graphicFrame>
        <p:nvGraphicFramePr>
          <p:cNvPr id="6" name="Content Placeholder 2">
            <a:extLst>
              <a:ext uri="{FF2B5EF4-FFF2-40B4-BE49-F238E27FC236}">
                <a16:creationId xmlns:a16="http://schemas.microsoft.com/office/drawing/2014/main" id="{C91E5CDD-5B98-4628-88F8-815E3BF6C2F8}"/>
              </a:ext>
            </a:extLst>
          </p:cNvPr>
          <p:cNvGraphicFramePr>
            <a:graphicFrameLocks noGrp="1"/>
          </p:cNvGraphicFramePr>
          <p:nvPr>
            <p:ph idx="1"/>
          </p:nvPr>
        </p:nvGraphicFramePr>
        <p:xfrm>
          <a:off x="3826737" y="829340"/>
          <a:ext cx="7315200" cy="38157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p:cNvSpPr txBox="1"/>
          <p:nvPr/>
        </p:nvSpPr>
        <p:spPr>
          <a:xfrm>
            <a:off x="252919" y="1123837"/>
            <a:ext cx="2947482" cy="584775"/>
          </a:xfrm>
          <a:prstGeom prst="rect">
            <a:avLst/>
          </a:prstGeom>
          <a:noFill/>
        </p:spPr>
        <p:txBody>
          <a:bodyPr wrap="square" rtlCol="0">
            <a:spAutoFit/>
          </a:bodyPr>
          <a:lstStyle/>
          <a:p>
            <a:r>
              <a:rPr lang="en-GB" sz="3200" b="1" u="sng" dirty="0"/>
              <a:t>NEW LAW</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296734"/>
      </p:ext>
    </p:extLst>
  </p:cSld>
  <p:clrMapOvr>
    <a:masterClrMapping/>
  </p:clrMapOvr>
  <mc:AlternateContent xmlns:mc="http://schemas.openxmlformats.org/markup-compatibility/2006" xmlns:p14="http://schemas.microsoft.com/office/powerpoint/2010/main">
    <mc:Choice Requires="p14">
      <p:transition spd="slow" p14:dur="2000" advTm="37713"/>
    </mc:Choice>
    <mc:Fallback xmlns="">
      <p:transition spd="slow" advTm="37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solidFill>
                  <a:schemeClr val="accent5">
                    <a:lumMod val="75000"/>
                  </a:schemeClr>
                </a:solidFill>
              </a:rPr>
              <a:t>1. TRUTH </a:t>
            </a:r>
            <a:r>
              <a:rPr lang="en-GB" sz="3200" dirty="0"/>
              <a:t>(previously JUSTIFICATION)</a:t>
            </a:r>
            <a:br>
              <a:rPr lang="en-GB" sz="3200" dirty="0"/>
            </a:br>
            <a:br>
              <a:rPr lang="en-GB" sz="3200" dirty="0"/>
            </a:br>
            <a:r>
              <a:rPr lang="en-GB" sz="3200" dirty="0"/>
              <a:t>s2 DA 2013</a:t>
            </a:r>
          </a:p>
        </p:txBody>
      </p:sp>
      <p:sp>
        <p:nvSpPr>
          <p:cNvPr id="3" name="Content Placeholder 2"/>
          <p:cNvSpPr>
            <a:spLocks noGrp="1"/>
          </p:cNvSpPr>
          <p:nvPr>
            <p:ph idx="1"/>
          </p:nvPr>
        </p:nvSpPr>
        <p:spPr/>
        <p:txBody>
          <a:bodyPr>
            <a:noAutofit/>
          </a:bodyPr>
          <a:lstStyle/>
          <a:p>
            <a:r>
              <a:rPr lang="en-GB" sz="2800" dirty="0"/>
              <a:t>For a defamation claim to succeed the imputation must be FALSE.</a:t>
            </a:r>
          </a:p>
          <a:p>
            <a:r>
              <a:rPr lang="en-GB" sz="2800" dirty="0"/>
              <a:t>If the words are true and constitute injury to a man’s reputation they are not actionable, even if the motive for making the statement was malicious.</a:t>
            </a:r>
          </a:p>
          <a:p>
            <a:r>
              <a:rPr lang="en-GB" sz="2800" dirty="0"/>
              <a:t>Both under the common law and under </a:t>
            </a:r>
            <a:r>
              <a:rPr lang="en-GB" sz="2800" dirty="0">
                <a:solidFill>
                  <a:srgbClr val="FF0000"/>
                </a:solidFill>
              </a:rPr>
              <a:t>s2 (4) DEFAMATION ACT 2013 </a:t>
            </a:r>
            <a:r>
              <a:rPr lang="en-GB" sz="2800" dirty="0"/>
              <a:t>renamed the </a:t>
            </a:r>
            <a:r>
              <a:rPr lang="en-GB" sz="2800"/>
              <a:t>justification defence... ‘TRUTH</a:t>
            </a:r>
            <a:r>
              <a:rPr lang="en-GB" sz="2800" dirty="0"/>
              <a:t>’</a:t>
            </a:r>
          </a:p>
          <a:p>
            <a:r>
              <a:rPr lang="en-GB" sz="2800" dirty="0"/>
              <a:t>The Claimant is not required to prove that the imputation is false; rather the defendant must establish the defence of truth</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5162534"/>
      </p:ext>
    </p:extLst>
  </p:cSld>
  <p:clrMapOvr>
    <a:masterClrMapping/>
  </p:clrMapOvr>
  <mc:AlternateContent xmlns:mc="http://schemas.openxmlformats.org/markup-compatibility/2006" xmlns:p14="http://schemas.microsoft.com/office/powerpoint/2010/main">
    <mc:Choice Requires="p14">
      <p:transition spd="slow" p14:dur="2000" advTm="104658"/>
    </mc:Choice>
    <mc:Fallback xmlns="">
      <p:transition spd="slow" advTm="104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Truth defence</a:t>
            </a:r>
          </a:p>
        </p:txBody>
      </p:sp>
      <p:pic>
        <p:nvPicPr>
          <p:cNvPr id="4" name="Content Placeholder 3"/>
          <p:cNvPicPr>
            <a:picLocks noGrp="1" noChangeAspect="1"/>
          </p:cNvPicPr>
          <p:nvPr>
            <p:ph idx="1"/>
          </p:nvPr>
        </p:nvPicPr>
        <p:blipFill rotWithShape="1">
          <a:blip r:embed="rId5"/>
          <a:srcRect l="19212" t="12008" r="2887" b="7995"/>
          <a:stretch/>
        </p:blipFill>
        <p:spPr>
          <a:xfrm>
            <a:off x="3806477" y="507377"/>
            <a:ext cx="7623548" cy="4172200"/>
          </a:xfrm>
          <a:prstGeom prst="rect">
            <a:avLst/>
          </a:prstGeom>
        </p:spPr>
      </p:pic>
      <p:sp>
        <p:nvSpPr>
          <p:cNvPr id="5" name="TextBox 4"/>
          <p:cNvSpPr txBox="1"/>
          <p:nvPr/>
        </p:nvSpPr>
        <p:spPr>
          <a:xfrm>
            <a:off x="4588327" y="5124855"/>
            <a:ext cx="5372100" cy="1200329"/>
          </a:xfrm>
          <a:prstGeom prst="rect">
            <a:avLst/>
          </a:prstGeom>
          <a:noFill/>
        </p:spPr>
        <p:txBody>
          <a:bodyPr wrap="square" rtlCol="0">
            <a:spAutoFit/>
          </a:bodyPr>
          <a:lstStyle/>
          <a:p>
            <a:r>
              <a:rPr lang="en-GB" sz="2400" dirty="0"/>
              <a:t>TASK: Read into Robert Dee’s case and establish whether the ‘TRUTH’ defence was successfully replied upon?</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05453261"/>
      </p:ext>
    </p:extLst>
  </p:cSld>
  <p:clrMapOvr>
    <a:masterClrMapping/>
  </p:clrMapOvr>
  <mc:AlternateContent xmlns:mc="http://schemas.openxmlformats.org/markup-compatibility/2006" xmlns:p14="http://schemas.microsoft.com/office/powerpoint/2010/main">
    <mc:Choice Requires="p14">
      <p:transition spd="slow" p14:dur="2000" advTm="13433"/>
    </mc:Choice>
    <mc:Fallback xmlns="">
      <p:transition spd="slow" advTm="13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4400724" cy="4601183"/>
          </a:xfrm>
        </p:spPr>
        <p:txBody>
          <a:bodyPr/>
          <a:lstStyle/>
          <a:p>
            <a:r>
              <a:rPr lang="en-GB" dirty="0"/>
              <a:t>Truth Defence</a:t>
            </a:r>
          </a:p>
        </p:txBody>
      </p:sp>
      <p:sp>
        <p:nvSpPr>
          <p:cNvPr id="3" name="Content Placeholder 2"/>
          <p:cNvSpPr>
            <a:spLocks noGrp="1"/>
          </p:cNvSpPr>
          <p:nvPr>
            <p:ph idx="1"/>
          </p:nvPr>
        </p:nvSpPr>
        <p:spPr>
          <a:xfrm>
            <a:off x="3951514" y="242596"/>
            <a:ext cx="7576457" cy="6615404"/>
          </a:xfrm>
        </p:spPr>
        <p:txBody>
          <a:bodyPr>
            <a:normAutofit/>
          </a:bodyPr>
          <a:lstStyle/>
          <a:p>
            <a:pPr marL="0" indent="0">
              <a:buNone/>
            </a:pPr>
            <a:r>
              <a:rPr lang="en-GB" sz="3200" b="1" dirty="0"/>
              <a:t>“World’s Worst” tennis player loses again</a:t>
            </a:r>
          </a:p>
          <a:p>
            <a:pPr marL="0" indent="0">
              <a:buNone/>
            </a:pPr>
            <a:endParaRPr lang="en-GB" sz="2400" dirty="0"/>
          </a:p>
          <a:p>
            <a:pPr marL="0" indent="0">
              <a:buNone/>
            </a:pPr>
            <a:r>
              <a:rPr lang="en-GB" sz="2400" dirty="0"/>
              <a:t>When Robert Dee was described a the worst professional tennis player in the world, he didn’t take it lying down… Instead the young Briton resolved to take legal action against dozens of newspapers and websites to defend his name and reputation….With a tenacity that has kept him going on the court – through a record breaking run of 54 straight-set losses on the international professional circuit – he sent out a string of legal letters demanding apologies and damages…. More than 30 new outlets succumbed… However, he had not reckoned on The Daily Telegraph refusing to back down – despite a risk that a libel trial could cost the paper £500,000 in costs alone, at the very least.</a:t>
            </a:r>
          </a:p>
          <a:p>
            <a:pPr marL="0" indent="0">
              <a:buNone/>
            </a:pPr>
            <a:r>
              <a:rPr lang="en-GB" sz="2400" dirty="0"/>
              <a: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74598223"/>
      </p:ext>
    </p:extLst>
  </p:cSld>
  <p:clrMapOvr>
    <a:masterClrMapping/>
  </p:clrMapOvr>
  <mc:AlternateContent xmlns:mc="http://schemas.openxmlformats.org/markup-compatibility/2006" xmlns:p14="http://schemas.microsoft.com/office/powerpoint/2010/main">
    <mc:Choice Requires="p14">
      <p:transition spd="slow" p14:dur="2000" advTm="55468"/>
    </mc:Choice>
    <mc:Fallback xmlns="">
      <p:transition spd="slow" advTm="55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Truth defence</a:t>
            </a:r>
          </a:p>
        </p:txBody>
      </p:sp>
      <p:sp>
        <p:nvSpPr>
          <p:cNvPr id="3" name="Content Placeholder 2"/>
          <p:cNvSpPr>
            <a:spLocks noGrp="1"/>
          </p:cNvSpPr>
          <p:nvPr>
            <p:ph idx="1"/>
          </p:nvPr>
        </p:nvSpPr>
        <p:spPr/>
        <p:txBody>
          <a:bodyPr>
            <a:normAutofit lnSpcReduction="10000"/>
          </a:bodyPr>
          <a:lstStyle/>
          <a:p>
            <a:pPr marL="0" indent="0">
              <a:buNone/>
            </a:pPr>
            <a:r>
              <a:rPr lang="en-GB" sz="2400" dirty="0"/>
              <a:t>Mrs Justice Sharp ruled:</a:t>
            </a:r>
          </a:p>
          <a:p>
            <a:r>
              <a:rPr lang="en-GB" sz="2400" dirty="0"/>
              <a:t>“ The incontestably true facts are that the Claimant (Robert Dee) did lose 54 matches in a row in straight sets in his first three years on the world ranking tournaments on the international professional circuit, and that this was the worst ever run.”…..She continued that there was “no additional obligation” on the paper to prove that Dee “is objectively the worst professional tennis player in the world, in terms of his playing skills”</a:t>
            </a:r>
          </a:p>
          <a:p>
            <a:r>
              <a:rPr lang="en-GB" sz="2400" dirty="0"/>
              <a:t>…… That characterisation was “simply a consequence of his unprecedented record of defeats”, she stated… She concluded that there could be “no, rational conclusion” other than for the paper’s case to succeed on the basis of justification – that the facts were true.</a:t>
            </a:r>
          </a:p>
          <a:p>
            <a:pPr marL="0" indent="0">
              <a:buNone/>
            </a:pPr>
            <a:r>
              <a:rPr lang="en-GB" sz="2400" i="1" dirty="0"/>
              <a:t>The Daily Telegraph, 28 April 2010</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9339145"/>
      </p:ext>
    </p:extLst>
  </p:cSld>
  <p:clrMapOvr>
    <a:masterClrMapping/>
  </p:clrMapOvr>
  <mc:AlternateContent xmlns:mc="http://schemas.openxmlformats.org/markup-compatibility/2006" xmlns:p14="http://schemas.microsoft.com/office/powerpoint/2010/main">
    <mc:Choice Requires="p14">
      <p:transition spd="slow" p14:dur="2000" advTm="74181"/>
    </mc:Choice>
    <mc:Fallback xmlns="">
      <p:transition spd="slow" advTm="74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Truth defence</a:t>
            </a:r>
          </a:p>
        </p:txBody>
      </p:sp>
      <p:graphicFrame>
        <p:nvGraphicFramePr>
          <p:cNvPr id="5" name="Content Placeholder 2">
            <a:extLst>
              <a:ext uri="{FF2B5EF4-FFF2-40B4-BE49-F238E27FC236}">
                <a16:creationId xmlns:a16="http://schemas.microsoft.com/office/drawing/2014/main" id="{3A939DE6-42C4-4BB0-8D2F-0A1483A66BF3}"/>
              </a:ext>
            </a:extLst>
          </p:cNvPr>
          <p:cNvGraphicFramePr>
            <a:graphicFrameLocks noGrp="1"/>
          </p:cNvGraphicFramePr>
          <p:nvPr>
            <p:ph idx="1"/>
            <p:extLst>
              <p:ext uri="{D42A27DB-BD31-4B8C-83A1-F6EECF244321}">
                <p14:modId xmlns:p14="http://schemas.microsoft.com/office/powerpoint/2010/main" val="37982527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86020315"/>
      </p:ext>
    </p:extLst>
  </p:cSld>
  <p:clrMapOvr>
    <a:masterClrMapping/>
  </p:clrMapOvr>
  <mc:AlternateContent xmlns:mc="http://schemas.openxmlformats.org/markup-compatibility/2006" xmlns:p14="http://schemas.microsoft.com/office/powerpoint/2010/main">
    <mc:Choice Requires="p14">
      <p:transition spd="slow" p14:dur="2000" advTm="64990"/>
    </mc:Choice>
    <mc:Fallback xmlns="">
      <p:transition spd="slow" advTm="64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HONEST OPINION </a:t>
            </a:r>
            <a:br>
              <a:rPr lang="en-GB" dirty="0"/>
            </a:br>
            <a:r>
              <a:rPr lang="en-GB" dirty="0"/>
              <a:t>(Previously FAIR COMMENT)</a:t>
            </a:r>
            <a:br>
              <a:rPr lang="en-GB" dirty="0"/>
            </a:br>
            <a:br>
              <a:rPr lang="en-GB" dirty="0"/>
            </a:br>
            <a:br>
              <a:rPr lang="en-GB" dirty="0"/>
            </a:br>
            <a:r>
              <a:rPr lang="en-GB" dirty="0"/>
              <a:t>S3 DA 2013</a:t>
            </a:r>
          </a:p>
        </p:txBody>
      </p:sp>
      <p:sp>
        <p:nvSpPr>
          <p:cNvPr id="3" name="Content Placeholder 2"/>
          <p:cNvSpPr>
            <a:spLocks noGrp="1"/>
          </p:cNvSpPr>
          <p:nvPr>
            <p:ph idx="1"/>
          </p:nvPr>
        </p:nvSpPr>
        <p:spPr>
          <a:xfrm>
            <a:off x="3969910" y="1539844"/>
            <a:ext cx="7315200" cy="5120640"/>
          </a:xfrm>
        </p:spPr>
        <p:txBody>
          <a:bodyPr>
            <a:normAutofit/>
          </a:bodyPr>
          <a:lstStyle/>
          <a:p>
            <a:r>
              <a:rPr lang="en-GB" sz="3200" dirty="0"/>
              <a:t>Originally this was a common law defence of </a:t>
            </a:r>
            <a:r>
              <a:rPr lang="en-GB" sz="3200" b="1" dirty="0"/>
              <a:t>“fair comment”.</a:t>
            </a:r>
          </a:p>
          <a:p>
            <a:r>
              <a:rPr lang="en-GB" sz="3200" dirty="0"/>
              <a:t>Following the case of Joseph and Others v Spiller and Another [2010] it began to be referred to as the defence of </a:t>
            </a:r>
            <a:r>
              <a:rPr lang="en-GB" sz="3200" b="1" dirty="0"/>
              <a:t>“honest comment”.</a:t>
            </a:r>
          </a:p>
          <a:p>
            <a:r>
              <a:rPr lang="en-GB" sz="3200" dirty="0"/>
              <a:t>DA 2013 abolished the common law defence and replaced it with the defence of </a:t>
            </a:r>
            <a:r>
              <a:rPr lang="en-GB" sz="3200" b="1" dirty="0"/>
              <a:t>HONEST OPINION</a:t>
            </a:r>
          </a:p>
          <a:p>
            <a:endParaRPr lang="en-GB" sz="2400" dirty="0"/>
          </a:p>
          <a:p>
            <a:pPr marL="0" indent="0">
              <a:buNone/>
            </a:pPr>
            <a:endParaRPr lang="en-GB" sz="3200" b="1" dirty="0"/>
          </a:p>
        </p:txBody>
      </p:sp>
      <p:sp>
        <p:nvSpPr>
          <p:cNvPr id="4" name="Rectangle 3"/>
          <p:cNvSpPr/>
          <p:nvPr/>
        </p:nvSpPr>
        <p:spPr>
          <a:xfrm>
            <a:off x="3869268" y="1123837"/>
            <a:ext cx="7113917" cy="51182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6310524"/>
      </p:ext>
    </p:extLst>
  </p:cSld>
  <p:clrMapOvr>
    <a:masterClrMapping/>
  </p:clrMapOvr>
  <mc:AlternateContent xmlns:mc="http://schemas.openxmlformats.org/markup-compatibility/2006" xmlns:p14="http://schemas.microsoft.com/office/powerpoint/2010/main">
    <mc:Choice Requires="p14">
      <p:transition spd="slow" p14:dur="2000" advTm="44713"/>
    </mc:Choice>
    <mc:Fallback xmlns="">
      <p:transition spd="slow" advTm="44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HONEST OPINION</a:t>
            </a:r>
          </a:p>
        </p:txBody>
      </p:sp>
      <p:sp>
        <p:nvSpPr>
          <p:cNvPr id="3" name="Content Placeholder 2"/>
          <p:cNvSpPr>
            <a:spLocks noGrp="1"/>
          </p:cNvSpPr>
          <p:nvPr>
            <p:ph idx="1"/>
          </p:nvPr>
        </p:nvSpPr>
        <p:spPr>
          <a:xfrm>
            <a:off x="3869267" y="864108"/>
            <a:ext cx="5138645" cy="5911394"/>
          </a:xfrm>
        </p:spPr>
        <p:txBody>
          <a:bodyPr>
            <a:normAutofit/>
          </a:bodyPr>
          <a:lstStyle/>
          <a:p>
            <a:r>
              <a:rPr lang="en-GB" sz="2400" b="1" dirty="0"/>
              <a:t>The defence of honest opinion is available when all of the following conditions are met (s3 (1)-(4) DA 2013:</a:t>
            </a:r>
          </a:p>
          <a:p>
            <a:pPr marL="0" indent="0">
              <a:buNone/>
            </a:pPr>
            <a:r>
              <a:rPr lang="en-GB" sz="2400" i="1" dirty="0"/>
              <a:t>1. The statement  complained of must be a </a:t>
            </a:r>
            <a:r>
              <a:rPr lang="en-GB" sz="2400" b="1" i="1" dirty="0"/>
              <a:t>statement of opinion</a:t>
            </a:r>
            <a:r>
              <a:rPr lang="en-GB" sz="2400" i="1" dirty="0"/>
              <a:t>;</a:t>
            </a:r>
          </a:p>
          <a:p>
            <a:pPr marL="0" indent="0">
              <a:buNone/>
            </a:pPr>
            <a:r>
              <a:rPr lang="en-GB" sz="2400" i="1" dirty="0"/>
              <a:t>2. The statement must have indicated, in general or specific terms, the </a:t>
            </a:r>
            <a:r>
              <a:rPr lang="en-GB" sz="2400" b="1" i="1" dirty="0"/>
              <a:t>basis of that opinion</a:t>
            </a:r>
            <a:r>
              <a:rPr lang="en-GB" sz="2400" dirty="0"/>
              <a:t>;</a:t>
            </a:r>
          </a:p>
          <a:p>
            <a:pPr marL="0" indent="0">
              <a:buNone/>
            </a:pPr>
            <a:r>
              <a:rPr lang="en-GB" sz="2400" i="1" dirty="0"/>
              <a:t>3. An </a:t>
            </a:r>
            <a:r>
              <a:rPr lang="en-GB" sz="2400" b="1" i="1" dirty="0"/>
              <a:t>honest person could have held the opinion on the basis </a:t>
            </a:r>
            <a:r>
              <a:rPr lang="en-GB" sz="2400" i="1" dirty="0"/>
              <a:t>of any fact that existed at the time the statement was published, or anything asserted to be a fact in a privileged statement that had been published before the statement was made.</a:t>
            </a:r>
          </a:p>
        </p:txBody>
      </p:sp>
      <p:pic>
        <p:nvPicPr>
          <p:cNvPr id="4" name="Picture 3"/>
          <p:cNvPicPr>
            <a:picLocks noChangeAspect="1"/>
          </p:cNvPicPr>
          <p:nvPr/>
        </p:nvPicPr>
        <p:blipFill>
          <a:blip r:embed="rId5"/>
          <a:stretch>
            <a:fillRect/>
          </a:stretch>
        </p:blipFill>
        <p:spPr>
          <a:xfrm>
            <a:off x="9370874" y="3534380"/>
            <a:ext cx="2036985" cy="114071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4755875"/>
      </p:ext>
    </p:extLst>
  </p:cSld>
  <p:clrMapOvr>
    <a:masterClrMapping/>
  </p:clrMapOvr>
  <mc:AlternateContent xmlns:mc="http://schemas.openxmlformats.org/markup-compatibility/2006" xmlns:p14="http://schemas.microsoft.com/office/powerpoint/2010/main">
    <mc:Choice Requires="p14">
      <p:transition spd="slow" p14:dur="2000" advTm="1457"/>
    </mc:Choice>
    <mc:Fallback xmlns="">
      <p:transition spd="slow" advTm="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HONEST OPINION</a:t>
            </a:r>
          </a:p>
        </p:txBody>
      </p:sp>
      <p:sp>
        <p:nvSpPr>
          <p:cNvPr id="3" name="Content Placeholder 2"/>
          <p:cNvSpPr>
            <a:spLocks noGrp="1"/>
          </p:cNvSpPr>
          <p:nvPr>
            <p:ph idx="1"/>
          </p:nvPr>
        </p:nvSpPr>
        <p:spPr>
          <a:xfrm>
            <a:off x="3917080" y="1525251"/>
            <a:ext cx="7315200" cy="5120640"/>
          </a:xfrm>
        </p:spPr>
        <p:txBody>
          <a:bodyPr/>
          <a:lstStyle/>
          <a:p>
            <a:pPr marL="0" indent="0">
              <a:buNone/>
            </a:pPr>
            <a:r>
              <a:rPr lang="en-GB" sz="3600" u="sng" dirty="0">
                <a:latin typeface="Arial Narrow" panose="020B0606020202030204" pitchFamily="34" charset="0"/>
              </a:rPr>
              <a:t>WHAT COUNTS AS A STATEMENT OF AN OPINION</a:t>
            </a:r>
            <a:r>
              <a:rPr lang="en-GB" sz="2800" u="sng" dirty="0"/>
              <a:t>?</a:t>
            </a:r>
          </a:p>
          <a:p>
            <a:pPr marL="0" indent="0">
              <a:buNone/>
            </a:pPr>
            <a:r>
              <a:rPr lang="en-GB" sz="2800" dirty="0"/>
              <a:t>DA (2013) is silent on this matter</a:t>
            </a:r>
          </a:p>
          <a:p>
            <a:pPr marL="0" indent="0">
              <a:buNone/>
            </a:pPr>
            <a:r>
              <a:rPr lang="en-GB" sz="2800" dirty="0"/>
              <a:t>The common law distinguishes between statements of OPINION and statements of FACT.</a:t>
            </a:r>
          </a:p>
          <a:p>
            <a:pPr marL="0" indent="0">
              <a:buNone/>
            </a:pPr>
            <a:r>
              <a:rPr lang="en-GB" sz="2800" b="1" dirty="0"/>
              <a:t>The defence will only be allowed in statements of OPINION.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4013558" y="5046873"/>
            <a:ext cx="1180421" cy="1180421"/>
          </a:xfrm>
          <a:prstGeom prst="rect">
            <a:avLst/>
          </a:prstGeom>
        </p:spPr>
      </p:pic>
      <p:sp>
        <p:nvSpPr>
          <p:cNvPr id="5" name="TextBox 4"/>
          <p:cNvSpPr txBox="1"/>
          <p:nvPr/>
        </p:nvSpPr>
        <p:spPr>
          <a:xfrm>
            <a:off x="5552318" y="5046873"/>
            <a:ext cx="5679961" cy="1446550"/>
          </a:xfrm>
          <a:prstGeom prst="rect">
            <a:avLst/>
          </a:prstGeom>
          <a:noFill/>
        </p:spPr>
        <p:txBody>
          <a:bodyPr wrap="square" rtlCol="0">
            <a:spAutoFit/>
          </a:bodyPr>
          <a:lstStyle/>
          <a:p>
            <a:r>
              <a:rPr lang="en-GB" sz="2000" b="1" dirty="0">
                <a:solidFill>
                  <a:srgbClr val="FF0000"/>
                </a:solidFill>
              </a:rPr>
              <a:t>THE DISTINCTION IS NOT ALWAYS EASY TO DRAW.</a:t>
            </a:r>
          </a:p>
          <a:p>
            <a:endParaRPr lang="en-GB" sz="2000" dirty="0"/>
          </a:p>
          <a:p>
            <a:r>
              <a:rPr lang="en-GB" sz="2800" b="1" i="1" dirty="0" err="1"/>
              <a:t>Telnikoff</a:t>
            </a:r>
            <a:r>
              <a:rPr lang="en-GB" sz="2800" b="1" i="1" dirty="0"/>
              <a:t> v </a:t>
            </a:r>
            <a:r>
              <a:rPr lang="en-GB" sz="2800" b="1" i="1" dirty="0" err="1"/>
              <a:t>Matusevitch</a:t>
            </a:r>
            <a:r>
              <a:rPr lang="en-GB" sz="2800" b="1" i="1" dirty="0"/>
              <a:t> [1991]</a:t>
            </a:r>
          </a:p>
        </p:txBody>
      </p:sp>
      <p:sp>
        <p:nvSpPr>
          <p:cNvPr id="6" name="Rectangle 5"/>
          <p:cNvSpPr/>
          <p:nvPr/>
        </p:nvSpPr>
        <p:spPr>
          <a:xfrm>
            <a:off x="3788229" y="4669971"/>
            <a:ext cx="7315200" cy="197592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1374838"/>
      </p:ext>
    </p:extLst>
  </p:cSld>
  <p:clrMapOvr>
    <a:masterClrMapping/>
  </p:clrMapOvr>
  <mc:AlternateContent xmlns:mc="http://schemas.openxmlformats.org/markup-compatibility/2006" xmlns:p14="http://schemas.microsoft.com/office/powerpoint/2010/main">
    <mc:Choice Requires="p14">
      <p:transition spd="slow" p14:dur="2000" advTm="132691"/>
    </mc:Choice>
    <mc:Fallback xmlns="">
      <p:transition spd="slow" advTm="132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93525-BAF8-43D3-A491-28CC6AD3DFD9}"/>
              </a:ext>
            </a:extLst>
          </p:cNvPr>
          <p:cNvSpPr>
            <a:spLocks noGrp="1"/>
          </p:cNvSpPr>
          <p:nvPr>
            <p:ph type="title"/>
          </p:nvPr>
        </p:nvSpPr>
        <p:spPr/>
        <p:txBody>
          <a:bodyPr/>
          <a:lstStyle/>
          <a:p>
            <a:r>
              <a:rPr lang="en-GB" dirty="0"/>
              <a:t>REYNOLDS DEFENCE</a:t>
            </a:r>
          </a:p>
        </p:txBody>
      </p:sp>
      <p:sp>
        <p:nvSpPr>
          <p:cNvPr id="3" name="TextBox 2">
            <a:extLst>
              <a:ext uri="{FF2B5EF4-FFF2-40B4-BE49-F238E27FC236}">
                <a16:creationId xmlns:a16="http://schemas.microsoft.com/office/drawing/2014/main" id="{19ECF3A3-FA0F-4CB8-99A2-92575EE643ED}"/>
              </a:ext>
            </a:extLst>
          </p:cNvPr>
          <p:cNvSpPr txBox="1"/>
          <p:nvPr/>
        </p:nvSpPr>
        <p:spPr>
          <a:xfrm>
            <a:off x="3991155" y="1532627"/>
            <a:ext cx="725769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u="sng" dirty="0">
                <a:solidFill>
                  <a:srgbClr val="0066CC"/>
                </a:solidFill>
                <a:latin typeface="arial"/>
                <a:cs typeface="arial"/>
                <a:hlinkClick r:id="rId5"/>
              </a:rPr>
              <a:t>Reynolds v Times Newspapers Ltd &amp; ors</a:t>
            </a:r>
            <a:r>
              <a:rPr lang="en-US" sz="2400" dirty="0">
                <a:solidFill>
                  <a:srgbClr val="333333"/>
                </a:solidFill>
                <a:latin typeface="arial"/>
                <a:cs typeface="arial"/>
              </a:rPr>
              <a:t> [2001] established a new defence for libel claims in which the story is in the public interest and the publisher acted ‘responsibly’. </a:t>
            </a:r>
            <a:endParaRPr lang="en-US">
              <a:solidFill>
                <a:srgbClr val="333333"/>
              </a:solidFill>
              <a:latin typeface="arial"/>
              <a:cs typeface="arial"/>
            </a:endParaRPr>
          </a:p>
          <a:p>
            <a:r>
              <a:rPr lang="en-US" sz="2400">
                <a:solidFill>
                  <a:srgbClr val="333333"/>
                </a:solidFill>
                <a:latin typeface="arial"/>
                <a:cs typeface="arial"/>
              </a:rPr>
              <a:t>The </a:t>
            </a:r>
            <a:r>
              <a:rPr lang="en-US" sz="2400" b="1" i="1" u="sng" dirty="0">
                <a:solidFill>
                  <a:srgbClr val="0066CC"/>
                </a:solidFill>
                <a:latin typeface="arial"/>
                <a:cs typeface="arial"/>
                <a:hlinkClick r:id="rId5"/>
              </a:rPr>
              <a:t>Reynolds</a:t>
            </a:r>
            <a:r>
              <a:rPr lang="en-US" sz="2400">
                <a:solidFill>
                  <a:srgbClr val="333333"/>
                </a:solidFill>
                <a:latin typeface="arial"/>
                <a:cs typeface="arial"/>
              </a:rPr>
              <a:t> defence was </a:t>
            </a:r>
            <a:r>
              <a:rPr lang="en-US" sz="2400" dirty="0">
                <a:solidFill>
                  <a:srgbClr val="333333"/>
                </a:solidFill>
                <a:latin typeface="arial"/>
                <a:cs typeface="arial"/>
              </a:rPr>
              <a:t>designed to protect serious investigative journalists acting in good faith and reporting on matters of public interest. Even where allegations are false and hugely damaging to the subject of the </a:t>
            </a:r>
            <a:r>
              <a:rPr lang="en-US" sz="2400">
                <a:solidFill>
                  <a:srgbClr val="333333"/>
                </a:solidFill>
                <a:latin typeface="arial"/>
                <a:cs typeface="arial"/>
              </a:rPr>
              <a:t>publication, publishers can make use of this defence. </a:t>
            </a:r>
            <a:endParaRPr lang="en-US">
              <a:solidFill>
                <a:srgbClr val="333333"/>
              </a:solidFill>
              <a:latin typeface="arial"/>
              <a:cs typeface="aria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50761212"/>
      </p:ext>
    </p:extLst>
  </p:cSld>
  <p:clrMapOvr>
    <a:masterClrMapping/>
  </p:clrMapOvr>
  <mc:AlternateContent xmlns:mc="http://schemas.openxmlformats.org/markup-compatibility/2006" xmlns:p14="http://schemas.microsoft.com/office/powerpoint/2010/main">
    <mc:Choice Requires="p14">
      <p:transition spd="slow" p14:dur="2000" advTm="214973"/>
    </mc:Choice>
    <mc:Fallback xmlns="">
      <p:transition spd="slow" advTm="214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PUBLIC INTEREST</a:t>
            </a:r>
            <a:br>
              <a:rPr lang="en-GB" dirty="0"/>
            </a:br>
            <a:br>
              <a:rPr lang="en-GB" dirty="0"/>
            </a:br>
            <a:r>
              <a:rPr lang="en-GB" dirty="0"/>
              <a:t>(Abolished Reynolds Defence)</a:t>
            </a:r>
            <a:br>
              <a:rPr lang="en-GB" dirty="0"/>
            </a:br>
            <a:br>
              <a:rPr lang="en-GB" dirty="0"/>
            </a:br>
            <a:r>
              <a:rPr lang="en-GB" dirty="0"/>
              <a:t>S4 DA 2013</a:t>
            </a:r>
          </a:p>
        </p:txBody>
      </p:sp>
      <p:sp>
        <p:nvSpPr>
          <p:cNvPr id="3" name="Content Placeholder 2"/>
          <p:cNvSpPr>
            <a:spLocks noGrp="1"/>
          </p:cNvSpPr>
          <p:nvPr>
            <p:ph idx="1"/>
          </p:nvPr>
        </p:nvSpPr>
        <p:spPr>
          <a:xfrm>
            <a:off x="3496235" y="228600"/>
            <a:ext cx="7933765" cy="6279776"/>
          </a:xfrm>
        </p:spPr>
        <p:txBody>
          <a:bodyPr>
            <a:normAutofit/>
          </a:bodyPr>
          <a:lstStyle/>
          <a:p>
            <a:r>
              <a:rPr lang="en-GB" sz="3600" dirty="0"/>
              <a:t>Main idea behind the defence is that people should be able to broadcast freely information on matters of public interest. </a:t>
            </a:r>
          </a:p>
          <a:p>
            <a:r>
              <a:rPr lang="en-GB" sz="3600" dirty="0"/>
              <a:t>The old law recognised this, but only gave qualified privilege to such information when it was published in newspapers</a:t>
            </a:r>
          </a:p>
          <a:p>
            <a:pPr marL="0" indent="0">
              <a:buNone/>
            </a:pPr>
            <a:r>
              <a:rPr lang="en-GB" sz="3600" dirty="0">
                <a:solidFill>
                  <a:schemeClr val="accent1">
                    <a:lumMod val="75000"/>
                  </a:schemeClr>
                </a:solidFill>
              </a:rPr>
              <a:t>S4 (6) DA 2013 </a:t>
            </a:r>
            <a:r>
              <a:rPr lang="en-GB" sz="3600" dirty="0"/>
              <a:t>abolished the Reynolds defence and put in its place a new public interest defence.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673534"/>
      </p:ext>
    </p:extLst>
  </p:cSld>
  <p:clrMapOvr>
    <a:masterClrMapping/>
  </p:clrMapOvr>
  <mc:AlternateContent xmlns:mc="http://schemas.openxmlformats.org/markup-compatibility/2006" xmlns:p14="http://schemas.microsoft.com/office/powerpoint/2010/main">
    <mc:Choice Requires="p14">
      <p:transition spd="slow" p14:dur="2000" advTm="55860"/>
    </mc:Choice>
    <mc:Fallback xmlns="">
      <p:transition spd="slow" advTm="55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INTEREST DEFENCE</a:t>
            </a:r>
          </a:p>
        </p:txBody>
      </p:sp>
      <p:sp>
        <p:nvSpPr>
          <p:cNvPr id="3" name="Content Placeholder 2"/>
          <p:cNvSpPr>
            <a:spLocks noGrp="1"/>
          </p:cNvSpPr>
          <p:nvPr>
            <p:ph idx="1"/>
          </p:nvPr>
        </p:nvSpPr>
        <p:spPr>
          <a:xfrm>
            <a:off x="3721703" y="583510"/>
            <a:ext cx="7730068" cy="5681836"/>
          </a:xfrm>
        </p:spPr>
        <p:txBody>
          <a:bodyPr>
            <a:normAutofit/>
          </a:bodyPr>
          <a:lstStyle/>
          <a:p>
            <a:r>
              <a:rPr lang="en-GB" sz="3200" u="sng" dirty="0"/>
              <a:t>The defence has two conditions:</a:t>
            </a:r>
          </a:p>
          <a:p>
            <a:pPr marL="0" indent="0">
              <a:buNone/>
            </a:pPr>
            <a:r>
              <a:rPr lang="en-GB" sz="3200" b="1" dirty="0">
                <a:solidFill>
                  <a:schemeClr val="accent1"/>
                </a:solidFill>
              </a:rPr>
              <a:t>(1): The statement must be in the public interest</a:t>
            </a:r>
          </a:p>
          <a:p>
            <a:pPr marL="0" indent="0">
              <a:buNone/>
            </a:pPr>
            <a:r>
              <a:rPr lang="en-GB" sz="3200" b="1" dirty="0">
                <a:solidFill>
                  <a:schemeClr val="accent1"/>
                </a:solidFill>
              </a:rPr>
              <a:t>(2): The person who made the statement in question must have reasonably believed that the statement was in the public interest.</a:t>
            </a:r>
          </a:p>
          <a:p>
            <a:pPr marL="0" indent="0">
              <a:buNone/>
            </a:pPr>
            <a:endParaRPr lang="en-GB" sz="2400" dirty="0"/>
          </a:p>
          <a:p>
            <a:pPr marL="0" indent="0">
              <a:buNone/>
            </a:pPr>
            <a:endParaRPr lang="en-GB" sz="2400" dirty="0"/>
          </a:p>
        </p:txBody>
      </p:sp>
      <p:sp>
        <p:nvSpPr>
          <p:cNvPr id="4" name="Rectangle 3"/>
          <p:cNvSpPr/>
          <p:nvPr/>
        </p:nvSpPr>
        <p:spPr>
          <a:xfrm>
            <a:off x="3530009" y="510363"/>
            <a:ext cx="7921762" cy="521465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1119139"/>
      </p:ext>
    </p:extLst>
  </p:cSld>
  <p:clrMapOvr>
    <a:masterClrMapping/>
  </p:clrMapOvr>
  <mc:AlternateContent xmlns:mc="http://schemas.openxmlformats.org/markup-compatibility/2006" xmlns:p14="http://schemas.microsoft.com/office/powerpoint/2010/main">
    <mc:Choice Requires="p14">
      <p:transition spd="slow" p14:dur="2000" advTm="27318"/>
    </mc:Choice>
    <mc:Fallback xmlns="">
      <p:transition spd="slow" advTm="27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Autofit/>
          </a:bodyPr>
          <a:lstStyle/>
          <a:p>
            <a:r>
              <a:rPr lang="en-GB" sz="3600" dirty="0"/>
              <a:t>The judgement in Reynolds did much to strike a just balance between the rights of individuals to protect their reputation and freedom of expression.</a:t>
            </a:r>
          </a:p>
          <a:p>
            <a:r>
              <a:rPr lang="en-GB" sz="3600" dirty="0"/>
              <a:t>The reforms in the Defamation Act 2013 are intended to further that aim.</a:t>
            </a:r>
          </a:p>
          <a:p>
            <a:r>
              <a:rPr lang="en-GB" sz="3600" dirty="0"/>
              <a:t>Time will tell whether they will succeed. </a:t>
            </a:r>
          </a:p>
        </p:txBody>
      </p:sp>
      <p:pic>
        <p:nvPicPr>
          <p:cNvPr id="4" name="Content Placeholder 3"/>
          <p:cNvPicPr>
            <a:picLocks noGrp="1" noChangeAspect="1"/>
          </p:cNvPicPr>
          <p:nvPr>
            <p:ph idx="1"/>
          </p:nvPr>
        </p:nvPicPr>
        <p:blipFill>
          <a:blip r:embed="rId4"/>
          <a:stretch>
            <a:fillRect/>
          </a:stretch>
        </p:blipFill>
        <p:spPr>
          <a:xfrm>
            <a:off x="1" y="1341094"/>
            <a:ext cx="3453320" cy="2583027"/>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8143579"/>
      </p:ext>
    </p:extLst>
  </p:cSld>
  <p:clrMapOvr>
    <a:masterClrMapping/>
  </p:clrMapOvr>
  <mc:AlternateContent xmlns:mc="http://schemas.openxmlformats.org/markup-compatibility/2006" xmlns:p14="http://schemas.microsoft.com/office/powerpoint/2010/main">
    <mc:Choice Requires="p14">
      <p:transition spd="slow" p14:dur="2000" advTm="47379"/>
    </mc:Choice>
    <mc:Fallback xmlns="">
      <p:transition spd="slow" advTm="47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E3B045-8282-41BD-BDCE-A26EE9363A0A}"/>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3700" spc="-100"/>
              <a:t>THINKPOINT???</a:t>
            </a:r>
          </a:p>
        </p:txBody>
      </p:sp>
      <p:pic>
        <p:nvPicPr>
          <p:cNvPr id="4" name="Content Placeholder 3">
            <a:extLst>
              <a:ext uri="{FF2B5EF4-FFF2-40B4-BE49-F238E27FC236}">
                <a16:creationId xmlns:a16="http://schemas.microsoft.com/office/drawing/2014/main" id="{D2BAA343-D8EB-43F2-B4C1-479B800C28EB}"/>
              </a:ext>
            </a:extLst>
          </p:cNvPr>
          <p:cNvPicPr>
            <a:picLocks noGrp="1" noChangeAspect="1"/>
          </p:cNvPicPr>
          <p:nvPr>
            <p:ph idx="1"/>
          </p:nvPr>
        </p:nvPicPr>
        <p:blipFill rotWithShape="1">
          <a:blip r:embed="rId5"/>
          <a:srcRect l="18569" t="13880" r="35349" b="12156"/>
          <a:stretch/>
        </p:blipFill>
        <p:spPr>
          <a:xfrm>
            <a:off x="5352123" y="759599"/>
            <a:ext cx="5904305" cy="5330650"/>
          </a:xfrm>
          <a:prstGeom prst="rect">
            <a:avLst/>
          </a:prstGeom>
        </p:spPr>
      </p:pic>
      <p:sp>
        <p:nvSpPr>
          <p:cNvPr id="17" name="Rectangle 1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82144250"/>
      </p:ext>
    </p:extLst>
  </p:cSld>
  <p:clrMapOvr>
    <a:masterClrMapping/>
  </p:clrMapOvr>
  <mc:AlternateContent xmlns:mc="http://schemas.openxmlformats.org/markup-compatibility/2006" xmlns:p14="http://schemas.microsoft.com/office/powerpoint/2010/main">
    <mc:Choice Requires="p14">
      <p:transition spd="slow" p14:dur="2000" advTm="63825"/>
    </mc:Choice>
    <mc:Fallback xmlns="">
      <p:transition spd="slow" advTm="6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A20D218-F5FA-4742-BBBB-7B6711E75BC8}"/>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900" spc="-100"/>
              <a:t>Future precedent</a:t>
            </a:r>
          </a:p>
        </p:txBody>
      </p:sp>
      <p:pic>
        <p:nvPicPr>
          <p:cNvPr id="4" name="Content Placeholder 3">
            <a:extLst>
              <a:ext uri="{FF2B5EF4-FFF2-40B4-BE49-F238E27FC236}">
                <a16:creationId xmlns:a16="http://schemas.microsoft.com/office/drawing/2014/main" id="{B46EF256-9894-429F-81A2-13786FEEAAA5}"/>
              </a:ext>
            </a:extLst>
          </p:cNvPr>
          <p:cNvPicPr>
            <a:picLocks noGrp="1" noChangeAspect="1"/>
          </p:cNvPicPr>
          <p:nvPr>
            <p:ph idx="1"/>
          </p:nvPr>
        </p:nvPicPr>
        <p:blipFill rotWithShape="1">
          <a:blip r:embed="rId5"/>
          <a:srcRect l="23234" t="24161" r="40946" b="6863"/>
          <a:stretch/>
        </p:blipFill>
        <p:spPr>
          <a:xfrm>
            <a:off x="5843596" y="759599"/>
            <a:ext cx="4921359" cy="5330650"/>
          </a:xfrm>
          <a:prstGeom prst="rect">
            <a:avLst/>
          </a:prstGeom>
        </p:spPr>
      </p:pic>
      <p:sp>
        <p:nvSpPr>
          <p:cNvPr id="17" name="Rectangle 1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p:cNvPr>
          <p:cNvPicPr>
            <a:picLocks noChangeAspect="1"/>
          </p:cNvPicPr>
          <p:nvPr>
            <a:audioFile r:link="rId1"/>
            <p:extLst>
              <p:ext uri="{DAA4B4D4-6D71-4841-9C94-3DE7FCFB9230}">
                <p14:media xmlns:p14="http://schemas.microsoft.com/office/powerpoint/2010/main" r:embed="rId2">
                  <p14:trim end="41019.5487"/>
                </p14:media>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3599442"/>
      </p:ext>
    </p:extLst>
  </p:cSld>
  <p:clrMapOvr>
    <a:masterClrMapping/>
  </p:clrMapOvr>
  <mc:AlternateContent xmlns:mc="http://schemas.openxmlformats.org/markup-compatibility/2006" xmlns:p14="http://schemas.microsoft.com/office/powerpoint/2010/main">
    <mc:Choice Requires="p14">
      <p:transition spd="slow" p14:dur="2000" advTm="117169"/>
    </mc:Choice>
    <mc:Fallback xmlns="">
      <p:transition spd="slow" advTm="11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2576</Words>
  <Application>Microsoft Office PowerPoint</Application>
  <PresentationFormat>Widescreen</PresentationFormat>
  <Paragraphs>208</Paragraphs>
  <Slides>34</Slides>
  <Notes>25</Notes>
  <HiddenSlides>0</HiddenSlides>
  <MMClips>34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 Narrow</vt:lpstr>
      <vt:lpstr>Calibri</vt:lpstr>
      <vt:lpstr>Corbel</vt:lpstr>
      <vt:lpstr>Wingdings 2</vt:lpstr>
      <vt:lpstr>Frame</vt:lpstr>
      <vt:lpstr>Defamation</vt:lpstr>
      <vt:lpstr>LEARNING OBJECTIVES</vt:lpstr>
      <vt:lpstr>What is defamation?</vt:lpstr>
      <vt:lpstr>Controversy</vt:lpstr>
      <vt:lpstr>TYPES OF DEFAMATION</vt:lpstr>
      <vt:lpstr>Recent case</vt:lpstr>
      <vt:lpstr>PowerPoint Presentation</vt:lpstr>
      <vt:lpstr>LIBEL </vt:lpstr>
      <vt:lpstr>PowerPoint Presentation</vt:lpstr>
      <vt:lpstr>THINKPOINT</vt:lpstr>
      <vt:lpstr>To establish defamation, the claimant must prove that: </vt:lpstr>
      <vt:lpstr>1. The Defendant’s words are defamatory</vt:lpstr>
      <vt:lpstr>2. The words refer to the Claimant</vt:lpstr>
      <vt:lpstr>3. The words have been published</vt:lpstr>
      <vt:lpstr>4. Their publication has caused or is likely to cause serious harm to the claimants reputation  s1(1) DA 2013</vt:lpstr>
      <vt:lpstr>Thinkpoint</vt:lpstr>
      <vt:lpstr>PowerPoint Presentation</vt:lpstr>
      <vt:lpstr>DEFENCES </vt:lpstr>
      <vt:lpstr>COMMON LAW DEFENCES</vt:lpstr>
      <vt:lpstr>DEFAMATION ACT 2013</vt:lpstr>
      <vt:lpstr>1. TRUTH (previously JUSTIFICATION)  s2 DA 2013</vt:lpstr>
      <vt:lpstr>Truth defence</vt:lpstr>
      <vt:lpstr>Truth Defence</vt:lpstr>
      <vt:lpstr>Truth defence</vt:lpstr>
      <vt:lpstr>Truth defence</vt:lpstr>
      <vt:lpstr>2. HONEST OPINION  (Previously FAIR COMMENT)   S3 DA 2013</vt:lpstr>
      <vt:lpstr>HONEST OPINION</vt:lpstr>
      <vt:lpstr>HONEST OPINION</vt:lpstr>
      <vt:lpstr>REYNOLDS DEFENCE</vt:lpstr>
      <vt:lpstr>3. PUBLIC INTEREST  (Abolished Reynolds Defence)  S4 DA 2013</vt:lpstr>
      <vt:lpstr>PUBLIC INTEREST DEFENCE</vt:lpstr>
      <vt:lpstr>PowerPoint Presentation</vt:lpstr>
      <vt:lpstr>THINKPOINT???</vt:lpstr>
      <vt:lpstr>Future precedent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dc:title>
  <dc:creator>Laura Knight</dc:creator>
  <cp:lastModifiedBy>Laura Knight</cp:lastModifiedBy>
  <cp:revision>113</cp:revision>
  <dcterms:created xsi:type="dcterms:W3CDTF">2020-03-10T09:43:32Z</dcterms:created>
  <dcterms:modified xsi:type="dcterms:W3CDTF">2022-02-18T11:17:58Z</dcterms:modified>
</cp:coreProperties>
</file>