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0" r:id="rId1"/>
  </p:sldMasterIdLst>
  <p:handoutMasterIdLst>
    <p:handoutMasterId r:id="rId29"/>
  </p:handoutMasterIdLst>
  <p:sldIdLst>
    <p:sldId id="256" r:id="rId2"/>
    <p:sldId id="346" r:id="rId3"/>
    <p:sldId id="289" r:id="rId4"/>
    <p:sldId id="347" r:id="rId5"/>
    <p:sldId id="353" r:id="rId6"/>
    <p:sldId id="349" r:id="rId7"/>
    <p:sldId id="350" r:id="rId8"/>
    <p:sldId id="357" r:id="rId9"/>
    <p:sldId id="351" r:id="rId10"/>
    <p:sldId id="352" r:id="rId11"/>
    <p:sldId id="359" r:id="rId12"/>
    <p:sldId id="354" r:id="rId13"/>
    <p:sldId id="355" r:id="rId14"/>
    <p:sldId id="356" r:id="rId15"/>
    <p:sldId id="358" r:id="rId16"/>
    <p:sldId id="365" r:id="rId17"/>
    <p:sldId id="361" r:id="rId18"/>
    <p:sldId id="260" r:id="rId19"/>
    <p:sldId id="269" r:id="rId20"/>
    <p:sldId id="360" r:id="rId21"/>
    <p:sldId id="268" r:id="rId22"/>
    <p:sldId id="270" r:id="rId23"/>
    <p:sldId id="262" r:id="rId24"/>
    <p:sldId id="334" r:id="rId25"/>
    <p:sldId id="362" r:id="rId26"/>
    <p:sldId id="364" r:id="rId27"/>
    <p:sldId id="363" r:id="rId28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902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F2B150-8BE9-4C54-B08C-E9C5CD1CC3B5}" type="datetimeFigureOut">
              <a:rPr lang="en-GB" smtClean="0"/>
              <a:pPr/>
              <a:t>02/02/2013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F16194-B442-4EB1-94B7-44C6A8CD83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656418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3" r:id="rId3"/>
    <p:sldLayoutId id="2147484114" r:id="rId4"/>
    <p:sldLayoutId id="2147484115" r:id="rId5"/>
    <p:sldLayoutId id="2147484116" r:id="rId6"/>
    <p:sldLayoutId id="2147484117" r:id="rId7"/>
    <p:sldLayoutId id="2147484118" r:id="rId8"/>
    <p:sldLayoutId id="2147484119" r:id="rId9"/>
    <p:sldLayoutId id="2147484120" r:id="rId10"/>
    <p:sldLayoutId id="214748412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Making an inquiry(2)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Jīntiān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hào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？今天几月几号？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2" descr="C:\Users\LENOVO\Desktop\images101212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357298"/>
            <a:ext cx="6332538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 err="1" smtClean="0"/>
              <a:t>Xiànzài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jǐ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diǎn</a:t>
            </a:r>
            <a:r>
              <a:rPr lang="en-US" altLang="zh-CN" b="1" dirty="0" smtClean="0"/>
              <a:t> </a:t>
            </a:r>
            <a:r>
              <a:rPr lang="zh-CN" altLang="en-US" b="1" dirty="0" smtClean="0"/>
              <a:t>？现在几点？</a:t>
            </a:r>
            <a:endParaRPr lang="en-US" altLang="zh-CN" b="1" dirty="0"/>
          </a:p>
        </p:txBody>
      </p:sp>
      <p:sp>
        <p:nvSpPr>
          <p:cNvPr id="860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zh-CN" b="1" dirty="0" smtClean="0"/>
              <a:t>8:00 </a:t>
            </a:r>
            <a:endParaRPr lang="en-US" altLang="zh-CN" b="1" dirty="0"/>
          </a:p>
          <a:p>
            <a:pPr>
              <a:buFontTx/>
              <a:buNone/>
            </a:pPr>
            <a:r>
              <a:rPr lang="en-US" altLang="zh-CN" b="1" dirty="0" smtClean="0"/>
              <a:t>9:30 </a:t>
            </a:r>
            <a:endParaRPr lang="en-US" altLang="zh-CN" b="1" dirty="0"/>
          </a:p>
          <a:p>
            <a:pPr>
              <a:buFontTx/>
              <a:buNone/>
            </a:pPr>
            <a:r>
              <a:rPr lang="en-US" altLang="zh-CN" b="1" dirty="0" smtClean="0"/>
              <a:t>2:15</a:t>
            </a:r>
          </a:p>
          <a:p>
            <a:pPr>
              <a:buFontTx/>
              <a:buNone/>
            </a:pPr>
            <a:r>
              <a:rPr lang="en-US" altLang="zh-CN" b="1" dirty="0" smtClean="0"/>
              <a:t>4:58</a:t>
            </a:r>
          </a:p>
          <a:p>
            <a:pPr>
              <a:buFontTx/>
              <a:buNone/>
            </a:pPr>
            <a:r>
              <a:rPr lang="en-US" altLang="zh-CN" b="1" dirty="0" smtClean="0"/>
              <a:t>21.37</a:t>
            </a:r>
            <a:endParaRPr lang="en-US" altLang="zh-CN" b="1" dirty="0"/>
          </a:p>
          <a:p>
            <a:pPr>
              <a:buFontTx/>
              <a:buNone/>
            </a:pPr>
            <a:endParaRPr lang="en-US" altLang="zh-CN" b="1" dirty="0"/>
          </a:p>
        </p:txBody>
      </p:sp>
      <p:pic>
        <p:nvPicPr>
          <p:cNvPr id="86020" name="Picture 4" descr="tim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1925" y="2276475"/>
            <a:ext cx="6442075" cy="4297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1000" fill="hold"/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1000" fill="hold"/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000" fill="hold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 b="1" dirty="0">
                <a:solidFill>
                  <a:srgbClr val="0033CC"/>
                </a:solidFill>
                <a:effectLst/>
              </a:rPr>
              <a:t>Person </a:t>
            </a:r>
            <a:r>
              <a:rPr lang="en-US" altLang="zh-CN" sz="4000" b="1" u="sng" dirty="0">
                <a:solidFill>
                  <a:srgbClr val="0033CC"/>
                </a:solidFill>
                <a:effectLst/>
              </a:rPr>
              <a:t>(time)</a:t>
            </a:r>
            <a:r>
              <a:rPr lang="en-US" altLang="zh-CN" sz="4000" b="1" dirty="0">
                <a:solidFill>
                  <a:srgbClr val="0033CC"/>
                </a:solidFill>
                <a:effectLst/>
              </a:rPr>
              <a:t> action.</a:t>
            </a:r>
            <a:r>
              <a:rPr lang="en-US" altLang="zh-CN" sz="4000" dirty="0">
                <a:effectLst/>
              </a:rPr>
              <a:t> </a:t>
            </a:r>
            <a:r>
              <a:rPr lang="en-US" altLang="zh-CN" sz="4000" dirty="0"/>
              <a:t/>
            </a:r>
            <a:br>
              <a:rPr lang="en-US" altLang="zh-CN" sz="4000" dirty="0"/>
            </a:br>
            <a:r>
              <a:rPr lang="en-US" altLang="zh-CN" sz="4000" b="1" dirty="0">
                <a:solidFill>
                  <a:schemeClr val="hlink"/>
                </a:solidFill>
                <a:effectLst/>
              </a:rPr>
              <a:t>Subject </a:t>
            </a:r>
            <a:r>
              <a:rPr lang="en-US" altLang="zh-CN" sz="4000" b="1" u="sng" dirty="0">
                <a:solidFill>
                  <a:schemeClr val="hlink"/>
                </a:solidFill>
                <a:effectLst/>
              </a:rPr>
              <a:t>(time)</a:t>
            </a:r>
            <a:r>
              <a:rPr lang="en-US" altLang="zh-CN" sz="4000" b="1" dirty="0">
                <a:solidFill>
                  <a:schemeClr val="hlink"/>
                </a:solidFill>
                <a:effectLst/>
              </a:rPr>
              <a:t> verb</a:t>
            </a:r>
            <a:r>
              <a:rPr lang="en-US" altLang="zh-CN" sz="4000" dirty="0">
                <a:effectLst/>
              </a:rPr>
              <a:t>.  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68313" y="1916113"/>
            <a:ext cx="8218487" cy="42100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zh-CN" sz="3200" b="1" dirty="0" smtClean="0"/>
              <a:t>----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 </a:t>
            </a:r>
            <a:r>
              <a:rPr lang="en-US" altLang="zh-CN" sz="3200" b="1" dirty="0" err="1">
                <a:solidFill>
                  <a:srgbClr val="0033CC"/>
                </a:solidFill>
              </a:rPr>
              <a:t>wǎnshang</a:t>
            </a:r>
            <a:r>
              <a:rPr lang="en-US" altLang="zh-CN" sz="3200" b="1" dirty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0033CC"/>
                </a:solidFill>
              </a:rPr>
              <a:t>shíyī</a:t>
            </a:r>
            <a:r>
              <a:rPr lang="en-US" altLang="zh-CN" sz="3200" b="1" dirty="0" smtClean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0033CC"/>
                </a:solidFill>
              </a:rPr>
              <a:t>diǎn</a:t>
            </a:r>
            <a:r>
              <a:rPr lang="en-US" altLang="zh-CN" sz="3200" b="1" dirty="0" smtClean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C00000"/>
                </a:solidFill>
              </a:rPr>
              <a:t>shuìjiào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3200" b="1" dirty="0">
                <a:solidFill>
                  <a:srgbClr val="C00000"/>
                </a:solidFill>
              </a:rPr>
              <a:t>(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to go </a:t>
            </a:r>
            <a:r>
              <a:rPr lang="en-US" altLang="zh-CN" sz="3200" b="1" dirty="0">
                <a:solidFill>
                  <a:srgbClr val="C00000"/>
                </a:solidFill>
              </a:rPr>
              <a:t>to bed)</a:t>
            </a:r>
            <a:r>
              <a:rPr lang="en-US" altLang="zh-CN" sz="3200" b="1" dirty="0"/>
              <a:t>, n</a:t>
            </a:r>
            <a:r>
              <a:rPr lang="it-IT" altLang="zh-CN" sz="3200" b="1" dirty="0" smtClean="0"/>
              <a:t>ǐ </a:t>
            </a:r>
            <a:r>
              <a:rPr lang="en-US" altLang="zh-CN" sz="3200" b="1" dirty="0" smtClean="0"/>
              <a:t>ne</a:t>
            </a:r>
            <a:r>
              <a:rPr lang="en-US" altLang="zh-CN" sz="3200" b="1" dirty="0"/>
              <a:t>? </a:t>
            </a:r>
            <a:endParaRPr lang="en-US" altLang="zh-CN" sz="3200" b="1" dirty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3200" b="1" dirty="0" smtClean="0"/>
              <a:t> </a:t>
            </a:r>
            <a:r>
              <a:rPr lang="zh-CN" altLang="en-US" sz="3200" b="1" dirty="0"/>
              <a:t>我晚上 </a:t>
            </a:r>
            <a:r>
              <a:rPr lang="en-US" altLang="zh-CN" sz="3200" b="1" dirty="0"/>
              <a:t>11</a:t>
            </a:r>
            <a:r>
              <a:rPr lang="zh-CN" altLang="en-US" sz="3200" b="1" dirty="0"/>
              <a:t>点睡觉，你呢</a:t>
            </a:r>
            <a:r>
              <a:rPr lang="zh-CN" altLang="en-US" sz="3200" b="1" dirty="0" smtClean="0"/>
              <a:t>？</a:t>
            </a:r>
            <a:endParaRPr lang="en-US" altLang="zh-CN" sz="3200" b="1" dirty="0" smtClean="0"/>
          </a:p>
          <a:p>
            <a:pPr>
              <a:lnSpc>
                <a:spcPct val="90000"/>
              </a:lnSpc>
              <a:buFontTx/>
              <a:buNone/>
            </a:pPr>
            <a:endParaRPr lang="zh-CN" altLang="en-US" sz="3200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3200" b="1" dirty="0" smtClean="0"/>
              <a:t>----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>
                <a:solidFill>
                  <a:srgbClr val="0033CC"/>
                </a:solidFill>
              </a:rPr>
              <a:t>qī</a:t>
            </a:r>
            <a:r>
              <a:rPr lang="en-US" altLang="zh-CN" sz="3200" b="1" dirty="0" smtClean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0033CC"/>
                </a:solidFill>
              </a:rPr>
              <a:t>diǎn</a:t>
            </a:r>
            <a:r>
              <a:rPr lang="en-US" altLang="zh-CN" sz="3200" b="1" dirty="0" smtClean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C00000"/>
                </a:solidFill>
              </a:rPr>
              <a:t>qǐ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C00000"/>
                </a:solidFill>
              </a:rPr>
              <a:t>chuáng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 (to get up) </a:t>
            </a:r>
            <a:r>
              <a:rPr lang="zh-CN" altLang="en-US" sz="3200" b="1" dirty="0" smtClean="0"/>
              <a:t>。</a:t>
            </a:r>
            <a:r>
              <a:rPr lang="en-US" altLang="zh-CN" sz="3200" b="1" dirty="0" err="1" smtClean="0"/>
              <a:t>nǐ</a:t>
            </a:r>
            <a:r>
              <a:rPr lang="en-US" altLang="zh-CN" sz="3200" b="1" dirty="0" smtClean="0"/>
              <a:t> ne </a:t>
            </a:r>
            <a:r>
              <a:rPr lang="zh-CN" altLang="en-US" sz="3200" b="1" dirty="0" smtClean="0"/>
              <a:t>？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3200" b="1" dirty="0" smtClean="0"/>
              <a:t>我七点起床，你呢？</a:t>
            </a:r>
            <a:endParaRPr lang="zh-CN" altLang="en-US" sz="3200" b="1" dirty="0"/>
          </a:p>
          <a:p>
            <a:pPr>
              <a:lnSpc>
                <a:spcPct val="90000"/>
              </a:lnSpc>
              <a:buFontTx/>
              <a:buNone/>
            </a:pPr>
            <a:endParaRPr lang="zh-CN" altLang="en-US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3419872" y="1571612"/>
            <a:ext cx="572412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shàng</a:t>
            </a:r>
            <a:r>
              <a:rPr lang="en-US" altLang="zh-CN" sz="2800" b="1" dirty="0" smtClean="0"/>
              <a:t> k</a:t>
            </a:r>
            <a:r>
              <a:rPr lang="it-IT" altLang="zh-CN" sz="2800" b="1" dirty="0" smtClean="0"/>
              <a:t>è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上课  </a:t>
            </a:r>
            <a:r>
              <a:rPr lang="en-US" altLang="zh-CN" sz="2800" b="1" dirty="0" smtClean="0"/>
              <a:t>to go to class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xià</a:t>
            </a:r>
            <a:r>
              <a:rPr lang="en-US" altLang="zh-CN" sz="2800" b="1" dirty="0" smtClean="0"/>
              <a:t> k</a:t>
            </a:r>
            <a:r>
              <a:rPr lang="it-IT" altLang="zh-CN" sz="2800" b="1" dirty="0" smtClean="0"/>
              <a:t>è 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下课      </a:t>
            </a:r>
            <a:r>
              <a:rPr lang="en-US" altLang="zh-CN" sz="2800" b="1" dirty="0" smtClean="0"/>
              <a:t>class is over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/>
              <a:t>shàng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bān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上班 </a:t>
            </a:r>
            <a:r>
              <a:rPr lang="en-US" altLang="zh-CN" sz="2800" b="1" dirty="0" smtClean="0"/>
              <a:t>to go to work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/>
              <a:t>xià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bān</a:t>
            </a:r>
            <a:r>
              <a:rPr lang="en-US" altLang="zh-CN" sz="2800" b="1" dirty="0" smtClean="0"/>
              <a:t>   </a:t>
            </a:r>
            <a:r>
              <a:rPr lang="zh-CN" altLang="en-US" sz="2800" b="1" dirty="0" smtClean="0"/>
              <a:t>下班 </a:t>
            </a:r>
            <a:r>
              <a:rPr lang="en-US" altLang="zh-CN" sz="2800" b="1" dirty="0" smtClean="0"/>
              <a:t>to get off work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shuì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jiào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睡觉    </a:t>
            </a:r>
            <a:r>
              <a:rPr lang="en-US" altLang="zh-CN" sz="2800" b="1" dirty="0" smtClean="0"/>
              <a:t>to go to bed 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smtClean="0"/>
              <a:t>q</a:t>
            </a:r>
            <a:r>
              <a:rPr lang="it-IT" altLang="zh-CN" sz="2800" b="1" dirty="0" smtClean="0"/>
              <a:t>ǐ </a:t>
            </a:r>
            <a:r>
              <a:rPr lang="en-US" altLang="zh-CN" sz="2800" b="1" dirty="0" err="1" smtClean="0"/>
              <a:t>chuáng</a:t>
            </a:r>
            <a:r>
              <a:rPr lang="zh-CN" altLang="en-US" sz="2800" b="1" dirty="0" smtClean="0"/>
              <a:t>  起床   </a:t>
            </a:r>
            <a:r>
              <a:rPr lang="en-US" altLang="zh-CN" sz="2800" b="1" dirty="0" smtClean="0"/>
              <a:t>to get up 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jiā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回家   </a:t>
            </a:r>
            <a:r>
              <a:rPr lang="en-US" altLang="zh-CN" sz="2800" b="1" dirty="0" smtClean="0"/>
              <a:t>to go home</a:t>
            </a:r>
          </a:p>
        </p:txBody>
      </p:sp>
      <p:sp>
        <p:nvSpPr>
          <p:cNvPr id="5" name="矩形 4"/>
          <p:cNvSpPr/>
          <p:nvPr/>
        </p:nvSpPr>
        <p:spPr>
          <a:xfrm>
            <a:off x="214282" y="2071678"/>
            <a:ext cx="350046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800" b="1" dirty="0" err="1" smtClean="0">
                <a:solidFill>
                  <a:srgbClr val="C00000"/>
                </a:solidFill>
              </a:rPr>
              <a:t>sh</a:t>
            </a:r>
            <a:r>
              <a:rPr lang="en-GB" altLang="zh-CN" sz="2800" b="1" dirty="0" smtClean="0">
                <a:solidFill>
                  <a:srgbClr val="C00000"/>
                </a:solidFill>
              </a:rPr>
              <a:t>é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nme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Shíhou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</a:t>
            </a:r>
          </a:p>
          <a:p>
            <a:pPr>
              <a:buFontTx/>
              <a:buNone/>
            </a:pPr>
            <a:r>
              <a:rPr lang="zh-CN" altLang="en-US" sz="2800" b="1" dirty="0" smtClean="0">
                <a:solidFill>
                  <a:srgbClr val="C00000"/>
                </a:solidFill>
              </a:rPr>
              <a:t>什么时候</a:t>
            </a:r>
          </a:p>
          <a:p>
            <a:pPr>
              <a:buFontTx/>
              <a:buNone/>
            </a:pPr>
            <a:r>
              <a:rPr lang="en-US" altLang="zh-CN" sz="2800" b="1" dirty="0" smtClean="0">
                <a:solidFill>
                  <a:srgbClr val="C00000"/>
                </a:solidFill>
              </a:rPr>
              <a:t>when</a:t>
            </a:r>
          </a:p>
          <a:p>
            <a:pPr>
              <a:buFontTx/>
              <a:buNone/>
            </a:pPr>
            <a:endParaRPr lang="en-US" altLang="zh-CN" sz="2800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r>
              <a:rPr lang="en-US" altLang="zh-CN" sz="2800" b="1" dirty="0" smtClean="0">
                <a:solidFill>
                  <a:srgbClr val="C00000"/>
                </a:solidFill>
              </a:rPr>
              <a:t>j</a:t>
            </a:r>
            <a:r>
              <a:rPr lang="it-IT" altLang="zh-CN" sz="2800" b="1" dirty="0" smtClean="0">
                <a:solidFill>
                  <a:srgbClr val="C00000"/>
                </a:solidFill>
              </a:rPr>
              <a:t>ǐ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diǎn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 </a:t>
            </a:r>
            <a:r>
              <a:rPr lang="zh-CN" altLang="en-US" sz="2800" b="1" dirty="0" smtClean="0">
                <a:solidFill>
                  <a:srgbClr val="C00000"/>
                </a:solidFill>
              </a:rPr>
              <a:t>几点</a:t>
            </a:r>
          </a:p>
          <a:p>
            <a:pPr>
              <a:buFontTx/>
              <a:buNone/>
            </a:pPr>
            <a:r>
              <a:rPr lang="en-US" altLang="zh-CN" sz="2800" b="1" dirty="0" smtClean="0">
                <a:solidFill>
                  <a:srgbClr val="C00000"/>
                </a:solidFill>
              </a:rPr>
              <a:t>What time</a:t>
            </a:r>
            <a:endParaRPr lang="en-US" altLang="zh-CN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/>
          </a:bodyPr>
          <a:lstStyle/>
          <a:p>
            <a:r>
              <a:rPr lang="en-US" altLang="zh-CN" sz="3600" b="1" dirty="0" err="1" smtClean="0">
                <a:solidFill>
                  <a:schemeClr val="tx1"/>
                </a:solidFill>
              </a:rPr>
              <a:t>Yóujú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zài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nǎr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</a:t>
            </a:r>
            <a:r>
              <a:rPr lang="zh-CN" altLang="en-US" sz="3600" b="1" dirty="0" smtClean="0">
                <a:solidFill>
                  <a:schemeClr val="tx1"/>
                </a:solidFill>
              </a:rPr>
              <a:t>？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r>
              <a:rPr lang="zh-CN" altLang="en-US" sz="3600" b="1" dirty="0" smtClean="0">
                <a:solidFill>
                  <a:schemeClr val="tx1"/>
                </a:solidFill>
              </a:rPr>
              <a:t>邮局在哪儿？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r>
              <a:rPr lang="en-US" altLang="zh-CN" sz="3600" b="1" dirty="0" smtClean="0">
                <a:solidFill>
                  <a:schemeClr val="tx1"/>
                </a:solidFill>
              </a:rPr>
              <a:t>Where is the post office? </a:t>
            </a: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42852"/>
            <a:ext cx="6248409" cy="29717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76053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8229600" cy="4792869"/>
          </a:xfrm>
        </p:spPr>
        <p:txBody>
          <a:bodyPr>
            <a:noAutofit/>
          </a:bodyPr>
          <a:lstStyle/>
          <a:p>
            <a:r>
              <a:rPr lang="en-GB" altLang="zh-CN" sz="3200" b="1" dirty="0" err="1"/>
              <a:t>q</a:t>
            </a:r>
            <a:r>
              <a:rPr lang="en-GB" altLang="zh-CN" sz="3200" b="1" dirty="0" err="1" smtClean="0"/>
              <a:t>ǐngwèn</a:t>
            </a:r>
            <a:r>
              <a:rPr lang="en-GB" altLang="zh-CN" sz="3200" b="1" dirty="0" smtClean="0"/>
              <a:t>   </a:t>
            </a:r>
            <a:r>
              <a:rPr lang="zh-CN" altLang="en-US" sz="3200" b="1" dirty="0" smtClean="0"/>
              <a:t>请问     </a:t>
            </a:r>
            <a:r>
              <a:rPr lang="en-US" altLang="zh-CN" sz="3200" b="1" dirty="0" smtClean="0"/>
              <a:t>excuse me, could    </a:t>
            </a:r>
          </a:p>
          <a:p>
            <a:pPr marL="109728" indent="0">
              <a:buNone/>
            </a:pPr>
            <a:r>
              <a:rPr lang="en-US" altLang="zh-CN" sz="3200" b="1" dirty="0"/>
              <a:t> </a:t>
            </a:r>
            <a:r>
              <a:rPr lang="en-US" altLang="zh-CN" sz="3200" b="1" dirty="0" smtClean="0"/>
              <a:t>                          you please tell me···</a:t>
            </a:r>
          </a:p>
          <a:p>
            <a:r>
              <a:rPr lang="en-US" altLang="zh-CN" sz="3200" b="1" dirty="0" err="1"/>
              <a:t>y</a:t>
            </a:r>
            <a:r>
              <a:rPr lang="en-US" altLang="zh-CN" sz="3200" b="1" dirty="0" err="1" smtClean="0"/>
              <a:t>óujú</a:t>
            </a:r>
            <a:r>
              <a:rPr lang="en-US" altLang="zh-CN" sz="3200" b="1" dirty="0" smtClean="0"/>
              <a:t>        </a:t>
            </a:r>
            <a:r>
              <a:rPr lang="zh-CN" altLang="en-US" sz="3200" b="1" dirty="0" smtClean="0"/>
              <a:t>邮局      </a:t>
            </a:r>
            <a:r>
              <a:rPr lang="en-US" altLang="zh-CN" sz="3200" b="1" dirty="0" smtClean="0"/>
              <a:t>post office </a:t>
            </a:r>
          </a:p>
          <a:p>
            <a:r>
              <a:rPr lang="en-US" altLang="zh-CN" sz="3200" b="1" dirty="0" err="1" smtClean="0"/>
              <a:t>zài</a:t>
            </a:r>
            <a:r>
              <a:rPr lang="en-US" altLang="zh-CN" sz="3200" b="1" dirty="0" smtClean="0"/>
              <a:t>             </a:t>
            </a:r>
            <a:r>
              <a:rPr lang="zh-CN" altLang="en-US" sz="3200" b="1" dirty="0" smtClean="0"/>
              <a:t>在        </a:t>
            </a:r>
            <a:r>
              <a:rPr lang="en-US" altLang="zh-CN" sz="3200" b="1" dirty="0" smtClean="0"/>
              <a:t>to be at(in)</a:t>
            </a:r>
          </a:p>
          <a:p>
            <a:r>
              <a:rPr lang="en-US" altLang="zh-CN" sz="3200" b="1" dirty="0" err="1"/>
              <a:t>n</a:t>
            </a:r>
            <a:r>
              <a:rPr lang="en-US" altLang="zh-CN" sz="3200" b="1" dirty="0" err="1" smtClean="0"/>
              <a:t>ǎr</a:t>
            </a:r>
            <a:r>
              <a:rPr lang="en-US" altLang="zh-CN" sz="3200" b="1" dirty="0" smtClean="0"/>
              <a:t>            </a:t>
            </a:r>
            <a:r>
              <a:rPr lang="zh-CN" altLang="en-US" sz="3200" b="1" dirty="0" smtClean="0"/>
              <a:t>哪儿       </a:t>
            </a:r>
            <a:r>
              <a:rPr lang="en-US" altLang="zh-CN" sz="3200" b="1" dirty="0" smtClean="0"/>
              <a:t>where    </a:t>
            </a:r>
          </a:p>
          <a:p>
            <a:r>
              <a:rPr lang="en-US" altLang="zh-CN" sz="3200" b="1" dirty="0" err="1" smtClean="0"/>
              <a:t>nàr</a:t>
            </a:r>
            <a:r>
              <a:rPr lang="en-US" altLang="zh-CN" sz="3200" b="1" dirty="0" smtClean="0"/>
              <a:t>            </a:t>
            </a:r>
            <a:r>
              <a:rPr lang="zh-CN" altLang="en-US" sz="3200" b="1" dirty="0" smtClean="0"/>
              <a:t>那儿      </a:t>
            </a:r>
            <a:r>
              <a:rPr lang="en-US" altLang="zh-CN" sz="3200" b="1" dirty="0" smtClean="0"/>
              <a:t>there, over there</a:t>
            </a:r>
          </a:p>
          <a:p>
            <a:r>
              <a:rPr lang="en-US" altLang="zh-CN" sz="3200" b="1" dirty="0" err="1" smtClean="0"/>
              <a:t>nà</a:t>
            </a:r>
            <a:r>
              <a:rPr lang="en-US" altLang="zh-CN" sz="3200" b="1" dirty="0" smtClean="0"/>
              <a:t>              </a:t>
            </a:r>
            <a:r>
              <a:rPr lang="zh-CN" altLang="en-US" sz="3200" b="1" dirty="0" smtClean="0"/>
              <a:t>那         </a:t>
            </a:r>
            <a:r>
              <a:rPr lang="en-US" altLang="zh-CN" sz="3200" b="1" dirty="0" smtClean="0"/>
              <a:t>that</a:t>
            </a:r>
          </a:p>
          <a:p>
            <a:r>
              <a:rPr lang="en-US" altLang="zh-CN" sz="3200" b="1" dirty="0" err="1" smtClean="0"/>
              <a:t>zhèr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这儿       </a:t>
            </a:r>
            <a:r>
              <a:rPr lang="en-US" altLang="zh-CN" sz="3200" b="1" dirty="0" smtClean="0"/>
              <a:t>here </a:t>
            </a:r>
          </a:p>
          <a:p>
            <a:r>
              <a:rPr lang="en-US" altLang="zh-CN" sz="3200" b="1" dirty="0" err="1" smtClean="0"/>
              <a:t>zhè</a:t>
            </a:r>
            <a:r>
              <a:rPr lang="en-US" altLang="zh-CN" sz="3200" b="1" dirty="0" smtClean="0"/>
              <a:t>            </a:t>
            </a:r>
            <a:r>
              <a:rPr lang="zh-CN" altLang="en-US" sz="3200" b="1" dirty="0" smtClean="0"/>
              <a:t>这         </a:t>
            </a:r>
            <a:r>
              <a:rPr lang="en-US" altLang="zh-CN" sz="3200" b="1" dirty="0" smtClean="0"/>
              <a:t>this</a:t>
            </a:r>
          </a:p>
        </p:txBody>
      </p:sp>
    </p:spTree>
    <p:extLst>
      <p:ext uri="{BB962C8B-B14F-4D97-AF65-F5344CB8AC3E}">
        <p14:creationId xmlns="" xmlns:p14="http://schemas.microsoft.com/office/powerpoint/2010/main" val="3754256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8229600" cy="4792869"/>
          </a:xfrm>
        </p:spPr>
        <p:txBody>
          <a:bodyPr>
            <a:noAutofit/>
          </a:bodyPr>
          <a:lstStyle/>
          <a:p>
            <a:r>
              <a:rPr lang="en-US" altLang="zh-CN" sz="3200" b="1" dirty="0" err="1" smtClean="0"/>
              <a:t>yuǎn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远          </a:t>
            </a:r>
            <a:r>
              <a:rPr lang="en-US" altLang="zh-CN" sz="3200" b="1" dirty="0" smtClean="0"/>
              <a:t>far</a:t>
            </a:r>
          </a:p>
          <a:p>
            <a:r>
              <a:rPr lang="en-US" altLang="zh-CN" sz="3200" b="1" dirty="0" err="1" smtClean="0"/>
              <a:t>qián</a:t>
            </a:r>
            <a:r>
              <a:rPr lang="en-US" altLang="zh-CN" sz="3200" b="1" dirty="0" smtClean="0"/>
              <a:t>           </a:t>
            </a:r>
            <a:r>
              <a:rPr lang="zh-CN" altLang="en-US" sz="3200" b="1" dirty="0" smtClean="0"/>
              <a:t>前         </a:t>
            </a:r>
            <a:r>
              <a:rPr lang="en-US" altLang="zh-CN" sz="3200" b="1" dirty="0" smtClean="0"/>
              <a:t>front</a:t>
            </a:r>
          </a:p>
          <a:p>
            <a:r>
              <a:rPr lang="en-US" altLang="zh-CN" sz="3200" b="1" dirty="0" err="1" smtClean="0"/>
              <a:t>qiánbiān</a:t>
            </a:r>
            <a:r>
              <a:rPr lang="en-US" altLang="zh-CN" sz="3200" b="1" dirty="0" smtClean="0"/>
              <a:t>   </a:t>
            </a:r>
            <a:r>
              <a:rPr lang="zh-CN" altLang="en-US" sz="3200" b="1" dirty="0" smtClean="0"/>
              <a:t>前边      </a:t>
            </a:r>
            <a:r>
              <a:rPr lang="en-US" altLang="zh-CN" sz="3200" b="1" dirty="0" smtClean="0"/>
              <a:t> front</a:t>
            </a:r>
          </a:p>
          <a:p>
            <a:r>
              <a:rPr lang="en-US" altLang="zh-CN" sz="3200" b="1" dirty="0" err="1" smtClean="0"/>
              <a:t>lí</a:t>
            </a:r>
            <a:r>
              <a:rPr lang="en-US" altLang="zh-CN" sz="3200" b="1" dirty="0" smtClean="0"/>
              <a:t>                </a:t>
            </a:r>
            <a:r>
              <a:rPr lang="zh-CN" altLang="en-US" sz="3200" b="1" dirty="0" smtClean="0"/>
              <a:t>离        </a:t>
            </a:r>
            <a:r>
              <a:rPr lang="en-US" altLang="zh-CN" sz="3200" b="1" dirty="0" smtClean="0"/>
              <a:t>away from (a place) </a:t>
            </a:r>
          </a:p>
          <a:p>
            <a:r>
              <a:rPr lang="en-US" altLang="zh-CN" sz="3200" b="1" dirty="0" err="1" smtClean="0"/>
              <a:t>wǎng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往         </a:t>
            </a:r>
            <a:r>
              <a:rPr lang="en-US" altLang="zh-CN" sz="3200" b="1" dirty="0" smtClean="0"/>
              <a:t>to, towards</a:t>
            </a:r>
          </a:p>
          <a:p>
            <a:r>
              <a:rPr lang="en-US" altLang="zh-CN" sz="3200" b="1" dirty="0" err="1" smtClean="0"/>
              <a:t>zǒu</a:t>
            </a:r>
            <a:r>
              <a:rPr lang="en-US" altLang="zh-CN" sz="3200" b="1" dirty="0" smtClean="0"/>
              <a:t>            </a:t>
            </a:r>
            <a:r>
              <a:rPr lang="zh-CN" altLang="en-US" sz="3200" b="1" dirty="0" smtClean="0"/>
              <a:t>走         </a:t>
            </a:r>
            <a:r>
              <a:rPr lang="en-US" altLang="zh-CN" sz="3200" b="1" dirty="0" smtClean="0"/>
              <a:t>to go, to walk</a:t>
            </a:r>
          </a:p>
          <a:p>
            <a:r>
              <a:rPr lang="en-US" altLang="zh-CN" sz="3200" b="1" dirty="0" err="1" smtClean="0"/>
              <a:t>gè</a:t>
            </a:r>
            <a:r>
              <a:rPr lang="en-US" altLang="zh-CN" sz="3200" b="1" dirty="0" smtClean="0"/>
              <a:t>              </a:t>
            </a:r>
            <a:r>
              <a:rPr lang="zh-CN" altLang="en-US" sz="3200" b="1" dirty="0" smtClean="0"/>
              <a:t>个         </a:t>
            </a:r>
            <a:r>
              <a:rPr lang="en-US" altLang="zh-CN" sz="3200" b="1" dirty="0" smtClean="0"/>
              <a:t>(measure word)</a:t>
            </a:r>
          </a:p>
          <a:p>
            <a:r>
              <a:rPr lang="en-US" altLang="zh-CN" sz="3200" b="1" dirty="0" err="1" smtClean="0"/>
              <a:t>lóu</a:t>
            </a:r>
            <a:r>
              <a:rPr lang="en-US" altLang="zh-CN" sz="3200" b="1" dirty="0" smtClean="0"/>
              <a:t>             </a:t>
            </a:r>
            <a:r>
              <a:rPr lang="zh-CN" altLang="en-US" sz="3200" b="1" dirty="0" smtClean="0"/>
              <a:t>楼         </a:t>
            </a:r>
            <a:r>
              <a:rPr lang="en-US" altLang="zh-CN" sz="3200" b="1" dirty="0" smtClean="0"/>
              <a:t>building</a:t>
            </a:r>
          </a:p>
          <a:p>
            <a:r>
              <a:rPr lang="en-US" altLang="zh-CN" sz="3200" b="1" dirty="0" err="1" smtClean="0"/>
              <a:t>jiù</a:t>
            </a:r>
            <a:r>
              <a:rPr lang="en-US" altLang="zh-CN" sz="3200" b="1" dirty="0" smtClean="0"/>
              <a:t>              </a:t>
            </a:r>
            <a:r>
              <a:rPr lang="zh-CN" altLang="en-US" sz="3200" b="1" dirty="0" smtClean="0"/>
              <a:t>就         </a:t>
            </a:r>
            <a:r>
              <a:rPr lang="en-US" altLang="zh-CN" sz="3200" b="1" dirty="0" smtClean="0"/>
              <a:t>right</a:t>
            </a:r>
          </a:p>
          <a:p>
            <a:pPr>
              <a:buNone/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3754256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     jùzi      </a:t>
            </a:r>
            <a:r>
              <a:rPr lang="zh-CN" altLang="en-US" smtClean="0"/>
              <a:t>句子      </a:t>
            </a:r>
            <a:r>
              <a:rPr lang="en-US" altLang="zh-CN" smtClean="0"/>
              <a:t>Sentences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altLang="zh-CN" smtClean="0"/>
              <a:t>Qǐngwèn</a:t>
            </a:r>
            <a:r>
              <a:rPr lang="zh-CN" altLang="en-GB" smtClean="0"/>
              <a:t>，</a:t>
            </a:r>
            <a:r>
              <a:rPr lang="en-GB" altLang="zh-CN" smtClean="0"/>
              <a:t>yóujú zài nǎr </a:t>
            </a:r>
            <a:r>
              <a:rPr lang="zh-CN" altLang="en-GB" smtClean="0"/>
              <a:t>？  </a:t>
            </a:r>
            <a:r>
              <a:rPr lang="zh-CN" altLang="en-US" smtClean="0"/>
              <a:t>请问，邮局在哪儿？</a:t>
            </a:r>
            <a:endParaRPr lang="zh-CN" altLang="en-GB" smtClean="0"/>
          </a:p>
          <a:p>
            <a:r>
              <a:rPr lang="en-US" altLang="zh-CN" smtClean="0"/>
              <a:t>Excuse me, but could you please tell me where the post office is?</a:t>
            </a:r>
            <a:endParaRPr lang="zh-CN" altLang="en-GB" smtClean="0"/>
          </a:p>
          <a:p>
            <a:r>
              <a:rPr lang="en-GB" altLang="zh-CN" smtClean="0"/>
              <a:t>Lí zhèr yuǎn b</a:t>
            </a:r>
            <a:r>
              <a:rPr lang="en-US" altLang="zh-CN" smtClean="0"/>
              <a:t>ù</a:t>
            </a:r>
            <a:r>
              <a:rPr lang="en-GB" altLang="zh-CN" smtClean="0"/>
              <a:t> yuǎn </a:t>
            </a:r>
            <a:r>
              <a:rPr lang="zh-CN" altLang="en-GB" smtClean="0"/>
              <a:t>？  </a:t>
            </a:r>
            <a:r>
              <a:rPr lang="zh-CN" altLang="en-US" smtClean="0"/>
              <a:t>离这儿远不远？</a:t>
            </a:r>
            <a:endParaRPr lang="en-US" altLang="zh-CN" smtClean="0"/>
          </a:p>
          <a:p>
            <a:r>
              <a:rPr lang="en-US" altLang="zh-CN" smtClean="0"/>
              <a:t>Is it far from here?</a:t>
            </a:r>
          </a:p>
          <a:p>
            <a:r>
              <a:rPr lang="en-GB" altLang="zh-CN" smtClean="0"/>
              <a:t>Wǎng qián zǒu</a:t>
            </a:r>
            <a:r>
              <a:rPr lang="zh-CN" altLang="en-US" smtClean="0"/>
              <a:t>。      往前走。</a:t>
            </a:r>
            <a:endParaRPr lang="en-GB" altLang="zh-CN" smtClean="0"/>
          </a:p>
          <a:p>
            <a:r>
              <a:rPr lang="en-US" altLang="zh-CN" smtClean="0"/>
              <a:t>Go straight ahead.</a:t>
            </a:r>
            <a:endParaRPr lang="en-GB" altLang="zh-CN" smtClean="0"/>
          </a:p>
          <a:p>
            <a:r>
              <a:rPr lang="en-GB" altLang="zh-CN" smtClean="0"/>
              <a:t>Nà ge lóu jiù shì yóujú</a:t>
            </a:r>
            <a:r>
              <a:rPr lang="zh-CN" altLang="en-US" smtClean="0"/>
              <a:t>。  那个楼就是邮局。</a:t>
            </a:r>
            <a:endParaRPr lang="en-US" altLang="zh-CN" smtClean="0"/>
          </a:p>
          <a:p>
            <a:r>
              <a:rPr lang="en-US" altLang="zh-CN" smtClean="0"/>
              <a:t>That building is the post office.</a:t>
            </a:r>
          </a:p>
          <a:p>
            <a:endParaRPr lang="en-US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6670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14282" y="1481328"/>
            <a:ext cx="8715436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US" altLang="zh-CN" sz="2800" b="1" kern="2000" dirty="0" smtClean="0"/>
              <a:t>Q</a:t>
            </a:r>
            <a:r>
              <a:rPr lang="en-GB" altLang="zh-CN" sz="2800" b="1" kern="2000" dirty="0" err="1" smtClean="0"/>
              <a:t>ǐngwèn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yóujú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nǎr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请问，邮局在哪儿？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/>
              <a:t>Z</a:t>
            </a:r>
            <a:r>
              <a:rPr lang="en-GB" altLang="zh-CN" sz="2800" b="1" kern="2000" dirty="0" err="1" smtClean="0"/>
              <a:t>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qiánbiān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   </a:t>
            </a:r>
            <a:r>
              <a:rPr lang="zh-CN" altLang="en-US" sz="2800" b="1" kern="2000" dirty="0" smtClean="0"/>
              <a:t>在前边。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/>
              <a:t>L</a:t>
            </a:r>
            <a:r>
              <a:rPr lang="en-GB" altLang="zh-CN" sz="2800" b="1" kern="2000" dirty="0" err="1" smtClean="0"/>
              <a:t>í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zhèr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yuǎn</a:t>
            </a:r>
            <a:r>
              <a:rPr lang="en-GB" altLang="zh-CN" sz="2800" b="1" kern="2000" dirty="0" smtClean="0"/>
              <a:t> b</a:t>
            </a:r>
            <a:r>
              <a:rPr lang="en-US" altLang="zh-CN" sz="2800" b="1" dirty="0"/>
              <a:t>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yuǎn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  </a:t>
            </a:r>
            <a:r>
              <a:rPr lang="zh-CN" altLang="en-US" sz="2800" b="1" kern="2000" dirty="0" smtClean="0"/>
              <a:t>离这儿远不远？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smtClean="0"/>
              <a:t>B</a:t>
            </a:r>
            <a:r>
              <a:rPr lang="en-US" altLang="zh-CN" sz="2800" b="1" dirty="0" smtClean="0"/>
              <a:t>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yuǎn</a:t>
            </a:r>
            <a:r>
              <a:rPr lang="zh-CN" altLang="en-GB" sz="2800" b="1" kern="2000" dirty="0" smtClean="0"/>
              <a:t>。</a:t>
            </a:r>
            <a:r>
              <a:rPr lang="en-GB" altLang="zh-CN" sz="2800" b="1" kern="2000" dirty="0" err="1" smtClean="0"/>
              <a:t>Wǎng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qián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zǒu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nà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ge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lóu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yóujú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    </a:t>
            </a:r>
            <a:r>
              <a:rPr lang="zh-CN" altLang="en-US" sz="2800" b="1" kern="2000" dirty="0" smtClean="0"/>
              <a:t>不远。往前走，那个楼就是邮局。</a:t>
            </a:r>
            <a:endParaRPr lang="en-US" sz="2800" b="1" kern="2000" dirty="0" smtClean="0"/>
          </a:p>
          <a:p>
            <a:pPr>
              <a:lnSpc>
                <a:spcPct val="200000"/>
              </a:lnSpc>
            </a:pPr>
            <a:endParaRPr lang="en-GB" sz="2800" b="1" kern="2000" dirty="0"/>
          </a:p>
        </p:txBody>
      </p:sp>
    </p:spTree>
    <p:extLst>
      <p:ext uri="{BB962C8B-B14F-4D97-AF65-F5344CB8AC3E}">
        <p14:creationId xmlns="" xmlns:p14="http://schemas.microsoft.com/office/powerpoint/2010/main" val="104740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0" y="1752600"/>
            <a:ext cx="7772400" cy="1830388"/>
          </a:xfrm>
        </p:spPr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4294967295"/>
          </p:nvPr>
        </p:nvSpPr>
        <p:spPr>
          <a:xfrm>
            <a:off x="0" y="3214688"/>
            <a:ext cx="8429625" cy="278606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altLang="zh-CN" sz="3600" b="1" kern="2000" dirty="0" err="1" smtClean="0">
                <a:solidFill>
                  <a:schemeClr val="tx1"/>
                </a:solidFill>
              </a:rPr>
              <a:t>Yínháng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zài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shénme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dìfang</a:t>
            </a:r>
            <a:r>
              <a:rPr lang="zh-CN" altLang="en-GB" sz="3600" b="1" kern="2000" dirty="0" smtClean="0">
                <a:solidFill>
                  <a:schemeClr val="tx1"/>
                </a:solidFill>
              </a:rPr>
              <a:t>？</a:t>
            </a:r>
            <a:endParaRPr lang="en-US" altLang="zh-CN" sz="3600" b="1" kern="2000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r>
              <a:rPr lang="zh-CN" altLang="en-US" sz="3600" b="1" kern="2000" dirty="0" smtClean="0">
                <a:solidFill>
                  <a:schemeClr val="tx1"/>
                </a:solidFill>
              </a:rPr>
              <a:t>银行在什么地方？</a:t>
            </a:r>
            <a:endParaRPr lang="zh-CN" altLang="en-GB" sz="3600" b="1" kern="2000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kern="2000" dirty="0" smtClean="0">
                <a:solidFill>
                  <a:schemeClr val="tx1"/>
                </a:solidFill>
              </a:rPr>
              <a:t>Where is the bank?</a:t>
            </a:r>
            <a:endParaRPr lang="en-GB" altLang="zh-CN" sz="3600" b="1" kern="2000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指路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142852"/>
            <a:ext cx="5753100" cy="30670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76053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8229600" cy="4792869"/>
          </a:xfrm>
        </p:spPr>
        <p:txBody>
          <a:bodyPr>
            <a:noAutofit/>
          </a:bodyPr>
          <a:lstStyle/>
          <a:p>
            <a:endParaRPr lang="en-US" altLang="zh-CN" sz="3200" b="1" dirty="0" smtClean="0"/>
          </a:p>
          <a:p>
            <a:r>
              <a:rPr lang="en-US" altLang="zh-CN" sz="3200" b="1" dirty="0" err="1" smtClean="0"/>
              <a:t>yínháng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银行          </a:t>
            </a:r>
            <a:r>
              <a:rPr lang="en-US" altLang="zh-CN" sz="3200" b="1" dirty="0" smtClean="0"/>
              <a:t>bank</a:t>
            </a:r>
          </a:p>
          <a:p>
            <a:r>
              <a:rPr lang="en-US" altLang="zh-CN" sz="3200" b="1" dirty="0" err="1" smtClean="0"/>
              <a:t>dìfang</a:t>
            </a:r>
            <a:r>
              <a:rPr lang="en-US" altLang="zh-CN" sz="3200" b="1" dirty="0" smtClean="0"/>
              <a:t>            </a:t>
            </a:r>
            <a:r>
              <a:rPr lang="zh-CN" altLang="en-US" sz="3200" b="1" dirty="0" smtClean="0"/>
              <a:t>地方          </a:t>
            </a:r>
            <a:r>
              <a:rPr lang="en-US" altLang="zh-CN" sz="3200" b="1" dirty="0" smtClean="0"/>
              <a:t>place</a:t>
            </a:r>
          </a:p>
          <a:p>
            <a:r>
              <a:rPr lang="en-GB" altLang="zh-CN" sz="3200" b="1" kern="2000" dirty="0" err="1"/>
              <a:t>shénme</a:t>
            </a:r>
            <a:r>
              <a:rPr lang="en-GB" altLang="zh-CN" sz="3200" b="1" kern="2000" dirty="0"/>
              <a:t> </a:t>
            </a:r>
            <a:r>
              <a:rPr lang="en-US" altLang="zh-CN" sz="3200" b="1" dirty="0" err="1" smtClean="0"/>
              <a:t>dìfang</a:t>
            </a:r>
            <a:r>
              <a:rPr lang="en-US" altLang="zh-CN" sz="3200" b="1" dirty="0" smtClean="0"/>
              <a:t>     </a:t>
            </a:r>
            <a:r>
              <a:rPr lang="zh-CN" altLang="en-US" sz="3200" b="1" dirty="0" smtClean="0"/>
              <a:t>什么地方    </a:t>
            </a:r>
            <a:r>
              <a:rPr lang="en-US" altLang="zh-CN" sz="3200" b="1" dirty="0" smtClean="0"/>
              <a:t>where</a:t>
            </a:r>
          </a:p>
          <a:p>
            <a:r>
              <a:rPr lang="en-GB" altLang="zh-CN" sz="3200" b="1" kern="2000" dirty="0" err="1"/>
              <a:t>x</a:t>
            </a:r>
            <a:r>
              <a:rPr lang="en-GB" altLang="zh-CN" sz="3200" b="1" kern="2000" dirty="0" err="1" smtClean="0"/>
              <a:t>uéxiào</a:t>
            </a:r>
            <a:r>
              <a:rPr lang="en-GB" altLang="zh-CN" sz="3200" b="1" kern="2000" dirty="0" smtClean="0"/>
              <a:t>          </a:t>
            </a:r>
            <a:r>
              <a:rPr lang="zh-CN" altLang="en-US" sz="3200" b="1" kern="2000" dirty="0" smtClean="0"/>
              <a:t>学校          </a:t>
            </a:r>
            <a:r>
              <a:rPr lang="en-US" altLang="zh-CN" sz="3200" b="1" kern="2000" dirty="0" smtClean="0"/>
              <a:t>school</a:t>
            </a:r>
            <a:endParaRPr lang="en-US" altLang="zh-CN" sz="3200" b="1" dirty="0" smtClean="0"/>
          </a:p>
          <a:p>
            <a:r>
              <a:rPr lang="en-GB" altLang="zh-CN" sz="3200" b="1" kern="2000" dirty="0" err="1" smtClean="0"/>
              <a:t>dōng</a:t>
            </a:r>
            <a:r>
              <a:rPr lang="en-GB" altLang="zh-CN" sz="3200" b="1" kern="2000" dirty="0" smtClean="0"/>
              <a:t>               </a:t>
            </a:r>
            <a:r>
              <a:rPr lang="zh-CN" altLang="en-US" sz="3200" b="1" kern="2000" dirty="0" smtClean="0"/>
              <a:t>东            </a:t>
            </a:r>
            <a:r>
              <a:rPr lang="en-US" altLang="zh-CN" sz="3200" b="1" kern="2000" dirty="0" smtClean="0"/>
              <a:t>east</a:t>
            </a:r>
            <a:endParaRPr lang="en-GB" altLang="zh-CN" sz="3200" b="1" kern="2000" dirty="0" smtClean="0"/>
          </a:p>
          <a:p>
            <a:r>
              <a:rPr lang="en-GB" altLang="zh-CN" sz="3200" b="1" kern="2000" dirty="0" err="1" smtClean="0"/>
              <a:t>dōngbiān</a:t>
            </a:r>
            <a:r>
              <a:rPr lang="en-US" altLang="zh-CN" sz="3200" b="1" dirty="0" smtClean="0"/>
              <a:t>        </a:t>
            </a:r>
            <a:r>
              <a:rPr lang="zh-CN" altLang="en-US" sz="3200" b="1" dirty="0" smtClean="0"/>
              <a:t>东边          </a:t>
            </a:r>
            <a:r>
              <a:rPr lang="en-US" altLang="zh-CN" sz="3200" b="1" dirty="0" smtClean="0"/>
              <a:t>east</a:t>
            </a:r>
          </a:p>
          <a:p>
            <a:r>
              <a:rPr lang="en-US" altLang="zh-CN" sz="3200" b="1" dirty="0" err="1" smtClean="0"/>
              <a:t>zuò</a:t>
            </a:r>
            <a:r>
              <a:rPr lang="en-US" altLang="zh-CN" sz="3200" b="1" dirty="0" smtClean="0"/>
              <a:t>                 </a:t>
            </a:r>
            <a:r>
              <a:rPr lang="zh-CN" altLang="en-US" sz="3200" b="1" dirty="0" smtClean="0"/>
              <a:t>坐   </a:t>
            </a:r>
            <a:r>
              <a:rPr lang="en-US" altLang="zh-CN" sz="3200" b="1" dirty="0" smtClean="0"/>
              <a:t>to sit,</a:t>
            </a:r>
            <a:r>
              <a:rPr lang="zh-CN" altLang="en-US" sz="3200" b="1" dirty="0" smtClean="0"/>
              <a:t> </a:t>
            </a:r>
            <a:r>
              <a:rPr lang="en-US" altLang="zh-CN" sz="3200" b="1" dirty="0" smtClean="0"/>
              <a:t>to take a seat</a:t>
            </a:r>
          </a:p>
          <a:p>
            <a:r>
              <a:rPr lang="en-US" altLang="zh-CN" sz="3200" b="1" dirty="0" err="1"/>
              <a:t>q</a:t>
            </a:r>
            <a:r>
              <a:rPr lang="en-US" altLang="zh-CN" sz="3200" b="1" dirty="0" err="1" smtClean="0"/>
              <a:t>ìchē</a:t>
            </a:r>
            <a:r>
              <a:rPr lang="en-US" altLang="zh-CN" sz="3200" b="1" dirty="0" smtClean="0"/>
              <a:t>             </a:t>
            </a:r>
            <a:r>
              <a:rPr lang="zh-CN" altLang="en-US" sz="3200" b="1" dirty="0" smtClean="0"/>
              <a:t>汽车           </a:t>
            </a:r>
            <a:r>
              <a:rPr lang="en-US" altLang="zh-CN" sz="3200" b="1" dirty="0" smtClean="0"/>
              <a:t>bus, car</a:t>
            </a:r>
          </a:p>
        </p:txBody>
      </p:sp>
    </p:spTree>
    <p:extLst>
      <p:ext uri="{BB962C8B-B14F-4D97-AF65-F5344CB8AC3E}">
        <p14:creationId xmlns="" xmlns:p14="http://schemas.microsoft.com/office/powerpoint/2010/main" val="3754256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357298"/>
            <a:ext cx="8229600" cy="4649993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zh-CN" sz="2800" b="1" kern="2000" dirty="0" err="1" smtClean="0"/>
              <a:t>Yínháng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/>
              <a:t>zài</a:t>
            </a:r>
            <a:r>
              <a:rPr lang="en-GB" altLang="zh-CN" sz="2800" b="1" kern="2000" dirty="0"/>
              <a:t> </a:t>
            </a:r>
            <a:r>
              <a:rPr lang="en-GB" altLang="zh-CN" sz="2800" b="1" kern="2000" dirty="0" err="1"/>
              <a:t>shénme</a:t>
            </a:r>
            <a:r>
              <a:rPr lang="en-GB" altLang="zh-CN" sz="2800" b="1" kern="2000" dirty="0"/>
              <a:t> </a:t>
            </a:r>
            <a:r>
              <a:rPr lang="en-GB" altLang="zh-CN" sz="2800" b="1" kern="2000" dirty="0" err="1" smtClean="0"/>
              <a:t>dìfang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银行在什么地方？</a:t>
            </a:r>
            <a:endParaRPr lang="zh-CN" altLang="en-GB" sz="2800" b="1" kern="2000" dirty="0"/>
          </a:p>
          <a:p>
            <a:pPr>
              <a:lnSpc>
                <a:spcPct val="120000"/>
              </a:lnSpc>
            </a:pPr>
            <a:r>
              <a:rPr lang="en-US" altLang="zh-CN" sz="2800" b="1" kern="2000" dirty="0" smtClean="0">
                <a:solidFill>
                  <a:srgbClr val="C00000"/>
                </a:solidFill>
              </a:rPr>
              <a:t>Where is the bank?</a:t>
            </a: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</a:pPr>
            <a:endParaRPr lang="en-GB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err="1" smtClean="0"/>
              <a:t>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/>
              <a:t>xuéxiào</a:t>
            </a:r>
            <a:r>
              <a:rPr lang="en-GB" altLang="zh-CN" sz="2800" b="1" kern="2000" dirty="0"/>
              <a:t> </a:t>
            </a:r>
            <a:r>
              <a:rPr lang="en-GB" altLang="zh-CN" sz="2800" b="1" kern="2000" dirty="0" err="1" smtClean="0"/>
              <a:t>dōngbiān</a:t>
            </a:r>
            <a:r>
              <a:rPr lang="zh-CN" altLang="en-GB" sz="2800" b="1" kern="2000" dirty="0" smtClean="0"/>
              <a:t>。  </a:t>
            </a:r>
            <a:r>
              <a:rPr lang="zh-CN" altLang="en-US" sz="2800" b="1" kern="2000" dirty="0" smtClean="0"/>
              <a:t>在学校东边。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US" altLang="zh-CN" sz="2800" b="1" kern="2000" dirty="0" smtClean="0">
                <a:solidFill>
                  <a:srgbClr val="C00000"/>
                </a:solidFill>
              </a:rPr>
              <a:t>It is at the east of school.</a:t>
            </a: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</a:pPr>
            <a:endParaRPr lang="en-GB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err="1" smtClean="0"/>
              <a:t>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/>
              <a:t>nǎr</a:t>
            </a:r>
            <a:r>
              <a:rPr lang="en-GB" altLang="zh-CN" sz="2800" b="1" kern="2000" dirty="0"/>
              <a:t> </a:t>
            </a:r>
            <a:r>
              <a:rPr lang="en-GB" altLang="zh-CN" sz="2800" b="1" kern="2000" dirty="0" err="1"/>
              <a:t>zuò</a:t>
            </a:r>
            <a:r>
              <a:rPr lang="en-GB" altLang="zh-CN" sz="2800" b="1" kern="2000" dirty="0"/>
              <a:t> </a:t>
            </a:r>
            <a:r>
              <a:rPr lang="en-GB" altLang="zh-CN" sz="2800" b="1" kern="2000" dirty="0" err="1" smtClean="0"/>
              <a:t>qìchē</a:t>
            </a:r>
            <a:r>
              <a:rPr lang="zh-CN" altLang="en-GB" sz="2800" b="1" kern="2000" dirty="0" smtClean="0"/>
              <a:t>？    </a:t>
            </a:r>
            <a:r>
              <a:rPr lang="zh-CN" altLang="en-US" sz="2800" b="1" kern="2000" dirty="0" smtClean="0"/>
              <a:t>在哪儿坐汽车</a:t>
            </a:r>
            <a:r>
              <a:rPr lang="en-US" altLang="zh-CN" sz="2800" b="1" kern="2000" dirty="0" smtClean="0"/>
              <a:t>?</a:t>
            </a:r>
            <a:endParaRPr lang="zh-CN" altLang="en-GB" sz="2800" b="1" kern="2000" dirty="0"/>
          </a:p>
          <a:p>
            <a:pPr>
              <a:lnSpc>
                <a:spcPct val="150000"/>
              </a:lnSpc>
            </a:pPr>
            <a:r>
              <a:rPr lang="en-US" sz="2800" b="1" kern="2000" dirty="0" smtClean="0">
                <a:solidFill>
                  <a:srgbClr val="C00000"/>
                </a:solidFill>
              </a:rPr>
              <a:t>Where is the bus stop?</a:t>
            </a:r>
          </a:p>
          <a:p>
            <a:pPr>
              <a:lnSpc>
                <a:spcPct val="150000"/>
              </a:lnSpc>
            </a:pPr>
            <a:endParaRPr lang="en-GB" sz="3200" b="1" dirty="0"/>
          </a:p>
        </p:txBody>
      </p:sp>
    </p:spTree>
    <p:extLst>
      <p:ext uri="{BB962C8B-B14F-4D97-AF65-F5344CB8AC3E}">
        <p14:creationId xmlns="" xmlns:p14="http://schemas.microsoft.com/office/powerpoint/2010/main" val="26670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14282" y="1481328"/>
            <a:ext cx="8715436" cy="45259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US" altLang="zh-CN" sz="2800" b="1" kern="2000" dirty="0" smtClean="0"/>
              <a:t>Q</a:t>
            </a:r>
            <a:r>
              <a:rPr lang="en-GB" altLang="zh-CN" sz="2800" b="1" kern="2000" dirty="0" err="1" smtClean="0"/>
              <a:t>ǐngwèn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yínháng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/>
              <a:t>zài</a:t>
            </a:r>
            <a:r>
              <a:rPr lang="en-GB" altLang="zh-CN" sz="2800" b="1" kern="2000" dirty="0"/>
              <a:t> </a:t>
            </a:r>
            <a:r>
              <a:rPr lang="en-GB" altLang="zh-CN" sz="2800" b="1" kern="2000" dirty="0" err="1" smtClean="0"/>
              <a:t>shénme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dìfang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</a:t>
            </a:r>
            <a:endParaRPr lang="en-US" altLang="zh-CN" sz="2800" b="1" kern="2000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zh-CN" altLang="en-US" sz="2800" b="1" kern="2000" dirty="0" smtClean="0"/>
              <a:t>                                          请问，银行在什么地方？</a:t>
            </a:r>
            <a:endParaRPr lang="zh-CN" altLang="en-GB" sz="2800" b="1" kern="2000" dirty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/>
              <a:t>Z</a:t>
            </a:r>
            <a:r>
              <a:rPr lang="en-GB" altLang="zh-CN" sz="2800" b="1" kern="2000" dirty="0" err="1" smtClean="0"/>
              <a:t>ài</a:t>
            </a:r>
            <a:r>
              <a:rPr lang="en-GB" altLang="zh-CN" sz="2800" b="1" kern="2000" dirty="0"/>
              <a:t> </a:t>
            </a:r>
            <a:r>
              <a:rPr lang="en-GB" altLang="zh-CN" sz="2800" b="1" kern="2000" dirty="0" err="1" smtClean="0"/>
              <a:t>xuéxiào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dōngbiān</a:t>
            </a:r>
            <a:r>
              <a:rPr lang="en-GB" altLang="zh-CN" sz="2800" b="1" kern="2000" dirty="0" smtClean="0"/>
              <a:t>  </a:t>
            </a:r>
            <a:r>
              <a:rPr lang="zh-CN" altLang="en-GB" sz="2800" b="1" kern="2000" dirty="0" smtClean="0"/>
              <a:t>。      </a:t>
            </a:r>
            <a:r>
              <a:rPr lang="zh-CN" altLang="en-US" sz="2800" b="1" kern="2000" dirty="0" smtClean="0"/>
              <a:t>在学校东边。</a:t>
            </a:r>
            <a:endParaRPr lang="zh-CN" altLang="en-GB" sz="2800" b="1" kern="2000" dirty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/>
              <a:t>Y</a:t>
            </a:r>
            <a:r>
              <a:rPr lang="en-GB" altLang="zh-CN" sz="2800" b="1" kern="2000" dirty="0" err="1" smtClean="0"/>
              <a:t>uǎn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/>
              <a:t>ma </a:t>
            </a:r>
            <a:r>
              <a:rPr lang="zh-CN" altLang="en-GB" sz="2800" b="1" kern="2000" dirty="0" smtClean="0"/>
              <a:t>？                 </a:t>
            </a:r>
            <a:r>
              <a:rPr lang="zh-CN" altLang="en-US" sz="2800" b="1" kern="2000" dirty="0" smtClean="0"/>
              <a:t>远吗？</a:t>
            </a:r>
            <a:endParaRPr lang="zh-CN" altLang="en-GB" sz="2800" b="1" kern="2000" dirty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/>
              <a:t>H</a:t>
            </a:r>
            <a:r>
              <a:rPr lang="en-GB" altLang="zh-CN" sz="2800" b="1" kern="2000" dirty="0" err="1" smtClean="0"/>
              <a:t>ěn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/>
              <a:t>yuǎn</a:t>
            </a:r>
            <a:r>
              <a:rPr lang="en-GB" altLang="zh-CN" sz="2800" b="1" kern="2000" dirty="0"/>
              <a:t> </a:t>
            </a:r>
            <a:r>
              <a:rPr lang="zh-CN" altLang="en-GB" sz="2800" b="1" kern="2000" dirty="0" smtClean="0"/>
              <a:t>。                </a:t>
            </a:r>
            <a:r>
              <a:rPr lang="zh-CN" altLang="en-US" sz="2800" b="1" kern="2000" dirty="0" smtClean="0"/>
              <a:t>很远。</a:t>
            </a:r>
            <a:endParaRPr lang="zh-CN" altLang="en-GB" sz="2800" b="1" kern="2000" dirty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 smtClean="0"/>
              <a:t>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nǎr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zuò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qìchē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    </a:t>
            </a:r>
            <a:r>
              <a:rPr lang="zh-CN" altLang="en-US" sz="2800" b="1" kern="2000" dirty="0" smtClean="0"/>
              <a:t>在哪儿坐汽车？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/>
              <a:t>Z</a:t>
            </a:r>
            <a:r>
              <a:rPr lang="en-GB" altLang="zh-CN" sz="2800" b="1" kern="2000" dirty="0" err="1" smtClean="0"/>
              <a:t>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nàr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                    </a:t>
            </a:r>
            <a:r>
              <a:rPr lang="zh-CN" altLang="en-US" sz="2800" b="1" kern="2000" dirty="0" smtClean="0"/>
              <a:t>在那儿。</a:t>
            </a:r>
            <a:endParaRPr lang="zh-CN" altLang="en-GB" sz="2800" b="1" kern="2000" dirty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 smtClean="0"/>
              <a:t>Xièxie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！                     </a:t>
            </a:r>
            <a:r>
              <a:rPr lang="zh-CN" altLang="en-US" sz="2800" b="1" kern="2000" dirty="0" smtClean="0"/>
              <a:t>谢谢！</a:t>
            </a:r>
            <a:endParaRPr lang="zh-CN" altLang="en-GB" sz="2800" b="1" kern="2000" dirty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/>
              <a:t>B</a:t>
            </a:r>
            <a:r>
              <a:rPr lang="en-GB" altLang="zh-CN" sz="2800" b="1" kern="2000" dirty="0" err="1" smtClean="0"/>
              <a:t>ú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kèqì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！                   </a:t>
            </a:r>
            <a:r>
              <a:rPr lang="zh-CN" altLang="en-US" sz="2800" b="1" kern="2000" dirty="0" smtClean="0"/>
              <a:t>不客气！</a:t>
            </a:r>
            <a:endParaRPr lang="zh-CN" altLang="en-GB" sz="2800" b="1" kern="2000" dirty="0"/>
          </a:p>
          <a:p>
            <a:pPr>
              <a:lnSpc>
                <a:spcPct val="200000"/>
              </a:lnSpc>
            </a:pPr>
            <a:endParaRPr lang="en-GB" sz="2800" b="1" kern="2000" dirty="0"/>
          </a:p>
        </p:txBody>
      </p:sp>
    </p:spTree>
    <p:extLst>
      <p:ext uri="{BB962C8B-B14F-4D97-AF65-F5344CB8AC3E}">
        <p14:creationId xmlns="" xmlns:p14="http://schemas.microsoft.com/office/powerpoint/2010/main" val="104740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altLang="zh-CN" sz="3200" b="1" dirty="0" err="1" smtClean="0">
                <a:solidFill>
                  <a:srgbClr val="C00000"/>
                </a:solidFill>
              </a:rPr>
              <a:t>qiánbiān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       </a:t>
            </a:r>
            <a:r>
              <a:rPr lang="zh-CN" altLang="en-US" sz="3200" b="1" dirty="0" smtClean="0">
                <a:solidFill>
                  <a:srgbClr val="C00000"/>
                </a:solidFill>
              </a:rPr>
              <a:t>前边          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  front</a:t>
            </a:r>
            <a:endParaRPr lang="en-US" altLang="zh-CN" sz="3200" b="1" dirty="0" smtClean="0"/>
          </a:p>
          <a:p>
            <a:r>
              <a:rPr lang="en-US" altLang="zh-CN" sz="3200" b="1" dirty="0" err="1" smtClean="0"/>
              <a:t>hòubiān</a:t>
            </a:r>
            <a:r>
              <a:rPr lang="en-US" altLang="zh-CN" sz="3200" b="1" dirty="0"/>
              <a:t>　　</a:t>
            </a:r>
            <a:r>
              <a:rPr lang="en-US" altLang="zh-CN" sz="3200" b="1" dirty="0" smtClean="0"/>
              <a:t> </a:t>
            </a:r>
            <a:r>
              <a:rPr lang="zh-CN" altLang="en-US" sz="3200" b="1" dirty="0" smtClean="0"/>
              <a:t>后边          </a:t>
            </a:r>
            <a:r>
              <a:rPr lang="en-US" altLang="zh-CN" sz="3200" b="1" dirty="0" smtClean="0"/>
              <a:t>behind</a:t>
            </a:r>
            <a:r>
              <a:rPr lang="zh-CN" altLang="en-US" sz="3200" b="1" dirty="0" smtClean="0"/>
              <a:t>，</a:t>
            </a:r>
            <a:r>
              <a:rPr lang="en-US" altLang="zh-CN" sz="3200" b="1" dirty="0" smtClean="0"/>
              <a:t>back</a:t>
            </a:r>
          </a:p>
          <a:p>
            <a:r>
              <a:rPr lang="en-US" altLang="zh-CN" sz="3200" b="1" dirty="0" err="1" smtClean="0"/>
              <a:t>zuǒbiān</a:t>
            </a:r>
            <a:r>
              <a:rPr lang="en-US" altLang="zh-CN" sz="3200" b="1" dirty="0"/>
              <a:t>　　</a:t>
            </a:r>
            <a:r>
              <a:rPr lang="en-US" altLang="zh-CN" sz="3200" b="1" dirty="0" smtClean="0"/>
              <a:t> </a:t>
            </a:r>
            <a:r>
              <a:rPr lang="zh-CN" altLang="en-US" sz="3200" b="1" dirty="0" smtClean="0"/>
              <a:t>左边            </a:t>
            </a:r>
            <a:r>
              <a:rPr lang="en-US" altLang="zh-CN" sz="3200" b="1" dirty="0" smtClean="0"/>
              <a:t>the left side</a:t>
            </a:r>
          </a:p>
          <a:p>
            <a:r>
              <a:rPr lang="en-US" altLang="zh-CN" sz="3200" b="1" dirty="0" err="1" smtClean="0"/>
              <a:t>yòubiān</a:t>
            </a:r>
            <a:r>
              <a:rPr lang="en-US" altLang="zh-CN" sz="3200" b="1" dirty="0" smtClean="0"/>
              <a:t>        </a:t>
            </a:r>
            <a:r>
              <a:rPr lang="zh-CN" altLang="en-US" sz="3200" b="1" dirty="0" smtClean="0"/>
              <a:t>右边          </a:t>
            </a:r>
            <a:r>
              <a:rPr lang="en-US" altLang="zh-CN" sz="3200" b="1" dirty="0" smtClean="0"/>
              <a:t>the right side</a:t>
            </a:r>
          </a:p>
          <a:p>
            <a:endParaRPr lang="en-GB" altLang="zh-CN" sz="3200" b="1" dirty="0" smtClean="0"/>
          </a:p>
          <a:p>
            <a:r>
              <a:rPr lang="en-GB" altLang="zh-CN" sz="3200" b="1" dirty="0" err="1" smtClean="0"/>
              <a:t>shàngbiān</a:t>
            </a:r>
            <a:r>
              <a:rPr lang="en-GB" altLang="zh-CN" sz="3200" b="1" dirty="0" smtClean="0"/>
              <a:t>    </a:t>
            </a:r>
            <a:r>
              <a:rPr lang="zh-CN" altLang="en-US" sz="3200" b="1" dirty="0" smtClean="0"/>
              <a:t>上边           </a:t>
            </a:r>
            <a:r>
              <a:rPr lang="en-US" altLang="zh-CN" sz="3200" b="1" dirty="0" smtClean="0"/>
              <a:t>on, above</a:t>
            </a:r>
            <a:r>
              <a:rPr lang="en-GB" altLang="zh-CN" sz="3200" b="1" dirty="0" smtClean="0"/>
              <a:t> </a:t>
            </a:r>
          </a:p>
          <a:p>
            <a:r>
              <a:rPr lang="en-GB" altLang="zh-CN" sz="3200" b="1" dirty="0" err="1" smtClean="0"/>
              <a:t>xiàbiān</a:t>
            </a:r>
            <a:r>
              <a:rPr lang="en-GB" altLang="zh-CN" sz="3200" b="1" dirty="0" smtClean="0"/>
              <a:t>         </a:t>
            </a:r>
            <a:r>
              <a:rPr lang="zh-CN" altLang="en-US" sz="3200" b="1" dirty="0" smtClean="0"/>
              <a:t>下边            </a:t>
            </a:r>
            <a:r>
              <a:rPr lang="en-US" altLang="zh-CN" sz="3200" b="1" dirty="0" smtClean="0"/>
              <a:t>under</a:t>
            </a:r>
            <a:endParaRPr lang="en-GB" altLang="zh-CN" sz="32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137245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8" name="Oval 4"/>
          <p:cNvSpPr>
            <a:spLocks noChangeArrowheads="1"/>
          </p:cNvSpPr>
          <p:nvPr/>
        </p:nvSpPr>
        <p:spPr bwMode="auto">
          <a:xfrm>
            <a:off x="1000100" y="2428868"/>
            <a:ext cx="6985000" cy="33845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zh-CN" altLang="zh-CN">
              <a:solidFill>
                <a:schemeClr val="bg1"/>
              </a:solidFill>
            </a:endParaRPr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US" altLang="zh-CN" sz="2800" kern="2000" dirty="0" smtClean="0">
                <a:solidFill>
                  <a:schemeClr val="tx1"/>
                </a:solidFill>
              </a:rPr>
              <a:t>Q</a:t>
            </a:r>
            <a:r>
              <a:rPr lang="en-GB" altLang="zh-CN" sz="2800" kern="2000" dirty="0" err="1" smtClean="0">
                <a:solidFill>
                  <a:schemeClr val="tx1"/>
                </a:solidFill>
              </a:rPr>
              <a:t>ǐngwèn</a:t>
            </a:r>
            <a:r>
              <a:rPr lang="zh-CN" altLang="en-GB" sz="2800" kern="2000" dirty="0" smtClean="0">
                <a:solidFill>
                  <a:schemeClr val="tx1"/>
                </a:solidFill>
              </a:rPr>
              <a:t>， </a:t>
            </a:r>
            <a:r>
              <a:rPr lang="en-US" altLang="zh-CN" sz="2800" dirty="0" err="1">
                <a:solidFill>
                  <a:schemeClr val="tx1"/>
                </a:solidFill>
                <a:effectLst/>
              </a:rPr>
              <a:t>yóujú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rgbClr val="C00000"/>
                </a:solidFill>
              </a:rPr>
              <a:t>zài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rgbClr val="C00000"/>
                </a:solidFill>
              </a:rPr>
              <a:t>nǎr</a:t>
            </a:r>
            <a:r>
              <a:rPr lang="zh-CN" altLang="en-US" sz="2800" dirty="0" smtClean="0">
                <a:solidFill>
                  <a:srgbClr val="C00000"/>
                </a:solidFill>
              </a:rPr>
              <a:t>？</a:t>
            </a:r>
            <a:r>
              <a:rPr lang="zh-CN" altLang="en-US" sz="2800" dirty="0" smtClean="0">
                <a:solidFill>
                  <a:schemeClr val="tx1"/>
                </a:solidFill>
              </a:rPr>
              <a:t>请问，</a:t>
            </a:r>
            <a:r>
              <a:rPr lang="zh-CN" altLang="en-US" sz="2800" kern="2000" dirty="0" smtClean="0">
                <a:solidFill>
                  <a:schemeClr val="tx1"/>
                </a:solidFill>
                <a:effectLst/>
              </a:rPr>
              <a:t>邮局</a:t>
            </a:r>
            <a:r>
              <a:rPr lang="zh-CN" altLang="en-US" sz="2800" dirty="0" smtClean="0">
                <a:solidFill>
                  <a:srgbClr val="C00000"/>
                </a:solidFill>
              </a:rPr>
              <a:t>在哪儿？</a:t>
            </a:r>
            <a:r>
              <a:rPr lang="en-US" altLang="zh-CN" sz="2800" dirty="0" smtClean="0">
                <a:solidFill>
                  <a:srgbClr val="C00000"/>
                </a:solidFill>
              </a:rPr>
              <a:t/>
            </a:r>
            <a:br>
              <a:rPr lang="en-US" altLang="zh-CN" sz="2800" dirty="0" smtClean="0">
                <a:solidFill>
                  <a:srgbClr val="C00000"/>
                </a:solidFill>
              </a:rPr>
            </a:b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chemeClr val="tx1"/>
                </a:solidFill>
                <a:effectLst/>
              </a:rPr>
              <a:t>Yóujú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rgbClr val="C00000"/>
                </a:solidFill>
              </a:rPr>
              <a:t>zài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rgbClr val="C00000"/>
                </a:solidFill>
              </a:rPr>
              <a:t>xuéxiào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kern="2000" dirty="0" err="1">
                <a:solidFill>
                  <a:schemeClr val="tx1"/>
                </a:solidFill>
                <a:effectLst/>
              </a:rPr>
              <a:t>qián</a:t>
            </a:r>
            <a:r>
              <a:rPr lang="en-US" altLang="zh-CN" sz="2800" dirty="0" err="1" smtClean="0">
                <a:solidFill>
                  <a:schemeClr val="tx1"/>
                </a:solidFill>
                <a:effectLst/>
              </a:rPr>
              <a:t>biān</a:t>
            </a:r>
            <a:r>
              <a:rPr lang="en-US" altLang="zh-CN" sz="2800" dirty="0" smtClean="0">
                <a:solidFill>
                  <a:schemeClr val="tx1"/>
                </a:solidFill>
                <a:effectLst/>
              </a:rPr>
              <a:t> </a:t>
            </a:r>
            <a:r>
              <a:rPr lang="zh-CN" altLang="en-US" sz="2800" dirty="0" smtClean="0">
                <a:solidFill>
                  <a:srgbClr val="C00000"/>
                </a:solidFill>
              </a:rPr>
              <a:t>。</a:t>
            </a:r>
            <a:r>
              <a:rPr lang="zh-CN" altLang="en-US" sz="2800" kern="2000" dirty="0">
                <a:solidFill>
                  <a:schemeClr val="tx1"/>
                </a:solidFill>
                <a:effectLst/>
              </a:rPr>
              <a:t>邮局</a:t>
            </a:r>
            <a:r>
              <a:rPr lang="zh-CN" altLang="en-US" sz="2800" dirty="0" smtClean="0">
                <a:solidFill>
                  <a:srgbClr val="C00000"/>
                </a:solidFill>
              </a:rPr>
              <a:t>在学校</a:t>
            </a:r>
            <a:r>
              <a:rPr lang="zh-CN" altLang="en-US" sz="2800" kern="2000" dirty="0">
                <a:solidFill>
                  <a:schemeClr val="tx1"/>
                </a:solidFill>
                <a:effectLst/>
              </a:rPr>
              <a:t>前</a:t>
            </a:r>
            <a:r>
              <a:rPr lang="zh-CN" altLang="en-US" sz="2800" dirty="0" smtClean="0">
                <a:solidFill>
                  <a:schemeClr val="tx1"/>
                </a:solidFill>
                <a:effectLst/>
              </a:rPr>
              <a:t>边</a:t>
            </a:r>
            <a:r>
              <a:rPr lang="zh-CN" altLang="en-US" sz="2800" dirty="0" smtClean="0">
                <a:solidFill>
                  <a:srgbClr val="C00000"/>
                </a:solidFill>
              </a:rPr>
              <a:t>。</a:t>
            </a:r>
            <a:endParaRPr lang="en-US" altLang="zh-CN" sz="2800" dirty="0">
              <a:solidFill>
                <a:srgbClr val="C00000"/>
              </a:solidFill>
            </a:endParaRP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2875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endParaRPr lang="zh-CN" altLang="en-US" dirty="0"/>
          </a:p>
          <a:p>
            <a:pPr>
              <a:buFontTx/>
              <a:buNone/>
            </a:pPr>
            <a:endParaRPr lang="zh-CN" altLang="en-US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r>
              <a:rPr lang="it-IT" altLang="zh-CN" dirty="0" smtClean="0"/>
              <a:t> </a:t>
            </a:r>
            <a:r>
              <a:rPr lang="en-US" altLang="zh-CN" dirty="0" smtClean="0"/>
              <a:t>                                  </a:t>
            </a:r>
            <a:endParaRPr lang="en-US" altLang="zh-CN" dirty="0"/>
          </a:p>
          <a:p>
            <a:pPr>
              <a:buFontTx/>
              <a:buNone/>
            </a:pPr>
            <a:r>
              <a:rPr lang="en-US" altLang="zh-CN" dirty="0"/>
              <a:t>                                     </a:t>
            </a:r>
            <a:r>
              <a:rPr lang="en-US" altLang="zh-CN" dirty="0" smtClean="0"/>
              <a:t>                  </a:t>
            </a:r>
            <a:endParaRPr lang="en-US" altLang="zh-CN" dirty="0"/>
          </a:p>
        </p:txBody>
      </p:sp>
      <p:sp>
        <p:nvSpPr>
          <p:cNvPr id="118789" name="Line 5"/>
          <p:cNvSpPr>
            <a:spLocks noChangeShapeType="1"/>
          </p:cNvSpPr>
          <p:nvPr/>
        </p:nvSpPr>
        <p:spPr bwMode="auto">
          <a:xfrm flipH="1">
            <a:off x="4357686" y="2643182"/>
            <a:ext cx="73025" cy="35290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18790" name="Rectangle 6"/>
          <p:cNvSpPr>
            <a:spLocks noChangeArrowheads="1"/>
          </p:cNvSpPr>
          <p:nvPr/>
        </p:nvSpPr>
        <p:spPr bwMode="auto">
          <a:xfrm>
            <a:off x="7143736" y="3571876"/>
            <a:ext cx="2000264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200" b="1" dirty="0"/>
              <a:t>  </a:t>
            </a:r>
            <a:r>
              <a:rPr lang="en-US" altLang="zh-CN" sz="3200" b="1" dirty="0" smtClean="0"/>
              <a:t>y</a:t>
            </a:r>
            <a:r>
              <a:rPr lang="it-IT" altLang="zh-CN" sz="3200" b="1" dirty="0" smtClean="0"/>
              <a:t>í</a:t>
            </a:r>
            <a:r>
              <a:rPr lang="en-US" altLang="zh-CN" sz="3200" b="1" dirty="0" err="1" smtClean="0"/>
              <a:t>nháng</a:t>
            </a:r>
            <a:endParaRPr lang="en-US" altLang="zh-CN" sz="3200" b="1" dirty="0" smtClean="0"/>
          </a:p>
          <a:p>
            <a:pPr algn="ctr"/>
            <a:r>
              <a:rPr lang="zh-CN" altLang="en-US" sz="3200" b="1" dirty="0" smtClean="0"/>
              <a:t>银行</a:t>
            </a:r>
            <a:r>
              <a:rPr lang="en-US" altLang="zh-CN" sz="3200" b="1" dirty="0" smtClean="0"/>
              <a:t> </a:t>
            </a:r>
            <a:r>
              <a:rPr lang="en-US" altLang="zh-CN" sz="3200" i="1" dirty="0" smtClean="0"/>
              <a:t> </a:t>
            </a:r>
            <a:endParaRPr lang="en-US" altLang="zh-CN" sz="3200" i="1" dirty="0"/>
          </a:p>
        </p:txBody>
      </p:sp>
      <p:sp>
        <p:nvSpPr>
          <p:cNvPr id="118792" name="Oval 8"/>
          <p:cNvSpPr>
            <a:spLocks noChangeArrowheads="1"/>
          </p:cNvSpPr>
          <p:nvPr/>
        </p:nvSpPr>
        <p:spPr bwMode="auto">
          <a:xfrm>
            <a:off x="3133723" y="1318476"/>
            <a:ext cx="2447925" cy="1293814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zh-CN" sz="3600" b="1" kern="2000" dirty="0" err="1" smtClean="0"/>
              <a:t>yóujú</a:t>
            </a:r>
            <a:endParaRPr lang="en-GB" altLang="zh-CN" sz="3600" b="1" kern="2000" dirty="0" smtClean="0"/>
          </a:p>
          <a:p>
            <a:pPr algn="ctr"/>
            <a:r>
              <a:rPr lang="zh-CN" altLang="en-US" sz="3600" b="1" kern="2000" dirty="0" smtClean="0"/>
              <a:t>邮局</a:t>
            </a:r>
            <a:endParaRPr lang="en-US" altLang="zh-CN" sz="3600" b="1" dirty="0"/>
          </a:p>
        </p:txBody>
      </p:sp>
      <p:sp>
        <p:nvSpPr>
          <p:cNvPr id="118793" name="Rectangle 9"/>
          <p:cNvSpPr>
            <a:spLocks noChangeArrowheads="1"/>
          </p:cNvSpPr>
          <p:nvPr/>
        </p:nvSpPr>
        <p:spPr bwMode="auto">
          <a:xfrm>
            <a:off x="3214678" y="5715016"/>
            <a:ext cx="2571768" cy="1142984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600" b="1" dirty="0" err="1"/>
              <a:t>c</a:t>
            </a:r>
            <a:r>
              <a:rPr lang="en-US" altLang="zh-CN" sz="3600" b="1" dirty="0" err="1" smtClean="0"/>
              <a:t>hāosh</a:t>
            </a:r>
            <a:r>
              <a:rPr lang="it-IT" altLang="zh-CN" sz="3600" b="1" dirty="0"/>
              <a:t>ì</a:t>
            </a:r>
            <a:r>
              <a:rPr lang="it-IT" altLang="zh-CN" dirty="0"/>
              <a:t> </a:t>
            </a:r>
            <a:endParaRPr lang="it-IT" altLang="zh-CN" dirty="0" smtClean="0"/>
          </a:p>
          <a:p>
            <a:pPr algn="ctr"/>
            <a:r>
              <a:rPr lang="en-US" altLang="zh-CN" sz="2800" b="1" dirty="0" smtClean="0"/>
              <a:t>supermarket</a:t>
            </a:r>
            <a:endParaRPr lang="en-US" altLang="zh-CN" sz="2800" b="1" dirty="0"/>
          </a:p>
        </p:txBody>
      </p:sp>
      <p:sp>
        <p:nvSpPr>
          <p:cNvPr id="118794" name="Rectangle 10"/>
          <p:cNvSpPr>
            <a:spLocks noChangeArrowheads="1"/>
          </p:cNvSpPr>
          <p:nvPr/>
        </p:nvSpPr>
        <p:spPr bwMode="auto">
          <a:xfrm>
            <a:off x="611560" y="3679033"/>
            <a:ext cx="1571636" cy="85725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600" dirty="0" err="1" smtClean="0"/>
              <a:t>jiā</a:t>
            </a:r>
            <a:r>
              <a:rPr lang="zh-CN" altLang="en-US" sz="3600" dirty="0" smtClean="0"/>
              <a:t>家</a:t>
            </a:r>
            <a:endParaRPr lang="en-US" altLang="zh-CN" sz="3600" dirty="0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3357554" y="3500438"/>
            <a:ext cx="2232025" cy="121444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zh-CN" sz="3600" b="1" kern="2000" dirty="0" err="1" smtClean="0"/>
              <a:t>xuéxiào</a:t>
            </a:r>
            <a:endParaRPr lang="en-GB" altLang="zh-CN" sz="3600" b="1" kern="2000" dirty="0" smtClean="0"/>
          </a:p>
          <a:p>
            <a:pPr algn="ctr"/>
            <a:r>
              <a:rPr lang="zh-CN" altLang="en-US" sz="3600" b="1" kern="2000" dirty="0" smtClean="0"/>
              <a:t>学校</a:t>
            </a:r>
            <a:endParaRPr lang="en-US" altLang="zh-CN" dirty="0"/>
          </a:p>
        </p:txBody>
      </p:sp>
      <p:sp>
        <p:nvSpPr>
          <p:cNvPr id="11" name="Line 5"/>
          <p:cNvSpPr>
            <a:spLocks noChangeShapeType="1"/>
          </p:cNvSpPr>
          <p:nvPr/>
        </p:nvSpPr>
        <p:spPr bwMode="auto">
          <a:xfrm flipV="1">
            <a:off x="2357422" y="4071940"/>
            <a:ext cx="4714908" cy="4571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854147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C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zài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wǒ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hòubiān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.</a:t>
            </a:r>
            <a:br>
              <a:rPr lang="en-US" altLang="zh-CN" sz="3600" dirty="0" smtClean="0">
                <a:solidFill>
                  <a:schemeClr val="tx1"/>
                </a:solidFill>
                <a:effectLst/>
              </a:rPr>
            </a:b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C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在我后边。</a:t>
            </a:r>
            <a:endParaRPr lang="zh-CN" altLang="en-US" sz="3600" dirty="0"/>
          </a:p>
        </p:txBody>
      </p:sp>
      <p:pic>
        <p:nvPicPr>
          <p:cNvPr id="4" name="Picture 2" descr="超市商场排队等候的人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 bwMode="auto">
          <a:xfrm>
            <a:off x="1358153" y="1447800"/>
            <a:ext cx="6884894" cy="4572000"/>
          </a:xfrm>
          <a:prstGeom prst="rect">
            <a:avLst/>
          </a:prstGeom>
          <a:noFill/>
        </p:spPr>
      </p:pic>
      <p:sp>
        <p:nvSpPr>
          <p:cNvPr id="5" name="Line 5"/>
          <p:cNvSpPr>
            <a:spLocks noChangeShapeType="1"/>
          </p:cNvSpPr>
          <p:nvPr/>
        </p:nvSpPr>
        <p:spPr bwMode="auto">
          <a:xfrm>
            <a:off x="2357422" y="2643182"/>
            <a:ext cx="504825" cy="1223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1500166" y="2714620"/>
            <a:ext cx="504825" cy="1223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7" name="Line 6"/>
          <p:cNvSpPr>
            <a:spLocks noChangeShapeType="1"/>
          </p:cNvSpPr>
          <p:nvPr/>
        </p:nvSpPr>
        <p:spPr bwMode="auto">
          <a:xfrm>
            <a:off x="3643306" y="2571744"/>
            <a:ext cx="142875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8" name="Line 7"/>
          <p:cNvSpPr>
            <a:spLocks noChangeShapeType="1"/>
          </p:cNvSpPr>
          <p:nvPr/>
        </p:nvSpPr>
        <p:spPr bwMode="auto">
          <a:xfrm flipH="1">
            <a:off x="4572000" y="1928802"/>
            <a:ext cx="215900" cy="18716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9" name="Line 8"/>
          <p:cNvSpPr>
            <a:spLocks noChangeShapeType="1"/>
          </p:cNvSpPr>
          <p:nvPr/>
        </p:nvSpPr>
        <p:spPr bwMode="auto">
          <a:xfrm flipH="1">
            <a:off x="5357818" y="2786058"/>
            <a:ext cx="21590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0" name="Line 8"/>
          <p:cNvSpPr>
            <a:spLocks noChangeShapeType="1"/>
          </p:cNvSpPr>
          <p:nvPr/>
        </p:nvSpPr>
        <p:spPr bwMode="auto">
          <a:xfrm flipH="1">
            <a:off x="6215074" y="2643182"/>
            <a:ext cx="21590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1" name="Line 8"/>
          <p:cNvSpPr>
            <a:spLocks noChangeShapeType="1"/>
          </p:cNvSpPr>
          <p:nvPr/>
        </p:nvSpPr>
        <p:spPr bwMode="auto">
          <a:xfrm flipH="1">
            <a:off x="6929454" y="2571744"/>
            <a:ext cx="21590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2" name="Line 8"/>
          <p:cNvSpPr>
            <a:spLocks noChangeShapeType="1"/>
          </p:cNvSpPr>
          <p:nvPr/>
        </p:nvSpPr>
        <p:spPr bwMode="auto">
          <a:xfrm flipH="1">
            <a:off x="7715272" y="2714620"/>
            <a:ext cx="21590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500034" y="1428736"/>
            <a:ext cx="85011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 smtClean="0">
                <a:solidFill>
                  <a:srgbClr val="0033CC"/>
                </a:solidFill>
              </a:rPr>
              <a:t>                                      </a:t>
            </a:r>
            <a:r>
              <a:rPr lang="en-US" altLang="zh-CN" b="1" dirty="0" err="1" smtClean="0">
                <a:solidFill>
                  <a:srgbClr val="0033CC"/>
                </a:solidFill>
              </a:rPr>
              <a:t>wǒ</a:t>
            </a:r>
            <a:r>
              <a:rPr lang="en-US" altLang="zh-CN" dirty="0" smtClean="0"/>
              <a:t>             </a:t>
            </a:r>
          </a:p>
          <a:p>
            <a:r>
              <a:rPr lang="zh-CN" altLang="en-US" dirty="0" smtClean="0"/>
              <a:t>       </a:t>
            </a:r>
            <a:r>
              <a:rPr lang="en-US" altLang="zh-CN" dirty="0" smtClean="0"/>
              <a:t>A</a:t>
            </a:r>
            <a:r>
              <a:rPr lang="zh-CN" altLang="en-US" dirty="0" smtClean="0"/>
              <a:t>           </a:t>
            </a:r>
            <a:r>
              <a:rPr lang="en-US" altLang="zh-CN" dirty="0" smtClean="0"/>
              <a:t>B           </a:t>
            </a:r>
            <a:r>
              <a:rPr lang="zh-CN" altLang="en-US" dirty="0" smtClean="0"/>
              <a:t>      </a:t>
            </a:r>
            <a:r>
              <a:rPr lang="zh-CN" altLang="en-US" b="1" dirty="0" smtClean="0">
                <a:solidFill>
                  <a:srgbClr val="0033CC"/>
                </a:solidFill>
              </a:rPr>
              <a:t>我</a:t>
            </a:r>
            <a:r>
              <a:rPr lang="zh-CN" altLang="en-US" dirty="0" smtClean="0"/>
              <a:t>               </a:t>
            </a:r>
            <a:r>
              <a:rPr lang="en-US" altLang="zh-CN" dirty="0" smtClean="0"/>
              <a:t>C</a:t>
            </a:r>
            <a:r>
              <a:rPr lang="zh-CN" altLang="en-US" dirty="0" smtClean="0"/>
              <a:t>         </a:t>
            </a:r>
            <a:r>
              <a:rPr lang="en-US" altLang="zh-CN" dirty="0" smtClean="0"/>
              <a:t>D         E        F         G                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220" name="Picture 4" descr="ru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708275"/>
            <a:ext cx="5111750" cy="3838575"/>
          </a:xfrm>
          <a:prstGeom prst="rect">
            <a:avLst/>
          </a:prstGeom>
          <a:noFill/>
        </p:spPr>
      </p:pic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8786842" cy="1143000"/>
          </a:xfrm>
        </p:spPr>
        <p:txBody>
          <a:bodyPr>
            <a:noAutofit/>
          </a:bodyPr>
          <a:lstStyle/>
          <a:p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A  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zài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  B 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zuǒbiān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。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 smtClean="0">
                <a:solidFill>
                  <a:schemeClr val="tx1"/>
                </a:solidFill>
                <a:effectLst/>
              </a:rPr>
            </a:b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A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在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B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左边。</a:t>
            </a: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37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altLang="zh-CN" dirty="0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endParaRPr lang="en-US" altLang="zh-CN" dirty="0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altLang="zh-CN" dirty="0" smtClean="0">
                <a:solidFill>
                  <a:srgbClr val="FF0000"/>
                </a:solidFill>
              </a:rPr>
              <a:t>               A</a:t>
            </a:r>
            <a:r>
              <a:rPr lang="en-US" altLang="zh-CN" dirty="0" smtClean="0"/>
              <a:t>              </a:t>
            </a:r>
            <a:r>
              <a:rPr lang="en-US" altLang="zh-CN" b="1" dirty="0" smtClean="0">
                <a:solidFill>
                  <a:srgbClr val="0033CC"/>
                </a:solidFill>
              </a:rPr>
              <a:t>B</a:t>
            </a:r>
            <a:r>
              <a:rPr lang="en-US" altLang="zh-CN" dirty="0" smtClean="0"/>
              <a:t>               </a:t>
            </a:r>
            <a:r>
              <a:rPr lang="en-US" altLang="zh-CN" dirty="0">
                <a:solidFill>
                  <a:srgbClr val="FF0000"/>
                </a:solidFill>
              </a:rPr>
              <a:t>C</a:t>
            </a:r>
            <a:r>
              <a:rPr lang="en-US" altLang="zh-CN" dirty="0"/>
              <a:t>     </a:t>
            </a:r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r>
              <a:rPr lang="zh-CN" altLang="en-US" dirty="0"/>
              <a:t>左 </a:t>
            </a:r>
            <a:r>
              <a:rPr lang="en-US" altLang="zh-CN" dirty="0" err="1"/>
              <a:t>zuǒ</a:t>
            </a:r>
            <a:r>
              <a:rPr lang="en-US" altLang="zh-CN" dirty="0"/>
              <a:t>                                               </a:t>
            </a:r>
            <a:r>
              <a:rPr lang="zh-CN" altLang="en-US" dirty="0"/>
              <a:t>右 </a:t>
            </a:r>
            <a:r>
              <a:rPr lang="en-US" altLang="zh-CN" dirty="0" err="1"/>
              <a:t>yòu</a:t>
            </a:r>
            <a:r>
              <a:rPr lang="en-US" altLang="zh-CN" dirty="0"/>
              <a:t>           </a:t>
            </a:r>
          </a:p>
        </p:txBody>
      </p:sp>
      <p:sp>
        <p:nvSpPr>
          <p:cNvPr id="137221" name="Line 5"/>
          <p:cNvSpPr>
            <a:spLocks noChangeShapeType="1"/>
          </p:cNvSpPr>
          <p:nvPr/>
        </p:nvSpPr>
        <p:spPr bwMode="auto">
          <a:xfrm>
            <a:off x="2555875" y="3357563"/>
            <a:ext cx="43180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7222" name="Line 6"/>
          <p:cNvSpPr>
            <a:spLocks noChangeShapeType="1"/>
          </p:cNvSpPr>
          <p:nvPr/>
        </p:nvSpPr>
        <p:spPr bwMode="auto">
          <a:xfrm>
            <a:off x="4211638" y="3357563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7223" name="Line 7"/>
          <p:cNvSpPr>
            <a:spLocks noChangeShapeType="1"/>
          </p:cNvSpPr>
          <p:nvPr/>
        </p:nvSpPr>
        <p:spPr bwMode="auto">
          <a:xfrm flipH="1">
            <a:off x="4859338" y="3357563"/>
            <a:ext cx="288925" cy="647700"/>
          </a:xfrm>
          <a:prstGeom prst="line">
            <a:avLst/>
          </a:prstGeom>
          <a:noFill/>
          <a:ln w="9525">
            <a:solidFill>
              <a:schemeClr val="bg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7224" name="Line 8"/>
          <p:cNvSpPr>
            <a:spLocks noChangeShapeType="1"/>
          </p:cNvSpPr>
          <p:nvPr/>
        </p:nvSpPr>
        <p:spPr bwMode="auto">
          <a:xfrm flipH="1">
            <a:off x="5724525" y="3213100"/>
            <a:ext cx="21590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7225" name="Freeform 9" descr="白色大理石"/>
          <p:cNvSpPr>
            <a:spLocks/>
          </p:cNvSpPr>
          <p:nvPr/>
        </p:nvSpPr>
        <p:spPr bwMode="auto">
          <a:xfrm>
            <a:off x="4643438" y="4149725"/>
            <a:ext cx="711200" cy="1312863"/>
          </a:xfrm>
          <a:custGeom>
            <a:avLst/>
            <a:gdLst/>
            <a:ahLst/>
            <a:cxnLst>
              <a:cxn ang="0">
                <a:pos x="348" y="84"/>
              </a:cxn>
              <a:cxn ang="0">
                <a:pos x="264" y="0"/>
              </a:cxn>
              <a:cxn ang="0">
                <a:pos x="72" y="48"/>
              </a:cxn>
              <a:cxn ang="0">
                <a:pos x="24" y="156"/>
              </a:cxn>
              <a:cxn ang="0">
                <a:pos x="12" y="192"/>
              </a:cxn>
              <a:cxn ang="0">
                <a:pos x="0" y="228"/>
              </a:cxn>
              <a:cxn ang="0">
                <a:pos x="96" y="312"/>
              </a:cxn>
              <a:cxn ang="0">
                <a:pos x="108" y="420"/>
              </a:cxn>
              <a:cxn ang="0">
                <a:pos x="192" y="408"/>
              </a:cxn>
              <a:cxn ang="0">
                <a:pos x="156" y="396"/>
              </a:cxn>
              <a:cxn ang="0">
                <a:pos x="108" y="420"/>
              </a:cxn>
              <a:cxn ang="0">
                <a:pos x="60" y="492"/>
              </a:cxn>
              <a:cxn ang="0">
                <a:pos x="108" y="720"/>
              </a:cxn>
              <a:cxn ang="0">
                <a:pos x="144" y="792"/>
              </a:cxn>
              <a:cxn ang="0">
                <a:pos x="312" y="816"/>
              </a:cxn>
              <a:cxn ang="0">
                <a:pos x="348" y="552"/>
              </a:cxn>
              <a:cxn ang="0">
                <a:pos x="396" y="480"/>
              </a:cxn>
              <a:cxn ang="0">
                <a:pos x="444" y="408"/>
              </a:cxn>
              <a:cxn ang="0">
                <a:pos x="432" y="312"/>
              </a:cxn>
              <a:cxn ang="0">
                <a:pos x="420" y="252"/>
              </a:cxn>
              <a:cxn ang="0">
                <a:pos x="348" y="84"/>
              </a:cxn>
            </a:cxnLst>
            <a:rect l="0" t="0" r="r" b="b"/>
            <a:pathLst>
              <a:path w="448" h="827">
                <a:moveTo>
                  <a:pt x="348" y="84"/>
                </a:moveTo>
                <a:cubicBezTo>
                  <a:pt x="332" y="35"/>
                  <a:pt x="313" y="16"/>
                  <a:pt x="264" y="0"/>
                </a:cubicBezTo>
                <a:cubicBezTo>
                  <a:pt x="173" y="9"/>
                  <a:pt x="140" y="3"/>
                  <a:pt x="72" y="48"/>
                </a:cubicBezTo>
                <a:cubicBezTo>
                  <a:pt x="34" y="105"/>
                  <a:pt x="53" y="70"/>
                  <a:pt x="24" y="156"/>
                </a:cubicBezTo>
                <a:cubicBezTo>
                  <a:pt x="20" y="168"/>
                  <a:pt x="16" y="180"/>
                  <a:pt x="12" y="192"/>
                </a:cubicBezTo>
                <a:cubicBezTo>
                  <a:pt x="8" y="204"/>
                  <a:pt x="0" y="228"/>
                  <a:pt x="0" y="228"/>
                </a:cubicBezTo>
                <a:cubicBezTo>
                  <a:pt x="19" y="284"/>
                  <a:pt x="39" y="298"/>
                  <a:pt x="96" y="312"/>
                </a:cubicBezTo>
                <a:cubicBezTo>
                  <a:pt x="100" y="348"/>
                  <a:pt x="82" y="394"/>
                  <a:pt x="108" y="420"/>
                </a:cubicBezTo>
                <a:cubicBezTo>
                  <a:pt x="128" y="440"/>
                  <a:pt x="167" y="421"/>
                  <a:pt x="192" y="408"/>
                </a:cubicBezTo>
                <a:cubicBezTo>
                  <a:pt x="203" y="402"/>
                  <a:pt x="168" y="400"/>
                  <a:pt x="156" y="396"/>
                </a:cubicBezTo>
                <a:cubicBezTo>
                  <a:pt x="140" y="404"/>
                  <a:pt x="121" y="407"/>
                  <a:pt x="108" y="420"/>
                </a:cubicBezTo>
                <a:cubicBezTo>
                  <a:pt x="88" y="440"/>
                  <a:pt x="60" y="492"/>
                  <a:pt x="60" y="492"/>
                </a:cubicBezTo>
                <a:cubicBezTo>
                  <a:pt x="69" y="580"/>
                  <a:pt x="81" y="639"/>
                  <a:pt x="108" y="720"/>
                </a:cubicBezTo>
                <a:cubicBezTo>
                  <a:pt x="116" y="744"/>
                  <a:pt x="123" y="775"/>
                  <a:pt x="144" y="792"/>
                </a:cubicBezTo>
                <a:cubicBezTo>
                  <a:pt x="188" y="827"/>
                  <a:pt x="256" y="811"/>
                  <a:pt x="312" y="816"/>
                </a:cubicBezTo>
                <a:cubicBezTo>
                  <a:pt x="360" y="671"/>
                  <a:pt x="324" y="799"/>
                  <a:pt x="348" y="552"/>
                </a:cubicBezTo>
                <a:cubicBezTo>
                  <a:pt x="355" y="482"/>
                  <a:pt x="346" y="497"/>
                  <a:pt x="396" y="480"/>
                </a:cubicBezTo>
                <a:cubicBezTo>
                  <a:pt x="412" y="456"/>
                  <a:pt x="448" y="437"/>
                  <a:pt x="444" y="408"/>
                </a:cubicBezTo>
                <a:cubicBezTo>
                  <a:pt x="440" y="376"/>
                  <a:pt x="437" y="344"/>
                  <a:pt x="432" y="312"/>
                </a:cubicBezTo>
                <a:cubicBezTo>
                  <a:pt x="429" y="292"/>
                  <a:pt x="423" y="272"/>
                  <a:pt x="420" y="252"/>
                </a:cubicBezTo>
                <a:cubicBezTo>
                  <a:pt x="408" y="165"/>
                  <a:pt x="431" y="112"/>
                  <a:pt x="348" y="84"/>
                </a:cubicBezTo>
                <a:close/>
              </a:path>
            </a:pathLst>
          </a:custGeom>
          <a:blipFill dpi="0" rotWithShape="1">
            <a:blip r:embed="rId3"/>
            <a:srcRect/>
            <a:tile tx="0" ty="0" sx="100000" sy="100000" flip="none" algn="tl"/>
          </a:blipFill>
          <a:ln w="9525" cap="flat" cmpd="sng">
            <a:noFill/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7226" name="Line 10"/>
          <p:cNvSpPr>
            <a:spLocks noChangeShapeType="1"/>
          </p:cNvSpPr>
          <p:nvPr/>
        </p:nvSpPr>
        <p:spPr bwMode="auto">
          <a:xfrm>
            <a:off x="4859338" y="4581525"/>
            <a:ext cx="0" cy="1295400"/>
          </a:xfrm>
          <a:prstGeom prst="line">
            <a:avLst/>
          </a:prstGeom>
          <a:noFill/>
          <a:ln w="76200">
            <a:solidFill>
              <a:schemeClr val="bg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7227" name="Line 11"/>
          <p:cNvSpPr>
            <a:spLocks noChangeShapeType="1"/>
          </p:cNvSpPr>
          <p:nvPr/>
        </p:nvSpPr>
        <p:spPr bwMode="auto">
          <a:xfrm flipV="1">
            <a:off x="4859338" y="5516563"/>
            <a:ext cx="0" cy="217487"/>
          </a:xfrm>
          <a:prstGeom prst="line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7228" name="Oval 12"/>
          <p:cNvSpPr>
            <a:spLocks noChangeArrowheads="1"/>
          </p:cNvSpPr>
          <p:nvPr/>
        </p:nvSpPr>
        <p:spPr bwMode="auto">
          <a:xfrm>
            <a:off x="4643438" y="5445125"/>
            <a:ext cx="215900" cy="360363"/>
          </a:xfrm>
          <a:prstGeom prst="ellipse">
            <a:avLst/>
          </a:prstGeom>
          <a:noFill/>
          <a:ln w="9525" algn="ctr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137229" name="Oval 13"/>
          <p:cNvSpPr>
            <a:spLocks noChangeArrowheads="1"/>
          </p:cNvSpPr>
          <p:nvPr/>
        </p:nvSpPr>
        <p:spPr bwMode="auto">
          <a:xfrm>
            <a:off x="4427538" y="5516563"/>
            <a:ext cx="431800" cy="73025"/>
          </a:xfrm>
          <a:prstGeom prst="ellipse">
            <a:avLst/>
          </a:prstGeom>
          <a:solidFill>
            <a:schemeClr val="bg2"/>
          </a:solidFill>
          <a:ln w="9525" algn="ctr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137230" name="Oval 14"/>
          <p:cNvSpPr>
            <a:spLocks noChangeArrowheads="1"/>
          </p:cNvSpPr>
          <p:nvPr/>
        </p:nvSpPr>
        <p:spPr bwMode="auto">
          <a:xfrm>
            <a:off x="4859338" y="4076700"/>
            <a:ext cx="144462" cy="1150938"/>
          </a:xfrm>
          <a:prstGeom prst="ellipse">
            <a:avLst/>
          </a:prstGeom>
          <a:noFill/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137231" name="Oval 15"/>
          <p:cNvSpPr>
            <a:spLocks noChangeArrowheads="1"/>
          </p:cNvSpPr>
          <p:nvPr/>
        </p:nvSpPr>
        <p:spPr bwMode="auto">
          <a:xfrm>
            <a:off x="4572000" y="3933825"/>
            <a:ext cx="719138" cy="1584325"/>
          </a:xfrm>
          <a:prstGeom prst="ellipse">
            <a:avLst/>
          </a:prstGeom>
          <a:solidFill>
            <a:srgbClr val="EAEAEA"/>
          </a:solidFill>
          <a:ln w="9525" algn="ctr">
            <a:solidFill>
              <a:srgbClr val="EAEAEA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zh-CN" altLang="zh-CN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1641475"/>
          </a:xfrm>
        </p:spPr>
        <p:txBody>
          <a:bodyPr>
            <a:normAutofit/>
          </a:bodyPr>
          <a:lstStyle/>
          <a:p>
            <a:r>
              <a:rPr lang="en-US" altLang="zh-CN" sz="3200" dirty="0" err="1" smtClean="0">
                <a:solidFill>
                  <a:schemeClr val="tx1"/>
                </a:solidFill>
                <a:effectLst/>
              </a:rPr>
              <a:t>Qìchē</a:t>
            </a:r>
            <a:r>
              <a:rPr lang="en-US" altLang="zh-CN" sz="32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200" dirty="0" err="1" smtClean="0">
                <a:solidFill>
                  <a:schemeClr val="tx1"/>
                </a:solidFill>
                <a:effectLst/>
              </a:rPr>
              <a:t>zài</a:t>
            </a:r>
            <a:r>
              <a:rPr lang="en-US" altLang="zh-CN" sz="32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200" dirty="0" err="1" smtClean="0">
                <a:solidFill>
                  <a:schemeClr val="tx1"/>
                </a:solidFill>
                <a:effectLst/>
              </a:rPr>
              <a:t>nǎr</a:t>
            </a:r>
            <a:r>
              <a:rPr lang="en-US" altLang="zh-CN" sz="3200" dirty="0" smtClean="0">
                <a:solidFill>
                  <a:schemeClr val="tx1"/>
                </a:solidFill>
                <a:effectLst/>
              </a:rPr>
              <a:t> </a:t>
            </a:r>
            <a:r>
              <a:rPr lang="zh-CN" altLang="en-US" sz="3200" dirty="0" smtClean="0">
                <a:solidFill>
                  <a:schemeClr val="tx1"/>
                </a:solidFill>
                <a:effectLst/>
              </a:rPr>
              <a:t>？</a:t>
            </a:r>
            <a:r>
              <a:rPr lang="en-US" altLang="zh-CN" sz="3200" dirty="0" smtClean="0">
                <a:solidFill>
                  <a:schemeClr val="tx1"/>
                </a:solidFill>
                <a:effectLst/>
              </a:rPr>
              <a:t/>
            </a:r>
            <a:br>
              <a:rPr lang="en-US" altLang="zh-CN" sz="3200" dirty="0" smtClean="0">
                <a:solidFill>
                  <a:schemeClr val="tx1"/>
                </a:solidFill>
                <a:effectLst/>
              </a:rPr>
            </a:br>
            <a:r>
              <a:rPr lang="zh-CN" altLang="en-US" sz="3200" dirty="0" smtClean="0">
                <a:solidFill>
                  <a:schemeClr val="tx1"/>
                </a:solidFill>
                <a:effectLst/>
              </a:rPr>
              <a:t>汽车在哪儿？</a:t>
            </a:r>
            <a:r>
              <a:rPr lang="en-US" altLang="zh-CN" sz="3200" dirty="0">
                <a:solidFill>
                  <a:schemeClr val="tx1"/>
                </a:solidFill>
                <a:effectLst/>
              </a:rPr>
              <a:t/>
            </a:r>
            <a:br>
              <a:rPr lang="en-US" altLang="zh-CN" sz="3200" dirty="0">
                <a:solidFill>
                  <a:schemeClr val="tx1"/>
                </a:solidFill>
                <a:effectLst/>
              </a:rPr>
            </a:br>
            <a:endParaRPr lang="en-US" altLang="zh-CN" sz="3200" dirty="0">
              <a:solidFill>
                <a:schemeClr val="tx1"/>
              </a:solidFill>
              <a:effectLst/>
            </a:endParaRPr>
          </a:p>
        </p:txBody>
      </p:sp>
      <p:sp>
        <p:nvSpPr>
          <p:cNvPr id="1167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95288" y="1916113"/>
            <a:ext cx="8291512" cy="4210050"/>
          </a:xfrm>
        </p:spPr>
        <p:txBody>
          <a:bodyPr/>
          <a:lstStyle/>
          <a:p>
            <a:pPr>
              <a:buFontTx/>
              <a:buNone/>
            </a:pPr>
            <a:endParaRPr lang="zh-CN" altLang="en-US" dirty="0"/>
          </a:p>
        </p:txBody>
      </p:sp>
      <p:pic>
        <p:nvPicPr>
          <p:cNvPr id="116744" name="Picture 8" descr="BAN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2285992"/>
            <a:ext cx="4537075" cy="3338512"/>
          </a:xfrm>
          <a:prstGeom prst="rect">
            <a:avLst/>
          </a:prstGeom>
          <a:noFill/>
        </p:spPr>
      </p:pic>
      <p:pic>
        <p:nvPicPr>
          <p:cNvPr id="116745" name="Picture 9" descr="j021295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3209" y="4475154"/>
            <a:ext cx="1830387" cy="1149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altLang="zh-CN" sz="3200" b="1" dirty="0" err="1" smtClean="0">
                <a:solidFill>
                  <a:srgbClr val="C00000"/>
                </a:solidFill>
              </a:rPr>
              <a:t>dōngbiān</a:t>
            </a:r>
            <a:r>
              <a:rPr lang="en-GB" altLang="zh-CN" sz="3200" b="1" dirty="0" smtClean="0">
                <a:solidFill>
                  <a:srgbClr val="C00000"/>
                </a:solidFill>
              </a:rPr>
              <a:t>      </a:t>
            </a:r>
            <a:r>
              <a:rPr lang="zh-CN" altLang="en-US" sz="3200" b="1" dirty="0" smtClean="0">
                <a:solidFill>
                  <a:srgbClr val="C00000"/>
                </a:solidFill>
              </a:rPr>
              <a:t>东边           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east</a:t>
            </a:r>
            <a:endParaRPr lang="en-GB" altLang="zh-CN" sz="3200" b="1" dirty="0" smtClean="0">
              <a:solidFill>
                <a:srgbClr val="C00000"/>
              </a:solidFill>
            </a:endParaRPr>
          </a:p>
          <a:p>
            <a:endParaRPr lang="en-GB" altLang="zh-CN" sz="3200" b="1" dirty="0" smtClean="0"/>
          </a:p>
          <a:p>
            <a:r>
              <a:rPr lang="en-GB" altLang="zh-CN" sz="3200" b="1" dirty="0" err="1" smtClean="0"/>
              <a:t>xībiān</a:t>
            </a:r>
            <a:r>
              <a:rPr lang="en-GB" altLang="zh-CN" sz="3200" b="1" dirty="0" smtClean="0"/>
              <a:t>            </a:t>
            </a:r>
            <a:r>
              <a:rPr lang="zh-CN" altLang="en-US" sz="3200" b="1" dirty="0" smtClean="0"/>
              <a:t>西边          </a:t>
            </a:r>
            <a:r>
              <a:rPr lang="en-US" altLang="zh-CN" sz="3200" b="1" dirty="0" smtClean="0"/>
              <a:t>west</a:t>
            </a:r>
            <a:endParaRPr lang="en-GB" altLang="zh-CN" sz="3200" b="1" dirty="0" smtClean="0"/>
          </a:p>
          <a:p>
            <a:endParaRPr lang="en-GB" altLang="zh-CN" sz="3200" b="1" dirty="0" smtClean="0"/>
          </a:p>
          <a:p>
            <a:r>
              <a:rPr lang="en-GB" altLang="zh-CN" sz="3200" b="1" dirty="0" err="1" smtClean="0"/>
              <a:t>nánbiān</a:t>
            </a:r>
            <a:r>
              <a:rPr lang="en-GB" altLang="zh-CN" sz="3200" b="1" dirty="0" smtClean="0"/>
              <a:t>         </a:t>
            </a:r>
            <a:r>
              <a:rPr lang="zh-CN" altLang="en-US" sz="3200" b="1" dirty="0" smtClean="0"/>
              <a:t>南边           </a:t>
            </a:r>
            <a:r>
              <a:rPr lang="en-US" altLang="zh-CN" sz="3200" b="1" dirty="0" smtClean="0"/>
              <a:t>south</a:t>
            </a:r>
            <a:endParaRPr lang="en-GB" altLang="zh-CN" sz="3200" b="1" dirty="0" smtClean="0"/>
          </a:p>
          <a:p>
            <a:endParaRPr lang="en-GB" altLang="zh-CN" sz="3200" b="1" dirty="0" smtClean="0"/>
          </a:p>
          <a:p>
            <a:r>
              <a:rPr lang="en-GB" altLang="zh-CN" sz="3200" b="1" dirty="0" err="1" smtClean="0"/>
              <a:t>běibiān</a:t>
            </a:r>
            <a:r>
              <a:rPr lang="en-GB" altLang="zh-CN" sz="3200" b="1" dirty="0" smtClean="0"/>
              <a:t>          </a:t>
            </a:r>
            <a:r>
              <a:rPr lang="zh-CN" altLang="en-US" sz="3200" b="1" dirty="0" smtClean="0"/>
              <a:t>北边           </a:t>
            </a:r>
            <a:r>
              <a:rPr lang="en-US" altLang="zh-CN" sz="3200" b="1" dirty="0" smtClean="0"/>
              <a:t>north</a:t>
            </a:r>
            <a:endParaRPr lang="en-GB" altLang="zh-CN" sz="3200" b="1" dirty="0" smtClean="0"/>
          </a:p>
          <a:p>
            <a:endParaRPr lang="zh-CN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829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r>
              <a:rPr lang="en-US" altLang="zh-CN" sz="2400" dirty="0"/>
              <a:t>                         </a:t>
            </a:r>
            <a:r>
              <a:rPr lang="en-US" altLang="zh-CN" sz="2400" dirty="0" smtClean="0"/>
              <a:t>                   </a:t>
            </a:r>
            <a:r>
              <a:rPr lang="en-US" altLang="zh-CN" sz="3600" b="1" dirty="0" err="1">
                <a:solidFill>
                  <a:srgbClr val="0033CC"/>
                </a:solidFill>
              </a:rPr>
              <a:t>běi</a:t>
            </a:r>
            <a:r>
              <a:rPr lang="en-US" altLang="zh-CN" sz="2400" dirty="0"/>
              <a:t> </a:t>
            </a:r>
            <a:r>
              <a:rPr lang="zh-CN" altLang="en-US" sz="2400" dirty="0"/>
              <a:t>北 </a:t>
            </a:r>
            <a:r>
              <a:rPr lang="en-US" altLang="zh-CN" b="1" dirty="0">
                <a:solidFill>
                  <a:schemeClr val="accent2"/>
                </a:solidFill>
              </a:rPr>
              <a:t>N</a:t>
            </a:r>
          </a:p>
          <a:p>
            <a:pPr>
              <a:buFontTx/>
              <a:buNone/>
            </a:pPr>
            <a:endParaRPr lang="en-US" altLang="zh-CN" sz="2400" dirty="0"/>
          </a:p>
          <a:p>
            <a:pPr>
              <a:buFontTx/>
              <a:buNone/>
            </a:pPr>
            <a:endParaRPr lang="en-US" altLang="zh-CN" sz="2400" dirty="0"/>
          </a:p>
          <a:p>
            <a:pPr>
              <a:buFontTx/>
              <a:buNone/>
            </a:pPr>
            <a:r>
              <a:rPr lang="en-US" altLang="zh-CN" sz="2400" dirty="0"/>
              <a:t>         </a:t>
            </a:r>
            <a:r>
              <a:rPr lang="en-US" altLang="zh-CN" sz="2400" dirty="0" smtClean="0"/>
              <a:t>             </a:t>
            </a:r>
          </a:p>
          <a:p>
            <a:pPr>
              <a:buFontTx/>
              <a:buNone/>
            </a:pPr>
            <a:endParaRPr lang="en-US" altLang="zh-CN" sz="2400" dirty="0" smtClean="0"/>
          </a:p>
          <a:p>
            <a:pPr>
              <a:buFontTx/>
              <a:buNone/>
            </a:pPr>
            <a:r>
              <a:rPr lang="en-US" altLang="zh-CN" sz="2400" dirty="0" smtClean="0"/>
              <a:t>                             </a:t>
            </a:r>
            <a:r>
              <a:rPr lang="en-US" altLang="zh-CN" sz="2400" dirty="0"/>
              <a:t>W </a:t>
            </a:r>
            <a:r>
              <a:rPr lang="en-US" altLang="zh-CN" sz="3600" b="1" dirty="0" err="1">
                <a:solidFill>
                  <a:srgbClr val="0033CC"/>
                </a:solidFill>
              </a:rPr>
              <a:t>xī</a:t>
            </a:r>
            <a:r>
              <a:rPr lang="en-US" altLang="zh-CN" sz="2400" dirty="0"/>
              <a:t> </a:t>
            </a:r>
            <a:r>
              <a:rPr lang="zh-CN" altLang="en-US" sz="2400" dirty="0"/>
              <a:t>西                        东 </a:t>
            </a:r>
            <a:r>
              <a:rPr lang="en-US" altLang="zh-CN" sz="3600" b="1" dirty="0" err="1">
                <a:solidFill>
                  <a:srgbClr val="0033CC"/>
                </a:solidFill>
              </a:rPr>
              <a:t>dōng</a:t>
            </a:r>
            <a:r>
              <a:rPr lang="en-US" altLang="zh-CN" sz="2400" dirty="0"/>
              <a:t>   E</a:t>
            </a:r>
          </a:p>
          <a:p>
            <a:pPr>
              <a:buFontTx/>
              <a:buNone/>
            </a:pPr>
            <a:endParaRPr lang="en-US" altLang="zh-CN" sz="2400" dirty="0"/>
          </a:p>
          <a:p>
            <a:pPr>
              <a:buFontTx/>
              <a:buNone/>
            </a:pPr>
            <a:endParaRPr lang="en-US" altLang="zh-CN" sz="2400" dirty="0"/>
          </a:p>
          <a:p>
            <a:pPr>
              <a:buFontTx/>
              <a:buNone/>
            </a:pPr>
            <a:r>
              <a:rPr lang="en-US" altLang="zh-CN" sz="2400" dirty="0" smtClean="0"/>
              <a:t>  </a:t>
            </a:r>
          </a:p>
          <a:p>
            <a:pPr>
              <a:buFontTx/>
              <a:buNone/>
            </a:pPr>
            <a:r>
              <a:rPr lang="en-US" altLang="zh-CN" sz="2400" b="1" dirty="0" smtClean="0">
                <a:solidFill>
                  <a:srgbClr val="0033CC"/>
                </a:solidFill>
              </a:rPr>
              <a:t>                                            </a:t>
            </a:r>
            <a:r>
              <a:rPr lang="en-US" altLang="zh-CN" sz="3600" b="1" dirty="0" err="1" smtClean="0">
                <a:solidFill>
                  <a:srgbClr val="0033CC"/>
                </a:solidFill>
              </a:rPr>
              <a:t>nán</a:t>
            </a:r>
            <a:r>
              <a:rPr lang="en-US" altLang="zh-CN" sz="2400" dirty="0" smtClean="0"/>
              <a:t>  </a:t>
            </a:r>
            <a:r>
              <a:rPr lang="zh-CN" altLang="en-US" sz="2400" dirty="0"/>
              <a:t>南   </a:t>
            </a:r>
            <a:r>
              <a:rPr lang="en-US" altLang="zh-CN" sz="2400" dirty="0"/>
              <a:t>S         </a:t>
            </a:r>
          </a:p>
        </p:txBody>
      </p:sp>
      <p:sp>
        <p:nvSpPr>
          <p:cNvPr id="82951" name="Line 7"/>
          <p:cNvSpPr>
            <a:spLocks noChangeShapeType="1"/>
          </p:cNvSpPr>
          <p:nvPr/>
        </p:nvSpPr>
        <p:spPr bwMode="auto">
          <a:xfrm flipV="1">
            <a:off x="5435600" y="3213100"/>
            <a:ext cx="0" cy="17287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82952" name="Line 8"/>
          <p:cNvSpPr>
            <a:spLocks noChangeShapeType="1"/>
          </p:cNvSpPr>
          <p:nvPr/>
        </p:nvSpPr>
        <p:spPr bwMode="auto">
          <a:xfrm>
            <a:off x="4716463" y="4076700"/>
            <a:ext cx="14398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42852"/>
            <a:ext cx="27717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8" name="Oval 4"/>
          <p:cNvSpPr>
            <a:spLocks noChangeArrowheads="1"/>
          </p:cNvSpPr>
          <p:nvPr/>
        </p:nvSpPr>
        <p:spPr bwMode="auto">
          <a:xfrm>
            <a:off x="1000100" y="2428868"/>
            <a:ext cx="6985000" cy="33845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zh-CN" altLang="zh-CN">
              <a:solidFill>
                <a:schemeClr val="bg1"/>
              </a:solidFill>
            </a:endParaRPr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US" altLang="zh-CN" sz="2800" kern="2000" dirty="0" smtClean="0">
                <a:solidFill>
                  <a:srgbClr val="C00000"/>
                </a:solidFill>
              </a:rPr>
              <a:t>Q</a:t>
            </a:r>
            <a:r>
              <a:rPr lang="en-GB" altLang="zh-CN" sz="2800" kern="2000" dirty="0" err="1" smtClean="0">
                <a:solidFill>
                  <a:srgbClr val="C00000"/>
                </a:solidFill>
              </a:rPr>
              <a:t>ǐngwèn</a:t>
            </a:r>
            <a:r>
              <a:rPr lang="zh-CN" altLang="en-GB" sz="2800" kern="2000" dirty="0" smtClean="0">
                <a:solidFill>
                  <a:srgbClr val="C00000"/>
                </a:solidFill>
              </a:rPr>
              <a:t>， </a:t>
            </a:r>
            <a:r>
              <a:rPr lang="en-US" altLang="zh-CN" sz="2800" kern="2000" dirty="0" err="1" smtClean="0">
                <a:solidFill>
                  <a:schemeClr val="tx1"/>
                </a:solidFill>
              </a:rPr>
              <a:t>y</a:t>
            </a:r>
            <a:r>
              <a:rPr lang="en-US" altLang="zh-CN" sz="2800" dirty="0" err="1" smtClean="0">
                <a:solidFill>
                  <a:schemeClr val="tx1"/>
                </a:solidFill>
              </a:rPr>
              <a:t>ínháng</a:t>
            </a:r>
            <a:r>
              <a:rPr lang="en-US" altLang="zh-CN" sz="2800" dirty="0" smtClean="0">
                <a:solidFill>
                  <a:schemeClr val="tx1"/>
                </a:solidFill>
              </a:rPr>
              <a:t> </a:t>
            </a:r>
            <a:r>
              <a:rPr lang="en-US" altLang="zh-CN" sz="2800" dirty="0" err="1" smtClean="0">
                <a:solidFill>
                  <a:srgbClr val="C00000"/>
                </a:solidFill>
              </a:rPr>
              <a:t>zài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rgbClr val="C00000"/>
                </a:solidFill>
              </a:rPr>
              <a:t>nǎr</a:t>
            </a:r>
            <a:r>
              <a:rPr lang="zh-CN" altLang="en-US" sz="2800" dirty="0" smtClean="0">
                <a:solidFill>
                  <a:srgbClr val="C00000"/>
                </a:solidFill>
              </a:rPr>
              <a:t>？</a:t>
            </a:r>
            <a:r>
              <a:rPr lang="zh-CN" altLang="en-US" sz="2800" dirty="0" smtClean="0">
                <a:solidFill>
                  <a:schemeClr val="tx1"/>
                </a:solidFill>
              </a:rPr>
              <a:t>银行</a:t>
            </a:r>
            <a:r>
              <a:rPr lang="zh-CN" altLang="en-US" sz="2800" dirty="0" smtClean="0">
                <a:solidFill>
                  <a:srgbClr val="C00000"/>
                </a:solidFill>
              </a:rPr>
              <a:t>在哪儿？</a:t>
            </a:r>
            <a:r>
              <a:rPr lang="en-US" altLang="zh-CN" sz="2800" dirty="0" smtClean="0">
                <a:solidFill>
                  <a:srgbClr val="C00000"/>
                </a:solidFill>
              </a:rPr>
              <a:t/>
            </a:r>
            <a:br>
              <a:rPr lang="en-US" altLang="zh-CN" sz="2800" dirty="0" smtClean="0">
                <a:solidFill>
                  <a:srgbClr val="C00000"/>
                </a:solidFill>
              </a:rPr>
            </a:b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chemeClr val="tx1"/>
                </a:solidFill>
              </a:rPr>
              <a:t>Yínháng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rgbClr val="C00000"/>
                </a:solidFill>
              </a:rPr>
              <a:t>zài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rgbClr val="C00000"/>
                </a:solidFill>
              </a:rPr>
              <a:t>xuéxiào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en-US" altLang="zh-CN" sz="2800" dirty="0" err="1" smtClean="0">
                <a:solidFill>
                  <a:schemeClr val="tx1"/>
                </a:solidFill>
              </a:rPr>
              <a:t>dōngbiān</a:t>
            </a:r>
            <a:r>
              <a:rPr lang="en-US" altLang="zh-CN" sz="2800" dirty="0" smtClean="0">
                <a:solidFill>
                  <a:srgbClr val="C00000"/>
                </a:solidFill>
              </a:rPr>
              <a:t> </a:t>
            </a:r>
            <a:r>
              <a:rPr lang="zh-CN" altLang="en-US" sz="2800" dirty="0" smtClean="0">
                <a:solidFill>
                  <a:srgbClr val="C00000"/>
                </a:solidFill>
              </a:rPr>
              <a:t>。</a:t>
            </a:r>
            <a:r>
              <a:rPr lang="zh-CN" altLang="en-US" sz="2800" dirty="0" smtClean="0">
                <a:solidFill>
                  <a:schemeClr val="tx1"/>
                </a:solidFill>
              </a:rPr>
              <a:t>银行</a:t>
            </a:r>
            <a:r>
              <a:rPr lang="zh-CN" altLang="en-US" sz="2800" dirty="0" smtClean="0">
                <a:solidFill>
                  <a:srgbClr val="C00000"/>
                </a:solidFill>
              </a:rPr>
              <a:t>在学校</a:t>
            </a:r>
            <a:r>
              <a:rPr lang="zh-CN" altLang="en-US" sz="2800" dirty="0" smtClean="0">
                <a:solidFill>
                  <a:schemeClr val="tx1"/>
                </a:solidFill>
              </a:rPr>
              <a:t>东边</a:t>
            </a:r>
            <a:r>
              <a:rPr lang="zh-CN" altLang="en-US" sz="2800" dirty="0" smtClean="0">
                <a:solidFill>
                  <a:srgbClr val="C00000"/>
                </a:solidFill>
              </a:rPr>
              <a:t>。</a:t>
            </a:r>
            <a:endParaRPr lang="en-US" altLang="zh-CN" sz="2800" dirty="0">
              <a:solidFill>
                <a:srgbClr val="C00000"/>
              </a:solidFill>
            </a:endParaRP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2875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endParaRPr lang="zh-CN" altLang="en-US" dirty="0"/>
          </a:p>
          <a:p>
            <a:pPr>
              <a:buFontTx/>
              <a:buNone/>
            </a:pPr>
            <a:endParaRPr lang="zh-CN" altLang="en-US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r>
              <a:rPr lang="it-IT" altLang="zh-CN" dirty="0" smtClean="0"/>
              <a:t> </a:t>
            </a:r>
            <a:r>
              <a:rPr lang="en-US" altLang="zh-CN" dirty="0" smtClean="0"/>
              <a:t>                                  </a:t>
            </a:r>
            <a:endParaRPr lang="en-US" altLang="zh-CN" dirty="0"/>
          </a:p>
          <a:p>
            <a:pPr>
              <a:buFontTx/>
              <a:buNone/>
            </a:pPr>
            <a:r>
              <a:rPr lang="en-US" altLang="zh-CN" dirty="0"/>
              <a:t>                                     </a:t>
            </a:r>
            <a:r>
              <a:rPr lang="en-US" altLang="zh-CN" dirty="0" smtClean="0"/>
              <a:t>                  </a:t>
            </a:r>
            <a:endParaRPr lang="en-US" altLang="zh-CN" dirty="0"/>
          </a:p>
        </p:txBody>
      </p:sp>
      <p:sp>
        <p:nvSpPr>
          <p:cNvPr id="118789" name="Line 5"/>
          <p:cNvSpPr>
            <a:spLocks noChangeShapeType="1"/>
          </p:cNvSpPr>
          <p:nvPr/>
        </p:nvSpPr>
        <p:spPr bwMode="auto">
          <a:xfrm flipH="1">
            <a:off x="4357686" y="2643182"/>
            <a:ext cx="73025" cy="35290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18790" name="Rectangle 6"/>
          <p:cNvSpPr>
            <a:spLocks noChangeArrowheads="1"/>
          </p:cNvSpPr>
          <p:nvPr/>
        </p:nvSpPr>
        <p:spPr bwMode="auto">
          <a:xfrm>
            <a:off x="7143736" y="3571876"/>
            <a:ext cx="2000264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200" b="1" dirty="0"/>
              <a:t>  </a:t>
            </a:r>
            <a:r>
              <a:rPr lang="en-US" altLang="zh-CN" sz="3200" b="1" dirty="0" smtClean="0"/>
              <a:t>y</a:t>
            </a:r>
            <a:r>
              <a:rPr lang="it-IT" altLang="zh-CN" sz="3200" b="1" dirty="0" smtClean="0"/>
              <a:t>í</a:t>
            </a:r>
            <a:r>
              <a:rPr lang="en-US" altLang="zh-CN" sz="3200" b="1" dirty="0" err="1" smtClean="0"/>
              <a:t>nháng</a:t>
            </a:r>
            <a:endParaRPr lang="en-US" altLang="zh-CN" sz="3200" b="1" dirty="0" smtClean="0"/>
          </a:p>
          <a:p>
            <a:pPr algn="ctr"/>
            <a:r>
              <a:rPr lang="zh-CN" altLang="en-US" sz="3200" b="1" dirty="0" smtClean="0"/>
              <a:t>银行</a:t>
            </a:r>
            <a:r>
              <a:rPr lang="en-US" altLang="zh-CN" sz="3200" b="1" dirty="0" smtClean="0"/>
              <a:t> </a:t>
            </a:r>
            <a:r>
              <a:rPr lang="en-US" altLang="zh-CN" sz="3200" i="1" dirty="0" smtClean="0"/>
              <a:t> </a:t>
            </a:r>
            <a:endParaRPr lang="en-US" altLang="zh-CN" sz="3200" i="1" dirty="0"/>
          </a:p>
        </p:txBody>
      </p:sp>
      <p:sp>
        <p:nvSpPr>
          <p:cNvPr id="118792" name="Oval 8"/>
          <p:cNvSpPr>
            <a:spLocks noChangeArrowheads="1"/>
          </p:cNvSpPr>
          <p:nvPr/>
        </p:nvSpPr>
        <p:spPr bwMode="auto">
          <a:xfrm>
            <a:off x="3214678" y="1349368"/>
            <a:ext cx="2447925" cy="1293814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zh-CN" sz="3600" b="1" kern="2000" dirty="0" err="1" smtClean="0"/>
              <a:t>yóujú</a:t>
            </a:r>
            <a:endParaRPr lang="en-GB" altLang="zh-CN" sz="3600" b="1" kern="2000" dirty="0" smtClean="0"/>
          </a:p>
          <a:p>
            <a:pPr algn="ctr"/>
            <a:r>
              <a:rPr lang="zh-CN" altLang="en-US" sz="3600" b="1" kern="2000" dirty="0" smtClean="0"/>
              <a:t>邮局</a:t>
            </a:r>
            <a:endParaRPr lang="en-US" altLang="zh-CN" sz="3600" b="1" dirty="0"/>
          </a:p>
        </p:txBody>
      </p:sp>
      <p:sp>
        <p:nvSpPr>
          <p:cNvPr id="118793" name="Rectangle 9"/>
          <p:cNvSpPr>
            <a:spLocks noChangeArrowheads="1"/>
          </p:cNvSpPr>
          <p:nvPr/>
        </p:nvSpPr>
        <p:spPr bwMode="auto">
          <a:xfrm>
            <a:off x="3214678" y="5715016"/>
            <a:ext cx="2571768" cy="1142984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600" b="1" dirty="0" err="1"/>
              <a:t>c</a:t>
            </a:r>
            <a:r>
              <a:rPr lang="en-US" altLang="zh-CN" sz="3600" b="1" dirty="0" err="1" smtClean="0"/>
              <a:t>hāosh</a:t>
            </a:r>
            <a:r>
              <a:rPr lang="it-IT" altLang="zh-CN" sz="3600" b="1" dirty="0"/>
              <a:t>ì</a:t>
            </a:r>
            <a:r>
              <a:rPr lang="it-IT" altLang="zh-CN" dirty="0"/>
              <a:t> </a:t>
            </a:r>
            <a:endParaRPr lang="it-IT" altLang="zh-CN" dirty="0" smtClean="0"/>
          </a:p>
          <a:p>
            <a:pPr algn="ctr"/>
            <a:r>
              <a:rPr lang="en-US" altLang="zh-CN" sz="2800" b="1" dirty="0" smtClean="0"/>
              <a:t>supermarket</a:t>
            </a:r>
            <a:endParaRPr lang="en-US" altLang="zh-CN" sz="2800" b="1" dirty="0"/>
          </a:p>
        </p:txBody>
      </p:sp>
      <p:sp>
        <p:nvSpPr>
          <p:cNvPr id="118794" name="Rectangle 10"/>
          <p:cNvSpPr>
            <a:spLocks noChangeArrowheads="1"/>
          </p:cNvSpPr>
          <p:nvPr/>
        </p:nvSpPr>
        <p:spPr bwMode="auto">
          <a:xfrm>
            <a:off x="251627" y="3692515"/>
            <a:ext cx="1571636" cy="85725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600" dirty="0" err="1" smtClean="0"/>
              <a:t>jiā</a:t>
            </a:r>
            <a:r>
              <a:rPr lang="zh-CN" altLang="en-US" sz="3600" dirty="0" smtClean="0"/>
              <a:t>家</a:t>
            </a:r>
            <a:endParaRPr lang="en-US" altLang="zh-CN" sz="3600" dirty="0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3357554" y="3500438"/>
            <a:ext cx="2232025" cy="121444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zh-CN" sz="3600" b="1" kern="2000" dirty="0" err="1" smtClean="0"/>
              <a:t>xuéxiào</a:t>
            </a:r>
            <a:endParaRPr lang="en-GB" altLang="zh-CN" sz="3600" b="1" kern="2000" dirty="0" smtClean="0"/>
          </a:p>
          <a:p>
            <a:pPr algn="ctr"/>
            <a:r>
              <a:rPr lang="zh-CN" altLang="en-US" sz="3600" b="1" kern="2000" dirty="0" smtClean="0"/>
              <a:t>学校</a:t>
            </a:r>
            <a:endParaRPr lang="en-US" altLang="zh-CN" dirty="0"/>
          </a:p>
        </p:txBody>
      </p:sp>
      <p:sp>
        <p:nvSpPr>
          <p:cNvPr id="11" name="Line 5"/>
          <p:cNvSpPr>
            <a:spLocks noChangeShapeType="1"/>
          </p:cNvSpPr>
          <p:nvPr/>
        </p:nvSpPr>
        <p:spPr bwMode="auto">
          <a:xfrm flipV="1">
            <a:off x="2357422" y="4071940"/>
            <a:ext cx="4714908" cy="4571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 </a:t>
            </a:r>
            <a:endParaRPr lang="en-US" altLang="zh-CN" dirty="0"/>
          </a:p>
        </p:txBody>
      </p:sp>
      <p:sp>
        <p:nvSpPr>
          <p:cNvPr id="146442" name="Rectangle 10"/>
          <p:cNvSpPr>
            <a:spLocks noGrp="1" noChangeArrowheads="1"/>
          </p:cNvSpPr>
          <p:nvPr>
            <p:ph sz="quarter" idx="1"/>
          </p:nvPr>
        </p:nvSpPr>
        <p:spPr>
          <a:xfrm>
            <a:off x="395288" y="1600200"/>
            <a:ext cx="8291512" cy="52578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2800" dirty="0"/>
              <a:t>                             </a:t>
            </a:r>
            <a:r>
              <a:rPr lang="en-US" altLang="zh-CN" sz="2800" dirty="0" smtClean="0"/>
              <a:t>  </a:t>
            </a:r>
            <a:r>
              <a:rPr lang="en-US" altLang="zh-CN" sz="2800" dirty="0"/>
              <a:t>b</a:t>
            </a:r>
            <a:r>
              <a:rPr lang="it-IT" altLang="zh-CN" sz="2800" dirty="0"/>
              <a:t>ě</a:t>
            </a:r>
            <a:r>
              <a:rPr lang="en-US" altLang="zh-CN" sz="2800" dirty="0" err="1"/>
              <a:t>i</a:t>
            </a:r>
            <a:r>
              <a:rPr lang="zh-CN" altLang="en-US" sz="2800" dirty="0"/>
              <a:t>北</a:t>
            </a:r>
          </a:p>
          <a:p>
            <a:pPr>
              <a:buFontTx/>
              <a:buNone/>
            </a:pPr>
            <a:r>
              <a:rPr lang="zh-CN" altLang="en-US" sz="2800" dirty="0"/>
              <a:t>           </a:t>
            </a:r>
            <a:r>
              <a:rPr lang="en-US" altLang="zh-CN" sz="2800" dirty="0">
                <a:solidFill>
                  <a:srgbClr val="FF0000"/>
                </a:solidFill>
              </a:rPr>
              <a:t>X</a:t>
            </a:r>
            <a:r>
              <a:rPr lang="it-IT" altLang="zh-CN" sz="2800" dirty="0">
                <a:solidFill>
                  <a:srgbClr val="FF0000"/>
                </a:solidFill>
              </a:rPr>
              <a:t>ī</a:t>
            </a:r>
            <a:r>
              <a:rPr lang="en-US" altLang="zh-CN" sz="2800" dirty="0"/>
              <a:t>b</a:t>
            </a:r>
            <a:r>
              <a:rPr lang="it-IT" altLang="zh-CN" sz="2800" dirty="0"/>
              <a:t>ě</a:t>
            </a:r>
            <a:r>
              <a:rPr lang="en-US" altLang="zh-CN" sz="2800" dirty="0" err="1"/>
              <a:t>i</a:t>
            </a:r>
            <a:r>
              <a:rPr lang="en-US" altLang="zh-CN" sz="2800" dirty="0"/>
              <a:t> </a:t>
            </a:r>
            <a:r>
              <a:rPr lang="zh-CN" altLang="en-US" sz="2800" dirty="0"/>
              <a:t>西北</a:t>
            </a:r>
            <a:r>
              <a:rPr lang="it-IT" altLang="zh-CN" sz="2800" dirty="0"/>
              <a:t>              </a:t>
            </a:r>
            <a:r>
              <a:rPr lang="it-IT" altLang="zh-CN" sz="2800" dirty="0" smtClean="0"/>
              <a:t>       </a:t>
            </a:r>
            <a:r>
              <a:rPr lang="en-US" altLang="zh-CN" sz="2800" dirty="0" err="1">
                <a:solidFill>
                  <a:srgbClr val="FF0000"/>
                </a:solidFill>
              </a:rPr>
              <a:t>dōng</a:t>
            </a:r>
            <a:r>
              <a:rPr lang="en-US" altLang="zh-CN" sz="2800" dirty="0" err="1"/>
              <a:t>b</a:t>
            </a:r>
            <a:r>
              <a:rPr lang="it-IT" altLang="zh-CN" sz="2800" dirty="0"/>
              <a:t>ě</a:t>
            </a:r>
            <a:r>
              <a:rPr lang="en-US" altLang="zh-CN" sz="2800" dirty="0" err="1"/>
              <a:t>i</a:t>
            </a:r>
            <a:r>
              <a:rPr lang="en-US" altLang="zh-CN" sz="2800" dirty="0"/>
              <a:t> </a:t>
            </a:r>
            <a:r>
              <a:rPr lang="zh-CN" altLang="en-US" sz="2800" dirty="0"/>
              <a:t>东北</a:t>
            </a:r>
          </a:p>
          <a:p>
            <a:pPr>
              <a:buFontTx/>
              <a:buNone/>
            </a:pPr>
            <a:endParaRPr lang="zh-CN" altLang="en-US" sz="2800" dirty="0"/>
          </a:p>
          <a:p>
            <a:pPr>
              <a:buFontTx/>
              <a:buNone/>
            </a:pPr>
            <a:endParaRPr lang="zh-CN" altLang="en-US" sz="2800" dirty="0"/>
          </a:p>
          <a:p>
            <a:pPr>
              <a:buFontTx/>
              <a:buNone/>
            </a:pPr>
            <a:r>
              <a:rPr lang="zh-CN" altLang="en-US" sz="2800" dirty="0"/>
              <a:t>            </a:t>
            </a:r>
            <a:r>
              <a:rPr lang="en-US" altLang="zh-CN" sz="2800" b="1" dirty="0">
                <a:solidFill>
                  <a:srgbClr val="FF0000"/>
                </a:solidFill>
              </a:rPr>
              <a:t>X</a:t>
            </a:r>
            <a:r>
              <a:rPr lang="it-IT" altLang="zh-CN" sz="2800" b="1" dirty="0">
                <a:solidFill>
                  <a:srgbClr val="FF0000"/>
                </a:solidFill>
              </a:rPr>
              <a:t>ī</a:t>
            </a:r>
            <a:r>
              <a:rPr lang="zh-CN" altLang="it-IT" sz="2800" b="1" dirty="0">
                <a:solidFill>
                  <a:srgbClr val="FF0000"/>
                </a:solidFill>
              </a:rPr>
              <a:t>西                               </a:t>
            </a:r>
            <a:r>
              <a:rPr lang="zh-CN" altLang="it-IT" sz="2800" b="1" dirty="0" smtClean="0">
                <a:solidFill>
                  <a:srgbClr val="FF0000"/>
                </a:solidFill>
              </a:rPr>
              <a:t> </a:t>
            </a:r>
            <a:r>
              <a:rPr lang="en-US" altLang="zh-CN" sz="2800" b="1" dirty="0" err="1">
                <a:solidFill>
                  <a:srgbClr val="FF0000"/>
                </a:solidFill>
              </a:rPr>
              <a:t>dōng</a:t>
            </a:r>
            <a:r>
              <a:rPr lang="en-US" altLang="zh-CN" sz="2800" b="1" dirty="0">
                <a:solidFill>
                  <a:srgbClr val="FF0000"/>
                </a:solidFill>
              </a:rPr>
              <a:t> </a:t>
            </a:r>
            <a:r>
              <a:rPr lang="zh-CN" altLang="en-US" sz="2800" b="1" dirty="0">
                <a:solidFill>
                  <a:srgbClr val="FF0000"/>
                </a:solidFill>
              </a:rPr>
              <a:t>东</a:t>
            </a:r>
          </a:p>
          <a:p>
            <a:pPr>
              <a:buFontTx/>
              <a:buNone/>
            </a:pPr>
            <a:endParaRPr lang="zh-CN" altLang="en-US" sz="2800" b="1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endParaRPr lang="zh-CN" altLang="en-US" sz="2800" b="1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zh-CN" altLang="en-US" sz="2800" dirty="0"/>
              <a:t>           </a:t>
            </a:r>
            <a:r>
              <a:rPr lang="en-US" altLang="zh-CN" sz="2800" dirty="0">
                <a:solidFill>
                  <a:srgbClr val="FF0000"/>
                </a:solidFill>
              </a:rPr>
              <a:t>X</a:t>
            </a:r>
            <a:r>
              <a:rPr lang="it-IT" altLang="zh-CN" sz="2800" dirty="0">
                <a:solidFill>
                  <a:srgbClr val="FF0000"/>
                </a:solidFill>
              </a:rPr>
              <a:t>ī</a:t>
            </a:r>
            <a:r>
              <a:rPr lang="en-US" altLang="zh-CN" sz="2800" dirty="0" err="1"/>
              <a:t>nán</a:t>
            </a:r>
            <a:r>
              <a:rPr lang="en-US" altLang="zh-CN" sz="2800" dirty="0"/>
              <a:t> </a:t>
            </a:r>
            <a:r>
              <a:rPr lang="zh-CN" altLang="en-US" sz="2800" dirty="0"/>
              <a:t>西南      </a:t>
            </a:r>
            <a:r>
              <a:rPr lang="zh-CN" altLang="it-IT" sz="2800" dirty="0"/>
              <a:t>                 </a:t>
            </a:r>
            <a:r>
              <a:rPr lang="en-US" altLang="zh-CN" sz="2800" dirty="0" err="1">
                <a:solidFill>
                  <a:srgbClr val="FF0000"/>
                </a:solidFill>
              </a:rPr>
              <a:t>dōng</a:t>
            </a:r>
            <a:r>
              <a:rPr lang="en-US" altLang="zh-CN" sz="2800" dirty="0" err="1"/>
              <a:t>nán</a:t>
            </a:r>
            <a:r>
              <a:rPr lang="en-US" altLang="zh-CN" sz="2800" dirty="0"/>
              <a:t> </a:t>
            </a:r>
            <a:r>
              <a:rPr lang="zh-CN" altLang="en-US" sz="2800" dirty="0"/>
              <a:t>东南 </a:t>
            </a:r>
          </a:p>
          <a:p>
            <a:pPr>
              <a:buFontTx/>
              <a:buNone/>
            </a:pPr>
            <a:r>
              <a:rPr lang="zh-CN" altLang="en-US" sz="2800" dirty="0"/>
              <a:t>                             </a:t>
            </a:r>
            <a:r>
              <a:rPr lang="zh-CN" altLang="en-US" sz="2800" dirty="0" smtClean="0"/>
              <a:t> </a:t>
            </a:r>
            <a:r>
              <a:rPr lang="en-US" altLang="zh-CN" sz="2800" dirty="0" err="1"/>
              <a:t>n</a:t>
            </a:r>
            <a:r>
              <a:rPr lang="en-US" altLang="zh-CN" sz="2800" dirty="0" err="1" smtClean="0"/>
              <a:t>án</a:t>
            </a:r>
            <a:r>
              <a:rPr lang="en-US" altLang="zh-CN" sz="2800" dirty="0" smtClean="0"/>
              <a:t> </a:t>
            </a:r>
            <a:r>
              <a:rPr lang="zh-CN" altLang="en-US" sz="2800" dirty="0"/>
              <a:t>南</a:t>
            </a:r>
          </a:p>
          <a:p>
            <a:pPr>
              <a:buFontTx/>
              <a:buNone/>
            </a:pPr>
            <a:endParaRPr lang="zh-CN" altLang="en-US" sz="2800" dirty="0"/>
          </a:p>
          <a:p>
            <a:pPr>
              <a:buFontTx/>
              <a:buNone/>
            </a:pPr>
            <a:endParaRPr lang="en-US" altLang="zh-CN" sz="2800" dirty="0"/>
          </a:p>
        </p:txBody>
      </p:sp>
      <p:sp>
        <p:nvSpPr>
          <p:cNvPr id="146437" name="Line 5"/>
          <p:cNvSpPr>
            <a:spLocks noChangeShapeType="1"/>
          </p:cNvSpPr>
          <p:nvPr/>
        </p:nvSpPr>
        <p:spPr bwMode="auto">
          <a:xfrm flipV="1">
            <a:off x="4427538" y="2565400"/>
            <a:ext cx="0" cy="29511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46438" name="Line 6"/>
          <p:cNvSpPr>
            <a:spLocks noChangeShapeType="1"/>
          </p:cNvSpPr>
          <p:nvPr/>
        </p:nvSpPr>
        <p:spPr bwMode="auto">
          <a:xfrm>
            <a:off x="2843213" y="3860800"/>
            <a:ext cx="302418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46439" name="Line 7"/>
          <p:cNvSpPr>
            <a:spLocks noChangeShapeType="1"/>
          </p:cNvSpPr>
          <p:nvPr/>
        </p:nvSpPr>
        <p:spPr bwMode="auto">
          <a:xfrm flipH="1">
            <a:off x="3419475" y="2852738"/>
            <a:ext cx="2087563" cy="2016125"/>
          </a:xfrm>
          <a:prstGeom prst="line">
            <a:avLst/>
          </a:prstGeom>
          <a:noFill/>
          <a:ln w="9525">
            <a:solidFill>
              <a:srgbClr val="00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46440" name="Line 8"/>
          <p:cNvSpPr>
            <a:spLocks noChangeShapeType="1"/>
          </p:cNvSpPr>
          <p:nvPr/>
        </p:nvSpPr>
        <p:spPr bwMode="auto">
          <a:xfrm>
            <a:off x="3348038" y="2852738"/>
            <a:ext cx="2160587" cy="1944687"/>
          </a:xfrm>
          <a:prstGeom prst="line">
            <a:avLst/>
          </a:prstGeom>
          <a:noFill/>
          <a:ln w="9525">
            <a:solidFill>
              <a:srgbClr val="0033CC"/>
            </a:solidFill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altLang="zh-CN" sz="4400" dirty="0" smtClean="0">
                <a:solidFill>
                  <a:schemeClr val="tx1"/>
                </a:solidFill>
              </a:rPr>
              <a:t>······</a:t>
            </a:r>
            <a:r>
              <a:rPr lang="en-US" altLang="zh-CN" sz="4400" dirty="0" err="1" smtClean="0">
                <a:solidFill>
                  <a:schemeClr val="tx1"/>
                </a:solidFill>
              </a:rPr>
              <a:t>zài</a:t>
            </a:r>
            <a:r>
              <a:rPr lang="en-US" altLang="zh-CN" sz="4400" dirty="0" smtClean="0">
                <a:solidFill>
                  <a:schemeClr val="tx1"/>
                </a:solidFill>
              </a:rPr>
              <a:t> </a:t>
            </a:r>
            <a:r>
              <a:rPr lang="en-US" altLang="zh-CN" sz="4400" dirty="0" err="1">
                <a:solidFill>
                  <a:schemeClr val="tx1"/>
                </a:solidFill>
              </a:rPr>
              <a:t>nǎr</a:t>
            </a:r>
            <a:r>
              <a:rPr lang="en-US" altLang="zh-CN" sz="4400" dirty="0">
                <a:solidFill>
                  <a:schemeClr val="tx1"/>
                </a:solidFill>
              </a:rPr>
              <a:t> </a:t>
            </a:r>
            <a:r>
              <a:rPr lang="zh-CN" altLang="en-US" sz="4400" dirty="0" smtClean="0">
                <a:solidFill>
                  <a:schemeClr val="tx1"/>
                </a:solidFill>
              </a:rPr>
              <a:t>？在哪儿？</a:t>
            </a:r>
            <a:r>
              <a:rPr lang="en-US" altLang="zh-CN" sz="4400" dirty="0"/>
              <a:t/>
            </a:r>
            <a:br>
              <a:rPr lang="en-US" altLang="zh-CN" sz="4400" dirty="0"/>
            </a:br>
            <a:endParaRPr lang="zh-CN" altLang="en-US" dirty="0"/>
          </a:p>
        </p:txBody>
      </p:sp>
      <p:pic>
        <p:nvPicPr>
          <p:cNvPr id="28675" name="Picture 2" descr="C:\Users\LENOVO\Desktop\maptext.gi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123728" y="1412776"/>
            <a:ext cx="4286280" cy="5143536"/>
          </a:xfrm>
          <a:noFill/>
        </p:spPr>
      </p:pic>
      <p:sp>
        <p:nvSpPr>
          <p:cNvPr id="3" name="Rectangle 2"/>
          <p:cNvSpPr/>
          <p:nvPr/>
        </p:nvSpPr>
        <p:spPr>
          <a:xfrm>
            <a:off x="6588224" y="5013176"/>
            <a:ext cx="12939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Yīnggélán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109027" y="2564904"/>
            <a:ext cx="10631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Sūgélán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864095" y="5661248"/>
            <a:ext cx="145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09728" indent="0">
              <a:buNone/>
            </a:pPr>
            <a:r>
              <a:rPr lang="en-US" altLang="zh-CN" b="1" dirty="0" err="1" smtClean="0"/>
              <a:t>Wēi`ěrshì</a:t>
            </a:r>
            <a:r>
              <a:rPr lang="en-US" altLang="zh-CN" b="1" dirty="0" smtClean="0"/>
              <a:t> </a:t>
            </a:r>
            <a:endParaRPr lang="en-US" altLang="zh-CN" b="1" dirty="0"/>
          </a:p>
        </p:txBody>
      </p:sp>
      <p:sp>
        <p:nvSpPr>
          <p:cNvPr id="6" name="Rectangle 5"/>
          <p:cNvSpPr/>
          <p:nvPr/>
        </p:nvSpPr>
        <p:spPr>
          <a:xfrm>
            <a:off x="2086478" y="3244334"/>
            <a:ext cx="15552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Běi`ài`ěrlán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476381" y="6093296"/>
            <a:ext cx="17588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Nán`ānpǔdùn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67586" name="Picture 2" descr="http://www.topmaster.com.tw/upload/upload/1000305-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0079"/>
            <a:ext cx="9144000" cy="6858000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2915816" y="4036422"/>
            <a:ext cx="865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 smtClean="0">
                <a:solidFill>
                  <a:srgbClr val="C00000"/>
                </a:solidFill>
              </a:rPr>
              <a:t>Fǎguó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39552" y="2564904"/>
            <a:ext cx="1114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>
                <a:solidFill>
                  <a:srgbClr val="C00000"/>
                </a:solidFill>
              </a:rPr>
              <a:t>A</a:t>
            </a:r>
            <a:r>
              <a:rPr lang="en-US" altLang="zh-CN" b="1" dirty="0" err="1" smtClean="0">
                <a:solidFill>
                  <a:srgbClr val="C00000"/>
                </a:solidFill>
              </a:rPr>
              <a:t>i`ěrlán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211959" y="3639188"/>
            <a:ext cx="9877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Déguó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572000" y="5240520"/>
            <a:ext cx="878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Yìdàlì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187624" y="5055854"/>
            <a:ext cx="11352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Xībānyá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标题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2049" name="Picture 1" descr="H:\china8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" y="-21432"/>
            <a:ext cx="9144000" cy="6879432"/>
          </a:xfrm>
        </p:spPr>
      </p:pic>
      <p:sp>
        <p:nvSpPr>
          <p:cNvPr id="3" name="Rectangle 2"/>
          <p:cNvSpPr/>
          <p:nvPr/>
        </p:nvSpPr>
        <p:spPr>
          <a:xfrm>
            <a:off x="5076056" y="2780928"/>
            <a:ext cx="10118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Běijīng</a:t>
            </a:r>
            <a:r>
              <a:rPr lang="en-GB" b="1" dirty="0" smtClean="0">
                <a:solidFill>
                  <a:srgbClr val="C00000"/>
                </a:solidFill>
              </a:rPr>
              <a:t> 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087871" y="4099380"/>
            <a:ext cx="12795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Shànghǎi</a:t>
            </a:r>
            <a:r>
              <a:rPr lang="en-GB" b="1" dirty="0" smtClean="0">
                <a:solidFill>
                  <a:srgbClr val="C00000"/>
                </a:solidFill>
              </a:rPr>
              <a:t> 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859650" y="5733256"/>
            <a:ext cx="1444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Xiānggǎng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8" name="Rectangle 2"/>
          <p:cNvSpPr/>
          <p:nvPr/>
        </p:nvSpPr>
        <p:spPr>
          <a:xfrm>
            <a:off x="3643306" y="1357298"/>
            <a:ext cx="11031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menggu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9" name="Rectangle 2"/>
          <p:cNvSpPr/>
          <p:nvPr/>
        </p:nvSpPr>
        <p:spPr>
          <a:xfrm>
            <a:off x="8072462" y="2285992"/>
            <a:ext cx="763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riben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10" name="Rectangle 2"/>
          <p:cNvSpPr/>
          <p:nvPr/>
        </p:nvSpPr>
        <p:spPr>
          <a:xfrm>
            <a:off x="142844" y="5214950"/>
            <a:ext cx="8034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yindu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11" name="Rectangle 2"/>
          <p:cNvSpPr/>
          <p:nvPr/>
        </p:nvSpPr>
        <p:spPr>
          <a:xfrm>
            <a:off x="4500562" y="642918"/>
            <a:ext cx="8467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rgbClr val="C00000"/>
                </a:solidFill>
              </a:rPr>
              <a:t>Eluosi</a:t>
            </a:r>
            <a:endParaRPr lang="en-GB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429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0" y="9906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CN" altLang="en-US">
                <a:ea typeface="宋体" charset="-122"/>
              </a:rPr>
              <a:t>　</a:t>
            </a:r>
            <a:endParaRPr lang="zh-CN" altLang="en-US" b="1">
              <a:solidFill>
                <a:schemeClr val="accent2"/>
              </a:solidFill>
            </a:endParaRPr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990600" y="1066800"/>
            <a:ext cx="609600" cy="381000"/>
          </a:xfrm>
          <a:prstGeom prst="rect">
            <a:avLst/>
          </a:prstGeom>
          <a:gradFill rotWithShape="0">
            <a:gsLst>
              <a:gs pos="0">
                <a:srgbClr val="CC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685800" y="1219200"/>
            <a:ext cx="609600" cy="381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6699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1219200" y="1371600"/>
            <a:ext cx="609600" cy="381000"/>
          </a:xfrm>
          <a:prstGeom prst="rect">
            <a:avLst/>
          </a:prstGeom>
          <a:gradFill rotWithShape="0">
            <a:gsLst>
              <a:gs pos="0">
                <a:srgbClr val="FFCC00"/>
              </a:gs>
              <a:gs pos="100000">
                <a:srgbClr val="FFFF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8" name="Line 6"/>
          <p:cNvSpPr>
            <a:spLocks noChangeShapeType="1"/>
          </p:cNvSpPr>
          <p:nvPr/>
        </p:nvSpPr>
        <p:spPr bwMode="auto">
          <a:xfrm>
            <a:off x="914400" y="1447800"/>
            <a:ext cx="6248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79" name="Line 7"/>
          <p:cNvSpPr>
            <a:spLocks noChangeShapeType="1"/>
          </p:cNvSpPr>
          <p:nvPr/>
        </p:nvSpPr>
        <p:spPr bwMode="auto">
          <a:xfrm>
            <a:off x="1219200" y="1143000"/>
            <a:ext cx="0" cy="4038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80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zài</a:t>
            </a:r>
            <a:r>
              <a:rPr lang="en-US" altLang="zh-CN" sz="4000" b="1" dirty="0">
                <a:solidFill>
                  <a:srgbClr val="A50021"/>
                </a:solidFill>
                <a:latin typeface="宋体" charset="-122"/>
                <a:ea typeface="宋体" charset="-122"/>
              </a:rPr>
              <a:t>  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jiàn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  <p:pic>
        <p:nvPicPr>
          <p:cNvPr id="11" name="Picture 2" descr="青蛙 再见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643446"/>
            <a:ext cx="1143000" cy="857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4083863"/>
      </p:ext>
    </p:extLst>
  </p:cSld>
  <p:clrMapOvr>
    <a:masterClrMapping/>
  </p:clrMapOvr>
  <p:transition>
    <p:blinds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1588</TotalTime>
  <Words>755</Words>
  <Application>Microsoft Office PowerPoint</Application>
  <PresentationFormat>全屏显示(4:3)</PresentationFormat>
  <Paragraphs>198</Paragraphs>
  <Slides>27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27</vt:i4>
      </vt:variant>
    </vt:vector>
  </HeadingPairs>
  <TitlesOfParts>
    <vt:vector size="28" baseType="lpstr">
      <vt:lpstr>平衡</vt:lpstr>
      <vt:lpstr>Making an inquiry(2)</vt:lpstr>
      <vt:lpstr>Jīntiān jǐ yuè jǐ hào ？今天几月几号？</vt:lpstr>
      <vt:lpstr>Xiànzài jǐ diǎn ？现在几点？</vt:lpstr>
      <vt:lpstr>Person (time) action.  Subject (time) verb.  </vt:lpstr>
      <vt:lpstr>幻灯片 5</vt:lpstr>
      <vt:lpstr>  </vt:lpstr>
      <vt:lpstr> shēngcí     生词      New words </vt:lpstr>
      <vt:lpstr> shēngcí     生词      New words </vt:lpstr>
      <vt:lpstr>     jùzi      句子      Sentences</vt:lpstr>
      <vt:lpstr>     huìhuà      会话      Conversation</vt:lpstr>
      <vt:lpstr>  </vt:lpstr>
      <vt:lpstr> shēngcí     生词      New words </vt:lpstr>
      <vt:lpstr>     jùzi      句子      Sentences</vt:lpstr>
      <vt:lpstr>     huìhuà      会话      Conversation</vt:lpstr>
      <vt:lpstr>幻灯片 15</vt:lpstr>
      <vt:lpstr>Qǐngwèn， yóujú zài nǎr？请问，邮局在哪儿？  Yóujú zài xuéxiào qiánbiān 。邮局在学校前边。</vt:lpstr>
      <vt:lpstr>C zài wǒ hòubiān. C在我后边。</vt:lpstr>
      <vt:lpstr>A   zài   B  zuǒbiān。 A在B左边。</vt:lpstr>
      <vt:lpstr>Qìchē zài nǎr ？ 汽车在哪儿？ </vt:lpstr>
      <vt:lpstr>幻灯片 20</vt:lpstr>
      <vt:lpstr>幻灯片 21</vt:lpstr>
      <vt:lpstr>Qǐngwèn， yínháng zài nǎr？银行在哪儿？  Yínháng zài xuéxiào dōngbiān 。银行在学校东边。</vt:lpstr>
      <vt:lpstr> </vt:lpstr>
      <vt:lpstr>······zài nǎr ？在哪儿？ </vt:lpstr>
      <vt:lpstr>幻灯片 25</vt:lpstr>
      <vt:lpstr>幻灯片 26</vt:lpstr>
      <vt:lpstr>幻灯片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LENOVO</cp:lastModifiedBy>
  <cp:revision>283</cp:revision>
  <cp:lastPrinted>2012-12-05T14:58:42Z</cp:lastPrinted>
  <dcterms:created xsi:type="dcterms:W3CDTF">2012-11-19T18:23:30Z</dcterms:created>
  <dcterms:modified xsi:type="dcterms:W3CDTF">2013-02-02T12:14:00Z</dcterms:modified>
</cp:coreProperties>
</file>