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0" r:id="rId6"/>
    <p:sldId id="271" r:id="rId7"/>
    <p:sldId id="262" r:id="rId8"/>
    <p:sldId id="274" r:id="rId9"/>
    <p:sldId id="264" r:id="rId10"/>
    <p:sldId id="265" r:id="rId11"/>
    <p:sldId id="266" r:id="rId12"/>
    <p:sldId id="273" r:id="rId13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12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BE3376-C83D-4BF8-9D90-EF53F220FDBB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89C867-FB26-47F9-9817-0996C9A3B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0793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A8084A-05D7-4FB5-AC2D-7CAACD7D0FED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753AC0-C160-4475-8E89-FA2551907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431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142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3260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2953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0174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2722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7665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468AF-B13C-496F-A23F-F97FAF0919E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967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9165141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6507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1944678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115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573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683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833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58942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50843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031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182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63138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368">
          <p15:clr>
            <a:srgbClr val="F26B43"/>
          </p15:clr>
        </p15:guide>
        <p15:guide id="2" orient="horz" pos="1440">
          <p15:clr>
            <a:srgbClr val="F26B43"/>
          </p15:clr>
        </p15:guide>
        <p15:guide id="3" orient="horz" pos="3696">
          <p15:clr>
            <a:srgbClr val="F26B43"/>
          </p15:clr>
        </p15:guide>
        <p15:guide id="4" orient="horz" pos="432">
          <p15:clr>
            <a:srgbClr val="F26B43"/>
          </p15:clr>
        </p15:guide>
        <p15:guide id="5" orient="horz" pos="1512">
          <p15:clr>
            <a:srgbClr val="F26B43"/>
          </p15:clr>
        </p15:guide>
        <p15:guide id="6" pos="6912">
          <p15:clr>
            <a:srgbClr val="F26B43"/>
          </p15:clr>
        </p15:guide>
        <p15:guide id="7" pos="936">
          <p15:clr>
            <a:srgbClr val="F26B43"/>
          </p15:clr>
        </p15:guide>
        <p15:guide id="8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Kensington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981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Gross profit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5" y="2108886"/>
            <a:ext cx="8915400" cy="377762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u="sng" dirty="0"/>
              <a:t>Gross Profit     </a:t>
            </a:r>
            <a:r>
              <a:rPr lang="en-GB" dirty="0"/>
              <a:t>x 100 =              %</a:t>
            </a:r>
          </a:p>
          <a:p>
            <a:pPr marL="0" indent="0">
              <a:buNone/>
            </a:pPr>
            <a:r>
              <a:rPr lang="en-GB" dirty="0"/>
              <a:t>Sales</a:t>
            </a:r>
          </a:p>
          <a:p>
            <a:r>
              <a:rPr lang="en-GB" b="1" dirty="0" smtClean="0"/>
              <a:t>2012</a:t>
            </a:r>
          </a:p>
          <a:p>
            <a:endParaRPr lang="en-GB" b="1" dirty="0" smtClean="0"/>
          </a:p>
          <a:p>
            <a:r>
              <a:rPr lang="en-GB" dirty="0" smtClean="0"/>
              <a:t>1200/6500 x 100 = </a:t>
            </a:r>
            <a:r>
              <a:rPr lang="en-GB" dirty="0" smtClean="0">
                <a:solidFill>
                  <a:srgbClr val="FF0000"/>
                </a:solidFill>
              </a:rPr>
              <a:t>18.46</a:t>
            </a:r>
          </a:p>
          <a:p>
            <a:endParaRPr lang="en-GB" dirty="0"/>
          </a:p>
          <a:p>
            <a:r>
              <a:rPr lang="en-GB" b="1" dirty="0" smtClean="0"/>
              <a:t>2013</a:t>
            </a:r>
          </a:p>
          <a:p>
            <a:endParaRPr lang="en-GB" dirty="0"/>
          </a:p>
          <a:p>
            <a:r>
              <a:rPr lang="en-GB" dirty="0" smtClean="0"/>
              <a:t>1980/8000 x 100 = </a:t>
            </a:r>
            <a:r>
              <a:rPr lang="en-GB" dirty="0" smtClean="0">
                <a:solidFill>
                  <a:srgbClr val="FF0000"/>
                </a:solidFill>
              </a:rPr>
              <a:t>24.75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Gross profit margin is a key measure of profitability</a:t>
            </a:r>
          </a:p>
        </p:txBody>
      </p:sp>
    </p:spTree>
    <p:extLst>
      <p:ext uri="{BB962C8B-B14F-4D97-AF65-F5344CB8AC3E}">
        <p14:creationId xmlns:p14="http://schemas.microsoft.com/office/powerpoint/2010/main" val="1513434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 profit margin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u="sng" dirty="0"/>
              <a:t>Net Profit</a:t>
            </a:r>
            <a:r>
              <a:rPr lang="en-GB" dirty="0"/>
              <a:t> x 100 =</a:t>
            </a:r>
          </a:p>
          <a:p>
            <a:pPr marL="0" indent="0">
              <a:buNone/>
            </a:pPr>
            <a:r>
              <a:rPr lang="en-GB" dirty="0"/>
              <a:t>Sales</a:t>
            </a:r>
          </a:p>
          <a:p>
            <a:endParaRPr lang="en-GB" b="1" dirty="0" smtClean="0"/>
          </a:p>
          <a:p>
            <a:r>
              <a:rPr lang="en-GB" b="1" dirty="0" smtClean="0"/>
              <a:t>2012</a:t>
            </a:r>
          </a:p>
          <a:p>
            <a:endParaRPr lang="en-GB" dirty="0" smtClean="0"/>
          </a:p>
          <a:p>
            <a:r>
              <a:rPr lang="en-GB" dirty="0" smtClean="0"/>
              <a:t>293/6500 x 100 =  </a:t>
            </a:r>
            <a:r>
              <a:rPr lang="en-GB" dirty="0" smtClean="0">
                <a:solidFill>
                  <a:srgbClr val="FF0000"/>
                </a:solidFill>
              </a:rPr>
              <a:t>4.51</a:t>
            </a:r>
          </a:p>
          <a:p>
            <a:endParaRPr lang="en-GB" dirty="0"/>
          </a:p>
          <a:p>
            <a:r>
              <a:rPr lang="en-GB" b="1" dirty="0" smtClean="0"/>
              <a:t>2013</a:t>
            </a:r>
          </a:p>
          <a:p>
            <a:endParaRPr lang="en-GB" dirty="0"/>
          </a:p>
          <a:p>
            <a:r>
              <a:rPr lang="en-GB" dirty="0" smtClean="0"/>
              <a:t>874/8000 x 100 =  </a:t>
            </a:r>
            <a:r>
              <a:rPr lang="en-GB" dirty="0" smtClean="0">
                <a:solidFill>
                  <a:srgbClr val="FF0000"/>
                </a:solidFill>
              </a:rPr>
              <a:t>10.93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685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Profit before interest/total assets less current liabilities x 100%</a:t>
            </a:r>
            <a:br>
              <a:rPr lang="en-US" dirty="0"/>
            </a:br>
            <a:endParaRPr lang="en-GB" b="1" dirty="0" smtClean="0"/>
          </a:p>
          <a:p>
            <a:r>
              <a:rPr lang="en-GB" b="1" dirty="0" smtClean="0"/>
              <a:t>2012</a:t>
            </a:r>
          </a:p>
          <a:p>
            <a:endParaRPr lang="en-GB" dirty="0"/>
          </a:p>
          <a:p>
            <a:r>
              <a:rPr lang="en-GB" dirty="0" smtClean="0"/>
              <a:t>303/1127 X 100 = </a:t>
            </a:r>
            <a:r>
              <a:rPr lang="en-GB" dirty="0" smtClean="0">
                <a:solidFill>
                  <a:srgbClr val="FF0000"/>
                </a:solidFill>
              </a:rPr>
              <a:t>27%</a:t>
            </a:r>
          </a:p>
          <a:p>
            <a:endParaRPr lang="en-GB" dirty="0"/>
          </a:p>
          <a:p>
            <a:r>
              <a:rPr lang="en-GB" b="1" dirty="0" smtClean="0"/>
              <a:t>2013</a:t>
            </a:r>
            <a:endParaRPr lang="en-GB" dirty="0"/>
          </a:p>
          <a:p>
            <a:r>
              <a:rPr lang="en-GB" dirty="0" smtClean="0"/>
              <a:t>879/983 X 100 = </a:t>
            </a:r>
            <a:r>
              <a:rPr lang="en-GB" dirty="0" smtClean="0">
                <a:solidFill>
                  <a:srgbClr val="FF0000"/>
                </a:solidFill>
              </a:rPr>
              <a:t>89.42%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416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Asset turnover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Sales/total assets less current liabilities = *******</a:t>
            </a:r>
          </a:p>
          <a:p>
            <a:endParaRPr lang="en-GB" b="1" dirty="0" smtClean="0"/>
          </a:p>
          <a:p>
            <a:r>
              <a:rPr lang="en-GB" b="1" dirty="0" smtClean="0"/>
              <a:t>2012</a:t>
            </a:r>
          </a:p>
          <a:p>
            <a:endParaRPr lang="en-GB" b="1" dirty="0" smtClean="0"/>
          </a:p>
          <a:p>
            <a:r>
              <a:rPr lang="en-GB" dirty="0" smtClean="0"/>
              <a:t>6500/1127 = </a:t>
            </a:r>
            <a:r>
              <a:rPr lang="en-GB" dirty="0" smtClean="0">
                <a:solidFill>
                  <a:srgbClr val="FF0000"/>
                </a:solidFill>
              </a:rPr>
              <a:t>5.77</a:t>
            </a:r>
            <a:r>
              <a:rPr lang="en-GB" dirty="0" smtClean="0"/>
              <a:t> (average £5 of sales per £1 of the average total of assets for the year)</a:t>
            </a:r>
          </a:p>
          <a:p>
            <a:endParaRPr lang="en-GB" dirty="0"/>
          </a:p>
          <a:p>
            <a:r>
              <a:rPr lang="en-GB" b="1" dirty="0" smtClean="0"/>
              <a:t>2013</a:t>
            </a:r>
          </a:p>
          <a:p>
            <a:r>
              <a:rPr lang="en-GB" dirty="0" smtClean="0"/>
              <a:t>8000/983 = </a:t>
            </a:r>
            <a:r>
              <a:rPr lang="en-GB" dirty="0" smtClean="0">
                <a:solidFill>
                  <a:srgbClr val="FF0000"/>
                </a:solidFill>
              </a:rPr>
              <a:t>8.14</a:t>
            </a:r>
            <a:r>
              <a:rPr lang="en-GB" dirty="0" smtClean="0"/>
              <a:t> (average £8 of sales per £1 of the average total of assets for the year)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847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Capital Turnover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smtClean="0"/>
              <a:t>Sales/Net Current Assets</a:t>
            </a:r>
          </a:p>
          <a:p>
            <a:r>
              <a:rPr lang="en-GB" b="1" dirty="0" smtClean="0"/>
              <a:t>2012</a:t>
            </a:r>
          </a:p>
          <a:p>
            <a:r>
              <a:rPr lang="en-GB" dirty="0" smtClean="0"/>
              <a:t>6500/727 = 8.94</a:t>
            </a:r>
          </a:p>
          <a:p>
            <a:endParaRPr lang="en-GB" dirty="0"/>
          </a:p>
          <a:p>
            <a:r>
              <a:rPr lang="en-GB" b="1" dirty="0" smtClean="0"/>
              <a:t>2013</a:t>
            </a:r>
          </a:p>
          <a:p>
            <a:r>
              <a:rPr lang="en-GB" dirty="0" smtClean="0"/>
              <a:t>8000/503 = 15.90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624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ratio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Current Ratio = 	</a:t>
            </a:r>
            <a:r>
              <a:rPr lang="en-US" u="sng" dirty="0"/>
              <a:t>current assets/</a:t>
            </a:r>
            <a:r>
              <a:rPr lang="en-US" dirty="0"/>
              <a:t>             </a:t>
            </a:r>
          </a:p>
          <a:p>
            <a:pPr marL="0" indent="0">
              <a:buNone/>
            </a:pPr>
            <a:r>
              <a:rPr lang="en-US" dirty="0"/>
              <a:t>                       	</a:t>
            </a:r>
            <a:r>
              <a:rPr lang="en-US" dirty="0" smtClean="0"/>
              <a:t>current </a:t>
            </a:r>
            <a:r>
              <a:rPr lang="en-US" dirty="0"/>
              <a:t>liabilities</a:t>
            </a:r>
          </a:p>
          <a:p>
            <a:endParaRPr lang="en-GB" b="1" dirty="0" smtClean="0"/>
          </a:p>
          <a:p>
            <a:r>
              <a:rPr lang="en-GB" b="1" dirty="0" smtClean="0"/>
              <a:t>2012</a:t>
            </a:r>
            <a:endParaRPr lang="en-GB" dirty="0" smtClean="0"/>
          </a:p>
          <a:p>
            <a:endParaRPr lang="en-GB" b="1" dirty="0"/>
          </a:p>
          <a:p>
            <a:r>
              <a:rPr lang="en-GB" dirty="0" smtClean="0"/>
              <a:t>1145/418 = </a:t>
            </a:r>
            <a:r>
              <a:rPr lang="en-GB" dirty="0" smtClean="0">
                <a:solidFill>
                  <a:srgbClr val="FF0000"/>
                </a:solidFill>
              </a:rPr>
              <a:t>2.74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chemeClr val="tx1"/>
                </a:solidFill>
              </a:rPr>
              <a:t>2013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1115/612 = </a:t>
            </a:r>
            <a:r>
              <a:rPr lang="en-GB" dirty="0" smtClean="0">
                <a:solidFill>
                  <a:srgbClr val="FF0000"/>
                </a:solidFill>
              </a:rPr>
              <a:t>1.82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023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Quick</a:t>
            </a:r>
            <a:r>
              <a:rPr lang="en-GB" dirty="0" smtClean="0"/>
              <a:t> </a:t>
            </a:r>
            <a:r>
              <a:rPr lang="en-GB" dirty="0" smtClean="0"/>
              <a:t>ratio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 smtClean="0"/>
              <a:t>Quick</a:t>
            </a:r>
            <a:r>
              <a:rPr lang="en-US" dirty="0" smtClean="0"/>
              <a:t> </a:t>
            </a:r>
            <a:r>
              <a:rPr lang="en-US" dirty="0"/>
              <a:t>Ratio = 	</a:t>
            </a:r>
            <a:r>
              <a:rPr lang="en-US" u="sng" dirty="0"/>
              <a:t>current </a:t>
            </a:r>
            <a:r>
              <a:rPr lang="en-US" u="sng" dirty="0" smtClean="0"/>
              <a:t>assets - Stock</a:t>
            </a:r>
            <a:r>
              <a:rPr lang="en-US" dirty="0" smtClean="0"/>
              <a:t>             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                      	</a:t>
            </a:r>
            <a:r>
              <a:rPr lang="en-US" dirty="0" smtClean="0"/>
              <a:t>current </a:t>
            </a:r>
            <a:r>
              <a:rPr lang="en-US" dirty="0"/>
              <a:t>liabilities</a:t>
            </a:r>
          </a:p>
          <a:p>
            <a:endParaRPr lang="en-GB" b="1" dirty="0" smtClean="0"/>
          </a:p>
          <a:p>
            <a:r>
              <a:rPr lang="en-GB" b="1" dirty="0" smtClean="0"/>
              <a:t>2012</a:t>
            </a:r>
            <a:endParaRPr lang="en-GB" dirty="0" smtClean="0"/>
          </a:p>
          <a:p>
            <a:endParaRPr lang="en-GB" b="1" dirty="0"/>
          </a:p>
          <a:p>
            <a:r>
              <a:rPr lang="en-GB" dirty="0" smtClean="0"/>
              <a:t>1145 - 500/418 </a:t>
            </a:r>
            <a:r>
              <a:rPr lang="en-GB" smtClean="0"/>
              <a:t>= </a:t>
            </a:r>
            <a:r>
              <a:rPr lang="en-GB" smtClean="0">
                <a:solidFill>
                  <a:srgbClr val="FF0000"/>
                </a:solidFill>
              </a:rPr>
              <a:t>1.54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chemeClr val="tx1"/>
                </a:solidFill>
              </a:rPr>
              <a:t>2013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1115 - 300/612 </a:t>
            </a:r>
            <a:r>
              <a:rPr lang="en-GB" dirty="0" smtClean="0">
                <a:solidFill>
                  <a:schemeClr val="tx1"/>
                </a:solidFill>
              </a:rPr>
              <a:t>= </a:t>
            </a:r>
            <a:r>
              <a:rPr lang="en-GB" dirty="0" smtClean="0">
                <a:solidFill>
                  <a:srgbClr val="FF0000"/>
                </a:solidFill>
              </a:rPr>
              <a:t>1.33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970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Debtor Days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Debtors x 365</a:t>
            </a:r>
            <a:r>
              <a:rPr lang="en-GB" dirty="0" smtClean="0"/>
              <a:t>/ </a:t>
            </a:r>
            <a:r>
              <a:rPr lang="en-GB" dirty="0"/>
              <a:t>sales =     ******* days</a:t>
            </a:r>
          </a:p>
          <a:p>
            <a:endParaRPr lang="en-GB" dirty="0" smtClean="0"/>
          </a:p>
          <a:p>
            <a:r>
              <a:rPr lang="en-GB" b="1" dirty="0" smtClean="0"/>
              <a:t>2012</a:t>
            </a:r>
          </a:p>
          <a:p>
            <a:r>
              <a:rPr lang="en-GB" dirty="0" smtClean="0"/>
              <a:t>600 x 365/6500 = </a:t>
            </a:r>
            <a:r>
              <a:rPr lang="en-GB" dirty="0" smtClean="0">
                <a:solidFill>
                  <a:srgbClr val="FF0000"/>
                </a:solidFill>
              </a:rPr>
              <a:t>33.69</a:t>
            </a:r>
            <a:r>
              <a:rPr lang="en-GB" dirty="0" smtClean="0"/>
              <a:t> days</a:t>
            </a:r>
          </a:p>
          <a:p>
            <a:endParaRPr lang="en-GB" dirty="0"/>
          </a:p>
          <a:p>
            <a:r>
              <a:rPr lang="en-GB" b="1" dirty="0" smtClean="0"/>
              <a:t>2013</a:t>
            </a:r>
          </a:p>
          <a:p>
            <a:r>
              <a:rPr lang="en-GB" dirty="0" smtClean="0"/>
              <a:t>800 x 365/8000 = </a:t>
            </a:r>
            <a:r>
              <a:rPr lang="en-GB" dirty="0" smtClean="0">
                <a:solidFill>
                  <a:srgbClr val="FF0000"/>
                </a:solidFill>
              </a:rPr>
              <a:t>36.50</a:t>
            </a:r>
            <a:r>
              <a:rPr lang="en-GB" dirty="0" smtClean="0"/>
              <a:t> days</a:t>
            </a:r>
          </a:p>
          <a:p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539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Creditor days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Creditor  x 365/ </a:t>
            </a:r>
            <a:r>
              <a:rPr lang="en-GB" dirty="0" smtClean="0"/>
              <a:t>purchases  </a:t>
            </a:r>
            <a:r>
              <a:rPr lang="en-GB" dirty="0"/>
              <a:t>=   ***** </a:t>
            </a:r>
            <a:r>
              <a:rPr lang="en-GB" dirty="0" smtClean="0"/>
              <a:t>days</a:t>
            </a:r>
          </a:p>
          <a:p>
            <a:endParaRPr lang="en-GB" dirty="0"/>
          </a:p>
          <a:p>
            <a:r>
              <a:rPr lang="en-GB" b="1" dirty="0" smtClean="0"/>
              <a:t>2012</a:t>
            </a:r>
          </a:p>
          <a:p>
            <a:r>
              <a:rPr lang="en-GB" dirty="0" smtClean="0"/>
              <a:t>300 x 365/5500 = </a:t>
            </a:r>
            <a:r>
              <a:rPr lang="en-GB" dirty="0" smtClean="0">
                <a:solidFill>
                  <a:srgbClr val="FF0000"/>
                </a:solidFill>
              </a:rPr>
              <a:t>19.91</a:t>
            </a:r>
          </a:p>
          <a:p>
            <a:r>
              <a:rPr lang="en-GB" b="1" dirty="0" smtClean="0"/>
              <a:t>2013</a:t>
            </a:r>
          </a:p>
          <a:p>
            <a:r>
              <a:rPr lang="en-GB" dirty="0" smtClean="0"/>
              <a:t>480 x 365/6000 = </a:t>
            </a:r>
            <a:r>
              <a:rPr lang="en-GB" dirty="0" smtClean="0">
                <a:solidFill>
                  <a:srgbClr val="FF0000"/>
                </a:solidFill>
              </a:rPr>
              <a:t>29.20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573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Debt ratio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Total debt/total assets  = ******</a:t>
            </a:r>
          </a:p>
          <a:p>
            <a:endParaRPr lang="en-GB" b="1" dirty="0" smtClean="0"/>
          </a:p>
          <a:p>
            <a:r>
              <a:rPr lang="en-GB" b="1" dirty="0" smtClean="0"/>
              <a:t>2012</a:t>
            </a:r>
            <a:endParaRPr lang="en-GB" dirty="0"/>
          </a:p>
          <a:p>
            <a:r>
              <a:rPr lang="en-GB" dirty="0" smtClean="0"/>
              <a:t>503/1545 = </a:t>
            </a:r>
            <a:r>
              <a:rPr lang="en-GB" dirty="0" smtClean="0">
                <a:solidFill>
                  <a:srgbClr val="FF0000"/>
                </a:solidFill>
              </a:rPr>
              <a:t>33</a:t>
            </a:r>
          </a:p>
          <a:p>
            <a:endParaRPr lang="en-GB" dirty="0"/>
          </a:p>
          <a:p>
            <a:r>
              <a:rPr lang="en-GB" b="1" dirty="0" smtClean="0"/>
              <a:t>2013</a:t>
            </a:r>
          </a:p>
          <a:p>
            <a:endParaRPr lang="en-GB" dirty="0"/>
          </a:p>
          <a:p>
            <a:r>
              <a:rPr lang="en-GB" dirty="0" smtClean="0"/>
              <a:t>682/1595 = </a:t>
            </a:r>
            <a:r>
              <a:rPr lang="en-GB" dirty="0" smtClean="0">
                <a:solidFill>
                  <a:srgbClr val="FF0000"/>
                </a:solidFill>
              </a:rPr>
              <a:t>43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234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Interest Cover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Profit before interest and tax/ interest charges</a:t>
            </a:r>
          </a:p>
          <a:p>
            <a:r>
              <a:rPr lang="en-GB" dirty="0" smtClean="0"/>
              <a:t>2012</a:t>
            </a:r>
          </a:p>
          <a:p>
            <a:r>
              <a:rPr lang="en-GB" dirty="0" smtClean="0"/>
              <a:t>303/10 = 30.30</a:t>
            </a:r>
          </a:p>
          <a:p>
            <a:endParaRPr lang="en-GB" dirty="0"/>
          </a:p>
          <a:p>
            <a:r>
              <a:rPr lang="en-GB" dirty="0" smtClean="0"/>
              <a:t>2015</a:t>
            </a:r>
          </a:p>
          <a:p>
            <a:r>
              <a:rPr lang="en-GB" dirty="0" smtClean="0"/>
              <a:t>879/5 = 175.80</a:t>
            </a:r>
          </a:p>
          <a:p>
            <a:r>
              <a:rPr lang="en-GB" dirty="0" smtClean="0"/>
              <a:t>A large interest coverage ratio indicates that a corporation will be able to pay interest on its debt even if its earnings were to decrease.  A small interest coverage ratio sends a caution signal.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99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461</TotalTime>
  <Words>266</Words>
  <Application>Microsoft Office PowerPoint</Application>
  <PresentationFormat>Widescreen</PresentationFormat>
  <Paragraphs>108</Paragraphs>
  <Slides>12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Calibri</vt:lpstr>
      <vt:lpstr>Franklin Gothic Book</vt:lpstr>
      <vt:lpstr>Crop</vt:lpstr>
      <vt:lpstr>Kensington</vt:lpstr>
      <vt:lpstr>Gross profit</vt:lpstr>
      <vt:lpstr>Net profit margin</vt:lpstr>
      <vt:lpstr>ROCE</vt:lpstr>
      <vt:lpstr>Asset turnover</vt:lpstr>
      <vt:lpstr>Working Capital Turnover</vt:lpstr>
      <vt:lpstr>Current ratio</vt:lpstr>
      <vt:lpstr>Quick ratio</vt:lpstr>
      <vt:lpstr>Debtor Days</vt:lpstr>
      <vt:lpstr>Creditor days</vt:lpstr>
      <vt:lpstr>Debt ratio</vt:lpstr>
      <vt:lpstr>Interest Cover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Westeros solution</dc:title>
  <dc:creator>Marie Pitson</dc:creator>
  <cp:lastModifiedBy>Marie Pitson</cp:lastModifiedBy>
  <cp:revision>11</cp:revision>
  <cp:lastPrinted>2017-05-08T06:44:59Z</cp:lastPrinted>
  <dcterms:created xsi:type="dcterms:W3CDTF">2016-10-10T09:26:18Z</dcterms:created>
  <dcterms:modified xsi:type="dcterms:W3CDTF">2019-05-09T14:55:40Z</dcterms:modified>
</cp:coreProperties>
</file>