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1"/>
  </p:notesMasterIdLst>
  <p:sldIdLst>
    <p:sldId id="256" r:id="rId2"/>
    <p:sldId id="257" r:id="rId3"/>
    <p:sldId id="258" r:id="rId4"/>
    <p:sldId id="259" r:id="rId5"/>
    <p:sldId id="260" r:id="rId6"/>
    <p:sldId id="261" r:id="rId7"/>
    <p:sldId id="264"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99" autoAdjust="0"/>
  </p:normalViewPr>
  <p:slideViewPr>
    <p:cSldViewPr snapToGrid="0">
      <p:cViewPr varScale="1">
        <p:scale>
          <a:sx n="56" d="100"/>
          <a:sy n="56" d="100"/>
        </p:scale>
        <p:origin x="104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B2EF12-3C07-4DD8-8140-73159B2BC3F7}"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FA05F7-2C61-4350-8CEC-7F746BE466A5}" type="slidenum">
              <a:rPr lang="en-US" smtClean="0"/>
              <a:t>‹#›</a:t>
            </a:fld>
            <a:endParaRPr lang="en-US"/>
          </a:p>
        </p:txBody>
      </p:sp>
    </p:spTree>
    <p:extLst>
      <p:ext uri="{BB962C8B-B14F-4D97-AF65-F5344CB8AC3E}">
        <p14:creationId xmlns:p14="http://schemas.microsoft.com/office/powerpoint/2010/main" val="2935874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E101A"/>
                </a:solidFill>
                <a:effectLst/>
                <a:latin typeface="Times New Roman" panose="02020603050405020304" pitchFamily="18" charset="0"/>
                <a:ea typeface="Times New Roman" panose="02020603050405020304" pitchFamily="18" charset="0"/>
              </a:rPr>
              <a:t>The Hilton customer reward system, Hilton hotels. is utilized by Hilton Accor hotels. The name has locations in significant downtown areas, close to runways, conference halls, and well-known vacation spots all over the world, and it cater to both corporate and leisure tourists</a:t>
            </a:r>
            <a:r>
              <a:rPr lang="en-US" sz="1200" dirty="0">
                <a:solidFill>
                  <a:srgbClr val="222222"/>
                </a:solidFill>
                <a:effectLst/>
                <a:latin typeface="Times New Roman" panose="02020603050405020304" pitchFamily="18" charset="0"/>
                <a:ea typeface="Times New Roman" panose="02020603050405020304" pitchFamily="18" charset="0"/>
              </a:rPr>
              <a:t> (</a:t>
            </a:r>
            <a:r>
              <a:rPr lang="en-US" sz="1200" dirty="0" err="1">
                <a:solidFill>
                  <a:srgbClr val="222222"/>
                </a:solidFill>
                <a:effectLst/>
                <a:latin typeface="Times New Roman" panose="02020603050405020304" pitchFamily="18" charset="0"/>
                <a:ea typeface="Times New Roman" panose="02020603050405020304" pitchFamily="18" charset="0"/>
              </a:rPr>
              <a:t>Griffitts</a:t>
            </a:r>
            <a:r>
              <a:rPr lang="en-US" sz="1200" dirty="0">
                <a:solidFill>
                  <a:srgbClr val="222222"/>
                </a:solidFill>
                <a:latin typeface="Times New Roman" panose="02020603050405020304" pitchFamily="18" charset="0"/>
                <a:ea typeface="Times New Roman" panose="02020603050405020304" pitchFamily="18" charset="0"/>
              </a:rPr>
              <a:t>, </a:t>
            </a:r>
            <a:r>
              <a:rPr lang="en-US" sz="1200" dirty="0">
                <a:solidFill>
                  <a:srgbClr val="222222"/>
                </a:solidFill>
                <a:effectLst/>
                <a:latin typeface="Times New Roman" panose="02020603050405020304" pitchFamily="18" charset="0"/>
                <a:ea typeface="Times New Roman" panose="02020603050405020304" pitchFamily="18" charset="0"/>
              </a:rPr>
              <a:t>2016)</a:t>
            </a:r>
            <a:r>
              <a:rPr lang="en-US" sz="1200" dirty="0">
                <a:solidFill>
                  <a:srgbClr val="0E101A"/>
                </a:solidFill>
                <a:effectLst/>
                <a:latin typeface="Times New Roman" panose="02020603050405020304" pitchFamily="18" charset="0"/>
                <a:ea typeface="Times New Roman" panose="02020603050405020304" pitchFamily="18" charset="0"/>
              </a:rPr>
              <a:t>.</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2</a:t>
            </a:fld>
            <a:endParaRPr lang="en-US"/>
          </a:p>
        </p:txBody>
      </p:sp>
    </p:spTree>
    <p:extLst>
      <p:ext uri="{BB962C8B-B14F-4D97-AF65-F5344CB8AC3E}">
        <p14:creationId xmlns:p14="http://schemas.microsoft.com/office/powerpoint/2010/main" val="3967073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The price</a:t>
            </a:r>
            <a:r>
              <a:rPr lang="en-US" sz="1800" dirty="0">
                <a:solidFill>
                  <a:srgbClr val="0E101A"/>
                </a:solidFill>
                <a:effectLst/>
                <a:latin typeface="Times New Roman" panose="02020603050405020304" pitchFamily="18" charset="0"/>
                <a:ea typeface="Times New Roman" panose="02020603050405020304" pitchFamily="18" charset="0"/>
              </a:rPr>
              <a:t> is a resource that is given value.</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The fixed </a:t>
            </a:r>
            <a:r>
              <a:rPr lang="en-US" sz="1800" b="1" dirty="0">
                <a:solidFill>
                  <a:srgbClr val="0E101A"/>
                </a:solidFill>
                <a:effectLst/>
                <a:latin typeface="Times New Roman" panose="02020603050405020304" pitchFamily="18" charset="0"/>
                <a:ea typeface="Times New Roman" panose="02020603050405020304" pitchFamily="18" charset="0"/>
              </a:rPr>
              <a:t>place </a:t>
            </a:r>
            <a:r>
              <a:rPr lang="en-US" sz="1800" dirty="0">
                <a:solidFill>
                  <a:srgbClr val="0E101A"/>
                </a:solidFill>
                <a:effectLst/>
                <a:latin typeface="Times New Roman" panose="02020603050405020304" pitchFamily="18" charset="0"/>
                <a:ea typeface="Times New Roman" panose="02020603050405020304" pitchFamily="18" charset="0"/>
              </a:rPr>
              <a:t>is mandatory for every marketing strategy starts with. The item is not just a physical issue.</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Price </a:t>
            </a:r>
            <a:r>
              <a:rPr lang="en-US" sz="1800" dirty="0">
                <a:solidFill>
                  <a:srgbClr val="0E101A"/>
                </a:solidFill>
                <a:effectLst/>
                <a:latin typeface="Times New Roman" panose="02020603050405020304" pitchFamily="18" charset="0"/>
                <a:ea typeface="Times New Roman" panose="02020603050405020304" pitchFamily="18" charset="0"/>
              </a:rPr>
              <a:t>is the amount of money that a buyer must pay to purchase or possess a product from a business.</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Promotio</a:t>
            </a:r>
            <a:r>
              <a:rPr lang="en-US" sz="1800" dirty="0">
                <a:solidFill>
                  <a:srgbClr val="0E101A"/>
                </a:solidFill>
                <a:effectLst/>
                <a:latin typeface="Times New Roman" panose="02020603050405020304" pitchFamily="18" charset="0"/>
                <a:ea typeface="Times New Roman" panose="02020603050405020304" pitchFamily="18" charset="0"/>
              </a:rPr>
              <a:t>n mix, the numerous ways you can reach out to the target demographic will thus be included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solidFill>
                  <a:srgbClr val="E36B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3</a:t>
            </a:fld>
            <a:endParaRPr lang="en-US"/>
          </a:p>
        </p:txBody>
      </p:sp>
    </p:spTree>
    <p:extLst>
      <p:ext uri="{BB962C8B-B14F-4D97-AF65-F5344CB8AC3E}">
        <p14:creationId xmlns:p14="http://schemas.microsoft.com/office/powerpoint/2010/main" val="2506826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200" kern="1200" dirty="0">
                <a:solidFill>
                  <a:schemeClr val="tx1"/>
                </a:solidFill>
                <a:effectLst/>
                <a:latin typeface="+mn-lt"/>
                <a:ea typeface="+mn-ea"/>
                <a:cs typeface="+mn-cs"/>
              </a:rPr>
              <a:t> </a:t>
            </a:r>
            <a:r>
              <a:rPr lang="en-US" sz="1800" b="1" dirty="0">
                <a:solidFill>
                  <a:srgbClr val="0E101A"/>
                </a:solidFill>
                <a:effectLst/>
                <a:latin typeface="Times New Roman" panose="02020603050405020304" pitchFamily="18" charset="0"/>
                <a:ea typeface="Times New Roman" panose="02020603050405020304" pitchFamily="18" charset="0"/>
              </a:rPr>
              <a:t>Strengths </a:t>
            </a:r>
            <a:r>
              <a:rPr lang="en-US" sz="1800" dirty="0">
                <a:solidFill>
                  <a:srgbClr val="0E101A"/>
                </a:solidFill>
                <a:effectLst/>
                <a:latin typeface="Times New Roman" panose="02020603050405020304" pitchFamily="18" charset="0"/>
                <a:ea typeface="Times New Roman" panose="02020603050405020304" pitchFamily="18" charset="0"/>
              </a:rPr>
              <a:t>are something that business does well.</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Both</a:t>
            </a:r>
            <a:r>
              <a:rPr lang="en-US" sz="1800" b="1" dirty="0">
                <a:solidFill>
                  <a:srgbClr val="0E101A"/>
                </a:solidFill>
                <a:effectLst/>
                <a:latin typeface="Times New Roman" panose="02020603050405020304" pitchFamily="18" charset="0"/>
                <a:ea typeface="Times New Roman" panose="02020603050405020304" pitchFamily="18" charset="0"/>
              </a:rPr>
              <a:t> weaknesses</a:t>
            </a:r>
            <a:r>
              <a:rPr lang="en-US" sz="1800" dirty="0">
                <a:solidFill>
                  <a:srgbClr val="0E101A"/>
                </a:solidFill>
                <a:effectLst/>
                <a:latin typeface="Times New Roman" panose="02020603050405020304" pitchFamily="18" charset="0"/>
                <a:ea typeface="Times New Roman" panose="02020603050405020304" pitchFamily="18" charset="0"/>
              </a:rPr>
              <a:t> and strengths are ingrained aspects of the company.</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Opportunities </a:t>
            </a:r>
            <a:r>
              <a:rPr lang="en-US" sz="1800" dirty="0">
                <a:solidFill>
                  <a:srgbClr val="0E101A"/>
                </a:solidFill>
                <a:effectLst/>
                <a:latin typeface="Times New Roman" panose="02020603050405020304" pitchFamily="18" charset="0"/>
                <a:ea typeface="Times New Roman" panose="02020603050405020304" pitchFamily="18" charset="0"/>
              </a:rPr>
              <a:t>are windows of opportunity or possibilities for something good to occur.</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Threats </a:t>
            </a:r>
            <a:r>
              <a:rPr lang="en-US" sz="1800" dirty="0">
                <a:solidFill>
                  <a:srgbClr val="0E101A"/>
                </a:solidFill>
                <a:effectLst/>
                <a:latin typeface="Times New Roman" panose="02020603050405020304" pitchFamily="18" charset="0"/>
                <a:ea typeface="Times New Roman" panose="02020603050405020304" pitchFamily="18" charset="0"/>
              </a:rPr>
              <a:t>encompass everything that could have a negative external impact on the company.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4</a:t>
            </a:fld>
            <a:endParaRPr lang="en-US"/>
          </a:p>
        </p:txBody>
      </p:sp>
    </p:spTree>
    <p:extLst>
      <p:ext uri="{BB962C8B-B14F-4D97-AF65-F5344CB8AC3E}">
        <p14:creationId xmlns:p14="http://schemas.microsoft.com/office/powerpoint/2010/main" val="569740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800" b="1" dirty="0">
                <a:effectLst/>
                <a:latin typeface="Times New Roman" panose="02020603050405020304" pitchFamily="18" charset="0"/>
                <a:ea typeface="Times New Roman" panose="02020603050405020304" pitchFamily="18" charset="0"/>
              </a:rPr>
              <a:t>Political Factors</a:t>
            </a:r>
            <a:r>
              <a:rPr lang="en-US" sz="1800" dirty="0">
                <a:effectLst/>
                <a:latin typeface="Times New Roman" panose="02020603050405020304" pitchFamily="18" charset="0"/>
                <a:ea typeface="Times New Roman" panose="02020603050405020304" pitchFamily="18" charset="0"/>
              </a:rPr>
              <a:t> can include </a:t>
            </a:r>
            <a:r>
              <a:rPr lang="en-US" sz="1800" dirty="0">
                <a:solidFill>
                  <a:srgbClr val="0E101A"/>
                </a:solidFill>
                <a:effectLst/>
                <a:latin typeface="Times New Roman" panose="02020603050405020304" pitchFamily="18" charset="0"/>
                <a:ea typeface="Times New Roman" panose="02020603050405020304" pitchFamily="18" charset="0"/>
              </a:rPr>
              <a:t>National policy, legislation, tax policy, social cohesion, or turbulence in global markets.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Economic factors</a:t>
            </a:r>
            <a:r>
              <a:rPr lang="en-US" sz="1800" dirty="0">
                <a:effectLst/>
                <a:latin typeface="Times New Roman" panose="02020603050405020304" pitchFamily="18" charset="0"/>
                <a:ea typeface="Times New Roman" panose="02020603050405020304" pitchFamily="18" charset="0"/>
              </a:rPr>
              <a:t> have</a:t>
            </a:r>
            <a:r>
              <a:rPr lang="en-US" sz="1800" dirty="0">
                <a:solidFill>
                  <a:srgbClr val="0E101A"/>
                </a:solidFill>
                <a:effectLst/>
                <a:latin typeface="Times New Roman" panose="02020603050405020304" pitchFamily="18" charset="0"/>
                <a:ea typeface="Times New Roman" panose="02020603050405020304" pitchFamily="18" charset="0"/>
              </a:rPr>
              <a:t> just a big impact on how lucrative a company is and just how people do operations.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Social Factors</a:t>
            </a:r>
            <a:r>
              <a:rPr lang="en-US" sz="1800" dirty="0">
                <a:effectLst/>
                <a:latin typeface="Times New Roman" panose="02020603050405020304" pitchFamily="18" charset="0"/>
                <a:ea typeface="Times New Roman" panose="02020603050405020304" pitchFamily="18" charset="0"/>
              </a:rPr>
              <a:t> include </a:t>
            </a:r>
            <a:r>
              <a:rPr lang="en-US" sz="1800" dirty="0">
                <a:solidFill>
                  <a:srgbClr val="0E101A"/>
                </a:solidFill>
                <a:effectLst/>
                <a:latin typeface="Times New Roman" panose="02020603050405020304" pitchFamily="18" charset="0"/>
                <a:ea typeface="Times New Roman" panose="02020603050405020304" pitchFamily="18" charset="0"/>
              </a:rPr>
              <a:t>Average age, growing populations, and awareness of health, career preferences, and so forth.</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Technological factors</a:t>
            </a:r>
            <a:r>
              <a:rPr lang="en-US" sz="1800" dirty="0">
                <a:effectLst/>
                <a:latin typeface="Times New Roman" panose="02020603050405020304" pitchFamily="18" charset="0"/>
                <a:ea typeface="Times New Roman" panose="02020603050405020304" pitchFamily="18" charset="0"/>
              </a:rPr>
              <a:t> affect </a:t>
            </a:r>
            <a:r>
              <a:rPr lang="en-US" sz="1800" dirty="0">
                <a:solidFill>
                  <a:srgbClr val="0E101A"/>
                </a:solidFill>
                <a:effectLst/>
                <a:latin typeface="Times New Roman" panose="02020603050405020304" pitchFamily="18" charset="0"/>
                <a:ea typeface="Times New Roman" panose="02020603050405020304" pitchFamily="18" charset="0"/>
              </a:rPr>
              <a:t>a variety of ways include new production methods, that influence how we operate.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Environmental Factors</a:t>
            </a:r>
            <a:r>
              <a:rPr lang="en-US" sz="1800" dirty="0">
                <a:effectLst/>
                <a:latin typeface="Times New Roman" panose="02020603050405020304" pitchFamily="18" charset="0"/>
                <a:ea typeface="Times New Roman" panose="02020603050405020304" pitchFamily="18" charset="0"/>
              </a:rPr>
              <a:t> have </a:t>
            </a:r>
            <a:r>
              <a:rPr lang="en-US" sz="1800" dirty="0">
                <a:solidFill>
                  <a:srgbClr val="0E101A"/>
                </a:solidFill>
                <a:effectLst/>
                <a:latin typeface="Times New Roman" panose="02020603050405020304" pitchFamily="18" charset="0"/>
                <a:ea typeface="Times New Roman" panose="02020603050405020304" pitchFamily="18" charset="0"/>
              </a:rPr>
              <a:t>only truly gained prominence in the decade or so.</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Legal factors</a:t>
            </a:r>
            <a:r>
              <a:rPr lang="en-US" sz="1800" dirty="0">
                <a:effectLst/>
                <a:latin typeface="Times New Roman" panose="02020603050405020304" pitchFamily="18" charset="0"/>
                <a:ea typeface="Times New Roman" panose="02020603050405020304" pitchFamily="18" charset="0"/>
              </a:rPr>
              <a:t> include - </a:t>
            </a:r>
            <a:r>
              <a:rPr lang="en-US" sz="1800" dirty="0">
                <a:solidFill>
                  <a:srgbClr val="0E101A"/>
                </a:solidFill>
                <a:effectLst/>
                <a:latin typeface="Times New Roman" panose="02020603050405020304" pitchFamily="18" charset="0"/>
                <a:ea typeface="Times New Roman" panose="02020603050405020304" pitchFamily="18" charset="0"/>
              </a:rPr>
              <a:t>public safety, social equality, regulations for promotion, legislation and obligations for consumers, product labeling, and safety regulations</a:t>
            </a:r>
            <a:r>
              <a:rPr lang="en-US" sz="1800" dirty="0">
                <a:solidFill>
                  <a:srgbClr val="222222"/>
                </a:solidFill>
                <a:effectLst/>
                <a:latin typeface="Times New Roman" panose="02020603050405020304" pitchFamily="18" charset="0"/>
                <a:ea typeface="Times New Roman" panose="02020603050405020304" pitchFamily="18" charset="0"/>
              </a:rPr>
              <a:t> (Chinn, 2017)</a:t>
            </a:r>
            <a:r>
              <a:rPr lang="en-US" sz="1800" dirty="0">
                <a:solidFill>
                  <a:srgbClr val="0E101A"/>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5</a:t>
            </a:fld>
            <a:endParaRPr lang="en-US"/>
          </a:p>
        </p:txBody>
      </p:sp>
    </p:spTree>
    <p:extLst>
      <p:ext uri="{BB962C8B-B14F-4D97-AF65-F5344CB8AC3E}">
        <p14:creationId xmlns:p14="http://schemas.microsoft.com/office/powerpoint/2010/main" val="1162439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Creating customer value and engagement</a:t>
            </a:r>
          </a:p>
          <a:p>
            <a:r>
              <a:rPr lang="en-US" sz="1200" kern="1200" dirty="0">
                <a:solidFill>
                  <a:schemeClr val="tx1"/>
                </a:solidFill>
                <a:effectLst/>
                <a:latin typeface="+mn-lt"/>
                <a:ea typeface="+mn-ea"/>
                <a:cs typeface="+mn-cs"/>
              </a:rPr>
              <a:t> </a:t>
            </a: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The goal is to create marketing and promotion methods that cater to consumer wants and aspirations.</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To track consumer behavior through the Hotel Loyalty </a:t>
            </a:r>
            <a:r>
              <a:rPr lang="en-US" sz="1200" dirty="0" err="1">
                <a:solidFill>
                  <a:srgbClr val="0E101A"/>
                </a:solidFill>
                <a:effectLst/>
                <a:latin typeface="Times New Roman" panose="02020603050405020304" pitchFamily="18" charset="0"/>
                <a:ea typeface="Times New Roman" panose="02020603050405020304" pitchFamily="18" charset="0"/>
              </a:rPr>
              <a:t>loyalty</a:t>
            </a:r>
            <a:r>
              <a:rPr lang="en-US" sz="1200" dirty="0">
                <a:solidFill>
                  <a:srgbClr val="0E101A"/>
                </a:solidFill>
                <a:effectLst/>
                <a:latin typeface="Times New Roman" panose="02020603050405020304" pitchFamily="18" charset="0"/>
                <a:ea typeface="Times New Roman" panose="02020603050405020304" pitchFamily="18" charset="0"/>
              </a:rPr>
              <a:t> scheme</a:t>
            </a:r>
            <a:r>
              <a:rPr lang="en-US" sz="1200" dirty="0">
                <a:solidFill>
                  <a:srgbClr val="222222"/>
                </a:solidFill>
                <a:effectLst/>
                <a:latin typeface="Times New Roman" panose="02020603050405020304" pitchFamily="18" charset="0"/>
                <a:ea typeface="Times New Roman" panose="02020603050405020304" pitchFamily="18" charset="0"/>
              </a:rPr>
              <a:t> (Novak, 2011)</a:t>
            </a:r>
            <a:r>
              <a:rPr lang="en-US" sz="1200" dirty="0">
                <a:solidFill>
                  <a:srgbClr val="0E101A"/>
                </a:solidFill>
                <a:effectLst/>
                <a:latin typeface="Times New Roman" panose="02020603050405020304" pitchFamily="18" charset="0"/>
                <a:ea typeface="Times New Roman" panose="02020603050405020304" pitchFamily="18" charset="0"/>
              </a:rPr>
              <a:t>.</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6</a:t>
            </a:fld>
            <a:endParaRPr lang="en-US"/>
          </a:p>
        </p:txBody>
      </p:sp>
    </p:spTree>
    <p:extLst>
      <p:ext uri="{BB962C8B-B14F-4D97-AF65-F5344CB8AC3E}">
        <p14:creationId xmlns:p14="http://schemas.microsoft.com/office/powerpoint/2010/main" val="124947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Wherever designers are gathering, stay accessible. </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Make the page searchable.</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Utilize the online platforms. </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Develop a successful email business plan.</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Assemble a list of active email marketing.</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Produce compelling personal emails</a:t>
            </a:r>
            <a:r>
              <a:rPr lang="en-US" sz="1200" dirty="0">
                <a:solidFill>
                  <a:srgbClr val="222222"/>
                </a:solidFill>
                <a:effectLst/>
                <a:latin typeface="Times New Roman" panose="02020603050405020304" pitchFamily="18" charset="0"/>
                <a:ea typeface="Times New Roman" panose="02020603050405020304" pitchFamily="18" charset="0"/>
              </a:rPr>
              <a:t> (</a:t>
            </a:r>
            <a:r>
              <a:rPr lang="en-US" sz="1200" dirty="0" err="1">
                <a:solidFill>
                  <a:srgbClr val="222222"/>
                </a:solidFill>
                <a:effectLst/>
                <a:latin typeface="Times New Roman" panose="02020603050405020304" pitchFamily="18" charset="0"/>
                <a:ea typeface="Times New Roman" panose="02020603050405020304" pitchFamily="18" charset="0"/>
              </a:rPr>
              <a:t>Dessain</a:t>
            </a:r>
            <a:r>
              <a:rPr lang="en-US" sz="1200" dirty="0">
                <a:solidFill>
                  <a:srgbClr val="222222"/>
                </a:solidFill>
                <a:effectLst/>
                <a:latin typeface="Times New Roman" panose="02020603050405020304" pitchFamily="18" charset="0"/>
                <a:ea typeface="Times New Roman" panose="02020603050405020304" pitchFamily="18" charset="0"/>
              </a:rPr>
              <a:t> and </a:t>
            </a:r>
            <a:r>
              <a:rPr lang="en-US" sz="1200" dirty="0" err="1">
                <a:solidFill>
                  <a:srgbClr val="222222"/>
                </a:solidFill>
                <a:effectLst/>
                <a:latin typeface="Times New Roman" panose="02020603050405020304" pitchFamily="18" charset="0"/>
                <a:ea typeface="Times New Roman" panose="02020603050405020304" pitchFamily="18" charset="0"/>
              </a:rPr>
              <a:t>Zeuch</a:t>
            </a:r>
            <a:r>
              <a:rPr lang="en-US" sz="1200" dirty="0">
                <a:solidFill>
                  <a:srgbClr val="222222"/>
                </a:solidFill>
                <a:effectLst/>
                <a:latin typeface="Times New Roman" panose="02020603050405020304" pitchFamily="18" charset="0"/>
                <a:ea typeface="Times New Roman" panose="02020603050405020304" pitchFamily="18" charset="0"/>
              </a:rPr>
              <a:t>, 2016)</a:t>
            </a:r>
            <a:r>
              <a:rPr lang="en-US" sz="1200" dirty="0">
                <a:solidFill>
                  <a:srgbClr val="0E101A"/>
                </a:solidFill>
                <a:effectLst/>
                <a:latin typeface="Times New Roman" panose="02020603050405020304" pitchFamily="18" charset="0"/>
                <a:ea typeface="Times New Roman" panose="02020603050405020304" pitchFamily="18" charset="0"/>
              </a:rPr>
              <a:t>.</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88FA05F7-2C61-4350-8CEC-7F746BE466A5}" type="slidenum">
              <a:rPr lang="en-US" smtClean="0"/>
              <a:t>7</a:t>
            </a:fld>
            <a:endParaRPr lang="en-US"/>
          </a:p>
        </p:txBody>
      </p:sp>
    </p:spTree>
    <p:extLst>
      <p:ext uri="{BB962C8B-B14F-4D97-AF65-F5344CB8AC3E}">
        <p14:creationId xmlns:p14="http://schemas.microsoft.com/office/powerpoint/2010/main" val="3898512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The name has locations in significant downtown areas, close to runways, conference halls, and well-known vacation spots all over the world, and it cater to both corporate and leisure tourists. Customers will have access to services that enhance the items they are supplied. Cleaning services are provided to guests at the property for an extra fee</a:t>
            </a:r>
            <a:r>
              <a:rPr lang="en-US" sz="1800" dirty="0">
                <a:solidFill>
                  <a:srgbClr val="222222"/>
                </a:solidFill>
                <a:effectLst/>
                <a:latin typeface="Times New Roman" panose="02020603050405020304" pitchFamily="18" charset="0"/>
                <a:ea typeface="Times New Roman" panose="02020603050405020304" pitchFamily="18" charset="0"/>
              </a:rPr>
              <a:t> (Van den </a:t>
            </a:r>
            <a:r>
              <a:rPr lang="en-US" sz="1800" dirty="0" err="1">
                <a:solidFill>
                  <a:srgbClr val="222222"/>
                </a:solidFill>
                <a:effectLst/>
                <a:latin typeface="Times New Roman" panose="02020603050405020304" pitchFamily="18" charset="0"/>
                <a:ea typeface="Times New Roman" panose="02020603050405020304" pitchFamily="18" charset="0"/>
              </a:rPr>
              <a:t>Broeck</a:t>
            </a:r>
            <a:r>
              <a:rPr lang="en-US" sz="1800" dirty="0">
                <a:solidFill>
                  <a:srgbClr val="222222"/>
                </a:solidFill>
                <a:effectLst/>
                <a:latin typeface="Times New Roman" panose="02020603050405020304" pitchFamily="18" charset="0"/>
                <a:ea typeface="Times New Roman" panose="02020603050405020304" pitchFamily="18" charset="0"/>
              </a:rPr>
              <a:t>  et al., 2012).</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8</a:t>
            </a:fld>
            <a:endParaRPr lang="en-US"/>
          </a:p>
        </p:txBody>
      </p:sp>
    </p:spTree>
    <p:extLst>
      <p:ext uri="{BB962C8B-B14F-4D97-AF65-F5344CB8AC3E}">
        <p14:creationId xmlns:p14="http://schemas.microsoft.com/office/powerpoint/2010/main" val="4007770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FA05F7-2C61-4350-8CEC-7F746BE466A5}" type="slidenum">
              <a:rPr lang="en-US" smtClean="0"/>
              <a:t>9</a:t>
            </a:fld>
            <a:endParaRPr lang="en-US"/>
          </a:p>
        </p:txBody>
      </p:sp>
    </p:spTree>
    <p:extLst>
      <p:ext uri="{BB962C8B-B14F-4D97-AF65-F5344CB8AC3E}">
        <p14:creationId xmlns:p14="http://schemas.microsoft.com/office/powerpoint/2010/main" val="657097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6E8BA1-1625-489A-B433-9E684AD82D94}" type="datetimeFigureOut">
              <a:rPr lang="en-US" smtClean="0"/>
              <a:t>7/8/2022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66CECC2-AD90-4EE4-8363-29FBB96F2D5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3256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E8BA1-1625-489A-B433-9E684AD82D94}" type="datetimeFigureOut">
              <a:rPr lang="en-US" smtClean="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6CECC2-AD90-4EE4-8363-29FBB96F2D5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1232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6E8BA1-1625-489A-B433-9E684AD82D94}" type="datetimeFigureOut">
              <a:rPr lang="en-US" smtClean="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6CECC2-AD90-4EE4-8363-29FBB96F2D5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8164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6E8BA1-1625-489A-B433-9E684AD82D94}" type="datetimeFigureOut">
              <a:rPr lang="en-US" smtClean="0"/>
              <a:t>7/8/2022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6CECC2-AD90-4EE4-8363-29FBB96F2D5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7323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6E8BA1-1625-489A-B433-9E684AD82D94}" type="datetimeFigureOut">
              <a:rPr lang="en-US" smtClean="0"/>
              <a:t>7/8/2022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6CECC2-AD90-4EE4-8363-29FBB96F2D5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6040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6E8BA1-1625-489A-B433-9E684AD82D94}" type="datetimeFigureOut">
              <a:rPr lang="en-US" smtClean="0"/>
              <a:t>7/8/2022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6CECC2-AD90-4EE4-8363-29FBB96F2D5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8911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6E8BA1-1625-489A-B433-9E684AD82D94}" type="datetimeFigureOut">
              <a:rPr lang="en-US" smtClean="0"/>
              <a:t>7/8/2022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6CECC2-AD90-4EE4-8363-29FBB96F2D5B}" type="slidenum">
              <a:rPr lang="en-US" smtClean="0"/>
              <a:t>‹#›</a:t>
            </a:fld>
            <a:endParaRPr lang="en-US"/>
          </a:p>
        </p:txBody>
      </p:sp>
    </p:spTree>
    <p:extLst>
      <p:ext uri="{BB962C8B-B14F-4D97-AF65-F5344CB8AC3E}">
        <p14:creationId xmlns:p14="http://schemas.microsoft.com/office/powerpoint/2010/main" val="1831031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6E8BA1-1625-489A-B433-9E684AD82D94}" type="datetimeFigureOut">
              <a:rPr lang="en-US" smtClean="0"/>
              <a:t>7/8/2022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6CECC2-AD90-4EE4-8363-29FBB96F2D5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9056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26E8BA1-1625-489A-B433-9E684AD82D94}" type="datetimeFigureOut">
              <a:rPr lang="en-US" smtClean="0"/>
              <a:t>7/8/2022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66CECC2-AD90-4EE4-8363-29FBB96F2D5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7592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E8BA1-1625-489A-B433-9E684AD82D94}" type="datetimeFigureOut">
              <a:rPr lang="en-US" smtClean="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6CECC2-AD90-4EE4-8363-29FBB96F2D5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3026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E8BA1-1625-489A-B433-9E684AD82D94}" type="datetimeFigureOut">
              <a:rPr lang="en-US" smtClean="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6CECC2-AD90-4EE4-8363-29FBB96F2D5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172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26E8BA1-1625-489A-B433-9E684AD82D94}" type="datetimeFigureOut">
              <a:rPr lang="en-US" smtClean="0"/>
              <a:t>7/8/2022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66CECC2-AD90-4EE4-8363-29FBB96F2D5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35059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ADBF8-5849-04BF-2CC6-B41517304E71}"/>
              </a:ext>
            </a:extLst>
          </p:cNvPr>
          <p:cNvSpPr>
            <a:spLocks noGrp="1"/>
          </p:cNvSpPr>
          <p:nvPr>
            <p:ph type="ctrTitle"/>
          </p:nvPr>
        </p:nvSpPr>
        <p:spPr>
          <a:xfrm>
            <a:off x="1250392" y="571500"/>
            <a:ext cx="10037233" cy="2948940"/>
          </a:xfrm>
        </p:spPr>
        <p:txBody>
          <a:bodyPr>
            <a:normAutofit/>
          </a:bodyPr>
          <a:lstStyle/>
          <a:p>
            <a:r>
              <a:rPr lang="en-US" dirty="0">
                <a:solidFill>
                  <a:srgbClr val="202124"/>
                </a:solidFill>
                <a:latin typeface="Google Sans"/>
              </a:rPr>
              <a:t>Marketing Essentials</a:t>
            </a:r>
            <a:br>
              <a:rPr lang="en-US" dirty="0">
                <a:solidFill>
                  <a:srgbClr val="202124"/>
                </a:solidFill>
                <a:latin typeface="Google Sans"/>
              </a:rPr>
            </a:br>
            <a:r>
              <a:rPr lang="en-US" sz="3200" dirty="0">
                <a:solidFill>
                  <a:srgbClr val="202124"/>
                </a:solidFill>
                <a:latin typeface="Google Sans"/>
              </a:rPr>
              <a:t>Sufia Begum</a:t>
            </a:r>
            <a:br>
              <a:rPr lang="en-US" sz="3200" dirty="0">
                <a:solidFill>
                  <a:srgbClr val="202124"/>
                </a:solidFill>
                <a:latin typeface="Google Sans"/>
              </a:rPr>
            </a:br>
            <a:r>
              <a:rPr lang="en-US" sz="3200" dirty="0">
                <a:solidFill>
                  <a:srgbClr val="202124"/>
                </a:solidFill>
                <a:latin typeface="Google Sans"/>
              </a:rPr>
              <a:t>2126104</a:t>
            </a:r>
            <a:br>
              <a:rPr lang="en-US" sz="3200" dirty="0">
                <a:solidFill>
                  <a:srgbClr val="202124"/>
                </a:solidFill>
                <a:latin typeface="Google Sans"/>
              </a:rPr>
            </a:br>
            <a:r>
              <a:rPr lang="en-US" sz="3200" dirty="0">
                <a:solidFill>
                  <a:srgbClr val="202124"/>
                </a:solidFill>
                <a:latin typeface="Google Sans"/>
              </a:rPr>
              <a:t>Marketing Essentials BMIH4005</a:t>
            </a:r>
            <a:br>
              <a:rPr lang="en-US" sz="3200" dirty="0">
                <a:solidFill>
                  <a:srgbClr val="202124"/>
                </a:solidFill>
                <a:latin typeface="Google Sans"/>
              </a:rPr>
            </a:br>
            <a:r>
              <a:rPr lang="en-US" sz="3200" dirty="0">
                <a:solidFill>
                  <a:srgbClr val="202124"/>
                </a:solidFill>
                <a:latin typeface="Google Sans"/>
              </a:rPr>
              <a:t>Ruth Taylor-Davies</a:t>
            </a:r>
            <a:endParaRPr lang="en-US" sz="3200" dirty="0"/>
          </a:p>
        </p:txBody>
      </p:sp>
    </p:spTree>
    <p:extLst>
      <p:ext uri="{BB962C8B-B14F-4D97-AF65-F5344CB8AC3E}">
        <p14:creationId xmlns:p14="http://schemas.microsoft.com/office/powerpoint/2010/main" val="2110415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95E93-CCF1-2431-5CEE-15311F367135}"/>
              </a:ext>
            </a:extLst>
          </p:cNvPr>
          <p:cNvSpPr>
            <a:spLocks noGrp="1"/>
          </p:cNvSpPr>
          <p:nvPr>
            <p:ph type="title"/>
          </p:nvPr>
        </p:nvSpPr>
        <p:spPr/>
        <p:txBody>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dirty="0"/>
          </a:p>
        </p:txBody>
      </p:sp>
      <p:sp>
        <p:nvSpPr>
          <p:cNvPr id="3" name="Content Placeholder 2">
            <a:extLst>
              <a:ext uri="{FF2B5EF4-FFF2-40B4-BE49-F238E27FC236}">
                <a16:creationId xmlns:a16="http://schemas.microsoft.com/office/drawing/2014/main" id="{5CEC3B9C-463F-BAF0-94A3-F9F75426F541}"/>
              </a:ext>
            </a:extLst>
          </p:cNvPr>
          <p:cNvSpPr>
            <a:spLocks noGrp="1"/>
          </p:cNvSpPr>
          <p:nvPr>
            <p:ph idx="1"/>
          </p:nvPr>
        </p:nvSpPr>
        <p:spPr>
          <a:xfrm>
            <a:off x="727877" y="2347366"/>
            <a:ext cx="10359635" cy="3880773"/>
          </a:xfrm>
        </p:spPr>
        <p:txBody>
          <a:bodyPr/>
          <a:lstStyle/>
          <a:p>
            <a:pPr marL="0" marR="0" indent="0" algn="just">
              <a:spcBef>
                <a:spcPts val="0"/>
              </a:spcBef>
              <a:spcAft>
                <a:spcPts val="0"/>
              </a:spcAft>
              <a:buNone/>
            </a:pPr>
            <a:r>
              <a:rPr lang="en-US" sz="1800" dirty="0">
                <a:solidFill>
                  <a:srgbClr val="0E101A"/>
                </a:solidFill>
                <a:effectLst/>
                <a:latin typeface="Times New Roman" panose="02020603050405020304" pitchFamily="18" charset="0"/>
                <a:ea typeface="Times New Roman" panose="02020603050405020304" pitchFamily="18" charset="0"/>
              </a:rPr>
              <a:t>The Hilton customer reward system, Hilton hotels. is utilized by Hilton Accor hotels. The name has locations in significant downtown areas, close to runways, conference halls, and well-known vacation spots all over the world, and it cater to both corporate and leisure tourists</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dirty="0" err="1">
                <a:solidFill>
                  <a:srgbClr val="222222"/>
                </a:solidFill>
                <a:effectLst/>
                <a:latin typeface="Times New Roman" panose="02020603050405020304" pitchFamily="18" charset="0"/>
                <a:ea typeface="Times New Roman" panose="02020603050405020304" pitchFamily="18" charset="0"/>
              </a:rPr>
              <a:t>Griffitts</a:t>
            </a:r>
            <a:r>
              <a:rPr lang="en-US" sz="1800" dirty="0">
                <a:solidFill>
                  <a:srgbClr val="222222"/>
                </a:solidFill>
                <a:latin typeface="Times New Roman" panose="02020603050405020304" pitchFamily="18" charset="0"/>
                <a:ea typeface="Times New Roman" panose="02020603050405020304" pitchFamily="18" charset="0"/>
              </a:rPr>
              <a:t>, </a:t>
            </a:r>
            <a:r>
              <a:rPr lang="en-US" sz="1800" dirty="0">
                <a:solidFill>
                  <a:srgbClr val="222222"/>
                </a:solidFill>
                <a:effectLst/>
                <a:latin typeface="Times New Roman" panose="02020603050405020304" pitchFamily="18" charset="0"/>
                <a:ea typeface="Times New Roman" panose="02020603050405020304" pitchFamily="18" charset="0"/>
              </a:rPr>
              <a:t>2016)</a:t>
            </a:r>
            <a:r>
              <a:rPr lang="en-US" sz="1800" dirty="0">
                <a:solidFill>
                  <a:srgbClr val="0E101A"/>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indent="0">
              <a:buNone/>
            </a:pPr>
            <a:endParaRPr lang="en-US" dirty="0"/>
          </a:p>
        </p:txBody>
      </p:sp>
      <p:pic>
        <p:nvPicPr>
          <p:cNvPr id="4" name="Picture 3" descr="714 Hilton Hotel Stock Photos, Pictures &amp; Royalty-Free Images - iStock">
            <a:extLst>
              <a:ext uri="{FF2B5EF4-FFF2-40B4-BE49-F238E27FC236}">
                <a16:creationId xmlns:a16="http://schemas.microsoft.com/office/drawing/2014/main" id="{4E08DD17-00A6-D47D-1A69-AFD2CACB4A90}"/>
              </a:ext>
            </a:extLst>
          </p:cNvPr>
          <p:cNvPicPr>
            <a:picLocks noChangeAspect="1"/>
          </p:cNvPicPr>
          <p:nvPr/>
        </p:nvPicPr>
        <p:blipFill>
          <a:blip r:embed="rId3"/>
          <a:srcRect/>
          <a:stretch>
            <a:fillRect/>
          </a:stretch>
        </p:blipFill>
        <p:spPr bwMode="auto">
          <a:xfrm>
            <a:off x="3151989" y="3429000"/>
            <a:ext cx="6202453" cy="3113057"/>
          </a:xfrm>
          <a:prstGeom prst="rect">
            <a:avLst/>
          </a:prstGeom>
          <a:noFill/>
          <a:ln w="9525">
            <a:noFill/>
            <a:miter lim="800000"/>
            <a:headEnd/>
            <a:tailEnd/>
          </a:ln>
        </p:spPr>
      </p:pic>
    </p:spTree>
    <p:extLst>
      <p:ext uri="{BB962C8B-B14F-4D97-AF65-F5344CB8AC3E}">
        <p14:creationId xmlns:p14="http://schemas.microsoft.com/office/powerpoint/2010/main" val="4139527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0C48-25B5-1351-0532-1C6C4234E220}"/>
              </a:ext>
            </a:extLst>
          </p:cNvPr>
          <p:cNvSpPr>
            <a:spLocks noGrp="1"/>
          </p:cNvSpPr>
          <p:nvPr>
            <p:ph type="title"/>
          </p:nvPr>
        </p:nvSpPr>
        <p:spPr>
          <a:xfrm>
            <a:off x="677333" y="609600"/>
            <a:ext cx="10899623" cy="1320800"/>
          </a:xfrm>
        </p:spPr>
        <p:txBody>
          <a:bodyPr>
            <a:normAutofit/>
          </a:bodyPr>
          <a:lstStyle/>
          <a:p>
            <a:r>
              <a:rPr lang="en-US" b="1" dirty="0"/>
              <a:t>Marketing Mix</a:t>
            </a:r>
          </a:p>
        </p:txBody>
      </p:sp>
      <p:sp>
        <p:nvSpPr>
          <p:cNvPr id="3" name="Content Placeholder 2">
            <a:extLst>
              <a:ext uri="{FF2B5EF4-FFF2-40B4-BE49-F238E27FC236}">
                <a16:creationId xmlns:a16="http://schemas.microsoft.com/office/drawing/2014/main" id="{1A716D1C-3B94-D45F-A097-296E102A7F35}"/>
              </a:ext>
            </a:extLst>
          </p:cNvPr>
          <p:cNvSpPr>
            <a:spLocks noGrp="1"/>
          </p:cNvSpPr>
          <p:nvPr>
            <p:ph idx="1"/>
          </p:nvPr>
        </p:nvSpPr>
        <p:spPr>
          <a:xfrm>
            <a:off x="1222765" y="2706881"/>
            <a:ext cx="10671023" cy="3880773"/>
          </a:xfrm>
        </p:spPr>
        <p:txBody>
          <a:bodyPr/>
          <a:lstStyle/>
          <a:p>
            <a:r>
              <a:rPr lang="en-US" sz="1800" dirty="0">
                <a:effectLst/>
                <a:latin typeface="Arial" panose="020B0604020202020204" pitchFamily="34" charset="0"/>
                <a:ea typeface="Arial" panose="020B0604020202020204" pitchFamily="34" charset="0"/>
              </a:rPr>
              <a:t>Product</a:t>
            </a:r>
          </a:p>
          <a:p>
            <a:r>
              <a:rPr lang="en-US" sz="1800" dirty="0">
                <a:latin typeface="Arial" panose="020B0604020202020204" pitchFamily="34" charset="0"/>
                <a:ea typeface="Arial" panose="020B0604020202020204" pitchFamily="34" charset="0"/>
              </a:rPr>
              <a:t>Price</a:t>
            </a:r>
          </a:p>
          <a:p>
            <a:r>
              <a:rPr lang="en-US" sz="1800" dirty="0">
                <a:effectLst/>
                <a:latin typeface="Arial" panose="020B0604020202020204" pitchFamily="34" charset="0"/>
                <a:ea typeface="Arial" panose="020B0604020202020204" pitchFamily="34" charset="0"/>
              </a:rPr>
              <a:t>Place</a:t>
            </a:r>
          </a:p>
          <a:p>
            <a:r>
              <a:rPr lang="en-US" sz="1800" dirty="0">
                <a:latin typeface="Arial" panose="020B0604020202020204" pitchFamily="34" charset="0"/>
                <a:ea typeface="Arial" panose="020B0604020202020204" pitchFamily="34" charset="0"/>
              </a:rPr>
              <a:t>Promotion </a:t>
            </a:r>
            <a:endParaRPr lang="en-US" sz="1800" dirty="0">
              <a:effectLst/>
              <a:latin typeface="Arial" panose="020B0604020202020204" pitchFamily="34" charset="0"/>
              <a:ea typeface="Arial" panose="020B0604020202020204" pitchFamily="34" charset="0"/>
            </a:endParaRPr>
          </a:p>
          <a:p>
            <a:endParaRPr lang="en-US" dirty="0"/>
          </a:p>
        </p:txBody>
      </p:sp>
      <p:pic>
        <p:nvPicPr>
          <p:cNvPr id="6" name="Picture 5" descr="Marketing Mix - Definition, 4 P, 7 P of Marketing, Example, Elements">
            <a:extLst>
              <a:ext uri="{FF2B5EF4-FFF2-40B4-BE49-F238E27FC236}">
                <a16:creationId xmlns:a16="http://schemas.microsoft.com/office/drawing/2014/main" id="{CEE3EBF9-47FB-1E0F-4A24-8FB166A2AEFE}"/>
              </a:ext>
            </a:extLst>
          </p:cNvPr>
          <p:cNvPicPr>
            <a:picLocks noChangeAspect="1"/>
          </p:cNvPicPr>
          <p:nvPr/>
        </p:nvPicPr>
        <p:blipFill>
          <a:blip r:embed="rId3"/>
          <a:srcRect/>
          <a:stretch>
            <a:fillRect/>
          </a:stretch>
        </p:blipFill>
        <p:spPr bwMode="auto">
          <a:xfrm>
            <a:off x="5878286" y="2177142"/>
            <a:ext cx="5212578" cy="3490867"/>
          </a:xfrm>
          <a:prstGeom prst="rect">
            <a:avLst/>
          </a:prstGeom>
          <a:noFill/>
          <a:ln w="9525">
            <a:noFill/>
            <a:miter lim="800000"/>
            <a:headEnd/>
            <a:tailEnd/>
          </a:ln>
        </p:spPr>
      </p:pic>
    </p:spTree>
    <p:extLst>
      <p:ext uri="{BB962C8B-B14F-4D97-AF65-F5344CB8AC3E}">
        <p14:creationId xmlns:p14="http://schemas.microsoft.com/office/powerpoint/2010/main" val="809464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9976-E83F-3C40-148F-37FD5677416D}"/>
              </a:ext>
            </a:extLst>
          </p:cNvPr>
          <p:cNvSpPr>
            <a:spLocks noGrp="1"/>
          </p:cNvSpPr>
          <p:nvPr>
            <p:ph type="title"/>
          </p:nvPr>
        </p:nvSpPr>
        <p:spPr>
          <a:xfrm>
            <a:off x="677333" y="711450"/>
            <a:ext cx="10801652" cy="1320800"/>
          </a:xfrm>
        </p:spPr>
        <p:txBody>
          <a:bodyPr>
            <a:normAutofit/>
          </a:bodyPr>
          <a:lstStyle/>
          <a:p>
            <a:r>
              <a:rPr lang="en-US" sz="2400" b="1" dirty="0">
                <a:solidFill>
                  <a:srgbClr val="0E101A"/>
                </a:solidFill>
                <a:effectLst/>
                <a:latin typeface="Times New Roman" panose="02020603050405020304" pitchFamily="18" charset="0"/>
                <a:ea typeface="Times New Roman" panose="02020603050405020304" pitchFamily="18" charset="0"/>
              </a:rPr>
              <a:t>The Marketing Landscape (Micro-SWOT)</a:t>
            </a:r>
            <a:br>
              <a:rPr lang="en-US" sz="1800" dirty="0">
                <a:effectLst/>
                <a:latin typeface="Times New Roman" panose="02020603050405020304" pitchFamily="18" charset="0"/>
                <a:ea typeface="Times New Roman" panose="02020603050405020304" pitchFamily="18" charset="0"/>
              </a:rPr>
            </a:br>
            <a:endParaRPr lang="en-US" b="1" dirty="0"/>
          </a:p>
        </p:txBody>
      </p:sp>
      <p:sp>
        <p:nvSpPr>
          <p:cNvPr id="3" name="Content Placeholder 2">
            <a:extLst>
              <a:ext uri="{FF2B5EF4-FFF2-40B4-BE49-F238E27FC236}">
                <a16:creationId xmlns:a16="http://schemas.microsoft.com/office/drawing/2014/main" id="{7079778F-E144-94F4-3F2A-1D8B0911038F}"/>
              </a:ext>
            </a:extLst>
          </p:cNvPr>
          <p:cNvSpPr>
            <a:spLocks noGrp="1"/>
          </p:cNvSpPr>
          <p:nvPr>
            <p:ph idx="1"/>
          </p:nvPr>
        </p:nvSpPr>
        <p:spPr>
          <a:xfrm>
            <a:off x="677333" y="2183507"/>
            <a:ext cx="11242523" cy="4877025"/>
          </a:xfrm>
        </p:spPr>
        <p:txBody>
          <a:bodyPr>
            <a:normAutofit/>
          </a:bodyPr>
          <a:lstStyle/>
          <a:p>
            <a:r>
              <a:rPr lang="en-GB" sz="3600" b="1" dirty="0">
                <a:solidFill>
                  <a:srgbClr val="0E101A"/>
                </a:solidFill>
                <a:effectLst/>
                <a:latin typeface="Calibri" panose="020F0502020204030204" pitchFamily="34" charset="0"/>
                <a:ea typeface="Calibri" panose="020F0502020204030204" pitchFamily="34" charset="0"/>
              </a:rPr>
              <a:t>Strength</a:t>
            </a:r>
          </a:p>
          <a:p>
            <a:r>
              <a:rPr lang="en-GB" sz="3600" b="1" dirty="0">
                <a:solidFill>
                  <a:srgbClr val="0E101A"/>
                </a:solidFill>
                <a:effectLst/>
                <a:latin typeface="Calibri" panose="020F0502020204030204" pitchFamily="34" charset="0"/>
                <a:ea typeface="Calibri" panose="020F0502020204030204" pitchFamily="34" charset="0"/>
              </a:rPr>
              <a:t>Weaknesses</a:t>
            </a:r>
            <a:endParaRPr lang="en-GB" sz="3600" b="1" dirty="0">
              <a:solidFill>
                <a:srgbClr val="0E101A"/>
              </a:solidFill>
              <a:latin typeface="Calibri" panose="020F0502020204030204" pitchFamily="34" charset="0"/>
              <a:ea typeface="Calibri" panose="020F0502020204030204" pitchFamily="34" charset="0"/>
            </a:endParaRPr>
          </a:p>
          <a:p>
            <a:r>
              <a:rPr lang="en-GB" sz="3600" b="1" dirty="0">
                <a:solidFill>
                  <a:srgbClr val="0E101A"/>
                </a:solidFill>
                <a:effectLst/>
                <a:latin typeface="Calibri" panose="020F0502020204030204" pitchFamily="34" charset="0"/>
                <a:ea typeface="Calibri" panose="020F0502020204030204" pitchFamily="34" charset="0"/>
              </a:rPr>
              <a:t>Opportunities</a:t>
            </a:r>
          </a:p>
          <a:p>
            <a:r>
              <a:rPr lang="en-GB" sz="3600" b="1" dirty="0">
                <a:solidFill>
                  <a:srgbClr val="0E101A"/>
                </a:solidFill>
                <a:effectLst/>
                <a:latin typeface="Calibri" panose="020F0502020204030204" pitchFamily="34" charset="0"/>
                <a:ea typeface="Calibri" panose="020F0502020204030204" pitchFamily="34" charset="0"/>
              </a:rPr>
              <a:t>Threats</a:t>
            </a:r>
            <a:endParaRPr lang="en-US" sz="3600" dirty="0"/>
          </a:p>
        </p:txBody>
      </p:sp>
      <p:pic>
        <p:nvPicPr>
          <p:cNvPr id="7" name="Picture 6" descr="How to Complete a Personal SWOT Analysis | by Jodie Shaw | Thrive Global |  Medium">
            <a:extLst>
              <a:ext uri="{FF2B5EF4-FFF2-40B4-BE49-F238E27FC236}">
                <a16:creationId xmlns:a16="http://schemas.microsoft.com/office/drawing/2014/main" id="{E909976F-3137-C4A4-2F66-41EDF7E1FC5C}"/>
              </a:ext>
            </a:extLst>
          </p:cNvPr>
          <p:cNvPicPr>
            <a:picLocks noChangeAspect="1"/>
          </p:cNvPicPr>
          <p:nvPr/>
        </p:nvPicPr>
        <p:blipFill>
          <a:blip r:embed="rId3"/>
          <a:srcRect/>
          <a:stretch>
            <a:fillRect/>
          </a:stretch>
        </p:blipFill>
        <p:spPr bwMode="auto">
          <a:xfrm>
            <a:off x="4426836" y="2183507"/>
            <a:ext cx="6649085" cy="3196590"/>
          </a:xfrm>
          <a:prstGeom prst="rect">
            <a:avLst/>
          </a:prstGeom>
          <a:noFill/>
          <a:ln w="9525">
            <a:noFill/>
            <a:miter lim="800000"/>
            <a:headEnd/>
            <a:tailEnd/>
          </a:ln>
        </p:spPr>
      </p:pic>
    </p:spTree>
    <p:extLst>
      <p:ext uri="{BB962C8B-B14F-4D97-AF65-F5344CB8AC3E}">
        <p14:creationId xmlns:p14="http://schemas.microsoft.com/office/powerpoint/2010/main" val="771646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BF1E8-C000-DAAA-6F50-0158BA27E2FF}"/>
              </a:ext>
            </a:extLst>
          </p:cNvPr>
          <p:cNvSpPr>
            <a:spLocks noGrp="1"/>
          </p:cNvSpPr>
          <p:nvPr>
            <p:ph type="title"/>
          </p:nvPr>
        </p:nvSpPr>
        <p:spPr/>
        <p:txBody>
          <a:bodyPr>
            <a:normAutofit/>
          </a:bodyPr>
          <a:lstStyle/>
          <a:p>
            <a:pPr marL="0" marR="0" algn="just">
              <a:lnSpc>
                <a:spcPct val="150000"/>
              </a:lnSpc>
              <a:spcBef>
                <a:spcPts val="0"/>
              </a:spcBef>
              <a:spcAft>
                <a:spcPts val="0"/>
              </a:spcAft>
            </a:pPr>
            <a:r>
              <a:rPr lang="en-US" sz="2800" b="1" dirty="0">
                <a:solidFill>
                  <a:srgbClr val="0E101A"/>
                </a:solidFill>
                <a:effectLst/>
                <a:latin typeface="Times New Roman" panose="02020603050405020304" pitchFamily="18" charset="0"/>
                <a:ea typeface="Times New Roman" panose="02020603050405020304" pitchFamily="18" charset="0"/>
              </a:rPr>
              <a:t>The Marketing environment (Macro) PESTEL</a:t>
            </a:r>
            <a:endParaRPr lang="en-US" sz="280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0EE02B63-39B6-D6CC-4647-A4AE2DD87AA9}"/>
              </a:ext>
            </a:extLst>
          </p:cNvPr>
          <p:cNvSpPr>
            <a:spLocks noGrp="1"/>
          </p:cNvSpPr>
          <p:nvPr>
            <p:ph idx="1"/>
          </p:nvPr>
        </p:nvSpPr>
        <p:spPr>
          <a:xfrm>
            <a:off x="1471864" y="2685269"/>
            <a:ext cx="9601196" cy="3318936"/>
          </a:xfrm>
        </p:spPr>
        <p:txBody>
          <a:bodyPr/>
          <a:lstStyle/>
          <a:p>
            <a:r>
              <a:rPr lang="en-US" b="1" dirty="0"/>
              <a:t>Political</a:t>
            </a:r>
          </a:p>
          <a:p>
            <a:r>
              <a:rPr lang="en-US" b="1" dirty="0"/>
              <a:t>Economical </a:t>
            </a:r>
          </a:p>
          <a:p>
            <a:r>
              <a:rPr lang="en-US" b="1" dirty="0"/>
              <a:t>Social</a:t>
            </a:r>
          </a:p>
          <a:p>
            <a:r>
              <a:rPr lang="en-US" b="1" dirty="0"/>
              <a:t>Technological</a:t>
            </a:r>
          </a:p>
          <a:p>
            <a:r>
              <a:rPr lang="en-US" b="1" dirty="0"/>
              <a:t>Environmental</a:t>
            </a:r>
          </a:p>
          <a:p>
            <a:r>
              <a:rPr lang="en-US" b="1" dirty="0"/>
              <a:t>Legal</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6" name="Picture 5" descr="Marketing Theories – PESTEL Analysis">
            <a:extLst>
              <a:ext uri="{FF2B5EF4-FFF2-40B4-BE49-F238E27FC236}">
                <a16:creationId xmlns:a16="http://schemas.microsoft.com/office/drawing/2014/main" id="{2B277E1A-7D66-1EF2-59CD-C7B56A34C685}"/>
              </a:ext>
            </a:extLst>
          </p:cNvPr>
          <p:cNvPicPr>
            <a:picLocks noChangeAspect="1"/>
          </p:cNvPicPr>
          <p:nvPr/>
        </p:nvPicPr>
        <p:blipFill>
          <a:blip r:embed="rId3"/>
          <a:srcRect/>
          <a:stretch>
            <a:fillRect/>
          </a:stretch>
        </p:blipFill>
        <p:spPr bwMode="auto">
          <a:xfrm>
            <a:off x="5768688" y="2685269"/>
            <a:ext cx="5286166" cy="3065378"/>
          </a:xfrm>
          <a:prstGeom prst="rect">
            <a:avLst/>
          </a:prstGeom>
          <a:noFill/>
          <a:ln w="9525">
            <a:noFill/>
            <a:miter lim="800000"/>
            <a:headEnd/>
            <a:tailEnd/>
          </a:ln>
        </p:spPr>
      </p:pic>
    </p:spTree>
    <p:extLst>
      <p:ext uri="{BB962C8B-B14F-4D97-AF65-F5344CB8AC3E}">
        <p14:creationId xmlns:p14="http://schemas.microsoft.com/office/powerpoint/2010/main" val="20784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9C18E-84D4-B81C-7F70-655C95DA71F0}"/>
              </a:ext>
            </a:extLst>
          </p:cNvPr>
          <p:cNvSpPr>
            <a:spLocks noGrp="1"/>
          </p:cNvSpPr>
          <p:nvPr>
            <p:ph type="title"/>
          </p:nvPr>
        </p:nvSpPr>
        <p:spPr>
          <a:xfrm>
            <a:off x="661291" y="433137"/>
            <a:ext cx="11128223" cy="1844842"/>
          </a:xfrm>
        </p:spPr>
        <p:txBody>
          <a:bodyPr>
            <a:normAutofit/>
          </a:bodyPr>
          <a:lstStyle/>
          <a:p>
            <a:r>
              <a:rPr lang="en-US" b="1" dirty="0"/>
              <a:t>Creating customer value and engagement</a:t>
            </a:r>
            <a:br>
              <a:rPr lang="en-US" b="1" dirty="0"/>
            </a:br>
            <a:endParaRPr lang="en-US" dirty="0"/>
          </a:p>
        </p:txBody>
      </p:sp>
      <p:sp>
        <p:nvSpPr>
          <p:cNvPr id="3" name="Content Placeholder 2">
            <a:extLst>
              <a:ext uri="{FF2B5EF4-FFF2-40B4-BE49-F238E27FC236}">
                <a16:creationId xmlns:a16="http://schemas.microsoft.com/office/drawing/2014/main" id="{BD412F04-5755-03F2-F595-A81E5445EBCD}"/>
              </a:ext>
            </a:extLst>
          </p:cNvPr>
          <p:cNvSpPr>
            <a:spLocks noGrp="1"/>
          </p:cNvSpPr>
          <p:nvPr>
            <p:ph idx="1"/>
          </p:nvPr>
        </p:nvSpPr>
        <p:spPr>
          <a:xfrm>
            <a:off x="772510" y="2417263"/>
            <a:ext cx="10674103" cy="4007600"/>
          </a:xfrm>
        </p:spPr>
        <p:txBody>
          <a:bodyPr>
            <a:noAutofit/>
          </a:bodyPr>
          <a:lstStyle/>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The goal is to create marketing and promotion methods that cater to consumer wants and aspirations.</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To track consumer behavior through the Hotel Loyalty scheme</a:t>
            </a:r>
            <a:r>
              <a:rPr lang="en-US" sz="2400" dirty="0">
                <a:solidFill>
                  <a:srgbClr val="222222"/>
                </a:solidFill>
                <a:effectLst/>
                <a:latin typeface="Times New Roman" panose="02020603050405020304" pitchFamily="18" charset="0"/>
                <a:ea typeface="Times New Roman" panose="02020603050405020304" pitchFamily="18" charset="0"/>
              </a:rPr>
              <a:t> (Novak, 2011)</a:t>
            </a:r>
            <a:r>
              <a:rPr lang="en-US" sz="2400" dirty="0">
                <a:solidFill>
                  <a:srgbClr val="0E101A"/>
                </a:solidFill>
                <a:effectLst/>
                <a:latin typeface="Times New Roman" panose="02020603050405020304" pitchFamily="18" charset="0"/>
                <a:ea typeface="Times New Roman" panose="02020603050405020304" pitchFamily="18" charset="0"/>
              </a:rPr>
              <a:t>.</a:t>
            </a:r>
            <a:endParaRPr lang="en-US" sz="2400" dirty="0">
              <a:effectLst/>
              <a:latin typeface="Times New Roman" panose="02020603050405020304" pitchFamily="18" charset="0"/>
              <a:ea typeface="Times New Roman" panose="02020603050405020304" pitchFamily="18" charset="0"/>
            </a:endParaRPr>
          </a:p>
          <a:p>
            <a:pPr marL="0" indent="0">
              <a:buNone/>
            </a:pPr>
            <a:endParaRPr lang="en-US" sz="2000" dirty="0"/>
          </a:p>
        </p:txBody>
      </p:sp>
      <p:pic>
        <p:nvPicPr>
          <p:cNvPr id="4" name="Picture 3" descr="Creating More Customer Value | Infosurv | Infosurv">
            <a:extLst>
              <a:ext uri="{FF2B5EF4-FFF2-40B4-BE49-F238E27FC236}">
                <a16:creationId xmlns:a16="http://schemas.microsoft.com/office/drawing/2014/main" id="{7D18D956-1BF6-0AA6-4EFB-D18E1A35E94C}"/>
              </a:ext>
            </a:extLst>
          </p:cNvPr>
          <p:cNvPicPr>
            <a:picLocks noChangeAspect="1"/>
          </p:cNvPicPr>
          <p:nvPr/>
        </p:nvPicPr>
        <p:blipFill>
          <a:blip r:embed="rId3"/>
          <a:srcRect/>
          <a:stretch>
            <a:fillRect/>
          </a:stretch>
        </p:blipFill>
        <p:spPr bwMode="auto">
          <a:xfrm>
            <a:off x="4903076" y="3831958"/>
            <a:ext cx="4273780" cy="2466078"/>
          </a:xfrm>
          <a:prstGeom prst="rect">
            <a:avLst/>
          </a:prstGeom>
          <a:noFill/>
          <a:ln w="9525">
            <a:noFill/>
            <a:miter lim="800000"/>
            <a:headEnd/>
            <a:tailEnd/>
          </a:ln>
        </p:spPr>
      </p:pic>
    </p:spTree>
    <p:extLst>
      <p:ext uri="{BB962C8B-B14F-4D97-AF65-F5344CB8AC3E}">
        <p14:creationId xmlns:p14="http://schemas.microsoft.com/office/powerpoint/2010/main" val="243623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Effective use of digital marketing</a:t>
            </a:r>
            <a:br>
              <a:rPr lang="en-US" b="1" dirty="0"/>
            </a:br>
            <a:endParaRPr lang="en-US" dirty="0"/>
          </a:p>
        </p:txBody>
      </p:sp>
      <p:sp>
        <p:nvSpPr>
          <p:cNvPr id="3" name="Content Placeholder 2"/>
          <p:cNvSpPr>
            <a:spLocks noGrp="1"/>
          </p:cNvSpPr>
          <p:nvPr>
            <p:ph idx="1"/>
          </p:nvPr>
        </p:nvSpPr>
        <p:spPr/>
        <p:txBody>
          <a:bodyPr>
            <a:normAutofit/>
          </a:bodyPr>
          <a:lstStyle/>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Wherever designers are gathering, stay accessible. </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Make the page searchable.</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Utilize the online platforms. </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Develop a successful email business plan.</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Assemble a list of active email marketing.</a:t>
            </a:r>
            <a:endParaRPr lang="en-US" sz="2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2400" dirty="0">
                <a:solidFill>
                  <a:srgbClr val="0E101A"/>
                </a:solidFill>
                <a:effectLst/>
                <a:latin typeface="Times New Roman" panose="02020603050405020304" pitchFamily="18" charset="0"/>
                <a:ea typeface="Times New Roman" panose="02020603050405020304" pitchFamily="18" charset="0"/>
              </a:rPr>
              <a:t>Produce compelling personal emails</a:t>
            </a:r>
            <a:r>
              <a:rPr lang="en-US" sz="2400" dirty="0">
                <a:solidFill>
                  <a:srgbClr val="222222"/>
                </a:solidFill>
                <a:effectLst/>
                <a:latin typeface="Times New Roman" panose="02020603050405020304" pitchFamily="18" charset="0"/>
                <a:ea typeface="Times New Roman" panose="02020603050405020304" pitchFamily="18" charset="0"/>
              </a:rPr>
              <a:t> (</a:t>
            </a:r>
            <a:r>
              <a:rPr lang="en-US" sz="2400" dirty="0" err="1">
                <a:solidFill>
                  <a:srgbClr val="222222"/>
                </a:solidFill>
                <a:effectLst/>
                <a:latin typeface="Times New Roman" panose="02020603050405020304" pitchFamily="18" charset="0"/>
                <a:ea typeface="Times New Roman" panose="02020603050405020304" pitchFamily="18" charset="0"/>
              </a:rPr>
              <a:t>Dessain</a:t>
            </a:r>
            <a:r>
              <a:rPr lang="en-US" sz="2400" dirty="0">
                <a:solidFill>
                  <a:srgbClr val="222222"/>
                </a:solidFill>
                <a:effectLst/>
                <a:latin typeface="Times New Roman" panose="02020603050405020304" pitchFamily="18" charset="0"/>
                <a:ea typeface="Times New Roman" panose="02020603050405020304" pitchFamily="18" charset="0"/>
              </a:rPr>
              <a:t> and </a:t>
            </a:r>
            <a:r>
              <a:rPr lang="en-US" sz="2400" dirty="0" err="1">
                <a:solidFill>
                  <a:srgbClr val="222222"/>
                </a:solidFill>
                <a:effectLst/>
                <a:latin typeface="Times New Roman" panose="02020603050405020304" pitchFamily="18" charset="0"/>
                <a:ea typeface="Times New Roman" panose="02020603050405020304" pitchFamily="18" charset="0"/>
              </a:rPr>
              <a:t>Zeuch</a:t>
            </a:r>
            <a:r>
              <a:rPr lang="en-US" sz="2400" dirty="0">
                <a:solidFill>
                  <a:srgbClr val="222222"/>
                </a:solidFill>
                <a:effectLst/>
                <a:latin typeface="Times New Roman" panose="02020603050405020304" pitchFamily="18" charset="0"/>
                <a:ea typeface="Times New Roman" panose="02020603050405020304" pitchFamily="18" charset="0"/>
              </a:rPr>
              <a:t>, 2016)</a:t>
            </a:r>
            <a:r>
              <a:rPr lang="en-US" sz="2400" dirty="0">
                <a:solidFill>
                  <a:srgbClr val="0E101A"/>
                </a:solidFill>
                <a:effectLst/>
                <a:latin typeface="Times New Roman" panose="02020603050405020304" pitchFamily="18" charset="0"/>
                <a:ea typeface="Times New Roman" panose="02020603050405020304" pitchFamily="18" charset="0"/>
              </a:rPr>
              <a:t>.</a:t>
            </a:r>
            <a:endParaRPr lang="en-US" sz="24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pic>
        <p:nvPicPr>
          <p:cNvPr id="4" name="Picture 3">
            <a:extLst>
              <a:ext uri="{FF2B5EF4-FFF2-40B4-BE49-F238E27FC236}">
                <a16:creationId xmlns:a16="http://schemas.microsoft.com/office/drawing/2014/main" id="{BBE10C48-40B6-8486-5824-744CB00D0917}"/>
              </a:ext>
            </a:extLst>
          </p:cNvPr>
          <p:cNvPicPr>
            <a:picLocks noChangeAspect="1"/>
          </p:cNvPicPr>
          <p:nvPr/>
        </p:nvPicPr>
        <p:blipFill>
          <a:blip r:embed="rId3"/>
          <a:srcRect/>
          <a:stretch>
            <a:fillRect/>
          </a:stretch>
        </p:blipFill>
        <p:spPr bwMode="auto">
          <a:xfrm>
            <a:off x="8198070" y="2163657"/>
            <a:ext cx="3241280" cy="1929991"/>
          </a:xfrm>
          <a:prstGeom prst="rect">
            <a:avLst/>
          </a:prstGeom>
          <a:noFill/>
          <a:ln w="9525">
            <a:noFill/>
            <a:miter lim="800000"/>
            <a:headEnd/>
            <a:tailEnd/>
          </a:ln>
        </p:spPr>
      </p:pic>
    </p:spTree>
    <p:extLst>
      <p:ext uri="{BB962C8B-B14F-4D97-AF65-F5344CB8AC3E}">
        <p14:creationId xmlns:p14="http://schemas.microsoft.com/office/powerpoint/2010/main" val="4207244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CB83-7220-6EC7-792C-60B79B4A4F6C}"/>
              </a:ext>
            </a:extLst>
          </p:cNvPr>
          <p:cNvSpPr>
            <a:spLocks noGrp="1"/>
          </p:cNvSpPr>
          <p:nvPr>
            <p:ph type="title"/>
          </p:nvPr>
        </p:nvSpPr>
        <p:spPr/>
        <p:txBody>
          <a:bodyPr/>
          <a:lstStyle/>
          <a:p>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dirty="0"/>
          </a:p>
        </p:txBody>
      </p:sp>
      <p:sp>
        <p:nvSpPr>
          <p:cNvPr id="3" name="Content Placeholder 2">
            <a:extLst>
              <a:ext uri="{FF2B5EF4-FFF2-40B4-BE49-F238E27FC236}">
                <a16:creationId xmlns:a16="http://schemas.microsoft.com/office/drawing/2014/main" id="{0B8A90A0-7085-841D-6957-37DD16EC8F0F}"/>
              </a:ext>
            </a:extLst>
          </p:cNvPr>
          <p:cNvSpPr>
            <a:spLocks noGrp="1"/>
          </p:cNvSpPr>
          <p:nvPr>
            <p:ph idx="1"/>
          </p:nvPr>
        </p:nvSpPr>
        <p:spPr>
          <a:xfrm>
            <a:off x="1142555" y="2738105"/>
            <a:ext cx="10171138" cy="3880773"/>
          </a:xfrm>
        </p:spPr>
        <p:txBody>
          <a:bodyPr/>
          <a:lstStyle/>
          <a:p>
            <a:pPr marL="0" marR="0" indent="0" algn="just">
              <a:spcBef>
                <a:spcPts val="0"/>
              </a:spcBef>
              <a:spcAft>
                <a:spcPts val="0"/>
              </a:spcAft>
              <a:buNone/>
            </a:pPr>
            <a:r>
              <a:rPr lang="en-US" sz="2400" dirty="0">
                <a:solidFill>
                  <a:srgbClr val="0E101A"/>
                </a:solidFill>
                <a:effectLst/>
                <a:latin typeface="Times New Roman" panose="02020603050405020304" pitchFamily="18" charset="0"/>
                <a:ea typeface="Times New Roman" panose="02020603050405020304" pitchFamily="18" charset="0"/>
              </a:rPr>
              <a:t>The name has locations in significant downtown areas, close to runways, conference halls, and well-known vacation spots all over the world, and it cater to both corporate and leisure tourists. Customers will have access to services that enhance the items they are supplied. Cleaning services are provided to guests at the property for an extra fee</a:t>
            </a:r>
            <a:r>
              <a:rPr lang="en-US" sz="2400" dirty="0">
                <a:solidFill>
                  <a:srgbClr val="222222"/>
                </a:solidFill>
                <a:effectLst/>
                <a:latin typeface="Times New Roman" panose="02020603050405020304" pitchFamily="18" charset="0"/>
                <a:ea typeface="Times New Roman" panose="02020603050405020304" pitchFamily="18" charset="0"/>
              </a:rPr>
              <a:t> (Van den </a:t>
            </a:r>
            <a:r>
              <a:rPr lang="en-US" sz="2400" dirty="0" err="1">
                <a:solidFill>
                  <a:srgbClr val="222222"/>
                </a:solidFill>
                <a:effectLst/>
                <a:latin typeface="Times New Roman" panose="02020603050405020304" pitchFamily="18" charset="0"/>
                <a:ea typeface="Times New Roman" panose="02020603050405020304" pitchFamily="18" charset="0"/>
              </a:rPr>
              <a:t>Broeck</a:t>
            </a:r>
            <a:r>
              <a:rPr lang="en-US" sz="2400" dirty="0">
                <a:solidFill>
                  <a:srgbClr val="222222"/>
                </a:solidFill>
                <a:effectLst/>
                <a:latin typeface="Times New Roman" panose="02020603050405020304" pitchFamily="18" charset="0"/>
                <a:ea typeface="Times New Roman" panose="02020603050405020304" pitchFamily="18" charset="0"/>
              </a:rPr>
              <a:t>  et al., 2012).</a:t>
            </a:r>
            <a:endParaRPr lang="en-US" sz="24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874888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8D31-5234-DA48-FC07-C9D7E3C13E29}"/>
              </a:ext>
            </a:extLst>
          </p:cNvPr>
          <p:cNvSpPr>
            <a:spLocks noGrp="1"/>
          </p:cNvSpPr>
          <p:nvPr>
            <p:ph type="title"/>
          </p:nvPr>
        </p:nvSpPr>
        <p:spPr/>
        <p:txBody>
          <a:bodyPr/>
          <a:lstStyle/>
          <a:p>
            <a:r>
              <a:rPr lang="en-US" b="1" dirty="0"/>
              <a:t>Reference </a:t>
            </a:r>
          </a:p>
        </p:txBody>
      </p:sp>
      <p:sp>
        <p:nvSpPr>
          <p:cNvPr id="3" name="Content Placeholder 2">
            <a:extLst>
              <a:ext uri="{FF2B5EF4-FFF2-40B4-BE49-F238E27FC236}">
                <a16:creationId xmlns:a16="http://schemas.microsoft.com/office/drawing/2014/main" id="{D21061DC-6784-CD0A-B4A4-D9B61D852FD8}"/>
              </a:ext>
            </a:extLst>
          </p:cNvPr>
          <p:cNvSpPr>
            <a:spLocks noGrp="1"/>
          </p:cNvSpPr>
          <p:nvPr>
            <p:ph idx="1"/>
          </p:nvPr>
        </p:nvSpPr>
        <p:spPr>
          <a:xfrm>
            <a:off x="1153512" y="2225942"/>
            <a:ext cx="9601196" cy="3827539"/>
          </a:xfrm>
        </p:spPr>
        <p:txBody>
          <a:bodyPr>
            <a:normAutofit/>
          </a:bodyPr>
          <a:lstStyle/>
          <a:p>
            <a:pPr marL="0" marR="0" indent="0" algn="just">
              <a:spcBef>
                <a:spcPts val="0"/>
              </a:spcBef>
              <a:spcAft>
                <a:spcPts val="0"/>
              </a:spcAft>
              <a:buNone/>
            </a:pPr>
            <a:r>
              <a:rPr lang="en-US" sz="1800" b="1"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err="1">
                <a:solidFill>
                  <a:srgbClr val="222222"/>
                </a:solidFill>
                <a:effectLst/>
                <a:latin typeface="Times New Roman" panose="02020603050405020304" pitchFamily="18" charset="0"/>
                <a:ea typeface="Times New Roman" panose="02020603050405020304" pitchFamily="18" charset="0"/>
              </a:rPr>
              <a:t>Griffitts</a:t>
            </a:r>
            <a:r>
              <a:rPr lang="en-US" sz="1800" dirty="0">
                <a:solidFill>
                  <a:srgbClr val="222222"/>
                </a:solidFill>
                <a:effectLst/>
                <a:latin typeface="Times New Roman" panose="02020603050405020304" pitchFamily="18" charset="0"/>
                <a:ea typeface="Times New Roman" panose="02020603050405020304" pitchFamily="18" charset="0"/>
              </a:rPr>
              <a:t>, M., 2016. Human resources marketing and recruiting: Essentials of internship management. In </a:t>
            </a:r>
            <a:r>
              <a:rPr lang="en-US" sz="1800" i="1" dirty="0">
                <a:solidFill>
                  <a:srgbClr val="222222"/>
                </a:solidFill>
                <a:effectLst/>
                <a:latin typeface="Times New Roman" panose="02020603050405020304" pitchFamily="18" charset="0"/>
                <a:ea typeface="Times New Roman" panose="02020603050405020304" pitchFamily="18" charset="0"/>
              </a:rPr>
              <a:t>Handbook of Human Resources Management</a:t>
            </a:r>
            <a:r>
              <a:rPr lang="en-US" sz="1800" dirty="0">
                <a:solidFill>
                  <a:srgbClr val="222222"/>
                </a:solidFill>
                <a:effectLst/>
                <a:latin typeface="Times New Roman" panose="02020603050405020304" pitchFamily="18" charset="0"/>
                <a:ea typeface="Times New Roman" panose="02020603050405020304" pitchFamily="18" charset="0"/>
              </a:rPr>
              <a:t> (pp. 103-118). Springer, Berlin, Heidelberg.</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a:solidFill>
                  <a:srgbClr val="222222"/>
                </a:solidFill>
                <a:effectLst/>
                <a:latin typeface="Times New Roman" panose="02020603050405020304" pitchFamily="18" charset="0"/>
                <a:ea typeface="Times New Roman" panose="02020603050405020304" pitchFamily="18" charset="0"/>
              </a:rPr>
              <a:t>Chinn, E.R., 2017. </a:t>
            </a:r>
            <a:r>
              <a:rPr lang="en-US" sz="1800" i="1" dirty="0">
                <a:solidFill>
                  <a:srgbClr val="222222"/>
                </a:solidFill>
                <a:effectLst/>
                <a:latin typeface="Times New Roman" panose="02020603050405020304" pitchFamily="18" charset="0"/>
                <a:ea typeface="Times New Roman" panose="02020603050405020304" pitchFamily="18" charset="0"/>
              </a:rPr>
              <a:t>Essentials of Branded Event Marketing</a:t>
            </a:r>
            <a:r>
              <a:rPr lang="en-US" sz="1800" dirty="0">
                <a:solidFill>
                  <a:srgbClr val="222222"/>
                </a:solidFill>
                <a:effectLst/>
                <a:latin typeface="Times New Roman" panose="02020603050405020304" pitchFamily="18" charset="0"/>
                <a:ea typeface="Times New Roman" panose="02020603050405020304" pitchFamily="18" charset="0"/>
              </a:rPr>
              <a:t> (Doctoral dissertation, University of Oregon).\</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a:solidFill>
                  <a:srgbClr val="222222"/>
                </a:solidFill>
                <a:effectLst/>
                <a:latin typeface="Times New Roman" panose="02020603050405020304" pitchFamily="18" charset="0"/>
                <a:ea typeface="Times New Roman" panose="02020603050405020304" pitchFamily="18" charset="0"/>
              </a:rPr>
              <a:t>Novak, J., 2011. </a:t>
            </a:r>
            <a:r>
              <a:rPr lang="en-US" sz="1800" i="1" dirty="0">
                <a:solidFill>
                  <a:srgbClr val="222222"/>
                </a:solidFill>
                <a:effectLst/>
                <a:latin typeface="Times New Roman" panose="02020603050405020304" pitchFamily="18" charset="0"/>
                <a:ea typeface="Times New Roman" panose="02020603050405020304" pitchFamily="18" charset="0"/>
              </a:rPr>
              <a:t>Game development essentials: an introduction</a:t>
            </a:r>
            <a:r>
              <a:rPr lang="en-US" sz="1800" dirty="0">
                <a:solidFill>
                  <a:srgbClr val="222222"/>
                </a:solidFill>
                <a:effectLst/>
                <a:latin typeface="Times New Roman" panose="02020603050405020304" pitchFamily="18" charset="0"/>
                <a:ea typeface="Times New Roman" panose="02020603050405020304" pitchFamily="18" charset="0"/>
              </a:rPr>
              <a:t>. Cengage Learning.</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err="1">
                <a:solidFill>
                  <a:srgbClr val="222222"/>
                </a:solidFill>
                <a:effectLst/>
                <a:latin typeface="Times New Roman" panose="02020603050405020304" pitchFamily="18" charset="0"/>
                <a:ea typeface="Times New Roman" panose="02020603050405020304" pitchFamily="18" charset="0"/>
              </a:rPr>
              <a:t>Dessain</a:t>
            </a:r>
            <a:r>
              <a:rPr lang="en-US" sz="1800" dirty="0">
                <a:solidFill>
                  <a:srgbClr val="222222"/>
                </a:solidFill>
                <a:effectLst/>
                <a:latin typeface="Times New Roman" panose="02020603050405020304" pitchFamily="18" charset="0"/>
                <a:ea typeface="Times New Roman" panose="02020603050405020304" pitchFamily="18" charset="0"/>
              </a:rPr>
              <a:t>, N. and </a:t>
            </a:r>
            <a:r>
              <a:rPr lang="en-US" sz="1800" dirty="0" err="1">
                <a:solidFill>
                  <a:srgbClr val="222222"/>
                </a:solidFill>
                <a:effectLst/>
                <a:latin typeface="Times New Roman" panose="02020603050405020304" pitchFamily="18" charset="0"/>
                <a:ea typeface="Times New Roman" panose="02020603050405020304" pitchFamily="18" charset="0"/>
              </a:rPr>
              <a:t>Zeuch</a:t>
            </a:r>
            <a:r>
              <a:rPr lang="en-US" sz="1800" dirty="0">
                <a:solidFill>
                  <a:srgbClr val="222222"/>
                </a:solidFill>
                <a:effectLst/>
                <a:latin typeface="Times New Roman" panose="02020603050405020304" pitchFamily="18" charset="0"/>
                <a:ea typeface="Times New Roman" panose="02020603050405020304" pitchFamily="18" charset="0"/>
              </a:rPr>
              <a:t>, M., 2016. Human Resources Marketing and Recruiting: Essentials of Recruiting Events. In </a:t>
            </a:r>
            <a:r>
              <a:rPr lang="en-US" sz="1800" i="1" dirty="0">
                <a:solidFill>
                  <a:srgbClr val="222222"/>
                </a:solidFill>
                <a:effectLst/>
                <a:latin typeface="Times New Roman" panose="02020603050405020304" pitchFamily="18" charset="0"/>
                <a:ea typeface="Times New Roman" panose="02020603050405020304" pitchFamily="18" charset="0"/>
              </a:rPr>
              <a:t>Handbook of Human Resources Management</a:t>
            </a:r>
            <a:r>
              <a:rPr lang="en-US" sz="1800" dirty="0">
                <a:solidFill>
                  <a:srgbClr val="222222"/>
                </a:solidFill>
                <a:effectLst/>
                <a:latin typeface="Times New Roman" panose="02020603050405020304" pitchFamily="18" charset="0"/>
                <a:ea typeface="Times New Roman" panose="02020603050405020304" pitchFamily="18" charset="0"/>
              </a:rPr>
              <a:t> (pp. 83-91). Springer, Berlin, Heidelberg. </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dirty="0">
                <a:solidFill>
                  <a:srgbClr val="222222"/>
                </a:solidFill>
                <a:effectLst/>
                <a:latin typeface="Times New Roman" panose="02020603050405020304" pitchFamily="18" charset="0"/>
                <a:ea typeface="Times New Roman" panose="02020603050405020304" pitchFamily="18" charset="0"/>
              </a:rPr>
              <a:t>Van den </a:t>
            </a:r>
            <a:r>
              <a:rPr lang="en-US" sz="1800" dirty="0" err="1">
                <a:solidFill>
                  <a:srgbClr val="222222"/>
                </a:solidFill>
                <a:effectLst/>
                <a:latin typeface="Times New Roman" panose="02020603050405020304" pitchFamily="18" charset="0"/>
                <a:ea typeface="Times New Roman" panose="02020603050405020304" pitchFamily="18" charset="0"/>
              </a:rPr>
              <a:t>Broeck</a:t>
            </a:r>
            <a:r>
              <a:rPr lang="en-US" sz="1800" dirty="0">
                <a:solidFill>
                  <a:srgbClr val="222222"/>
                </a:solidFill>
                <a:effectLst/>
                <a:latin typeface="Times New Roman" panose="02020603050405020304" pitchFamily="18" charset="0"/>
                <a:ea typeface="Times New Roman" panose="02020603050405020304" pitchFamily="18" charset="0"/>
              </a:rPr>
              <a:t>, H. and </a:t>
            </a:r>
            <a:r>
              <a:rPr lang="en-US" sz="1800" dirty="0" err="1">
                <a:solidFill>
                  <a:srgbClr val="222222"/>
                </a:solidFill>
                <a:effectLst/>
                <a:latin typeface="Times New Roman" panose="02020603050405020304" pitchFamily="18" charset="0"/>
                <a:ea typeface="Times New Roman" panose="02020603050405020304" pitchFamily="18" charset="0"/>
              </a:rPr>
              <a:t>Verbrigghe</a:t>
            </a:r>
            <a:r>
              <a:rPr lang="en-US" sz="1800" dirty="0">
                <a:solidFill>
                  <a:srgbClr val="222222"/>
                </a:solidFill>
                <a:effectLst/>
                <a:latin typeface="Times New Roman" panose="02020603050405020304" pitchFamily="18" charset="0"/>
                <a:ea typeface="Times New Roman" panose="02020603050405020304" pitchFamily="18" charset="0"/>
              </a:rPr>
              <a:t>, J., 2012. Essentials: </a:t>
            </a:r>
            <a:r>
              <a:rPr lang="en-US" sz="1800" dirty="0" err="1">
                <a:solidFill>
                  <a:srgbClr val="222222"/>
                </a:solidFill>
                <a:effectLst/>
                <a:latin typeface="Times New Roman" panose="02020603050405020304" pitchFamily="18" charset="0"/>
                <a:ea typeface="Times New Roman" panose="02020603050405020304" pitchFamily="18" charset="0"/>
              </a:rPr>
              <a:t>Teamwerk</a:t>
            </a:r>
            <a:r>
              <a:rPr lang="en-US" sz="1800" dirty="0">
                <a:solidFill>
                  <a:srgbClr val="222222"/>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1137258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252</TotalTime>
  <Words>855</Words>
  <Application>Microsoft Office PowerPoint</Application>
  <PresentationFormat>Widescreen</PresentationFormat>
  <Paragraphs>85</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Google Sans</vt:lpstr>
      <vt:lpstr>Times New Roman</vt:lpstr>
      <vt:lpstr>Gallery</vt:lpstr>
      <vt:lpstr>Marketing Essentials Sufia Begum 2126104 Marketing Essentials BMIH4005 Ruth Taylor-Davies</vt:lpstr>
      <vt:lpstr>Introduction</vt:lpstr>
      <vt:lpstr>Marketing Mix</vt:lpstr>
      <vt:lpstr>The Marketing Landscape (Micro-SWOT) </vt:lpstr>
      <vt:lpstr>The Marketing environment (Macro) PESTEL</vt:lpstr>
      <vt:lpstr>Creating customer value and engagement </vt:lpstr>
      <vt:lpstr>Effective use of digital marketing </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dc:title>
  <dc:creator>Esamy Azam</dc:creator>
  <cp:lastModifiedBy>Sufia Begum (2126104)</cp:lastModifiedBy>
  <cp:revision>19</cp:revision>
  <dcterms:created xsi:type="dcterms:W3CDTF">2022-06-19T07:09:13Z</dcterms:created>
  <dcterms:modified xsi:type="dcterms:W3CDTF">2022-07-08T18:56:27Z</dcterms:modified>
</cp:coreProperties>
</file>