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77" r:id="rId8"/>
    <p:sldId id="261" r:id="rId9"/>
    <p:sldId id="265" r:id="rId10"/>
    <p:sldId id="274" r:id="rId11"/>
    <p:sldId id="266" r:id="rId12"/>
    <p:sldId id="267" r:id="rId13"/>
    <p:sldId id="269" r:id="rId14"/>
    <p:sldId id="268" r:id="rId15"/>
    <p:sldId id="270" r:id="rId16"/>
    <p:sldId id="271" r:id="rId17"/>
    <p:sldId id="272" r:id="rId18"/>
    <p:sldId id="275"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C657F-27F4-4030-A12B-31111FAE92AA}" v="76" dt="2022-02-03T02:08:17.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893" autoAdjust="0"/>
    <p:restoredTop sz="94660"/>
  </p:normalViewPr>
  <p:slideViewPr>
    <p:cSldViewPr snapToGrid="0">
      <p:cViewPr varScale="1">
        <p:scale>
          <a:sx n="56" d="100"/>
          <a:sy n="56" d="100"/>
        </p:scale>
        <p:origin x="84"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4B03-4568-4058-89EA-7C219CD8CC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035206-F38D-4C34-8802-DC97D6FF97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54EC57-0582-444E-ADDF-91D45FC33E42}"/>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5" name="Footer Placeholder 4">
            <a:extLst>
              <a:ext uri="{FF2B5EF4-FFF2-40B4-BE49-F238E27FC236}">
                <a16:creationId xmlns:a16="http://schemas.microsoft.com/office/drawing/2014/main" id="{D8F2E95B-B51A-494D-8D30-857633FC12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A76660-E8B7-4435-AA33-61CBAE1BFD11}"/>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3007848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DBF1C-D842-43F9-B9C8-C4CB041590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ED4153-88A3-4705-A5FD-C95EE7C722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A681B2-853C-4FC0-BF8E-6BB5B66188CC}"/>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5" name="Footer Placeholder 4">
            <a:extLst>
              <a:ext uri="{FF2B5EF4-FFF2-40B4-BE49-F238E27FC236}">
                <a16:creationId xmlns:a16="http://schemas.microsoft.com/office/drawing/2014/main" id="{9369FEC6-71EC-415D-97A7-818565F199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54B1E3-B028-4E83-9282-102F07336A01}"/>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1602068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26DE-0390-463A-BA6C-4BD926082A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DAD36E-6D41-4A4D-84B4-6AB90D584D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8DE444-633F-4BB8-8CCF-1DD10397FEF8}"/>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5" name="Footer Placeholder 4">
            <a:extLst>
              <a:ext uri="{FF2B5EF4-FFF2-40B4-BE49-F238E27FC236}">
                <a16:creationId xmlns:a16="http://schemas.microsoft.com/office/drawing/2014/main" id="{91744E2B-ECD7-4BE6-B059-2B0079FF4F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8D19A5-36EE-4605-B531-7BF2C9A13802}"/>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1901287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598A1-4A35-4098-A78D-276E3B8763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63FC94-4D9C-439A-96AA-E27015A1AC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F21CB7-90A0-4F01-91F6-89F282DC0E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505886-9DBA-48D0-86CC-4F687B6D8ED6}"/>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6" name="Footer Placeholder 5">
            <a:extLst>
              <a:ext uri="{FF2B5EF4-FFF2-40B4-BE49-F238E27FC236}">
                <a16:creationId xmlns:a16="http://schemas.microsoft.com/office/drawing/2014/main" id="{5E628914-E9A3-4355-8A1C-F1CA6000CF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B79DB7-539C-4A0B-81FA-34E0ECC67821}"/>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1000344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B36EE-83BE-4BFD-943E-9359D449BC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2911D8-915E-44B9-A67B-E5D029F178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4E4762-7B94-463E-A73A-D35FFBB409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13FAAE-1DCE-4FBB-AB09-79624D9ABA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4E1CA0-00B0-42BD-83B0-A70DE7D4E6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DD1F24-5F45-432B-A0A6-5360A84FC0E5}"/>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8" name="Footer Placeholder 7">
            <a:extLst>
              <a:ext uri="{FF2B5EF4-FFF2-40B4-BE49-F238E27FC236}">
                <a16:creationId xmlns:a16="http://schemas.microsoft.com/office/drawing/2014/main" id="{1C32CBB1-BAF4-4410-80BD-43DC1DA8B7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BECEDB-F17C-4EDA-ADFE-A2CF9A84F715}"/>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1006403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50734-6374-4722-AE31-623DF4B3C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A6A140-9234-4373-B6FD-8123E4C34654}"/>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4" name="Footer Placeholder 3">
            <a:extLst>
              <a:ext uri="{FF2B5EF4-FFF2-40B4-BE49-F238E27FC236}">
                <a16:creationId xmlns:a16="http://schemas.microsoft.com/office/drawing/2014/main" id="{BCC41D65-F07D-4FA4-B34F-000532C6DD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9A93E6-58A6-4A66-9118-F9DC0BA20031}"/>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404171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023D08-B9AB-43D1-8DB7-1E7E322FB99B}"/>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3" name="Footer Placeholder 2">
            <a:extLst>
              <a:ext uri="{FF2B5EF4-FFF2-40B4-BE49-F238E27FC236}">
                <a16:creationId xmlns:a16="http://schemas.microsoft.com/office/drawing/2014/main" id="{D4575D88-E4BC-481E-B88A-90C5458933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CFDE04-2199-410C-818D-43253C9F9A52}"/>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2305011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E8874-BD92-4CA5-A78C-D1470589A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0D8BD5-C581-466D-81FB-694D0A0F2C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67B8CE-10C2-434B-A242-EBE8860BDF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7B1394-561F-4059-8235-8FA69DBE28AF}"/>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6" name="Footer Placeholder 5">
            <a:extLst>
              <a:ext uri="{FF2B5EF4-FFF2-40B4-BE49-F238E27FC236}">
                <a16:creationId xmlns:a16="http://schemas.microsoft.com/office/drawing/2014/main" id="{53617B47-4E33-4D63-86B7-50AF61079C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FF6B7-4946-49D6-A836-7963BC0D5E5D}"/>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3473765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79BED-38A3-4F2B-9F93-2F0E58A3F2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2FF93E-8EDD-41A7-AF6D-1715204A98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6D3FC2-EBB9-48FC-9680-4A0E7CB819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8A65FF-6ACA-4B24-B296-5F06F6FB466A}"/>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6" name="Footer Placeholder 5">
            <a:extLst>
              <a:ext uri="{FF2B5EF4-FFF2-40B4-BE49-F238E27FC236}">
                <a16:creationId xmlns:a16="http://schemas.microsoft.com/office/drawing/2014/main" id="{BF739EC6-32FB-4A41-88FA-8272295804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A7D5D0-1075-481B-95D7-25336C1F3E47}"/>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3813337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3AFA-D87C-4166-97FD-ADD18A29ED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09ACA0-C69F-47D6-B237-195CF45AB2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44BC73-0F87-4B47-8E46-4848ED09D53C}"/>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5" name="Footer Placeholder 4">
            <a:extLst>
              <a:ext uri="{FF2B5EF4-FFF2-40B4-BE49-F238E27FC236}">
                <a16:creationId xmlns:a16="http://schemas.microsoft.com/office/drawing/2014/main" id="{DB7AF51E-11E5-4DCF-BF04-21FA19C61D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7474E9-FE88-4E76-B975-E0A4B310C4A5}"/>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2457197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CD0166-1EA9-425B-A4A2-3E49FA5F63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56EB30-2894-46E1-B374-076D106D54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2641D-6CDD-4ACE-9CC5-36681CF298A3}"/>
              </a:ext>
            </a:extLst>
          </p:cNvPr>
          <p:cNvSpPr>
            <a:spLocks noGrp="1"/>
          </p:cNvSpPr>
          <p:nvPr>
            <p:ph type="dt" sz="half" idx="10"/>
          </p:nvPr>
        </p:nvSpPr>
        <p:spPr/>
        <p:txBody>
          <a:bodyPr/>
          <a:lstStyle/>
          <a:p>
            <a:fld id="{4BCE3D5C-ABA3-4BC3-9E18-7704D7CEF057}" type="datetimeFigureOut">
              <a:rPr lang="en-GB" smtClean="0"/>
              <a:t>03/02/2022</a:t>
            </a:fld>
            <a:endParaRPr lang="en-GB"/>
          </a:p>
        </p:txBody>
      </p:sp>
      <p:sp>
        <p:nvSpPr>
          <p:cNvPr id="5" name="Footer Placeholder 4">
            <a:extLst>
              <a:ext uri="{FF2B5EF4-FFF2-40B4-BE49-F238E27FC236}">
                <a16:creationId xmlns:a16="http://schemas.microsoft.com/office/drawing/2014/main" id="{ECA542E2-F1DD-4344-A354-9C2AC5C63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96B8D-C96C-4756-9952-112F7050EDF0}"/>
              </a:ext>
            </a:extLst>
          </p:cNvPr>
          <p:cNvSpPr>
            <a:spLocks noGrp="1"/>
          </p:cNvSpPr>
          <p:nvPr>
            <p:ph type="sldNum" sz="quarter" idx="12"/>
          </p:nvPr>
        </p:nvSpPr>
        <p:spPr/>
        <p:txBody>
          <a:bodyPr/>
          <a:lstStyle/>
          <a:p>
            <a:fld id="{57B9F454-2F85-465D-901B-8A79B3711CC8}" type="slidenum">
              <a:rPr lang="en-GB" smtClean="0"/>
              <a:t>‹#›</a:t>
            </a:fld>
            <a:endParaRPr lang="en-GB"/>
          </a:p>
        </p:txBody>
      </p:sp>
    </p:spTree>
    <p:extLst>
      <p:ext uri="{BB962C8B-B14F-4D97-AF65-F5344CB8AC3E}">
        <p14:creationId xmlns:p14="http://schemas.microsoft.com/office/powerpoint/2010/main" val="2927138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A4E51E-0E44-4A2B-A332-9E8B04FF57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13E603-9BA4-412B-B45A-6A0B4FA08D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A24C16-9AA2-49FC-A0C4-483D36B2D2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CE3D5C-ABA3-4BC3-9E18-7704D7CEF057}" type="datetimeFigureOut">
              <a:rPr lang="en-GB" smtClean="0"/>
              <a:t>03/02/2022</a:t>
            </a:fld>
            <a:endParaRPr lang="en-GB"/>
          </a:p>
        </p:txBody>
      </p:sp>
      <p:sp>
        <p:nvSpPr>
          <p:cNvPr id="5" name="Footer Placeholder 4">
            <a:extLst>
              <a:ext uri="{FF2B5EF4-FFF2-40B4-BE49-F238E27FC236}">
                <a16:creationId xmlns:a16="http://schemas.microsoft.com/office/drawing/2014/main" id="{B9994674-C906-457E-9FD3-A13A4E43D5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8C0B8B-CAAE-4119-895D-F76A5B6385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B9F454-2F85-465D-901B-8A79B3711CC8}" type="slidenum">
              <a:rPr lang="en-GB" smtClean="0"/>
              <a:t>‹#›</a:t>
            </a:fld>
            <a:endParaRPr lang="en-GB"/>
          </a:p>
        </p:txBody>
      </p:sp>
    </p:spTree>
    <p:extLst>
      <p:ext uri="{BB962C8B-B14F-4D97-AF65-F5344CB8AC3E}">
        <p14:creationId xmlns:p14="http://schemas.microsoft.com/office/powerpoint/2010/main" val="113445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hyperlink" Target="https://www.bartleby.com/essay/Imperialism-In-The-Victorian-Era-FCKRZYGKG#:~:text=Imperialism%" TargetMode="External"/><Relationship Id="rId2" Type="http://schemas.openxmlformats.org/officeDocument/2006/relationships/hyperlink" Target="https://www.britannica.com/place/Antigua-and-Barbuda"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royal.uk/queen-victoria" TargetMode="External"/><Relationship Id="rId2" Type="http://schemas.openxmlformats.org/officeDocument/2006/relationships/hyperlink" Target="https://www.thoughtco.com/the-invention-of-the-telegraph-17738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DF4EE53-5989-449B-9665-B68F0C521F78}"/>
              </a:ext>
            </a:extLst>
          </p:cNvPr>
          <p:cNvPicPr>
            <a:picLocks noChangeAspect="1"/>
          </p:cNvPicPr>
          <p:nvPr/>
        </p:nvPicPr>
        <p:blipFill rotWithShape="1">
          <a:blip r:embed="rId2">
            <a:alphaModFix amt="40000"/>
          </a:blip>
          <a:srcRect l="1949" r="3829"/>
          <a:stretch/>
        </p:blipFill>
        <p:spPr>
          <a:xfrm rot="10800000" flipV="1">
            <a:off x="20" y="10"/>
            <a:ext cx="12191980" cy="6857990"/>
          </a:xfrm>
          <a:prstGeom prst="rect">
            <a:avLst/>
          </a:prstGeom>
        </p:spPr>
      </p:pic>
      <p:sp>
        <p:nvSpPr>
          <p:cNvPr id="2" name="Title 1">
            <a:extLst>
              <a:ext uri="{FF2B5EF4-FFF2-40B4-BE49-F238E27FC236}">
                <a16:creationId xmlns:a16="http://schemas.microsoft.com/office/drawing/2014/main" id="{D132598B-4341-4E1D-9C59-0D18999C83D2}"/>
              </a:ext>
            </a:extLst>
          </p:cNvPr>
          <p:cNvSpPr>
            <a:spLocks noGrp="1"/>
          </p:cNvSpPr>
          <p:nvPr>
            <p:ph type="ctrTitle"/>
          </p:nvPr>
        </p:nvSpPr>
        <p:spPr>
          <a:xfrm>
            <a:off x="965200" y="965200"/>
            <a:ext cx="10261600" cy="3564869"/>
          </a:xfrm>
        </p:spPr>
        <p:txBody>
          <a:bodyPr>
            <a:normAutofit/>
          </a:bodyPr>
          <a:lstStyle/>
          <a:p>
            <a:pPr algn="l"/>
            <a:r>
              <a:rPr lang="en-GB" sz="11500">
                <a:ln w="22225">
                  <a:solidFill>
                    <a:schemeClr val="tx1"/>
                  </a:solidFill>
                  <a:miter lim="800000"/>
                </a:ln>
                <a:noFill/>
              </a:rPr>
              <a:t>Imperial Federation</a:t>
            </a:r>
          </a:p>
        </p:txBody>
      </p:sp>
      <p:sp>
        <p:nvSpPr>
          <p:cNvPr id="3" name="Subtitle 2">
            <a:extLst>
              <a:ext uri="{FF2B5EF4-FFF2-40B4-BE49-F238E27FC236}">
                <a16:creationId xmlns:a16="http://schemas.microsoft.com/office/drawing/2014/main" id="{8C960D67-5FF3-4DEF-89B7-45F22FA67061}"/>
              </a:ext>
            </a:extLst>
          </p:cNvPr>
          <p:cNvSpPr>
            <a:spLocks noGrp="1"/>
          </p:cNvSpPr>
          <p:nvPr>
            <p:ph type="subTitle" idx="1"/>
          </p:nvPr>
        </p:nvSpPr>
        <p:spPr>
          <a:xfrm>
            <a:off x="965200" y="4572002"/>
            <a:ext cx="10261600" cy="1202995"/>
          </a:xfrm>
        </p:spPr>
        <p:txBody>
          <a:bodyPr>
            <a:normAutofit/>
          </a:bodyPr>
          <a:lstStyle/>
          <a:p>
            <a:pPr algn="l"/>
            <a:r>
              <a:rPr lang="en-GB" sz="3200" dirty="0"/>
              <a:t>The map of the world showing the extent of the British Empire in the late 1800s </a:t>
            </a:r>
          </a:p>
        </p:txBody>
      </p:sp>
      <p:sp>
        <p:nvSpPr>
          <p:cNvPr id="7" name="TextBox 6">
            <a:extLst>
              <a:ext uri="{FF2B5EF4-FFF2-40B4-BE49-F238E27FC236}">
                <a16:creationId xmlns:a16="http://schemas.microsoft.com/office/drawing/2014/main" id="{F885E4D3-0BEC-4873-8027-BC77DA7A9471}"/>
              </a:ext>
            </a:extLst>
          </p:cNvPr>
          <p:cNvSpPr txBox="1"/>
          <p:nvPr/>
        </p:nvSpPr>
        <p:spPr>
          <a:xfrm>
            <a:off x="6934200" y="5148943"/>
            <a:ext cx="1883229" cy="870857"/>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639020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C5285C-E352-4000-B146-4E6610432C79}"/>
              </a:ext>
            </a:extLst>
          </p:cNvPr>
          <p:cNvSpPr>
            <a:spLocks noGrp="1"/>
          </p:cNvSpPr>
          <p:nvPr>
            <p:ph type="title"/>
          </p:nvPr>
        </p:nvSpPr>
        <p:spPr>
          <a:xfrm>
            <a:off x="833002" y="365125"/>
            <a:ext cx="10520702" cy="1325563"/>
          </a:xfrm>
        </p:spPr>
        <p:txBody>
          <a:bodyPr>
            <a:normAutofit/>
          </a:bodyPr>
          <a:lstStyle/>
          <a:p>
            <a:pPr algn="ctr"/>
            <a:r>
              <a:rPr lang="en-GB" sz="6600" b="1" i="1" dirty="0">
                <a:solidFill>
                  <a:srgbClr val="FFFFFF"/>
                </a:solidFill>
              </a:rPr>
              <a:t>What is Empire?</a:t>
            </a:r>
          </a:p>
        </p:txBody>
      </p:sp>
      <p:sp>
        <p:nvSpPr>
          <p:cNvPr id="3" name="Content Placeholder 2">
            <a:extLst>
              <a:ext uri="{FF2B5EF4-FFF2-40B4-BE49-F238E27FC236}">
                <a16:creationId xmlns:a16="http://schemas.microsoft.com/office/drawing/2014/main" id="{8012755B-2DB9-4FE5-A878-1EF5343223FB}"/>
              </a:ext>
            </a:extLst>
          </p:cNvPr>
          <p:cNvSpPr>
            <a:spLocks noGrp="1"/>
          </p:cNvSpPr>
          <p:nvPr>
            <p:ph idx="1"/>
          </p:nvPr>
        </p:nvSpPr>
        <p:spPr>
          <a:xfrm>
            <a:off x="838201" y="2022601"/>
            <a:ext cx="10515598" cy="4154361"/>
          </a:xfrm>
        </p:spPr>
        <p:txBody>
          <a:bodyPr>
            <a:normAutofit/>
          </a:bodyPr>
          <a:lstStyle/>
          <a:p>
            <a:pPr marL="0" indent="0">
              <a:buNone/>
            </a:pPr>
            <a:r>
              <a:rPr lang="en-GB" sz="4000" dirty="0">
                <a:solidFill>
                  <a:srgbClr val="FFFFFF"/>
                </a:solidFill>
              </a:rPr>
              <a:t>According to Merriam Webster Dictionary</a:t>
            </a:r>
          </a:p>
          <a:p>
            <a:pPr marL="0" indent="0">
              <a:buNone/>
            </a:pPr>
            <a:r>
              <a:rPr lang="en-GB" sz="4000" dirty="0">
                <a:solidFill>
                  <a:srgbClr val="FFFFFF"/>
                </a:solidFill>
              </a:rPr>
              <a:t>Empire is understood to be:</a:t>
            </a:r>
          </a:p>
          <a:p>
            <a:r>
              <a:rPr lang="en-GB" sz="4000" dirty="0">
                <a:solidFill>
                  <a:srgbClr val="FFFFFF"/>
                </a:solidFill>
              </a:rPr>
              <a:t>a major political unit having a territory of great extent or a number of territories or people under a single sovereign authority.  </a:t>
            </a:r>
          </a:p>
        </p:txBody>
      </p:sp>
    </p:spTree>
    <p:extLst>
      <p:ext uri="{BB962C8B-B14F-4D97-AF65-F5344CB8AC3E}">
        <p14:creationId xmlns:p14="http://schemas.microsoft.com/office/powerpoint/2010/main" val="31368755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6C59756-4582-4A07-AA7B-649DB7F56E19}"/>
              </a:ext>
            </a:extLst>
          </p:cNvPr>
          <p:cNvSpPr>
            <a:spLocks noGrp="1"/>
          </p:cNvSpPr>
          <p:nvPr>
            <p:ph type="title"/>
          </p:nvPr>
        </p:nvSpPr>
        <p:spPr>
          <a:xfrm>
            <a:off x="1014141" y="1450655"/>
            <a:ext cx="3932030" cy="3956690"/>
          </a:xfrm>
        </p:spPr>
        <p:txBody>
          <a:bodyPr anchor="ctr">
            <a:normAutofit/>
          </a:bodyPr>
          <a:lstStyle/>
          <a:p>
            <a:r>
              <a:rPr lang="en-GB" sz="5600">
                <a:solidFill>
                  <a:schemeClr val="bg1"/>
                </a:solidFill>
              </a:rPr>
              <a:t>What is Imperialism?</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4DE83A-7183-46D6-A207-D8FB22A4397D}"/>
              </a:ext>
            </a:extLst>
          </p:cNvPr>
          <p:cNvSpPr>
            <a:spLocks noGrp="1"/>
          </p:cNvSpPr>
          <p:nvPr>
            <p:ph idx="1"/>
          </p:nvPr>
        </p:nvSpPr>
        <p:spPr>
          <a:xfrm>
            <a:off x="6096000" y="1108061"/>
            <a:ext cx="5008901" cy="4571972"/>
          </a:xfrm>
        </p:spPr>
        <p:txBody>
          <a:bodyPr anchor="ctr">
            <a:normAutofit/>
          </a:bodyPr>
          <a:lstStyle/>
          <a:p>
            <a:pPr marL="0" indent="0">
              <a:buNone/>
            </a:pPr>
            <a:r>
              <a:rPr lang="en-GB" dirty="0">
                <a:solidFill>
                  <a:schemeClr val="bg1"/>
                </a:solidFill>
              </a:rPr>
              <a:t>According to Merriam Webster Dictionary </a:t>
            </a:r>
          </a:p>
          <a:p>
            <a:pPr marL="0" indent="0">
              <a:buNone/>
            </a:pPr>
            <a:r>
              <a:rPr lang="en-GB" dirty="0">
                <a:solidFill>
                  <a:schemeClr val="bg1"/>
                </a:solidFill>
              </a:rPr>
              <a:t>Imperialism is:</a:t>
            </a:r>
          </a:p>
          <a:p>
            <a:r>
              <a:rPr lang="en-GB" dirty="0">
                <a:solidFill>
                  <a:schemeClr val="bg1"/>
                </a:solidFill>
              </a:rPr>
              <a:t>the policy, practice, or advocacy of extending the power and dominion of a nation especially by direct territorial acquisition or by gaining indirect control over the political or economic life of other area. </a:t>
            </a:r>
          </a:p>
        </p:txBody>
      </p:sp>
    </p:spTree>
    <p:extLst>
      <p:ext uri="{BB962C8B-B14F-4D97-AF65-F5344CB8AC3E}">
        <p14:creationId xmlns:p14="http://schemas.microsoft.com/office/powerpoint/2010/main" val="2763054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062CE19-B3BF-4504-8515-571860A5ECDA}"/>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What is Colonialism?</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E71FCE-8321-4089-AF1A-D40593739EDA}"/>
              </a:ext>
            </a:extLst>
          </p:cNvPr>
          <p:cNvSpPr>
            <a:spLocks noGrp="1"/>
          </p:cNvSpPr>
          <p:nvPr>
            <p:ph idx="1"/>
          </p:nvPr>
        </p:nvSpPr>
        <p:spPr>
          <a:xfrm>
            <a:off x="1392667" y="2398957"/>
            <a:ext cx="9406666" cy="3526144"/>
          </a:xfrm>
        </p:spPr>
        <p:txBody>
          <a:bodyPr>
            <a:normAutofit/>
          </a:bodyPr>
          <a:lstStyle/>
          <a:p>
            <a:pPr marL="0" indent="0">
              <a:buNone/>
            </a:pPr>
            <a:r>
              <a:rPr lang="en-GB" sz="3600" dirty="0">
                <a:solidFill>
                  <a:schemeClr val="bg1"/>
                </a:solidFill>
              </a:rPr>
              <a:t>According to Oxford Dictionary</a:t>
            </a:r>
          </a:p>
          <a:p>
            <a:pPr marL="0" indent="0">
              <a:buNone/>
            </a:pPr>
            <a:r>
              <a:rPr lang="en-GB" sz="3600" dirty="0">
                <a:solidFill>
                  <a:schemeClr val="bg1"/>
                </a:solidFill>
              </a:rPr>
              <a:t>Colonialism is defined to be:</a:t>
            </a:r>
          </a:p>
          <a:p>
            <a:r>
              <a:rPr lang="en-GB" sz="3600" dirty="0">
                <a:solidFill>
                  <a:schemeClr val="bg1"/>
                </a:solidFill>
              </a:rPr>
              <a:t>The policy or practice of acquiring full or partial political control over another country occupying it with settlers and exploiting it economically. </a:t>
            </a:r>
          </a:p>
          <a:p>
            <a:endParaRPr lang="en-GB" sz="3600" dirty="0">
              <a:solidFill>
                <a:schemeClr val="bg1"/>
              </a:solidFill>
            </a:endParaRPr>
          </a:p>
          <a:p>
            <a:pPr marL="0" indent="0">
              <a:buNone/>
            </a:pPr>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7900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D457-F336-4B20-8FB8-E3D6D750CDCA}"/>
              </a:ext>
            </a:extLst>
          </p:cNvPr>
          <p:cNvSpPr>
            <a:spLocks noGrp="1"/>
          </p:cNvSpPr>
          <p:nvPr>
            <p:ph type="title"/>
          </p:nvPr>
        </p:nvSpPr>
        <p:spPr>
          <a:xfrm>
            <a:off x="762001" y="803325"/>
            <a:ext cx="5314536" cy="1325563"/>
          </a:xfrm>
        </p:spPr>
        <p:txBody>
          <a:bodyPr>
            <a:normAutofit/>
          </a:bodyPr>
          <a:lstStyle/>
          <a:p>
            <a:r>
              <a:rPr lang="en-GB" dirty="0"/>
              <a:t>Brief History of Queen Victoria </a:t>
            </a:r>
          </a:p>
        </p:txBody>
      </p:sp>
      <p:sp>
        <p:nvSpPr>
          <p:cNvPr id="3" name="Content Placeholder 2">
            <a:extLst>
              <a:ext uri="{FF2B5EF4-FFF2-40B4-BE49-F238E27FC236}">
                <a16:creationId xmlns:a16="http://schemas.microsoft.com/office/drawing/2014/main" id="{C199984C-FFEC-4411-A800-A092EBE02FAB}"/>
              </a:ext>
            </a:extLst>
          </p:cNvPr>
          <p:cNvSpPr>
            <a:spLocks noGrp="1"/>
          </p:cNvSpPr>
          <p:nvPr>
            <p:ph idx="1"/>
          </p:nvPr>
        </p:nvSpPr>
        <p:spPr>
          <a:xfrm>
            <a:off x="762000" y="2279018"/>
            <a:ext cx="5314543" cy="3375920"/>
          </a:xfrm>
        </p:spPr>
        <p:txBody>
          <a:bodyPr anchor="t">
            <a:normAutofit/>
          </a:bodyPr>
          <a:lstStyle/>
          <a:p>
            <a:r>
              <a:rPr lang="en-GB" sz="3200" dirty="0"/>
              <a:t>Born on the 24</a:t>
            </a:r>
            <a:r>
              <a:rPr lang="en-GB" sz="3200" baseline="30000" dirty="0"/>
              <a:t>th</a:t>
            </a:r>
            <a:r>
              <a:rPr lang="en-GB" sz="3200" dirty="0"/>
              <a:t> of May 1819 in Kensington Palace. </a:t>
            </a:r>
          </a:p>
          <a:p>
            <a:r>
              <a:rPr lang="en-GB" sz="3200" dirty="0"/>
              <a:t>Married to Prince Albert </a:t>
            </a:r>
          </a:p>
          <a:p>
            <a:r>
              <a:rPr lang="en-GB" sz="3200" dirty="0"/>
              <a:t>The Queen Victoria reigned from June 1837 – January 1901.</a:t>
            </a:r>
          </a:p>
          <a:p>
            <a:endParaRPr lang="en-GB" sz="1800" dirty="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See the source image">
            <a:extLst>
              <a:ext uri="{FF2B5EF4-FFF2-40B4-BE49-F238E27FC236}">
                <a16:creationId xmlns:a16="http://schemas.microsoft.com/office/drawing/2014/main" id="{9DD61285-7DBB-4044-AFDC-E7623C885A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7127"/>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7663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2ED89-C7DA-490B-BC36-768DF18A8930}"/>
              </a:ext>
            </a:extLst>
          </p:cNvPr>
          <p:cNvSpPr>
            <a:spLocks noGrp="1"/>
          </p:cNvSpPr>
          <p:nvPr>
            <p:ph type="title"/>
          </p:nvPr>
        </p:nvSpPr>
        <p:spPr/>
        <p:txBody>
          <a:bodyPr>
            <a:normAutofit/>
          </a:bodyPr>
          <a:lstStyle/>
          <a:p>
            <a:r>
              <a:rPr lang="en-GB" sz="6000" b="1" dirty="0"/>
              <a:t>   </a:t>
            </a:r>
            <a:r>
              <a:rPr lang="en-GB" sz="6000" b="1" i="1" dirty="0">
                <a:solidFill>
                  <a:schemeClr val="bg1">
                    <a:lumMod val="95000"/>
                  </a:schemeClr>
                </a:solidFill>
              </a:rPr>
              <a:t>The Victorian World Map </a:t>
            </a:r>
          </a:p>
        </p:txBody>
      </p:sp>
      <p:pic>
        <p:nvPicPr>
          <p:cNvPr id="4" name="Content Placeholder 3">
            <a:extLst>
              <a:ext uri="{FF2B5EF4-FFF2-40B4-BE49-F238E27FC236}">
                <a16:creationId xmlns:a16="http://schemas.microsoft.com/office/drawing/2014/main" id="{45A03B8B-717E-43C6-BA5A-57EF39D9BFD3}"/>
              </a:ext>
            </a:extLst>
          </p:cNvPr>
          <p:cNvPicPr>
            <a:picLocks noGrp="1" noChangeAspect="1"/>
          </p:cNvPicPr>
          <p:nvPr>
            <p:ph idx="1"/>
          </p:nvPr>
        </p:nvPicPr>
        <p:blipFill>
          <a:blip r:embed="rId2"/>
          <a:stretch>
            <a:fillRect/>
          </a:stretch>
        </p:blipFill>
        <p:spPr>
          <a:xfrm>
            <a:off x="838200" y="1899694"/>
            <a:ext cx="8229599" cy="4351338"/>
          </a:xfrm>
          <a:prstGeom prst="rect">
            <a:avLst/>
          </a:prstGeom>
        </p:spPr>
      </p:pic>
      <p:sp>
        <p:nvSpPr>
          <p:cNvPr id="3" name="TextBox 2">
            <a:extLst>
              <a:ext uri="{FF2B5EF4-FFF2-40B4-BE49-F238E27FC236}">
                <a16:creationId xmlns:a16="http://schemas.microsoft.com/office/drawing/2014/main" id="{64F18542-9328-475F-8473-E77732EED90A}"/>
              </a:ext>
            </a:extLst>
          </p:cNvPr>
          <p:cNvSpPr txBox="1"/>
          <p:nvPr/>
        </p:nvSpPr>
        <p:spPr>
          <a:xfrm>
            <a:off x="9300755" y="4458540"/>
            <a:ext cx="1576251" cy="1477328"/>
          </a:xfrm>
          <a:prstGeom prst="rect">
            <a:avLst/>
          </a:prstGeom>
          <a:noFill/>
        </p:spPr>
        <p:txBody>
          <a:bodyPr wrap="square" rtlCol="0">
            <a:spAutoFit/>
          </a:bodyPr>
          <a:lstStyle/>
          <a:p>
            <a:r>
              <a:rPr lang="en-GB" dirty="0">
                <a:solidFill>
                  <a:schemeClr val="bg1"/>
                </a:solidFill>
              </a:rPr>
              <a:t>World Map of 1886 </a:t>
            </a:r>
          </a:p>
          <a:p>
            <a:r>
              <a:rPr lang="en-GB" dirty="0">
                <a:solidFill>
                  <a:schemeClr val="bg1"/>
                </a:solidFill>
              </a:rPr>
              <a:t>Designed by Walter Crane 1814-1915 </a:t>
            </a:r>
          </a:p>
        </p:txBody>
      </p:sp>
    </p:spTree>
    <p:extLst>
      <p:ext uri="{BB962C8B-B14F-4D97-AF65-F5344CB8AC3E}">
        <p14:creationId xmlns:p14="http://schemas.microsoft.com/office/powerpoint/2010/main" val="1542491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2B1D7-865F-4C9F-BEC9-0BE3E2DD3C24}"/>
              </a:ext>
            </a:extLst>
          </p:cNvPr>
          <p:cNvSpPr>
            <a:spLocks noGrp="1"/>
          </p:cNvSpPr>
          <p:nvPr>
            <p:ph type="title"/>
          </p:nvPr>
        </p:nvSpPr>
        <p:spPr>
          <a:xfrm>
            <a:off x="838201" y="365125"/>
            <a:ext cx="5251316" cy="1807305"/>
          </a:xfrm>
        </p:spPr>
        <p:txBody>
          <a:bodyPr>
            <a:normAutofit/>
          </a:bodyPr>
          <a:lstStyle/>
          <a:p>
            <a:r>
              <a:rPr lang="en-GB" dirty="0"/>
              <a:t>Who was </a:t>
            </a:r>
            <a:r>
              <a:rPr lang="en-GB"/>
              <a:t>Walter Crane?</a:t>
            </a:r>
          </a:p>
        </p:txBody>
      </p:sp>
      <p:sp>
        <p:nvSpPr>
          <p:cNvPr id="3" name="Content Placeholder 2">
            <a:extLst>
              <a:ext uri="{FF2B5EF4-FFF2-40B4-BE49-F238E27FC236}">
                <a16:creationId xmlns:a16="http://schemas.microsoft.com/office/drawing/2014/main" id="{23F3F395-E8A7-409B-B489-CFF02100FEF3}"/>
              </a:ext>
            </a:extLst>
          </p:cNvPr>
          <p:cNvSpPr>
            <a:spLocks noGrp="1"/>
          </p:cNvSpPr>
          <p:nvPr>
            <p:ph idx="1"/>
          </p:nvPr>
        </p:nvSpPr>
        <p:spPr>
          <a:xfrm>
            <a:off x="838200" y="2333297"/>
            <a:ext cx="4619621" cy="3843666"/>
          </a:xfrm>
        </p:spPr>
        <p:txBody>
          <a:bodyPr>
            <a:normAutofit/>
          </a:bodyPr>
          <a:lstStyle/>
          <a:p>
            <a:r>
              <a:rPr lang="en-GB" sz="2000" b="1" i="0">
                <a:effectLst/>
                <a:latin typeface="Tate regular"/>
              </a:rPr>
              <a:t>Walter Crane</a:t>
            </a:r>
            <a:r>
              <a:rPr lang="en-GB" sz="2000" b="0" i="0">
                <a:effectLst/>
                <a:latin typeface="Tate regular"/>
              </a:rPr>
              <a:t> (15 August 1845 – 14 March 1915) was an English artist and book illustrator. He is considered to be the most influential, and among the most prolific, children's book creators of his generation and, along with Randolph Caldecott and Kate Greenaway, one of the strongest contributors to the child's nursery motif that the genre of English children's illustrated literature would exhibit in its developmental stages in the later 19th century.</a:t>
            </a:r>
            <a:endParaRPr lang="en-GB" sz="2000"/>
          </a:p>
        </p:txBody>
      </p:sp>
      <p:pic>
        <p:nvPicPr>
          <p:cNvPr id="4" name="Picture 3">
            <a:extLst>
              <a:ext uri="{FF2B5EF4-FFF2-40B4-BE49-F238E27FC236}">
                <a16:creationId xmlns:a16="http://schemas.microsoft.com/office/drawing/2014/main" id="{B0816B14-84A8-46A0-B342-9BA44623D65E}"/>
              </a:ext>
            </a:extLst>
          </p:cNvPr>
          <p:cNvPicPr>
            <a:picLocks noChangeAspect="1"/>
          </p:cNvPicPr>
          <p:nvPr/>
        </p:nvPicPr>
        <p:blipFill rotWithShape="1">
          <a:blip r:embed="rId2"/>
          <a:srcRect r="-1" b="1700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87142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357DD-2DDD-4F32-A664-5D5A17B4C6CE}"/>
              </a:ext>
            </a:extLst>
          </p:cNvPr>
          <p:cNvSpPr>
            <a:spLocks noGrp="1"/>
          </p:cNvSpPr>
          <p:nvPr>
            <p:ph type="title"/>
          </p:nvPr>
        </p:nvSpPr>
        <p:spPr/>
        <p:txBody>
          <a:bodyPr/>
          <a:lstStyle/>
          <a:p>
            <a:pPr algn="ctr"/>
            <a:r>
              <a:rPr lang="en-GB" dirty="0"/>
              <a:t> </a:t>
            </a:r>
            <a:r>
              <a:rPr lang="en-GB" b="1" i="1" dirty="0"/>
              <a:t>The Victorian Imperialism Era </a:t>
            </a:r>
          </a:p>
        </p:txBody>
      </p:sp>
      <p:sp>
        <p:nvSpPr>
          <p:cNvPr id="3" name="Content Placeholder 2">
            <a:extLst>
              <a:ext uri="{FF2B5EF4-FFF2-40B4-BE49-F238E27FC236}">
                <a16:creationId xmlns:a16="http://schemas.microsoft.com/office/drawing/2014/main" id="{E5040B2D-9752-4EC6-A0DF-538FFA50DB7A}"/>
              </a:ext>
            </a:extLst>
          </p:cNvPr>
          <p:cNvSpPr>
            <a:spLocks noGrp="1"/>
          </p:cNvSpPr>
          <p:nvPr>
            <p:ph idx="1"/>
          </p:nvPr>
        </p:nvSpPr>
        <p:spPr/>
        <p:txBody>
          <a:bodyPr/>
          <a:lstStyle/>
          <a:p>
            <a:pPr marL="457200" lvl="1" indent="0">
              <a:buNone/>
            </a:pPr>
            <a:r>
              <a:rPr lang="en-GB" dirty="0"/>
              <a:t>This period was a crucial time in the development of the British Empire, when the Spain and the Portugal Empires were vastly being developed.#</a:t>
            </a:r>
          </a:p>
          <a:p>
            <a:pPr marL="457200" lvl="1" indent="0">
              <a:buNone/>
            </a:pPr>
            <a:endParaRPr lang="en-GB" dirty="0"/>
          </a:p>
          <a:p>
            <a:pPr marL="457200" lvl="1" indent="0">
              <a:buNone/>
            </a:pPr>
            <a:r>
              <a:rPr lang="en-GB" dirty="0"/>
              <a:t>The Queen Victoria saw it fit to explore and expand the trading and transporting of good to Western side of the world, during that development they had claimed, created treaties and even caused wars for those very lands. </a:t>
            </a:r>
          </a:p>
          <a:p>
            <a:pPr marL="457200" lvl="1" indent="0">
              <a:buNone/>
            </a:pPr>
            <a:endParaRPr lang="en-GB" dirty="0"/>
          </a:p>
          <a:p>
            <a:pPr marL="457200" lvl="1" indent="0">
              <a:buNone/>
            </a:pPr>
            <a:r>
              <a:rPr lang="en-GB" dirty="0"/>
              <a:t>There, colonies where made causing the development of the island and creating varies of goods (e.g. precious gems, sugar)  for Great Britain. </a:t>
            </a:r>
          </a:p>
          <a:p>
            <a:pPr marL="457200" lvl="1" indent="0">
              <a:buNone/>
            </a:pPr>
            <a:endParaRPr lang="en-GB" dirty="0"/>
          </a:p>
          <a:p>
            <a:pPr marL="457200" lvl="1" indent="0">
              <a:buNone/>
            </a:pPr>
            <a:r>
              <a:rPr lang="en-GB" dirty="0"/>
              <a:t>Some Colonies were used as Military Bases. </a:t>
            </a:r>
          </a:p>
        </p:txBody>
      </p:sp>
    </p:spTree>
    <p:extLst>
      <p:ext uri="{BB962C8B-B14F-4D97-AF65-F5344CB8AC3E}">
        <p14:creationId xmlns:p14="http://schemas.microsoft.com/office/powerpoint/2010/main" val="1869382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1CBD9-44BD-4B4D-998A-ED52FF494C68}"/>
              </a:ext>
            </a:extLst>
          </p:cNvPr>
          <p:cNvSpPr>
            <a:spLocks noGrp="1"/>
          </p:cNvSpPr>
          <p:nvPr>
            <p:ph type="title"/>
          </p:nvPr>
        </p:nvSpPr>
        <p:spPr/>
        <p:txBody>
          <a:bodyPr/>
          <a:lstStyle/>
          <a:p>
            <a:r>
              <a:rPr lang="en-GB" b="1" i="1" dirty="0"/>
              <a:t>Few Historic Dates on Colonial Ownership. </a:t>
            </a:r>
          </a:p>
        </p:txBody>
      </p:sp>
      <p:sp>
        <p:nvSpPr>
          <p:cNvPr id="3" name="Content Placeholder 2">
            <a:extLst>
              <a:ext uri="{FF2B5EF4-FFF2-40B4-BE49-F238E27FC236}">
                <a16:creationId xmlns:a16="http://schemas.microsoft.com/office/drawing/2014/main" id="{104F5BC4-7B71-4ADA-86B0-920E0377C8D6}"/>
              </a:ext>
            </a:extLst>
          </p:cNvPr>
          <p:cNvSpPr>
            <a:spLocks noGrp="1"/>
          </p:cNvSpPr>
          <p:nvPr>
            <p:ph idx="1"/>
          </p:nvPr>
        </p:nvSpPr>
        <p:spPr/>
        <p:txBody>
          <a:bodyPr/>
          <a:lstStyle/>
          <a:p>
            <a:r>
              <a:rPr lang="en-GB" dirty="0"/>
              <a:t>Aden in 1839 </a:t>
            </a:r>
          </a:p>
          <a:p>
            <a:r>
              <a:rPr lang="en-GB" dirty="0"/>
              <a:t>Colonies in South Africa in 1843 onward</a:t>
            </a:r>
          </a:p>
          <a:p>
            <a:r>
              <a:rPr lang="en-GB" dirty="0"/>
              <a:t> they occupied Egypt that helped them get territories in East Africa and also the island of Cape of Good Hope to get to Cairo. </a:t>
            </a:r>
          </a:p>
          <a:p>
            <a:r>
              <a:rPr lang="en-GB" dirty="0"/>
              <a:t>The Berlin Conference 1884-1885 cause the British Empire to have colonies in East Africa. By 1894 Rhodesia, Nyasaland, British East Africa, Somaliland and Sudan were under British control. </a:t>
            </a:r>
          </a:p>
        </p:txBody>
      </p:sp>
    </p:spTree>
    <p:extLst>
      <p:ext uri="{BB962C8B-B14F-4D97-AF65-F5344CB8AC3E}">
        <p14:creationId xmlns:p14="http://schemas.microsoft.com/office/powerpoint/2010/main" val="2958081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D17A07-3771-4E2E-B07E-3463C1CD1266}"/>
              </a:ext>
            </a:extLst>
          </p:cNvPr>
          <p:cNvPicPr>
            <a:picLocks noChangeAspect="1"/>
          </p:cNvPicPr>
          <p:nvPr/>
        </p:nvPicPr>
        <p:blipFill>
          <a:blip r:embed="rId2"/>
          <a:stretch>
            <a:fillRect/>
          </a:stretch>
        </p:blipFill>
        <p:spPr>
          <a:xfrm>
            <a:off x="546570" y="570015"/>
            <a:ext cx="5549430" cy="3847605"/>
          </a:xfrm>
          <a:prstGeom prst="rect">
            <a:avLst/>
          </a:prstGeom>
        </p:spPr>
      </p:pic>
      <p:pic>
        <p:nvPicPr>
          <p:cNvPr id="3" name="Picture 2">
            <a:extLst>
              <a:ext uri="{FF2B5EF4-FFF2-40B4-BE49-F238E27FC236}">
                <a16:creationId xmlns:a16="http://schemas.microsoft.com/office/drawing/2014/main" id="{2AEBDBAE-7218-4206-A646-9C334741BF93}"/>
              </a:ext>
            </a:extLst>
          </p:cNvPr>
          <p:cNvPicPr>
            <a:picLocks noChangeAspect="1"/>
          </p:cNvPicPr>
          <p:nvPr/>
        </p:nvPicPr>
        <p:blipFill>
          <a:blip r:embed="rId3"/>
          <a:stretch>
            <a:fillRect/>
          </a:stretch>
        </p:blipFill>
        <p:spPr>
          <a:xfrm>
            <a:off x="5632557" y="2374507"/>
            <a:ext cx="6096000" cy="4086225"/>
          </a:xfrm>
          <a:prstGeom prst="rect">
            <a:avLst/>
          </a:prstGeom>
        </p:spPr>
      </p:pic>
    </p:spTree>
    <p:extLst>
      <p:ext uri="{BB962C8B-B14F-4D97-AF65-F5344CB8AC3E}">
        <p14:creationId xmlns:p14="http://schemas.microsoft.com/office/powerpoint/2010/main" val="1414992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F8A40F-6125-48CA-BEF5-E9EA8A38DB55}"/>
              </a:ext>
            </a:extLst>
          </p:cNvPr>
          <p:cNvPicPr>
            <a:picLocks noChangeAspect="1"/>
          </p:cNvPicPr>
          <p:nvPr/>
        </p:nvPicPr>
        <p:blipFill>
          <a:blip r:embed="rId2"/>
          <a:stretch>
            <a:fillRect/>
          </a:stretch>
        </p:blipFill>
        <p:spPr>
          <a:xfrm>
            <a:off x="338667" y="190500"/>
            <a:ext cx="11514666" cy="6477000"/>
          </a:xfrm>
          <a:prstGeom prst="rect">
            <a:avLst/>
          </a:prstGeom>
        </p:spPr>
      </p:pic>
    </p:spTree>
    <p:extLst>
      <p:ext uri="{BB962C8B-B14F-4D97-AF65-F5344CB8AC3E}">
        <p14:creationId xmlns:p14="http://schemas.microsoft.com/office/powerpoint/2010/main" val="4268375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04685-D86A-4AE2-8DFB-5640B8A05558}"/>
              </a:ext>
            </a:extLst>
          </p:cNvPr>
          <p:cNvSpPr>
            <a:spLocks noGrp="1"/>
          </p:cNvSpPr>
          <p:nvPr>
            <p:ph type="title"/>
          </p:nvPr>
        </p:nvSpPr>
        <p:spPr>
          <a:xfrm>
            <a:off x="838200" y="365760"/>
            <a:ext cx="10515600" cy="1325563"/>
          </a:xfrm>
        </p:spPr>
        <p:txBody>
          <a:bodyPr>
            <a:normAutofit/>
          </a:bodyPr>
          <a:lstStyle/>
          <a:p>
            <a:r>
              <a:rPr lang="en-GB">
                <a:solidFill>
                  <a:schemeClr val="bg1"/>
                </a:solidFill>
              </a:rPr>
              <a:t>Telegraph Lines </a:t>
            </a:r>
          </a:p>
        </p:txBody>
      </p:sp>
      <p:sp>
        <p:nvSpPr>
          <p:cNvPr id="3" name="Content Placeholder 2">
            <a:extLst>
              <a:ext uri="{FF2B5EF4-FFF2-40B4-BE49-F238E27FC236}">
                <a16:creationId xmlns:a16="http://schemas.microsoft.com/office/drawing/2014/main" id="{3724F387-299B-45D3-8189-68E4BDEF4867}"/>
              </a:ext>
            </a:extLst>
          </p:cNvPr>
          <p:cNvSpPr>
            <a:spLocks noGrp="1"/>
          </p:cNvSpPr>
          <p:nvPr>
            <p:ph idx="1"/>
          </p:nvPr>
        </p:nvSpPr>
        <p:spPr>
          <a:xfrm>
            <a:off x="841248" y="2276857"/>
            <a:ext cx="5015484" cy="3900106"/>
          </a:xfrm>
        </p:spPr>
        <p:txBody>
          <a:bodyPr anchor="ctr">
            <a:normAutofit/>
          </a:bodyPr>
          <a:lstStyle/>
          <a:p>
            <a:r>
              <a:rPr lang="en-GB" sz="2200"/>
              <a:t>The Telegraph lines on the map have representation to Great Britain always being connected with the island that where colonized. </a:t>
            </a:r>
          </a:p>
          <a:p>
            <a:pPr marL="0" indent="0">
              <a:buNone/>
            </a:pPr>
            <a:endParaRPr lang="en-GB" sz="2200"/>
          </a:p>
          <a:p>
            <a:r>
              <a:rPr lang="en-GB" sz="2200"/>
              <a:t>That, they called the shot and had everything under controlled on the islands. (Imagined Communities)</a:t>
            </a:r>
          </a:p>
        </p:txBody>
      </p:sp>
      <p:pic>
        <p:nvPicPr>
          <p:cNvPr id="4" name="Picture 3">
            <a:extLst>
              <a:ext uri="{FF2B5EF4-FFF2-40B4-BE49-F238E27FC236}">
                <a16:creationId xmlns:a16="http://schemas.microsoft.com/office/drawing/2014/main" id="{17FDE8EB-6C38-4BB9-9E50-B757C8B29DB9}"/>
              </a:ext>
            </a:extLst>
          </p:cNvPr>
          <p:cNvPicPr>
            <a:picLocks noChangeAspect="1"/>
          </p:cNvPicPr>
          <p:nvPr/>
        </p:nvPicPr>
        <p:blipFill rotWithShape="1">
          <a:blip r:embed="rId2"/>
          <a:srcRect l="94" r="-1" b="-1"/>
          <a:stretch/>
        </p:blipFill>
        <p:spPr>
          <a:xfrm>
            <a:off x="6335270" y="2276857"/>
            <a:ext cx="5015484" cy="3900106"/>
          </a:xfrm>
          <a:prstGeom prst="rect">
            <a:avLst/>
          </a:prstGeom>
        </p:spPr>
      </p:pic>
    </p:spTree>
    <p:extLst>
      <p:ext uri="{BB962C8B-B14F-4D97-AF65-F5344CB8AC3E}">
        <p14:creationId xmlns:p14="http://schemas.microsoft.com/office/powerpoint/2010/main" val="2988017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88026A1-0719-49A4-8C61-8DB3D1D81189}"/>
              </a:ext>
            </a:extLst>
          </p:cNvPr>
          <p:cNvPicPr>
            <a:picLocks noChangeAspect="1"/>
          </p:cNvPicPr>
          <p:nvPr/>
        </p:nvPicPr>
        <p:blipFill>
          <a:blip r:embed="rId2"/>
          <a:stretch>
            <a:fillRect/>
          </a:stretch>
        </p:blipFill>
        <p:spPr>
          <a:xfrm>
            <a:off x="438849" y="297552"/>
            <a:ext cx="11510246" cy="6480610"/>
          </a:xfrm>
          <a:prstGeom prst="rect">
            <a:avLst/>
          </a:prstGeom>
        </p:spPr>
      </p:pic>
    </p:spTree>
    <p:extLst>
      <p:ext uri="{BB962C8B-B14F-4D97-AF65-F5344CB8AC3E}">
        <p14:creationId xmlns:p14="http://schemas.microsoft.com/office/powerpoint/2010/main" val="2552780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07948-802D-49C6-8CCF-7BBAB4A68DAF}"/>
              </a:ext>
            </a:extLst>
          </p:cNvPr>
          <p:cNvSpPr>
            <a:spLocks noGrp="1"/>
          </p:cNvSpPr>
          <p:nvPr>
            <p:ph type="title"/>
          </p:nvPr>
        </p:nvSpPr>
        <p:spPr/>
        <p:txBody>
          <a:bodyPr/>
          <a:lstStyle/>
          <a:p>
            <a:pPr algn="ctr"/>
            <a:r>
              <a:rPr lang="en-GB" b="1" i="1" dirty="0"/>
              <a:t>WHAT THEY WANTED YOU TO SEE </a:t>
            </a:r>
          </a:p>
        </p:txBody>
      </p:sp>
      <p:sp>
        <p:nvSpPr>
          <p:cNvPr id="3" name="Content Placeholder 2">
            <a:extLst>
              <a:ext uri="{FF2B5EF4-FFF2-40B4-BE49-F238E27FC236}">
                <a16:creationId xmlns:a16="http://schemas.microsoft.com/office/drawing/2014/main" id="{2D1CA955-58BB-4BD6-B5B5-BFFE902087B6}"/>
              </a:ext>
            </a:extLst>
          </p:cNvPr>
          <p:cNvSpPr>
            <a:spLocks noGrp="1"/>
          </p:cNvSpPr>
          <p:nvPr>
            <p:ph idx="1"/>
          </p:nvPr>
        </p:nvSpPr>
        <p:spPr/>
        <p:txBody>
          <a:bodyPr/>
          <a:lstStyle/>
          <a:p>
            <a:r>
              <a:rPr lang="en-GB" dirty="0"/>
              <a:t>The Words “FREEDOM, FRATERNITY AND FEDERATION” represented peaceful co-existence within the British Colonies and the British Empire. But, the remainder of the map depicted Colonialism. </a:t>
            </a:r>
          </a:p>
          <a:p>
            <a:r>
              <a:rPr lang="en-GB" dirty="0"/>
              <a:t>The central position of Great Britain was depicting that they were top in the trading and transporting world. And also that all the colonies that were located so spaciously across the map was fully under the control of the British Empire. </a:t>
            </a:r>
          </a:p>
          <a:p>
            <a:r>
              <a:rPr lang="en-GB" dirty="0"/>
              <a:t>The frame of this map showed the varies of different culture and foods that were located on the British Territories and were available to Great Britain. </a:t>
            </a:r>
          </a:p>
          <a:p>
            <a:pPr marL="0" indent="0">
              <a:buNone/>
            </a:pPr>
            <a:endParaRPr lang="en-GB" dirty="0"/>
          </a:p>
        </p:txBody>
      </p:sp>
    </p:spTree>
    <p:extLst>
      <p:ext uri="{BB962C8B-B14F-4D97-AF65-F5344CB8AC3E}">
        <p14:creationId xmlns:p14="http://schemas.microsoft.com/office/powerpoint/2010/main" val="3774260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554F-7242-462E-88AC-A7E7210859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4AC481-918E-4B3E-86F8-A8D8DAE0AA09}"/>
              </a:ext>
            </a:extLst>
          </p:cNvPr>
          <p:cNvSpPr>
            <a:spLocks noGrp="1"/>
          </p:cNvSpPr>
          <p:nvPr>
            <p:ph idx="1"/>
          </p:nvPr>
        </p:nvSpPr>
        <p:spPr/>
        <p:txBody>
          <a:bodyPr/>
          <a:lstStyle/>
          <a:p>
            <a:r>
              <a:rPr lang="en-GB" dirty="0"/>
              <a:t>The British Empire used this map at representation to show the people of the Great Britain the victories they gathered through exploring, wars and treaties. </a:t>
            </a:r>
          </a:p>
          <a:p>
            <a:endParaRPr lang="en-GB" dirty="0"/>
          </a:p>
        </p:txBody>
      </p:sp>
    </p:spTree>
    <p:extLst>
      <p:ext uri="{BB962C8B-B14F-4D97-AF65-F5344CB8AC3E}">
        <p14:creationId xmlns:p14="http://schemas.microsoft.com/office/powerpoint/2010/main" val="363197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D9BABC-0112-47C9-8AF0-FED6F03707F5}"/>
              </a:ext>
            </a:extLst>
          </p:cNvPr>
          <p:cNvPicPr>
            <a:picLocks noChangeAspect="1"/>
          </p:cNvPicPr>
          <p:nvPr/>
        </p:nvPicPr>
        <p:blipFill rotWithShape="1">
          <a:blip r:embed="rId2"/>
          <a:srcRect l="17859" r="19739"/>
          <a:stretch/>
        </p:blipFill>
        <p:spPr>
          <a:xfrm rot="10800000" flipV="1">
            <a:off x="4117521" y="10"/>
            <a:ext cx="8074479" cy="6857990"/>
          </a:xfrm>
          <a:prstGeom prst="rect">
            <a:avLst/>
          </a:prstGeom>
        </p:spPr>
      </p:pic>
      <p:sp>
        <p:nvSpPr>
          <p:cNvPr id="54" name="Freeform: Shape 53">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D1047C69-1175-4B5E-A28B-24BADC6E1341}"/>
              </a:ext>
            </a:extLst>
          </p:cNvPr>
          <p:cNvSpPr txBox="1"/>
          <p:nvPr/>
        </p:nvSpPr>
        <p:spPr>
          <a:xfrm>
            <a:off x="804672" y="2022601"/>
            <a:ext cx="3941499" cy="415436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a:t>“Britannia is seated on top of the world ruling over her subjects, represented by a variety of animals and costumed figures. India, identified by an elephant and a tiger, appears in the lower left corner, while Australia, including a kangaroo and a sheep, is shown in the lower right. The illustrations were done by Walter Crane, a prominent illustrator and artist with strong socialist sympathies, perhaps explaining the contradictory themes in the map of imperialism and "human labour" holding up the world in the form of Atlas.”</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John Charles Ready Colomb from the David Rumsey Map Collection Cartography Associates</a:t>
            </a:r>
          </a:p>
        </p:txBody>
      </p:sp>
    </p:spTree>
    <p:extLst>
      <p:ext uri="{BB962C8B-B14F-4D97-AF65-F5344CB8AC3E}">
        <p14:creationId xmlns:p14="http://schemas.microsoft.com/office/powerpoint/2010/main" val="375206413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35A348-C5D6-4112-9FDD-93A493B01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440916C-03D3-406A-BEF7-D68F06C98684}"/>
              </a:ext>
            </a:extLst>
          </p:cNvPr>
          <p:cNvSpPr txBox="1"/>
          <p:nvPr/>
        </p:nvSpPr>
        <p:spPr>
          <a:xfrm>
            <a:off x="838199" y="4428000"/>
            <a:ext cx="6143626" cy="1400400"/>
          </a:xfrm>
          <a:prstGeom prst="rect">
            <a:avLst/>
          </a:prstGeom>
        </p:spPr>
        <p:txBody>
          <a:bodyPr vert="horz" wrap="square" lIns="91440" tIns="45720" rIns="91440" bIns="45720" rtlCol="0" anchor="b">
            <a:normAutofit/>
          </a:bodyPr>
          <a:lstStyle/>
          <a:p>
            <a:pPr>
              <a:lnSpc>
                <a:spcPct val="90000"/>
              </a:lnSpc>
              <a:spcBef>
                <a:spcPct val="0"/>
              </a:spcBef>
              <a:spcAft>
                <a:spcPts val="600"/>
              </a:spcAft>
            </a:pPr>
            <a:r>
              <a:rPr lang="en-US" sz="2700" kern="1200" dirty="0">
                <a:solidFill>
                  <a:schemeClr val="bg1"/>
                </a:solidFill>
                <a:latin typeface="+mj-lt"/>
                <a:ea typeface="+mj-ea"/>
                <a:cs typeface="+mj-cs"/>
              </a:rPr>
              <a:t>Thank you.</a:t>
            </a:r>
          </a:p>
          <a:p>
            <a:pPr>
              <a:lnSpc>
                <a:spcPct val="90000"/>
              </a:lnSpc>
              <a:spcBef>
                <a:spcPct val="0"/>
              </a:spcBef>
              <a:spcAft>
                <a:spcPts val="600"/>
              </a:spcAft>
            </a:pPr>
            <a:r>
              <a:rPr lang="en-US" sz="2700" kern="1200" dirty="0">
                <a:solidFill>
                  <a:schemeClr val="bg1"/>
                </a:solidFill>
                <a:latin typeface="+mj-lt"/>
                <a:ea typeface="+mj-ea"/>
                <a:cs typeface="+mj-cs"/>
              </a:rPr>
              <a:t>Created and Presented by Jehanne J. Straker </a:t>
            </a:r>
          </a:p>
        </p:txBody>
      </p:sp>
      <p:pic>
        <p:nvPicPr>
          <p:cNvPr id="3" name="Picture 2">
            <a:extLst>
              <a:ext uri="{FF2B5EF4-FFF2-40B4-BE49-F238E27FC236}">
                <a16:creationId xmlns:a16="http://schemas.microsoft.com/office/drawing/2014/main" id="{061030DB-D7D7-40F2-AA63-CDF042AFDB37}"/>
              </a:ext>
            </a:extLst>
          </p:cNvPr>
          <p:cNvPicPr>
            <a:picLocks noChangeAspect="1"/>
          </p:cNvPicPr>
          <p:nvPr/>
        </p:nvPicPr>
        <p:blipFill rotWithShape="1">
          <a:blip r:embed="rId2"/>
          <a:srcRect t="612" b="32547"/>
          <a:stretch/>
        </p:blipFill>
        <p:spPr>
          <a:xfrm>
            <a:off x="20" y="10"/>
            <a:ext cx="4000480" cy="4005933"/>
          </a:xfrm>
          <a:custGeom>
            <a:avLst/>
            <a:gdLst/>
            <a:ahLst/>
            <a:cxnLst/>
            <a:rect l="l" t="t" r="r" b="b"/>
            <a:pathLst>
              <a:path w="4000500" h="4005943">
                <a:moveTo>
                  <a:pt x="0" y="0"/>
                </a:moveTo>
                <a:lnTo>
                  <a:pt x="4000500" y="0"/>
                </a:lnTo>
                <a:lnTo>
                  <a:pt x="4000500" y="3936797"/>
                </a:lnTo>
                <a:lnTo>
                  <a:pt x="3316514" y="4005943"/>
                </a:lnTo>
                <a:lnTo>
                  <a:pt x="0" y="3964175"/>
                </a:lnTo>
                <a:close/>
              </a:path>
            </a:pathLst>
          </a:custGeom>
        </p:spPr>
      </p:pic>
      <p:pic>
        <p:nvPicPr>
          <p:cNvPr id="4" name="Picture 3">
            <a:extLst>
              <a:ext uri="{FF2B5EF4-FFF2-40B4-BE49-F238E27FC236}">
                <a16:creationId xmlns:a16="http://schemas.microsoft.com/office/drawing/2014/main" id="{D4CE33CB-B9F2-4479-8986-5D99C54050ED}"/>
              </a:ext>
            </a:extLst>
          </p:cNvPr>
          <p:cNvPicPr>
            <a:picLocks noChangeAspect="1"/>
          </p:cNvPicPr>
          <p:nvPr/>
        </p:nvPicPr>
        <p:blipFill rotWithShape="1">
          <a:blip r:embed="rId3"/>
          <a:srcRect t="3277" r="1" b="22522"/>
          <a:stretch/>
        </p:blipFill>
        <p:spPr>
          <a:xfrm>
            <a:off x="4191002" y="10"/>
            <a:ext cx="3809998" cy="3917529"/>
          </a:xfrm>
          <a:custGeom>
            <a:avLst/>
            <a:gdLst/>
            <a:ahLst/>
            <a:cxnLst/>
            <a:rect l="l" t="t" r="r" b="b"/>
            <a:pathLst>
              <a:path w="3809998" h="3917539">
                <a:moveTo>
                  <a:pt x="0" y="0"/>
                </a:moveTo>
                <a:lnTo>
                  <a:pt x="3809998" y="0"/>
                </a:lnTo>
                <a:lnTo>
                  <a:pt x="3809998" y="3909212"/>
                </a:lnTo>
                <a:lnTo>
                  <a:pt x="1781628" y="3737429"/>
                </a:lnTo>
                <a:lnTo>
                  <a:pt x="0" y="3917539"/>
                </a:lnTo>
                <a:close/>
              </a:path>
            </a:pathLst>
          </a:custGeom>
        </p:spPr>
      </p:pic>
      <p:pic>
        <p:nvPicPr>
          <p:cNvPr id="5" name="Picture 4">
            <a:extLst>
              <a:ext uri="{FF2B5EF4-FFF2-40B4-BE49-F238E27FC236}">
                <a16:creationId xmlns:a16="http://schemas.microsoft.com/office/drawing/2014/main" id="{BB5C4DFA-9E45-41A6-98AB-EA3DF090270A}"/>
              </a:ext>
            </a:extLst>
          </p:cNvPr>
          <p:cNvPicPr>
            <a:picLocks noChangeAspect="1"/>
          </p:cNvPicPr>
          <p:nvPr/>
        </p:nvPicPr>
        <p:blipFill rotWithShape="1">
          <a:blip r:embed="rId4"/>
          <a:srcRect l="22220" r="24477" b="-1"/>
          <a:stretch/>
        </p:blipFill>
        <p:spPr>
          <a:xfrm>
            <a:off x="8191500" y="10"/>
            <a:ext cx="4000500" cy="3959022"/>
          </a:xfrm>
          <a:custGeom>
            <a:avLst/>
            <a:gdLst/>
            <a:ahLst/>
            <a:cxnLst/>
            <a:rect l="l" t="t" r="r" b="b"/>
            <a:pathLst>
              <a:path w="4000500" h="3959032">
                <a:moveTo>
                  <a:pt x="0" y="0"/>
                </a:moveTo>
                <a:lnTo>
                  <a:pt x="4000500" y="0"/>
                </a:lnTo>
                <a:lnTo>
                  <a:pt x="4000500" y="3959032"/>
                </a:lnTo>
                <a:lnTo>
                  <a:pt x="9072" y="3926114"/>
                </a:lnTo>
                <a:lnTo>
                  <a:pt x="0" y="3925346"/>
                </a:lnTo>
                <a:close/>
              </a:path>
            </a:pathLst>
          </a:custGeom>
        </p:spPr>
      </p:pic>
      <p:grpSp>
        <p:nvGrpSpPr>
          <p:cNvPr id="15" name="Group 14">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6" name="Freeform: Shape 15">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82115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BDDEC-CBC6-4FB0-A3A2-AA4123CD025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5CD3E96-515F-4752-9634-72913B1B9277}"/>
              </a:ext>
            </a:extLst>
          </p:cNvPr>
          <p:cNvSpPr>
            <a:spLocks noGrp="1"/>
          </p:cNvSpPr>
          <p:nvPr>
            <p:ph idx="1"/>
          </p:nvPr>
        </p:nvSpPr>
        <p:spPr/>
        <p:txBody>
          <a:bodyPr/>
          <a:lstStyle/>
          <a:p>
            <a:r>
              <a:rPr lang="en-GB" dirty="0" err="1"/>
              <a:t>Momsen</a:t>
            </a:r>
            <a:r>
              <a:rPr lang="en-GB" dirty="0"/>
              <a:t>, J. D. , </a:t>
            </a:r>
            <a:r>
              <a:rPr lang="en-GB" dirty="0" err="1"/>
              <a:t>Niddrie</a:t>
            </a:r>
            <a:r>
              <a:rPr lang="en-GB" dirty="0"/>
              <a:t>, . David Lawrence and Tolson, . Richard (2020, December 6). Antigua and Barbuda. </a:t>
            </a:r>
            <a:r>
              <a:rPr lang="en-GB" dirty="0" err="1"/>
              <a:t>Encyclopedia</a:t>
            </a:r>
            <a:r>
              <a:rPr lang="en-GB" dirty="0"/>
              <a:t> Britannica. </a:t>
            </a:r>
            <a:r>
              <a:rPr lang="en-GB" dirty="0">
                <a:hlinkClick r:id="rId2"/>
              </a:rPr>
              <a:t>https://www.britannica.com/place/Antigua-and-Barbuda</a:t>
            </a:r>
            <a:endParaRPr lang="en-GB" dirty="0"/>
          </a:p>
          <a:p>
            <a:r>
              <a:rPr lang="en-GB" dirty="0"/>
              <a:t>UNKNOWN. (n.d.). Imperialism in the Victorian Era . Retrieved from Bartleby Research: </a:t>
            </a:r>
            <a:r>
              <a:rPr lang="en-GB" dirty="0">
                <a:hlinkClick r:id="rId3"/>
              </a:rPr>
              <a:t>https://www.bartleby.com/essay/Imperialism-In-The-Victorian-Era-FCKRZYGKG#:~:text=Imperialism%</a:t>
            </a:r>
            <a:endParaRPr lang="en-GB" dirty="0"/>
          </a:p>
          <a:p>
            <a:r>
              <a:rPr lang="en-GB" dirty="0"/>
              <a:t>Mueller, J. (2018, August 21). A list of Countries Colonized by the British in Victorian Era. Retrieved from Classroom: https://classroom.synonym.com/ruled-germany-1914-18498.html</a:t>
            </a:r>
          </a:p>
        </p:txBody>
      </p:sp>
    </p:spTree>
    <p:extLst>
      <p:ext uri="{BB962C8B-B14F-4D97-AF65-F5344CB8AC3E}">
        <p14:creationId xmlns:p14="http://schemas.microsoft.com/office/powerpoint/2010/main" val="2490043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9950F5-47C6-42BF-81A3-2E6B1BBD282C}"/>
              </a:ext>
            </a:extLst>
          </p:cNvPr>
          <p:cNvSpPr>
            <a:spLocks noGrp="1"/>
          </p:cNvSpPr>
          <p:nvPr>
            <p:ph idx="1"/>
          </p:nvPr>
        </p:nvSpPr>
        <p:spPr>
          <a:xfrm>
            <a:off x="838200" y="962526"/>
            <a:ext cx="10515600" cy="5142247"/>
          </a:xfrm>
        </p:spPr>
        <p:txBody>
          <a:bodyPr>
            <a:normAutofit lnSpcReduction="10000"/>
          </a:bodyPr>
          <a:lstStyle/>
          <a:p>
            <a:r>
              <a:rPr lang="en-GB" dirty="0" err="1"/>
              <a:t>Namara</a:t>
            </a:r>
            <a:r>
              <a:rPr lang="en-GB" dirty="0"/>
              <a:t>, R. M. (2019, March 24). A Communication Revolution wired </a:t>
            </a:r>
            <a:r>
              <a:rPr lang="en-GB" dirty="0" err="1"/>
              <a:t>thse</a:t>
            </a:r>
            <a:r>
              <a:rPr lang="en-GB" dirty="0"/>
              <a:t> world in the 19th Century. . Retrieved from The Invention of the Telegraph changed Communication Forever: </a:t>
            </a:r>
            <a:r>
              <a:rPr lang="en-GB" dirty="0">
                <a:hlinkClick r:id="rId2"/>
              </a:rPr>
              <a:t>https://www.thoughtco.com/the-invention-of-the-telegraph-1773842</a:t>
            </a:r>
            <a:endParaRPr lang="en-GB" dirty="0"/>
          </a:p>
          <a:p>
            <a:r>
              <a:rPr lang="en-GB" dirty="0"/>
              <a:t>Household, T. R. (n.d.). The Royal . Retrieved from </a:t>
            </a:r>
            <a:r>
              <a:rPr lang="en-GB" dirty="0">
                <a:hlinkClick r:id="rId3"/>
              </a:rPr>
              <a:t>https://www.royal.uk/queen-victoria</a:t>
            </a:r>
            <a:endParaRPr lang="en-GB" dirty="0"/>
          </a:p>
          <a:p>
            <a:r>
              <a:rPr lang="en-GB" dirty="0" err="1"/>
              <a:t>Colomb</a:t>
            </a:r>
            <a:r>
              <a:rPr lang="en-GB" dirty="0"/>
              <a:t>. (n.d.). Extent of The British Empire 1886. Retrieved from David Rumsey Map Collection Cartography Associates: https://www.davidrumsey.com/luna/servlet/detail/RUMSEY~8~1~268801~90043059:Extent-of-the-British-Empire-in-188#:~:text=The%20words%20%22Freedom%2C%20Fraternity%2C%20Federation%2C%22%20suggesting%20a%20peaceful,her%20subjects%2C%20represented%20by%20a%20va</a:t>
            </a:r>
          </a:p>
        </p:txBody>
      </p:sp>
    </p:spTree>
    <p:extLst>
      <p:ext uri="{BB962C8B-B14F-4D97-AF65-F5344CB8AC3E}">
        <p14:creationId xmlns:p14="http://schemas.microsoft.com/office/powerpoint/2010/main" val="12148865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10919</TotalTime>
  <Words>1019</Words>
  <Application>Microsoft Office PowerPoint</Application>
  <PresentationFormat>Widescreen</PresentationFormat>
  <Paragraphs>57</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Tate regular</vt:lpstr>
      <vt:lpstr>Arial</vt:lpstr>
      <vt:lpstr>Calibri</vt:lpstr>
      <vt:lpstr>Calibri Light</vt:lpstr>
      <vt:lpstr>Office Theme</vt:lpstr>
      <vt:lpstr>Imperial Federation</vt:lpstr>
      <vt:lpstr>What is Empire?</vt:lpstr>
      <vt:lpstr>What is Imperialism?</vt:lpstr>
      <vt:lpstr>What is Colonialism?</vt:lpstr>
      <vt:lpstr>Brief History of Queen Victoria </vt:lpstr>
      <vt:lpstr>   The Victorian World Map </vt:lpstr>
      <vt:lpstr>Who was Walter Crane?</vt:lpstr>
      <vt:lpstr> The Victorian Imperialism Era </vt:lpstr>
      <vt:lpstr>Few Historic Dates on Colonial Ownership. </vt:lpstr>
      <vt:lpstr>PowerPoint Presentation</vt:lpstr>
      <vt:lpstr>PowerPoint Presentation</vt:lpstr>
      <vt:lpstr>Telegraph Lines </vt:lpstr>
      <vt:lpstr>PowerPoint Presentation</vt:lpstr>
      <vt:lpstr>WHAT THEY WANTED YOU TO SEE </vt:lpstr>
      <vt:lpstr>PowerPoint Presentation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Jehanne Jhonique Straker (2114370)</dc:creator>
  <cp:lastModifiedBy>Jehanne Jhonique Straker (2114370)</cp:lastModifiedBy>
  <cp:revision>2</cp:revision>
  <dcterms:created xsi:type="dcterms:W3CDTF">2022-01-25T15:20:38Z</dcterms:created>
  <dcterms:modified xsi:type="dcterms:W3CDTF">2022-02-03T02:09:33Z</dcterms:modified>
</cp:coreProperties>
</file>