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9" r:id="rId3"/>
    <p:sldId id="261" r:id="rId4"/>
    <p:sldId id="263" r:id="rId5"/>
    <p:sldId id="265" r:id="rId6"/>
    <p:sldId id="387" r:id="rId7"/>
    <p:sldId id="397" r:id="rId8"/>
    <p:sldId id="403" r:id="rId9"/>
    <p:sldId id="411" r:id="rId10"/>
    <p:sldId id="410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2" autoAdjust="0"/>
    <p:restoredTop sz="94660"/>
  </p:normalViewPr>
  <p:slideViewPr>
    <p:cSldViewPr snapToGrid="0">
      <p:cViewPr varScale="1">
        <p:scale>
          <a:sx n="83" d="100"/>
          <a:sy n="83" d="100"/>
        </p:scale>
        <p:origin x="48" y="1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37340F-9659-4C10-9140-941C64F8941C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7C078-E8E6-4BAF-A677-8EA9304535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284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UN Definition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4C38A-603A-4DD3-8B05-7ED27BA1727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1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financial year ending (FYE) 2020 (April 2019 to March 2020), the period leading up to the coronavirus (COVID-19) pandemic, median household income in the UK was £29,900, based on estimates from the Office for National Statistics (ONS) Household Finances Survey.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D0ADE-C298-437E-A8E5-950E9442FE2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285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17/04/2024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TbUjZbMu7DI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eur01.safelinks.protection.outlook.com/?url=https%3A%2F%2Fwww.ucas.com%2Fcorporate%2Fnews-and-key-documents%2Fnews%2Fone-five-students-unintentionally-block-themselves-degree-choices&amp;data=04%7C01%7C%7Cc66e2424e63a4a751f3d08d8fe587489%7C4e0f11f9046e45059cb8db2152311e21%7C0%7C0%7C637539003146354258%7CUnknown%7CTWFpbGZsb3d8eyJWIjoiMC4wLjAwMDAiLCJQIjoiV2luMzIiLCJBTiI6Ik1haWwiLCJXVCI6Mn0%3D%7C1000&amp;sdata=MfiKxT9iAnNI%2BrRsTepWyvw7I8guvf%2BI77W7Wy1k%2Fuo%3D&amp;reserved=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pPr algn="l"/>
            <a:r>
              <a:rPr lang="cy-GB" sz="4400" dirty="0"/>
              <a:t>Cydraddoldeb i Bawb</a:t>
            </a:r>
            <a:r>
              <a:rPr lang="en-GB" sz="4400" dirty="0"/>
              <a:t>?</a:t>
            </a:r>
            <a:br>
              <a:rPr lang="en-GB" sz="4400" dirty="0"/>
            </a:br>
            <a:r>
              <a:rPr lang="en-GB" sz="4400" dirty="0"/>
              <a:t>ECES4013C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dirty="0" err="1"/>
              <a:t>Tlodi</a:t>
            </a:r>
            <a:endParaRPr lang="en-GB" dirty="0"/>
          </a:p>
        </p:txBody>
      </p:sp>
      <p:pic>
        <p:nvPicPr>
          <p:cNvPr id="4" name="Picture 3" descr="A close-up of a network&#10;&#10;Description automatically generated">
            <a:extLst>
              <a:ext uri="{FF2B5EF4-FFF2-40B4-BE49-F238E27FC236}">
                <a16:creationId xmlns:a16="http://schemas.microsoft.com/office/drawing/2014/main" id="{F47B0B66-870C-AFB7-9E6C-718CF80B2C8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3" r="1158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54881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cy-GB" sz="5400" dirty="0"/>
              <a:t>Amcanion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cy-GB" sz="2200" dirty="0"/>
              <a:t>Erbyn diwedd y sesiwn hon byddwch yn gallu:</a:t>
            </a:r>
          </a:p>
          <a:p>
            <a:pPr lvl="1"/>
            <a:r>
              <a:rPr lang="cy-GB" sz="2200" dirty="0"/>
              <a:t>Dwyn i gof y prif ddiffiniadau o dlodi</a:t>
            </a:r>
          </a:p>
          <a:p>
            <a:pPr lvl="1"/>
            <a:r>
              <a:rPr lang="cy-GB" sz="2200" dirty="0"/>
              <a:t>Trafod rhai o'r materion allweddol sy'n ymwneud â thlodi ac </a:t>
            </a:r>
            <a:r>
              <a:rPr lang="cy-GB" sz="2200" dirty="0" err="1"/>
              <a:t>allgáu</a:t>
            </a:r>
            <a:r>
              <a:rPr lang="cy-GB" sz="2200" dirty="0"/>
              <a:t> cymdeithasol</a:t>
            </a:r>
          </a:p>
        </p:txBody>
      </p:sp>
      <p:pic>
        <p:nvPicPr>
          <p:cNvPr id="5" name="Picture 4" descr="Close up image of hands applauding">
            <a:extLst>
              <a:ext uri="{FF2B5EF4-FFF2-40B4-BE49-F238E27FC236}">
                <a16:creationId xmlns:a16="http://schemas.microsoft.com/office/drawing/2014/main" id="{6D6E874B-2E64-3ADF-AC36-35F113A007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15" r="9832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94976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640080"/>
            <a:ext cx="6894576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y-GB" sz="6600" dirty="0"/>
              <a:t>Rhai diffiniadau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54296" y="4636008"/>
            <a:ext cx="6894576" cy="157276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AECFE0-72DE-21DA-1395-191E0BA24F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164" r="41553" b="2"/>
          <a:stretch/>
        </p:blipFill>
        <p:spPr>
          <a:xfrm>
            <a:off x="20" y="10"/>
            <a:ext cx="4049786" cy="6857990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" name="AutoShape 2" descr="https://ukc-powerpoint.officeapps.live.com/pods/GetClipboardImage.ashx?Id=40119be1-ed4e-4274-b801-5139d9534685&amp;DC=GUK2&amp;pkey=9ecce1b3-593d-4a55-8e1c-53408078343f&amp;wdoverrides=GetClipboardImageEnabled:true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693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xclamation mark on a yellow background">
            <a:extLst>
              <a:ext uri="{FF2B5EF4-FFF2-40B4-BE49-F238E27FC236}">
                <a16:creationId xmlns:a16="http://schemas.microsoft.com/office/drawing/2014/main" id="{07D25A79-012B-D5E5-8CE1-C86133C1CA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908" r="16991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rmAutofit/>
          </a:bodyPr>
          <a:lstStyle/>
          <a:p>
            <a:r>
              <a:rPr lang="cy-GB" dirty="0"/>
              <a:t>Tlodi Absoliwt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>
            <a:normAutofit fontScale="92500"/>
          </a:bodyPr>
          <a:lstStyle/>
          <a:p>
            <a:r>
              <a:rPr lang="cy-GB" dirty="0"/>
              <a:t>Cyflwr a nodweddir gan amddifadedd difrifol o anghenion dynol sylfaenol, gan gynnwys bwyd, dŵr yfed diogel, cyfleusterau glanweithdra, iechyd, lloches, addysg a gwybodaeth. Mae'n dibynnu nid yn unig ar incwm ond hefyd ar fynediad at wasanaethau</a:t>
            </a:r>
            <a:r>
              <a:rPr lang="en-GB" dirty="0"/>
              <a:t>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(Mack, 2016)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9100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4296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cy-GB" sz="5400" dirty="0"/>
              <a:t>Tlodi Cymharol</a:t>
            </a:r>
          </a:p>
        </p:txBody>
      </p:sp>
      <p:pic>
        <p:nvPicPr>
          <p:cNvPr id="5" name="Picture 4" descr="Old wrinkled hands with some coins">
            <a:extLst>
              <a:ext uri="{FF2B5EF4-FFF2-40B4-BE49-F238E27FC236}">
                <a16:creationId xmlns:a16="http://schemas.microsoft.com/office/drawing/2014/main" id="{A006F747-8D94-587E-1450-BCA161B67D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820" r="40736" b="-2"/>
          <a:stretch/>
        </p:blipFill>
        <p:spPr>
          <a:xfrm>
            <a:off x="20" y="1"/>
            <a:ext cx="4052522" cy="6858000"/>
          </a:xfrm>
          <a:custGeom>
            <a:avLst/>
            <a:gdLst/>
            <a:ahLst/>
            <a:cxnLst/>
            <a:rect l="l" t="t" r="r" b="b"/>
            <a:pathLst>
              <a:path w="4052542" h="6858000">
                <a:moveTo>
                  <a:pt x="0" y="0"/>
                </a:moveTo>
                <a:lnTo>
                  <a:pt x="4020923" y="0"/>
                </a:lnTo>
                <a:lnTo>
                  <a:pt x="4022656" y="14697"/>
                </a:lnTo>
                <a:cubicBezTo>
                  <a:pt x="4037606" y="98462"/>
                  <a:pt x="4035072" y="183369"/>
                  <a:pt x="4039126" y="267642"/>
                </a:cubicBezTo>
                <a:cubicBezTo>
                  <a:pt x="4043941" y="370699"/>
                  <a:pt x="4037860" y="474136"/>
                  <a:pt x="4035579" y="577446"/>
                </a:cubicBezTo>
                <a:cubicBezTo>
                  <a:pt x="4033805" y="665399"/>
                  <a:pt x="4025063" y="753226"/>
                  <a:pt x="4027724" y="841306"/>
                </a:cubicBezTo>
                <a:cubicBezTo>
                  <a:pt x="4027914" y="844352"/>
                  <a:pt x="4027914" y="847398"/>
                  <a:pt x="4027724" y="850444"/>
                </a:cubicBezTo>
                <a:cubicBezTo>
                  <a:pt x="4019615" y="947281"/>
                  <a:pt x="4019615" y="1044626"/>
                  <a:pt x="4027724" y="1141464"/>
                </a:cubicBezTo>
                <a:cubicBezTo>
                  <a:pt x="4030296" y="1181772"/>
                  <a:pt x="4029574" y="1222221"/>
                  <a:pt x="4025570" y="1262415"/>
                </a:cubicBezTo>
                <a:cubicBezTo>
                  <a:pt x="4021769" y="1313563"/>
                  <a:pt x="4009606" y="1365472"/>
                  <a:pt x="4018348" y="1416238"/>
                </a:cubicBezTo>
                <a:cubicBezTo>
                  <a:pt x="4024037" y="1458058"/>
                  <a:pt x="4027166" y="1500194"/>
                  <a:pt x="4027724" y="1542394"/>
                </a:cubicBezTo>
                <a:cubicBezTo>
                  <a:pt x="4032158" y="1636820"/>
                  <a:pt x="4027977" y="1731753"/>
                  <a:pt x="4026330" y="1826433"/>
                </a:cubicBezTo>
                <a:cubicBezTo>
                  <a:pt x="4024556" y="1936724"/>
                  <a:pt x="4027344" y="2047015"/>
                  <a:pt x="4018475" y="2157432"/>
                </a:cubicBezTo>
                <a:cubicBezTo>
                  <a:pt x="4013597" y="2246629"/>
                  <a:pt x="4013597" y="2336029"/>
                  <a:pt x="4018475" y="2425226"/>
                </a:cubicBezTo>
                <a:cubicBezTo>
                  <a:pt x="4020882" y="2506961"/>
                  <a:pt x="4033172" y="2587934"/>
                  <a:pt x="4031145" y="2670557"/>
                </a:cubicBezTo>
                <a:cubicBezTo>
                  <a:pt x="4028737" y="2766886"/>
                  <a:pt x="4017335" y="2862962"/>
                  <a:pt x="4020882" y="2959546"/>
                </a:cubicBezTo>
                <a:cubicBezTo>
                  <a:pt x="4022529" y="3005617"/>
                  <a:pt x="4022656" y="3051688"/>
                  <a:pt x="4023543" y="3097758"/>
                </a:cubicBezTo>
                <a:cubicBezTo>
                  <a:pt x="4024683" y="3153221"/>
                  <a:pt x="4034692" y="3208556"/>
                  <a:pt x="4029117" y="3263892"/>
                </a:cubicBezTo>
                <a:cubicBezTo>
                  <a:pt x="4019869" y="3356161"/>
                  <a:pt x="3995923" y="3446906"/>
                  <a:pt x="4010873" y="3541459"/>
                </a:cubicBezTo>
                <a:cubicBezTo>
                  <a:pt x="4019108" y="3593495"/>
                  <a:pt x="4028357" y="3645658"/>
                  <a:pt x="4033172" y="3698201"/>
                </a:cubicBezTo>
                <a:cubicBezTo>
                  <a:pt x="4037353" y="3745160"/>
                  <a:pt x="4047868" y="3792881"/>
                  <a:pt x="4039886" y="3839586"/>
                </a:cubicBezTo>
                <a:cubicBezTo>
                  <a:pt x="4033045" y="3879565"/>
                  <a:pt x="4036592" y="3919544"/>
                  <a:pt x="4031271" y="3959523"/>
                </a:cubicBezTo>
                <a:cubicBezTo>
                  <a:pt x="4024303" y="4011939"/>
                  <a:pt x="4020629" y="4065244"/>
                  <a:pt x="4015308" y="4118042"/>
                </a:cubicBezTo>
                <a:cubicBezTo>
                  <a:pt x="4010620" y="4165889"/>
                  <a:pt x="4006946" y="4213610"/>
                  <a:pt x="4019615" y="4258539"/>
                </a:cubicBezTo>
                <a:cubicBezTo>
                  <a:pt x="4050656" y="4371622"/>
                  <a:pt x="4033679" y="4484070"/>
                  <a:pt x="4022023" y="4596391"/>
                </a:cubicBezTo>
                <a:cubicBezTo>
                  <a:pt x="4016321" y="4650965"/>
                  <a:pt x="4007959" y="4708712"/>
                  <a:pt x="4020629" y="4758718"/>
                </a:cubicBezTo>
                <a:cubicBezTo>
                  <a:pt x="4043941" y="4847432"/>
                  <a:pt x="4025697" y="4931705"/>
                  <a:pt x="4015561" y="5016866"/>
                </a:cubicBezTo>
                <a:cubicBezTo>
                  <a:pt x="4003335" y="5100174"/>
                  <a:pt x="4005096" y="5184929"/>
                  <a:pt x="4020756" y="5267654"/>
                </a:cubicBezTo>
                <a:cubicBezTo>
                  <a:pt x="4033172" y="5326035"/>
                  <a:pt x="4033172" y="5385432"/>
                  <a:pt x="4034692" y="5444194"/>
                </a:cubicBezTo>
                <a:cubicBezTo>
                  <a:pt x="4035579" y="5481001"/>
                  <a:pt x="4022023" y="5518441"/>
                  <a:pt x="4013027" y="5555120"/>
                </a:cubicBezTo>
                <a:cubicBezTo>
                  <a:pt x="3996937" y="5621371"/>
                  <a:pt x="3991109" y="5688636"/>
                  <a:pt x="4013027" y="5753237"/>
                </a:cubicBezTo>
                <a:cubicBezTo>
                  <a:pt x="4043561" y="5842713"/>
                  <a:pt x="4061045" y="5932189"/>
                  <a:pt x="4048375" y="6026870"/>
                </a:cubicBezTo>
                <a:cubicBezTo>
                  <a:pt x="4041027" y="6085251"/>
                  <a:pt x="4039380" y="6144902"/>
                  <a:pt x="4028357" y="6202522"/>
                </a:cubicBezTo>
                <a:cubicBezTo>
                  <a:pt x="4010240" y="6298091"/>
                  <a:pt x="4016701" y="6393024"/>
                  <a:pt x="4031145" y="6487196"/>
                </a:cubicBezTo>
                <a:cubicBezTo>
                  <a:pt x="4041293" y="6565885"/>
                  <a:pt x="4042395" y="6645474"/>
                  <a:pt x="4034439" y="6724403"/>
                </a:cubicBezTo>
                <a:lnTo>
                  <a:pt x="402520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4296" y="2706624"/>
            <a:ext cx="6894576" cy="3483864"/>
          </a:xfrm>
        </p:spPr>
        <p:txBody>
          <a:bodyPr>
            <a:normAutofit/>
          </a:bodyPr>
          <a:lstStyle/>
          <a:p>
            <a:r>
              <a:rPr lang="cy-GB" sz="2200" dirty="0"/>
              <a:t>Pan fydd aelwydydd yn derbyn 50% yn llai na'r incwm cartref cyfartalog, felly bydd ganddyn nhw ychydig o arian ond nid oes ganddyn nhw ddigon o arian o hyd i fforddio unrhyw beth heblaw am y pethau sylfaenol. </a:t>
            </a:r>
          </a:p>
          <a:p>
            <a:endParaRPr lang="cy-GB" sz="2200" dirty="0"/>
          </a:p>
          <a:p>
            <a:r>
              <a:rPr lang="cy-GB" sz="2200" dirty="0"/>
              <a:t>Ar y llaw arall, mae'r math hwn o dlodi yn newid yn dibynnu ar dwf economaidd y wlad.</a:t>
            </a:r>
          </a:p>
          <a:p>
            <a:r>
              <a:rPr lang="cy-GB" sz="2200" dirty="0"/>
              <a:t>(</a:t>
            </a:r>
            <a:r>
              <a:rPr lang="cy-GB" sz="2200" dirty="0" err="1"/>
              <a:t>Habitat</a:t>
            </a:r>
            <a:r>
              <a:rPr lang="cy-GB" sz="2200" dirty="0"/>
              <a:t> </a:t>
            </a:r>
            <a:r>
              <a:rPr lang="cy-GB" sz="2200" dirty="0" err="1"/>
              <a:t>for</a:t>
            </a:r>
            <a:r>
              <a:rPr lang="cy-GB" sz="2200" dirty="0"/>
              <a:t> </a:t>
            </a:r>
            <a:r>
              <a:rPr lang="cy-GB" sz="2200" dirty="0" err="1"/>
              <a:t>humanity</a:t>
            </a:r>
            <a:r>
              <a:rPr lang="cy-GB" sz="2200" dirty="0"/>
              <a:t>, Dim dyddiad)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655351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480438" cy="4461163"/>
          </a:xfrm>
        </p:spPr>
        <p:txBody>
          <a:bodyPr>
            <a:normAutofit/>
          </a:bodyPr>
          <a:lstStyle/>
          <a:p>
            <a:r>
              <a:rPr lang="cy-GB" dirty="0" err="1">
                <a:solidFill>
                  <a:srgbClr val="FFFFFF"/>
                </a:solidFill>
              </a:rPr>
              <a:t>Allgáu</a:t>
            </a:r>
            <a:r>
              <a:rPr lang="en-GB" dirty="0">
                <a:solidFill>
                  <a:srgbClr val="FFFFFF"/>
                </a:solidFill>
              </a:rPr>
              <a:t> a </a:t>
            </a:r>
            <a:r>
              <a:rPr lang="en-GB" dirty="0" err="1">
                <a:solidFill>
                  <a:srgbClr val="FFFFFF"/>
                </a:solidFill>
              </a:rPr>
              <a:t>Thlodi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2" name="Arc 4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Content Placeholder 4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cy-GB" dirty="0"/>
              <a:t>Nododd ymchwilwyr cynnar gysylltiad clir rhwng tlodi ac </a:t>
            </a:r>
            <a:r>
              <a:rPr lang="cy-GB" dirty="0" err="1"/>
              <a:t>allgáu</a:t>
            </a:r>
            <a:r>
              <a:rPr lang="en-GB" dirty="0"/>
              <a:t>: </a:t>
            </a:r>
          </a:p>
          <a:p>
            <a:r>
              <a:rPr lang="en-GB" dirty="0"/>
              <a:t>“Individuals, families and groups can be said to be in poverty when … their resources are so seriously below those commanded by the average individual or family that they are, in effect, excluded from ordinary living patterns, customs and activities” (Townsend, 1979)</a:t>
            </a:r>
          </a:p>
          <a:p>
            <a:r>
              <a:rPr lang="cy-GB" dirty="0"/>
              <a:t>Yn gyffredinol, caiff ei ystyried bellach yn derm ehangach - er ei bod yn anodd gwahanu'r ddau derm</a:t>
            </a:r>
            <a:r>
              <a:rPr lang="en-GB" dirty="0"/>
              <a:t>. (</a:t>
            </a:r>
            <a:r>
              <a:rPr lang="en-GB" dirty="0" err="1"/>
              <a:t>Levitas</a:t>
            </a:r>
            <a:r>
              <a:rPr lang="en-GB" dirty="0"/>
              <a:t> et al, 2006).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804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451381"/>
            <a:ext cx="10512552" cy="406654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y-GB" sz="6600" dirty="0"/>
              <a:t>Beth mae'r niferoedd yn ei ddweud</a:t>
            </a:r>
            <a:r>
              <a:rPr lang="en-US" sz="6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?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8199" y="4983276"/>
            <a:ext cx="10512552" cy="112668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cy-GB" dirty="0">
                <a:solidFill>
                  <a:schemeClr val="tx1"/>
                </a:solidFill>
              </a:rPr>
              <a:t>Sut mae tlodi ac </a:t>
            </a:r>
            <a:r>
              <a:rPr lang="cy-GB" dirty="0" err="1">
                <a:solidFill>
                  <a:schemeClr val="tx1"/>
                </a:solidFill>
              </a:rPr>
              <a:t>allgáu</a:t>
            </a:r>
            <a:r>
              <a:rPr lang="cy-GB" dirty="0">
                <a:solidFill>
                  <a:schemeClr val="tx1"/>
                </a:solidFill>
              </a:rPr>
              <a:t> cymdeithasol yn effeithio arnoch chi</a:t>
            </a:r>
            <a:r>
              <a:rPr lang="cy-GB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</a:t>
            </a:r>
          </a:p>
        </p:txBody>
      </p:sp>
      <p:sp>
        <p:nvSpPr>
          <p:cNvPr id="23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5307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TbUjZbMu7DI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43940" y="643467"/>
            <a:ext cx="9904119" cy="5571065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320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50F62-6361-576B-128F-B8F3D9B80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cy-GB" sz="4000" dirty="0"/>
              <a:t>Adroddiad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8C388-4ACD-3FE8-D99E-A719E6320B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cy-GB" sz="2000" dirty="0"/>
              <a:t>Darllenwch yr Adroddiad ar y 7fed Arolwg Blynyddol o Dlodi Plant a Theuluoedd 2023 (a ddarganfuwyd ar </a:t>
            </a:r>
            <a:r>
              <a:rPr lang="cy-GB" sz="2000" dirty="0" err="1"/>
              <a:t>Moodle</a:t>
            </a:r>
            <a:r>
              <a:rPr lang="cy-GB" sz="2000" dirty="0"/>
              <a:t>)</a:t>
            </a:r>
          </a:p>
          <a:p>
            <a:r>
              <a:rPr lang="cy-GB" sz="2000" dirty="0"/>
              <a:t>Beth yw'r ystadegau allweddol</a:t>
            </a:r>
          </a:p>
          <a:p>
            <a:r>
              <a:rPr lang="cy-GB" sz="2000" dirty="0"/>
              <a:t>Beth yw'r prif faterion sy'n ymwneud ag addysg?</a:t>
            </a:r>
          </a:p>
          <a:p>
            <a:r>
              <a:rPr lang="cy-GB" sz="2000" dirty="0"/>
              <a:t>Beth yw'r goblygiadau ar gyfer cynhwysiant mewn cymdeithas ac addysg?</a:t>
            </a:r>
          </a:p>
          <a:p>
            <a:r>
              <a:rPr lang="cy-GB" sz="2000" dirty="0"/>
              <a:t>Oedd unrhyw beth arbennig o syndod i chi?</a:t>
            </a:r>
          </a:p>
          <a:p>
            <a:r>
              <a:rPr lang="cy-GB" sz="2000" dirty="0"/>
              <a:t>Defnyddiwch y fforwm ar </a:t>
            </a:r>
            <a:r>
              <a:rPr lang="cy-GB" sz="2000" dirty="0" err="1"/>
              <a:t>Moodle</a:t>
            </a:r>
            <a:r>
              <a:rPr lang="cy-GB" sz="2000" dirty="0"/>
              <a:t> i gofnodi eich canfyddiadau.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659B0F9B-BFC5-D5A2-4473-07899A137F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00" r="39364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143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cy-GB" sz="4000" dirty="0"/>
              <a:t>Darllen pellach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cy-GB" sz="2000" dirty="0"/>
              <a:t>Beth yw eich barn chi am yr adroddiad hwn</a:t>
            </a:r>
            <a:r>
              <a:rPr lang="en-GB" sz="2000" dirty="0"/>
              <a:t>: </a:t>
            </a:r>
          </a:p>
          <a:p>
            <a:endParaRPr lang="en-GB" sz="2000" dirty="0"/>
          </a:p>
          <a:p>
            <a:r>
              <a:rPr lang="en-GB" sz="2000" dirty="0"/>
              <a:t>- </a:t>
            </a:r>
            <a:r>
              <a:rPr lang="en-GB" sz="2000" u="sng" dirty="0">
                <a:hlinkClick r:id="rId2"/>
              </a:rPr>
              <a:t>https://www.ucas.com/corporate/news-and-key-documents/news/one-five-students-unintentionally-block-themselves-degree-choices</a:t>
            </a:r>
            <a:endParaRPr lang="en-GB" sz="2000" dirty="0"/>
          </a:p>
        </p:txBody>
      </p:sp>
      <p:pic>
        <p:nvPicPr>
          <p:cNvPr id="8" name="Picture 7" descr="Wood human figure">
            <a:extLst>
              <a:ext uri="{FF2B5EF4-FFF2-40B4-BE49-F238E27FC236}">
                <a16:creationId xmlns:a16="http://schemas.microsoft.com/office/drawing/2014/main" id="{6C832DE4-FE19-AEB1-8ECC-DC9AF6C8B6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8163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42321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419</Words>
  <Application>Microsoft Office PowerPoint</Application>
  <PresentationFormat>Widescreen</PresentationFormat>
  <Paragraphs>38</Paragraphs>
  <Slides>10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office theme</vt:lpstr>
      <vt:lpstr>Cydraddoldeb i Bawb? ECES4013C</vt:lpstr>
      <vt:lpstr>Amcanion</vt:lpstr>
      <vt:lpstr>Rhai diffiniadau</vt:lpstr>
      <vt:lpstr>Tlodi Absoliwt</vt:lpstr>
      <vt:lpstr>Tlodi Cymharol</vt:lpstr>
      <vt:lpstr>Allgáu a Thlodi</vt:lpstr>
      <vt:lpstr>Beth mae'r niferoedd yn ei ddweud? </vt:lpstr>
      <vt:lpstr>PowerPoint Presentation</vt:lpstr>
      <vt:lpstr>Adroddiad</vt:lpstr>
      <vt:lpstr>Darllen pellach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Geraint Lloyd</dc:creator>
  <cp:lastModifiedBy>Ross Phillips</cp:lastModifiedBy>
  <cp:revision>6</cp:revision>
  <dcterms:created xsi:type="dcterms:W3CDTF">2024-02-29T12:48:26Z</dcterms:created>
  <dcterms:modified xsi:type="dcterms:W3CDTF">2024-04-17T09:30:46Z</dcterms:modified>
</cp:coreProperties>
</file>