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4"/>
  </p:sldMasterIdLst>
  <p:sldIdLst>
    <p:sldId id="270" r:id="rId5"/>
    <p:sldId id="271" r:id="rId6"/>
    <p:sldId id="272" r:id="rId7"/>
    <p:sldId id="274" r:id="rId8"/>
    <p:sldId id="364"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225B6F-A579-4965-9792-BFB972EE372E}" v="40" dt="2026-06-13T09:29:38.1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03" autoAdjust="0"/>
    <p:restoredTop sz="94660"/>
  </p:normalViewPr>
  <p:slideViewPr>
    <p:cSldViewPr snapToGrid="0">
      <p:cViewPr>
        <p:scale>
          <a:sx n="100" d="100"/>
          <a:sy n="100" d="100"/>
        </p:scale>
        <p:origin x="-366" y="-6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066E5E-0320-4E68-B611-9825215A4C24}"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99143D19-9184-4651-900F-A7C9CF3B5062}">
      <dgm:prSet/>
      <dgm:spPr/>
      <dgm:t>
        <a:bodyPr/>
        <a:lstStyle/>
        <a:p>
          <a:r>
            <a:rPr lang="en-GB" dirty="0"/>
            <a:t>Good morning. My name is Armeen Begum</a:t>
          </a:r>
          <a:endParaRPr lang="en-US" dirty="0"/>
        </a:p>
      </dgm:t>
    </dgm:pt>
    <dgm:pt modelId="{AF0E3830-6716-423F-A757-B2FB85F63487}" type="parTrans" cxnId="{B2CB5364-058C-479E-BA93-4D96AA01FA52}">
      <dgm:prSet/>
      <dgm:spPr/>
      <dgm:t>
        <a:bodyPr/>
        <a:lstStyle/>
        <a:p>
          <a:endParaRPr lang="en-US"/>
        </a:p>
      </dgm:t>
    </dgm:pt>
    <dgm:pt modelId="{144AB19C-1C1B-41DC-B61C-EB949C5FF8F6}" type="sibTrans" cxnId="{B2CB5364-058C-479E-BA93-4D96AA01FA52}">
      <dgm:prSet/>
      <dgm:spPr/>
      <dgm:t>
        <a:bodyPr/>
        <a:lstStyle/>
        <a:p>
          <a:endParaRPr lang="en-US"/>
        </a:p>
      </dgm:t>
    </dgm:pt>
    <dgm:pt modelId="{94B47E24-AD16-4441-94F3-95836B6663AC}">
      <dgm:prSet/>
      <dgm:spPr/>
      <dgm:t>
        <a:bodyPr/>
        <a:lstStyle/>
        <a:p>
          <a:r>
            <a:rPr lang="en-GB"/>
            <a:t>In my presentation I will:</a:t>
          </a:r>
          <a:endParaRPr lang="en-US"/>
        </a:p>
      </dgm:t>
    </dgm:pt>
    <dgm:pt modelId="{48D76C0F-5C67-48D4-AB28-BED2047B5A84}" type="parTrans" cxnId="{8CADD53D-F1B6-4D0D-80ED-F4729A1E7807}">
      <dgm:prSet/>
      <dgm:spPr/>
      <dgm:t>
        <a:bodyPr/>
        <a:lstStyle/>
        <a:p>
          <a:endParaRPr lang="en-US"/>
        </a:p>
      </dgm:t>
    </dgm:pt>
    <dgm:pt modelId="{9D77B03E-0FD2-4228-B362-EDD806BA347C}" type="sibTrans" cxnId="{8CADD53D-F1B6-4D0D-80ED-F4729A1E7807}">
      <dgm:prSet/>
      <dgm:spPr/>
      <dgm:t>
        <a:bodyPr/>
        <a:lstStyle/>
        <a:p>
          <a:endParaRPr lang="en-US"/>
        </a:p>
      </dgm:t>
    </dgm:pt>
    <dgm:pt modelId="{C716209A-9738-4E25-83CA-2746E76F1BBA}">
      <dgm:prSet/>
      <dgm:spPr/>
      <dgm:t>
        <a:bodyPr/>
        <a:lstStyle/>
        <a:p>
          <a:r>
            <a:rPr lang="en-GB"/>
            <a:t>Provide an overview of Basil’s Bakery and the nature and scope of the problems they are encountering.</a:t>
          </a:r>
          <a:endParaRPr lang="en-US"/>
        </a:p>
      </dgm:t>
    </dgm:pt>
    <dgm:pt modelId="{97FDC6D7-A1A3-4994-8591-01EC9824CC04}" type="parTrans" cxnId="{B92C395D-F7B7-4461-AF28-AD5AD360109E}">
      <dgm:prSet/>
      <dgm:spPr/>
      <dgm:t>
        <a:bodyPr/>
        <a:lstStyle/>
        <a:p>
          <a:endParaRPr lang="en-US"/>
        </a:p>
      </dgm:t>
    </dgm:pt>
    <dgm:pt modelId="{F535E4C3-CA3E-4576-8F69-4F8FC7F45F47}" type="sibTrans" cxnId="{B92C395D-F7B7-4461-AF28-AD5AD360109E}">
      <dgm:prSet/>
      <dgm:spPr/>
      <dgm:t>
        <a:bodyPr/>
        <a:lstStyle/>
        <a:p>
          <a:endParaRPr lang="en-US"/>
        </a:p>
      </dgm:t>
    </dgm:pt>
    <dgm:pt modelId="{04AB9281-B487-4A99-BA42-D83BBD0DC8FA}">
      <dgm:prSet/>
      <dgm:spPr/>
      <dgm:t>
        <a:bodyPr/>
        <a:lstStyle/>
        <a:p>
          <a:r>
            <a:rPr lang="en-GB"/>
            <a:t>Provide a critique and application of the PESTEL framework.</a:t>
          </a:r>
          <a:endParaRPr lang="en-US"/>
        </a:p>
      </dgm:t>
    </dgm:pt>
    <dgm:pt modelId="{18F31A95-212B-4922-BA66-C659C354B4BC}" type="parTrans" cxnId="{4C9C8174-0A13-4357-A82F-BE629877726D}">
      <dgm:prSet/>
      <dgm:spPr/>
      <dgm:t>
        <a:bodyPr/>
        <a:lstStyle/>
        <a:p>
          <a:endParaRPr lang="en-US"/>
        </a:p>
      </dgm:t>
    </dgm:pt>
    <dgm:pt modelId="{E79F3690-1C9F-46B3-9D43-9DAD3D4F43CB}" type="sibTrans" cxnId="{4C9C8174-0A13-4357-A82F-BE629877726D}">
      <dgm:prSet/>
      <dgm:spPr/>
      <dgm:t>
        <a:bodyPr/>
        <a:lstStyle/>
        <a:p>
          <a:endParaRPr lang="en-US"/>
        </a:p>
      </dgm:t>
    </dgm:pt>
    <dgm:pt modelId="{359A2A5D-69E4-477C-8B34-A643819382BF}">
      <dgm:prSet/>
      <dgm:spPr/>
      <dgm:t>
        <a:bodyPr/>
        <a:lstStyle/>
        <a:p>
          <a:r>
            <a:rPr lang="en-GB"/>
            <a:t>Provide a critique and application of the Cause-and-Effect model.</a:t>
          </a:r>
          <a:endParaRPr lang="en-US"/>
        </a:p>
      </dgm:t>
    </dgm:pt>
    <dgm:pt modelId="{90F8988A-BC97-4E14-8CD7-00A6635B75AA}" type="parTrans" cxnId="{C2FFA2E6-5C76-4C65-9417-0E9C1E86F1EA}">
      <dgm:prSet/>
      <dgm:spPr/>
      <dgm:t>
        <a:bodyPr/>
        <a:lstStyle/>
        <a:p>
          <a:endParaRPr lang="en-US"/>
        </a:p>
      </dgm:t>
    </dgm:pt>
    <dgm:pt modelId="{E04E0957-EA96-4011-8EEF-FBE82FCABAE4}" type="sibTrans" cxnId="{C2FFA2E6-5C76-4C65-9417-0E9C1E86F1EA}">
      <dgm:prSet/>
      <dgm:spPr/>
      <dgm:t>
        <a:bodyPr/>
        <a:lstStyle/>
        <a:p>
          <a:endParaRPr lang="en-US"/>
        </a:p>
      </dgm:t>
    </dgm:pt>
    <dgm:pt modelId="{60CDAFA5-73CD-4909-8AFE-64BC7F0268E3}">
      <dgm:prSet/>
      <dgm:spPr/>
      <dgm:t>
        <a:bodyPr/>
        <a:lstStyle/>
        <a:p>
          <a:r>
            <a:rPr lang="en-GB"/>
            <a:t>And, finally, provide a summary of the key findings.</a:t>
          </a:r>
          <a:endParaRPr lang="en-US"/>
        </a:p>
      </dgm:t>
    </dgm:pt>
    <dgm:pt modelId="{55CF078D-040E-46C4-A2B4-0A3E5EE7341F}" type="parTrans" cxnId="{8D1B5F80-9C3A-4709-BD36-DD7D696ACA68}">
      <dgm:prSet/>
      <dgm:spPr/>
      <dgm:t>
        <a:bodyPr/>
        <a:lstStyle/>
        <a:p>
          <a:endParaRPr lang="en-US"/>
        </a:p>
      </dgm:t>
    </dgm:pt>
    <dgm:pt modelId="{ADDC0B49-A671-4719-BB4D-3C077AE2D8D0}" type="sibTrans" cxnId="{8D1B5F80-9C3A-4709-BD36-DD7D696ACA68}">
      <dgm:prSet/>
      <dgm:spPr/>
      <dgm:t>
        <a:bodyPr/>
        <a:lstStyle/>
        <a:p>
          <a:endParaRPr lang="en-US"/>
        </a:p>
      </dgm:t>
    </dgm:pt>
    <dgm:pt modelId="{99B2CDB9-D96C-479D-BBCE-CFEAF5793212}" type="pres">
      <dgm:prSet presAssocID="{39066E5E-0320-4E68-B611-9825215A4C24}" presName="Name0" presStyleCnt="0">
        <dgm:presLayoutVars>
          <dgm:dir/>
          <dgm:animLvl val="lvl"/>
          <dgm:resizeHandles val="exact"/>
        </dgm:presLayoutVars>
      </dgm:prSet>
      <dgm:spPr/>
    </dgm:pt>
    <dgm:pt modelId="{97CE8A0F-6921-4EF2-B674-4E27CC9C4527}" type="pres">
      <dgm:prSet presAssocID="{94B47E24-AD16-4441-94F3-95836B6663AC}" presName="boxAndChildren" presStyleCnt="0"/>
      <dgm:spPr/>
    </dgm:pt>
    <dgm:pt modelId="{8143AAE0-42B5-433E-A589-ED7B908FDEBA}" type="pres">
      <dgm:prSet presAssocID="{94B47E24-AD16-4441-94F3-95836B6663AC}" presName="parentTextBox" presStyleLbl="node1" presStyleIdx="0" presStyleCnt="2"/>
      <dgm:spPr/>
    </dgm:pt>
    <dgm:pt modelId="{58C22684-1FF0-44FD-96E7-C10B028EE5E1}" type="pres">
      <dgm:prSet presAssocID="{94B47E24-AD16-4441-94F3-95836B6663AC}" presName="entireBox" presStyleLbl="node1" presStyleIdx="0" presStyleCnt="2"/>
      <dgm:spPr/>
    </dgm:pt>
    <dgm:pt modelId="{4D6F0F52-762D-4DDF-ABC2-AC59DF935505}" type="pres">
      <dgm:prSet presAssocID="{94B47E24-AD16-4441-94F3-95836B6663AC}" presName="descendantBox" presStyleCnt="0"/>
      <dgm:spPr/>
    </dgm:pt>
    <dgm:pt modelId="{4E1EA376-D39C-43D7-97D1-4F62C780C258}" type="pres">
      <dgm:prSet presAssocID="{C716209A-9738-4E25-83CA-2746E76F1BBA}" presName="childTextBox" presStyleLbl="fgAccFollowNode1" presStyleIdx="0" presStyleCnt="4">
        <dgm:presLayoutVars>
          <dgm:bulletEnabled val="1"/>
        </dgm:presLayoutVars>
      </dgm:prSet>
      <dgm:spPr/>
    </dgm:pt>
    <dgm:pt modelId="{6E099351-ACC6-47DA-9DA7-2F0DA6E78F11}" type="pres">
      <dgm:prSet presAssocID="{04AB9281-B487-4A99-BA42-D83BBD0DC8FA}" presName="childTextBox" presStyleLbl="fgAccFollowNode1" presStyleIdx="1" presStyleCnt="4">
        <dgm:presLayoutVars>
          <dgm:bulletEnabled val="1"/>
        </dgm:presLayoutVars>
      </dgm:prSet>
      <dgm:spPr/>
    </dgm:pt>
    <dgm:pt modelId="{B773F07F-A82B-464D-A91F-2C1BAD71291C}" type="pres">
      <dgm:prSet presAssocID="{359A2A5D-69E4-477C-8B34-A643819382BF}" presName="childTextBox" presStyleLbl="fgAccFollowNode1" presStyleIdx="2" presStyleCnt="4">
        <dgm:presLayoutVars>
          <dgm:bulletEnabled val="1"/>
        </dgm:presLayoutVars>
      </dgm:prSet>
      <dgm:spPr/>
    </dgm:pt>
    <dgm:pt modelId="{4C058BCF-51DA-42F2-8890-D4445EA3400E}" type="pres">
      <dgm:prSet presAssocID="{60CDAFA5-73CD-4909-8AFE-64BC7F0268E3}" presName="childTextBox" presStyleLbl="fgAccFollowNode1" presStyleIdx="3" presStyleCnt="4">
        <dgm:presLayoutVars>
          <dgm:bulletEnabled val="1"/>
        </dgm:presLayoutVars>
      </dgm:prSet>
      <dgm:spPr/>
    </dgm:pt>
    <dgm:pt modelId="{26EF5E78-C2CA-4A21-99F2-F6F58C493064}" type="pres">
      <dgm:prSet presAssocID="{144AB19C-1C1B-41DC-B61C-EB949C5FF8F6}" presName="sp" presStyleCnt="0"/>
      <dgm:spPr/>
    </dgm:pt>
    <dgm:pt modelId="{1A7716F0-3911-4406-B33F-2E3DB59D11AF}" type="pres">
      <dgm:prSet presAssocID="{99143D19-9184-4651-900F-A7C9CF3B5062}" presName="arrowAndChildren" presStyleCnt="0"/>
      <dgm:spPr/>
    </dgm:pt>
    <dgm:pt modelId="{2D8A35D4-6669-4606-B6C1-5CCA333F725B}" type="pres">
      <dgm:prSet presAssocID="{99143D19-9184-4651-900F-A7C9CF3B5062}" presName="parentTextArrow" presStyleLbl="node1" presStyleIdx="1" presStyleCnt="2"/>
      <dgm:spPr/>
    </dgm:pt>
  </dgm:ptLst>
  <dgm:cxnLst>
    <dgm:cxn modelId="{572ACB18-20E8-4C3D-A12B-0897CA6C7998}" type="presOf" srcId="{39066E5E-0320-4E68-B611-9825215A4C24}" destId="{99B2CDB9-D96C-479D-BBCE-CFEAF5793212}" srcOrd="0" destOrd="0" presId="urn:microsoft.com/office/officeart/2005/8/layout/process4"/>
    <dgm:cxn modelId="{8CADD53D-F1B6-4D0D-80ED-F4729A1E7807}" srcId="{39066E5E-0320-4E68-B611-9825215A4C24}" destId="{94B47E24-AD16-4441-94F3-95836B6663AC}" srcOrd="1" destOrd="0" parTransId="{48D76C0F-5C67-48D4-AB28-BED2047B5A84}" sibTransId="{9D77B03E-0FD2-4228-B362-EDD806BA347C}"/>
    <dgm:cxn modelId="{B92C395D-F7B7-4461-AF28-AD5AD360109E}" srcId="{94B47E24-AD16-4441-94F3-95836B6663AC}" destId="{C716209A-9738-4E25-83CA-2746E76F1BBA}" srcOrd="0" destOrd="0" parTransId="{97FDC6D7-A1A3-4994-8591-01EC9824CC04}" sibTransId="{F535E4C3-CA3E-4576-8F69-4F8FC7F45F47}"/>
    <dgm:cxn modelId="{8C1FC063-81E4-44B7-8A23-89CD38C89B9A}" type="presOf" srcId="{94B47E24-AD16-4441-94F3-95836B6663AC}" destId="{8143AAE0-42B5-433E-A589-ED7B908FDEBA}" srcOrd="0" destOrd="0" presId="urn:microsoft.com/office/officeart/2005/8/layout/process4"/>
    <dgm:cxn modelId="{B2CB5364-058C-479E-BA93-4D96AA01FA52}" srcId="{39066E5E-0320-4E68-B611-9825215A4C24}" destId="{99143D19-9184-4651-900F-A7C9CF3B5062}" srcOrd="0" destOrd="0" parTransId="{AF0E3830-6716-423F-A757-B2FB85F63487}" sibTransId="{144AB19C-1C1B-41DC-B61C-EB949C5FF8F6}"/>
    <dgm:cxn modelId="{AAB2566C-A612-4941-AF65-9FD77F4FC8A3}" type="presOf" srcId="{60CDAFA5-73CD-4909-8AFE-64BC7F0268E3}" destId="{4C058BCF-51DA-42F2-8890-D4445EA3400E}" srcOrd="0" destOrd="0" presId="urn:microsoft.com/office/officeart/2005/8/layout/process4"/>
    <dgm:cxn modelId="{4C9C8174-0A13-4357-A82F-BE629877726D}" srcId="{94B47E24-AD16-4441-94F3-95836B6663AC}" destId="{04AB9281-B487-4A99-BA42-D83BBD0DC8FA}" srcOrd="1" destOrd="0" parTransId="{18F31A95-212B-4922-BA66-C659C354B4BC}" sibTransId="{E79F3690-1C9F-46B3-9D43-9DAD3D4F43CB}"/>
    <dgm:cxn modelId="{61BBEF55-7EAE-4C58-8986-50A35B054B74}" type="presOf" srcId="{359A2A5D-69E4-477C-8B34-A643819382BF}" destId="{B773F07F-A82B-464D-A91F-2C1BAD71291C}" srcOrd="0" destOrd="0" presId="urn:microsoft.com/office/officeart/2005/8/layout/process4"/>
    <dgm:cxn modelId="{8D1B5F80-9C3A-4709-BD36-DD7D696ACA68}" srcId="{94B47E24-AD16-4441-94F3-95836B6663AC}" destId="{60CDAFA5-73CD-4909-8AFE-64BC7F0268E3}" srcOrd="3" destOrd="0" parTransId="{55CF078D-040E-46C4-A2B4-0A3E5EE7341F}" sibTransId="{ADDC0B49-A671-4719-BB4D-3C077AE2D8D0}"/>
    <dgm:cxn modelId="{6018958D-00CD-41D1-816E-53EAEF4672F3}" type="presOf" srcId="{04AB9281-B487-4A99-BA42-D83BBD0DC8FA}" destId="{6E099351-ACC6-47DA-9DA7-2F0DA6E78F11}" srcOrd="0" destOrd="0" presId="urn:microsoft.com/office/officeart/2005/8/layout/process4"/>
    <dgm:cxn modelId="{49E38191-E845-4C82-A634-D02141067851}" type="presOf" srcId="{99143D19-9184-4651-900F-A7C9CF3B5062}" destId="{2D8A35D4-6669-4606-B6C1-5CCA333F725B}" srcOrd="0" destOrd="0" presId="urn:microsoft.com/office/officeart/2005/8/layout/process4"/>
    <dgm:cxn modelId="{5E1655C4-71DE-4BAB-A557-4560B3C53E5F}" type="presOf" srcId="{94B47E24-AD16-4441-94F3-95836B6663AC}" destId="{58C22684-1FF0-44FD-96E7-C10B028EE5E1}" srcOrd="1" destOrd="0" presId="urn:microsoft.com/office/officeart/2005/8/layout/process4"/>
    <dgm:cxn modelId="{C2FFA2E6-5C76-4C65-9417-0E9C1E86F1EA}" srcId="{94B47E24-AD16-4441-94F3-95836B6663AC}" destId="{359A2A5D-69E4-477C-8B34-A643819382BF}" srcOrd="2" destOrd="0" parTransId="{90F8988A-BC97-4E14-8CD7-00A6635B75AA}" sibTransId="{E04E0957-EA96-4011-8EEF-FBE82FCABAE4}"/>
    <dgm:cxn modelId="{0D47D3FF-729D-4FAB-AE6A-B1AC71A2EC1E}" type="presOf" srcId="{C716209A-9738-4E25-83CA-2746E76F1BBA}" destId="{4E1EA376-D39C-43D7-97D1-4F62C780C258}" srcOrd="0" destOrd="0" presId="urn:microsoft.com/office/officeart/2005/8/layout/process4"/>
    <dgm:cxn modelId="{4DB9097B-CEE4-4F1B-8F20-540D643D2E80}" type="presParOf" srcId="{99B2CDB9-D96C-479D-BBCE-CFEAF5793212}" destId="{97CE8A0F-6921-4EF2-B674-4E27CC9C4527}" srcOrd="0" destOrd="0" presId="urn:microsoft.com/office/officeart/2005/8/layout/process4"/>
    <dgm:cxn modelId="{7E24FB42-2682-42F8-9B7F-620D13B86F4A}" type="presParOf" srcId="{97CE8A0F-6921-4EF2-B674-4E27CC9C4527}" destId="{8143AAE0-42B5-433E-A589-ED7B908FDEBA}" srcOrd="0" destOrd="0" presId="urn:microsoft.com/office/officeart/2005/8/layout/process4"/>
    <dgm:cxn modelId="{3AD4B1F4-2CFA-460A-B581-21D795BC4EE9}" type="presParOf" srcId="{97CE8A0F-6921-4EF2-B674-4E27CC9C4527}" destId="{58C22684-1FF0-44FD-96E7-C10B028EE5E1}" srcOrd="1" destOrd="0" presId="urn:microsoft.com/office/officeart/2005/8/layout/process4"/>
    <dgm:cxn modelId="{A1AB70B8-EF47-42AC-9767-963C958B30CF}" type="presParOf" srcId="{97CE8A0F-6921-4EF2-B674-4E27CC9C4527}" destId="{4D6F0F52-762D-4DDF-ABC2-AC59DF935505}" srcOrd="2" destOrd="0" presId="urn:microsoft.com/office/officeart/2005/8/layout/process4"/>
    <dgm:cxn modelId="{2F56C7C7-44AD-4A0C-9299-3442BC9EFC6B}" type="presParOf" srcId="{4D6F0F52-762D-4DDF-ABC2-AC59DF935505}" destId="{4E1EA376-D39C-43D7-97D1-4F62C780C258}" srcOrd="0" destOrd="0" presId="urn:microsoft.com/office/officeart/2005/8/layout/process4"/>
    <dgm:cxn modelId="{8DD55D5E-38F9-4393-A16A-F3E42C0997F2}" type="presParOf" srcId="{4D6F0F52-762D-4DDF-ABC2-AC59DF935505}" destId="{6E099351-ACC6-47DA-9DA7-2F0DA6E78F11}" srcOrd="1" destOrd="0" presId="urn:microsoft.com/office/officeart/2005/8/layout/process4"/>
    <dgm:cxn modelId="{B3014CCB-97BE-4B4F-9AE4-FF2162C97B51}" type="presParOf" srcId="{4D6F0F52-762D-4DDF-ABC2-AC59DF935505}" destId="{B773F07F-A82B-464D-A91F-2C1BAD71291C}" srcOrd="2" destOrd="0" presId="urn:microsoft.com/office/officeart/2005/8/layout/process4"/>
    <dgm:cxn modelId="{33242D0F-729D-4474-ACFC-A95D12C2B2D6}" type="presParOf" srcId="{4D6F0F52-762D-4DDF-ABC2-AC59DF935505}" destId="{4C058BCF-51DA-42F2-8890-D4445EA3400E}" srcOrd="3" destOrd="0" presId="urn:microsoft.com/office/officeart/2005/8/layout/process4"/>
    <dgm:cxn modelId="{90D40AD0-C89E-4117-B87E-896F7E549DBF}" type="presParOf" srcId="{99B2CDB9-D96C-479D-BBCE-CFEAF5793212}" destId="{26EF5E78-C2CA-4A21-99F2-F6F58C493064}" srcOrd="1" destOrd="0" presId="urn:microsoft.com/office/officeart/2005/8/layout/process4"/>
    <dgm:cxn modelId="{DD6A436E-7A86-4B49-8F3E-E4E80ADB6144}" type="presParOf" srcId="{99B2CDB9-D96C-479D-BBCE-CFEAF5793212}" destId="{1A7716F0-3911-4406-B33F-2E3DB59D11AF}" srcOrd="2" destOrd="0" presId="urn:microsoft.com/office/officeart/2005/8/layout/process4"/>
    <dgm:cxn modelId="{5CC79492-15CE-493B-9E58-BB7EB7ACCE79}" type="presParOf" srcId="{1A7716F0-3911-4406-B33F-2E3DB59D11AF}" destId="{2D8A35D4-6669-4606-B6C1-5CCA333F725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D69AE1-A7F5-432F-94F6-081C76D5ED23}" type="doc">
      <dgm:prSet loTypeId="urn:microsoft.com/office/officeart/2005/8/layout/process4" loCatId="process" qsTypeId="urn:microsoft.com/office/officeart/2005/8/quickstyle/simple4" qsCatId="simple" csTypeId="urn:microsoft.com/office/officeart/2005/8/colors/accent2_2" csCatId="accent2"/>
      <dgm:spPr/>
      <dgm:t>
        <a:bodyPr/>
        <a:lstStyle/>
        <a:p>
          <a:endParaRPr lang="en-US"/>
        </a:p>
      </dgm:t>
    </dgm:pt>
    <dgm:pt modelId="{7297C085-587E-40BD-93EC-8193C2F64A6B}">
      <dgm:prSet/>
      <dgm:spPr/>
      <dgm:t>
        <a:bodyPr/>
        <a:lstStyle/>
        <a:p>
          <a:r>
            <a:rPr lang="en-GB"/>
            <a:t>Basil’s bakery was opened in 2015 and is located  in Coventry.</a:t>
          </a:r>
          <a:endParaRPr lang="en-US"/>
        </a:p>
      </dgm:t>
    </dgm:pt>
    <dgm:pt modelId="{B1139514-3A9F-43EC-99B9-FABBEB683A3C}" type="parTrans" cxnId="{95E291AA-795F-4632-8302-63B0FF6F05A6}">
      <dgm:prSet/>
      <dgm:spPr/>
      <dgm:t>
        <a:bodyPr/>
        <a:lstStyle/>
        <a:p>
          <a:endParaRPr lang="en-US"/>
        </a:p>
      </dgm:t>
    </dgm:pt>
    <dgm:pt modelId="{187C28B2-9E89-47AD-9CD5-D0F965A6E129}" type="sibTrans" cxnId="{95E291AA-795F-4632-8302-63B0FF6F05A6}">
      <dgm:prSet/>
      <dgm:spPr/>
      <dgm:t>
        <a:bodyPr/>
        <a:lstStyle/>
        <a:p>
          <a:endParaRPr lang="en-US"/>
        </a:p>
      </dgm:t>
    </dgm:pt>
    <dgm:pt modelId="{6A27582E-E3C8-4B7F-A74B-2A91E48E358D}">
      <dgm:prSet/>
      <dgm:spPr/>
      <dgm:t>
        <a:bodyPr/>
        <a:lstStyle/>
        <a:p>
          <a:r>
            <a:rPr lang="en-GB"/>
            <a:t>Basil uses high quality organic ingredient for his contemporary styled cakes, pastries and bread.</a:t>
          </a:r>
          <a:endParaRPr lang="en-US"/>
        </a:p>
      </dgm:t>
    </dgm:pt>
    <dgm:pt modelId="{82A758ED-66B4-43E1-A065-AA07193D54A9}" type="parTrans" cxnId="{8B40747E-756B-4E67-8AE2-A660AE8E276C}">
      <dgm:prSet/>
      <dgm:spPr/>
      <dgm:t>
        <a:bodyPr/>
        <a:lstStyle/>
        <a:p>
          <a:endParaRPr lang="en-US"/>
        </a:p>
      </dgm:t>
    </dgm:pt>
    <dgm:pt modelId="{1B7391FB-9457-4E4F-8BDB-FB0CA83AAAF2}" type="sibTrans" cxnId="{8B40747E-756B-4E67-8AE2-A660AE8E276C}">
      <dgm:prSet/>
      <dgm:spPr/>
      <dgm:t>
        <a:bodyPr/>
        <a:lstStyle/>
        <a:p>
          <a:endParaRPr lang="en-US"/>
        </a:p>
      </dgm:t>
    </dgm:pt>
    <dgm:pt modelId="{8369705E-4031-48C6-BD86-93DFCBD4CE7C}">
      <dgm:prSet/>
      <dgm:spPr/>
      <dgm:t>
        <a:bodyPr/>
        <a:lstStyle/>
        <a:p>
          <a:r>
            <a:rPr lang="en-GB"/>
            <a:t>The bakery has been very profitable and people also like due to their good location because it is located  in Rattail Park.</a:t>
          </a:r>
          <a:endParaRPr lang="en-US"/>
        </a:p>
      </dgm:t>
    </dgm:pt>
    <dgm:pt modelId="{D1A12C86-F28E-4B45-AC18-27DCA02974FF}" type="parTrans" cxnId="{64A2F76B-054B-4786-93A5-97B052CBF656}">
      <dgm:prSet/>
      <dgm:spPr/>
      <dgm:t>
        <a:bodyPr/>
        <a:lstStyle/>
        <a:p>
          <a:endParaRPr lang="en-US"/>
        </a:p>
      </dgm:t>
    </dgm:pt>
    <dgm:pt modelId="{931899CA-8584-4B2C-88EB-2E30500E22C8}" type="sibTrans" cxnId="{64A2F76B-054B-4786-93A5-97B052CBF656}">
      <dgm:prSet/>
      <dgm:spPr/>
      <dgm:t>
        <a:bodyPr/>
        <a:lstStyle/>
        <a:p>
          <a:endParaRPr lang="en-US"/>
        </a:p>
      </dgm:t>
    </dgm:pt>
    <dgm:pt modelId="{956A1E8F-0C8D-427D-B437-6820B2438523}">
      <dgm:prSet/>
      <dgm:spPr/>
      <dgm:t>
        <a:bodyPr/>
        <a:lstStyle/>
        <a:p>
          <a:r>
            <a:rPr lang="en-GB"/>
            <a:t>However, after the pandemic, the basil believes the much of the shopping centre are closed and less people are visiting the Retail Park.</a:t>
          </a:r>
          <a:endParaRPr lang="en-US"/>
        </a:p>
      </dgm:t>
    </dgm:pt>
    <dgm:pt modelId="{C9EF4A25-42DE-4614-A78A-F990160C0E57}" type="parTrans" cxnId="{142972A3-DA77-487A-A486-AFE9DEC61A91}">
      <dgm:prSet/>
      <dgm:spPr/>
      <dgm:t>
        <a:bodyPr/>
        <a:lstStyle/>
        <a:p>
          <a:endParaRPr lang="en-US"/>
        </a:p>
      </dgm:t>
    </dgm:pt>
    <dgm:pt modelId="{F29A462C-F1D8-4C25-A8A2-7F39AED6E4C8}" type="sibTrans" cxnId="{142972A3-DA77-487A-A486-AFE9DEC61A91}">
      <dgm:prSet/>
      <dgm:spPr/>
      <dgm:t>
        <a:bodyPr/>
        <a:lstStyle/>
        <a:p>
          <a:endParaRPr lang="en-US"/>
        </a:p>
      </dgm:t>
    </dgm:pt>
    <dgm:pt modelId="{5D35EAB6-2842-4F38-AF27-0835AC1645D0}">
      <dgm:prSet/>
      <dgm:spPr/>
      <dgm:t>
        <a:bodyPr/>
        <a:lstStyle/>
        <a:p>
          <a:r>
            <a:rPr lang="en-GB"/>
            <a:t>Most of Basil ,loyal customer were redundant and some were starting work from home, so less people are come to buy their lunch. </a:t>
          </a:r>
          <a:endParaRPr lang="en-US"/>
        </a:p>
      </dgm:t>
    </dgm:pt>
    <dgm:pt modelId="{E76C800B-0536-4EE2-9B82-9C6AA4775528}" type="parTrans" cxnId="{FBE1AC3B-56DD-4B10-B5BC-CF30EC136FDB}">
      <dgm:prSet/>
      <dgm:spPr/>
      <dgm:t>
        <a:bodyPr/>
        <a:lstStyle/>
        <a:p>
          <a:endParaRPr lang="en-US"/>
        </a:p>
      </dgm:t>
    </dgm:pt>
    <dgm:pt modelId="{284B3468-2D9E-4C74-B6DE-15DBF15021A4}" type="sibTrans" cxnId="{FBE1AC3B-56DD-4B10-B5BC-CF30EC136FDB}">
      <dgm:prSet/>
      <dgm:spPr/>
      <dgm:t>
        <a:bodyPr/>
        <a:lstStyle/>
        <a:p>
          <a:endParaRPr lang="en-US"/>
        </a:p>
      </dgm:t>
    </dgm:pt>
    <dgm:pt modelId="{0377235B-ED1E-4817-8309-9C4CAE5DCB16}">
      <dgm:prSet/>
      <dgm:spPr/>
      <dgm:t>
        <a:bodyPr/>
        <a:lstStyle/>
        <a:p>
          <a:r>
            <a:rPr lang="en-GB"/>
            <a:t>The bakery is now experiencing reduced sales.</a:t>
          </a:r>
          <a:endParaRPr lang="en-US"/>
        </a:p>
      </dgm:t>
    </dgm:pt>
    <dgm:pt modelId="{5869AF2D-340A-4715-A2EE-2ABDBB6AFE18}" type="parTrans" cxnId="{F97F5FAF-696B-4FB1-8E8C-5131585EA81F}">
      <dgm:prSet/>
      <dgm:spPr/>
      <dgm:t>
        <a:bodyPr/>
        <a:lstStyle/>
        <a:p>
          <a:endParaRPr lang="en-US"/>
        </a:p>
      </dgm:t>
    </dgm:pt>
    <dgm:pt modelId="{4ECE3DCF-5B8B-4809-B357-0EBAA7B395FA}" type="sibTrans" cxnId="{F97F5FAF-696B-4FB1-8E8C-5131585EA81F}">
      <dgm:prSet/>
      <dgm:spPr/>
      <dgm:t>
        <a:bodyPr/>
        <a:lstStyle/>
        <a:p>
          <a:endParaRPr lang="en-US"/>
        </a:p>
      </dgm:t>
    </dgm:pt>
    <dgm:pt modelId="{FAE9B550-A03F-4B01-9DF1-A47709A9ED3E}">
      <dgm:prSet/>
      <dgm:spPr/>
      <dgm:t>
        <a:bodyPr/>
        <a:lstStyle/>
        <a:p>
          <a:r>
            <a:rPr lang="en-GB"/>
            <a:t>The sale figure of Basil’s bakery becomes down an averages of 25% in 2019.</a:t>
          </a:r>
          <a:endParaRPr lang="en-US"/>
        </a:p>
      </dgm:t>
    </dgm:pt>
    <dgm:pt modelId="{5562C058-62D6-4A53-8219-C88E4405DC52}" type="parTrans" cxnId="{CD774365-42A2-4922-8DAA-AD1589DD4FC7}">
      <dgm:prSet/>
      <dgm:spPr/>
      <dgm:t>
        <a:bodyPr/>
        <a:lstStyle/>
        <a:p>
          <a:endParaRPr lang="en-US"/>
        </a:p>
      </dgm:t>
    </dgm:pt>
    <dgm:pt modelId="{9D2F5E8A-7530-47E3-A544-80C337AB7B9A}" type="sibTrans" cxnId="{CD774365-42A2-4922-8DAA-AD1589DD4FC7}">
      <dgm:prSet/>
      <dgm:spPr/>
      <dgm:t>
        <a:bodyPr/>
        <a:lstStyle/>
        <a:p>
          <a:endParaRPr lang="en-US"/>
        </a:p>
      </dgm:t>
    </dgm:pt>
    <dgm:pt modelId="{B4B4CEF2-7B5F-4FA5-8D9D-CF5AEBBD4DDE}" type="pres">
      <dgm:prSet presAssocID="{ECD69AE1-A7F5-432F-94F6-081C76D5ED23}" presName="Name0" presStyleCnt="0">
        <dgm:presLayoutVars>
          <dgm:dir/>
          <dgm:animLvl val="lvl"/>
          <dgm:resizeHandles val="exact"/>
        </dgm:presLayoutVars>
      </dgm:prSet>
      <dgm:spPr/>
    </dgm:pt>
    <dgm:pt modelId="{EF671C3C-F095-47F6-BB7A-759ECDBEB9D1}" type="pres">
      <dgm:prSet presAssocID="{FAE9B550-A03F-4B01-9DF1-A47709A9ED3E}" presName="boxAndChildren" presStyleCnt="0"/>
      <dgm:spPr/>
    </dgm:pt>
    <dgm:pt modelId="{433941FE-92BC-455E-94F5-B7859671276B}" type="pres">
      <dgm:prSet presAssocID="{FAE9B550-A03F-4B01-9DF1-A47709A9ED3E}" presName="parentTextBox" presStyleLbl="node1" presStyleIdx="0" presStyleCnt="7"/>
      <dgm:spPr/>
    </dgm:pt>
    <dgm:pt modelId="{A7B86AC4-B753-4569-8C50-688C306E604F}" type="pres">
      <dgm:prSet presAssocID="{4ECE3DCF-5B8B-4809-B357-0EBAA7B395FA}" presName="sp" presStyleCnt="0"/>
      <dgm:spPr/>
    </dgm:pt>
    <dgm:pt modelId="{74E3722A-BE94-4FBB-80C9-1C0F25C24537}" type="pres">
      <dgm:prSet presAssocID="{0377235B-ED1E-4817-8309-9C4CAE5DCB16}" presName="arrowAndChildren" presStyleCnt="0"/>
      <dgm:spPr/>
    </dgm:pt>
    <dgm:pt modelId="{43217553-6863-445E-9169-4B3036A87F60}" type="pres">
      <dgm:prSet presAssocID="{0377235B-ED1E-4817-8309-9C4CAE5DCB16}" presName="parentTextArrow" presStyleLbl="node1" presStyleIdx="1" presStyleCnt="7"/>
      <dgm:spPr/>
    </dgm:pt>
    <dgm:pt modelId="{7E9AAA6D-3565-4F3B-96C1-1CABDA912451}" type="pres">
      <dgm:prSet presAssocID="{284B3468-2D9E-4C74-B6DE-15DBF15021A4}" presName="sp" presStyleCnt="0"/>
      <dgm:spPr/>
    </dgm:pt>
    <dgm:pt modelId="{0031FD9D-453C-459D-9928-13BAAC305D5E}" type="pres">
      <dgm:prSet presAssocID="{5D35EAB6-2842-4F38-AF27-0835AC1645D0}" presName="arrowAndChildren" presStyleCnt="0"/>
      <dgm:spPr/>
    </dgm:pt>
    <dgm:pt modelId="{19DFC659-7DEB-431E-961E-8481533061F8}" type="pres">
      <dgm:prSet presAssocID="{5D35EAB6-2842-4F38-AF27-0835AC1645D0}" presName="parentTextArrow" presStyleLbl="node1" presStyleIdx="2" presStyleCnt="7"/>
      <dgm:spPr/>
    </dgm:pt>
    <dgm:pt modelId="{1FF10B8B-3FD8-42CE-BE86-F00649C3081C}" type="pres">
      <dgm:prSet presAssocID="{F29A462C-F1D8-4C25-A8A2-7F39AED6E4C8}" presName="sp" presStyleCnt="0"/>
      <dgm:spPr/>
    </dgm:pt>
    <dgm:pt modelId="{7E31A96E-3384-431A-B790-C23C8F3A517B}" type="pres">
      <dgm:prSet presAssocID="{956A1E8F-0C8D-427D-B437-6820B2438523}" presName="arrowAndChildren" presStyleCnt="0"/>
      <dgm:spPr/>
    </dgm:pt>
    <dgm:pt modelId="{0F99AA95-2D16-4DD9-888E-BD0E2CD6E879}" type="pres">
      <dgm:prSet presAssocID="{956A1E8F-0C8D-427D-B437-6820B2438523}" presName="parentTextArrow" presStyleLbl="node1" presStyleIdx="3" presStyleCnt="7"/>
      <dgm:spPr/>
    </dgm:pt>
    <dgm:pt modelId="{93F057E0-B652-4129-9608-AE958F725274}" type="pres">
      <dgm:prSet presAssocID="{931899CA-8584-4B2C-88EB-2E30500E22C8}" presName="sp" presStyleCnt="0"/>
      <dgm:spPr/>
    </dgm:pt>
    <dgm:pt modelId="{C03C2982-7462-459C-8ED5-AC1EC3B4B87D}" type="pres">
      <dgm:prSet presAssocID="{8369705E-4031-48C6-BD86-93DFCBD4CE7C}" presName="arrowAndChildren" presStyleCnt="0"/>
      <dgm:spPr/>
    </dgm:pt>
    <dgm:pt modelId="{58EC32FB-EA46-4736-BCF4-09B7AE7D7694}" type="pres">
      <dgm:prSet presAssocID="{8369705E-4031-48C6-BD86-93DFCBD4CE7C}" presName="parentTextArrow" presStyleLbl="node1" presStyleIdx="4" presStyleCnt="7"/>
      <dgm:spPr/>
    </dgm:pt>
    <dgm:pt modelId="{31AE5510-A14B-4156-BDD5-CF0D62C59FBF}" type="pres">
      <dgm:prSet presAssocID="{1B7391FB-9457-4E4F-8BDB-FB0CA83AAAF2}" presName="sp" presStyleCnt="0"/>
      <dgm:spPr/>
    </dgm:pt>
    <dgm:pt modelId="{A1CF2934-A5CD-40F5-8AED-2BE79C815BE9}" type="pres">
      <dgm:prSet presAssocID="{6A27582E-E3C8-4B7F-A74B-2A91E48E358D}" presName="arrowAndChildren" presStyleCnt="0"/>
      <dgm:spPr/>
    </dgm:pt>
    <dgm:pt modelId="{2B1F5A23-FA78-4BEA-974F-80825629B45B}" type="pres">
      <dgm:prSet presAssocID="{6A27582E-E3C8-4B7F-A74B-2A91E48E358D}" presName="parentTextArrow" presStyleLbl="node1" presStyleIdx="5" presStyleCnt="7"/>
      <dgm:spPr/>
    </dgm:pt>
    <dgm:pt modelId="{BE698B7B-C6B2-4BBB-9AF9-C0E9F7FC1E9E}" type="pres">
      <dgm:prSet presAssocID="{187C28B2-9E89-47AD-9CD5-D0F965A6E129}" presName="sp" presStyleCnt="0"/>
      <dgm:spPr/>
    </dgm:pt>
    <dgm:pt modelId="{07BECFDC-652B-4557-8CEF-CE7D54C59633}" type="pres">
      <dgm:prSet presAssocID="{7297C085-587E-40BD-93EC-8193C2F64A6B}" presName="arrowAndChildren" presStyleCnt="0"/>
      <dgm:spPr/>
    </dgm:pt>
    <dgm:pt modelId="{719C0A09-6416-4F84-B0B4-03C93C2D717C}" type="pres">
      <dgm:prSet presAssocID="{7297C085-587E-40BD-93EC-8193C2F64A6B}" presName="parentTextArrow" presStyleLbl="node1" presStyleIdx="6" presStyleCnt="7"/>
      <dgm:spPr/>
    </dgm:pt>
  </dgm:ptLst>
  <dgm:cxnLst>
    <dgm:cxn modelId="{4E950B02-40B5-4EAF-8AB1-12EC8C96B033}" type="presOf" srcId="{6A27582E-E3C8-4B7F-A74B-2A91E48E358D}" destId="{2B1F5A23-FA78-4BEA-974F-80825629B45B}" srcOrd="0" destOrd="0" presId="urn:microsoft.com/office/officeart/2005/8/layout/process4"/>
    <dgm:cxn modelId="{4A179812-3CDB-41E8-A78E-C4FD042A1D2A}" type="presOf" srcId="{ECD69AE1-A7F5-432F-94F6-081C76D5ED23}" destId="{B4B4CEF2-7B5F-4FA5-8D9D-CF5AEBBD4DDE}" srcOrd="0" destOrd="0" presId="urn:microsoft.com/office/officeart/2005/8/layout/process4"/>
    <dgm:cxn modelId="{B75D5818-4BBF-4D4F-B3C2-3112FDCBBD93}" type="presOf" srcId="{7297C085-587E-40BD-93EC-8193C2F64A6B}" destId="{719C0A09-6416-4F84-B0B4-03C93C2D717C}" srcOrd="0" destOrd="0" presId="urn:microsoft.com/office/officeart/2005/8/layout/process4"/>
    <dgm:cxn modelId="{8BB54F23-7BE2-49AC-BB0D-43593FA9C429}" type="presOf" srcId="{956A1E8F-0C8D-427D-B437-6820B2438523}" destId="{0F99AA95-2D16-4DD9-888E-BD0E2CD6E879}" srcOrd="0" destOrd="0" presId="urn:microsoft.com/office/officeart/2005/8/layout/process4"/>
    <dgm:cxn modelId="{90A7F723-3447-4AA4-8342-3ED247697631}" type="presOf" srcId="{5D35EAB6-2842-4F38-AF27-0835AC1645D0}" destId="{19DFC659-7DEB-431E-961E-8481533061F8}" srcOrd="0" destOrd="0" presId="urn:microsoft.com/office/officeart/2005/8/layout/process4"/>
    <dgm:cxn modelId="{2248902F-925C-4F95-9529-311E1AA13DE9}" type="presOf" srcId="{8369705E-4031-48C6-BD86-93DFCBD4CE7C}" destId="{58EC32FB-EA46-4736-BCF4-09B7AE7D7694}" srcOrd="0" destOrd="0" presId="urn:microsoft.com/office/officeart/2005/8/layout/process4"/>
    <dgm:cxn modelId="{FBE1AC3B-56DD-4B10-B5BC-CF30EC136FDB}" srcId="{ECD69AE1-A7F5-432F-94F6-081C76D5ED23}" destId="{5D35EAB6-2842-4F38-AF27-0835AC1645D0}" srcOrd="4" destOrd="0" parTransId="{E76C800B-0536-4EE2-9B82-9C6AA4775528}" sibTransId="{284B3468-2D9E-4C74-B6DE-15DBF15021A4}"/>
    <dgm:cxn modelId="{CD774365-42A2-4922-8DAA-AD1589DD4FC7}" srcId="{ECD69AE1-A7F5-432F-94F6-081C76D5ED23}" destId="{FAE9B550-A03F-4B01-9DF1-A47709A9ED3E}" srcOrd="6" destOrd="0" parTransId="{5562C058-62D6-4A53-8219-C88E4405DC52}" sibTransId="{9D2F5E8A-7530-47E3-A544-80C337AB7B9A}"/>
    <dgm:cxn modelId="{64A2F76B-054B-4786-93A5-97B052CBF656}" srcId="{ECD69AE1-A7F5-432F-94F6-081C76D5ED23}" destId="{8369705E-4031-48C6-BD86-93DFCBD4CE7C}" srcOrd="2" destOrd="0" parTransId="{D1A12C86-F28E-4B45-AC18-27DCA02974FF}" sibTransId="{931899CA-8584-4B2C-88EB-2E30500E22C8}"/>
    <dgm:cxn modelId="{8B40747E-756B-4E67-8AE2-A660AE8E276C}" srcId="{ECD69AE1-A7F5-432F-94F6-081C76D5ED23}" destId="{6A27582E-E3C8-4B7F-A74B-2A91E48E358D}" srcOrd="1" destOrd="0" parTransId="{82A758ED-66B4-43E1-A065-AA07193D54A9}" sibTransId="{1B7391FB-9457-4E4F-8BDB-FB0CA83AAAF2}"/>
    <dgm:cxn modelId="{87EED087-FCC6-4638-8F8A-03227304B747}" type="presOf" srcId="{0377235B-ED1E-4817-8309-9C4CAE5DCB16}" destId="{43217553-6863-445E-9169-4B3036A87F60}" srcOrd="0" destOrd="0" presId="urn:microsoft.com/office/officeart/2005/8/layout/process4"/>
    <dgm:cxn modelId="{142972A3-DA77-487A-A486-AFE9DEC61A91}" srcId="{ECD69AE1-A7F5-432F-94F6-081C76D5ED23}" destId="{956A1E8F-0C8D-427D-B437-6820B2438523}" srcOrd="3" destOrd="0" parTransId="{C9EF4A25-42DE-4614-A78A-F990160C0E57}" sibTransId="{F29A462C-F1D8-4C25-A8A2-7F39AED6E4C8}"/>
    <dgm:cxn modelId="{95E291AA-795F-4632-8302-63B0FF6F05A6}" srcId="{ECD69AE1-A7F5-432F-94F6-081C76D5ED23}" destId="{7297C085-587E-40BD-93EC-8193C2F64A6B}" srcOrd="0" destOrd="0" parTransId="{B1139514-3A9F-43EC-99B9-FABBEB683A3C}" sibTransId="{187C28B2-9E89-47AD-9CD5-D0F965A6E129}"/>
    <dgm:cxn modelId="{F97F5FAF-696B-4FB1-8E8C-5131585EA81F}" srcId="{ECD69AE1-A7F5-432F-94F6-081C76D5ED23}" destId="{0377235B-ED1E-4817-8309-9C4CAE5DCB16}" srcOrd="5" destOrd="0" parTransId="{5869AF2D-340A-4715-A2EE-2ABDBB6AFE18}" sibTransId="{4ECE3DCF-5B8B-4809-B357-0EBAA7B395FA}"/>
    <dgm:cxn modelId="{F58962FC-D0AD-499A-ADDE-8550E535C73B}" type="presOf" srcId="{FAE9B550-A03F-4B01-9DF1-A47709A9ED3E}" destId="{433941FE-92BC-455E-94F5-B7859671276B}" srcOrd="0" destOrd="0" presId="urn:microsoft.com/office/officeart/2005/8/layout/process4"/>
    <dgm:cxn modelId="{1FC958A6-E809-49BB-A0A5-47E1A3911D23}" type="presParOf" srcId="{B4B4CEF2-7B5F-4FA5-8D9D-CF5AEBBD4DDE}" destId="{EF671C3C-F095-47F6-BB7A-759ECDBEB9D1}" srcOrd="0" destOrd="0" presId="urn:microsoft.com/office/officeart/2005/8/layout/process4"/>
    <dgm:cxn modelId="{EF4DE3A4-1E2F-4FC0-8144-74B5DA4703FE}" type="presParOf" srcId="{EF671C3C-F095-47F6-BB7A-759ECDBEB9D1}" destId="{433941FE-92BC-455E-94F5-B7859671276B}" srcOrd="0" destOrd="0" presId="urn:microsoft.com/office/officeart/2005/8/layout/process4"/>
    <dgm:cxn modelId="{B64023EF-7E43-4721-8D9B-F802B3C20CDE}" type="presParOf" srcId="{B4B4CEF2-7B5F-4FA5-8D9D-CF5AEBBD4DDE}" destId="{A7B86AC4-B753-4569-8C50-688C306E604F}" srcOrd="1" destOrd="0" presId="urn:microsoft.com/office/officeart/2005/8/layout/process4"/>
    <dgm:cxn modelId="{8109B354-0113-4154-8437-BD96E854D87E}" type="presParOf" srcId="{B4B4CEF2-7B5F-4FA5-8D9D-CF5AEBBD4DDE}" destId="{74E3722A-BE94-4FBB-80C9-1C0F25C24537}" srcOrd="2" destOrd="0" presId="urn:microsoft.com/office/officeart/2005/8/layout/process4"/>
    <dgm:cxn modelId="{B3F3BF61-4022-4CC1-B61B-EFF1CD6021E4}" type="presParOf" srcId="{74E3722A-BE94-4FBB-80C9-1C0F25C24537}" destId="{43217553-6863-445E-9169-4B3036A87F60}" srcOrd="0" destOrd="0" presId="urn:microsoft.com/office/officeart/2005/8/layout/process4"/>
    <dgm:cxn modelId="{8907A37F-5F8A-4C86-A909-8EF120B73C9B}" type="presParOf" srcId="{B4B4CEF2-7B5F-4FA5-8D9D-CF5AEBBD4DDE}" destId="{7E9AAA6D-3565-4F3B-96C1-1CABDA912451}" srcOrd="3" destOrd="0" presId="urn:microsoft.com/office/officeart/2005/8/layout/process4"/>
    <dgm:cxn modelId="{1A31B90C-1EB6-4E88-B10C-181C71F47406}" type="presParOf" srcId="{B4B4CEF2-7B5F-4FA5-8D9D-CF5AEBBD4DDE}" destId="{0031FD9D-453C-459D-9928-13BAAC305D5E}" srcOrd="4" destOrd="0" presId="urn:microsoft.com/office/officeart/2005/8/layout/process4"/>
    <dgm:cxn modelId="{A533A418-563E-4607-B5A5-A8B39F4846F8}" type="presParOf" srcId="{0031FD9D-453C-459D-9928-13BAAC305D5E}" destId="{19DFC659-7DEB-431E-961E-8481533061F8}" srcOrd="0" destOrd="0" presId="urn:microsoft.com/office/officeart/2005/8/layout/process4"/>
    <dgm:cxn modelId="{60F37631-30DF-4B18-8745-2EACEFCECECD}" type="presParOf" srcId="{B4B4CEF2-7B5F-4FA5-8D9D-CF5AEBBD4DDE}" destId="{1FF10B8B-3FD8-42CE-BE86-F00649C3081C}" srcOrd="5" destOrd="0" presId="urn:microsoft.com/office/officeart/2005/8/layout/process4"/>
    <dgm:cxn modelId="{5693B3DA-0327-407B-A3B5-3B840C31A52E}" type="presParOf" srcId="{B4B4CEF2-7B5F-4FA5-8D9D-CF5AEBBD4DDE}" destId="{7E31A96E-3384-431A-B790-C23C8F3A517B}" srcOrd="6" destOrd="0" presId="urn:microsoft.com/office/officeart/2005/8/layout/process4"/>
    <dgm:cxn modelId="{B11967A8-E0DC-4B0C-942E-BCCB3C0138C0}" type="presParOf" srcId="{7E31A96E-3384-431A-B790-C23C8F3A517B}" destId="{0F99AA95-2D16-4DD9-888E-BD0E2CD6E879}" srcOrd="0" destOrd="0" presId="urn:microsoft.com/office/officeart/2005/8/layout/process4"/>
    <dgm:cxn modelId="{A192160E-7FBE-4EB1-80C1-6D0D0A99F198}" type="presParOf" srcId="{B4B4CEF2-7B5F-4FA5-8D9D-CF5AEBBD4DDE}" destId="{93F057E0-B652-4129-9608-AE958F725274}" srcOrd="7" destOrd="0" presId="urn:microsoft.com/office/officeart/2005/8/layout/process4"/>
    <dgm:cxn modelId="{6AABE90B-87CB-455E-95B5-B1FF55659B07}" type="presParOf" srcId="{B4B4CEF2-7B5F-4FA5-8D9D-CF5AEBBD4DDE}" destId="{C03C2982-7462-459C-8ED5-AC1EC3B4B87D}" srcOrd="8" destOrd="0" presId="urn:microsoft.com/office/officeart/2005/8/layout/process4"/>
    <dgm:cxn modelId="{1992108C-8749-4681-A6FC-D6F4FFC7A14D}" type="presParOf" srcId="{C03C2982-7462-459C-8ED5-AC1EC3B4B87D}" destId="{58EC32FB-EA46-4736-BCF4-09B7AE7D7694}" srcOrd="0" destOrd="0" presId="urn:microsoft.com/office/officeart/2005/8/layout/process4"/>
    <dgm:cxn modelId="{EF85CCE3-0FA6-460F-9E05-A238813EC0D2}" type="presParOf" srcId="{B4B4CEF2-7B5F-4FA5-8D9D-CF5AEBBD4DDE}" destId="{31AE5510-A14B-4156-BDD5-CF0D62C59FBF}" srcOrd="9" destOrd="0" presId="urn:microsoft.com/office/officeart/2005/8/layout/process4"/>
    <dgm:cxn modelId="{91F4E466-5249-4986-ADE8-BE720E33EBAC}" type="presParOf" srcId="{B4B4CEF2-7B5F-4FA5-8D9D-CF5AEBBD4DDE}" destId="{A1CF2934-A5CD-40F5-8AED-2BE79C815BE9}" srcOrd="10" destOrd="0" presId="urn:microsoft.com/office/officeart/2005/8/layout/process4"/>
    <dgm:cxn modelId="{DF8C9DDC-C3D9-4B66-95D9-4089F8184E7E}" type="presParOf" srcId="{A1CF2934-A5CD-40F5-8AED-2BE79C815BE9}" destId="{2B1F5A23-FA78-4BEA-974F-80825629B45B}" srcOrd="0" destOrd="0" presId="urn:microsoft.com/office/officeart/2005/8/layout/process4"/>
    <dgm:cxn modelId="{D2CEA4BA-AA2C-49F4-A979-AF8C8D5C1DD4}" type="presParOf" srcId="{B4B4CEF2-7B5F-4FA5-8D9D-CF5AEBBD4DDE}" destId="{BE698B7B-C6B2-4BBB-9AF9-C0E9F7FC1E9E}" srcOrd="11" destOrd="0" presId="urn:microsoft.com/office/officeart/2005/8/layout/process4"/>
    <dgm:cxn modelId="{B3686E50-74D3-4DB3-94A8-DAE8CD0786A8}" type="presParOf" srcId="{B4B4CEF2-7B5F-4FA5-8D9D-CF5AEBBD4DDE}" destId="{07BECFDC-652B-4557-8CEF-CE7D54C59633}" srcOrd="12" destOrd="0" presId="urn:microsoft.com/office/officeart/2005/8/layout/process4"/>
    <dgm:cxn modelId="{8E6FC358-B132-40BE-840F-E785EB5C20B1}" type="presParOf" srcId="{07BECFDC-652B-4557-8CEF-CE7D54C59633}" destId="{719C0A09-6416-4F84-B0B4-03C93C2D717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22684-1FF0-44FD-96E7-C10B028EE5E1}">
      <dsp:nvSpPr>
        <dsp:cNvPr id="0" name=""/>
        <dsp:cNvSpPr/>
      </dsp:nvSpPr>
      <dsp:spPr>
        <a:xfrm>
          <a:off x="0" y="3005440"/>
          <a:ext cx="6628804" cy="1971894"/>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a:t>In my presentation I will:</a:t>
          </a:r>
          <a:endParaRPr lang="en-US" sz="3800" kern="1200"/>
        </a:p>
      </dsp:txBody>
      <dsp:txXfrm>
        <a:off x="0" y="3005440"/>
        <a:ext cx="6628804" cy="1064823"/>
      </dsp:txXfrm>
    </dsp:sp>
    <dsp:sp modelId="{4E1EA376-D39C-43D7-97D1-4F62C780C258}">
      <dsp:nvSpPr>
        <dsp:cNvPr id="0" name=""/>
        <dsp:cNvSpPr/>
      </dsp:nvSpPr>
      <dsp:spPr>
        <a:xfrm>
          <a:off x="0" y="4030826"/>
          <a:ext cx="1657201" cy="907071"/>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Provide an overview of Basil’s Bakery and the nature and scope of the problems they are encountering.</a:t>
          </a:r>
          <a:endParaRPr lang="en-US" sz="1200" kern="1200"/>
        </a:p>
      </dsp:txBody>
      <dsp:txXfrm>
        <a:off x="0" y="4030826"/>
        <a:ext cx="1657201" cy="907071"/>
      </dsp:txXfrm>
    </dsp:sp>
    <dsp:sp modelId="{6E099351-ACC6-47DA-9DA7-2F0DA6E78F11}">
      <dsp:nvSpPr>
        <dsp:cNvPr id="0" name=""/>
        <dsp:cNvSpPr/>
      </dsp:nvSpPr>
      <dsp:spPr>
        <a:xfrm>
          <a:off x="1657200" y="4030826"/>
          <a:ext cx="1657201" cy="907071"/>
        </a:xfrm>
        <a:prstGeom prst="rect">
          <a:avLst/>
        </a:prstGeom>
        <a:solidFill>
          <a:schemeClr val="accent2">
            <a:tint val="40000"/>
            <a:alpha val="90000"/>
            <a:hueOff val="-1363946"/>
            <a:satOff val="15036"/>
            <a:lumOff val="1432"/>
            <a:alphaOff val="0"/>
          </a:schemeClr>
        </a:solidFill>
        <a:ln w="12700" cap="rnd" cmpd="sng" algn="ctr">
          <a:solidFill>
            <a:schemeClr val="accent2">
              <a:tint val="40000"/>
              <a:alpha val="90000"/>
              <a:hueOff val="-1363946"/>
              <a:satOff val="15036"/>
              <a:lumOff val="143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Provide a critique and application of the PESTEL framework.</a:t>
          </a:r>
          <a:endParaRPr lang="en-US" sz="1200" kern="1200"/>
        </a:p>
      </dsp:txBody>
      <dsp:txXfrm>
        <a:off x="1657200" y="4030826"/>
        <a:ext cx="1657201" cy="907071"/>
      </dsp:txXfrm>
    </dsp:sp>
    <dsp:sp modelId="{B773F07F-A82B-464D-A91F-2C1BAD71291C}">
      <dsp:nvSpPr>
        <dsp:cNvPr id="0" name=""/>
        <dsp:cNvSpPr/>
      </dsp:nvSpPr>
      <dsp:spPr>
        <a:xfrm>
          <a:off x="3314402" y="4030826"/>
          <a:ext cx="1657201" cy="907071"/>
        </a:xfrm>
        <a:prstGeom prst="rect">
          <a:avLst/>
        </a:prstGeom>
        <a:solidFill>
          <a:schemeClr val="accent2">
            <a:tint val="40000"/>
            <a:alpha val="90000"/>
            <a:hueOff val="-2727893"/>
            <a:satOff val="30071"/>
            <a:lumOff val="2864"/>
            <a:alphaOff val="0"/>
          </a:schemeClr>
        </a:solidFill>
        <a:ln w="12700" cap="rnd" cmpd="sng" algn="ctr">
          <a:solidFill>
            <a:schemeClr val="accent2">
              <a:tint val="40000"/>
              <a:alpha val="90000"/>
              <a:hueOff val="-2727893"/>
              <a:satOff val="30071"/>
              <a:lumOff val="286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Provide a critique and application of the Cause-and-Effect model.</a:t>
          </a:r>
          <a:endParaRPr lang="en-US" sz="1200" kern="1200"/>
        </a:p>
      </dsp:txBody>
      <dsp:txXfrm>
        <a:off x="3314402" y="4030826"/>
        <a:ext cx="1657201" cy="907071"/>
      </dsp:txXfrm>
    </dsp:sp>
    <dsp:sp modelId="{4C058BCF-51DA-42F2-8890-D4445EA3400E}">
      <dsp:nvSpPr>
        <dsp:cNvPr id="0" name=""/>
        <dsp:cNvSpPr/>
      </dsp:nvSpPr>
      <dsp:spPr>
        <a:xfrm>
          <a:off x="4971603" y="4030826"/>
          <a:ext cx="1657201" cy="907071"/>
        </a:xfrm>
        <a:prstGeom prst="rect">
          <a:avLst/>
        </a:prstGeom>
        <a:solidFill>
          <a:schemeClr val="accent2">
            <a:tint val="40000"/>
            <a:alpha val="90000"/>
            <a:hueOff val="-4091839"/>
            <a:satOff val="45107"/>
            <a:lumOff val="4296"/>
            <a:alphaOff val="0"/>
          </a:schemeClr>
        </a:solidFill>
        <a:ln w="12700" cap="rnd" cmpd="sng" algn="ctr">
          <a:solidFill>
            <a:schemeClr val="accent2">
              <a:tint val="40000"/>
              <a:alpha val="90000"/>
              <a:hueOff val="-4091839"/>
              <a:satOff val="45107"/>
              <a:lumOff val="429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And, finally, provide a summary of the key findings.</a:t>
          </a:r>
          <a:endParaRPr lang="en-US" sz="1200" kern="1200"/>
        </a:p>
      </dsp:txBody>
      <dsp:txXfrm>
        <a:off x="4971603" y="4030826"/>
        <a:ext cx="1657201" cy="907071"/>
      </dsp:txXfrm>
    </dsp:sp>
    <dsp:sp modelId="{2D8A35D4-6669-4606-B6C1-5CCA333F725B}">
      <dsp:nvSpPr>
        <dsp:cNvPr id="0" name=""/>
        <dsp:cNvSpPr/>
      </dsp:nvSpPr>
      <dsp:spPr>
        <a:xfrm rot="10800000">
          <a:off x="0" y="2245"/>
          <a:ext cx="6628804" cy="3032773"/>
        </a:xfrm>
        <a:prstGeom prst="upArrowCallou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70256" tIns="270256" rIns="270256" bIns="270256" numCol="1" spcCol="1270" anchor="ctr" anchorCtr="0">
          <a:noAutofit/>
        </a:bodyPr>
        <a:lstStyle/>
        <a:p>
          <a:pPr marL="0" lvl="0" indent="0" algn="ctr" defTabSz="1689100">
            <a:lnSpc>
              <a:spcPct val="90000"/>
            </a:lnSpc>
            <a:spcBef>
              <a:spcPct val="0"/>
            </a:spcBef>
            <a:spcAft>
              <a:spcPct val="35000"/>
            </a:spcAft>
            <a:buNone/>
          </a:pPr>
          <a:r>
            <a:rPr lang="en-GB" sz="3800" kern="1200" dirty="0"/>
            <a:t>Good morning. My name is Armeen Begum</a:t>
          </a:r>
          <a:endParaRPr lang="en-US" sz="3800" kern="1200" dirty="0"/>
        </a:p>
      </dsp:txBody>
      <dsp:txXfrm rot="10800000">
        <a:off x="0" y="2245"/>
        <a:ext cx="6628804" cy="19706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3941FE-92BC-455E-94F5-B7859671276B}">
      <dsp:nvSpPr>
        <dsp:cNvPr id="0" name=""/>
        <dsp:cNvSpPr/>
      </dsp:nvSpPr>
      <dsp:spPr>
        <a:xfrm>
          <a:off x="0" y="4677364"/>
          <a:ext cx="7297402" cy="511841"/>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sale figure of Basil’s bakery becomes down an averages of 25% in 2019.</a:t>
          </a:r>
          <a:endParaRPr lang="en-US" sz="1200" kern="1200"/>
        </a:p>
      </dsp:txBody>
      <dsp:txXfrm>
        <a:off x="0" y="4677364"/>
        <a:ext cx="7297402" cy="511841"/>
      </dsp:txXfrm>
    </dsp:sp>
    <dsp:sp modelId="{43217553-6863-445E-9169-4B3036A87F60}">
      <dsp:nvSpPr>
        <dsp:cNvPr id="0" name=""/>
        <dsp:cNvSpPr/>
      </dsp:nvSpPr>
      <dsp:spPr>
        <a:xfrm rot="10800000">
          <a:off x="0" y="3897829"/>
          <a:ext cx="7297402" cy="787212"/>
        </a:xfrm>
        <a:prstGeom prst="upArrowCallou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bakery is now experiencing reduced sales.</a:t>
          </a:r>
          <a:endParaRPr lang="en-US" sz="1200" kern="1200"/>
        </a:p>
      </dsp:txBody>
      <dsp:txXfrm rot="10800000">
        <a:off x="0" y="3897829"/>
        <a:ext cx="7297402" cy="511507"/>
      </dsp:txXfrm>
    </dsp:sp>
    <dsp:sp modelId="{19DFC659-7DEB-431E-961E-8481533061F8}">
      <dsp:nvSpPr>
        <dsp:cNvPr id="0" name=""/>
        <dsp:cNvSpPr/>
      </dsp:nvSpPr>
      <dsp:spPr>
        <a:xfrm rot="10800000">
          <a:off x="0" y="3118295"/>
          <a:ext cx="7297402" cy="787212"/>
        </a:xfrm>
        <a:prstGeom prst="upArrowCallou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Most of Basil ,loyal customer were redundant and some were starting work from home, so less people are come to buy their lunch. </a:t>
          </a:r>
          <a:endParaRPr lang="en-US" sz="1200" kern="1200"/>
        </a:p>
      </dsp:txBody>
      <dsp:txXfrm rot="10800000">
        <a:off x="0" y="3118295"/>
        <a:ext cx="7297402" cy="511507"/>
      </dsp:txXfrm>
    </dsp:sp>
    <dsp:sp modelId="{0F99AA95-2D16-4DD9-888E-BD0E2CD6E879}">
      <dsp:nvSpPr>
        <dsp:cNvPr id="0" name=""/>
        <dsp:cNvSpPr/>
      </dsp:nvSpPr>
      <dsp:spPr>
        <a:xfrm rot="10800000">
          <a:off x="0" y="2338760"/>
          <a:ext cx="7297402" cy="787212"/>
        </a:xfrm>
        <a:prstGeom prst="upArrowCallou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However, after the pandemic, the basil believes the much of the shopping centre are closed and less people are visiting the Retail Park.</a:t>
          </a:r>
          <a:endParaRPr lang="en-US" sz="1200" kern="1200"/>
        </a:p>
      </dsp:txBody>
      <dsp:txXfrm rot="10800000">
        <a:off x="0" y="2338760"/>
        <a:ext cx="7297402" cy="511507"/>
      </dsp:txXfrm>
    </dsp:sp>
    <dsp:sp modelId="{58EC32FB-EA46-4736-BCF4-09B7AE7D7694}">
      <dsp:nvSpPr>
        <dsp:cNvPr id="0" name=""/>
        <dsp:cNvSpPr/>
      </dsp:nvSpPr>
      <dsp:spPr>
        <a:xfrm rot="10800000">
          <a:off x="0" y="1559226"/>
          <a:ext cx="7297402" cy="787212"/>
        </a:xfrm>
        <a:prstGeom prst="upArrowCallou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bakery has been very profitable and people also like due to their good location because it is located  in Rattail Park.</a:t>
          </a:r>
          <a:endParaRPr lang="en-US" sz="1200" kern="1200"/>
        </a:p>
      </dsp:txBody>
      <dsp:txXfrm rot="10800000">
        <a:off x="0" y="1559226"/>
        <a:ext cx="7297402" cy="511507"/>
      </dsp:txXfrm>
    </dsp:sp>
    <dsp:sp modelId="{2B1F5A23-FA78-4BEA-974F-80825629B45B}">
      <dsp:nvSpPr>
        <dsp:cNvPr id="0" name=""/>
        <dsp:cNvSpPr/>
      </dsp:nvSpPr>
      <dsp:spPr>
        <a:xfrm rot="10800000">
          <a:off x="0" y="779691"/>
          <a:ext cx="7297402" cy="787212"/>
        </a:xfrm>
        <a:prstGeom prst="upArrowCallou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Basil uses high quality organic ingredient for his contemporary styled cakes, pastries and bread.</a:t>
          </a:r>
          <a:endParaRPr lang="en-US" sz="1200" kern="1200"/>
        </a:p>
      </dsp:txBody>
      <dsp:txXfrm rot="10800000">
        <a:off x="0" y="779691"/>
        <a:ext cx="7297402" cy="511507"/>
      </dsp:txXfrm>
    </dsp:sp>
    <dsp:sp modelId="{719C0A09-6416-4F84-B0B4-03C93C2D717C}">
      <dsp:nvSpPr>
        <dsp:cNvPr id="0" name=""/>
        <dsp:cNvSpPr/>
      </dsp:nvSpPr>
      <dsp:spPr>
        <a:xfrm rot="10800000">
          <a:off x="0" y="157"/>
          <a:ext cx="7297402" cy="787212"/>
        </a:xfrm>
        <a:prstGeom prst="upArrowCallou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Basil’s bakery was opened in 2015 and is located  in Coventry.</a:t>
          </a:r>
          <a:endParaRPr lang="en-US" sz="1200" kern="1200"/>
        </a:p>
      </dsp:txBody>
      <dsp:txXfrm rot="10800000">
        <a:off x="0" y="157"/>
        <a:ext cx="7297402" cy="51150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86259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198945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0191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45249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13/06/2026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790543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13/06/2026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23216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13/06/2026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22777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71063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28418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230103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93872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97521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55092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10562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74889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124413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05862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C5998CB-538F-45AF-896C-2191D41163B7}" type="datetimeFigureOut">
              <a:rPr lang="en-GB" smtClean="0"/>
              <a:t>13/06/2026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42152670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flickr.com/photos/kenlund/4540006860/" TargetMode="External"/><Relationship Id="rId7" Type="http://schemas.openxmlformats.org/officeDocument/2006/relationships/diagramColors" Target="../diagrams/colors2.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cass.org.uk/news/the-sandwich-revolution-from-humble-sarnie-to-hottest-food-trend/?utm_source=copilot.com" TargetMode="External"/><Relationship Id="rId2" Type="http://schemas.openxmlformats.org/officeDocument/2006/relationships/hyperlink" Target="https://www.mckinsey.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Armeen Begum</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2514762</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Chijioke Uba</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652481" y="1382486"/>
            <a:ext cx="3547581" cy="4093028"/>
          </a:xfrm>
        </p:spPr>
        <p:txBody>
          <a:bodyPr anchor="ctr">
            <a:normAutofit/>
          </a:bodyPr>
          <a:lstStyle/>
          <a:p>
            <a:r>
              <a:rPr lang="en-GB" sz="4100" b="1" u="sng">
                <a:latin typeface="Arial" panose="020B0604020202020204" pitchFamily="34" charset="0"/>
                <a:cs typeface="Arial" panose="020B0604020202020204" pitchFamily="34" charset="0"/>
              </a:rPr>
              <a:t> Overview of the presentation. </a:t>
            </a:r>
            <a:br>
              <a:rPr lang="en-GB" sz="4100" b="1">
                <a:latin typeface="Arial" panose="020B0604020202020204" pitchFamily="34" charset="0"/>
                <a:cs typeface="Arial" panose="020B0604020202020204" pitchFamily="34" charset="0"/>
              </a:rPr>
            </a:br>
            <a:endParaRPr lang="en-GB" sz="4100">
              <a:latin typeface="Arial" panose="020B0604020202020204" pitchFamily="34" charset="0"/>
              <a:cs typeface="Arial" panose="020B0604020202020204" pitchFamily="34" charset="0"/>
            </a:endParaRPr>
          </a:p>
        </p:txBody>
      </p:sp>
      <p:grpSp>
        <p:nvGrpSpPr>
          <p:cNvPr id="23" name="Group 2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6" name="Content Placeholder 2">
            <a:extLst>
              <a:ext uri="{FF2B5EF4-FFF2-40B4-BE49-F238E27FC236}">
                <a16:creationId xmlns:a16="http://schemas.microsoft.com/office/drawing/2014/main" id="{B512EDAB-6A39-CEAC-13AF-17F9312AB4BE}"/>
              </a:ext>
            </a:extLst>
          </p:cNvPr>
          <p:cNvGraphicFramePr>
            <a:graphicFrameLocks noGrp="1"/>
          </p:cNvGraphicFramePr>
          <p:nvPr>
            <p:ph idx="1"/>
            <p:extLst>
              <p:ext uri="{D42A27DB-BD31-4B8C-83A1-F6EECF244321}">
                <p14:modId xmlns:p14="http://schemas.microsoft.com/office/powerpoint/2010/main" val="1035289407"/>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102305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F1A8E5E-3A9E-37FE-53EA-54590395FB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83" r="12279"/>
          <a:stretch>
            <a:fillRect/>
          </a:stretch>
        </p:blipFill>
        <p:spPr>
          <a:xfrm>
            <a:off x="7425267" y="-1"/>
            <a:ext cx="4766732"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677333" y="609600"/>
            <a:ext cx="3851123" cy="1320800"/>
          </a:xfrm>
        </p:spPr>
        <p:txBody>
          <a:bodyPr>
            <a:normAutofit/>
          </a:bodyPr>
          <a:lstStyle/>
          <a:p>
            <a:pPr>
              <a:lnSpc>
                <a:spcPct val="90000"/>
              </a:lnSpc>
            </a:pPr>
            <a:r>
              <a:rPr lang="en-GB" sz="2800" b="1" u="sng">
                <a:latin typeface="Arial" panose="020B0604020202020204" pitchFamily="34" charset="0"/>
                <a:cs typeface="Arial" panose="020B0604020202020204" pitchFamily="34" charset="0"/>
              </a:rPr>
              <a:t> overview of Basil’s Bakery. </a:t>
            </a:r>
            <a:br>
              <a:rPr lang="en-GB" sz="2800" b="1">
                <a:latin typeface="Arial" panose="020B0604020202020204" pitchFamily="34" charset="0"/>
                <a:cs typeface="Arial" panose="020B0604020202020204" pitchFamily="34" charset="0"/>
              </a:rPr>
            </a:br>
            <a:endParaRPr lang="en-GB" sz="2800"/>
          </a:p>
        </p:txBody>
      </p:sp>
      <p:cxnSp>
        <p:nvCxnSpPr>
          <p:cNvPr id="52" name="Straight Connector 5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9" name="Content Placeholder 2">
            <a:extLst>
              <a:ext uri="{FF2B5EF4-FFF2-40B4-BE49-F238E27FC236}">
                <a16:creationId xmlns:a16="http://schemas.microsoft.com/office/drawing/2014/main" id="{3D48258F-132A-577C-C88E-3241B6895323}"/>
              </a:ext>
            </a:extLst>
          </p:cNvPr>
          <p:cNvGraphicFramePr>
            <a:graphicFrameLocks noGrp="1"/>
          </p:cNvGraphicFramePr>
          <p:nvPr>
            <p:ph idx="1"/>
            <p:extLst>
              <p:ext uri="{D42A27DB-BD31-4B8C-83A1-F6EECF244321}">
                <p14:modId xmlns:p14="http://schemas.microsoft.com/office/powerpoint/2010/main" val="2611409939"/>
              </p:ext>
            </p:extLst>
          </p:nvPr>
        </p:nvGraphicFramePr>
        <p:xfrm>
          <a:off x="124691" y="1468582"/>
          <a:ext cx="7297402" cy="5189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E3DAC6F9-1024-6385-E373-9083703A193F}"/>
              </a:ext>
            </a:extLst>
          </p:cNvPr>
          <p:cNvSpPr txBox="1"/>
          <p:nvPr/>
        </p:nvSpPr>
        <p:spPr>
          <a:xfrm>
            <a:off x="9665347" y="6657945"/>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kenlund/454000686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2760849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3" name="Rectangle 5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4" name="Straight Connector 5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5" name="Straight Connector 5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Isosceles Triangle 6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7181723" y="609600"/>
            <a:ext cx="4512989" cy="1524996"/>
          </a:xfrm>
        </p:spPr>
        <p:txBody>
          <a:bodyPr anchor="ctr">
            <a:normAutofit/>
          </a:bodyPr>
          <a:lstStyle/>
          <a:p>
            <a:r>
              <a:rPr lang="en-GB" b="1" u="sng">
                <a:solidFill>
                  <a:srgbClr val="FFFFFF"/>
                </a:solidFill>
                <a:latin typeface="Arial" panose="020B0604020202020204" pitchFamily="34" charset="0"/>
                <a:cs typeface="Arial" panose="020B0604020202020204" pitchFamily="34" charset="0"/>
              </a:rPr>
              <a:t> insight into  Basil’s Bakery decline </a:t>
            </a:r>
            <a:endParaRPr lang="en-GB">
              <a:solidFill>
                <a:srgbClr val="FFFFFF"/>
              </a:solidFill>
            </a:endParaRP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7181724" y="2143063"/>
            <a:ext cx="4512988" cy="2803010"/>
          </a:xfrm>
        </p:spPr>
        <p:txBody>
          <a:bodyPr anchor="t">
            <a:normAutofit fontScale="92500" lnSpcReduction="10000"/>
          </a:bodyPr>
          <a:lstStyle/>
          <a:p>
            <a:pPr marL="0" indent="0">
              <a:lnSpc>
                <a:spcPct val="90000"/>
              </a:lnSpc>
              <a:buNone/>
            </a:pPr>
            <a:r>
              <a:rPr lang="en-GB" sz="900" dirty="0">
                <a:solidFill>
                  <a:srgbClr val="FFFFFF"/>
                </a:solidFill>
                <a:latin typeface="Arial" panose="020B0604020202020204" pitchFamily="34" charset="0"/>
                <a:cs typeface="Arial" panose="020B0604020202020204" pitchFamily="34" charset="0"/>
              </a:rPr>
              <a:t>The root problem of Basil’s bakery was that his sale figure which becomes down to an average of 25% .this was due to because of some external factor and some internal factor.</a:t>
            </a:r>
          </a:p>
          <a:p>
            <a:pPr marL="0" indent="0">
              <a:lnSpc>
                <a:spcPct val="90000"/>
              </a:lnSpc>
              <a:buNone/>
            </a:pPr>
            <a:r>
              <a:rPr lang="en-GB" sz="900" dirty="0">
                <a:solidFill>
                  <a:srgbClr val="FFFFFF"/>
                </a:solidFill>
                <a:latin typeface="Arial" panose="020B0604020202020204" pitchFamily="34" charset="0"/>
                <a:cs typeface="Arial" panose="020B0604020202020204" pitchFamily="34" charset="0"/>
              </a:rPr>
              <a:t>External Factor(out of Basil’s control)</a:t>
            </a:r>
          </a:p>
          <a:p>
            <a:pPr>
              <a:lnSpc>
                <a:spcPct val="90000"/>
              </a:lnSpc>
            </a:pPr>
            <a:r>
              <a:rPr lang="en-GB" sz="900" dirty="0">
                <a:solidFill>
                  <a:srgbClr val="FFFFFF"/>
                </a:solidFill>
                <a:latin typeface="Arial" panose="020B0604020202020204" pitchFamily="34" charset="0"/>
                <a:cs typeface="Arial" panose="020B0604020202020204" pitchFamily="34" charset="0"/>
              </a:rPr>
              <a:t>Declining in footfall in the Retail Park</a:t>
            </a:r>
          </a:p>
          <a:p>
            <a:pPr>
              <a:lnSpc>
                <a:spcPct val="90000"/>
              </a:lnSpc>
            </a:pPr>
            <a:r>
              <a:rPr lang="en-GB" sz="900" dirty="0">
                <a:solidFill>
                  <a:srgbClr val="FFFFFF"/>
                </a:solidFill>
                <a:latin typeface="Arial" panose="020B0604020202020204" pitchFamily="34" charset="0"/>
                <a:cs typeface="Arial" panose="020B0604020202020204" pitchFamily="34" charset="0"/>
              </a:rPr>
              <a:t>Changing in working pattern (hybrid working) (Sophie, 2025)</a:t>
            </a:r>
          </a:p>
          <a:p>
            <a:pPr>
              <a:lnSpc>
                <a:spcPct val="90000"/>
              </a:lnSpc>
            </a:pPr>
            <a:r>
              <a:rPr lang="en-GB" sz="900" dirty="0">
                <a:solidFill>
                  <a:srgbClr val="FFFFFF"/>
                </a:solidFill>
                <a:latin typeface="Arial" panose="020B0604020202020204" pitchFamily="34" charset="0"/>
                <a:cs typeface="Arial" panose="020B0604020202020204" pitchFamily="34" charset="0"/>
              </a:rPr>
              <a:t>Economic pressure on consumer</a:t>
            </a:r>
          </a:p>
          <a:p>
            <a:pPr>
              <a:lnSpc>
                <a:spcPct val="90000"/>
              </a:lnSpc>
            </a:pPr>
            <a:r>
              <a:rPr lang="en-GB" sz="900" dirty="0">
                <a:solidFill>
                  <a:srgbClr val="FFFFFF"/>
                </a:solidFill>
                <a:latin typeface="Arial" panose="020B0604020202020204" pitchFamily="34" charset="0"/>
                <a:cs typeface="Arial" panose="020B0604020202020204" pitchFamily="34" charset="0"/>
              </a:rPr>
              <a:t>Rising business cost </a:t>
            </a:r>
          </a:p>
          <a:p>
            <a:pPr>
              <a:lnSpc>
                <a:spcPct val="90000"/>
              </a:lnSpc>
            </a:pPr>
            <a:r>
              <a:rPr lang="en-GB" sz="900" dirty="0">
                <a:solidFill>
                  <a:srgbClr val="FFFFFF"/>
                </a:solidFill>
                <a:latin typeface="Arial" panose="020B0604020202020204" pitchFamily="34" charset="0"/>
                <a:cs typeface="Arial" panose="020B0604020202020204" pitchFamily="34" charset="0"/>
              </a:rPr>
              <a:t>Customer preference (work from home)</a:t>
            </a:r>
          </a:p>
          <a:p>
            <a:pPr marL="0" indent="0">
              <a:lnSpc>
                <a:spcPct val="90000"/>
              </a:lnSpc>
              <a:buNone/>
            </a:pPr>
            <a:r>
              <a:rPr lang="en-GB" sz="900" dirty="0">
                <a:solidFill>
                  <a:srgbClr val="FFFFFF"/>
                </a:solidFill>
                <a:latin typeface="Arial" panose="020B0604020202020204" pitchFamily="34" charset="0"/>
                <a:cs typeface="Arial" panose="020B0604020202020204" pitchFamily="34" charset="0"/>
              </a:rPr>
              <a:t>Internal Factor (in Basil’s control)</a:t>
            </a:r>
          </a:p>
          <a:p>
            <a:pPr>
              <a:lnSpc>
                <a:spcPct val="90000"/>
              </a:lnSpc>
            </a:pPr>
            <a:r>
              <a:rPr lang="en-GB" sz="900" dirty="0">
                <a:solidFill>
                  <a:srgbClr val="FFFFFF"/>
                </a:solidFill>
                <a:latin typeface="Arial" panose="020B0604020202020204" pitchFamily="34" charset="0"/>
                <a:cs typeface="Arial" panose="020B0604020202020204" pitchFamily="34" charset="0"/>
              </a:rPr>
              <a:t>No delivery service </a:t>
            </a:r>
            <a:r>
              <a:rPr lang="en-GB" sz="1000" dirty="0">
                <a:solidFill>
                  <a:schemeClr val="bg1"/>
                </a:solidFill>
              </a:rPr>
              <a:t>(McKinsey &amp; Company, 2025)</a:t>
            </a:r>
            <a:endParaRPr lang="en-GB" sz="1000" dirty="0">
              <a:solidFill>
                <a:schemeClr val="bg1"/>
              </a:solidFill>
              <a:latin typeface="Arial" panose="020B0604020202020204" pitchFamily="34" charset="0"/>
              <a:cs typeface="Arial" panose="020B0604020202020204" pitchFamily="34" charset="0"/>
            </a:endParaRPr>
          </a:p>
          <a:p>
            <a:pPr>
              <a:lnSpc>
                <a:spcPct val="90000"/>
              </a:lnSpc>
            </a:pPr>
            <a:r>
              <a:rPr lang="en-GB" sz="900" dirty="0">
                <a:solidFill>
                  <a:srgbClr val="FFFFFF"/>
                </a:solidFill>
                <a:latin typeface="Arial" panose="020B0604020202020204" pitchFamily="34" charset="0"/>
                <a:cs typeface="Arial" panose="020B0604020202020204" pitchFamily="34" charset="0"/>
              </a:rPr>
              <a:t>Infective Pre-order System</a:t>
            </a:r>
          </a:p>
          <a:p>
            <a:pPr>
              <a:lnSpc>
                <a:spcPct val="90000"/>
              </a:lnSpc>
            </a:pPr>
            <a:r>
              <a:rPr lang="en-GB" sz="900" dirty="0">
                <a:solidFill>
                  <a:srgbClr val="FFFFFF"/>
                </a:solidFill>
                <a:latin typeface="Arial" panose="020B0604020202020204" pitchFamily="34" charset="0"/>
                <a:cs typeface="Arial" panose="020B0604020202020204" pitchFamily="34" charset="0"/>
              </a:rPr>
              <a:t>Limited Digital Presence </a:t>
            </a:r>
            <a:r>
              <a:rPr lang="en-GB" sz="1000" b="1" dirty="0">
                <a:solidFill>
                  <a:srgbClr val="FFFFFF"/>
                </a:solidFill>
                <a:latin typeface="Arial" panose="020B0604020202020204" pitchFamily="34" charset="0"/>
                <a:cs typeface="Arial" panose="020B0604020202020204" pitchFamily="34" charset="0"/>
              </a:rPr>
              <a:t>(</a:t>
            </a:r>
            <a:r>
              <a:rPr lang="en-GB" sz="1000" b="1" dirty="0">
                <a:solidFill>
                  <a:schemeClr val="bg1"/>
                </a:solidFill>
              </a:rPr>
              <a:t>Brooks, Weatherston and Wilkinson, 2011)</a:t>
            </a:r>
            <a:endParaRPr lang="en-GB" sz="1000" dirty="0">
              <a:solidFill>
                <a:schemeClr val="bg1"/>
              </a:solidFill>
              <a:latin typeface="Arial" panose="020B0604020202020204" pitchFamily="34" charset="0"/>
              <a:cs typeface="Arial" panose="020B0604020202020204" pitchFamily="34" charset="0"/>
            </a:endParaRPr>
          </a:p>
          <a:p>
            <a:pPr>
              <a:lnSpc>
                <a:spcPct val="90000"/>
              </a:lnSpc>
            </a:pPr>
            <a:r>
              <a:rPr lang="en-GB" sz="900" dirty="0">
                <a:solidFill>
                  <a:srgbClr val="FFFFFF"/>
                </a:solidFill>
                <a:latin typeface="Arial" panose="020B0604020202020204" pitchFamily="34" charset="0"/>
                <a:cs typeface="Arial" panose="020B0604020202020204" pitchFamily="34" charset="0"/>
              </a:rPr>
              <a:t>Long waiting time during busy days</a:t>
            </a:r>
          </a:p>
          <a:p>
            <a:pPr marL="0" indent="0">
              <a:lnSpc>
                <a:spcPct val="90000"/>
              </a:lnSpc>
              <a:buNone/>
            </a:pPr>
            <a:endParaRPr lang="en-GB" sz="900" dirty="0">
              <a:solidFill>
                <a:srgbClr val="FFFFFF"/>
              </a:solidFill>
              <a:latin typeface="Arial" panose="020B0604020202020204" pitchFamily="34" charset="0"/>
              <a:cs typeface="Arial" panose="020B0604020202020204" pitchFamily="34" charset="0"/>
            </a:endParaRPr>
          </a:p>
          <a:p>
            <a:pPr>
              <a:lnSpc>
                <a:spcPct val="90000"/>
              </a:lnSpc>
            </a:pPr>
            <a:endParaRPr lang="en-GB" sz="900" dirty="0">
              <a:solidFill>
                <a:srgbClr val="FFFFFF"/>
              </a:solidFill>
              <a:latin typeface="Arial" panose="020B0604020202020204" pitchFamily="34" charset="0"/>
              <a:cs typeface="Arial" panose="020B0604020202020204" pitchFamily="34" charset="0"/>
            </a:endParaRPr>
          </a:p>
          <a:p>
            <a:pPr marL="1371600" lvl="3" indent="0">
              <a:lnSpc>
                <a:spcPct val="90000"/>
              </a:lnSpc>
              <a:buNone/>
            </a:pPr>
            <a:endParaRPr lang="en-GB" sz="900" dirty="0">
              <a:solidFill>
                <a:srgbClr val="FFFFFF"/>
              </a:solidFill>
              <a:latin typeface="Arial" panose="020B0604020202020204" pitchFamily="34" charset="0"/>
              <a:cs typeface="Arial" panose="020B0604020202020204" pitchFamily="34" charset="0"/>
            </a:endParaRPr>
          </a:p>
          <a:p>
            <a:pPr marL="1371600" lvl="3" indent="0">
              <a:lnSpc>
                <a:spcPct val="90000"/>
              </a:lnSpc>
              <a:buNone/>
            </a:pPr>
            <a:endParaRPr lang="en-GB" sz="900" dirty="0">
              <a:solidFill>
                <a:srgbClr val="FFFFFF"/>
              </a:solidFill>
              <a:latin typeface="Arial" panose="020B0604020202020204" pitchFamily="34" charset="0"/>
              <a:cs typeface="Arial" panose="020B0604020202020204" pitchFamily="34" charset="0"/>
            </a:endParaRPr>
          </a:p>
          <a:p>
            <a:pPr>
              <a:lnSpc>
                <a:spcPct val="90000"/>
              </a:lnSpc>
            </a:pPr>
            <a:endParaRPr lang="en-GB" sz="900" dirty="0">
              <a:solidFill>
                <a:srgbClr val="FFFFFF"/>
              </a:solidFill>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F0DFDDBF-5EA7-C5D7-64A6-CC4ED0C04915}"/>
              </a:ext>
            </a:extLst>
          </p:cNvPr>
          <p:cNvGraphicFramePr>
            <a:graphicFrameLocks noGrp="1"/>
          </p:cNvGraphicFramePr>
          <p:nvPr>
            <p:extLst>
              <p:ext uri="{D42A27DB-BD31-4B8C-83A1-F6EECF244321}">
                <p14:modId xmlns:p14="http://schemas.microsoft.com/office/powerpoint/2010/main" val="3144467624"/>
              </p:ext>
            </p:extLst>
          </p:nvPr>
        </p:nvGraphicFramePr>
        <p:xfrm>
          <a:off x="31805" y="223426"/>
          <a:ext cx="5143667" cy="6282562"/>
        </p:xfrm>
        <a:graphic>
          <a:graphicData uri="http://schemas.openxmlformats.org/drawingml/2006/table">
            <a:tbl>
              <a:tblPr>
                <a:noFill/>
              </a:tblPr>
              <a:tblGrid>
                <a:gridCol w="921645">
                  <a:extLst>
                    <a:ext uri="{9D8B030D-6E8A-4147-A177-3AD203B41FA5}">
                      <a16:colId xmlns:a16="http://schemas.microsoft.com/office/drawing/2014/main" val="569173790"/>
                    </a:ext>
                  </a:extLst>
                </a:gridCol>
                <a:gridCol w="1029104">
                  <a:extLst>
                    <a:ext uri="{9D8B030D-6E8A-4147-A177-3AD203B41FA5}">
                      <a16:colId xmlns:a16="http://schemas.microsoft.com/office/drawing/2014/main" val="3653756280"/>
                    </a:ext>
                  </a:extLst>
                </a:gridCol>
                <a:gridCol w="1840188">
                  <a:extLst>
                    <a:ext uri="{9D8B030D-6E8A-4147-A177-3AD203B41FA5}">
                      <a16:colId xmlns:a16="http://schemas.microsoft.com/office/drawing/2014/main" val="2690025941"/>
                    </a:ext>
                  </a:extLst>
                </a:gridCol>
                <a:gridCol w="1352730">
                  <a:extLst>
                    <a:ext uri="{9D8B030D-6E8A-4147-A177-3AD203B41FA5}">
                      <a16:colId xmlns:a16="http://schemas.microsoft.com/office/drawing/2014/main" val="586281192"/>
                    </a:ext>
                  </a:extLst>
                </a:gridCol>
              </a:tblGrid>
              <a:tr h="650473">
                <a:tc>
                  <a:txBody>
                    <a:bodyPr/>
                    <a:lstStyle/>
                    <a:p>
                      <a:pPr>
                        <a:buNone/>
                      </a:pPr>
                      <a:r>
                        <a:rPr lang="en-GB" sz="1200" b="1" cap="none" spc="0" dirty="0">
                          <a:solidFill>
                            <a:schemeClr val="tx1">
                              <a:lumMod val="85000"/>
                              <a:lumOff val="15000"/>
                            </a:schemeClr>
                          </a:solidFill>
                        </a:rPr>
                        <a:t>Category</a:t>
                      </a:r>
                    </a:p>
                  </a:txBody>
                  <a:tcPr marL="95097" marR="57059" marT="57059" marB="57059" anchor="ctr">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b="1" cap="none" spc="0" dirty="0">
                          <a:solidFill>
                            <a:schemeClr val="tx1">
                              <a:lumMod val="85000"/>
                              <a:lumOff val="15000"/>
                            </a:schemeClr>
                          </a:solidFill>
                        </a:rPr>
                        <a:t>Issue</a:t>
                      </a:r>
                    </a:p>
                  </a:txBody>
                  <a:tcPr marL="95097" marR="57059" marT="57059" marB="57059"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b="1" cap="none" spc="0" dirty="0">
                          <a:solidFill>
                            <a:schemeClr val="tx1">
                              <a:lumMod val="85000"/>
                              <a:lumOff val="15000"/>
                            </a:schemeClr>
                          </a:solidFill>
                        </a:rPr>
                        <a:t>Nature of Issue</a:t>
                      </a:r>
                    </a:p>
                  </a:txBody>
                  <a:tcPr marL="95097" marR="57059" marT="57059" marB="57059"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200" b="1" cap="none" spc="0" dirty="0">
                          <a:solidFill>
                            <a:schemeClr val="tx1">
                              <a:lumMod val="85000"/>
                              <a:lumOff val="15000"/>
                            </a:schemeClr>
                          </a:solidFill>
                        </a:rPr>
                        <a:t>Scope of Impact</a:t>
                      </a:r>
                    </a:p>
                  </a:txBody>
                  <a:tcPr marL="95097" marR="57059" marT="57059" marB="57059" anchor="ctr">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207884309"/>
                  </a:ext>
                </a:extLst>
              </a:tr>
              <a:tr h="943814">
                <a:tc>
                  <a:txBody>
                    <a:bodyPr/>
                    <a:lstStyle/>
                    <a:p>
                      <a:pPr>
                        <a:buNone/>
                      </a:pPr>
                      <a:r>
                        <a:rPr lang="en-GB" sz="800" cap="none" spc="0">
                          <a:solidFill>
                            <a:schemeClr val="tx1">
                              <a:lumMod val="85000"/>
                              <a:lumOff val="15000"/>
                            </a:schemeClr>
                          </a:solidFill>
                        </a:rPr>
                        <a:t>External</a:t>
                      </a:r>
                    </a:p>
                  </a:txBody>
                  <a:tcPr marL="95097" marR="57059" marT="57059" marB="5705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Declining retail park footfall</a:t>
                      </a:r>
                    </a:p>
                  </a:txBody>
                  <a:tcPr marL="95097" marR="57059" marT="57059" marB="5705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Structural decline in location</a:t>
                      </a:r>
                    </a:p>
                  </a:txBody>
                  <a:tcPr marL="95097" marR="57059" marT="57059" marB="5705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dirty="0">
                          <a:solidFill>
                            <a:schemeClr val="tx1">
                              <a:lumMod val="85000"/>
                              <a:lumOff val="15000"/>
                            </a:schemeClr>
                          </a:solidFill>
                        </a:rPr>
                        <a:t>Reduces daily customer base</a:t>
                      </a:r>
                    </a:p>
                  </a:txBody>
                  <a:tcPr marL="95097" marR="57059" marT="57059" marB="5705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4053333338"/>
                  </a:ext>
                </a:extLst>
              </a:tr>
              <a:tr h="943814">
                <a:tc>
                  <a:txBody>
                    <a:bodyPr/>
                    <a:lstStyle/>
                    <a:p>
                      <a:pPr>
                        <a:buNone/>
                      </a:pPr>
                      <a:r>
                        <a:rPr lang="en-GB" sz="800" cap="none" spc="0" dirty="0">
                          <a:solidFill>
                            <a:schemeClr val="tx1">
                              <a:lumMod val="85000"/>
                              <a:lumOff val="15000"/>
                            </a:schemeClr>
                          </a:solidFill>
                        </a:rPr>
                        <a:t>External</a:t>
                      </a:r>
                    </a:p>
                  </a:txBody>
                  <a:tcPr marL="95097" marR="57059" marT="57059" marB="5705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Hybrid working</a:t>
                      </a:r>
                    </a:p>
                  </a:txBody>
                  <a:tcPr marL="95097" marR="57059" marT="57059" marB="5705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Fewer office workers onsite</a:t>
                      </a:r>
                    </a:p>
                  </a:txBody>
                  <a:tcPr marL="95097" marR="57059" marT="57059" marB="5705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Loss of regular lunchtime trade</a:t>
                      </a:r>
                    </a:p>
                  </a:txBody>
                  <a:tcPr marL="95097" marR="57059" marT="57059" marB="5705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159072776"/>
                  </a:ext>
                </a:extLst>
              </a:tr>
              <a:tr h="943814">
                <a:tc>
                  <a:txBody>
                    <a:bodyPr/>
                    <a:lstStyle/>
                    <a:p>
                      <a:pPr>
                        <a:buNone/>
                      </a:pPr>
                      <a:r>
                        <a:rPr lang="en-GB" sz="800" cap="none" spc="0" dirty="0">
                          <a:solidFill>
                            <a:schemeClr val="tx1">
                              <a:lumMod val="85000"/>
                              <a:lumOff val="15000"/>
                            </a:schemeClr>
                          </a:solidFill>
                        </a:rPr>
                        <a:t>External</a:t>
                      </a:r>
                    </a:p>
                  </a:txBody>
                  <a:tcPr marL="95097" marR="57059" marT="57059" marB="57059" anchor="ctr">
                    <a:lnL w="12700" cmpd="sng">
                      <a:noFill/>
                      <a:prstDash val="soli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Rising costs</a:t>
                      </a:r>
                    </a:p>
                  </a:txBody>
                  <a:tcPr marL="95097" marR="57059" marT="57059" marB="57059"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Inflation + organic supply chain issues</a:t>
                      </a:r>
                    </a:p>
                  </a:txBody>
                  <a:tcPr marL="95097" marR="57059" marT="57059" marB="57059"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lnB>
                    <a:solidFill>
                      <a:srgbClr val="878E8B">
                        <a:alpha val="30196"/>
                      </a:srgbClr>
                    </a:solidFill>
                  </a:tcPr>
                </a:tc>
                <a:tc>
                  <a:txBody>
                    <a:bodyPr/>
                    <a:lstStyle/>
                    <a:p>
                      <a:pPr>
                        <a:buNone/>
                      </a:pPr>
                      <a:r>
                        <a:rPr lang="en-GB" sz="800" cap="none" spc="0" dirty="0">
                          <a:solidFill>
                            <a:schemeClr val="tx1">
                              <a:lumMod val="85000"/>
                              <a:lumOff val="15000"/>
                            </a:schemeClr>
                          </a:solidFill>
                        </a:rPr>
                        <a:t>Reduced profit margins</a:t>
                      </a:r>
                    </a:p>
                  </a:txBody>
                  <a:tcPr marL="95097" marR="57059" marT="57059" marB="57059" anchor="ctr">
                    <a:lnL w="38100" cap="flat" cmpd="sng" algn="ctr">
                      <a:solidFill>
                        <a:srgbClr val="FFFFFF"/>
                      </a:solidFill>
                      <a:prstDash val="solid"/>
                      <a:round/>
                      <a:headEnd type="none" w="med" len="med"/>
                      <a:tailEnd type="none" w="med" len="med"/>
                    </a:lnL>
                    <a:lnR w="12700" cmpd="sng">
                      <a:noFill/>
                      <a:prstDash val="solid"/>
                    </a:lnR>
                    <a:lnT w="38100" cap="flat" cmpd="sng" algn="ctr">
                      <a:solidFill>
                        <a:srgbClr val="FFFFFF"/>
                      </a:solidFill>
                      <a:prstDash val="solid"/>
                      <a:round/>
                      <a:headEnd type="none" w="med" len="med"/>
                      <a:tailEnd type="none" w="med" len="me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580980807"/>
                  </a:ext>
                </a:extLst>
              </a:tr>
              <a:tr h="943814">
                <a:tc>
                  <a:txBody>
                    <a:bodyPr/>
                    <a:lstStyle/>
                    <a:p>
                      <a:pPr>
                        <a:buNone/>
                      </a:pPr>
                      <a:r>
                        <a:rPr lang="en-GB" sz="800" cap="none" spc="0">
                          <a:solidFill>
                            <a:schemeClr val="tx1">
                              <a:lumMod val="85000"/>
                              <a:lumOff val="15000"/>
                            </a:schemeClr>
                          </a:solidFill>
                        </a:rPr>
                        <a:t>Internal</a:t>
                      </a:r>
                    </a:p>
                  </a:txBody>
                  <a:tcPr marL="95097" marR="57059" marT="57059" marB="5705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No delivery service</a:t>
                      </a:r>
                    </a:p>
                  </a:txBody>
                  <a:tcPr marL="95097" marR="57059" marT="57059" marB="5705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Cannot reach remote customers</a:t>
                      </a:r>
                    </a:p>
                  </a:txBody>
                  <a:tcPr marL="95097" marR="57059" marT="57059" marB="5705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Lost sales opportunities</a:t>
                      </a:r>
                    </a:p>
                  </a:txBody>
                  <a:tcPr marL="95097" marR="57059" marT="57059" marB="5705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957305280"/>
                  </a:ext>
                </a:extLst>
              </a:tr>
              <a:tr h="943814">
                <a:tc>
                  <a:txBody>
                    <a:bodyPr/>
                    <a:lstStyle/>
                    <a:p>
                      <a:pPr>
                        <a:buNone/>
                      </a:pPr>
                      <a:r>
                        <a:rPr lang="en-GB" sz="800" cap="none" spc="0">
                          <a:solidFill>
                            <a:schemeClr val="tx1">
                              <a:lumMod val="85000"/>
                              <a:lumOff val="15000"/>
                            </a:schemeClr>
                          </a:solidFill>
                        </a:rPr>
                        <a:t>Internal</a:t>
                      </a:r>
                    </a:p>
                  </a:txBody>
                  <a:tcPr marL="95097" marR="57059" marT="57059" marB="5705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Weak pre‑order system</a:t>
                      </a:r>
                    </a:p>
                  </a:txBody>
                  <a:tcPr marL="95097" marR="57059" marT="57059" marB="5705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Missed calls, long waits</a:t>
                      </a:r>
                    </a:p>
                  </a:txBody>
                  <a:tcPr marL="95097" marR="57059" marT="57059" marB="5705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Customer dissatisfaction</a:t>
                      </a:r>
                    </a:p>
                  </a:txBody>
                  <a:tcPr marL="95097" marR="57059" marT="57059" marB="5705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808782553"/>
                  </a:ext>
                </a:extLst>
              </a:tr>
              <a:tr h="913019">
                <a:tc>
                  <a:txBody>
                    <a:bodyPr/>
                    <a:lstStyle/>
                    <a:p>
                      <a:pPr>
                        <a:buNone/>
                      </a:pPr>
                      <a:r>
                        <a:rPr lang="en-GB" sz="800" cap="none" spc="0" dirty="0">
                          <a:solidFill>
                            <a:schemeClr val="tx1">
                              <a:lumMod val="85000"/>
                              <a:lumOff val="15000"/>
                            </a:schemeClr>
                          </a:solidFill>
                        </a:rPr>
                        <a:t>Internal</a:t>
                      </a:r>
                    </a:p>
                  </a:txBody>
                  <a:tcPr marL="95097" marR="57059" marT="57059" marB="57059" anchor="ctr">
                    <a:lnL w="12700" cmpd="sng">
                      <a:noFill/>
                      <a:prstDash val="soli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lnB>
                    <a:solidFill>
                      <a:srgbClr val="878E8B">
                        <a:alpha val="30196"/>
                      </a:srgbClr>
                    </a:solidFill>
                  </a:tcPr>
                </a:tc>
                <a:tc>
                  <a:txBody>
                    <a:bodyPr/>
                    <a:lstStyle/>
                    <a:p>
                      <a:pPr>
                        <a:buNone/>
                      </a:pPr>
                      <a:r>
                        <a:rPr lang="en-GB" sz="800" cap="none" spc="0">
                          <a:solidFill>
                            <a:schemeClr val="tx1">
                              <a:lumMod val="85000"/>
                              <a:lumOff val="15000"/>
                            </a:schemeClr>
                          </a:solidFill>
                        </a:rPr>
                        <a:t>Limited digital presence</a:t>
                      </a:r>
                    </a:p>
                  </a:txBody>
                  <a:tcPr marL="95097" marR="57059" marT="57059" marB="57059"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lnB>
                    <a:solidFill>
                      <a:srgbClr val="878E8B">
                        <a:alpha val="30196"/>
                      </a:srgbClr>
                    </a:solidFill>
                  </a:tcPr>
                </a:tc>
                <a:tc>
                  <a:txBody>
                    <a:bodyPr/>
                    <a:lstStyle/>
                    <a:p>
                      <a:pPr>
                        <a:buNone/>
                      </a:pPr>
                      <a:r>
                        <a:rPr lang="en-GB" sz="800" cap="none" spc="0" dirty="0">
                          <a:solidFill>
                            <a:schemeClr val="tx1">
                              <a:lumMod val="85000"/>
                              <a:lumOff val="15000"/>
                            </a:schemeClr>
                          </a:solidFill>
                        </a:rPr>
                        <a:t>No online ordering or marketing</a:t>
                      </a:r>
                    </a:p>
                  </a:txBody>
                  <a:tcPr marL="95097" marR="57059" marT="57059" marB="57059"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lnB>
                    <a:solidFill>
                      <a:srgbClr val="878E8B">
                        <a:alpha val="30196"/>
                      </a:srgbClr>
                    </a:solidFill>
                  </a:tcPr>
                </a:tc>
                <a:tc>
                  <a:txBody>
                    <a:bodyPr/>
                    <a:lstStyle/>
                    <a:p>
                      <a:pPr>
                        <a:buNone/>
                      </a:pPr>
                      <a:r>
                        <a:rPr lang="en-GB" sz="800" cap="none" spc="0" dirty="0">
                          <a:solidFill>
                            <a:schemeClr val="tx1">
                              <a:lumMod val="85000"/>
                              <a:lumOff val="15000"/>
                            </a:schemeClr>
                          </a:solidFill>
                        </a:rPr>
                        <a:t>Reduced visibility</a:t>
                      </a:r>
                    </a:p>
                  </a:txBody>
                  <a:tcPr marL="95097" marR="57059" marT="57059" marB="57059" anchor="ctr">
                    <a:lnL w="38100" cap="flat" cmpd="sng" algn="ctr">
                      <a:solidFill>
                        <a:srgbClr val="FFFFFF"/>
                      </a:solidFill>
                      <a:prstDash val="solid"/>
                      <a:round/>
                      <a:headEnd type="none" w="med" len="med"/>
                      <a:tailEnd type="none" w="med" len="med"/>
                    </a:lnL>
                    <a:lnR w="12700" cmpd="sng">
                      <a:noFill/>
                      <a:prstDash val="solid"/>
                    </a:lnR>
                    <a:lnT w="38100" cap="flat" cmpd="sng" algn="ctr">
                      <a:solidFill>
                        <a:srgbClr val="FFFFFF"/>
                      </a:solidFill>
                      <a:prstDash val="solid"/>
                      <a:round/>
                      <a:headEnd type="none" w="med" len="med"/>
                      <a:tailEnd type="none" w="med" len="me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853689588"/>
                  </a:ext>
                </a:extLst>
              </a:tr>
            </a:tbl>
          </a:graphicData>
        </a:graphic>
      </p:graphicFrame>
    </p:spTree>
    <p:extLst>
      <p:ext uri="{BB962C8B-B14F-4D97-AF65-F5344CB8AC3E}">
        <p14:creationId xmlns:p14="http://schemas.microsoft.com/office/powerpoint/2010/main" val="86034473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0F3F-35A2-4B65-5CC2-37A6223FA27A}"/>
              </a:ext>
            </a:extLst>
          </p:cNvPr>
          <p:cNvSpPr>
            <a:spLocks noGrp="1"/>
          </p:cNvSpPr>
          <p:nvPr>
            <p:ph type="title"/>
          </p:nvPr>
        </p:nvSpPr>
        <p:spPr>
          <a:xfrm>
            <a:off x="2023534" y="482600"/>
            <a:ext cx="8596668" cy="1320800"/>
          </a:xfrm>
        </p:spPr>
        <p:txBody>
          <a:bodyPr/>
          <a:lstStyle/>
          <a:p>
            <a:r>
              <a:rPr lang="en-GB" dirty="0"/>
              <a:t>Provide A Critique of PESTEL </a:t>
            </a:r>
          </a:p>
        </p:txBody>
      </p:sp>
      <p:sp>
        <p:nvSpPr>
          <p:cNvPr id="3" name="Content Placeholder 2">
            <a:extLst>
              <a:ext uri="{FF2B5EF4-FFF2-40B4-BE49-F238E27FC236}">
                <a16:creationId xmlns:a16="http://schemas.microsoft.com/office/drawing/2014/main" id="{071E7A09-339B-597E-910E-0A4955514BF6}"/>
              </a:ext>
            </a:extLst>
          </p:cNvPr>
          <p:cNvSpPr>
            <a:spLocks noGrp="1"/>
          </p:cNvSpPr>
          <p:nvPr>
            <p:ph idx="1"/>
          </p:nvPr>
        </p:nvSpPr>
        <p:spPr/>
        <p:txBody>
          <a:bodyPr/>
          <a:lstStyle/>
          <a:p>
            <a:r>
              <a:rPr lang="en-GB" sz="1600" dirty="0">
                <a:latin typeface="Arial" panose="020B0604020202020204" pitchFamily="34" charset="0"/>
                <a:cs typeface="Arial" panose="020B0604020202020204" pitchFamily="34" charset="0"/>
              </a:rPr>
              <a:t>PESTEL  analysis enables analyst to assemble a logical and comprehensive picture of any business’s environment.(Brooks,2010)</a:t>
            </a:r>
          </a:p>
          <a:p>
            <a:r>
              <a:rPr lang="en-GB" sz="1600" dirty="0">
                <a:latin typeface="Arial" panose="020B0604020202020204" pitchFamily="34" charset="0"/>
                <a:cs typeface="Arial" panose="020B0604020202020204" pitchFamily="34" charset="0"/>
              </a:rPr>
              <a:t>PESTEL Analyses is used to understand the external environment that effect a business but cannot be controlled by the business</a:t>
            </a:r>
          </a:p>
          <a:p>
            <a:r>
              <a:rPr lang="en-GB" sz="1600" dirty="0"/>
              <a:t>PESTEL helps businesses understand external opportunities and threats, improve strategic planning, make better decisions, manage risks</a:t>
            </a:r>
          </a:p>
          <a:p>
            <a:r>
              <a:rPr lang="en-GB" sz="1600" dirty="0"/>
              <a:t>PESTEL is limited because it is broad, subjective, quickly outdated, time‑consuming, and does not prioritise issues or provide solutions. </a:t>
            </a:r>
            <a:br>
              <a:rPr lang="en-GB" sz="1600" dirty="0">
                <a:latin typeface="Arial" panose="020B0604020202020204" pitchFamily="34" charset="0"/>
                <a:cs typeface="Arial" panose="020B0604020202020204" pitchFamily="34" charset="0"/>
              </a:rPr>
            </a:br>
            <a:endParaRPr lang="en-GB" sz="1600" dirty="0"/>
          </a:p>
        </p:txBody>
      </p:sp>
    </p:spTree>
    <p:extLst>
      <p:ext uri="{BB962C8B-B14F-4D97-AF65-F5344CB8AC3E}">
        <p14:creationId xmlns:p14="http://schemas.microsoft.com/office/powerpoint/2010/main" val="287724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451100" y="482768"/>
            <a:ext cx="6172200" cy="1330839"/>
          </a:xfrm>
        </p:spPr>
        <p:txBody>
          <a:bodyPr>
            <a:normAutofit/>
          </a:bodyPr>
          <a:lstStyle/>
          <a:p>
            <a:r>
              <a:rPr lang="en-GB" sz="2800" dirty="0"/>
              <a:t>PESTEL  Alaysis of Basil's Bakery</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62366" y="2194102"/>
            <a:ext cx="3427001" cy="3908586"/>
          </a:xfrm>
        </p:spPr>
        <p:txBody>
          <a:bodyPr>
            <a:normAutofit/>
          </a:bodyPr>
          <a:lstStyle/>
          <a:p>
            <a:pPr marL="0" indent="0">
              <a:buNone/>
            </a:pPr>
            <a:endParaRPr lang="en-GB" sz="1700" b="1"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endParaRPr lang="en-GB" sz="1700" dirty="0">
              <a:latin typeface="Arial" panose="020B0604020202020204" pitchFamily="34" charset="0"/>
              <a:cs typeface="Arial" panose="020B0604020202020204" pitchFamily="34" charset="0"/>
            </a:endParaRPr>
          </a:p>
          <a:p>
            <a:endParaRPr lang="en-GB" sz="1700"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10565348"/>
              </p:ext>
            </p:extLst>
          </p:nvPr>
        </p:nvGraphicFramePr>
        <p:xfrm>
          <a:off x="862366" y="1940439"/>
          <a:ext cx="8790404" cy="3552461"/>
        </p:xfrm>
        <a:graphic>
          <a:graphicData uri="http://schemas.openxmlformats.org/drawingml/2006/table">
            <a:tbl>
              <a:tblPr firstRow="1" bandRow="1">
                <a:tableStyleId>{D113A9D2-9D6B-4929-AA2D-F23B5EE8CBE7}</a:tableStyleId>
              </a:tblPr>
              <a:tblGrid>
                <a:gridCol w="1492907">
                  <a:extLst>
                    <a:ext uri="{9D8B030D-6E8A-4147-A177-3AD203B41FA5}">
                      <a16:colId xmlns:a16="http://schemas.microsoft.com/office/drawing/2014/main" val="1284065850"/>
                    </a:ext>
                  </a:extLst>
                </a:gridCol>
                <a:gridCol w="1579418">
                  <a:extLst>
                    <a:ext uri="{9D8B030D-6E8A-4147-A177-3AD203B41FA5}">
                      <a16:colId xmlns:a16="http://schemas.microsoft.com/office/drawing/2014/main" val="1858564028"/>
                    </a:ext>
                  </a:extLst>
                </a:gridCol>
                <a:gridCol w="1509673">
                  <a:extLst>
                    <a:ext uri="{9D8B030D-6E8A-4147-A177-3AD203B41FA5}">
                      <a16:colId xmlns:a16="http://schemas.microsoft.com/office/drawing/2014/main" val="1949424782"/>
                    </a:ext>
                  </a:extLst>
                </a:gridCol>
                <a:gridCol w="1514475">
                  <a:extLst>
                    <a:ext uri="{9D8B030D-6E8A-4147-A177-3AD203B41FA5}">
                      <a16:colId xmlns:a16="http://schemas.microsoft.com/office/drawing/2014/main" val="446382655"/>
                    </a:ext>
                  </a:extLst>
                </a:gridCol>
                <a:gridCol w="1360431">
                  <a:extLst>
                    <a:ext uri="{9D8B030D-6E8A-4147-A177-3AD203B41FA5}">
                      <a16:colId xmlns:a16="http://schemas.microsoft.com/office/drawing/2014/main" val="3644160467"/>
                    </a:ext>
                  </a:extLst>
                </a:gridCol>
                <a:gridCol w="1333500">
                  <a:extLst>
                    <a:ext uri="{9D8B030D-6E8A-4147-A177-3AD203B41FA5}">
                      <a16:colId xmlns:a16="http://schemas.microsoft.com/office/drawing/2014/main" val="66830876"/>
                    </a:ext>
                  </a:extLst>
                </a:gridCol>
              </a:tblGrid>
              <a:tr h="830803">
                <a:tc>
                  <a:txBody>
                    <a:bodyPr/>
                    <a:lstStyle/>
                    <a:p>
                      <a:pPr marL="171450" indent="-171450">
                        <a:buFont typeface="Arial" panose="020B0604020202020204" pitchFamily="34" charset="0"/>
                        <a:buChar char="•"/>
                      </a:pPr>
                      <a:endParaRPr lang="en-GB" sz="900" dirty="0"/>
                    </a:p>
                    <a:p>
                      <a:pPr marL="285750" indent="-285750" algn="ctr">
                        <a:buFont typeface="Arial" panose="020B0604020202020204" pitchFamily="34" charset="0"/>
                        <a:buChar char="•"/>
                      </a:pPr>
                      <a:r>
                        <a:rPr lang="en-GB" sz="1300" dirty="0">
                          <a:solidFill>
                            <a:schemeClr val="tx1"/>
                          </a:solidFill>
                        </a:rPr>
                        <a:t>Political  Factors</a:t>
                      </a:r>
                    </a:p>
                  </a:txBody>
                  <a:tcPr marL="50215" marR="50215" marT="25107" marB="25107"/>
                </a:tc>
                <a:tc>
                  <a:txBody>
                    <a:bodyPr/>
                    <a:lstStyle/>
                    <a:p>
                      <a:pPr marL="285750" indent="-285750">
                        <a:buFont typeface="Arial" panose="020B0604020202020204" pitchFamily="34" charset="0"/>
                        <a:buChar char="•"/>
                      </a:pPr>
                      <a:endParaRPr lang="en-GB" sz="1400" dirty="0"/>
                    </a:p>
                    <a:p>
                      <a:pPr marL="285750" indent="-285750" algn="ctr">
                        <a:buFont typeface="Arial" panose="020B0604020202020204" pitchFamily="34" charset="0"/>
                        <a:buChar char="•"/>
                      </a:pPr>
                      <a:r>
                        <a:rPr lang="en-GB" sz="1400" dirty="0">
                          <a:solidFill>
                            <a:schemeClr val="tx1"/>
                          </a:solidFill>
                        </a:rPr>
                        <a:t>Economic Factors</a:t>
                      </a:r>
                    </a:p>
                  </a:txBody>
                  <a:tcPr marL="50215" marR="50215" marT="25107" marB="25107"/>
                </a:tc>
                <a:tc>
                  <a:txBody>
                    <a:bodyPr/>
                    <a:lstStyle/>
                    <a:p>
                      <a:pPr marL="171450" indent="-171450">
                        <a:buFont typeface="Arial" panose="020B0604020202020204" pitchFamily="34" charset="0"/>
                        <a:buChar char="•"/>
                      </a:pPr>
                      <a:endParaRPr lang="en-GB" sz="900"/>
                    </a:p>
                    <a:p>
                      <a:pPr marL="285750" indent="-285750" algn="ctr">
                        <a:buFont typeface="Arial" panose="020B0604020202020204" pitchFamily="34" charset="0"/>
                        <a:buChar char="•"/>
                      </a:pPr>
                      <a:r>
                        <a:rPr lang="en-GB" sz="1300">
                          <a:solidFill>
                            <a:schemeClr val="tx1"/>
                          </a:solidFill>
                        </a:rPr>
                        <a:t>Social Factors</a:t>
                      </a:r>
                    </a:p>
                  </a:txBody>
                  <a:tcPr marL="50215" marR="50215" marT="25107" marB="25107"/>
                </a:tc>
                <a:tc>
                  <a:txBody>
                    <a:bodyPr/>
                    <a:lstStyle/>
                    <a:p>
                      <a:pPr marL="171450" indent="-171450">
                        <a:buFont typeface="Arial" panose="020B0604020202020204" pitchFamily="34" charset="0"/>
                        <a:buChar char="•"/>
                      </a:pPr>
                      <a:endParaRPr lang="en-GB" sz="900"/>
                    </a:p>
                    <a:p>
                      <a:pPr marL="285750" indent="-285750" algn="ctr">
                        <a:buFont typeface="Arial" panose="020B0604020202020204" pitchFamily="34" charset="0"/>
                        <a:buChar char="•"/>
                      </a:pPr>
                      <a:r>
                        <a:rPr lang="en-GB" sz="1300">
                          <a:solidFill>
                            <a:schemeClr val="tx1"/>
                          </a:solidFill>
                        </a:rPr>
                        <a:t>Technological </a:t>
                      </a:r>
                    </a:p>
                    <a:p>
                      <a:pPr marL="285750" indent="-285750" algn="ctr">
                        <a:buFont typeface="Arial" panose="020B0604020202020204" pitchFamily="34" charset="0"/>
                        <a:buChar char="•"/>
                      </a:pPr>
                      <a:r>
                        <a:rPr lang="en-GB" sz="1300">
                          <a:solidFill>
                            <a:schemeClr val="tx1"/>
                          </a:solidFill>
                        </a:rPr>
                        <a:t>Factors</a:t>
                      </a:r>
                    </a:p>
                  </a:txBody>
                  <a:tcPr marL="50215" marR="50215" marT="25107" marB="25107"/>
                </a:tc>
                <a:tc>
                  <a:txBody>
                    <a:bodyPr/>
                    <a:lstStyle/>
                    <a:p>
                      <a:pPr marL="171450" indent="-171450">
                        <a:buFont typeface="Arial" panose="020B0604020202020204" pitchFamily="34" charset="0"/>
                        <a:buChar char="•"/>
                      </a:pPr>
                      <a:endParaRPr lang="en-GB" sz="900"/>
                    </a:p>
                    <a:p>
                      <a:pPr marL="285750" indent="-285750" algn="ctr">
                        <a:buFont typeface="Arial" panose="020B0604020202020204" pitchFamily="34" charset="0"/>
                        <a:buChar char="•"/>
                      </a:pPr>
                      <a:r>
                        <a:rPr lang="en-GB" sz="1300">
                          <a:solidFill>
                            <a:schemeClr val="tx1"/>
                          </a:solidFill>
                        </a:rPr>
                        <a:t>Legal Factors</a:t>
                      </a:r>
                    </a:p>
                  </a:txBody>
                  <a:tcPr marL="50215" marR="50215" marT="25107" marB="25107"/>
                </a:tc>
                <a:tc>
                  <a:txBody>
                    <a:bodyPr/>
                    <a:lstStyle/>
                    <a:p>
                      <a:pPr marL="171450" indent="-171450">
                        <a:buFont typeface="Arial" panose="020B0604020202020204" pitchFamily="34" charset="0"/>
                        <a:buChar char="•"/>
                      </a:pPr>
                      <a:endParaRPr lang="en-GB" sz="900"/>
                    </a:p>
                    <a:p>
                      <a:pPr marL="171450" indent="-171450" algn="ctr">
                        <a:buFont typeface="Arial" panose="020B0604020202020204" pitchFamily="34" charset="0"/>
                        <a:buChar char="•"/>
                      </a:pPr>
                      <a:r>
                        <a:rPr lang="en-GB" sz="1200">
                          <a:solidFill>
                            <a:schemeClr val="tx1"/>
                          </a:solidFill>
                        </a:rPr>
                        <a:t>Environmental Factors</a:t>
                      </a:r>
                    </a:p>
                  </a:txBody>
                  <a:tcPr marL="50215" marR="50215" marT="25107" marB="25107"/>
                </a:tc>
                <a:extLst>
                  <a:ext uri="{0D108BD9-81ED-4DB2-BD59-A6C34878D82A}">
                    <a16:rowId xmlns:a16="http://schemas.microsoft.com/office/drawing/2014/main" val="2083540418"/>
                  </a:ext>
                </a:extLst>
              </a:tr>
              <a:tr h="2721658">
                <a:tc>
                  <a:txBody>
                    <a:bodyPr/>
                    <a:lstStyle/>
                    <a:p>
                      <a:pPr marL="171450" indent="-171450">
                        <a:buFont typeface="Arial" panose="020B0604020202020204" pitchFamily="34" charset="0"/>
                        <a:buChar char="•"/>
                      </a:pPr>
                      <a:endParaRPr lang="en-GB" sz="800" b="1" dirty="0"/>
                    </a:p>
                    <a:p>
                      <a:pPr marL="285750" indent="-285750">
                        <a:buFont typeface="Arial" panose="020B0604020202020204" pitchFamily="34" charset="0"/>
                        <a:buChar char="•"/>
                      </a:pPr>
                      <a:r>
                        <a:rPr lang="en-GB" sz="1400" b="1" dirty="0"/>
                        <a:t>Business rates and rent increase</a:t>
                      </a:r>
                    </a:p>
                    <a:p>
                      <a:pPr marL="285750" indent="-285750">
                        <a:buFont typeface="Wingdings" panose="05000000000000000000" pitchFamily="2" charset="2"/>
                        <a:buChar char="§"/>
                      </a:pPr>
                      <a:r>
                        <a:rPr lang="en-GB" sz="1400" b="1" dirty="0"/>
                        <a:t>Lockdown policy</a:t>
                      </a:r>
                    </a:p>
                    <a:p>
                      <a:pPr marL="285750" indent="-285750">
                        <a:buFont typeface="Wingdings" panose="05000000000000000000" pitchFamily="2" charset="2"/>
                        <a:buChar char="§"/>
                      </a:pPr>
                      <a:r>
                        <a:rPr lang="en-GB" sz="1400" b="1" dirty="0"/>
                        <a:t>Local economic development decision</a:t>
                      </a:r>
                    </a:p>
                    <a:p>
                      <a:pPr marL="285750" indent="-285750">
                        <a:buFont typeface="Wingdings" panose="05000000000000000000" pitchFamily="2" charset="2"/>
                        <a:buChar char="§"/>
                      </a:pPr>
                      <a:endParaRPr lang="en-GB" sz="1400" b="1" dirty="0"/>
                    </a:p>
                    <a:p>
                      <a:pPr marL="285750" indent="-285750">
                        <a:buFont typeface="Wingdings" panose="05000000000000000000" pitchFamily="2" charset="2"/>
                        <a:buChar char="§"/>
                      </a:pPr>
                      <a:endParaRPr lang="en-GB" sz="1400" b="1" dirty="0"/>
                    </a:p>
                  </a:txBody>
                  <a:tcPr marL="50215" marR="50215" marT="25107" marB="25107"/>
                </a:tc>
                <a:tc>
                  <a:txBody>
                    <a:bodyPr/>
                    <a:lstStyle/>
                    <a:p>
                      <a:pPr marL="285750" indent="-285750">
                        <a:buFont typeface="Wingdings" panose="05000000000000000000" pitchFamily="2" charset="2"/>
                        <a:buChar char="§"/>
                      </a:pPr>
                      <a:endParaRPr lang="en-GB" sz="1400" b="1" dirty="0"/>
                    </a:p>
                    <a:p>
                      <a:pPr marL="285750" indent="-285750">
                        <a:buFont typeface="Arial" panose="020B0604020202020204" pitchFamily="34" charset="0"/>
                        <a:buChar char="•"/>
                      </a:pPr>
                      <a:r>
                        <a:rPr lang="en-GB" sz="1400" b="1" dirty="0"/>
                        <a:t>Cost of living crisis</a:t>
                      </a:r>
                    </a:p>
                    <a:p>
                      <a:pPr marL="285750" indent="-285750">
                        <a:buFont typeface="Arial" panose="020B0604020202020204" pitchFamily="34" charset="0"/>
                        <a:buChar char="•"/>
                      </a:pPr>
                      <a:r>
                        <a:rPr lang="en-GB" sz="1400" b="1" dirty="0"/>
                        <a:t>Inflation and rising utility bills</a:t>
                      </a:r>
                    </a:p>
                    <a:p>
                      <a:pPr marL="285750" indent="-285750">
                        <a:buFont typeface="Arial" panose="020B0604020202020204" pitchFamily="34" charset="0"/>
                        <a:buChar char="•"/>
                      </a:pPr>
                      <a:r>
                        <a:rPr lang="en-GB" sz="1400" b="1"/>
                        <a:t>Unpredictable </a:t>
                      </a:r>
                      <a:r>
                        <a:rPr lang="en-GB" sz="1400" b="1" dirty="0"/>
                        <a:t>cost of organic ingredients</a:t>
                      </a:r>
                    </a:p>
                  </a:txBody>
                  <a:tcPr marL="50215" marR="50215" marT="25107" marB="25107"/>
                </a:tc>
                <a:tc>
                  <a:txBody>
                    <a:bodyPr/>
                    <a:lstStyle/>
                    <a:p>
                      <a:pPr marL="171450" indent="-171450">
                        <a:buFont typeface="Arial" panose="020B0604020202020204" pitchFamily="34" charset="0"/>
                        <a:buChar char="•"/>
                      </a:pPr>
                      <a:r>
                        <a:rPr lang="en-GB" sz="1400" b="1" dirty="0"/>
                        <a:t>Hybrid working pattern</a:t>
                      </a:r>
                    </a:p>
                    <a:p>
                      <a:pPr marL="171450" indent="-171450">
                        <a:buFont typeface="Arial" panose="020B0604020202020204" pitchFamily="34" charset="0"/>
                        <a:buChar char="•"/>
                      </a:pPr>
                      <a:r>
                        <a:rPr lang="en-GB" sz="1400" b="1" dirty="0"/>
                        <a:t>Changing consumer expectation</a:t>
                      </a:r>
                    </a:p>
                    <a:p>
                      <a:pPr marL="171450" indent="-171450">
                        <a:buFont typeface="Arial" panose="020B0604020202020204" pitchFamily="34" charset="0"/>
                        <a:buChar char="•"/>
                      </a:pPr>
                      <a:r>
                        <a:rPr lang="en-GB" sz="1400" b="1" dirty="0"/>
                        <a:t>Lifestyle trends</a:t>
                      </a:r>
                    </a:p>
                    <a:p>
                      <a:pPr marL="171450" indent="-171450">
                        <a:buFont typeface="Arial" panose="020B0604020202020204" pitchFamily="34" charset="0"/>
                        <a:buChar char="•"/>
                      </a:pPr>
                      <a:endParaRPr lang="en-GB" sz="800" b="1" dirty="0"/>
                    </a:p>
                  </a:txBody>
                  <a:tcPr marL="50215" marR="50215" marT="25107" marB="25107"/>
                </a:tc>
                <a:tc>
                  <a:txBody>
                    <a:bodyPr/>
                    <a:lstStyle/>
                    <a:p>
                      <a:pPr marL="285750" indent="-285750">
                        <a:buFont typeface="Wingdings" panose="05000000000000000000" pitchFamily="2" charset="2"/>
                        <a:buChar char="§"/>
                      </a:pPr>
                      <a:r>
                        <a:rPr lang="en-GB" sz="1400" b="1" dirty="0"/>
                        <a:t>Lack of digital ordering system</a:t>
                      </a:r>
                    </a:p>
                    <a:p>
                      <a:pPr marL="285750" indent="-285750">
                        <a:buFont typeface="Wingdings" panose="05000000000000000000" pitchFamily="2" charset="2"/>
                        <a:buChar char="§"/>
                      </a:pPr>
                      <a:r>
                        <a:rPr lang="en-GB" sz="1400" b="1" dirty="0"/>
                        <a:t>Competitors using technology</a:t>
                      </a:r>
                    </a:p>
                    <a:p>
                      <a:pPr marL="285750" indent="-285750">
                        <a:buFont typeface="Wingdings" panose="05000000000000000000" pitchFamily="2" charset="2"/>
                        <a:buChar char="§"/>
                      </a:pPr>
                      <a:r>
                        <a:rPr lang="en-GB" sz="1400" b="1" dirty="0"/>
                        <a:t>Phone- based pre-orders are unreliable </a:t>
                      </a:r>
                    </a:p>
                    <a:p>
                      <a:pPr marL="171450" indent="-171450">
                        <a:buFont typeface="Arial" panose="020B0604020202020204" pitchFamily="34" charset="0"/>
                        <a:buChar char="•"/>
                      </a:pPr>
                      <a:endParaRPr lang="en-GB" sz="800" b="1" dirty="0"/>
                    </a:p>
                  </a:txBody>
                  <a:tcPr marL="50215" marR="50215" marT="25107" marB="25107"/>
                </a:tc>
                <a:tc>
                  <a:txBody>
                    <a:bodyPr/>
                    <a:lstStyle/>
                    <a:p>
                      <a:pPr marL="285750" indent="-285750">
                        <a:buFont typeface="Wingdings" panose="05000000000000000000" pitchFamily="2" charset="2"/>
                        <a:buChar char="§"/>
                      </a:pPr>
                      <a:endParaRPr lang="en-GB" sz="800" b="1" dirty="0"/>
                    </a:p>
                    <a:p>
                      <a:pPr marL="171450" indent="-171450">
                        <a:buFont typeface="Arial" panose="020B0604020202020204" pitchFamily="34" charset="0"/>
                        <a:buChar char="•"/>
                      </a:pPr>
                      <a:r>
                        <a:rPr lang="en-GB" sz="1400" b="1" dirty="0"/>
                        <a:t>Food Standard Agency</a:t>
                      </a:r>
                    </a:p>
                    <a:p>
                      <a:pPr marL="171450" indent="-171450">
                        <a:buFont typeface="Arial" panose="020B0604020202020204" pitchFamily="34" charset="0"/>
                        <a:buChar char="•"/>
                      </a:pPr>
                      <a:r>
                        <a:rPr lang="en-GB" sz="1400" b="1" dirty="0"/>
                        <a:t>The UK Trade Description Act (1968)</a:t>
                      </a:r>
                    </a:p>
                  </a:txBody>
                  <a:tcPr marL="50215" marR="50215" marT="25107" marB="25107"/>
                </a:tc>
                <a:tc>
                  <a:txBody>
                    <a:bodyPr/>
                    <a:lstStyle/>
                    <a:p>
                      <a:pPr marL="285750" indent="-285750">
                        <a:buFont typeface="Wingdings" panose="05000000000000000000" pitchFamily="2" charset="2"/>
                        <a:buChar char="§"/>
                      </a:pPr>
                      <a:endParaRPr lang="en-GB" sz="800" b="1" dirty="0"/>
                    </a:p>
                    <a:p>
                      <a:pPr marL="285750" indent="-285750">
                        <a:buFont typeface="Arial" panose="020B0604020202020204" pitchFamily="34" charset="0"/>
                        <a:buChar char="•"/>
                      </a:pPr>
                      <a:r>
                        <a:rPr lang="en-GB" sz="1400" b="1" dirty="0"/>
                        <a:t>Organic ingredients are vulnerable to climate issue</a:t>
                      </a:r>
                    </a:p>
                    <a:p>
                      <a:pPr marL="285750" indent="-285750">
                        <a:buFont typeface="Arial" panose="020B0604020202020204" pitchFamily="34" charset="0"/>
                        <a:buChar char="•"/>
                      </a:pPr>
                      <a:r>
                        <a:rPr lang="en-GB" sz="1400" b="1" dirty="0"/>
                        <a:t>Shop closing</a:t>
                      </a:r>
                    </a:p>
                  </a:txBody>
                  <a:tcPr marL="50215" marR="50215" marT="25107" marB="25107"/>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Provide a critique of the Cause-and-Effect model </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838200" y="1267331"/>
            <a:ext cx="8596668" cy="4323338"/>
          </a:xfrm>
        </p:spPr>
        <p:txBody>
          <a:bodyPr>
            <a:normAutofit fontScale="62500" lnSpcReduction="20000"/>
          </a:bodyPr>
          <a:lstStyle/>
          <a:p>
            <a:pPr>
              <a:lnSpc>
                <a:spcPct val="100000"/>
              </a:lnSpc>
            </a:pPr>
            <a:endParaRPr lang="en-GB" dirty="0">
              <a:latin typeface="Arial" panose="020B0604020202020204" pitchFamily="34" charset="0"/>
              <a:cs typeface="Arial" panose="020B0604020202020204" pitchFamily="34" charset="0"/>
            </a:endParaRPr>
          </a:p>
          <a:p>
            <a:pPr lvl="1">
              <a:lnSpc>
                <a:spcPct val="100000"/>
              </a:lnSpc>
            </a:pPr>
            <a:r>
              <a:rPr lang="en-GB" sz="2800" dirty="0">
                <a:latin typeface="Arial" panose="020B0604020202020204" pitchFamily="34" charset="0"/>
                <a:cs typeface="Arial" panose="020B0604020202020204" pitchFamily="34" charset="0"/>
              </a:rPr>
              <a:t>a cause-and-effect diagram is a tool that helps identify , organize, and display possible cause of specific  problem(Sproull,2018)</a:t>
            </a:r>
          </a:p>
          <a:p>
            <a:pPr lvl="1">
              <a:lnSpc>
                <a:spcPct val="100000"/>
              </a:lnSpc>
            </a:pPr>
            <a:r>
              <a:rPr lang="en-GB" sz="2800" dirty="0">
                <a:latin typeface="Arial" panose="020B0604020202020204" pitchFamily="34" charset="0"/>
                <a:cs typeface="Arial" panose="020B0604020202020204" pitchFamily="34" charset="0"/>
              </a:rPr>
              <a:t>The cause-and-effect model is created in such away that it graphically illustrates the relationship between a given outcomes(the effect) and all the factor that might influence the outcomes(the causes) (Sproull,2018)</a:t>
            </a:r>
          </a:p>
          <a:p>
            <a:pPr lvl="1">
              <a:lnSpc>
                <a:spcPct val="100000"/>
              </a:lnSpc>
            </a:pPr>
            <a:r>
              <a:rPr lang="en-GB" sz="2800" dirty="0">
                <a:latin typeface="Arial" panose="020B0604020202020204" pitchFamily="34" charset="0"/>
                <a:cs typeface="Arial" panose="020B0604020202020204" pitchFamily="34" charset="0"/>
              </a:rPr>
              <a:t>A cause-and-effect model is used whenever you need to identify the root causes of the problems.</a:t>
            </a:r>
          </a:p>
          <a:p>
            <a:pPr lvl="1">
              <a:lnSpc>
                <a:spcPct val="100000"/>
              </a:lnSpc>
            </a:pPr>
            <a:r>
              <a:rPr lang="en-GB" sz="2800" dirty="0">
                <a:latin typeface="Arial" panose="020B0604020202020204" pitchFamily="34" charset="0"/>
                <a:cs typeface="Arial" panose="020B0604020202020204" pitchFamily="34" charset="0"/>
              </a:rPr>
              <a:t>A cause-and-effect model  helps identify the root causes of problems.it encourage structured  thinking and support teamwork and collaboration during problem solving and decision making.it help us to make complex problems easier to visualise and understand.</a:t>
            </a:r>
          </a:p>
          <a:p>
            <a:pPr lvl="1"/>
            <a:r>
              <a:rPr lang="en-GB" sz="2800" dirty="0">
                <a:latin typeface="Arial" panose="020B0604020202020204" pitchFamily="34" charset="0"/>
                <a:cs typeface="Arial" panose="020B0604020202020204" pitchFamily="34" charset="0"/>
              </a:rPr>
              <a:t>A cause-and-effect model are sometimes criticised because  it can oversimplify complex problems and become messy when too many causes are added.it doesn't  show how causes are connected, offer no way  to prioritise which cause  matter most.</a:t>
            </a:r>
          </a:p>
          <a:p>
            <a:pPr marL="457200" lvl="1" indent="0">
              <a:lnSpc>
                <a:spcPct val="100000"/>
              </a:lnSpc>
              <a:buNone/>
            </a:pPr>
            <a:endParaRPr lang="en-GB" sz="28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r>
              <a:rPr lang="en-GB" dirty="0"/>
              <a:t> </a:t>
            </a: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00110"/>
          </a:xfrm>
          <a:prstGeom prst="rect">
            <a:avLst/>
          </a:prstGeom>
          <a:noFill/>
          <a:ln w="57150">
            <a:solidFill>
              <a:srgbClr val="FFC000"/>
            </a:solidFill>
          </a:ln>
        </p:spPr>
        <p:txBody>
          <a:bodyPr wrap="square" rtlCol="0">
            <a:spAutoFit/>
          </a:bodyPr>
          <a:lstStyle/>
          <a:p>
            <a:pPr algn="ctr"/>
            <a:r>
              <a:rPr lang="en-GB" sz="2000" b="1" dirty="0">
                <a:solidFill>
                  <a:srgbClr val="FFC000"/>
                </a:solidFill>
                <a:latin typeface="Arial" panose="020B0604020202020204" pitchFamily="34" charset="0"/>
                <a:cs typeface="Arial" panose="020B0604020202020204" pitchFamily="34" charset="0"/>
              </a:rPr>
              <a:t>External factor</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technology</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customer</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Rising cost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646331"/>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The sale figure has stagnated at an average of 25% below the 2019 figure</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Less people are come to the Retail Park due to covid-19</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Shop closing </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 fewer customer are visited to Retail Park</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loyal customer are redundant</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Increased in insurance costs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Higher rent and business rates</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Organic is unpredictable</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Expensive ingredients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 no delivery service</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pre-order system</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Economic pressure</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Hybrid working</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769441"/>
          </a:xfrm>
          <a:prstGeom prst="rect">
            <a:avLst/>
          </a:prstGeom>
          <a:noFill/>
        </p:spPr>
        <p:txBody>
          <a:bodyPr wrap="square" rtlCol="0">
            <a:spAutoFit/>
          </a:bodyPr>
          <a:lstStyle/>
          <a:p>
            <a:pPr algn="ctr"/>
            <a:r>
              <a:rPr lang="en-GB" sz="4400" b="1" u="sng" dirty="0">
                <a:highlight>
                  <a:srgbClr val="FFFF00"/>
                </a:highlight>
                <a:latin typeface="Arial" panose="020B0604020202020204" pitchFamily="34" charset="0"/>
                <a:cs typeface="Arial" panose="020B0604020202020204" pitchFamily="34" charset="0"/>
              </a:rPr>
              <a:t>Fishbone Diagram</a:t>
            </a:r>
            <a:endParaRPr lang="en-GB" sz="4400" dirty="0">
              <a:highlight>
                <a:srgbClr val="FFFF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129146" y="323056"/>
            <a:ext cx="10515600" cy="930275"/>
          </a:xfrm>
        </p:spPr>
        <p:txBody>
          <a:bodyPr>
            <a:noAutofit/>
          </a:bodyPr>
          <a:lstStyle/>
          <a:p>
            <a:pPr algn="ctr"/>
            <a:r>
              <a:rPr lang="en-GB" sz="3200" b="1" u="sng" dirty="0">
                <a:latin typeface="Arial" panose="020B0604020202020204" pitchFamily="34" charset="0"/>
                <a:cs typeface="Arial" panose="020B0604020202020204" pitchFamily="34" charset="0"/>
              </a:rPr>
              <a:t>Provide a summary of your Key Findings </a:t>
            </a:r>
            <a:br>
              <a:rPr lang="en-GB" sz="3200" b="1"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44236" y="1253331"/>
            <a:ext cx="10515600" cy="4351338"/>
          </a:xfrm>
        </p:spPr>
        <p:txBody>
          <a:bodyPr>
            <a:normAutofit fontScale="92500"/>
          </a:bodyPr>
          <a:lstStyle/>
          <a:p>
            <a:endParaRPr lang="en-GB"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Results from the PESTEL analysis shows that economic and technological factors are the main external factors </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:from PESTEL analysis we get result that due to Environmental factor most of shop were closed so less people are visited to buy lunch. </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fishbone diagram tell us the most main causes by which the sale figure are stagnated at an average of 25% below the 2019 figure</a:t>
            </a:r>
          </a:p>
          <a:p>
            <a:pPr marL="0" indent="0">
              <a:buNone/>
            </a:pPr>
            <a:endParaRPr lang="en-GB" dirty="0">
              <a:latin typeface="Arial" panose="020B0604020202020204" pitchFamily="34" charset="0"/>
              <a:cs typeface="Arial" panose="020B0604020202020204" pitchFamily="34" charset="0"/>
            </a:endParaRPr>
          </a:p>
          <a:p>
            <a:pPr marL="914400" lvl="2"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r>
              <a:rPr lang="en-GB" b="1" dirty="0"/>
              <a:t>Brooks, I., Weatherston, J. and Wilkinson, G. (2011). </a:t>
            </a:r>
            <a:r>
              <a:rPr lang="en-GB" b="1" i="1" dirty="0"/>
              <a:t>The international business environment: challenges and changes</a:t>
            </a:r>
            <a:r>
              <a:rPr lang="en-GB" b="1" dirty="0"/>
              <a:t>. 2nd ed. Harlow: Financial Times/Prentice Hall.</a:t>
            </a:r>
            <a:endParaRPr lang="en-GB" dirty="0"/>
          </a:p>
          <a:p>
            <a:r>
              <a:rPr lang="en-GB" dirty="0"/>
              <a:t> </a:t>
            </a:r>
            <a:r>
              <a:rPr lang="en-GB" b="1" dirty="0"/>
              <a:t>Brooks, I. (2010). </a:t>
            </a:r>
            <a:r>
              <a:rPr lang="en-GB" b="1" i="1" dirty="0"/>
              <a:t>The international business environment: challenges and changes</a:t>
            </a:r>
            <a:r>
              <a:rPr lang="en-GB" b="1" dirty="0"/>
              <a:t>. Harlow: Pearson Prentice Hall.</a:t>
            </a:r>
            <a:endParaRPr lang="en-GB" dirty="0">
              <a:latin typeface="Arial" panose="020B0604020202020204" pitchFamily="34" charset="0"/>
              <a:ea typeface="DengXian" panose="02010600030101010101" pitchFamily="2" charset="-122"/>
              <a:cs typeface="Arial" panose="020B0604020202020204" pitchFamily="34" charset="0"/>
            </a:endParaRPr>
          </a:p>
          <a:p>
            <a:r>
              <a:rPr lang="en-GB" b="1" dirty="0"/>
              <a:t>McKinsey &amp; Company</a:t>
            </a:r>
            <a:r>
              <a:rPr lang="en-GB" dirty="0"/>
              <a:t> (2025) </a:t>
            </a:r>
            <a:r>
              <a:rPr lang="en-GB" i="1" dirty="0"/>
              <a:t>State of the Consumer 2025</a:t>
            </a:r>
            <a:r>
              <a:rPr lang="en-GB" dirty="0"/>
              <a:t>. Available at: </a:t>
            </a:r>
            <a:r>
              <a:rPr lang="en-GB" u="sng" dirty="0">
                <a:hlinkClick r:id="rId2"/>
              </a:rPr>
              <a:t>https://www.mckinsey.com/</a:t>
            </a:r>
            <a:r>
              <a:rPr lang="en-GB" dirty="0"/>
              <a:t> (Accessed: 29 May 2026).</a:t>
            </a:r>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b="1" dirty="0"/>
              <a:t>Sophie (2025). </a:t>
            </a:r>
            <a:r>
              <a:rPr lang="en-GB" b="1" i="1" dirty="0"/>
              <a:t>The Sandwich Revolution: From humble sarnie to hottest food trend</a:t>
            </a:r>
            <a:r>
              <a:rPr lang="en-GB" b="1" dirty="0"/>
              <a:t>. NCASS. Available at: </a:t>
            </a:r>
            <a:r>
              <a:rPr lang="en-GB" b="1" u="sng" dirty="0">
                <a:hlinkClick r:id="rId3" tooltip="www.ncass.org.uk"/>
              </a:rPr>
              <a:t>https://www.ncass.org.uk/news/the-sandwich-revolution-from-humble-sarnie-to-hottest-food-trend/</a:t>
            </a:r>
            <a:r>
              <a:rPr lang="en-GB" b="1" dirty="0"/>
              <a:t> (Accessed 3 June 2026).</a:t>
            </a:r>
            <a:endParaRPr lang="en-GB" dirty="0"/>
          </a:p>
          <a:p>
            <a:r>
              <a:rPr lang="en-GB" dirty="0"/>
              <a:t> Sproull, B., 2018. </a:t>
            </a:r>
            <a:r>
              <a:rPr lang="en-GB" i="1" dirty="0"/>
              <a:t>The Problem-solving, Problem-prevention, and Decision-making Guide: Organized and Systematic Roadmaps for Managers</a:t>
            </a:r>
            <a:r>
              <a:rPr lang="en-GB" dirty="0"/>
              <a:t>. Productivity Press.</a:t>
            </a: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2561</TotalTime>
  <Words>1121</Words>
  <Application>Microsoft Office PowerPoint</Application>
  <PresentationFormat>Widescreen</PresentationFormat>
  <Paragraphs>162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Trebuchet MS</vt:lpstr>
      <vt:lpstr>Wingdings</vt:lpstr>
      <vt:lpstr>Wingdings 3</vt:lpstr>
      <vt:lpstr>Facet</vt:lpstr>
      <vt:lpstr>PowerPoint Presentation</vt:lpstr>
      <vt:lpstr> Overview of the presentation.  </vt:lpstr>
      <vt:lpstr> overview of Basil’s Bakery.  </vt:lpstr>
      <vt:lpstr> insight into  Basil’s Bakery decline </vt:lpstr>
      <vt:lpstr>Provide A Critique of PESTEL </vt:lpstr>
      <vt:lpstr>PESTEL  Alaysis of Basil's Bakery</vt:lpstr>
      <vt:lpstr>Provide a critique of the Cause-and-Effect model </vt:lpstr>
      <vt:lpstr>PowerPoint Presentation</vt:lpstr>
      <vt:lpstr>Provide a summary of your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farooq alam</cp:lastModifiedBy>
  <cp:revision>99</cp:revision>
  <dcterms:created xsi:type="dcterms:W3CDTF">2024-01-29T11:42:05Z</dcterms:created>
  <dcterms:modified xsi:type="dcterms:W3CDTF">2026-06-13T10:09:42Z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