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EAFF0-D5B0-44A6-9E2F-09FBCC6E1C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E9D567-8C8E-4B0E-8AC9-9107EF32A6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940D22-C805-4AB4-9F7C-740539584F92}"/>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E883FB8E-AD1D-4BC0-A9C4-39F3D6E00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20AE8-A4B3-495F-A30D-B4B2ABFF29DC}"/>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1348909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A78F2-F51F-44B3-8839-2010B8AF97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9FB709-B34F-402A-BF79-855C63BC85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78308-759B-4209-BDB3-C7208DEED487}"/>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9330A972-312B-4712-8DE9-6E816838A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2A81D6-AA65-4C4F-AC5B-5BE14231E1EF}"/>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3495111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E0800-CCFB-4D93-BD80-9FE68BF070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7A58DE-9410-40CE-9CB1-75A72FED10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DA8770-514E-482A-A81D-AD656F0486EB}"/>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2D82AA14-827E-4426-B0DF-8BFEA2CBC5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07AEDE-EA9C-4D40-9339-83E5B755B83E}"/>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68911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2ABAC-3862-4165-BED3-09CB586D22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00B7A0-AE68-4E7A-9CCE-5BAC5E2D83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1E955D-2F96-4410-A211-4DB8ABCEE2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52937F-6ECF-47C6-BC55-923C069C7C70}"/>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6" name="Footer Placeholder 5">
            <a:extLst>
              <a:ext uri="{FF2B5EF4-FFF2-40B4-BE49-F238E27FC236}">
                <a16:creationId xmlns:a16="http://schemas.microsoft.com/office/drawing/2014/main" id="{0913EEE7-97BD-463D-B497-FDBE14FB6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0FB050-681D-44EC-B915-FAA2798FF20E}"/>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1035427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5CEB-2D13-4CC7-956D-A7D3574F84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1A25F-239C-4782-A1A9-DD5FF9C10F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36C0B1-1F50-4FD8-88D5-460F3BAA2C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BF124C-351C-4BFD-9679-BAC06D1370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C3FEDB-9A71-4C5A-8852-93D477A14D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5329E9-436C-4076-BBDC-2C281797238B}"/>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8" name="Footer Placeholder 7">
            <a:extLst>
              <a:ext uri="{FF2B5EF4-FFF2-40B4-BE49-F238E27FC236}">
                <a16:creationId xmlns:a16="http://schemas.microsoft.com/office/drawing/2014/main" id="{B789DE4C-3F70-4FD4-9704-6860D6903C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61AA3A-52D7-496A-8953-CDE0B2ED4D7F}"/>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4075131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240B4-6AC5-4ADD-8B71-F240A7F459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2CA9BA-5DBF-40D3-A794-98F855ED0005}"/>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4" name="Footer Placeholder 3">
            <a:extLst>
              <a:ext uri="{FF2B5EF4-FFF2-40B4-BE49-F238E27FC236}">
                <a16:creationId xmlns:a16="http://schemas.microsoft.com/office/drawing/2014/main" id="{11AD4DFA-F504-4414-BA3B-B6EB8B92CE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1F6503-BDD5-4B1E-B323-980CF909640D}"/>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1681583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6B640E-886B-4DBF-90ED-67FED8E7D042}"/>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3" name="Footer Placeholder 2">
            <a:extLst>
              <a:ext uri="{FF2B5EF4-FFF2-40B4-BE49-F238E27FC236}">
                <a16:creationId xmlns:a16="http://schemas.microsoft.com/office/drawing/2014/main" id="{B9272DC7-B154-41B6-87F2-6B752F1248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66A452-F15E-452C-A699-381EE57469C1}"/>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170718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C6874-E1B8-42C5-AABF-038C2F267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905915-1F16-4F99-9650-9A26B6B5A5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9B269A-967A-4AA5-8A0E-B6D33A3041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84FED6-7A04-4EB4-A891-58949F4D5A71}"/>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6" name="Footer Placeholder 5">
            <a:extLst>
              <a:ext uri="{FF2B5EF4-FFF2-40B4-BE49-F238E27FC236}">
                <a16:creationId xmlns:a16="http://schemas.microsoft.com/office/drawing/2014/main" id="{4E5F57C2-C967-4D42-862B-0CBA16AFF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F6E7C-8DCD-4B6C-B880-24FFF0DFC384}"/>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224535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29C72-A059-48A2-863E-1D0B19A584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944F2A-8D37-4FEC-ADBA-858E4B1F9C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8FAC20-9723-4103-92BC-DA095B34BB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39003-256B-4A57-84D8-37C476886B58}"/>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6" name="Footer Placeholder 5">
            <a:extLst>
              <a:ext uri="{FF2B5EF4-FFF2-40B4-BE49-F238E27FC236}">
                <a16:creationId xmlns:a16="http://schemas.microsoft.com/office/drawing/2014/main" id="{B1AE9AA5-4E2D-4C11-850E-89EACA94B0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08997D-76F4-4904-85FD-1394358470B5}"/>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3394680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1B08B-C551-48CB-943F-3AC7EFAD1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C0D1B-6F13-4227-8D80-330A1B379D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A963CD-A614-4BB3-87B3-4960DF024DA2}"/>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6D816DB4-9578-4E0C-BAAB-8FC73D8EB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C2DF26-526F-44CC-94B3-380E67CA3A9C}"/>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1699415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E2AF-2CB0-4B20-A8D4-DCC008AF5E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1BD19A-06AE-41D8-9A2D-EB03CC2B38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6DF4FA-EA0B-4712-A430-BD719700E340}"/>
              </a:ext>
            </a:extLst>
          </p:cNvPr>
          <p:cNvSpPr>
            <a:spLocks noGrp="1"/>
          </p:cNvSpPr>
          <p:nvPr>
            <p:ph type="dt" sz="half" idx="10"/>
          </p:nvPr>
        </p:nvSpPr>
        <p:spPr/>
        <p:txBody>
          <a:body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EE1FAC56-459F-413A-A248-F2D66F49B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A7B49B-299C-4236-A110-C537FB600A68}"/>
              </a:ext>
            </a:extLst>
          </p:cNvPr>
          <p:cNvSpPr>
            <a:spLocks noGrp="1"/>
          </p:cNvSpPr>
          <p:nvPr>
            <p:ph type="sldNum" sz="quarter" idx="12"/>
          </p:nvPr>
        </p:nvSpPr>
        <p:spPr/>
        <p:txBody>
          <a:bodyPr/>
          <a:lstStyle/>
          <a:p>
            <a:fld id="{D3F37F4F-697B-4489-A882-B371B10E84F2}" type="slidenum">
              <a:rPr lang="en-GB" smtClean="0"/>
              <a:t>‹#›</a:t>
            </a:fld>
            <a:endParaRPr lang="en-GB"/>
          </a:p>
        </p:txBody>
      </p:sp>
    </p:spTree>
    <p:extLst>
      <p:ext uri="{BB962C8B-B14F-4D97-AF65-F5344CB8AC3E}">
        <p14:creationId xmlns:p14="http://schemas.microsoft.com/office/powerpoint/2010/main" val="2538000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7F27DE-05BF-4FB5-9FFF-C8CDC39EAB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68299F-1B2F-4D49-B335-95B4F8BE00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F7BE45-8C40-4673-860D-AB736F31F4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BF68D1-2DCC-4D17-B9DC-52D4069E9E9B}" type="datetimeFigureOut">
              <a:rPr lang="en-GB" smtClean="0"/>
              <a:t>14/04/2021</a:t>
            </a:fld>
            <a:endParaRPr lang="en-GB"/>
          </a:p>
        </p:txBody>
      </p:sp>
      <p:sp>
        <p:nvSpPr>
          <p:cNvPr id="5" name="Footer Placeholder 4">
            <a:extLst>
              <a:ext uri="{FF2B5EF4-FFF2-40B4-BE49-F238E27FC236}">
                <a16:creationId xmlns:a16="http://schemas.microsoft.com/office/drawing/2014/main" id="{1FAA504B-7DE9-4AE5-A88F-F0C6D01388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34AF24-9E5F-4AEC-A174-0F606970D3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F37F4F-697B-4489-A882-B371B10E84F2}" type="slidenum">
              <a:rPr lang="en-GB" smtClean="0"/>
              <a:t>‹#›</a:t>
            </a:fld>
            <a:endParaRPr lang="en-GB"/>
          </a:p>
        </p:txBody>
      </p:sp>
    </p:spTree>
    <p:extLst>
      <p:ext uri="{BB962C8B-B14F-4D97-AF65-F5344CB8AC3E}">
        <p14:creationId xmlns:p14="http://schemas.microsoft.com/office/powerpoint/2010/main" val="1053047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2A31B-EB5B-49B6-BC85-6FDF2A815B42}"/>
              </a:ext>
            </a:extLst>
          </p:cNvPr>
          <p:cNvSpPr>
            <a:spLocks noGrp="1"/>
          </p:cNvSpPr>
          <p:nvPr>
            <p:ph type="ctrTitle"/>
          </p:nvPr>
        </p:nvSpPr>
        <p:spPr>
          <a:xfrm>
            <a:off x="1524000" y="1122363"/>
            <a:ext cx="9144000" cy="1655762"/>
          </a:xfrm>
        </p:spPr>
        <p:txBody>
          <a:bodyPr>
            <a:normAutofit/>
          </a:bodyPr>
          <a:lstStyle/>
          <a:p>
            <a:r>
              <a:rPr lang="en-GB" sz="5400" dirty="0"/>
              <a:t>Efficiency improvement of Gas and Steam turbine plants</a:t>
            </a:r>
          </a:p>
        </p:txBody>
      </p:sp>
      <p:sp>
        <p:nvSpPr>
          <p:cNvPr id="3" name="Subtitle 2">
            <a:extLst>
              <a:ext uri="{FF2B5EF4-FFF2-40B4-BE49-F238E27FC236}">
                <a16:creationId xmlns:a16="http://schemas.microsoft.com/office/drawing/2014/main" id="{F52E920D-1E1B-476A-876D-DFC054F7B859}"/>
              </a:ext>
            </a:extLst>
          </p:cNvPr>
          <p:cNvSpPr>
            <a:spLocks noGrp="1"/>
          </p:cNvSpPr>
          <p:nvPr>
            <p:ph type="subTitle" idx="1"/>
          </p:nvPr>
        </p:nvSpPr>
        <p:spPr>
          <a:xfrm>
            <a:off x="1524000" y="3994784"/>
            <a:ext cx="9144000" cy="1263015"/>
          </a:xfrm>
        </p:spPr>
        <p:txBody>
          <a:bodyPr>
            <a:normAutofit/>
          </a:bodyPr>
          <a:lstStyle/>
          <a:p>
            <a:r>
              <a:rPr lang="en-GB" sz="4000" i="1" dirty="0"/>
              <a:t>Rob Goodson</a:t>
            </a:r>
          </a:p>
        </p:txBody>
      </p:sp>
    </p:spTree>
    <p:extLst>
      <p:ext uri="{BB962C8B-B14F-4D97-AF65-F5344CB8AC3E}">
        <p14:creationId xmlns:p14="http://schemas.microsoft.com/office/powerpoint/2010/main" val="1100118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BA52D-D08D-4EB9-B989-13569728680C}"/>
              </a:ext>
            </a:extLst>
          </p:cNvPr>
          <p:cNvSpPr>
            <a:spLocks noGrp="1"/>
          </p:cNvSpPr>
          <p:nvPr>
            <p:ph type="title"/>
          </p:nvPr>
        </p:nvSpPr>
        <p:spPr>
          <a:xfrm>
            <a:off x="838200" y="245111"/>
            <a:ext cx="10515600" cy="772160"/>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09422581-5226-4954-AB70-C02B572AD529}"/>
              </a:ext>
            </a:extLst>
          </p:cNvPr>
          <p:cNvSpPr>
            <a:spLocks noGrp="1"/>
          </p:cNvSpPr>
          <p:nvPr>
            <p:ph idx="1"/>
          </p:nvPr>
        </p:nvSpPr>
        <p:spPr>
          <a:xfrm>
            <a:off x="478154" y="1385888"/>
            <a:ext cx="11235691" cy="4489132"/>
          </a:xfrm>
        </p:spPr>
        <p:txBody>
          <a:bodyPr>
            <a:normAutofit/>
          </a:bodyPr>
          <a:lstStyle/>
          <a:p>
            <a:pPr marL="0" indent="0">
              <a:buNone/>
            </a:pPr>
            <a:r>
              <a:rPr lang="en-GB" sz="2400" dirty="0">
                <a:latin typeface="Calibri" panose="020F0502020204030204" pitchFamily="34" charset="0"/>
                <a:ea typeface="Calibri" panose="020F0502020204030204" pitchFamily="34" charset="0"/>
              </a:rPr>
              <a:t>P</a:t>
            </a:r>
            <a:r>
              <a:rPr lang="en-GB" sz="2400" dirty="0">
                <a:effectLst/>
                <a:latin typeface="Calibri" panose="020F0502020204030204" pitchFamily="34" charset="0"/>
                <a:ea typeface="Calibri" panose="020F0502020204030204" pitchFamily="34" charset="0"/>
              </a:rPr>
              <a:t>roduction of electricity in a powerplant can be considered one of </a:t>
            </a:r>
            <a:r>
              <a:rPr lang="en-GB" sz="2400" dirty="0">
                <a:latin typeface="Calibri" panose="020F0502020204030204" pitchFamily="34" charset="0"/>
                <a:ea typeface="Calibri" panose="020F0502020204030204" pitchFamily="34" charset="0"/>
              </a:rPr>
              <a:t>the</a:t>
            </a:r>
            <a:r>
              <a:rPr lang="en-GB" sz="2400" dirty="0">
                <a:effectLst/>
                <a:latin typeface="Calibri" panose="020F0502020204030204" pitchFamily="34" charset="0"/>
                <a:ea typeface="Calibri" panose="020F0502020204030204" pitchFamily="34" charset="0"/>
              </a:rPr>
              <a:t> main applications of both a gas and steam turbine.</a:t>
            </a:r>
          </a:p>
          <a:p>
            <a:pPr marL="0" indent="0">
              <a:buNone/>
            </a:pPr>
            <a:endParaRPr lang="en-GB" sz="800" dirty="0">
              <a:effectLst/>
              <a:latin typeface="Calibri" panose="020F0502020204030204" pitchFamily="34" charset="0"/>
              <a:ea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rPr>
              <a:t>Many countries have re-examined their energy policies in recent years due to increased awareness of finite energy resources, and within the scientific communities attention has been drawn towards energy conversion to better utilise existing resources.</a:t>
            </a:r>
          </a:p>
          <a:p>
            <a:pPr marL="0" indent="0">
              <a:buNone/>
            </a:pPr>
            <a:endParaRPr lang="en-GB" sz="800" dirty="0">
              <a:effectLst/>
              <a:latin typeface="Calibri" panose="020F0502020204030204" pitchFamily="34" charset="0"/>
              <a:ea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rPr>
              <a:t>Due to the research and development carried out, performance of industrial gas turbines has been improved considerably in the conversion efficiency of fuel to electricity.</a:t>
            </a:r>
          </a:p>
          <a:p>
            <a:pPr marL="0" indent="0">
              <a:buNone/>
            </a:pPr>
            <a:endParaRPr lang="en-GB" sz="900" dirty="0">
              <a:effectLst/>
              <a:latin typeface="Calibri" panose="020F0502020204030204" pitchFamily="34" charset="0"/>
              <a:ea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rPr>
              <a:t>Similar to that of Gas Turbine Plants, Steam Plants are facing the need to cut on CO</a:t>
            </a:r>
            <a:r>
              <a:rPr lang="en-GB" sz="2400" baseline="-25000" dirty="0">
                <a:effectLst/>
                <a:latin typeface="Calibri" panose="020F0502020204030204" pitchFamily="34" charset="0"/>
                <a:ea typeface="Calibri" panose="020F0502020204030204" pitchFamily="34" charset="0"/>
              </a:rPr>
              <a:t>2</a:t>
            </a:r>
            <a:r>
              <a:rPr lang="en-GB" sz="2400" dirty="0">
                <a:effectLst/>
                <a:latin typeface="Calibri" panose="020F0502020204030204" pitchFamily="34" charset="0"/>
                <a:ea typeface="Calibri" panose="020F0502020204030204" pitchFamily="34" charset="0"/>
              </a:rPr>
              <a:t> emissions. Since they provide a crucial energy source, the focus on their operating efficiency must also be considered in a global context.</a:t>
            </a:r>
            <a:endParaRPr lang="en-GB" sz="2400" dirty="0"/>
          </a:p>
        </p:txBody>
      </p:sp>
    </p:spTree>
    <p:extLst>
      <p:ext uri="{BB962C8B-B14F-4D97-AF65-F5344CB8AC3E}">
        <p14:creationId xmlns:p14="http://schemas.microsoft.com/office/powerpoint/2010/main" val="2974420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C6C3D-6862-46D6-A9C7-FAC4110B9D43}"/>
              </a:ext>
            </a:extLst>
          </p:cNvPr>
          <p:cNvSpPr>
            <a:spLocks noGrp="1"/>
          </p:cNvSpPr>
          <p:nvPr>
            <p:ph type="title"/>
          </p:nvPr>
        </p:nvSpPr>
        <p:spPr>
          <a:xfrm>
            <a:off x="838200" y="205105"/>
            <a:ext cx="10515600" cy="652145"/>
          </a:xfrm>
        </p:spPr>
        <p:txBody>
          <a:bodyPr>
            <a:normAutofit/>
          </a:bodyPr>
          <a:lstStyle/>
          <a:p>
            <a:pPr algn="ctr"/>
            <a:r>
              <a:rPr lang="en-GB" sz="4000" dirty="0"/>
              <a:t>Gas turbine power plant</a:t>
            </a:r>
          </a:p>
        </p:txBody>
      </p:sp>
      <p:sp>
        <p:nvSpPr>
          <p:cNvPr id="3" name="Content Placeholder 2">
            <a:extLst>
              <a:ext uri="{FF2B5EF4-FFF2-40B4-BE49-F238E27FC236}">
                <a16:creationId xmlns:a16="http://schemas.microsoft.com/office/drawing/2014/main" id="{B5FDFB42-A502-4CC6-B4A2-B07FBCA2EB3E}"/>
              </a:ext>
            </a:extLst>
          </p:cNvPr>
          <p:cNvSpPr>
            <a:spLocks noGrp="1"/>
          </p:cNvSpPr>
          <p:nvPr>
            <p:ph idx="1"/>
          </p:nvPr>
        </p:nvSpPr>
        <p:spPr>
          <a:xfrm>
            <a:off x="291465" y="994410"/>
            <a:ext cx="11618595" cy="5737860"/>
          </a:xfrm>
        </p:spPr>
        <p:txBody>
          <a:bodyPr>
            <a:normAutofit/>
          </a:bodyPr>
          <a:lstStyle/>
          <a:p>
            <a:pPr marL="0" indent="0">
              <a:buNone/>
            </a:pPr>
            <a:r>
              <a:rPr lang="en-GB" sz="2400" dirty="0">
                <a:effectLst/>
                <a:latin typeface="Calibri" panose="020F0502020204030204" pitchFamily="34" charset="0"/>
                <a:ea typeface="Calibri" panose="020F0502020204030204" pitchFamily="34" charset="0"/>
              </a:rPr>
              <a:t>The components within this </a:t>
            </a:r>
            <a:r>
              <a:rPr lang="en-GB" sz="2400" dirty="0">
                <a:latin typeface="Calibri" panose="020F0502020204030204" pitchFamily="34" charset="0"/>
                <a:ea typeface="Calibri" panose="020F0502020204030204" pitchFamily="34" charset="0"/>
              </a:rPr>
              <a:t>plant </a:t>
            </a:r>
            <a:r>
              <a:rPr lang="en-GB" sz="2400" dirty="0">
                <a:effectLst/>
                <a:latin typeface="Calibri" panose="020F0502020204030204" pitchFamily="34" charset="0"/>
                <a:ea typeface="Calibri" panose="020F0502020204030204" pitchFamily="34" charset="0"/>
              </a:rPr>
              <a:t>comprises an air compressor, combustion chamber and gas turbine. Each of these components can affect the efficiency of the gas turbine power plant.</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effectLst/>
                <a:latin typeface="Calibri" panose="020F0502020204030204" pitchFamily="34" charset="0"/>
                <a:ea typeface="Calibri" panose="020F0502020204030204" pitchFamily="34" charset="0"/>
              </a:rPr>
              <a:t>The average turbine inlet temperature is considered the most important and thus compressor inlet air cooling is one of the most recognised methods to increase efficiency.</a:t>
            </a:r>
            <a:endParaRPr lang="en-GB" sz="2400" dirty="0"/>
          </a:p>
        </p:txBody>
      </p:sp>
      <p:pic>
        <p:nvPicPr>
          <p:cNvPr id="4" name="Picture 3">
            <a:extLst>
              <a:ext uri="{FF2B5EF4-FFF2-40B4-BE49-F238E27FC236}">
                <a16:creationId xmlns:a16="http://schemas.microsoft.com/office/drawing/2014/main" id="{00441E55-3C09-4606-B7E9-0B51D3727F84}"/>
              </a:ext>
            </a:extLst>
          </p:cNvPr>
          <p:cNvPicPr/>
          <p:nvPr/>
        </p:nvPicPr>
        <p:blipFill>
          <a:blip r:embed="rId2"/>
          <a:stretch>
            <a:fillRect/>
          </a:stretch>
        </p:blipFill>
        <p:spPr>
          <a:xfrm>
            <a:off x="60643" y="2048827"/>
            <a:ext cx="4656456" cy="3231833"/>
          </a:xfrm>
          <a:prstGeom prst="rect">
            <a:avLst/>
          </a:prstGeom>
        </p:spPr>
      </p:pic>
      <p:sp>
        <p:nvSpPr>
          <p:cNvPr id="5" name="TextBox 4">
            <a:extLst>
              <a:ext uri="{FF2B5EF4-FFF2-40B4-BE49-F238E27FC236}">
                <a16:creationId xmlns:a16="http://schemas.microsoft.com/office/drawing/2014/main" id="{AB5BCCA6-0E3C-4F78-BE50-29625A4B575E}"/>
              </a:ext>
            </a:extLst>
          </p:cNvPr>
          <p:cNvSpPr txBox="1"/>
          <p:nvPr/>
        </p:nvSpPr>
        <p:spPr>
          <a:xfrm>
            <a:off x="4717099" y="1825942"/>
            <a:ext cx="7275194" cy="3908762"/>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rPr>
              <a:t>As well as </a:t>
            </a:r>
            <a:r>
              <a:rPr lang="en-GB" sz="2400" dirty="0">
                <a:effectLst/>
                <a:latin typeface="Calibri" panose="020F0502020204030204" pitchFamily="34" charset="0"/>
                <a:ea typeface="Calibri" panose="020F0502020204030204" pitchFamily="34" charset="0"/>
              </a:rPr>
              <a:t>the thermal efficiency of turbine itself considered, the power balance between power and heat produced also requires analysis. Power output depends on air mass flow as Gas Turbines work on a constant-pressure cycle or the ideal Joule cycle.</a:t>
            </a:r>
          </a:p>
          <a:p>
            <a:endParaRPr lang="en-GB" sz="800" dirty="0">
              <a:effectLst/>
              <a:latin typeface="Calibri" panose="020F0502020204030204" pitchFamily="34" charset="0"/>
              <a:ea typeface="Calibri" panose="020F0502020204030204" pitchFamily="34" charset="0"/>
            </a:endParaRPr>
          </a:p>
          <a:p>
            <a:r>
              <a:rPr lang="en-GB" sz="2400" dirty="0">
                <a:effectLst/>
                <a:latin typeface="Calibri" panose="020F0502020204030204" pitchFamily="34" charset="0"/>
                <a:ea typeface="Calibri" panose="020F0502020204030204" pitchFamily="34" charset="0"/>
              </a:rPr>
              <a:t>Warm air is less dense than cold air meaning that power output would be reduced. This warm air also requires more power to compress meaning that internal losses in the compressor will increase. The work required by the compressor alone can be 66% of the total turbine power. </a:t>
            </a:r>
            <a:endParaRPr lang="en-GB" sz="2400" dirty="0"/>
          </a:p>
        </p:txBody>
      </p:sp>
    </p:spTree>
    <p:extLst>
      <p:ext uri="{BB962C8B-B14F-4D97-AF65-F5344CB8AC3E}">
        <p14:creationId xmlns:p14="http://schemas.microsoft.com/office/powerpoint/2010/main" val="231959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BB696C-BE68-4F97-94D5-FA935F57A1FB}"/>
              </a:ext>
            </a:extLst>
          </p:cNvPr>
          <p:cNvSpPr>
            <a:spLocks noGrp="1"/>
          </p:cNvSpPr>
          <p:nvPr>
            <p:ph idx="1"/>
          </p:nvPr>
        </p:nvSpPr>
        <p:spPr>
          <a:xfrm>
            <a:off x="171451" y="737236"/>
            <a:ext cx="11807190" cy="5983604"/>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Arial" panose="020B0604020202020204" pitchFamily="34" charset="0"/>
              </a:rPr>
              <a:t>Three examples of compressor inlet air cooling methods are as follows:</a:t>
            </a:r>
          </a:p>
          <a:p>
            <a:pPr marL="457200" indent="-457200">
              <a:buAutoNum type="arabicParenR"/>
            </a:pPr>
            <a:r>
              <a:rPr lang="en-GB" sz="2200" i="1" dirty="0">
                <a:effectLst/>
                <a:latin typeface="Arial" panose="020B0604020202020204" pitchFamily="34" charset="0"/>
                <a:ea typeface="Calibri" panose="020F0502020204030204" pitchFamily="34" charset="0"/>
                <a:cs typeface="Arial" panose="020B0604020202020204" pitchFamily="34" charset="0"/>
              </a:rPr>
              <a:t>Mechanical </a:t>
            </a:r>
            <a:r>
              <a:rPr lang="en-GB" sz="2200" dirty="0">
                <a:effectLst/>
                <a:latin typeface="Arial" panose="020B0604020202020204" pitchFamily="34" charset="0"/>
                <a:ea typeface="Calibri" panose="020F0502020204030204" pitchFamily="34" charset="0"/>
                <a:cs typeface="Arial" panose="020B0604020202020204" pitchFamily="34" charset="0"/>
              </a:rPr>
              <a:t>or </a:t>
            </a:r>
            <a:r>
              <a:rPr lang="en-GB" sz="2200" i="1" dirty="0">
                <a:effectLst/>
                <a:latin typeface="Arial" panose="020B0604020202020204" pitchFamily="34" charset="0"/>
                <a:ea typeface="Calibri" panose="020F0502020204030204" pitchFamily="34" charset="0"/>
                <a:cs typeface="Arial" panose="020B0604020202020204" pitchFamily="34" charset="0"/>
              </a:rPr>
              <a:t>absorption chiller</a:t>
            </a:r>
            <a:r>
              <a:rPr lang="en-GB" sz="2200" dirty="0">
                <a:effectLst/>
                <a:latin typeface="Arial" panose="020B0604020202020204" pitchFamily="34" charset="0"/>
                <a:ea typeface="Calibri" panose="020F0502020204030204" pitchFamily="34" charset="0"/>
                <a:cs typeface="Arial" panose="020B0604020202020204" pitchFamily="34" charset="0"/>
              </a:rPr>
              <a:t>: mechanical chiller will cool inlet air that is passed across electrically operated cooling coils that have refrigerant fluid circulated. Absorption Chillers require steam or hot water as their source of energy and operate on principle of change of state of vapour; require less electrical energy than that of the mechanical chiller.</a:t>
            </a:r>
          </a:p>
          <a:p>
            <a:pPr marL="457200" lvl="0" indent="-457200">
              <a:lnSpc>
                <a:spcPct val="107000"/>
              </a:lnSpc>
              <a:spcAft>
                <a:spcPts val="800"/>
              </a:spcAft>
              <a:buAutoNum type="arabicParenR" startAt="2"/>
            </a:pPr>
            <a:r>
              <a:rPr lang="en-GB" sz="2200" i="1" dirty="0">
                <a:effectLst/>
                <a:latin typeface="Arial" panose="020B0604020202020204" pitchFamily="34" charset="0"/>
                <a:ea typeface="Calibri" panose="020F0502020204030204" pitchFamily="34" charset="0"/>
                <a:cs typeface="Arial" panose="020B0604020202020204" pitchFamily="34" charset="0"/>
              </a:rPr>
              <a:t>Chilled water storage </a:t>
            </a:r>
            <a:r>
              <a:rPr lang="en-GB" sz="2200" dirty="0">
                <a:effectLst/>
                <a:latin typeface="Arial" panose="020B0604020202020204" pitchFamily="34" charset="0"/>
                <a:ea typeface="Calibri" panose="020F0502020204030204" pitchFamily="34" charset="0"/>
                <a:cs typeface="Arial" panose="020B0604020202020204" pitchFamily="34" charset="0"/>
              </a:rPr>
              <a:t>or </a:t>
            </a:r>
            <a:r>
              <a:rPr lang="en-GB" sz="2200" i="1" dirty="0">
                <a:effectLst/>
                <a:latin typeface="Arial" panose="020B0604020202020204" pitchFamily="34" charset="0"/>
                <a:ea typeface="Calibri" panose="020F0502020204030204" pitchFamily="34" charset="0"/>
                <a:cs typeface="Arial" panose="020B0604020202020204" pitchFamily="34" charset="0"/>
              </a:rPr>
              <a:t>ice harvesting</a:t>
            </a:r>
            <a:r>
              <a:rPr lang="en-GB" sz="2200" dirty="0">
                <a:effectLst/>
                <a:latin typeface="Arial" panose="020B0604020202020204" pitchFamily="34" charset="0"/>
                <a:ea typeface="Calibri" panose="020F0502020204030204" pitchFamily="34" charset="0"/>
                <a:cs typeface="Arial" panose="020B0604020202020204" pitchFamily="34" charset="0"/>
              </a:rPr>
              <a:t>: better used for small storage capacity</a:t>
            </a:r>
          </a:p>
          <a:p>
            <a:pPr marL="457200" lvl="0" indent="-457200">
              <a:lnSpc>
                <a:spcPct val="107000"/>
              </a:lnSpc>
              <a:spcAft>
                <a:spcPts val="800"/>
              </a:spcAft>
              <a:buAutoNum type="arabicParenR" startAt="2"/>
            </a:pPr>
            <a:r>
              <a:rPr lang="en-GB" sz="2200" i="1" dirty="0">
                <a:effectLst/>
                <a:latin typeface="Arial" panose="020B0604020202020204" pitchFamily="34" charset="0"/>
                <a:ea typeface="Calibri" panose="020F0502020204030204" pitchFamily="34" charset="0"/>
                <a:cs typeface="Arial" panose="020B0604020202020204" pitchFamily="34" charset="0"/>
              </a:rPr>
              <a:t>Media evaporative cooling and Fogging</a:t>
            </a:r>
            <a:r>
              <a:rPr lang="en-GB" sz="2200" dirty="0">
                <a:effectLst/>
                <a:latin typeface="Arial" panose="020B0604020202020204" pitchFamily="34" charset="0"/>
                <a:ea typeface="Calibri" panose="020F0502020204030204" pitchFamily="34" charset="0"/>
                <a:cs typeface="Arial" panose="020B0604020202020204" pitchFamily="34" charset="0"/>
              </a:rPr>
              <a:t>: With the media cooling, water gets distributed from the top of the apparatus as hot air passes through the media, in turn causing evaporation. Fogging </a:t>
            </a:r>
            <a:r>
              <a:rPr lang="en-GB" sz="2200" dirty="0">
                <a:latin typeface="Arial" panose="020B0604020202020204" pitchFamily="34" charset="0"/>
                <a:ea typeface="Calibri" panose="020F0502020204030204" pitchFamily="34" charset="0"/>
                <a:cs typeface="Arial" panose="020B0604020202020204" pitchFamily="34" charset="0"/>
              </a:rPr>
              <a:t>however</a:t>
            </a:r>
            <a:r>
              <a:rPr lang="en-GB" sz="2200" dirty="0">
                <a:effectLst/>
                <a:latin typeface="Arial" panose="020B0604020202020204" pitchFamily="34" charset="0"/>
                <a:ea typeface="Calibri" panose="020F0502020204030204" pitchFamily="34" charset="0"/>
                <a:cs typeface="Arial" panose="020B0604020202020204" pitchFamily="34" charset="0"/>
              </a:rPr>
              <a:t> is where high pressure nozzles add fine droplets of water to the inlet air before entering the compressor</a:t>
            </a:r>
            <a:r>
              <a:rPr lang="en-GB" sz="2200" dirty="0">
                <a:effectLst/>
                <a:latin typeface="Calibri" panose="020F0502020204030204" pitchFamily="34" charset="0"/>
                <a:ea typeface="Calibri" panose="020F0502020204030204" pitchFamily="34" charset="0"/>
              </a:rPr>
              <a:t>.</a:t>
            </a:r>
          </a:p>
          <a:p>
            <a:pPr marL="0" lv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Note</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Calibri" panose="020F0502020204030204" pitchFamily="34" charset="0"/>
              </a:rPr>
              <a:t>increasing net power output in relation to heat input would increase thermal efficiency; two options are to decrease heat rejected or work done on the system by the compressor. Intercooling between multi-stage compression would give this desired reduction in work done, and the same principle works in reverse when reheating between multiple turbines; usually through the addition of recuperators and regenerators (i.e. heat exchangers).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CF3E7D9D-0956-4C83-B289-693E0564098D}"/>
              </a:ext>
            </a:extLst>
          </p:cNvPr>
          <p:cNvSpPr>
            <a:spLocks noGrp="1"/>
          </p:cNvSpPr>
          <p:nvPr>
            <p:ph type="title"/>
          </p:nvPr>
        </p:nvSpPr>
        <p:spPr>
          <a:xfrm>
            <a:off x="838200" y="67946"/>
            <a:ext cx="10515600" cy="669290"/>
          </a:xfrm>
        </p:spPr>
        <p:txBody>
          <a:bodyPr>
            <a:normAutofit/>
          </a:bodyPr>
          <a:lstStyle/>
          <a:p>
            <a:pPr algn="ctr"/>
            <a:r>
              <a:rPr lang="en-GB" sz="4000" dirty="0"/>
              <a:t>Gas turbine power plant – inlet air cooling</a:t>
            </a:r>
          </a:p>
        </p:txBody>
      </p:sp>
    </p:spTree>
    <p:extLst>
      <p:ext uri="{BB962C8B-B14F-4D97-AF65-F5344CB8AC3E}">
        <p14:creationId xmlns:p14="http://schemas.microsoft.com/office/powerpoint/2010/main" val="2427332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20F7-816E-4E02-93F4-6E93D6542417}"/>
              </a:ext>
            </a:extLst>
          </p:cNvPr>
          <p:cNvSpPr>
            <a:spLocks noGrp="1"/>
          </p:cNvSpPr>
          <p:nvPr>
            <p:ph type="title"/>
          </p:nvPr>
        </p:nvSpPr>
        <p:spPr>
          <a:xfrm>
            <a:off x="838200" y="136526"/>
            <a:ext cx="10515600" cy="669290"/>
          </a:xfrm>
        </p:spPr>
        <p:txBody>
          <a:bodyPr>
            <a:normAutofit/>
          </a:bodyPr>
          <a:lstStyle/>
          <a:p>
            <a:pPr algn="ctr"/>
            <a:r>
              <a:rPr lang="en-GB" sz="4000" dirty="0"/>
              <a:t>Steam turbine power plant</a:t>
            </a:r>
          </a:p>
        </p:txBody>
      </p:sp>
      <p:sp>
        <p:nvSpPr>
          <p:cNvPr id="3" name="Content Placeholder 2">
            <a:extLst>
              <a:ext uri="{FF2B5EF4-FFF2-40B4-BE49-F238E27FC236}">
                <a16:creationId xmlns:a16="http://schemas.microsoft.com/office/drawing/2014/main" id="{309EEB3A-4BD8-4F00-A59B-8FFEAFDAFAA1}"/>
              </a:ext>
            </a:extLst>
          </p:cNvPr>
          <p:cNvSpPr>
            <a:spLocks noGrp="1"/>
          </p:cNvSpPr>
          <p:nvPr>
            <p:ph idx="1"/>
          </p:nvPr>
        </p:nvSpPr>
        <p:spPr>
          <a:xfrm>
            <a:off x="302895" y="851534"/>
            <a:ext cx="11555730" cy="5777865"/>
          </a:xfrm>
        </p:spPr>
        <p:txBody>
          <a:bodyPr>
            <a:normAutofit/>
          </a:bodyPr>
          <a:lstStyle/>
          <a:p>
            <a:pPr marL="0" indent="0">
              <a:buNone/>
            </a:pPr>
            <a:r>
              <a:rPr lang="en-GB" sz="2400" dirty="0">
                <a:effectLst/>
                <a:latin typeface="Calibri" panose="020F0502020204030204" pitchFamily="34" charset="0"/>
                <a:ea typeface="Calibri" panose="020F0502020204030204" pitchFamily="34" charset="0"/>
              </a:rPr>
              <a:t>Operating differently to gas </a:t>
            </a:r>
            <a:r>
              <a:rPr lang="en-GB" sz="2400" dirty="0">
                <a:latin typeface="Calibri" panose="020F0502020204030204" pitchFamily="34" charset="0"/>
                <a:ea typeface="Calibri" panose="020F0502020204030204" pitchFamily="34" charset="0"/>
              </a:rPr>
              <a:t>t</a:t>
            </a:r>
            <a:r>
              <a:rPr lang="en-GB" sz="2400" dirty="0">
                <a:effectLst/>
                <a:latin typeface="Calibri" panose="020F0502020204030204" pitchFamily="34" charset="0"/>
                <a:ea typeface="Calibri" panose="020F0502020204030204" pitchFamily="34" charset="0"/>
              </a:rPr>
              <a:t>urbines, steam </a:t>
            </a:r>
            <a:r>
              <a:rPr lang="en-GB" sz="2400" dirty="0">
                <a:latin typeface="Calibri" panose="020F0502020204030204" pitchFamily="34" charset="0"/>
                <a:ea typeface="Calibri" panose="020F0502020204030204" pitchFamily="34" charset="0"/>
              </a:rPr>
              <a:t>t</a:t>
            </a:r>
            <a:r>
              <a:rPr lang="en-GB" sz="2400" dirty="0">
                <a:effectLst/>
                <a:latin typeface="Calibri" panose="020F0502020204030204" pitchFamily="34" charset="0"/>
                <a:ea typeface="Calibri" panose="020F0502020204030204" pitchFamily="34" charset="0"/>
              </a:rPr>
              <a:t>urbines are rotated by the currents caused by hot </a:t>
            </a:r>
            <a:r>
              <a:rPr lang="en-GB" sz="2400" i="1" dirty="0">
                <a:effectLst/>
                <a:latin typeface="Calibri" panose="020F0502020204030204" pitchFamily="34" charset="0"/>
                <a:ea typeface="Calibri" panose="020F0502020204030204" pitchFamily="34" charset="0"/>
              </a:rPr>
              <a:t>water vapour</a:t>
            </a:r>
            <a:r>
              <a:rPr lang="en-GB" sz="2400" dirty="0">
                <a:effectLst/>
                <a:latin typeface="Calibri" panose="020F0502020204030204" pitchFamily="34" charset="0"/>
                <a:ea typeface="Calibri" panose="020F0502020204030204" pitchFamily="34" charset="0"/>
              </a:rPr>
              <a:t>. This application of steam creates a closed water cycle that is condensed and then heated until it evaporates. Steam turbines do not encounter the fuel used to heat the water and can operate between 500°C and 650°C.</a:t>
            </a:r>
          </a:p>
          <a:p>
            <a:pPr marL="0" indent="0">
              <a:buNone/>
            </a:pPr>
            <a:endParaRPr lang="en-GB" sz="2400" dirty="0"/>
          </a:p>
        </p:txBody>
      </p:sp>
      <p:pic>
        <p:nvPicPr>
          <p:cNvPr id="4" name="Picture 3" descr="Plant Efficiency: Begin with the Right Definitions">
            <a:extLst>
              <a:ext uri="{FF2B5EF4-FFF2-40B4-BE49-F238E27FC236}">
                <a16:creationId xmlns:a16="http://schemas.microsoft.com/office/drawing/2014/main" id="{073013EC-87E7-428B-B0C7-88C9300A5A3A}"/>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76518" y="2601444"/>
            <a:ext cx="4790253" cy="2920813"/>
          </a:xfrm>
          <a:prstGeom prst="rect">
            <a:avLst/>
          </a:prstGeom>
          <a:noFill/>
          <a:ln>
            <a:noFill/>
          </a:ln>
        </p:spPr>
      </p:pic>
      <p:sp>
        <p:nvSpPr>
          <p:cNvPr id="5" name="TextBox 4">
            <a:extLst>
              <a:ext uri="{FF2B5EF4-FFF2-40B4-BE49-F238E27FC236}">
                <a16:creationId xmlns:a16="http://schemas.microsoft.com/office/drawing/2014/main" id="{E9ECE1B0-F4FA-4CDF-A31C-6340084C5D55}"/>
              </a:ext>
            </a:extLst>
          </p:cNvPr>
          <p:cNvSpPr txBox="1"/>
          <p:nvPr/>
        </p:nvSpPr>
        <p:spPr>
          <a:xfrm>
            <a:off x="5797176" y="2515160"/>
            <a:ext cx="6061449" cy="3607078"/>
          </a:xfrm>
          <a:prstGeom prst="rect">
            <a:avLst/>
          </a:prstGeom>
          <a:noFill/>
        </p:spPr>
        <p:txBody>
          <a:bodyPr wrap="square" rtlCol="0">
            <a:spAutoFit/>
          </a:bodyPr>
          <a:lstStyle/>
          <a:p>
            <a:r>
              <a:rPr lang="en-GB" sz="2400" dirty="0">
                <a:effectLst/>
                <a:latin typeface="Calibri" panose="020F0502020204030204" pitchFamily="34" charset="0"/>
                <a:ea typeface="Calibri" panose="020F0502020204030204" pitchFamily="34" charset="0"/>
              </a:rPr>
              <a:t>There are three prime causes of losses in steam turbine efficiency:</a:t>
            </a:r>
          </a:p>
          <a:p>
            <a:endParaRPr lang="en-GB" sz="800" dirty="0">
              <a:effectLst/>
              <a:latin typeface="Calibri" panose="020F0502020204030204" pitchFamily="34" charset="0"/>
              <a:ea typeface="Calibri" panose="020F0502020204030204" pitchFamily="34" charset="0"/>
            </a:endParaRPr>
          </a:p>
          <a:p>
            <a:pPr marL="342900" lvl="0" indent="-342900">
              <a:lnSpc>
                <a:spcPct val="107000"/>
              </a:lnSpc>
              <a:spcAft>
                <a:spcPts val="800"/>
              </a:spcAft>
              <a:buFont typeface="+mj-lt"/>
              <a:buAutoNum type="romanLcPeriod"/>
            </a:pPr>
            <a:r>
              <a:rPr lang="en-GB" sz="2400" dirty="0">
                <a:effectLst/>
                <a:latin typeface="Calibri" panose="020F0502020204030204" pitchFamily="34" charset="0"/>
                <a:ea typeface="Calibri" panose="020F0502020204030204" pitchFamily="34" charset="0"/>
                <a:cs typeface="Calibri" panose="020F0502020204030204" pitchFamily="34" charset="0"/>
              </a:rPr>
              <a:t>Surface erosion of nozzle and blade surface.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romanLcPeriod"/>
            </a:pPr>
            <a:r>
              <a:rPr lang="en-GB" sz="2400" dirty="0">
                <a:effectLst/>
                <a:latin typeface="Calibri" panose="020F0502020204030204" pitchFamily="34" charset="0"/>
                <a:ea typeface="Calibri" panose="020F0502020204030204" pitchFamily="34" charset="0"/>
                <a:cs typeface="Calibri" panose="020F0502020204030204" pitchFamily="34" charset="0"/>
              </a:rPr>
              <a:t>Damage to mechanical components from foreign objects.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romanLcPeriod"/>
            </a:pPr>
            <a:r>
              <a:rPr lang="en-GB" sz="2400" dirty="0">
                <a:effectLst/>
                <a:latin typeface="Calibri" panose="020F0502020204030204" pitchFamily="34" charset="0"/>
                <a:ea typeface="Calibri" panose="020F0502020204030204" pitchFamily="34" charset="0"/>
                <a:cs typeface="Calibri" panose="020F0502020204030204" pitchFamily="34" charset="0"/>
              </a:rPr>
              <a:t>Leakage through inlet steam pipes, shaft packing, and tip seals.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20004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924E29-E1BB-42BB-AFBD-842E98AFE982}"/>
              </a:ext>
            </a:extLst>
          </p:cNvPr>
          <p:cNvSpPr>
            <a:spLocks noGrp="1"/>
          </p:cNvSpPr>
          <p:nvPr>
            <p:ph idx="1"/>
          </p:nvPr>
        </p:nvSpPr>
        <p:spPr>
          <a:xfrm>
            <a:off x="302895" y="914400"/>
            <a:ext cx="11618595" cy="5697855"/>
          </a:xfrm>
        </p:spPr>
        <p:txBody>
          <a:bodyPr>
            <a:normAutofit fontScale="92500" lnSpcReduction="20000"/>
          </a:bodyPr>
          <a:lstStyle/>
          <a:p>
            <a:pPr marL="0" indent="0">
              <a:lnSpc>
                <a:spcPct val="150000"/>
              </a:lnSpc>
              <a:buNone/>
            </a:pPr>
            <a:r>
              <a:rPr lang="en-GB" sz="2400" dirty="0">
                <a:latin typeface="Arial" panose="020B0604020202020204" pitchFamily="34" charset="0"/>
                <a:ea typeface="Calibri" panose="020F0502020204030204" pitchFamily="34" charset="0"/>
                <a:cs typeface="Arial" panose="020B0604020202020204" pitchFamily="34" charset="0"/>
              </a:rPr>
              <a:t>P</a:t>
            </a:r>
            <a:r>
              <a:rPr lang="en-GB" sz="2400" dirty="0">
                <a:effectLst/>
                <a:latin typeface="Arial" panose="020B0604020202020204" pitchFamily="34" charset="0"/>
                <a:ea typeface="Calibri" panose="020F0502020204030204" pitchFamily="34" charset="0"/>
                <a:cs typeface="Arial" panose="020B0604020202020204" pitchFamily="34" charset="0"/>
              </a:rPr>
              <a:t>acking and tip seal losses along can account for 50% of efficiency loss and as steam turbine ages extreme operating temperatures can cause the components to deteriorate; as a turbine deteriorates its efficiency will decrease proportionally. </a:t>
            </a:r>
          </a:p>
          <a:p>
            <a:pPr marL="0" indent="0">
              <a:lnSpc>
                <a:spcPct val="150000"/>
              </a:lnSpc>
              <a:buNone/>
            </a:pPr>
            <a:r>
              <a:rPr lang="en-GB" sz="2400" dirty="0">
                <a:latin typeface="Arial" panose="020B0604020202020204" pitchFamily="34" charset="0"/>
                <a:ea typeface="Calibri" panose="020F0502020204030204" pitchFamily="34" charset="0"/>
                <a:cs typeface="Arial" panose="020B0604020202020204" pitchFamily="34" charset="0"/>
              </a:rPr>
              <a:t>A</a:t>
            </a:r>
            <a:r>
              <a:rPr lang="en-GB" sz="2400" dirty="0">
                <a:effectLst/>
                <a:latin typeface="Arial" panose="020B0604020202020204" pitchFamily="34" charset="0"/>
                <a:ea typeface="Calibri" panose="020F0502020204030204" pitchFamily="34" charset="0"/>
                <a:cs typeface="Arial" panose="020B0604020202020204" pitchFamily="34" charset="0"/>
              </a:rPr>
              <a:t>ny improvements that can be made in combustion, heat transfer, aerodynamics (for turbine blades) and materials for components, can aid in efficiency increase. </a:t>
            </a:r>
          </a:p>
          <a:p>
            <a:pPr marL="0" indent="0">
              <a:lnSpc>
                <a:spcPct val="150000"/>
              </a:lnSpc>
              <a:buNone/>
            </a:pPr>
            <a:r>
              <a:rPr lang="en-GB" sz="2400" dirty="0">
                <a:effectLst/>
                <a:latin typeface="Arial" panose="020B0604020202020204" pitchFamily="34" charset="0"/>
                <a:ea typeface="Calibri" panose="020F0502020204030204" pitchFamily="34" charset="0"/>
                <a:cs typeface="Arial" panose="020B0604020202020204" pitchFamily="34" charset="0"/>
              </a:rPr>
              <a:t>Improved nozzle profiles have proven to </a:t>
            </a:r>
            <a:r>
              <a:rPr lang="en-GB" sz="2400" dirty="0">
                <a:latin typeface="Arial" panose="020B0604020202020204" pitchFamily="34" charset="0"/>
                <a:ea typeface="Calibri" panose="020F0502020204030204" pitchFamily="34" charset="0"/>
                <a:cs typeface="Arial" panose="020B0604020202020204" pitchFamily="34" charset="0"/>
              </a:rPr>
              <a:t>reduce</a:t>
            </a:r>
            <a:r>
              <a:rPr lang="en-GB" sz="2400" dirty="0">
                <a:effectLst/>
                <a:latin typeface="Arial" panose="020B0604020202020204" pitchFamily="34" charset="0"/>
                <a:ea typeface="Calibri" panose="020F0502020204030204" pitchFamily="34" charset="0"/>
                <a:cs typeface="Arial" panose="020B0604020202020204" pitchFamily="34" charset="0"/>
              </a:rPr>
              <a:t> stationary blade losses, whereas redesign in turbine sidewall profiles have been shown to increase turbine efficiency up to 10%. Design itself is not the only consideration though, as the appropriate materials need to be employed. </a:t>
            </a:r>
          </a:p>
          <a:p>
            <a:pPr marL="0" indent="0">
              <a:lnSpc>
                <a:spcPct val="150000"/>
              </a:lnSpc>
              <a:buNone/>
            </a:pPr>
            <a:r>
              <a:rPr lang="en-GB" sz="2400" dirty="0">
                <a:effectLst/>
                <a:latin typeface="Arial" panose="020B0604020202020204" pitchFamily="34" charset="0"/>
                <a:ea typeface="Calibri" panose="020F0502020204030204" pitchFamily="34" charset="0"/>
                <a:cs typeface="Arial" panose="020B0604020202020204" pitchFamily="34" charset="0"/>
              </a:rPr>
              <a:t>Advanced material science has enabled the creation of components that have a higher resistance to corrosion, as well as turbine manufacturers supplying sealing systems for the turbine to aid in preventing any leaks that may occur.</a:t>
            </a:r>
          </a:p>
        </p:txBody>
      </p:sp>
      <p:sp>
        <p:nvSpPr>
          <p:cNvPr id="5" name="Title 1">
            <a:extLst>
              <a:ext uri="{FF2B5EF4-FFF2-40B4-BE49-F238E27FC236}">
                <a16:creationId xmlns:a16="http://schemas.microsoft.com/office/drawing/2014/main" id="{4AA4ACCE-95BC-412E-B7CF-19A1ACB5BC0A}"/>
              </a:ext>
            </a:extLst>
          </p:cNvPr>
          <p:cNvSpPr>
            <a:spLocks noGrp="1"/>
          </p:cNvSpPr>
          <p:nvPr>
            <p:ph type="title"/>
          </p:nvPr>
        </p:nvSpPr>
        <p:spPr>
          <a:xfrm>
            <a:off x="838200" y="130810"/>
            <a:ext cx="10515600" cy="743585"/>
          </a:xfrm>
        </p:spPr>
        <p:txBody>
          <a:bodyPr>
            <a:normAutofit/>
          </a:bodyPr>
          <a:lstStyle/>
          <a:p>
            <a:pPr algn="ctr"/>
            <a:r>
              <a:rPr lang="en-GB" sz="4000" dirty="0"/>
              <a:t>Steam turbine power plant</a:t>
            </a:r>
          </a:p>
        </p:txBody>
      </p:sp>
    </p:spTree>
    <p:extLst>
      <p:ext uri="{BB962C8B-B14F-4D97-AF65-F5344CB8AC3E}">
        <p14:creationId xmlns:p14="http://schemas.microsoft.com/office/powerpoint/2010/main" val="2606312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TotalTime>
  <Words>782</Words>
  <Application>Microsoft Office PowerPoint</Application>
  <PresentationFormat>Widescreen</PresentationFormat>
  <Paragraphs>42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Efficiency improvement of Gas and Steam turbine plants</vt:lpstr>
      <vt:lpstr>Introduction</vt:lpstr>
      <vt:lpstr>Gas turbine power plant</vt:lpstr>
      <vt:lpstr>Gas turbine power plant – inlet air cooling</vt:lpstr>
      <vt:lpstr>Steam turbine power plant</vt:lpstr>
      <vt:lpstr>Steam turbine power plant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Efficiency improvement of Gas and Steam turbine plants</dc:title>
  <dc:creator>Robert Goodson</dc:creator>
  <cp:lastModifiedBy>Robert Goodson</cp:lastModifiedBy>
  <cp:revision>24</cp:revision>
  <dcterms:created xsi:type="dcterms:W3CDTF">2021-04-14T08:48:06Z</dcterms:created>
  <dcterms:modified xsi:type="dcterms:W3CDTF">2021-04-14T15:23:23Z</dcterms:modified>
</cp:coreProperties>
</file>