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2"/>
  </p:notesMasterIdLst>
  <p:handoutMasterIdLst>
    <p:handoutMasterId r:id="rId13"/>
  </p:handoutMasterIdLst>
  <p:sldIdLst>
    <p:sldId id="256" r:id="rId2"/>
    <p:sldId id="266" r:id="rId3"/>
    <p:sldId id="267" r:id="rId4"/>
    <p:sldId id="257" r:id="rId5"/>
    <p:sldId id="260" r:id="rId6"/>
    <p:sldId id="259" r:id="rId7"/>
    <p:sldId id="268" r:id="rId8"/>
    <p:sldId id="261" r:id="rId9"/>
    <p:sldId id="263" r:id="rId10"/>
    <p:sldId id="269"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796D8C-6A3D-4FB8-A25D-2021EF6E7F9E}" v="163" dt="2025-03-20T13:07:19.149"/>
  </p1510:revLst>
</p1510:revInfo>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4995" autoAdjust="0"/>
    <p:restoredTop sz="94660"/>
  </p:normalViewPr>
  <p:slideViewPr>
    <p:cSldViewPr snapToGrid="0">
      <p:cViewPr varScale="1">
        <p:scale>
          <a:sx n="64" d="100"/>
          <a:sy n="64" d="100"/>
        </p:scale>
        <p:origin x="748" y="48"/>
      </p:cViewPr>
      <p:guideLst>
        <p:guide orient="horz" pos="2160"/>
        <p:guide pos="3840"/>
      </p:guideLst>
    </p:cSldViewPr>
  </p:slideViewPr>
  <p:notesTextViewPr>
    <p:cViewPr>
      <p:scale>
        <a:sx n="1" d="1"/>
        <a:sy n="1" d="1"/>
      </p:scale>
      <p:origin x="0" y="0"/>
    </p:cViewPr>
  </p:notesTextViewPr>
  <p:notesViewPr>
    <p:cSldViewPr snapToGrid="0">
      <p:cViewPr>
        <p:scale>
          <a:sx n="49" d="100"/>
          <a:sy n="49" d="100"/>
        </p:scale>
        <p:origin x="2740"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Askill" userId="4e30f4f0-ad44-451f-91e0-d7a26d5c4426" providerId="ADAL" clId="{39796D8C-6A3D-4FB8-A25D-2021EF6E7F9E}"/>
    <pc:docChg chg="undo custSel addSld delSld modSld sldOrd">
      <pc:chgData name="James Askill" userId="4e30f4f0-ad44-451f-91e0-d7a26d5c4426" providerId="ADAL" clId="{39796D8C-6A3D-4FB8-A25D-2021EF6E7F9E}" dt="2025-03-20T13:07:56.209" v="1584" actId="255"/>
      <pc:docMkLst>
        <pc:docMk/>
      </pc:docMkLst>
      <pc:sldChg chg="modSp mod">
        <pc:chgData name="James Askill" userId="4e30f4f0-ad44-451f-91e0-d7a26d5c4426" providerId="ADAL" clId="{39796D8C-6A3D-4FB8-A25D-2021EF6E7F9E}" dt="2025-03-20T12:12:57.966" v="1494" actId="207"/>
        <pc:sldMkLst>
          <pc:docMk/>
          <pc:sldMk cId="1952036268" sldId="260"/>
        </pc:sldMkLst>
        <pc:spChg chg="mod">
          <ac:chgData name="James Askill" userId="4e30f4f0-ad44-451f-91e0-d7a26d5c4426" providerId="ADAL" clId="{39796D8C-6A3D-4FB8-A25D-2021EF6E7F9E}" dt="2025-03-20T12:12:48.584" v="1492" actId="207"/>
          <ac:spMkLst>
            <pc:docMk/>
            <pc:sldMk cId="1952036268" sldId="260"/>
            <ac:spMk id="9" creationId="{E0BA8AF4-D661-936A-6F24-3A7281AB37BD}"/>
          </ac:spMkLst>
        </pc:spChg>
        <pc:spChg chg="mod">
          <ac:chgData name="James Askill" userId="4e30f4f0-ad44-451f-91e0-d7a26d5c4426" providerId="ADAL" clId="{39796D8C-6A3D-4FB8-A25D-2021EF6E7F9E}" dt="2025-03-20T12:12:52.850" v="1493" actId="207"/>
          <ac:spMkLst>
            <pc:docMk/>
            <pc:sldMk cId="1952036268" sldId="260"/>
            <ac:spMk id="21" creationId="{2B052794-6B63-1815-8242-B716262178A5}"/>
          </ac:spMkLst>
        </pc:spChg>
        <pc:spChg chg="mod">
          <ac:chgData name="James Askill" userId="4e30f4f0-ad44-451f-91e0-d7a26d5c4426" providerId="ADAL" clId="{39796D8C-6A3D-4FB8-A25D-2021EF6E7F9E}" dt="2025-03-20T12:12:57.966" v="1494" actId="207"/>
          <ac:spMkLst>
            <pc:docMk/>
            <pc:sldMk cId="1952036268" sldId="260"/>
            <ac:spMk id="36" creationId="{59AA77E5-732E-61C2-8F5F-8733D23599E5}"/>
          </ac:spMkLst>
        </pc:spChg>
        <pc:picChg chg="mod">
          <ac:chgData name="James Askill" userId="4e30f4f0-ad44-451f-91e0-d7a26d5c4426" providerId="ADAL" clId="{39796D8C-6A3D-4FB8-A25D-2021EF6E7F9E}" dt="2025-03-20T12:12:32.446" v="1491" actId="207"/>
          <ac:picMkLst>
            <pc:docMk/>
            <pc:sldMk cId="1952036268" sldId="260"/>
            <ac:picMk id="8" creationId="{E6AA7C72-C996-A56F-B485-DE00A1DD2220}"/>
          </ac:picMkLst>
        </pc:picChg>
      </pc:sldChg>
      <pc:sldChg chg="modSp mod">
        <pc:chgData name="James Askill" userId="4e30f4f0-ad44-451f-91e0-d7a26d5c4426" providerId="ADAL" clId="{39796D8C-6A3D-4FB8-A25D-2021EF6E7F9E}" dt="2025-03-20T12:13:47.491" v="1508" actId="1076"/>
        <pc:sldMkLst>
          <pc:docMk/>
          <pc:sldMk cId="1689357796" sldId="263"/>
        </pc:sldMkLst>
        <pc:spChg chg="mod">
          <ac:chgData name="James Askill" userId="4e30f4f0-ad44-451f-91e0-d7a26d5c4426" providerId="ADAL" clId="{39796D8C-6A3D-4FB8-A25D-2021EF6E7F9E}" dt="2025-03-20T12:13:47.491" v="1508" actId="1076"/>
          <ac:spMkLst>
            <pc:docMk/>
            <pc:sldMk cId="1689357796" sldId="263"/>
            <ac:spMk id="2" creationId="{00000000-0000-0000-0000-000000000000}"/>
          </ac:spMkLst>
        </pc:spChg>
      </pc:sldChg>
      <pc:sldChg chg="del">
        <pc:chgData name="James Askill" userId="4e30f4f0-ad44-451f-91e0-d7a26d5c4426" providerId="ADAL" clId="{39796D8C-6A3D-4FB8-A25D-2021EF6E7F9E}" dt="2025-03-20T08:44:26.761" v="1" actId="47"/>
        <pc:sldMkLst>
          <pc:docMk/>
          <pc:sldMk cId="428241947" sldId="264"/>
        </pc:sldMkLst>
      </pc:sldChg>
      <pc:sldChg chg="del">
        <pc:chgData name="James Askill" userId="4e30f4f0-ad44-451f-91e0-d7a26d5c4426" providerId="ADAL" clId="{39796D8C-6A3D-4FB8-A25D-2021EF6E7F9E}" dt="2025-03-20T12:13:54.950" v="1509" actId="47"/>
        <pc:sldMkLst>
          <pc:docMk/>
          <pc:sldMk cId="161801657" sldId="265"/>
        </pc:sldMkLst>
      </pc:sldChg>
      <pc:sldChg chg="modSp mod modAnim">
        <pc:chgData name="James Askill" userId="4e30f4f0-ad44-451f-91e0-d7a26d5c4426" providerId="ADAL" clId="{39796D8C-6A3D-4FB8-A25D-2021EF6E7F9E}" dt="2025-03-20T10:30:44.120" v="1489" actId="20577"/>
        <pc:sldMkLst>
          <pc:docMk/>
          <pc:sldMk cId="358406431" sldId="266"/>
        </pc:sldMkLst>
        <pc:spChg chg="mod">
          <ac:chgData name="James Askill" userId="4e30f4f0-ad44-451f-91e0-d7a26d5c4426" providerId="ADAL" clId="{39796D8C-6A3D-4FB8-A25D-2021EF6E7F9E}" dt="2025-03-20T09:24:28.734" v="364" actId="255"/>
          <ac:spMkLst>
            <pc:docMk/>
            <pc:sldMk cId="358406431" sldId="266"/>
            <ac:spMk id="2" creationId="{B61E138F-2927-1FEE-2782-53596DFE048E}"/>
          </ac:spMkLst>
        </pc:spChg>
        <pc:spChg chg="mod">
          <ac:chgData name="James Askill" userId="4e30f4f0-ad44-451f-91e0-d7a26d5c4426" providerId="ADAL" clId="{39796D8C-6A3D-4FB8-A25D-2021EF6E7F9E}" dt="2025-03-20T10:30:44.120" v="1489" actId="20577"/>
          <ac:spMkLst>
            <pc:docMk/>
            <pc:sldMk cId="358406431" sldId="266"/>
            <ac:spMk id="3" creationId="{EB2AB0A3-0EB0-0C93-376B-EABFC1C891E6}"/>
          </ac:spMkLst>
        </pc:spChg>
      </pc:sldChg>
      <pc:sldChg chg="modSp add mod modAnim">
        <pc:chgData name="James Askill" userId="4e30f4f0-ad44-451f-91e0-d7a26d5c4426" providerId="ADAL" clId="{39796D8C-6A3D-4FB8-A25D-2021EF6E7F9E}" dt="2025-03-20T10:15:47.873" v="1447"/>
        <pc:sldMkLst>
          <pc:docMk/>
          <pc:sldMk cId="2750057955" sldId="267"/>
        </pc:sldMkLst>
        <pc:spChg chg="mod">
          <ac:chgData name="James Askill" userId="4e30f4f0-ad44-451f-91e0-d7a26d5c4426" providerId="ADAL" clId="{39796D8C-6A3D-4FB8-A25D-2021EF6E7F9E}" dt="2025-03-20T10:08:41.463" v="1429" actId="20577"/>
          <ac:spMkLst>
            <pc:docMk/>
            <pc:sldMk cId="2750057955" sldId="267"/>
            <ac:spMk id="2" creationId="{FE294AAF-DCAE-77F9-1BA5-49E94126E58B}"/>
          </ac:spMkLst>
        </pc:spChg>
        <pc:spChg chg="mod">
          <ac:chgData name="James Askill" userId="4e30f4f0-ad44-451f-91e0-d7a26d5c4426" providerId="ADAL" clId="{39796D8C-6A3D-4FB8-A25D-2021EF6E7F9E}" dt="2025-03-20T10:09:20.212" v="1440" actId="1076"/>
          <ac:spMkLst>
            <pc:docMk/>
            <pc:sldMk cId="2750057955" sldId="267"/>
            <ac:spMk id="3" creationId="{905465B3-D491-0287-CD83-7F6E3A57383F}"/>
          </ac:spMkLst>
        </pc:spChg>
      </pc:sldChg>
      <pc:sldChg chg="modSp add mod ord">
        <pc:chgData name="James Askill" userId="4e30f4f0-ad44-451f-91e0-d7a26d5c4426" providerId="ADAL" clId="{39796D8C-6A3D-4FB8-A25D-2021EF6E7F9E}" dt="2025-03-20T12:16:31.610" v="1545" actId="14100"/>
        <pc:sldMkLst>
          <pc:docMk/>
          <pc:sldMk cId="2212058184" sldId="268"/>
        </pc:sldMkLst>
        <pc:spChg chg="mod">
          <ac:chgData name="James Askill" userId="4e30f4f0-ad44-451f-91e0-d7a26d5c4426" providerId="ADAL" clId="{39796D8C-6A3D-4FB8-A25D-2021EF6E7F9E}" dt="2025-03-20T12:16:22.874" v="1543" actId="1076"/>
          <ac:spMkLst>
            <pc:docMk/>
            <pc:sldMk cId="2212058184" sldId="268"/>
            <ac:spMk id="2" creationId="{20710FEA-5EF2-16D8-7B33-1AD176E67153}"/>
          </ac:spMkLst>
        </pc:spChg>
        <pc:spChg chg="mod">
          <ac:chgData name="James Askill" userId="4e30f4f0-ad44-451f-91e0-d7a26d5c4426" providerId="ADAL" clId="{39796D8C-6A3D-4FB8-A25D-2021EF6E7F9E}" dt="2025-03-20T12:16:31.610" v="1545" actId="14100"/>
          <ac:spMkLst>
            <pc:docMk/>
            <pc:sldMk cId="2212058184" sldId="268"/>
            <ac:spMk id="4" creationId="{3295F3D5-C0BF-B5EA-6F38-4D89D7CF35A7}"/>
          </ac:spMkLst>
        </pc:spChg>
      </pc:sldChg>
      <pc:sldChg chg="add del">
        <pc:chgData name="James Askill" userId="4e30f4f0-ad44-451f-91e0-d7a26d5c4426" providerId="ADAL" clId="{39796D8C-6A3D-4FB8-A25D-2021EF6E7F9E}" dt="2025-03-20T10:16:02.452" v="1448" actId="47"/>
        <pc:sldMkLst>
          <pc:docMk/>
          <pc:sldMk cId="2758230945" sldId="268"/>
        </pc:sldMkLst>
      </pc:sldChg>
      <pc:sldChg chg="addSp delSp modSp add mod ord">
        <pc:chgData name="James Askill" userId="4e30f4f0-ad44-451f-91e0-d7a26d5c4426" providerId="ADAL" clId="{39796D8C-6A3D-4FB8-A25D-2021EF6E7F9E}" dt="2025-03-20T13:07:56.209" v="1584" actId="255"/>
        <pc:sldMkLst>
          <pc:docMk/>
          <pc:sldMk cId="3534948325" sldId="269"/>
        </pc:sldMkLst>
        <pc:spChg chg="mod">
          <ac:chgData name="James Askill" userId="4e30f4f0-ad44-451f-91e0-d7a26d5c4426" providerId="ADAL" clId="{39796D8C-6A3D-4FB8-A25D-2021EF6E7F9E}" dt="2025-03-20T12:17:14.046" v="1562" actId="1076"/>
          <ac:spMkLst>
            <pc:docMk/>
            <pc:sldMk cId="3534948325" sldId="269"/>
            <ac:spMk id="2" creationId="{B1A8929B-CB0F-60ED-428B-D15530C58A63}"/>
          </ac:spMkLst>
        </pc:spChg>
        <pc:spChg chg="del mod">
          <ac:chgData name="James Askill" userId="4e30f4f0-ad44-451f-91e0-d7a26d5c4426" providerId="ADAL" clId="{39796D8C-6A3D-4FB8-A25D-2021EF6E7F9E}" dt="2025-03-20T13:06:32.975" v="1576" actId="21"/>
          <ac:spMkLst>
            <pc:docMk/>
            <pc:sldMk cId="3534948325" sldId="269"/>
            <ac:spMk id="4" creationId="{88DA37AE-9ABE-0E8F-8A8C-7EB59C0B7EA1}"/>
          </ac:spMkLst>
        </pc:spChg>
        <pc:spChg chg="add mod">
          <ac:chgData name="James Askill" userId="4e30f4f0-ad44-451f-91e0-d7a26d5c4426" providerId="ADAL" clId="{39796D8C-6A3D-4FB8-A25D-2021EF6E7F9E}" dt="2025-03-20T13:06:59.756" v="1579" actId="1076"/>
          <ac:spMkLst>
            <pc:docMk/>
            <pc:sldMk cId="3534948325" sldId="269"/>
            <ac:spMk id="5" creationId="{19ECBFCB-55A3-A9B7-1416-077956A8FC70}"/>
          </ac:spMkLst>
        </pc:spChg>
        <pc:spChg chg="add mod">
          <ac:chgData name="James Askill" userId="4e30f4f0-ad44-451f-91e0-d7a26d5c4426" providerId="ADAL" clId="{39796D8C-6A3D-4FB8-A25D-2021EF6E7F9E}" dt="2025-03-20T13:07:56.209" v="1584" actId="255"/>
          <ac:spMkLst>
            <pc:docMk/>
            <pc:sldMk cId="3534948325" sldId="269"/>
            <ac:spMk id="6" creationId="{A423E85C-C147-E810-EDB3-08543B6ECA0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784C9-C352-4A3A-AB4F-E73B7EFE7116}" type="doc">
      <dgm:prSet loTypeId="urn:microsoft.com/office/officeart/2005/8/layout/rings+Icon" loCatId="relationship" qsTypeId="urn:microsoft.com/office/officeart/2005/8/quickstyle/simple4" qsCatId="simple" csTypeId="urn:microsoft.com/office/officeart/2005/8/colors/accent2_2" csCatId="accent2" phldr="1"/>
      <dgm:spPr/>
    </dgm:pt>
    <dgm:pt modelId="{6EDA52E5-A2A7-435F-9246-0D388ED0D00A}" type="pres">
      <dgm:prSet presAssocID="{466784C9-C352-4A3A-AB4F-E73B7EFE7116}" presName="Name0" presStyleCnt="0">
        <dgm:presLayoutVars>
          <dgm:chMax val="7"/>
          <dgm:dir/>
          <dgm:resizeHandles val="exact"/>
        </dgm:presLayoutVars>
      </dgm:prSet>
      <dgm:spPr/>
    </dgm:pt>
  </dgm:ptLst>
  <dgm:cxnLst>
    <dgm:cxn modelId="{29AA74D2-84E1-48EC-8E00-BBF044D53BCE}" type="presOf" srcId="{466784C9-C352-4A3A-AB4F-E73B7EFE7116}" destId="{6EDA52E5-A2A7-435F-9246-0D388ED0D00A}" srcOrd="0"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2348597-879D-4AFA-8442-B72353D2C558}" type="datetime1">
              <a:rPr lang="en-GB" smtClean="0"/>
              <a:t>20/03/2025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02BA2C8-71FC-43D0-BD87-0547616971FA}" type="slidenum">
              <a:rPr lang="en-GB" smtClean="0"/>
              <a:t>‹#›</a:t>
            </a:fld>
            <a:endParaRPr lang="en-GB" dirty="0"/>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9448029-13F7-4B31-9A78-F9E078612201}" type="datetime1">
              <a:rPr lang="en-GB" noProof="0" smtClean="0"/>
              <a:t>20/03/2025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539446-6953-447E-A4E3-E7CFBF870046}" type="slidenum">
              <a:rPr lang="en-GB" noProof="0" smtClean="0"/>
              <a:t>‹#›</a:t>
            </a:fld>
            <a:endParaRPr lang="en-GB" noProof="0" dirty="0"/>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600"/>
              </a:spcBef>
              <a:spcAft>
                <a:spcPts val="600"/>
              </a:spcAft>
              <a:buNone/>
            </a:pPr>
            <a:r>
              <a:rPr lang="en-GB" sz="1800" b="1" dirty="0">
                <a:effectLst/>
                <a:latin typeface="Cambria" panose="02040503050406030204" pitchFamily="18" charset="0"/>
                <a:ea typeface="Calibri" panose="020F0502020204030204" pitchFamily="34" charset="0"/>
                <a:cs typeface="Cambria" panose="02040503050406030204" pitchFamily="18" charset="0"/>
              </a:rPr>
              <a:t>Slide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800" b="1" dirty="0">
                <a:effectLst/>
                <a:latin typeface="Cambria" panose="02040503050406030204" pitchFamily="18" charset="0"/>
                <a:ea typeface="Calibri" panose="020F0502020204030204" pitchFamily="34" charset="0"/>
                <a:cs typeface="Cambria" panose="02040503050406030204" pitchFamily="18" charset="0"/>
              </a:rPr>
              <a:t>‘A Drop in the Ocean’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Hello everyone. Before I make a start on my presentation proper I wanted to gauge your responses to the title I’ve chosen – what does this phrase make you think about?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800" dirty="0">
                <a:effectLst/>
                <a:latin typeface="Cambria" panose="02040503050406030204" pitchFamily="18" charset="0"/>
                <a:ea typeface="Calibri" panose="020F0502020204030204" pitchFamily="34" charset="0"/>
                <a:cs typeface="Cambria" panose="02040503050406030204" pitchFamily="18" charset="0"/>
              </a:rPr>
              <a:t>[Refer to responses – expected response relating to the potential cynicism of the statement, how it is generally used dismissively.]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a:t>
            </a:fld>
            <a:endParaRPr lang="en-GB" dirty="0"/>
          </a:p>
        </p:txBody>
      </p:sp>
    </p:spTree>
    <p:extLst>
      <p:ext uri="{BB962C8B-B14F-4D97-AF65-F5344CB8AC3E}">
        <p14:creationId xmlns:p14="http://schemas.microsoft.com/office/powerpoint/2010/main" val="148953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buNone/>
            </a:pPr>
            <a:r>
              <a:rPr lang="en-GB" sz="1800" dirty="0" err="1">
                <a:effectLst/>
                <a:latin typeface="Calibri" panose="020F0502020204030204" pitchFamily="34" charset="0"/>
                <a:ea typeface="Calibri" panose="020F0502020204030204" pitchFamily="34" charset="0"/>
                <a:cs typeface="Calibri" panose="020F0502020204030204" pitchFamily="34" charset="0"/>
              </a:rPr>
              <a:t>Krettenauer’s</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reserach</a:t>
            </a:r>
            <a:r>
              <a:rPr lang="en-GB" sz="1800" dirty="0">
                <a:effectLst/>
                <a:latin typeface="Calibri" panose="020F0502020204030204" pitchFamily="34" charset="0"/>
                <a:ea typeface="Calibri" panose="020F0502020204030204" pitchFamily="34" charset="0"/>
                <a:cs typeface="Calibri" panose="020F0502020204030204" pitchFamily="34" charset="0"/>
              </a:rPr>
              <a:t> (2017) – suggests a decline in pro-environmental behaviours during adolescence. Refer to slide.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How do we explain this discrepancy?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800" dirty="0">
                <a:effectLst/>
                <a:latin typeface="Calibri" panose="020F0502020204030204" pitchFamily="34" charset="0"/>
                <a:ea typeface="Calibri" panose="020F0502020204030204" pitchFamily="34" charset="0"/>
                <a:cs typeface="Calibri" panose="020F0502020204030204" pitchFamily="34" charset="0"/>
              </a:rPr>
              <a:t>Expanding on </a:t>
            </a:r>
            <a:r>
              <a:rPr lang="en-GB" sz="1800" dirty="0" err="1">
                <a:effectLst/>
                <a:latin typeface="Calibri" panose="020F0502020204030204" pitchFamily="34" charset="0"/>
                <a:ea typeface="Calibri" panose="020F0502020204030204" pitchFamily="34" charset="0"/>
                <a:cs typeface="Calibri" panose="020F0502020204030204" pitchFamily="34" charset="0"/>
              </a:rPr>
              <a:t>Krettenauer’s</a:t>
            </a:r>
            <a:r>
              <a:rPr lang="en-GB" sz="1800" dirty="0">
                <a:effectLst/>
                <a:latin typeface="Calibri" panose="020F0502020204030204" pitchFamily="34" charset="0"/>
                <a:ea typeface="Calibri" panose="020F0502020204030204" pitchFamily="34" charset="0"/>
                <a:cs typeface="Calibri" panose="020F0502020204030204" pitchFamily="34" charset="0"/>
              </a:rPr>
              <a:t> work, </a:t>
            </a:r>
            <a:r>
              <a:rPr lang="en-GB" sz="1800" dirty="0" err="1">
                <a:effectLst/>
                <a:latin typeface="Calibri" panose="020F0502020204030204" pitchFamily="34" charset="0"/>
                <a:ea typeface="Calibri" panose="020F0502020204030204" pitchFamily="34" charset="0"/>
                <a:cs typeface="Calibri" panose="020F0502020204030204" pitchFamily="34" charset="0"/>
              </a:rPr>
              <a:t>Balundė</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Perlaviciute</a:t>
            </a:r>
            <a:r>
              <a:rPr lang="en-GB" sz="1800" dirty="0">
                <a:effectLst/>
                <a:latin typeface="Calibri" panose="020F0502020204030204" pitchFamily="34" charset="0"/>
                <a:ea typeface="Calibri" panose="020F0502020204030204" pitchFamily="34" charset="0"/>
                <a:cs typeface="Calibri" panose="020F0502020204030204" pitchFamily="34" charset="0"/>
              </a:rPr>
              <a:t> G and </a:t>
            </a:r>
            <a:r>
              <a:rPr lang="en-GB" sz="1800" dirty="0" err="1">
                <a:effectLst/>
                <a:latin typeface="Calibri" panose="020F0502020204030204" pitchFamily="34" charset="0"/>
                <a:ea typeface="Calibri" panose="020F0502020204030204" pitchFamily="34" charset="0"/>
                <a:cs typeface="Calibri" panose="020F0502020204030204" pitchFamily="34" charset="0"/>
              </a:rPr>
              <a:t>Truskauskaitė-Kunevičienė</a:t>
            </a:r>
            <a:r>
              <a:rPr lang="en-GB" sz="1800" dirty="0">
                <a:effectLst/>
                <a:latin typeface="Calibri" panose="020F0502020204030204" pitchFamily="34" charset="0"/>
                <a:ea typeface="Calibri" panose="020F0502020204030204" pitchFamily="34" charset="0"/>
                <a:cs typeface="Calibri" panose="020F0502020204030204" pitchFamily="34" charset="0"/>
              </a:rPr>
              <a:t> I (2020) found that adolescents’ biospheric values were stronger than their egoistic values and, in some cases, than their hedonic values – leading them to question our current associations of specific values to activist mentalities.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C6539446-6953-447E-A4E3-E7CFBF870046}" type="slidenum">
              <a:rPr lang="en-GB" noProof="0" smtClean="0"/>
              <a:t>2</a:t>
            </a:fld>
            <a:endParaRPr lang="en-GB" noProof="0" dirty="0"/>
          </a:p>
        </p:txBody>
      </p:sp>
    </p:spTree>
    <p:extLst>
      <p:ext uri="{BB962C8B-B14F-4D97-AF65-F5344CB8AC3E}">
        <p14:creationId xmlns:p14="http://schemas.microsoft.com/office/powerpoint/2010/main" val="4119855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Arguably, an egocentric worldview is not necessarily at odds with activism – [refer to quotes] In many cases, young people take up a cause because they can see the direct impact on their lives, both in the present and the future.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800" dirty="0">
                <a:effectLst/>
                <a:latin typeface="Cambria" panose="02040503050406030204" pitchFamily="18" charset="0"/>
                <a:ea typeface="Calibri" panose="020F0502020204030204" pitchFamily="34" charset="0"/>
                <a:cs typeface="Cambria" panose="02040503050406030204" pitchFamily="18" charset="0"/>
              </a:rPr>
              <a:t>Consider how this aligns with the core principles of youth work outline in the Youth Work strategy for Wales (2019: )– ‘Youth Works starts where young people are.’  We have a duty to frame our work through a young person’s perspective.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C6539446-6953-447E-A4E3-E7CFBF870046}" type="slidenum">
              <a:rPr lang="en-GB" noProof="0" smtClean="0"/>
              <a:t>3</a:t>
            </a:fld>
            <a:endParaRPr lang="en-GB" noProof="0" dirty="0"/>
          </a:p>
        </p:txBody>
      </p:sp>
    </p:spTree>
    <p:extLst>
      <p:ext uri="{BB962C8B-B14F-4D97-AF65-F5344CB8AC3E}">
        <p14:creationId xmlns:p14="http://schemas.microsoft.com/office/powerpoint/2010/main" val="783103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4</a:t>
            </a:fld>
            <a:endParaRPr lang="en-GB" dirty="0"/>
          </a:p>
        </p:txBody>
      </p:sp>
    </p:spTree>
    <p:extLst>
      <p:ext uri="{BB962C8B-B14F-4D97-AF65-F5344CB8AC3E}">
        <p14:creationId xmlns:p14="http://schemas.microsoft.com/office/powerpoint/2010/main" val="28369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600"/>
              </a:spcBef>
              <a:spcAft>
                <a:spcPts val="600"/>
              </a:spcAft>
              <a:buNone/>
            </a:pPr>
            <a:r>
              <a:rPr lang="en-GB" dirty="0" err="1">
                <a:effectLst/>
                <a:latin typeface="Cambria" panose="02040503050406030204" pitchFamily="18" charset="0"/>
                <a:ea typeface="Calibri" panose="020F0502020204030204" pitchFamily="34" charset="0"/>
                <a:cs typeface="Cambria" panose="02040503050406030204" pitchFamily="18" charset="0"/>
              </a:rPr>
              <a:t>Steenbergs</a:t>
            </a:r>
            <a:r>
              <a:rPr lang="en-GB" dirty="0">
                <a:effectLst/>
                <a:latin typeface="Cambria" panose="02040503050406030204" pitchFamily="18" charset="0"/>
                <a:ea typeface="Calibri" panose="020F0502020204030204" pitchFamily="34" charset="0"/>
                <a:cs typeface="Cambria" panose="02040503050406030204" pitchFamily="18" charset="0"/>
              </a:rPr>
              <a:t>, a sustainable spice and dry goods company estimates that to produce a single cup of tea, with your average mug holding around 225ml, uses around 35 litres of water when considering growing, harvesting, transportation, filtration and so on.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dirty="0">
                <a:effectLst/>
                <a:latin typeface="Cambria" panose="02040503050406030204" pitchFamily="18" charset="0"/>
                <a:ea typeface="Calibri" panose="020F0502020204030204" pitchFamily="34" charset="0"/>
                <a:cs typeface="Cambria" panose="02040503050406030204" pitchFamily="18" charset="0"/>
              </a:rPr>
              <a:t>The UK Tea &amp; Infusions Association reports that, as a nation, we consume roughly 100 million cups of tea a day, putting us at a hefty 3.5 billion litres in actual water cost – or, around 1200 Olympic sized swimming pools. Every. day.  Which is, coincidentally, the figure that the Environment Agency predicts will be required to meet our national water supply needs by 2050.</a:t>
            </a:r>
          </a:p>
          <a:p>
            <a:pPr algn="ctr">
              <a:spcBef>
                <a:spcPts val="600"/>
              </a:spcBef>
              <a:spcAft>
                <a:spcPts val="600"/>
              </a:spcAft>
              <a:buNone/>
            </a:pPr>
            <a:r>
              <a:rPr lang="en-GB" dirty="0">
                <a:effectLst/>
                <a:latin typeface="Cambria" panose="02040503050406030204" pitchFamily="18" charset="0"/>
                <a:ea typeface="Calibri" panose="020F0502020204030204" pitchFamily="34" charset="0"/>
                <a:cs typeface="Cambria" panose="02040503050406030204" pitchFamily="18" charset="0"/>
              </a:rPr>
              <a:t>That cup of tea is just a drop in the ocean relative to its cost. And it’s not even the worst offender! Coffee, our second most popular brew comes in at 174 litres per mug (more if you have it with milk) and a Hot Chocolate, 415 L – over 2,000 times the amount of water in the mug.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dirty="0">
                <a:effectLst/>
                <a:latin typeface="Cambria" panose="02040503050406030204" pitchFamily="18" charset="0"/>
                <a:ea typeface="Calibri" panose="020F0502020204030204" pitchFamily="34" charset="0"/>
                <a:cs typeface="Cambria" panose="02040503050406030204" pitchFamily="18" charset="0"/>
              </a:rPr>
              <a:t>Despite these statistics, there is some good news – water is classed as a semi renewable resource. Through methods that we’ll explore in our session we can ensure that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5</a:t>
            </a:fld>
            <a:endParaRPr lang="en-GB" dirty="0"/>
          </a:p>
        </p:txBody>
      </p:sp>
    </p:spTree>
    <p:extLst>
      <p:ext uri="{BB962C8B-B14F-4D97-AF65-F5344CB8AC3E}">
        <p14:creationId xmlns:p14="http://schemas.microsoft.com/office/powerpoint/2010/main" val="274323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[SESSION – REFER TO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800" i="1" dirty="0">
                <a:effectLst/>
                <a:latin typeface="Cambria" panose="02040503050406030204" pitchFamily="18" charset="0"/>
                <a:ea typeface="Calibri" panose="020F0502020204030204" pitchFamily="34" charset="0"/>
                <a:cs typeface="Cambria" panose="02040503050406030204" pitchFamily="18" charset="0"/>
              </a:rPr>
              <a:t>Note – Continue Vannessa’s quote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800" i="1" dirty="0">
                <a:effectLst/>
                <a:latin typeface="Cambria" panose="02040503050406030204" pitchFamily="18" charset="0"/>
                <a:ea typeface="Calibri" panose="020F0502020204030204" pitchFamily="34" charset="0"/>
                <a:cs typeface="Cambria" panose="02040503050406030204" pitchFamily="18" charset="0"/>
              </a:rPr>
              <a:t>‘“Solving these interrelated crises of climate and water, and therefore saving lives, will take a radical change in all our societies. We can all demand accountability from our leaders. Our voices are all powerful if we use them.” </a:t>
            </a:r>
            <a:r>
              <a:rPr lang="en-GB" sz="1800" dirty="0">
                <a:effectLst/>
                <a:latin typeface="Cambria" panose="02040503050406030204" pitchFamily="18" charset="0"/>
                <a:ea typeface="Calibri" panose="020F0502020204030204" pitchFamily="34" charset="0"/>
                <a:cs typeface="Cambria" panose="02040503050406030204" pitchFamily="18" charset="0"/>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800" dirty="0">
                <a:effectLst/>
                <a:latin typeface="Cambria" panose="02040503050406030204" pitchFamily="18" charset="0"/>
                <a:ea typeface="Calibri" panose="020F0502020204030204" pitchFamily="34" charset="0"/>
                <a:cs typeface="Cambria" panose="02040503050406030204" pitchFamily="18" charset="0"/>
              </a:rPr>
              <a:t>This is of particular interest through the lens of youth work – Vanessa demonstrates several of the key pillars and exercises her right to ‘a voice and being heard’ [Article 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6</a:t>
            </a:fld>
            <a:endParaRPr lang="en-GB" dirty="0"/>
          </a:p>
        </p:txBody>
      </p:sp>
    </p:spTree>
    <p:extLst>
      <p:ext uri="{BB962C8B-B14F-4D97-AF65-F5344CB8AC3E}">
        <p14:creationId xmlns:p14="http://schemas.microsoft.com/office/powerpoint/2010/main" val="1530613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499FE-E177-E297-56E7-2956C979F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6F4E1C-C65C-2932-4915-B7756700A2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2102A-08AD-6E7A-39AD-B43ED71727E2}"/>
              </a:ext>
            </a:extLst>
          </p:cNvPr>
          <p:cNvSpPr>
            <a:spLocks noGrp="1"/>
          </p:cNvSpPr>
          <p:nvPr>
            <p:ph type="body" idx="1"/>
          </p:nvPr>
        </p:nvSpPr>
        <p:spPr/>
        <p:txBody>
          <a:bodyPr/>
          <a:lstStyle/>
          <a:p>
            <a:r>
              <a:rPr lang="en-GB" sz="1800" dirty="0">
                <a:effectLst/>
                <a:latin typeface="Cambria" panose="02040503050406030204" pitchFamily="18" charset="0"/>
                <a:ea typeface="Calibri" panose="020F0502020204030204" pitchFamily="34" charset="0"/>
                <a:cs typeface="Cambria" panose="02040503050406030204" pitchFamily="18" charset="0"/>
              </a:rPr>
              <a:t>REFLECTIONS – What did we learn? How could we improve our filters? What if this was our only source of water?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4580A560-C7BF-A907-D9E5-18D90F6754BF}"/>
              </a:ext>
            </a:extLst>
          </p:cNvPr>
          <p:cNvSpPr>
            <a:spLocks noGrp="1"/>
          </p:cNvSpPr>
          <p:nvPr>
            <p:ph type="sldNum" sz="quarter" idx="10"/>
          </p:nvPr>
        </p:nvSpPr>
        <p:spPr/>
        <p:txBody>
          <a:bodyPr/>
          <a:lstStyle/>
          <a:p>
            <a:pPr rtl="0"/>
            <a:fld id="{C6539446-6953-447E-A4E3-E7CFBF870046}" type="slidenum">
              <a:rPr lang="en-GB" smtClean="0"/>
              <a:t>7</a:t>
            </a:fld>
            <a:endParaRPr lang="en-GB" dirty="0"/>
          </a:p>
        </p:txBody>
      </p:sp>
    </p:spTree>
    <p:extLst>
      <p:ext uri="{BB962C8B-B14F-4D97-AF65-F5344CB8AC3E}">
        <p14:creationId xmlns:p14="http://schemas.microsoft.com/office/powerpoint/2010/main" val="3629324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As highlighted by Mikaela, ecological concerns do not exist in a vacuum – they inform and are informed by other global and local issues; rights, freedoms, power imbalance etc. Through encouraging and facilitating young people’s exploration of activism we help their development as global citizens: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800" dirty="0">
                <a:effectLst/>
                <a:latin typeface="Cambria" panose="02040503050406030204" pitchFamily="18" charset="0"/>
                <a:ea typeface="Calibri" panose="020F0502020204030204" pitchFamily="34" charset="0"/>
                <a:cs typeface="Cambria" panose="02040503050406030204" pitchFamily="18" charset="0"/>
              </a:rPr>
              <a:t>Share findings from UoM – Young People who engage in activism develop become better critical thinkers. Diemer (cited in </a:t>
            </a:r>
            <a:r>
              <a:rPr lang="en-GB" sz="1800" dirty="0" err="1">
                <a:effectLst/>
                <a:latin typeface="Cambria" panose="02040503050406030204" pitchFamily="18" charset="0"/>
                <a:ea typeface="Calibri" panose="020F0502020204030204" pitchFamily="34" charset="0"/>
                <a:cs typeface="Cambria" panose="02040503050406030204" pitchFamily="18" charset="0"/>
              </a:rPr>
              <a:t>UMich</a:t>
            </a:r>
            <a:r>
              <a:rPr lang="en-GB" sz="1800" dirty="0">
                <a:effectLst/>
                <a:latin typeface="Cambria" panose="02040503050406030204" pitchFamily="18" charset="0"/>
                <a:ea typeface="Calibri" panose="020F0502020204030204" pitchFamily="34" charset="0"/>
                <a:cs typeface="Cambria" panose="02040503050406030204" pitchFamily="18" charset="0"/>
              </a:rPr>
              <a:t>: 2023) notes specifically that it is when young people work in </a:t>
            </a:r>
            <a:r>
              <a:rPr lang="en-GB" sz="1800" i="1" dirty="0">
                <a:effectLst/>
                <a:latin typeface="Cambria" panose="02040503050406030204" pitchFamily="18" charset="0"/>
                <a:ea typeface="Calibri" panose="020F0502020204030204" pitchFamily="34" charset="0"/>
                <a:cs typeface="Cambria" panose="02040503050406030204" pitchFamily="18" charset="0"/>
              </a:rPr>
              <a:t>partnership</a:t>
            </a:r>
            <a:r>
              <a:rPr lang="en-GB" sz="1800" dirty="0">
                <a:effectLst/>
                <a:latin typeface="Cambria" panose="02040503050406030204" pitchFamily="18" charset="0"/>
                <a:ea typeface="Calibri" panose="020F0502020204030204" pitchFamily="34" charset="0"/>
                <a:cs typeface="Cambria" panose="02040503050406030204" pitchFamily="18" charset="0"/>
              </a:rPr>
              <a:t> with trusted adults that this development occurs.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8</a:t>
            </a:fld>
            <a:endParaRPr lang="en-GB" dirty="0"/>
          </a:p>
        </p:txBody>
      </p:sp>
    </p:spTree>
    <p:extLst>
      <p:ext uri="{BB962C8B-B14F-4D97-AF65-F5344CB8AC3E}">
        <p14:creationId xmlns:p14="http://schemas.microsoft.com/office/powerpoint/2010/main" val="1721412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9</a:t>
            </a:fld>
            <a:endParaRPr lang="en-GB" dirty="0"/>
          </a:p>
        </p:txBody>
      </p:sp>
    </p:spTree>
    <p:extLst>
      <p:ext uri="{BB962C8B-B14F-4D97-AF65-F5344CB8AC3E}">
        <p14:creationId xmlns:p14="http://schemas.microsoft.com/office/powerpoint/2010/main" val="3606458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C61FC-44F8-21AE-A291-3458D4849F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EF3E59-079E-8C2E-A2F3-7D509B83FE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3F65F6-CDBB-6290-65CE-06D5AE417DB6}"/>
              </a:ext>
            </a:extLst>
          </p:cNvPr>
          <p:cNvSpPr>
            <a:spLocks noGrp="1"/>
          </p:cNvSpPr>
          <p:nvPr>
            <p:ph type="body" idx="1"/>
          </p:nvPr>
        </p:nvSpPr>
        <p:spPr/>
        <p:txBody>
          <a:bodyPr/>
          <a:lstStyle/>
          <a:p>
            <a:pPr algn="ctr">
              <a:spcBef>
                <a:spcPts val="600"/>
              </a:spcBef>
              <a:spcAft>
                <a:spcPts val="6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800" dirty="0">
                <a:effectLst/>
                <a:latin typeface="Cambria" panose="02040503050406030204" pitchFamily="18" charset="0"/>
                <a:ea typeface="Calibri" panose="020F0502020204030204" pitchFamily="34" charset="0"/>
                <a:cs typeface="Cambria" panose="020405030504060302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504D1925-F89C-4F7E-2FEE-295ADC50BF49}"/>
              </a:ext>
            </a:extLst>
          </p:cNvPr>
          <p:cNvSpPr>
            <a:spLocks noGrp="1"/>
          </p:cNvSpPr>
          <p:nvPr>
            <p:ph type="sldNum" sz="quarter" idx="10"/>
          </p:nvPr>
        </p:nvSpPr>
        <p:spPr/>
        <p:txBody>
          <a:bodyPr/>
          <a:lstStyle/>
          <a:p>
            <a:pPr rtl="0"/>
            <a:fld id="{C6539446-6953-447E-A4E3-E7CFBF870046}" type="slidenum">
              <a:rPr lang="en-GB" smtClean="0"/>
              <a:t>10</a:t>
            </a:fld>
            <a:endParaRPr lang="en-GB" dirty="0"/>
          </a:p>
        </p:txBody>
      </p:sp>
    </p:spTree>
    <p:extLst>
      <p:ext uri="{BB962C8B-B14F-4D97-AF65-F5344CB8AC3E}">
        <p14:creationId xmlns:p14="http://schemas.microsoft.com/office/powerpoint/2010/main" val="3581277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305872" y="1309047"/>
            <a:ext cx="9602789" cy="2667000"/>
          </a:xfrm>
        </p:spPr>
        <p:txBody>
          <a:bodyPr rtlCol="0" anchor="b">
            <a:noAutofit/>
          </a:bodyPr>
          <a:lstStyle>
            <a:lvl1pPr algn="ctr">
              <a:defRPr sz="60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305872" y="4038600"/>
            <a:ext cx="9601200" cy="990600"/>
          </a:xfrm>
        </p:spPr>
        <p:txBody>
          <a:bodyPr rtlCol="0">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BE64B718-7E3C-4E10-A338-BD913741E689}" type="datetime1">
              <a:rPr lang="en-GB" noProof="0" smtClean="0"/>
              <a:t>20/03/2025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2" name="Title 1"/>
          <p:cNvSpPr>
            <a:spLocks noGrp="1"/>
          </p:cNvSpPr>
          <p:nvPr>
            <p:ph type="title"/>
          </p:nvPr>
        </p:nvSpPr>
        <p:spPr>
          <a:xfrm>
            <a:off x="1293813" y="1309047"/>
            <a:ext cx="9601252" cy="2667000"/>
          </a:xfrm>
        </p:spPr>
        <p:txBody>
          <a:bodyPr rtlCol="0" anchor="b">
            <a:normAutofit/>
          </a:bodyPr>
          <a:lstStyle>
            <a:lvl1pPr algn="ctr">
              <a:defRPr sz="6000" b="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3813" y="4038600"/>
            <a:ext cx="9601200" cy="1143000"/>
          </a:xfrm>
        </p:spPr>
        <p:txBody>
          <a:bodyPr rtlCol="0"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BA0AF7E-E896-4E5C-AC0B-9E15B2B5D560}" type="datetime1">
              <a:rPr lang="en-GB" noProof="0" smtClean="0"/>
              <a:t>20/03/2025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4" name="Content Placeholder 3"/>
          <p:cNvSpPr>
            <a:spLocks noGrp="1"/>
          </p:cNvSpPr>
          <p:nvPr>
            <p:ph sz="half" idx="2"/>
          </p:nvPr>
        </p:nvSpPr>
        <p:spPr>
          <a:xfrm>
            <a:off x="627888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 name="Content Placeholder 2"/>
          <p:cNvSpPr>
            <a:spLocks noGrp="1"/>
          </p:cNvSpPr>
          <p:nvPr>
            <p:ph sz="half" idx="1"/>
          </p:nvPr>
        </p:nvSpPr>
        <p:spPr>
          <a:xfrm>
            <a:off x="134112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4B4E8E6-B6A7-4FCD-9007-94BCDC7A7DAE}" type="datetime1">
              <a:rPr lang="en-GB" noProof="0" smtClean="0"/>
              <a:t>20/03/2025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34112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34112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7888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7888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149442D2-A3FC-4055-BC06-6564CCC8C9FA}" type="datetime1">
              <a:rPr lang="en-GB" noProof="0" smtClean="0"/>
              <a:t>20/03/2025</a:t>
            </a:fld>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CE1062D4-C5EF-4B15-A817-7DE69C2344A8}" type="datetime1">
              <a:rPr lang="en-GB" noProof="0" smtClean="0"/>
              <a:t>20/03/2025</a:t>
            </a:fld>
            <a:endParaRPr lang="en-GB" noProof="0" dirty="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23DFC6E8-0928-4516-81B2-20363DFAA3B5}" type="datetime1">
              <a:rPr lang="en-GB" noProof="0" smtClean="0"/>
              <a:t>20/03/2025</a:t>
            </a:fld>
            <a:endParaRPr lang="en-GB" noProof="0" dirty="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2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760413" y="685800"/>
            <a:ext cx="6858000" cy="4572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553F5E50-BC28-4ED1-A3DC-2B4465B5B9BF}" type="datetime1">
              <a:rPr lang="en-GB" noProof="0" smtClean="0"/>
              <a:t>20/03/2025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4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1CE4389-9A31-4F79-8143-ED9FF42855BE}" type="datetime1">
              <a:rPr lang="en-GB" noProof="0" smtClean="0"/>
              <a:t>20/03/2025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A822256-3FCC-41F2-8BF2-15729D8221A0}" type="datetime1">
              <a:rPr lang="en-GB" noProof="0" smtClean="0"/>
              <a:t>20/03/2025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274638"/>
            <a:ext cx="7734300" cy="54403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12634954-43B3-4374-A7C7-599B23D1810B}" type="datetime1">
              <a:rPr lang="en-GB" noProof="0" smtClean="0"/>
              <a:t>20/03/2025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pPr rtl="0"/>
            <a:r>
              <a:rPr lang="en-GB" noProof="0" dirty="0"/>
              <a:t>Add a footer</a:t>
            </a:r>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pPr rtl="0"/>
            <a:fld id="{3168C5A3-646B-423D-9BB1-B2ABDA279C27}" type="datetime1">
              <a:rPr lang="en-GB" noProof="0" smtClean="0"/>
              <a:t>20/03/2025</a:t>
            </a:fld>
            <a:endParaRPr lang="en-GB" noProof="0"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pPr rtl="0"/>
            <a:fld id="{4FAB73BC-B049-4115-A692-8D63A059BFB8}" type="slidenum">
              <a:rPr lang="en-GB" noProof="0" smtClean="0"/>
              <a:pPr/>
              <a:t>‹#›</a:t>
            </a:fld>
            <a:endParaRPr lang="en-GB" noProof="0"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sv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1229" y="1289169"/>
            <a:ext cx="11350485" cy="2667000"/>
          </a:xfrm>
        </p:spPr>
        <p:txBody>
          <a:bodyPr rtlCol="0"/>
          <a:lstStyle/>
          <a:p>
            <a:pPr rtl="0"/>
            <a:r>
              <a:rPr lang="en-GB" sz="7200" dirty="0"/>
              <a:t>A DROP IN THE OCEAN</a:t>
            </a:r>
          </a:p>
        </p:txBody>
      </p:sp>
      <p:sp>
        <p:nvSpPr>
          <p:cNvPr id="3" name="Subtitle 2"/>
          <p:cNvSpPr>
            <a:spLocks noGrp="1"/>
          </p:cNvSpPr>
          <p:nvPr>
            <p:ph type="subTitle" idx="1"/>
          </p:nvPr>
        </p:nvSpPr>
        <p:spPr/>
        <p:txBody>
          <a:bodyPr rtlCol="0"/>
          <a:lstStyle/>
          <a:p>
            <a:pPr rtl="0"/>
            <a:r>
              <a:rPr lang="en-GB" dirty="0"/>
              <a:t>Youth activism and the global water crisis </a:t>
            </a:r>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E138F-2927-1FEE-2782-53596DFE048E}"/>
              </a:ext>
            </a:extLst>
          </p:cNvPr>
          <p:cNvSpPr>
            <a:spLocks noGrp="1"/>
          </p:cNvSpPr>
          <p:nvPr>
            <p:ph type="title"/>
          </p:nvPr>
        </p:nvSpPr>
        <p:spPr/>
        <p:txBody>
          <a:bodyPr>
            <a:normAutofit/>
          </a:bodyPr>
          <a:lstStyle/>
          <a:p>
            <a:pPr algn="ctr"/>
            <a:r>
              <a:rPr lang="en-GB" sz="4400" dirty="0"/>
              <a:t>STANDING AGAINST THE TIDE</a:t>
            </a:r>
            <a:br>
              <a:rPr lang="en-GB" dirty="0"/>
            </a:br>
            <a:r>
              <a:rPr lang="en-GB" sz="2400" dirty="0"/>
              <a:t>ADDRESSING BARRIERS TO YOUTH ACTIVISM</a:t>
            </a:r>
            <a:endParaRPr lang="en-GB" dirty="0"/>
          </a:p>
        </p:txBody>
      </p:sp>
      <p:sp>
        <p:nvSpPr>
          <p:cNvPr id="3" name="Content Placeholder 2">
            <a:extLst>
              <a:ext uri="{FF2B5EF4-FFF2-40B4-BE49-F238E27FC236}">
                <a16:creationId xmlns:a16="http://schemas.microsoft.com/office/drawing/2014/main" id="{EB2AB0A3-0EB0-0C93-376B-EABFC1C891E6}"/>
              </a:ext>
            </a:extLst>
          </p:cNvPr>
          <p:cNvSpPr>
            <a:spLocks noGrp="1"/>
          </p:cNvSpPr>
          <p:nvPr>
            <p:ph idx="1"/>
          </p:nvPr>
        </p:nvSpPr>
        <p:spPr>
          <a:xfrm>
            <a:off x="1341120" y="1363251"/>
            <a:ext cx="9509760" cy="4142232"/>
          </a:xfrm>
        </p:spPr>
        <p:txBody>
          <a:bodyPr>
            <a:normAutofit lnSpcReduction="10000"/>
          </a:bodyPr>
          <a:lstStyle/>
          <a:p>
            <a:endParaRPr lang="en-GB" sz="1800" dirty="0">
              <a:effectLst/>
              <a:latin typeface="Georgia" panose="02040502050405020303" pitchFamily="18" charset="0"/>
              <a:ea typeface="Calibri" panose="020F0502020204030204" pitchFamily="34" charset="0"/>
            </a:endParaRPr>
          </a:p>
          <a:p>
            <a:r>
              <a:rPr lang="en-GB" dirty="0" err="1"/>
              <a:t>Krettenauer</a:t>
            </a:r>
            <a:r>
              <a:rPr lang="en-GB" dirty="0">
                <a:effectLst/>
                <a:latin typeface="Georgia" panose="02040502050405020303" pitchFamily="18" charset="0"/>
                <a:ea typeface="Calibri" panose="020F0502020204030204" pitchFamily="34" charset="0"/>
              </a:rPr>
              <a:t> (2017) states that there is a clear decline in the values typically associated with activism, specifically pro-environmental attitudes and behaviours, during adolescent development as young people’s core values become more egocentric.</a:t>
            </a:r>
          </a:p>
          <a:p>
            <a:pPr marL="45720" indent="0">
              <a:buNone/>
            </a:pPr>
            <a:endParaRPr lang="en-GB" sz="1050" dirty="0">
              <a:effectLst/>
              <a:latin typeface="Georgia" panose="02040502050405020303" pitchFamily="18" charset="0"/>
              <a:ea typeface="Calibri" panose="020F0502020204030204" pitchFamily="34" charset="0"/>
            </a:endParaRPr>
          </a:p>
          <a:p>
            <a:pPr marL="45720" indent="0" algn="ctr">
              <a:buNone/>
            </a:pPr>
            <a:r>
              <a:rPr lang="en-GB" sz="2800" dirty="0">
                <a:latin typeface="+mj-lt"/>
              </a:rPr>
              <a:t>HOWEVER</a:t>
            </a:r>
          </a:p>
          <a:p>
            <a:pPr marL="45720" indent="0" algn="ctr">
              <a:buNone/>
            </a:pPr>
            <a:endParaRPr lang="en-GB" sz="1050" dirty="0">
              <a:latin typeface="+mj-lt"/>
            </a:endParaRPr>
          </a:p>
          <a:p>
            <a:r>
              <a:rPr lang="en-GB" dirty="0"/>
              <a:t>As Carnegie (2022) notes, ‘</a:t>
            </a:r>
            <a:r>
              <a:rPr lang="en-GB" i="1" dirty="0"/>
              <a:t>activism has long been synonymous with youth culture’, </a:t>
            </a:r>
            <a:r>
              <a:rPr lang="en-GB" dirty="0"/>
              <a:t>highlighting the role of young people in societal change across the last century and, further, finds that globally, 70% of the current generation (Gen Z) are involved in a social or political cause.</a:t>
            </a:r>
          </a:p>
          <a:p>
            <a:pPr marL="45720" indent="0">
              <a:buNone/>
            </a:pPr>
            <a:endParaRPr lang="en-GB" sz="1800" dirty="0"/>
          </a:p>
        </p:txBody>
      </p:sp>
    </p:spTree>
    <p:extLst>
      <p:ext uri="{BB962C8B-B14F-4D97-AF65-F5344CB8AC3E}">
        <p14:creationId xmlns:p14="http://schemas.microsoft.com/office/powerpoint/2010/main" val="358406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02657-4F16-858A-4B87-152695ACC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94AAF-DCAE-77F9-1BA5-49E94126E58B}"/>
              </a:ext>
            </a:extLst>
          </p:cNvPr>
          <p:cNvSpPr>
            <a:spLocks noGrp="1"/>
          </p:cNvSpPr>
          <p:nvPr>
            <p:ph type="title"/>
          </p:nvPr>
        </p:nvSpPr>
        <p:spPr/>
        <p:txBody>
          <a:bodyPr>
            <a:normAutofit/>
          </a:bodyPr>
          <a:lstStyle/>
          <a:p>
            <a:pPr algn="ctr"/>
            <a:r>
              <a:rPr lang="en-GB" sz="4400" dirty="0"/>
              <a:t>OPENING THE FLOODGATES</a:t>
            </a:r>
            <a:br>
              <a:rPr lang="en-GB" dirty="0"/>
            </a:br>
            <a:r>
              <a:rPr lang="en-GB" sz="2400" dirty="0"/>
              <a:t>HOW DISSATIFICATION LEADS TO ACTION</a:t>
            </a:r>
          </a:p>
        </p:txBody>
      </p:sp>
      <p:sp>
        <p:nvSpPr>
          <p:cNvPr id="3" name="Content Placeholder 2">
            <a:extLst>
              <a:ext uri="{FF2B5EF4-FFF2-40B4-BE49-F238E27FC236}">
                <a16:creationId xmlns:a16="http://schemas.microsoft.com/office/drawing/2014/main" id="{905465B3-D491-0287-CD83-7F6E3A57383F}"/>
              </a:ext>
            </a:extLst>
          </p:cNvPr>
          <p:cNvSpPr>
            <a:spLocks noGrp="1"/>
          </p:cNvSpPr>
          <p:nvPr>
            <p:ph idx="1"/>
          </p:nvPr>
        </p:nvSpPr>
        <p:spPr>
          <a:xfrm>
            <a:off x="1341120" y="1731794"/>
            <a:ext cx="9509760" cy="4142232"/>
          </a:xfrm>
        </p:spPr>
        <p:txBody>
          <a:bodyPr>
            <a:normAutofit/>
          </a:bodyPr>
          <a:lstStyle/>
          <a:p>
            <a:pPr marL="45720" indent="0" algn="ctr">
              <a:buNone/>
            </a:pPr>
            <a:r>
              <a:rPr lang="en-GB" i="1" dirty="0"/>
              <a:t>“Climate-change activism used to deal with abstract scientific concepts, but with annual forest fires, floods, drought and record heat, plus the news and social-media coverage of all this, we can feel climate accelerating and that adds to a sense of impending apocalypse.”</a:t>
            </a:r>
          </a:p>
          <a:p>
            <a:pPr marL="45720" indent="0" algn="ctr">
              <a:buNone/>
            </a:pPr>
            <a:r>
              <a:rPr lang="en-GB" dirty="0" err="1"/>
              <a:t>Subhir</a:t>
            </a:r>
            <a:r>
              <a:rPr lang="en-GB" dirty="0"/>
              <a:t> Sinha, Lecturer, </a:t>
            </a:r>
            <a:r>
              <a:rPr lang="en-GB" i="1" dirty="0"/>
              <a:t>cited in </a:t>
            </a:r>
            <a:r>
              <a:rPr lang="en-GB" dirty="0"/>
              <a:t>Carnegie (2022)</a:t>
            </a:r>
          </a:p>
          <a:p>
            <a:pPr marL="45720" indent="0" algn="ctr">
              <a:buNone/>
            </a:pPr>
            <a:endParaRPr lang="en-GB" dirty="0"/>
          </a:p>
          <a:p>
            <a:pPr marL="45720" indent="0" algn="ctr">
              <a:buNone/>
            </a:pPr>
            <a:r>
              <a:rPr lang="en-GB" i="1" dirty="0"/>
              <a:t>“I’m not powered by hope. I’m powered by the fact I have no other choice.”</a:t>
            </a:r>
          </a:p>
          <a:p>
            <a:pPr marL="45720" indent="0" algn="ctr">
              <a:buNone/>
            </a:pPr>
            <a:r>
              <a:rPr lang="en-GB" dirty="0"/>
              <a:t>David Hogg, Youth Activist (</a:t>
            </a:r>
            <a:r>
              <a:rPr lang="en-GB" i="1" dirty="0"/>
              <a:t>ibid)</a:t>
            </a:r>
            <a:endParaRPr lang="en-GB" dirty="0"/>
          </a:p>
          <a:p>
            <a:pPr marL="45720" indent="0" algn="ctr">
              <a:buNone/>
            </a:pPr>
            <a:endParaRPr lang="en-GB" sz="1800" dirty="0"/>
          </a:p>
        </p:txBody>
      </p:sp>
    </p:spTree>
    <p:extLst>
      <p:ext uri="{BB962C8B-B14F-4D97-AF65-F5344CB8AC3E}">
        <p14:creationId xmlns:p14="http://schemas.microsoft.com/office/powerpoint/2010/main" val="2750057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992" y="3291243"/>
            <a:ext cx="11569148" cy="1088136"/>
          </a:xfrm>
        </p:spPr>
        <p:txBody>
          <a:bodyPr rtlCol="0">
            <a:noAutofit/>
          </a:bodyPr>
          <a:lstStyle/>
          <a:p>
            <a:pPr algn="ctr" rtl="0"/>
            <a:r>
              <a:rPr lang="en-GB" sz="9600" dirty="0"/>
              <a:t>SPILLING THE TEA</a:t>
            </a:r>
            <a:br>
              <a:rPr lang="en-GB" sz="9600" dirty="0"/>
            </a:br>
            <a:endParaRPr lang="en-GB" sz="9600" dirty="0"/>
          </a:p>
        </p:txBody>
      </p:sp>
      <p:sp>
        <p:nvSpPr>
          <p:cNvPr id="3" name="Content Placeholder 2"/>
          <p:cNvSpPr>
            <a:spLocks noGrp="1"/>
          </p:cNvSpPr>
          <p:nvPr>
            <p:ph idx="1"/>
          </p:nvPr>
        </p:nvSpPr>
        <p:spPr>
          <a:xfrm>
            <a:off x="2926080" y="3429000"/>
            <a:ext cx="6372972" cy="812623"/>
          </a:xfrm>
        </p:spPr>
        <p:txBody>
          <a:bodyPr rtlCol="0">
            <a:normAutofit fontScale="77500" lnSpcReduction="20000"/>
          </a:bodyPr>
          <a:lstStyle/>
          <a:p>
            <a:pPr marL="45720" indent="0" rtl="0">
              <a:buNone/>
            </a:pPr>
            <a:r>
              <a:rPr lang="en-GB" sz="4400" dirty="0"/>
              <a:t>THE TRUE COST OF A CUPPA</a:t>
            </a:r>
          </a:p>
        </p:txBody>
      </p:sp>
      <p:pic>
        <p:nvPicPr>
          <p:cNvPr id="5" name="Graphic 4" descr="Tea outline">
            <a:extLst>
              <a:ext uri="{FF2B5EF4-FFF2-40B4-BE49-F238E27FC236}">
                <a16:creationId xmlns:a16="http://schemas.microsoft.com/office/drawing/2014/main" id="{FB1ECA80-4316-A072-6CFB-CA634835A21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60505" y="3835311"/>
            <a:ext cx="1789043" cy="1789043"/>
          </a:xfrm>
          <a:prstGeom prst="rect">
            <a:avLst/>
          </a:prstGeom>
        </p:spPr>
      </p:pic>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38054"/>
            <a:ext cx="9509759" cy="1088136"/>
          </a:xfrm>
        </p:spPr>
        <p:txBody>
          <a:bodyPr rtlCol="0">
            <a:normAutofit/>
          </a:bodyPr>
          <a:lstStyle/>
          <a:p>
            <a:pPr algn="ctr" rtl="0"/>
            <a:endParaRPr lang="en-GB" sz="2400" dirty="0"/>
          </a:p>
        </p:txBody>
      </p:sp>
      <p:pic>
        <p:nvPicPr>
          <p:cNvPr id="8" name="Content Placeholder 7" descr="Tea outline">
            <a:extLst>
              <a:ext uri="{FF2B5EF4-FFF2-40B4-BE49-F238E27FC236}">
                <a16:creationId xmlns:a16="http://schemas.microsoft.com/office/drawing/2014/main" id="{E6AA7C72-C996-A56F-B485-DE00A1DD2220}"/>
              </a:ext>
            </a:extLst>
          </p:cNvPr>
          <p:cNvPicPr>
            <a:picLocks noGrp="1" noChangeAspect="1"/>
          </p:cNvPicPr>
          <p:nvPr>
            <p:ph sz="half" idx="1"/>
          </p:nvPr>
        </p:nvPicPr>
        <p:blipFill>
          <a:blip r:embed="rId3">
            <a:extLst>
              <a:ext uri="{96DAC541-7B7A-43D3-8B79-37D633B846F1}">
                <asvg:svgBlip xmlns:asvg="http://schemas.microsoft.com/office/drawing/2016/SVG/main" r:embed="rId4"/>
              </a:ext>
            </a:extLst>
          </a:blip>
          <a:stretch>
            <a:fillRect/>
          </a:stretch>
        </p:blipFill>
        <p:spPr>
          <a:xfrm>
            <a:off x="312892" y="2846118"/>
            <a:ext cx="808519" cy="808519"/>
          </a:xfrm>
        </p:spPr>
      </p:pic>
      <p:sp>
        <p:nvSpPr>
          <p:cNvPr id="9" name="TextBox 8">
            <a:extLst>
              <a:ext uri="{FF2B5EF4-FFF2-40B4-BE49-F238E27FC236}">
                <a16:creationId xmlns:a16="http://schemas.microsoft.com/office/drawing/2014/main" id="{E0BA8AF4-D661-936A-6F24-3A7281AB37BD}"/>
              </a:ext>
            </a:extLst>
          </p:cNvPr>
          <p:cNvSpPr txBox="1"/>
          <p:nvPr/>
        </p:nvSpPr>
        <p:spPr>
          <a:xfrm>
            <a:off x="970406" y="3103254"/>
            <a:ext cx="2713382" cy="461665"/>
          </a:xfrm>
          <a:prstGeom prst="rect">
            <a:avLst/>
          </a:prstGeom>
          <a:noFill/>
        </p:spPr>
        <p:txBody>
          <a:bodyPr wrap="square" rtlCol="0">
            <a:spAutoFit/>
          </a:bodyPr>
          <a:lstStyle/>
          <a:p>
            <a:r>
              <a:rPr lang="en-GB" sz="2400" dirty="0"/>
              <a:t>= </a:t>
            </a:r>
            <a:r>
              <a:rPr lang="en-GB" sz="2400" dirty="0">
                <a:solidFill>
                  <a:schemeClr val="accent5">
                    <a:lumMod val="60000"/>
                    <a:lumOff val="40000"/>
                  </a:schemeClr>
                </a:solidFill>
              </a:rPr>
              <a:t>225</a:t>
            </a:r>
            <a:r>
              <a:rPr lang="en-GB" dirty="0">
                <a:solidFill>
                  <a:schemeClr val="accent5">
                    <a:lumMod val="60000"/>
                    <a:lumOff val="40000"/>
                  </a:schemeClr>
                </a:solidFill>
              </a:rPr>
              <a:t>ml</a:t>
            </a:r>
          </a:p>
        </p:txBody>
      </p:sp>
      <p:pic>
        <p:nvPicPr>
          <p:cNvPr id="18" name="Picture 17">
            <a:extLst>
              <a:ext uri="{FF2B5EF4-FFF2-40B4-BE49-F238E27FC236}">
                <a16:creationId xmlns:a16="http://schemas.microsoft.com/office/drawing/2014/main" id="{DE9DCFEA-3D8C-C6EC-705F-6EF67B715AF4}"/>
              </a:ext>
            </a:extLst>
          </p:cNvPr>
          <p:cNvPicPr>
            <a:picLocks noChangeAspect="1"/>
          </p:cNvPicPr>
          <p:nvPr/>
        </p:nvPicPr>
        <p:blipFill>
          <a:blip r:embed="rId5"/>
          <a:stretch>
            <a:fillRect/>
          </a:stretch>
        </p:blipFill>
        <p:spPr>
          <a:xfrm>
            <a:off x="2141023" y="1483309"/>
            <a:ext cx="1971773" cy="1528470"/>
          </a:xfrm>
          <a:prstGeom prst="rect">
            <a:avLst/>
          </a:prstGeom>
        </p:spPr>
      </p:pic>
      <p:pic>
        <p:nvPicPr>
          <p:cNvPr id="19" name="Picture 18">
            <a:extLst>
              <a:ext uri="{FF2B5EF4-FFF2-40B4-BE49-F238E27FC236}">
                <a16:creationId xmlns:a16="http://schemas.microsoft.com/office/drawing/2014/main" id="{B5ACAA54-E06D-02ED-D536-73B7479908E6}"/>
              </a:ext>
            </a:extLst>
          </p:cNvPr>
          <p:cNvPicPr>
            <a:picLocks noChangeAspect="1"/>
          </p:cNvPicPr>
          <p:nvPr/>
        </p:nvPicPr>
        <p:blipFill>
          <a:blip r:embed="rId6"/>
          <a:stretch>
            <a:fillRect/>
          </a:stretch>
        </p:blipFill>
        <p:spPr>
          <a:xfrm>
            <a:off x="2141023" y="2929828"/>
            <a:ext cx="1981575" cy="808519"/>
          </a:xfrm>
          <a:prstGeom prst="rect">
            <a:avLst/>
          </a:prstGeom>
        </p:spPr>
      </p:pic>
      <p:sp>
        <p:nvSpPr>
          <p:cNvPr id="21" name="TextBox 20">
            <a:extLst>
              <a:ext uri="{FF2B5EF4-FFF2-40B4-BE49-F238E27FC236}">
                <a16:creationId xmlns:a16="http://schemas.microsoft.com/office/drawing/2014/main" id="{2B052794-6B63-1815-8242-B716262178A5}"/>
              </a:ext>
            </a:extLst>
          </p:cNvPr>
          <p:cNvSpPr txBox="1"/>
          <p:nvPr/>
        </p:nvSpPr>
        <p:spPr>
          <a:xfrm>
            <a:off x="3861638" y="3110211"/>
            <a:ext cx="1965701" cy="461665"/>
          </a:xfrm>
          <a:prstGeom prst="rect">
            <a:avLst/>
          </a:prstGeom>
          <a:noFill/>
        </p:spPr>
        <p:txBody>
          <a:bodyPr wrap="square" rtlCol="0">
            <a:spAutoFit/>
          </a:bodyPr>
          <a:lstStyle/>
          <a:p>
            <a:r>
              <a:rPr lang="en-GB" sz="2400" dirty="0"/>
              <a:t>= </a:t>
            </a:r>
            <a:r>
              <a:rPr lang="en-GB" sz="2400" dirty="0">
                <a:solidFill>
                  <a:schemeClr val="accent5">
                    <a:lumMod val="60000"/>
                    <a:lumOff val="40000"/>
                  </a:schemeClr>
                </a:solidFill>
              </a:rPr>
              <a:t>35</a:t>
            </a:r>
            <a:r>
              <a:rPr lang="en-GB" dirty="0">
                <a:solidFill>
                  <a:schemeClr val="accent5">
                    <a:lumMod val="60000"/>
                    <a:lumOff val="40000"/>
                  </a:schemeClr>
                </a:solidFill>
              </a:rPr>
              <a:t>L</a:t>
            </a:r>
            <a:endParaRPr lang="en-GB" sz="2400" dirty="0">
              <a:solidFill>
                <a:schemeClr val="accent5">
                  <a:lumMod val="60000"/>
                  <a:lumOff val="40000"/>
                </a:schemeClr>
              </a:solidFill>
            </a:endParaRPr>
          </a:p>
        </p:txBody>
      </p:sp>
      <p:pic>
        <p:nvPicPr>
          <p:cNvPr id="34" name="Picture 33">
            <a:extLst>
              <a:ext uri="{FF2B5EF4-FFF2-40B4-BE49-F238E27FC236}">
                <a16:creationId xmlns:a16="http://schemas.microsoft.com/office/drawing/2014/main" id="{B428327D-2216-03EE-BDF9-5935055CBBE4}"/>
              </a:ext>
            </a:extLst>
          </p:cNvPr>
          <p:cNvPicPr>
            <a:picLocks noChangeAspect="1"/>
          </p:cNvPicPr>
          <p:nvPr/>
        </p:nvPicPr>
        <p:blipFill>
          <a:blip r:embed="rId7"/>
          <a:stretch>
            <a:fillRect/>
          </a:stretch>
        </p:blipFill>
        <p:spPr>
          <a:xfrm>
            <a:off x="4871769" y="3334086"/>
            <a:ext cx="5719261" cy="2577198"/>
          </a:xfrm>
          <a:prstGeom prst="rect">
            <a:avLst/>
          </a:prstGeom>
        </p:spPr>
      </p:pic>
      <p:sp>
        <p:nvSpPr>
          <p:cNvPr id="36" name="Content Placeholder 35">
            <a:extLst>
              <a:ext uri="{FF2B5EF4-FFF2-40B4-BE49-F238E27FC236}">
                <a16:creationId xmlns:a16="http://schemas.microsoft.com/office/drawing/2014/main" id="{59AA77E5-732E-61C2-8F5F-8733D23599E5}"/>
              </a:ext>
            </a:extLst>
          </p:cNvPr>
          <p:cNvSpPr>
            <a:spLocks noGrp="1"/>
          </p:cNvSpPr>
          <p:nvPr>
            <p:ph sz="half" idx="2"/>
          </p:nvPr>
        </p:nvSpPr>
        <p:spPr>
          <a:xfrm>
            <a:off x="10591030" y="3206887"/>
            <a:ext cx="1255885" cy="447750"/>
          </a:xfrm>
        </p:spPr>
        <p:txBody>
          <a:bodyPr>
            <a:noAutofit/>
          </a:bodyPr>
          <a:lstStyle/>
          <a:p>
            <a:pPr marL="45720" indent="0">
              <a:buNone/>
            </a:pPr>
            <a:r>
              <a:rPr lang="en-GB" sz="2400" dirty="0">
                <a:solidFill>
                  <a:schemeClr val="tx1"/>
                </a:solidFill>
              </a:rPr>
              <a:t>= </a:t>
            </a:r>
            <a:r>
              <a:rPr lang="en-GB" sz="2400" dirty="0">
                <a:solidFill>
                  <a:schemeClr val="accent5">
                    <a:lumMod val="60000"/>
                    <a:lumOff val="40000"/>
                  </a:schemeClr>
                </a:solidFill>
              </a:rPr>
              <a:t>3.5</a:t>
            </a:r>
            <a:r>
              <a:rPr lang="en-GB" sz="1800" dirty="0">
                <a:solidFill>
                  <a:schemeClr val="accent5">
                    <a:lumMod val="60000"/>
                    <a:lumOff val="40000"/>
                  </a:schemeClr>
                </a:solidFill>
              </a:rPr>
              <a:t>bL</a:t>
            </a:r>
            <a:endParaRPr lang="en-GB" sz="2400" dirty="0">
              <a:solidFill>
                <a:schemeClr val="accent5">
                  <a:lumMod val="60000"/>
                  <a:lumOff val="40000"/>
                </a:schemeClr>
              </a:solidFill>
            </a:endParaRPr>
          </a:p>
        </p:txBody>
      </p:sp>
      <p:pic>
        <p:nvPicPr>
          <p:cNvPr id="37" name="Picture 36">
            <a:extLst>
              <a:ext uri="{FF2B5EF4-FFF2-40B4-BE49-F238E27FC236}">
                <a16:creationId xmlns:a16="http://schemas.microsoft.com/office/drawing/2014/main" id="{7C3B40CE-0209-8333-2297-A82FC0CACD7A}"/>
              </a:ext>
            </a:extLst>
          </p:cNvPr>
          <p:cNvPicPr>
            <a:picLocks noChangeAspect="1"/>
          </p:cNvPicPr>
          <p:nvPr/>
        </p:nvPicPr>
        <p:blipFill>
          <a:blip r:embed="rId8"/>
          <a:stretch>
            <a:fillRect/>
          </a:stretch>
        </p:blipFill>
        <p:spPr>
          <a:xfrm>
            <a:off x="2128831" y="3654637"/>
            <a:ext cx="1975275" cy="1530229"/>
          </a:xfrm>
          <a:prstGeom prst="rect">
            <a:avLst/>
          </a:prstGeom>
        </p:spPr>
      </p:pic>
      <p:pic>
        <p:nvPicPr>
          <p:cNvPr id="38" name="Picture 37">
            <a:extLst>
              <a:ext uri="{FF2B5EF4-FFF2-40B4-BE49-F238E27FC236}">
                <a16:creationId xmlns:a16="http://schemas.microsoft.com/office/drawing/2014/main" id="{01F4231E-68DA-BF42-B7E5-91A97E7153C2}"/>
              </a:ext>
            </a:extLst>
          </p:cNvPr>
          <p:cNvPicPr>
            <a:picLocks noChangeAspect="1"/>
          </p:cNvPicPr>
          <p:nvPr/>
        </p:nvPicPr>
        <p:blipFill>
          <a:blip r:embed="rId9"/>
          <a:stretch>
            <a:fillRect/>
          </a:stretch>
        </p:blipFill>
        <p:spPr>
          <a:xfrm>
            <a:off x="4890956" y="869680"/>
            <a:ext cx="5718544" cy="2572735"/>
          </a:xfrm>
          <a:prstGeom prst="rect">
            <a:avLst/>
          </a:prstGeom>
        </p:spPr>
      </p:pic>
      <p:sp>
        <p:nvSpPr>
          <p:cNvPr id="39" name="TextBox 38">
            <a:extLst>
              <a:ext uri="{FF2B5EF4-FFF2-40B4-BE49-F238E27FC236}">
                <a16:creationId xmlns:a16="http://schemas.microsoft.com/office/drawing/2014/main" id="{61B27631-9C7D-B7BE-1A85-0D6FC794336C}"/>
              </a:ext>
            </a:extLst>
          </p:cNvPr>
          <p:cNvSpPr txBox="1"/>
          <p:nvPr/>
        </p:nvSpPr>
        <p:spPr>
          <a:xfrm>
            <a:off x="854764" y="6304923"/>
            <a:ext cx="11241157" cy="369332"/>
          </a:xfrm>
          <a:prstGeom prst="rect">
            <a:avLst/>
          </a:prstGeom>
          <a:noFill/>
        </p:spPr>
        <p:txBody>
          <a:bodyPr wrap="square" rtlCol="0">
            <a:spAutoFit/>
          </a:bodyPr>
          <a:lstStyle/>
          <a:p>
            <a:r>
              <a:rPr lang="en-GB" dirty="0"/>
              <a:t>Data drawn from findings by Chapagain &amp; </a:t>
            </a:r>
            <a:r>
              <a:rPr lang="en-GB" dirty="0" err="1"/>
              <a:t>Hoeksta</a:t>
            </a:r>
            <a:r>
              <a:rPr lang="en-GB" dirty="0"/>
              <a:t> (2004 &amp; 2007) </a:t>
            </a:r>
            <a:r>
              <a:rPr lang="en-GB" i="1" dirty="0"/>
              <a:t>cited by </a:t>
            </a:r>
            <a:r>
              <a:rPr lang="en-GB" dirty="0" err="1"/>
              <a:t>Steenbergs</a:t>
            </a:r>
            <a:r>
              <a:rPr lang="en-GB" dirty="0"/>
              <a:t> Inc. (2015)</a:t>
            </a:r>
          </a:p>
        </p:txBody>
      </p:sp>
    </p:spTree>
    <p:extLst>
      <p:ext uri="{BB962C8B-B14F-4D97-AF65-F5344CB8AC3E}">
        <p14:creationId xmlns:p14="http://schemas.microsoft.com/office/powerpoint/2010/main" val="19520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1" grpId="0"/>
      <p:bldP spid="36" grpId="0" build="p"/>
      <p:bldP spid="3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rtl="0"/>
            <a:r>
              <a:rPr lang="en-GB" sz="4800" dirty="0"/>
              <a:t> TASK - </a:t>
            </a:r>
            <a:r>
              <a:rPr lang="en-GB" sz="6600" dirty="0"/>
              <a:t>#</a:t>
            </a:r>
            <a:r>
              <a:rPr lang="en-GB" sz="4800" i="1" dirty="0"/>
              <a:t>FILTER </a:t>
            </a:r>
            <a:r>
              <a:rPr lang="en-GB" sz="4800" dirty="0"/>
              <a:t> </a:t>
            </a:r>
          </a:p>
        </p:txBody>
      </p:sp>
      <p:graphicFrame>
        <p:nvGraphicFramePr>
          <p:cNvPr id="7" name="Content Placeholder 6" descr="Interconnected Rings diagram showing three groups in overlapping circles"/>
          <p:cNvGraphicFramePr>
            <a:graphicFrameLocks noGrp="1"/>
          </p:cNvGraphicFramePr>
          <p:nvPr>
            <p:ph sz="half" idx="2"/>
            <p:extLst>
              <p:ext uri="{D42A27DB-BD31-4B8C-83A1-F6EECF244321}">
                <p14:modId xmlns:p14="http://schemas.microsoft.com/office/powerpoint/2010/main" val="687029265"/>
              </p:ext>
            </p:extLst>
          </p:nvPr>
        </p:nvGraphicFramePr>
        <p:xfrm>
          <a:off x="6278563" y="1573213"/>
          <a:ext cx="4572000" cy="4141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p:cNvSpPr>
            <a:spLocks noGrp="1"/>
          </p:cNvSpPr>
          <p:nvPr>
            <p:ph sz="half" idx="1"/>
          </p:nvPr>
        </p:nvSpPr>
        <p:spPr/>
        <p:txBody>
          <a:bodyPr rtlCol="0">
            <a:normAutofit fontScale="92500"/>
          </a:bodyPr>
          <a:lstStyle/>
          <a:p>
            <a:pPr marL="45720" indent="0" rtl="0">
              <a:buNone/>
            </a:pPr>
            <a:r>
              <a:rPr lang="en-GB" sz="2400" dirty="0"/>
              <a:t>In pairs, design and build a water filter using the following materials:</a:t>
            </a:r>
          </a:p>
          <a:p>
            <a:pPr rtl="0"/>
            <a:r>
              <a:rPr lang="en-GB" dirty="0"/>
              <a:t>Recycled bottles</a:t>
            </a:r>
          </a:p>
          <a:p>
            <a:pPr rtl="0"/>
            <a:r>
              <a:rPr lang="en-GB" dirty="0"/>
              <a:t>Silicate Substrate</a:t>
            </a:r>
          </a:p>
          <a:p>
            <a:pPr rtl="0"/>
            <a:r>
              <a:rPr lang="en-GB" dirty="0"/>
              <a:t>Elastic Bands</a:t>
            </a:r>
          </a:p>
          <a:p>
            <a:pPr rtl="0"/>
            <a:r>
              <a:rPr lang="en-GB" dirty="0"/>
              <a:t>Muslin Cloth</a:t>
            </a:r>
          </a:p>
          <a:p>
            <a:pPr rtl="0"/>
            <a:r>
              <a:rPr lang="en-GB" dirty="0"/>
              <a:t>Charcoal</a:t>
            </a:r>
          </a:p>
          <a:p>
            <a:pPr rtl="0"/>
            <a:r>
              <a:rPr lang="en-GB" dirty="0"/>
              <a:t>Sponges</a:t>
            </a:r>
          </a:p>
          <a:p>
            <a:pPr rtl="0"/>
            <a:r>
              <a:rPr lang="en-GB" dirty="0"/>
              <a:t>Gravel</a:t>
            </a:r>
          </a:p>
          <a:p>
            <a:pPr rtl="0"/>
            <a:endParaRPr lang="en-GB" dirty="0"/>
          </a:p>
          <a:p>
            <a:pPr rtl="0"/>
            <a:endParaRPr lang="en-GB" dirty="0"/>
          </a:p>
        </p:txBody>
      </p:sp>
      <p:sp>
        <p:nvSpPr>
          <p:cNvPr id="4" name="Oval 3">
            <a:extLst>
              <a:ext uri="{FF2B5EF4-FFF2-40B4-BE49-F238E27FC236}">
                <a16:creationId xmlns:a16="http://schemas.microsoft.com/office/drawing/2014/main" id="{3BCDB374-2EFA-E275-6A56-E228B31C44D9}"/>
              </a:ext>
            </a:extLst>
          </p:cNvPr>
          <p:cNvSpPr/>
          <p:nvPr/>
        </p:nvSpPr>
        <p:spPr>
          <a:xfrm>
            <a:off x="6517103" y="1143000"/>
            <a:ext cx="7049812" cy="6805918"/>
          </a:xfrm>
          <a:prstGeom prst="ellipse">
            <a:avLst/>
          </a:prstGeom>
          <a:solidFill>
            <a:schemeClr val="accent2">
              <a:lumMod val="60000"/>
              <a:lumOff val="40000"/>
              <a:alpha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sp>
        <p:nvSpPr>
          <p:cNvPr id="5" name="TextBox 4">
            <a:extLst>
              <a:ext uri="{FF2B5EF4-FFF2-40B4-BE49-F238E27FC236}">
                <a16:creationId xmlns:a16="http://schemas.microsoft.com/office/drawing/2014/main" id="{B2F63698-3E0A-5552-59E2-FE80E7710B6D}"/>
              </a:ext>
            </a:extLst>
          </p:cNvPr>
          <p:cNvSpPr txBox="1"/>
          <p:nvPr/>
        </p:nvSpPr>
        <p:spPr>
          <a:xfrm>
            <a:off x="193481" y="6101145"/>
            <a:ext cx="6460435" cy="646331"/>
          </a:xfrm>
          <a:prstGeom prst="rect">
            <a:avLst/>
          </a:prstGeom>
          <a:noFill/>
        </p:spPr>
        <p:txBody>
          <a:bodyPr wrap="square" rtlCol="0">
            <a:spAutoFit/>
          </a:bodyPr>
          <a:lstStyle/>
          <a:p>
            <a:r>
              <a:rPr lang="en-GB" dirty="0"/>
              <a:t>Session adapted from STEM Water Filtration Project, University of Colorado (2015)</a:t>
            </a:r>
          </a:p>
        </p:txBody>
      </p:sp>
      <p:sp>
        <p:nvSpPr>
          <p:cNvPr id="11" name="TextBox 10">
            <a:extLst>
              <a:ext uri="{FF2B5EF4-FFF2-40B4-BE49-F238E27FC236}">
                <a16:creationId xmlns:a16="http://schemas.microsoft.com/office/drawing/2014/main" id="{A4F18F9F-CB37-6E66-A273-8E5576FD2BE1}"/>
              </a:ext>
            </a:extLst>
          </p:cNvPr>
          <p:cNvSpPr txBox="1"/>
          <p:nvPr/>
        </p:nvSpPr>
        <p:spPr>
          <a:xfrm>
            <a:off x="7847683" y="1794527"/>
            <a:ext cx="4491004" cy="1015663"/>
          </a:xfrm>
          <a:prstGeom prst="rect">
            <a:avLst/>
          </a:prstGeom>
          <a:noFill/>
        </p:spPr>
        <p:txBody>
          <a:bodyPr wrap="square" rtlCol="0">
            <a:spAutoFit/>
          </a:bodyPr>
          <a:lstStyle/>
          <a:p>
            <a:r>
              <a:rPr lang="en-GB" sz="3200" dirty="0">
                <a:solidFill>
                  <a:schemeClr val="bg1"/>
                </a:solidFill>
              </a:rPr>
              <a:t>WHY THIS SESSION?</a:t>
            </a:r>
          </a:p>
          <a:p>
            <a:endParaRPr lang="en-GB" sz="2800" dirty="0">
              <a:solidFill>
                <a:schemeClr val="bg1"/>
              </a:solidFill>
            </a:endParaRPr>
          </a:p>
        </p:txBody>
      </p:sp>
      <p:sp>
        <p:nvSpPr>
          <p:cNvPr id="12" name="TextBox 11">
            <a:extLst>
              <a:ext uri="{FF2B5EF4-FFF2-40B4-BE49-F238E27FC236}">
                <a16:creationId xmlns:a16="http://schemas.microsoft.com/office/drawing/2014/main" id="{7F0A950E-E40E-04DB-BD81-BC3D38AD20EF}"/>
              </a:ext>
            </a:extLst>
          </p:cNvPr>
          <p:cNvSpPr txBox="1"/>
          <p:nvPr/>
        </p:nvSpPr>
        <p:spPr>
          <a:xfrm>
            <a:off x="6619456" y="2474843"/>
            <a:ext cx="5572544" cy="3970318"/>
          </a:xfrm>
          <a:prstGeom prst="rect">
            <a:avLst/>
          </a:prstGeom>
          <a:noFill/>
        </p:spPr>
        <p:txBody>
          <a:bodyPr wrap="square" rtlCol="0">
            <a:spAutoFit/>
          </a:bodyPr>
          <a:lstStyle/>
          <a:p>
            <a:r>
              <a:rPr lang="en-GB" dirty="0"/>
              <a:t>            </a:t>
            </a:r>
            <a:r>
              <a:rPr lang="en-GB" dirty="0">
                <a:solidFill>
                  <a:schemeClr val="bg1"/>
                </a:solidFill>
              </a:rPr>
              <a:t>Though the UNCRC identifies access to water</a:t>
            </a:r>
          </a:p>
          <a:p>
            <a:r>
              <a:rPr lang="en-GB" dirty="0">
                <a:solidFill>
                  <a:schemeClr val="bg1"/>
                </a:solidFill>
              </a:rPr>
              <a:t>       as a basic right (Article 24, 1989) 1 in 10 people</a:t>
            </a:r>
          </a:p>
          <a:p>
            <a:r>
              <a:rPr lang="en-GB" dirty="0">
                <a:solidFill>
                  <a:schemeClr val="bg1"/>
                </a:solidFill>
              </a:rPr>
              <a:t>    globally are deprived of clean water, with many</a:t>
            </a:r>
          </a:p>
          <a:p>
            <a:r>
              <a:rPr lang="en-GB" dirty="0">
                <a:solidFill>
                  <a:schemeClr val="bg1"/>
                </a:solidFill>
              </a:rPr>
              <a:t> countries in Africa having over half their population experiencing water poverty (Water Aid, 2019). </a:t>
            </a:r>
          </a:p>
          <a:p>
            <a:endParaRPr lang="en-GB" dirty="0">
              <a:solidFill>
                <a:schemeClr val="bg1"/>
              </a:solidFill>
            </a:endParaRPr>
          </a:p>
          <a:p>
            <a:r>
              <a:rPr lang="en-GB" sz="2400" i="1" dirty="0">
                <a:solidFill>
                  <a:schemeClr val="bg1"/>
                </a:solidFill>
                <a:effectLst/>
                <a:latin typeface="Noto Sans" panose="020B0502040204020203" pitchFamily="34" charset="0"/>
              </a:rPr>
              <a:t>‘The climate crisis is interrelated with the water crisis, and the world needs to  </a:t>
            </a:r>
          </a:p>
          <a:p>
            <a:r>
              <a:rPr lang="en-GB" sz="2400" i="1" dirty="0">
                <a:solidFill>
                  <a:schemeClr val="bg1"/>
                </a:solidFill>
                <a:latin typeface="Noto Sans" panose="020B0502040204020203" pitchFamily="34" charset="0"/>
              </a:rPr>
              <a:t> </a:t>
            </a:r>
            <a:r>
              <a:rPr lang="en-GB" sz="2400" i="1" dirty="0">
                <a:solidFill>
                  <a:schemeClr val="bg1"/>
                </a:solidFill>
                <a:effectLst/>
                <a:latin typeface="Noto Sans" panose="020B0502040204020203" pitchFamily="34" charset="0"/>
              </a:rPr>
              <a:t> recognise the chaos the climate crisis </a:t>
            </a:r>
          </a:p>
          <a:p>
            <a:r>
              <a:rPr lang="en-GB" sz="2400" i="1" dirty="0">
                <a:solidFill>
                  <a:schemeClr val="bg1"/>
                </a:solidFill>
                <a:latin typeface="Noto Sans" panose="020B0502040204020203" pitchFamily="34" charset="0"/>
              </a:rPr>
              <a:t>  </a:t>
            </a:r>
            <a:r>
              <a:rPr lang="en-GB" sz="2400" i="1" dirty="0">
                <a:solidFill>
                  <a:schemeClr val="bg1"/>
                </a:solidFill>
                <a:effectLst/>
                <a:latin typeface="Noto Sans" panose="020B0502040204020203" pitchFamily="34" charset="0"/>
              </a:rPr>
              <a:t>  is causing right now.’  </a:t>
            </a:r>
          </a:p>
          <a:p>
            <a:endParaRPr lang="en-GB" sz="2400" i="1" dirty="0">
              <a:solidFill>
                <a:schemeClr val="bg1"/>
              </a:solidFill>
              <a:latin typeface="Noto Sans" panose="020B0502040204020203" pitchFamily="34" charset="0"/>
            </a:endParaRPr>
          </a:p>
          <a:p>
            <a:r>
              <a:rPr lang="en-GB" sz="2400" i="1" dirty="0">
                <a:solidFill>
                  <a:schemeClr val="bg1"/>
                </a:solidFill>
                <a:latin typeface="Noto Sans" panose="020B0502040204020203" pitchFamily="34" charset="0"/>
              </a:rPr>
              <a:t>       </a:t>
            </a:r>
            <a:endParaRPr lang="en-GB" sz="2000" i="1" dirty="0">
              <a:solidFill>
                <a:schemeClr val="bg1"/>
              </a:solidFill>
            </a:endParaRPr>
          </a:p>
        </p:txBody>
      </p:sp>
      <p:sp>
        <p:nvSpPr>
          <p:cNvPr id="14" name="TextBox 13">
            <a:extLst>
              <a:ext uri="{FF2B5EF4-FFF2-40B4-BE49-F238E27FC236}">
                <a16:creationId xmlns:a16="http://schemas.microsoft.com/office/drawing/2014/main" id="{7EB016DF-C93F-DF6A-DE75-DBDD3A681A39}"/>
              </a:ext>
            </a:extLst>
          </p:cNvPr>
          <p:cNvSpPr txBox="1"/>
          <p:nvPr/>
        </p:nvSpPr>
        <p:spPr>
          <a:xfrm>
            <a:off x="7674683" y="5666103"/>
            <a:ext cx="4562059" cy="400110"/>
          </a:xfrm>
          <a:prstGeom prst="rect">
            <a:avLst/>
          </a:prstGeom>
          <a:noFill/>
        </p:spPr>
        <p:txBody>
          <a:bodyPr wrap="square" rtlCol="0">
            <a:spAutoFit/>
          </a:bodyPr>
          <a:lstStyle/>
          <a:p>
            <a:r>
              <a:rPr lang="en-GB" sz="2000" dirty="0">
                <a:solidFill>
                  <a:schemeClr val="bg1"/>
                </a:solidFill>
                <a:latin typeface="Noto Sans" panose="020B0502040204020203" pitchFamily="34" charset="0"/>
              </a:rPr>
              <a:t>Vanessa Nakate, Youth Activist (ibid)</a:t>
            </a:r>
            <a:endParaRPr lang="en-GB" sz="2000" dirty="0"/>
          </a:p>
        </p:txBody>
      </p:sp>
      <p:pic>
        <p:nvPicPr>
          <p:cNvPr id="20" name="Graphic 19" descr="Water outline">
            <a:extLst>
              <a:ext uri="{FF2B5EF4-FFF2-40B4-BE49-F238E27FC236}">
                <a16:creationId xmlns:a16="http://schemas.microsoft.com/office/drawing/2014/main" id="{EDAA2F08-F6D2-9D7B-D95C-C796D79A17B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28262" y="2395330"/>
            <a:ext cx="1610996" cy="1757828"/>
          </a:xfrm>
          <a:prstGeom prst="rect">
            <a:avLst/>
          </a:prstGeom>
        </p:spPr>
      </p:pic>
      <p:pic>
        <p:nvPicPr>
          <p:cNvPr id="21" name="Picture 20">
            <a:extLst>
              <a:ext uri="{FF2B5EF4-FFF2-40B4-BE49-F238E27FC236}">
                <a16:creationId xmlns:a16="http://schemas.microsoft.com/office/drawing/2014/main" id="{F4FA9113-1147-8810-320E-6B23FC6B30F8}"/>
              </a:ext>
            </a:extLst>
          </p:cNvPr>
          <p:cNvPicPr>
            <a:picLocks noChangeAspect="1"/>
          </p:cNvPicPr>
          <p:nvPr/>
        </p:nvPicPr>
        <p:blipFill>
          <a:blip r:embed="rId10"/>
          <a:stretch>
            <a:fillRect/>
          </a:stretch>
        </p:blipFill>
        <p:spPr>
          <a:xfrm>
            <a:off x="4881945" y="3371866"/>
            <a:ext cx="1088136" cy="1088136"/>
          </a:xfrm>
          <a:prstGeom prst="rect">
            <a:avLst/>
          </a:prstGeom>
        </p:spPr>
      </p:pic>
      <p:pic>
        <p:nvPicPr>
          <p:cNvPr id="22" name="Picture 21">
            <a:extLst>
              <a:ext uri="{FF2B5EF4-FFF2-40B4-BE49-F238E27FC236}">
                <a16:creationId xmlns:a16="http://schemas.microsoft.com/office/drawing/2014/main" id="{937898DB-7CBF-85CE-0A52-6AC8DFF9807F}"/>
              </a:ext>
            </a:extLst>
          </p:cNvPr>
          <p:cNvPicPr>
            <a:picLocks noChangeAspect="1"/>
          </p:cNvPicPr>
          <p:nvPr/>
        </p:nvPicPr>
        <p:blipFill>
          <a:blip r:embed="rId10"/>
          <a:stretch>
            <a:fillRect/>
          </a:stretch>
        </p:blipFill>
        <p:spPr>
          <a:xfrm>
            <a:off x="4373398" y="4198412"/>
            <a:ext cx="925965" cy="925965"/>
          </a:xfrm>
          <a:prstGeom prst="rect">
            <a:avLst/>
          </a:prstGeom>
        </p:spPr>
      </p:pic>
    </p:spTree>
    <p:extLst>
      <p:ext uri="{BB962C8B-B14F-4D97-AF65-F5344CB8AC3E}">
        <p14:creationId xmlns:p14="http://schemas.microsoft.com/office/powerpoint/2010/main" val="14410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xEl>
                                              <p:pRg st="5" end="5"/>
                                            </p:txEl>
                                          </p:spTgt>
                                        </p:tgtEl>
                                        <p:attrNameLst>
                                          <p:attrName>style.visibility</p:attrName>
                                        </p:attrNameLst>
                                      </p:cBhvr>
                                      <p:to>
                                        <p:strVal val="visible"/>
                                      </p:to>
                                    </p:set>
                                    <p:animEffect transition="in" filter="fade">
                                      <p:cBhvr>
                                        <p:cTn id="7" dur="500"/>
                                        <p:tgtEl>
                                          <p:spTgt spid="12">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
                                            <p:txEl>
                                              <p:pRg st="6" end="6"/>
                                            </p:txEl>
                                          </p:spTgt>
                                        </p:tgtEl>
                                        <p:attrNameLst>
                                          <p:attrName>style.visibility</p:attrName>
                                        </p:attrNameLst>
                                      </p:cBhvr>
                                      <p:to>
                                        <p:strVal val="visible"/>
                                      </p:to>
                                    </p:set>
                                    <p:animEffect transition="in" filter="fade">
                                      <p:cBhvr>
                                        <p:cTn id="10" dur="500"/>
                                        <p:tgtEl>
                                          <p:spTgt spid="12">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xEl>
                                              <p:pRg st="7" end="7"/>
                                            </p:txEl>
                                          </p:spTgt>
                                        </p:tgtEl>
                                        <p:attrNameLst>
                                          <p:attrName>style.visibility</p:attrName>
                                        </p:attrNameLst>
                                      </p:cBhvr>
                                      <p:to>
                                        <p:strVal val="visible"/>
                                      </p:to>
                                    </p:set>
                                    <p:animEffect transition="in" filter="fade">
                                      <p:cBhvr>
                                        <p:cTn id="13" dur="500"/>
                                        <p:tgtEl>
                                          <p:spTgt spid="12">
                                            <p:txEl>
                                              <p:pRg st="7" end="7"/>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0612A-B573-6FF3-5AB2-EC02B6F0E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10FEA-5EF2-16D8-7B33-1AD176E67153}"/>
              </a:ext>
            </a:extLst>
          </p:cNvPr>
          <p:cNvSpPr>
            <a:spLocks noGrp="1"/>
          </p:cNvSpPr>
          <p:nvPr>
            <p:ph type="title"/>
          </p:nvPr>
        </p:nvSpPr>
        <p:spPr>
          <a:xfrm>
            <a:off x="1210193" y="-420362"/>
            <a:ext cx="9768439" cy="2667000"/>
          </a:xfrm>
        </p:spPr>
        <p:txBody>
          <a:bodyPr rtlCol="0">
            <a:noAutofit/>
          </a:bodyPr>
          <a:lstStyle/>
          <a:p>
            <a:pPr rtl="0"/>
            <a:r>
              <a:rPr lang="en-GB" sz="9600" b="1" dirty="0"/>
              <a:t>REFLECTIONS</a:t>
            </a:r>
          </a:p>
        </p:txBody>
      </p:sp>
      <p:sp>
        <p:nvSpPr>
          <p:cNvPr id="4" name="Text Placeholder 3">
            <a:extLst>
              <a:ext uri="{FF2B5EF4-FFF2-40B4-BE49-F238E27FC236}">
                <a16:creationId xmlns:a16="http://schemas.microsoft.com/office/drawing/2014/main" id="{3295F3D5-C0BF-B5EA-6F38-4D89D7CF35A7}"/>
              </a:ext>
            </a:extLst>
          </p:cNvPr>
          <p:cNvSpPr>
            <a:spLocks noGrp="1"/>
          </p:cNvSpPr>
          <p:nvPr>
            <p:ph type="body" idx="1"/>
          </p:nvPr>
        </p:nvSpPr>
        <p:spPr>
          <a:xfrm>
            <a:off x="1293813" y="2584173"/>
            <a:ext cx="9601200" cy="3617843"/>
          </a:xfrm>
        </p:spPr>
        <p:txBody>
          <a:bodyPr rtlCol="0"/>
          <a:lstStyle/>
          <a:p>
            <a:pPr rtl="0"/>
            <a:endParaRPr lang="en-GB" sz="3200" dirty="0">
              <a:solidFill>
                <a:schemeClr val="accent6">
                  <a:lumMod val="75000"/>
                </a:schemeClr>
              </a:solidFill>
            </a:endParaRPr>
          </a:p>
        </p:txBody>
      </p:sp>
    </p:spTree>
    <p:extLst>
      <p:ext uri="{BB962C8B-B14F-4D97-AF65-F5344CB8AC3E}">
        <p14:creationId xmlns:p14="http://schemas.microsoft.com/office/powerpoint/2010/main" val="2212058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rtl="0"/>
            <a:r>
              <a:rPr lang="en-GB" sz="2400" b="1" i="1" dirty="0">
                <a:solidFill>
                  <a:schemeClr val="accent1">
                    <a:lumMod val="75000"/>
                  </a:schemeClr>
                </a:solidFill>
                <a:effectLst/>
                <a:latin typeface="Noto Sans" panose="020B0502040504020204" pitchFamily="34" charset="0"/>
              </a:rPr>
              <a:t>“</a:t>
            </a:r>
            <a:r>
              <a:rPr lang="en-GB" sz="2400" b="1" i="1" dirty="0">
                <a:solidFill>
                  <a:schemeClr val="accent2">
                    <a:lumMod val="75000"/>
                  </a:schemeClr>
                </a:solidFill>
                <a:effectLst/>
                <a:latin typeface="Noto Sans" panose="020B0502040504020204" pitchFamily="34" charset="0"/>
              </a:rPr>
              <a:t>Through a lens of climate justice, we can tackle systems of oppression, displacement and the climate crisis all in one; these issues are interconnected. While structural political changes are needed to fight the climate crisis, we can all take part in the climate movement, and those severely impacted by it need to be heard.  Change in history has always come from many people - some extraordinary, but many just ordinary - individuals coming together to choose to resist oppression and exploitation. We all have the power to be catalysts for change.” </a:t>
            </a:r>
            <a:endParaRPr lang="en-GB" sz="2400" b="1" i="1" dirty="0">
              <a:solidFill>
                <a:schemeClr val="accent2">
                  <a:lumMod val="75000"/>
                </a:schemeClr>
              </a:solidFill>
            </a:endParaRPr>
          </a:p>
        </p:txBody>
      </p:sp>
      <p:sp>
        <p:nvSpPr>
          <p:cNvPr id="4" name="Text Placeholder 3"/>
          <p:cNvSpPr>
            <a:spLocks noGrp="1"/>
          </p:cNvSpPr>
          <p:nvPr>
            <p:ph type="body" idx="1"/>
          </p:nvPr>
        </p:nvSpPr>
        <p:spPr/>
        <p:txBody>
          <a:bodyPr rtlCol="0"/>
          <a:lstStyle/>
          <a:p>
            <a:pPr rtl="0"/>
            <a:endParaRPr lang="en-GB" dirty="0"/>
          </a:p>
          <a:p>
            <a:pPr rtl="0"/>
            <a:r>
              <a:rPr lang="en-GB" sz="3200" dirty="0">
                <a:solidFill>
                  <a:schemeClr val="accent6">
                    <a:lumMod val="75000"/>
                  </a:schemeClr>
                </a:solidFill>
              </a:rPr>
              <a:t>Mikaela loach, youth activist, (2019)</a:t>
            </a:r>
          </a:p>
        </p:txBody>
      </p:sp>
    </p:spTree>
    <p:extLst>
      <p:ext uri="{BB962C8B-B14F-4D97-AF65-F5344CB8AC3E}">
        <p14:creationId xmlns:p14="http://schemas.microsoft.com/office/powerpoint/2010/main" val="2255057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40628"/>
            <a:ext cx="9509759" cy="1088136"/>
          </a:xfrm>
        </p:spPr>
        <p:txBody>
          <a:bodyPr rtlCol="0">
            <a:noAutofit/>
          </a:bodyPr>
          <a:lstStyle/>
          <a:p>
            <a:pPr algn="ctr" rtl="0"/>
            <a:r>
              <a:rPr lang="en-GB" sz="9600" dirty="0"/>
              <a:t>QUESTIONS</a:t>
            </a:r>
          </a:p>
        </p:txBody>
      </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21EA3-BF1A-4899-E819-FA06266C11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A8929B-CB0F-60ED-428B-D15530C58A63}"/>
              </a:ext>
            </a:extLst>
          </p:cNvPr>
          <p:cNvSpPr>
            <a:spLocks noGrp="1"/>
          </p:cNvSpPr>
          <p:nvPr>
            <p:ph type="title"/>
          </p:nvPr>
        </p:nvSpPr>
        <p:spPr>
          <a:xfrm>
            <a:off x="1293813" y="-1056466"/>
            <a:ext cx="9768439" cy="2667000"/>
          </a:xfrm>
        </p:spPr>
        <p:txBody>
          <a:bodyPr rtlCol="0">
            <a:noAutofit/>
          </a:bodyPr>
          <a:lstStyle/>
          <a:p>
            <a:pPr rtl="0"/>
            <a:r>
              <a:rPr lang="en-GB" b="1" dirty="0"/>
              <a:t>REFERERENCES</a:t>
            </a:r>
          </a:p>
        </p:txBody>
      </p:sp>
      <p:sp>
        <p:nvSpPr>
          <p:cNvPr id="5" name="TextBox 4">
            <a:extLst>
              <a:ext uri="{FF2B5EF4-FFF2-40B4-BE49-F238E27FC236}">
                <a16:creationId xmlns:a16="http://schemas.microsoft.com/office/drawing/2014/main" id="{19ECBFCB-55A3-A9B7-1416-077956A8FC70}"/>
              </a:ext>
            </a:extLst>
          </p:cNvPr>
          <p:cNvSpPr txBox="1"/>
          <p:nvPr/>
        </p:nvSpPr>
        <p:spPr>
          <a:xfrm>
            <a:off x="80376" y="2186608"/>
            <a:ext cx="6097656" cy="3724096"/>
          </a:xfrm>
          <a:prstGeom prst="rect">
            <a:avLst/>
          </a:prstGeom>
          <a:noFill/>
        </p:spPr>
        <p:txBody>
          <a:bodyPr wrap="square">
            <a:spAutoFit/>
          </a:bodyPr>
          <a:lstStyle/>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Balundė</a:t>
            </a:r>
            <a:r>
              <a:rPr lang="en-GB" sz="1100" dirty="0">
                <a:effectLst/>
                <a:latin typeface="Cambria" panose="02040503050406030204" pitchFamily="18" charset="0"/>
                <a:ea typeface="Calibri" panose="020F0502020204030204" pitchFamily="34" charset="0"/>
                <a:cs typeface="Cambria" panose="02040503050406030204" pitchFamily="18" charset="0"/>
              </a:rPr>
              <a:t>, A., </a:t>
            </a:r>
            <a:r>
              <a:rPr lang="en-GB" sz="1100" dirty="0" err="1">
                <a:effectLst/>
                <a:latin typeface="Cambria" panose="02040503050406030204" pitchFamily="18" charset="0"/>
                <a:ea typeface="Calibri" panose="020F0502020204030204" pitchFamily="34" charset="0"/>
                <a:cs typeface="Cambria" panose="02040503050406030204" pitchFamily="18" charset="0"/>
              </a:rPr>
              <a:t>Perlaviciute</a:t>
            </a:r>
            <a:r>
              <a:rPr lang="en-GB" sz="1100" dirty="0">
                <a:effectLst/>
                <a:latin typeface="Cambria" panose="02040503050406030204" pitchFamily="18" charset="0"/>
                <a:ea typeface="Calibri" panose="020F0502020204030204" pitchFamily="34" charset="0"/>
                <a:cs typeface="Cambria" panose="02040503050406030204" pitchFamily="18" charset="0"/>
              </a:rPr>
              <a:t>, G. and </a:t>
            </a:r>
            <a:r>
              <a:rPr lang="en-GB" sz="1100" dirty="0" err="1">
                <a:effectLst/>
                <a:latin typeface="Cambria" panose="02040503050406030204" pitchFamily="18" charset="0"/>
                <a:ea typeface="Calibri" panose="020F0502020204030204" pitchFamily="34" charset="0"/>
                <a:cs typeface="Cambria" panose="02040503050406030204" pitchFamily="18" charset="0"/>
              </a:rPr>
              <a:t>Truskauskaitė-Kunevičienė</a:t>
            </a:r>
            <a:r>
              <a:rPr lang="en-GB" sz="1100" dirty="0">
                <a:effectLst/>
                <a:latin typeface="Cambria" panose="02040503050406030204" pitchFamily="18" charset="0"/>
                <a:ea typeface="Calibri" panose="020F0502020204030204" pitchFamily="34" charset="0"/>
                <a:cs typeface="Cambria" panose="02040503050406030204" pitchFamily="18" charset="0"/>
              </a:rPr>
              <a:t>, I. (2020) ‘Sustainability in youth: Environmental considerations in adolescence and their relationship to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Frontiers in Psychology</a:t>
            </a:r>
            <a:r>
              <a:rPr lang="en-GB" sz="1100" dirty="0">
                <a:effectLst/>
                <a:latin typeface="Cambria" panose="02040503050406030204" pitchFamily="18" charset="0"/>
                <a:ea typeface="Calibri" panose="020F0502020204030204" pitchFamily="34" charset="0"/>
                <a:cs typeface="Cambria" panose="02040503050406030204" pitchFamily="18" charset="0"/>
              </a:rPr>
              <a:t>, 11. doi:10.3389/fpsyg.2020.582920.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Carnegie, M. (2022) </a:t>
            </a:r>
            <a:r>
              <a:rPr lang="en-GB" sz="1100" i="1" dirty="0">
                <a:effectLst/>
                <a:latin typeface="Cambria" panose="02040503050406030204" pitchFamily="18" charset="0"/>
                <a:ea typeface="Calibri" panose="020F0502020204030204" pitchFamily="34" charset="0"/>
                <a:cs typeface="Cambria" panose="02040503050406030204" pitchFamily="18" charset="0"/>
              </a:rPr>
              <a:t>Gen Z: How young people are changing activism</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BBC </a:t>
            </a:r>
            <a:r>
              <a:rPr lang="en-GB" sz="1100" i="1" dirty="0" err="1">
                <a:effectLst/>
                <a:latin typeface="Cambria" panose="02040503050406030204" pitchFamily="18" charset="0"/>
                <a:ea typeface="Calibri" panose="020F0502020204030204" pitchFamily="34" charset="0"/>
                <a:cs typeface="Cambria" panose="02040503050406030204" pitchFamily="18" charset="0"/>
              </a:rPr>
              <a:t>Worklife</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https://www.bbc.co.uk/worklife/article/20220803-gen-z-how-young-people-are-changing-activism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Chapagain, A.K. and Hoekstra, A.Y. (2007) ‘The water footprint of coffee and tea consumption in the Netherlands’, </a:t>
            </a:r>
            <a:r>
              <a:rPr lang="en-GB" sz="1100" i="1" dirty="0">
                <a:effectLst/>
                <a:latin typeface="Cambria" panose="02040503050406030204" pitchFamily="18" charset="0"/>
                <a:ea typeface="Calibri" panose="020F0502020204030204" pitchFamily="34" charset="0"/>
                <a:cs typeface="Cambria" panose="02040503050406030204" pitchFamily="18" charset="0"/>
              </a:rPr>
              <a:t>Ecological Economics</a:t>
            </a:r>
            <a:r>
              <a:rPr lang="en-GB" sz="1100" dirty="0">
                <a:effectLst/>
                <a:latin typeface="Cambria" panose="02040503050406030204" pitchFamily="18" charset="0"/>
                <a:ea typeface="Calibri" panose="020F0502020204030204" pitchFamily="34" charset="0"/>
                <a:cs typeface="Cambria" panose="02040503050406030204" pitchFamily="18" charset="0"/>
              </a:rPr>
              <a:t>, 64(1), pp. 109–118. doi:10.1016/j.ecolecon.2007.02.022.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CLD STANDARDS COUNCIL, 2011. </a:t>
            </a:r>
            <a:r>
              <a:rPr lang="en-GB" sz="1100" i="1" dirty="0">
                <a:effectLst/>
                <a:latin typeface="Cambria" panose="02040503050406030204" pitchFamily="18" charset="0"/>
                <a:ea typeface="Calibri" panose="020F0502020204030204" pitchFamily="34" charset="0"/>
                <a:cs typeface="Cambria" panose="02040503050406030204" pitchFamily="18" charset="0"/>
              </a:rPr>
              <a:t>National Occupational Standards for Youth 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EWC, 2022. </a:t>
            </a:r>
            <a:r>
              <a:rPr lang="en-GB" sz="1100" i="1" dirty="0">
                <a:effectLst/>
                <a:latin typeface="Cambria" panose="02040503050406030204" pitchFamily="18" charset="0"/>
                <a:ea typeface="Calibri" panose="020F0502020204030204" pitchFamily="34" charset="0"/>
                <a:cs typeface="Cambria" panose="02040503050406030204" pitchFamily="18" charset="0"/>
              </a:rPr>
              <a:t>YOUTH WORK IN WALES: PRINCIPLES AND PURPOSES</a:t>
            </a:r>
            <a:r>
              <a:rPr lang="en-GB" sz="1100" dirty="0">
                <a:effectLst/>
                <a:latin typeface="Cambria" panose="02040503050406030204" pitchFamily="18" charset="0"/>
                <a:ea typeface="Calibri" panose="020F0502020204030204" pitchFamily="34" charset="0"/>
                <a:cs typeface="Cambria" panose="02040503050406030204" pitchFamily="18" charset="0"/>
              </a:rPr>
              <a:t>. [online] Available at: https://www.cwvys.org.uk/wp-content/uploads/2022/10/YOUTH-WORK-IN-WALES-2022-ENGLISH.pdf [Accessed: 10 March 2025).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Hoekstra, A., Chapagain, A. and Zhang, G. (2015) ‘Water footprints and sustainable water allocation’, </a:t>
            </a:r>
            <a:r>
              <a:rPr lang="en-GB" sz="1100" i="1" dirty="0">
                <a:effectLst/>
                <a:latin typeface="Cambria" panose="02040503050406030204" pitchFamily="18" charset="0"/>
                <a:ea typeface="Calibri" panose="020F0502020204030204" pitchFamily="34" charset="0"/>
                <a:cs typeface="Cambria" panose="02040503050406030204" pitchFamily="18" charset="0"/>
              </a:rPr>
              <a:t>Sustainability</a:t>
            </a:r>
            <a:r>
              <a:rPr lang="en-GB" sz="1100" dirty="0">
                <a:effectLst/>
                <a:latin typeface="Cambria" panose="02040503050406030204" pitchFamily="18" charset="0"/>
                <a:ea typeface="Calibri" panose="020F0502020204030204" pitchFamily="34" charset="0"/>
                <a:cs typeface="Cambria" panose="02040503050406030204" pitchFamily="18" charset="0"/>
              </a:rPr>
              <a:t>, 8(1), p. 20. doi:10.3390/su8010020.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100" dirty="0" err="1">
                <a:effectLst/>
                <a:latin typeface="Cambria" panose="02040503050406030204" pitchFamily="18" charset="0"/>
                <a:ea typeface="Calibri" panose="020F0502020204030204" pitchFamily="34" charset="0"/>
                <a:cs typeface="Cambria" panose="02040503050406030204" pitchFamily="18" charset="0"/>
              </a:rPr>
              <a:t>Krettenauer</a:t>
            </a:r>
            <a:r>
              <a:rPr lang="en-GB" sz="1100" dirty="0">
                <a:effectLst/>
                <a:latin typeface="Cambria" panose="02040503050406030204" pitchFamily="18" charset="0"/>
                <a:ea typeface="Calibri" panose="020F0502020204030204" pitchFamily="34" charset="0"/>
                <a:cs typeface="Cambria" panose="02040503050406030204" pitchFamily="18" charset="0"/>
              </a:rPr>
              <a:t>, T. (2017)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and Adolescent Moral Development’, </a:t>
            </a:r>
            <a:r>
              <a:rPr lang="en-GB" sz="1100" i="1" dirty="0">
                <a:effectLst/>
                <a:latin typeface="Cambria" panose="02040503050406030204" pitchFamily="18" charset="0"/>
                <a:ea typeface="Calibri" panose="020F0502020204030204" pitchFamily="34" charset="0"/>
                <a:cs typeface="Cambria" panose="02040503050406030204" pitchFamily="18" charset="0"/>
              </a:rPr>
              <a:t>Journal of Research on Adolescence</a:t>
            </a:r>
            <a:r>
              <a:rPr lang="en-GB" sz="1100" dirty="0">
                <a:effectLst/>
                <a:latin typeface="Cambria" panose="02040503050406030204" pitchFamily="18" charset="0"/>
                <a:ea typeface="Calibri" panose="020F0502020204030204" pitchFamily="34" charset="0"/>
                <a:cs typeface="Cambria" panose="02040503050406030204" pitchFamily="18" charset="0"/>
              </a:rPr>
              <a:t>, 27(3), pp. 581–593. doi:10.1111/jora.12300.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423E85C-C147-E810-EDB3-08543B6ECA01}"/>
              </a:ext>
            </a:extLst>
          </p:cNvPr>
          <p:cNvSpPr txBox="1"/>
          <p:nvPr/>
        </p:nvSpPr>
        <p:spPr>
          <a:xfrm>
            <a:off x="6013968" y="2186608"/>
            <a:ext cx="6097656" cy="4570482"/>
          </a:xfrm>
          <a:prstGeom prst="rect">
            <a:avLst/>
          </a:prstGeom>
          <a:noFill/>
        </p:spPr>
        <p:txBody>
          <a:bodyPr wrap="square">
            <a:spAutoFit/>
          </a:bodyPr>
          <a:lstStyle/>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Krettenauer</a:t>
            </a:r>
            <a:r>
              <a:rPr lang="en-GB" sz="1100" dirty="0">
                <a:effectLst/>
                <a:latin typeface="Cambria" panose="02040503050406030204" pitchFamily="18" charset="0"/>
                <a:ea typeface="Calibri" panose="020F0502020204030204" pitchFamily="34" charset="0"/>
                <a:cs typeface="Cambria" panose="02040503050406030204" pitchFamily="18" charset="0"/>
              </a:rPr>
              <a:t>, T. </a:t>
            </a:r>
            <a:r>
              <a:rPr lang="en-GB" sz="1100" i="1" dirty="0">
                <a:effectLst/>
                <a:latin typeface="Cambria" panose="02040503050406030204" pitchFamily="18" charset="0"/>
                <a:ea typeface="Calibri" panose="020F0502020204030204" pitchFamily="34" charset="0"/>
                <a:cs typeface="Cambria" panose="02040503050406030204" pitchFamily="18" charset="0"/>
              </a:rPr>
              <a:t>et al.</a:t>
            </a:r>
            <a:r>
              <a:rPr lang="en-GB" sz="1100" dirty="0">
                <a:effectLst/>
                <a:latin typeface="Cambria" panose="02040503050406030204" pitchFamily="18" charset="0"/>
                <a:ea typeface="Calibri" panose="020F0502020204030204" pitchFamily="34" charset="0"/>
                <a:cs typeface="Cambria" panose="02040503050406030204" pitchFamily="18" charset="0"/>
              </a:rPr>
              <a:t> (2020) ‘Connectedness with nature and the decline of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in adolescence: A Comparison of Canada and China’, </a:t>
            </a:r>
            <a:r>
              <a:rPr lang="en-GB" sz="1100" i="1" dirty="0">
                <a:effectLst/>
                <a:latin typeface="Cambria" panose="02040503050406030204" pitchFamily="18" charset="0"/>
                <a:ea typeface="Calibri" panose="020F0502020204030204" pitchFamily="34" charset="0"/>
                <a:cs typeface="Cambria" panose="02040503050406030204" pitchFamily="18" charset="0"/>
              </a:rPr>
              <a:t>Journal of Environmental Psychology</a:t>
            </a:r>
            <a:r>
              <a:rPr lang="en-GB" sz="1100" dirty="0">
                <a:effectLst/>
                <a:latin typeface="Cambria" panose="02040503050406030204" pitchFamily="18" charset="0"/>
                <a:ea typeface="Calibri" panose="020F0502020204030204" pitchFamily="34" charset="0"/>
                <a:cs typeface="Cambria" panose="02040503050406030204" pitchFamily="18" charset="0"/>
              </a:rPr>
              <a:t>, 71, p. 101348. doi:10.1016/j.jenvp.2019.101348.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McNulty, J. (2019) </a:t>
            </a:r>
            <a:r>
              <a:rPr lang="en-GB" sz="1100" i="1" dirty="0">
                <a:effectLst/>
                <a:latin typeface="Cambria" panose="02040503050406030204" pitchFamily="18" charset="0"/>
                <a:ea typeface="Calibri" panose="020F0502020204030204" pitchFamily="34" charset="0"/>
                <a:cs typeface="Cambria" panose="02040503050406030204" pitchFamily="18" charset="0"/>
              </a:rPr>
              <a:t>Youth activism is on the rise around the globe, and adults should pay attention, says author</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UC Santa Cruz News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https://news.ucsc.edu/2019/09/taft-youth.html (Accessed: 15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Steenbergs</a:t>
            </a:r>
            <a:r>
              <a:rPr lang="en-GB" sz="1100" dirty="0">
                <a:effectLst/>
                <a:latin typeface="Cambria" panose="02040503050406030204" pitchFamily="18" charset="0"/>
                <a:ea typeface="Calibri" panose="020F0502020204030204" pitchFamily="34" charset="0"/>
                <a:cs typeface="Cambria" panose="02040503050406030204" pitchFamily="18" charset="0"/>
              </a:rPr>
              <a:t> (2015) </a:t>
            </a:r>
            <a:r>
              <a:rPr lang="en-GB" sz="1100" i="1" dirty="0">
                <a:effectLst/>
                <a:latin typeface="Cambria" panose="02040503050406030204" pitchFamily="18" charset="0"/>
                <a:ea typeface="Calibri" panose="020F0502020204030204" pitchFamily="34" charset="0"/>
                <a:cs typeface="Cambria" panose="02040503050406030204" pitchFamily="18" charset="0"/>
              </a:rPr>
              <a:t>How much water is needed for a mug of coffee or tea?</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err="1">
                <a:effectLst/>
                <a:latin typeface="Cambria" panose="02040503050406030204" pitchFamily="18" charset="0"/>
                <a:ea typeface="Calibri" panose="020F0502020204030204" pitchFamily="34" charset="0"/>
                <a:cs typeface="Cambria" panose="02040503050406030204" pitchFamily="18" charset="0"/>
              </a:rPr>
              <a:t>Steenbergs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https://steenbergs.co.uk/blog/how-much-water-is-needed-for-a-mug-of-coffee-or-tea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University of Colorado (2023) </a:t>
            </a:r>
            <a:r>
              <a:rPr lang="en-GB" sz="1100" i="1" dirty="0">
                <a:effectLst/>
                <a:latin typeface="Cambria" panose="02040503050406030204" pitchFamily="18" charset="0"/>
                <a:ea typeface="Calibri" panose="020F0502020204030204" pitchFamily="34" charset="0"/>
                <a:cs typeface="Cambria" panose="02040503050406030204" pitchFamily="18" charset="0"/>
              </a:rPr>
              <a:t>The Dirty Water Project: Design-build-test your own water filters - activity</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TeachEngineering.org</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https://www.teachengineering.org/activities/view/cub_environ_lesson06_activity2 (Accessed: 15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University of Michigan (2023) </a:t>
            </a:r>
            <a:r>
              <a:rPr lang="en-GB" sz="1100" i="1" dirty="0">
                <a:effectLst/>
                <a:latin typeface="Cambria" panose="02040503050406030204" pitchFamily="18" charset="0"/>
                <a:ea typeface="Calibri" panose="020F0502020204030204" pitchFamily="34" charset="0"/>
                <a:cs typeface="Cambria" panose="02040503050406030204" pitchFamily="18" charset="0"/>
              </a:rPr>
              <a:t>Teens engaged in activism become better critical thinkers, U-M Study finds</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University of Michigan News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https://news.umich.edu/teens-engaged-in-activism-become-better-critical-thinkers-u-m-study-finds/ (Accessed: 14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100" i="1" dirty="0">
                <a:effectLst/>
                <a:latin typeface="Cambria" panose="02040503050406030204" pitchFamily="18" charset="0"/>
                <a:ea typeface="Calibri" panose="020F0502020204030204" pitchFamily="34" charset="0"/>
                <a:cs typeface="Cambria" panose="02040503050406030204" pitchFamily="18" charset="0"/>
              </a:rPr>
              <a:t>WaterAid launches list of top young activists fighting to save our planet   : WaterAid UK</a:t>
            </a:r>
            <a:r>
              <a:rPr lang="en-GB" sz="1100" dirty="0">
                <a:effectLst/>
                <a:latin typeface="Cambria" panose="02040503050406030204" pitchFamily="18" charset="0"/>
                <a:ea typeface="Calibri" panose="020F0502020204030204" pitchFamily="34" charset="0"/>
                <a:cs typeface="Cambria" panose="02040503050406030204" pitchFamily="18" charset="0"/>
              </a:rPr>
              <a:t> (2021) </a:t>
            </a:r>
            <a:r>
              <a:rPr lang="en-GB" sz="1100" i="1" dirty="0">
                <a:effectLst/>
                <a:latin typeface="Cambria" panose="02040503050406030204" pitchFamily="18" charset="0"/>
                <a:ea typeface="Calibri" panose="020F0502020204030204" pitchFamily="34" charset="0"/>
                <a:cs typeface="Cambria" panose="02040503050406030204" pitchFamily="18" charset="0"/>
              </a:rPr>
              <a:t>WaterAid launches list of top young activists fighting to save our planet    | WaterAid UK</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https://www.wateraid.org/uk/media/wateraid-launches-list-of-top-young-activists-fighting-to-save-our-planet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34948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308338_TF02895256.potx" id="{B007F638-EABE-4946-B49C-A7C044166016}" vid="{B6AA66A6-E2A4-499A-AD03-7EBFF08004F5}"/>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900</TotalTime>
  <Words>1750</Words>
  <Application>Microsoft Office PowerPoint</Application>
  <PresentationFormat>Widescreen</PresentationFormat>
  <Paragraphs>96</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Cambria</vt:lpstr>
      <vt:lpstr>Georgia</vt:lpstr>
      <vt:lpstr>Noto Sans</vt:lpstr>
      <vt:lpstr>Ocean 16x9</vt:lpstr>
      <vt:lpstr>A DROP IN THE OCEAN</vt:lpstr>
      <vt:lpstr>STANDING AGAINST THE TIDE ADDRESSING BARRIERS TO YOUTH ACTIVISM</vt:lpstr>
      <vt:lpstr>OPENING THE FLOODGATES HOW DISSATIFICATION LEADS TO ACTION</vt:lpstr>
      <vt:lpstr>SPILLING THE TEA </vt:lpstr>
      <vt:lpstr>PowerPoint Presentation</vt:lpstr>
      <vt:lpstr> TASK - #FILTER  </vt:lpstr>
      <vt:lpstr>REFLECTIONS</vt:lpstr>
      <vt:lpstr>“Through a lens of climate justice, we can tackle systems of oppression, displacement and the climate crisis all in one; these issues are interconnected. While structural political changes are needed to fight the climate crisis, we can all take part in the climate movement, and those severely impacted by it need to be heard.  Change in history has always come from many people - some extraordinary, but many just ordinary - individuals coming together to choose to resist oppression and exploitation. We all have the power to be catalysts for change.” </vt:lpstr>
      <vt:lpstr>QUESTIONS</vt:lpstr>
      <vt:lpstr>REFERERENCES</vt:lpstr>
    </vt:vector>
  </TitlesOfParts>
  <Company>City &amp;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Askill</dc:creator>
  <cp:lastModifiedBy>James Askill</cp:lastModifiedBy>
  <cp:revision>2</cp:revision>
  <dcterms:created xsi:type="dcterms:W3CDTF">2025-03-19T22:17:33Z</dcterms:created>
  <dcterms:modified xsi:type="dcterms:W3CDTF">2025-03-20T15:50:47Z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