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7"/>
  </p:notesMasterIdLst>
  <p:sldIdLst>
    <p:sldId id="256" r:id="rId2"/>
    <p:sldId id="257" r:id="rId3"/>
    <p:sldId id="390" r:id="rId4"/>
    <p:sldId id="426" r:id="rId5"/>
    <p:sldId id="400" r:id="rId6"/>
    <p:sldId id="311" r:id="rId7"/>
    <p:sldId id="379" r:id="rId8"/>
    <p:sldId id="310" r:id="rId9"/>
    <p:sldId id="380" r:id="rId10"/>
    <p:sldId id="425" r:id="rId11"/>
    <p:sldId id="416" r:id="rId12"/>
    <p:sldId id="417" r:id="rId13"/>
    <p:sldId id="419" r:id="rId14"/>
    <p:sldId id="415" r:id="rId15"/>
    <p:sldId id="418" r:id="rId16"/>
    <p:sldId id="404" r:id="rId17"/>
    <p:sldId id="403" r:id="rId18"/>
    <p:sldId id="428" r:id="rId19"/>
    <p:sldId id="402" r:id="rId20"/>
    <p:sldId id="401" r:id="rId21"/>
    <p:sldId id="406" r:id="rId22"/>
    <p:sldId id="407" r:id="rId23"/>
    <p:sldId id="427" r:id="rId24"/>
    <p:sldId id="408" r:id="rId25"/>
    <p:sldId id="409" r:id="rId26"/>
    <p:sldId id="410" r:id="rId27"/>
    <p:sldId id="411" r:id="rId28"/>
    <p:sldId id="420" r:id="rId29"/>
    <p:sldId id="421" r:id="rId30"/>
    <p:sldId id="422" r:id="rId31"/>
    <p:sldId id="423" r:id="rId32"/>
    <p:sldId id="424" r:id="rId33"/>
    <p:sldId id="298" r:id="rId34"/>
    <p:sldId id="378" r:id="rId35"/>
    <p:sldId id="299" r:id="rId36"/>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257"/>
            <p14:sldId id="390"/>
            <p14:sldId id="426"/>
            <p14:sldId id="400"/>
            <p14:sldId id="311"/>
            <p14:sldId id="379"/>
            <p14:sldId id="310"/>
            <p14:sldId id="380"/>
            <p14:sldId id="425"/>
            <p14:sldId id="416"/>
            <p14:sldId id="417"/>
            <p14:sldId id="419"/>
            <p14:sldId id="415"/>
            <p14:sldId id="418"/>
            <p14:sldId id="404"/>
            <p14:sldId id="403"/>
            <p14:sldId id="428"/>
            <p14:sldId id="402"/>
            <p14:sldId id="401"/>
            <p14:sldId id="406"/>
            <p14:sldId id="407"/>
            <p14:sldId id="427"/>
            <p14:sldId id="408"/>
            <p14:sldId id="409"/>
            <p14:sldId id="410"/>
            <p14:sldId id="411"/>
            <p14:sldId id="420"/>
            <p14:sldId id="421"/>
            <p14:sldId id="422"/>
            <p14:sldId id="423"/>
            <p14:sldId id="424"/>
          </p14:sldIdLst>
        </p14:section>
        <p14:section name="Untitled Section" id="{FBA9ED2F-54F1-4A74-B6C4-CF000303B1BB}">
          <p14:sldIdLst>
            <p14:sldId id="298"/>
            <p14:sldId id="37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655" autoAdjust="0"/>
  </p:normalViewPr>
  <p:slideViewPr>
    <p:cSldViewPr snapToGrid="0">
      <p:cViewPr varScale="1">
        <p:scale>
          <a:sx n="57" d="100"/>
          <a:sy n="57" d="100"/>
        </p:scale>
        <p:origin x="15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Oyebisi" userId="b64e6bc2-02d3-4e0b-8b56-26864a1762fe" providerId="ADAL" clId="{080E9EA7-64C5-4CAB-A4E3-66F57B44A46B}"/>
    <pc:docChg chg="modSld">
      <pc:chgData name="David Oyebisi" userId="b64e6bc2-02d3-4e0b-8b56-26864a1762fe" providerId="ADAL" clId="{080E9EA7-64C5-4CAB-A4E3-66F57B44A46B}" dt="2026-05-23T21:05:04.443" v="8" actId="20577"/>
      <pc:docMkLst>
        <pc:docMk/>
      </pc:docMkLst>
      <pc:sldChg chg="modNotesTx">
        <pc:chgData name="David Oyebisi" userId="b64e6bc2-02d3-4e0b-8b56-26864a1762fe" providerId="ADAL" clId="{080E9EA7-64C5-4CAB-A4E3-66F57B44A46B}" dt="2026-05-23T21:04:38.758" v="4" actId="20577"/>
        <pc:sldMkLst>
          <pc:docMk/>
          <pc:sldMk cId="1093543822" sldId="402"/>
        </pc:sldMkLst>
      </pc:sldChg>
      <pc:sldChg chg="modNotesTx">
        <pc:chgData name="David Oyebisi" userId="b64e6bc2-02d3-4e0b-8b56-26864a1762fe" providerId="ADAL" clId="{080E9EA7-64C5-4CAB-A4E3-66F57B44A46B}" dt="2026-05-23T21:04:46.165" v="5" actId="20577"/>
        <pc:sldMkLst>
          <pc:docMk/>
          <pc:sldMk cId="3512048498" sldId="404"/>
        </pc:sldMkLst>
      </pc:sldChg>
      <pc:sldChg chg="modNotesTx">
        <pc:chgData name="David Oyebisi" userId="b64e6bc2-02d3-4e0b-8b56-26864a1762fe" providerId="ADAL" clId="{080E9EA7-64C5-4CAB-A4E3-66F57B44A46B}" dt="2026-05-23T21:04:27.154" v="3" actId="20577"/>
        <pc:sldMkLst>
          <pc:docMk/>
          <pc:sldMk cId="4164362942" sldId="406"/>
        </pc:sldMkLst>
      </pc:sldChg>
      <pc:sldChg chg="modNotesTx">
        <pc:chgData name="David Oyebisi" userId="b64e6bc2-02d3-4e0b-8b56-26864a1762fe" providerId="ADAL" clId="{080E9EA7-64C5-4CAB-A4E3-66F57B44A46B}" dt="2026-05-23T21:04:21.343" v="2" actId="20577"/>
        <pc:sldMkLst>
          <pc:docMk/>
          <pc:sldMk cId="2884893585" sldId="407"/>
        </pc:sldMkLst>
      </pc:sldChg>
      <pc:sldChg chg="modNotesTx">
        <pc:chgData name="David Oyebisi" userId="b64e6bc2-02d3-4e0b-8b56-26864a1762fe" providerId="ADAL" clId="{080E9EA7-64C5-4CAB-A4E3-66F57B44A46B}" dt="2026-05-23T21:05:04.443" v="8" actId="20577"/>
        <pc:sldMkLst>
          <pc:docMk/>
          <pc:sldMk cId="2085999186" sldId="416"/>
        </pc:sldMkLst>
      </pc:sldChg>
      <pc:sldChg chg="modNotesTx">
        <pc:chgData name="David Oyebisi" userId="b64e6bc2-02d3-4e0b-8b56-26864a1762fe" providerId="ADAL" clId="{080E9EA7-64C5-4CAB-A4E3-66F57B44A46B}" dt="2026-05-23T21:04:51.706" v="6" actId="20577"/>
        <pc:sldMkLst>
          <pc:docMk/>
          <pc:sldMk cId="2495974765" sldId="418"/>
        </pc:sldMkLst>
      </pc:sldChg>
      <pc:sldChg chg="modNotesTx">
        <pc:chgData name="David Oyebisi" userId="b64e6bc2-02d3-4e0b-8b56-26864a1762fe" providerId="ADAL" clId="{080E9EA7-64C5-4CAB-A4E3-66F57B44A46B}" dt="2026-05-23T21:04:58.967" v="7" actId="20577"/>
        <pc:sldMkLst>
          <pc:docMk/>
          <pc:sldMk cId="3235765587" sldId="419"/>
        </pc:sldMkLst>
      </pc:sldChg>
      <pc:sldChg chg="modNotesTx">
        <pc:chgData name="David Oyebisi" userId="b64e6bc2-02d3-4e0b-8b56-26864a1762fe" providerId="ADAL" clId="{080E9EA7-64C5-4CAB-A4E3-66F57B44A46B}" dt="2026-05-23T21:03:56.860" v="0" actId="20577"/>
        <pc:sldMkLst>
          <pc:docMk/>
          <pc:sldMk cId="2561411803" sldId="420"/>
        </pc:sldMkLst>
      </pc:sldChg>
      <pc:sldChg chg="modNotesTx">
        <pc:chgData name="David Oyebisi" userId="b64e6bc2-02d3-4e0b-8b56-26864a1762fe" providerId="ADAL" clId="{080E9EA7-64C5-4CAB-A4E3-66F57B44A46B}" dt="2026-05-23T21:04:01.329" v="1" actId="20577"/>
        <pc:sldMkLst>
          <pc:docMk/>
          <pc:sldMk cId="1825504592" sldId="4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641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01D35"/>
                </a:solidFill>
                <a:effectLst/>
                <a:latin typeface="Google Sans"/>
              </a:rPr>
              <a:t>ethos</a:t>
            </a:r>
            <a:r>
              <a:rPr lang="en-GB" b="0" i="0" dirty="0">
                <a:solidFill>
                  <a:srgbClr val="001D35"/>
                </a:solidFill>
                <a:effectLst/>
                <a:latin typeface="Google Sans"/>
              </a:rPr>
              <a:t> refers to the fundamental character, spirit, or guiding principles of an organization. It's more than just a set of values or beliefs; it's the underlying moral foundation upon which an organization's culture and practices are built</a:t>
            </a:r>
          </a:p>
          <a:p>
            <a:endParaRPr lang="en-GB" b="0" i="0" dirty="0">
              <a:solidFill>
                <a:srgbClr val="001D35"/>
              </a:solidFill>
              <a:effectLst/>
              <a:latin typeface="Google Sans"/>
            </a:endParaRPr>
          </a:p>
          <a:p>
            <a:r>
              <a:rPr lang="en-GB" b="1" i="0" dirty="0">
                <a:solidFill>
                  <a:srgbClr val="001D35"/>
                </a:solidFill>
                <a:effectLst/>
                <a:latin typeface="Google Sans"/>
              </a:rPr>
              <a:t>values </a:t>
            </a:r>
            <a:r>
              <a:rPr lang="en-GB" b="0" i="0" dirty="0">
                <a:solidFill>
                  <a:srgbClr val="001D35"/>
                </a:solidFill>
                <a:effectLst/>
                <a:latin typeface="Google Sans"/>
              </a:rPr>
              <a:t>represent the fundamental beliefs and principles that guide an organization's </a:t>
            </a:r>
            <a:r>
              <a:rPr lang="en-GB" b="0" i="0" dirty="0" err="1">
                <a:solidFill>
                  <a:srgbClr val="001D35"/>
                </a:solidFill>
                <a:effectLst/>
                <a:latin typeface="Google Sans"/>
              </a:rPr>
              <a:t>behavior</a:t>
            </a:r>
            <a:r>
              <a:rPr lang="en-GB" b="0" i="0" dirty="0">
                <a:solidFill>
                  <a:srgbClr val="001D35"/>
                </a:solidFill>
                <a:effectLst/>
                <a:latin typeface="Google Sans"/>
              </a:rPr>
              <a:t>, decision-making, and culture. </a:t>
            </a:r>
            <a:endParaRPr lang="en-GB" dirty="0"/>
          </a:p>
          <a:p>
            <a:endParaRPr lang="en-GB" dirty="0"/>
          </a:p>
        </p:txBody>
      </p:sp>
    </p:spTree>
    <p:extLst>
      <p:ext uri="{BB962C8B-B14F-4D97-AF65-F5344CB8AC3E}">
        <p14:creationId xmlns:p14="http://schemas.microsoft.com/office/powerpoint/2010/main" val="3632386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Philosophy of the Organization’s Founders</a:t>
            </a:r>
          </a:p>
          <a:p>
            <a:pPr>
              <a:buFont typeface="Arial" panose="020B0604020202020204" pitchFamily="34" charset="0"/>
              <a:buChar char="•"/>
            </a:pPr>
            <a:r>
              <a:rPr lang="en-GB" dirty="0"/>
              <a:t>This is the </a:t>
            </a:r>
            <a:r>
              <a:rPr lang="en-GB" b="1" dirty="0"/>
              <a:t>starting point</a:t>
            </a:r>
            <a:r>
              <a:rPr lang="en-GB" dirty="0"/>
              <a:t> of organisational culture.</a:t>
            </a:r>
          </a:p>
          <a:p>
            <a:pPr>
              <a:buFont typeface="Arial" panose="020B0604020202020204" pitchFamily="34" charset="0"/>
              <a:buChar char="•"/>
            </a:pPr>
            <a:r>
              <a:rPr lang="en-GB" dirty="0"/>
              <a:t>Founders bring their own </a:t>
            </a:r>
            <a:r>
              <a:rPr lang="en-GB" b="1" dirty="0"/>
              <a:t>values, beliefs, and principles</a:t>
            </a:r>
            <a:r>
              <a:rPr lang="en-GB" dirty="0"/>
              <a:t> when establishing the organisation.</a:t>
            </a:r>
          </a:p>
          <a:p>
            <a:endParaRPr lang="en-GB" dirty="0"/>
          </a:p>
          <a:p>
            <a:pPr>
              <a:buNone/>
            </a:pPr>
            <a:r>
              <a:rPr lang="en-GB" b="1" dirty="0"/>
              <a:t>2. Selection Criteria</a:t>
            </a:r>
          </a:p>
          <a:p>
            <a:pPr>
              <a:buFont typeface="Arial" panose="020B0604020202020204" pitchFamily="34" charset="0"/>
              <a:buChar char="•"/>
            </a:pPr>
            <a:r>
              <a:rPr lang="en-GB" dirty="0"/>
              <a:t>Based on the founders’ philosophy, </a:t>
            </a:r>
            <a:r>
              <a:rPr lang="en-GB" b="1" dirty="0"/>
              <a:t>selection criteria</a:t>
            </a:r>
            <a:r>
              <a:rPr lang="en-GB" dirty="0"/>
              <a:t> are developed to </a:t>
            </a:r>
            <a:r>
              <a:rPr lang="en-GB" b="1" dirty="0"/>
              <a:t>hire individuals</a:t>
            </a:r>
            <a:r>
              <a:rPr lang="en-GB" dirty="0"/>
              <a:t> who align with the organisation’s values and vision.</a:t>
            </a:r>
          </a:p>
          <a:p>
            <a:pPr>
              <a:buNone/>
            </a:pPr>
            <a:r>
              <a:rPr lang="en-GB" b="1" dirty="0"/>
              <a:t>3. Top Management</a:t>
            </a:r>
          </a:p>
          <a:p>
            <a:pPr>
              <a:buFont typeface="Arial" panose="020B0604020202020204" pitchFamily="34" charset="0"/>
              <a:buChar char="•"/>
            </a:pPr>
            <a:r>
              <a:rPr lang="en-GB" dirty="0"/>
              <a:t>Plays a </a:t>
            </a:r>
            <a:r>
              <a:rPr lang="en-GB" b="1" dirty="0"/>
              <a:t>central role in </a:t>
            </a:r>
            <a:r>
              <a:rPr lang="en-GB" b="1" dirty="0" err="1"/>
              <a:t>modeling</a:t>
            </a:r>
            <a:r>
              <a:rPr lang="en-GB" b="1" dirty="0"/>
              <a:t> and reinforcing</a:t>
            </a:r>
            <a:r>
              <a:rPr lang="en-GB" dirty="0"/>
              <a:t> organisational values.</a:t>
            </a:r>
          </a:p>
          <a:p>
            <a:pPr>
              <a:buFont typeface="Arial" panose="020B0604020202020204" pitchFamily="34" charset="0"/>
              <a:buChar char="•"/>
            </a:pPr>
            <a:r>
              <a:rPr lang="en-GB" dirty="0"/>
              <a:t>Their actions, decisions, and leadership style send strong signals about “what matters here.”</a:t>
            </a:r>
          </a:p>
          <a:p>
            <a:endParaRPr lang="en-GB" dirty="0"/>
          </a:p>
          <a:p>
            <a:pPr>
              <a:buNone/>
            </a:pPr>
            <a:r>
              <a:rPr lang="en-GB" b="1" dirty="0"/>
              <a:t>4. Socialization</a:t>
            </a:r>
          </a:p>
          <a:p>
            <a:pPr>
              <a:buFont typeface="Arial" panose="020B0604020202020204" pitchFamily="34" charset="0"/>
              <a:buChar char="•"/>
            </a:pPr>
            <a:r>
              <a:rPr lang="en-GB" dirty="0"/>
              <a:t>Refers to the process of </a:t>
            </a:r>
            <a:r>
              <a:rPr lang="en-GB" b="1" dirty="0"/>
              <a:t>onboarding and integrating new employees</a:t>
            </a:r>
            <a:r>
              <a:rPr lang="en-GB" dirty="0"/>
              <a:t> into the organisation.</a:t>
            </a:r>
          </a:p>
          <a:p>
            <a:pPr>
              <a:buFont typeface="Arial" panose="020B0604020202020204" pitchFamily="34" charset="0"/>
              <a:buChar char="•"/>
            </a:pPr>
            <a:r>
              <a:rPr lang="en-GB" dirty="0"/>
              <a:t>Newcomers learn:</a:t>
            </a:r>
          </a:p>
          <a:p>
            <a:pPr marL="742950" lvl="1" indent="-285750">
              <a:buFont typeface="Arial" panose="020B0604020202020204" pitchFamily="34" charset="0"/>
              <a:buChar char="•"/>
            </a:pPr>
            <a:r>
              <a:rPr lang="en-GB" dirty="0"/>
              <a:t>Organisational norms,</a:t>
            </a:r>
          </a:p>
          <a:p>
            <a:pPr marL="742950" lvl="1" indent="-285750">
              <a:buFont typeface="Arial" panose="020B0604020202020204" pitchFamily="34" charset="0"/>
              <a:buChar char="•"/>
            </a:pPr>
            <a:r>
              <a:rPr lang="en-GB" dirty="0"/>
              <a:t>Expected behaviours,</a:t>
            </a:r>
          </a:p>
          <a:p>
            <a:pPr marL="742950" lvl="1" indent="-285750">
              <a:buFont typeface="Arial" panose="020B0604020202020204" pitchFamily="34" charset="0"/>
              <a:buChar char="•"/>
            </a:pPr>
            <a:r>
              <a:rPr lang="en-GB" dirty="0"/>
              <a:t>Shared values.</a:t>
            </a:r>
          </a:p>
          <a:p>
            <a:pPr>
              <a:buNone/>
            </a:pPr>
            <a:r>
              <a:rPr lang="en-GB" b="1" dirty="0"/>
              <a:t>5. Organization Culture</a:t>
            </a:r>
          </a:p>
          <a:p>
            <a:pPr>
              <a:buFont typeface="Arial" panose="020B0604020202020204" pitchFamily="34" charset="0"/>
              <a:buChar char="•"/>
            </a:pPr>
            <a:r>
              <a:rPr lang="en-GB" dirty="0"/>
              <a:t>This is the </a:t>
            </a:r>
            <a:r>
              <a:rPr lang="en-GB" b="1" dirty="0"/>
              <a:t>outcome</a:t>
            </a:r>
            <a:r>
              <a:rPr lang="en-GB" dirty="0"/>
              <a:t> of the entire process.</a:t>
            </a:r>
          </a:p>
          <a:p>
            <a:pPr>
              <a:buFont typeface="Arial" panose="020B0604020202020204" pitchFamily="34" charset="0"/>
              <a:buChar char="•"/>
            </a:pPr>
            <a:r>
              <a:rPr lang="en-GB" dirty="0"/>
              <a:t>Organisational culture becomes a </a:t>
            </a:r>
            <a:r>
              <a:rPr lang="en-GB" b="1" dirty="0"/>
              <a:t>shared understanding</a:t>
            </a:r>
            <a:r>
              <a:rPr lang="en-GB" dirty="0"/>
              <a:t> of:</a:t>
            </a:r>
          </a:p>
          <a:p>
            <a:pPr marL="742950" lvl="1" indent="-285750">
              <a:buFont typeface="Arial" panose="020B0604020202020204" pitchFamily="34" charset="0"/>
              <a:buChar char="•"/>
            </a:pPr>
            <a:r>
              <a:rPr lang="en-GB" dirty="0"/>
              <a:t>How things are done,</a:t>
            </a:r>
          </a:p>
          <a:p>
            <a:pPr marL="742950" lvl="1" indent="-285750">
              <a:buFont typeface="Arial" panose="020B0604020202020204" pitchFamily="34" charset="0"/>
              <a:buChar char="•"/>
            </a:pPr>
            <a:r>
              <a:rPr lang="en-GB" dirty="0"/>
              <a:t>What behaviours are rewarded,</a:t>
            </a:r>
          </a:p>
          <a:p>
            <a:pPr marL="742950" lvl="1" indent="-285750">
              <a:buFont typeface="Arial" panose="020B0604020202020204" pitchFamily="34" charset="0"/>
              <a:buChar char="•"/>
            </a:pPr>
            <a:r>
              <a:rPr lang="en-GB" dirty="0"/>
              <a:t>What is considered important</a:t>
            </a:r>
          </a:p>
          <a:p>
            <a:endParaRPr lang="en-GB" dirty="0"/>
          </a:p>
        </p:txBody>
      </p:sp>
    </p:spTree>
    <p:extLst>
      <p:ext uri="{BB962C8B-B14F-4D97-AF65-F5344CB8AC3E}">
        <p14:creationId xmlns:p14="http://schemas.microsoft.com/office/powerpoint/2010/main" val="364116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44823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74540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strike="noStrike" dirty="0">
                <a:effectLst/>
                <a:latin typeface="+mn-lt"/>
                <a:ea typeface="+mn-ea"/>
                <a:cs typeface="+mn-cs"/>
                <a:sym typeface="Calibri"/>
              </a:rPr>
              <a:t>Antitrust</a:t>
            </a:r>
            <a:r>
              <a:rPr lang="en-GB" dirty="0"/>
              <a:t> refers to government regulations and laws designed to promote fair competition in business</a:t>
            </a:r>
          </a:p>
        </p:txBody>
      </p:sp>
    </p:spTree>
    <p:extLst>
      <p:ext uri="{BB962C8B-B14F-4D97-AF65-F5344CB8AC3E}">
        <p14:creationId xmlns:p14="http://schemas.microsoft.com/office/powerpoint/2010/main" val="39506760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74010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878575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a:t>
            </a:r>
            <a:r>
              <a:rPr lang="en-GB" b="1" dirty="0"/>
              <a:t>culture</a:t>
            </a:r>
            <a:r>
              <a:rPr lang="en-GB" dirty="0"/>
              <a:t> plays a crucial role in shaping how an organisation responds to its environment.</a:t>
            </a:r>
          </a:p>
          <a:p>
            <a:br>
              <a:rPr lang="en-GB" dirty="0"/>
            </a:br>
            <a:endParaRPr lang="en-GB" dirty="0"/>
          </a:p>
          <a:p>
            <a:r>
              <a:rPr lang="en-GB" b="1" dirty="0"/>
              <a:t>Key Point:</a:t>
            </a:r>
          </a:p>
          <a:p>
            <a:r>
              <a:rPr lang="en-GB" dirty="0"/>
              <a:t>If the external environment is </a:t>
            </a:r>
            <a:r>
              <a:rPr lang="en-GB" b="1" dirty="0"/>
              <a:t>stable and predictable</a:t>
            </a:r>
            <a:r>
              <a:rPr lang="en-GB" dirty="0"/>
              <a:t>, an organisation can operate effectively with a more </a:t>
            </a:r>
            <a:r>
              <a:rPr lang="en-GB" b="1" dirty="0"/>
              <a:t>formal, structured culture</a:t>
            </a:r>
            <a:r>
              <a:rPr lang="en-GB" dirty="0"/>
              <a:t> that emphasises consistency, efficiency, and control.</a:t>
            </a:r>
          </a:p>
          <a:p>
            <a:r>
              <a:rPr lang="en-GB" dirty="0"/>
              <a:t>If the external environment is </a:t>
            </a:r>
            <a:r>
              <a:rPr lang="en-GB" b="1" dirty="0"/>
              <a:t>dynamic and uncertain</a:t>
            </a:r>
            <a:r>
              <a:rPr lang="en-GB" dirty="0"/>
              <a:t> (rapid changes in technology, markets, or customer demands), the organisation requires a </a:t>
            </a:r>
            <a:r>
              <a:rPr lang="en-GB" b="1" dirty="0"/>
              <a:t>flexible and adaptive culture</a:t>
            </a:r>
            <a:r>
              <a:rPr lang="en-GB" dirty="0"/>
              <a:t> that encourages innovation, responsiveness, and learning.</a:t>
            </a:r>
          </a:p>
          <a:p>
            <a:br>
              <a:rPr lang="en-GB" dirty="0"/>
            </a:br>
            <a:endParaRPr lang="en-GB" dirty="0"/>
          </a:p>
          <a:p>
            <a:r>
              <a:rPr lang="en-GB" b="1" dirty="0"/>
              <a:t>Example:</a:t>
            </a:r>
          </a:p>
          <a:p>
            <a:r>
              <a:rPr lang="en-GB" b="1" dirty="0"/>
              <a:t>Tech companies</a:t>
            </a:r>
            <a:r>
              <a:rPr lang="en-GB" dirty="0"/>
              <a:t> like Google or Amazon operate in highly dynamic markets. Their cultures encourage experimentation, agility, and risk-taking to quickly adapt to change.</a:t>
            </a:r>
          </a:p>
          <a:p>
            <a:r>
              <a:rPr lang="en-GB" b="1" dirty="0"/>
              <a:t>Public sector agencies</a:t>
            </a:r>
            <a:r>
              <a:rPr lang="en-GB" dirty="0"/>
              <a:t>, by contrast, often operate in more regulated and stable environments. Their cultures tend to emphasise rules, procedures, and accountability to ensure compliance.</a:t>
            </a:r>
          </a:p>
          <a:p>
            <a:endParaRPr lang="en-GB" dirty="0"/>
          </a:p>
        </p:txBody>
      </p:sp>
    </p:spTree>
    <p:extLst>
      <p:ext uri="{BB962C8B-B14F-4D97-AF65-F5344CB8AC3E}">
        <p14:creationId xmlns:p14="http://schemas.microsoft.com/office/powerpoint/2010/main" val="393711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392561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233471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b="1" dirty="0"/>
              <a:t>Organic cultures</a:t>
            </a:r>
            <a:r>
              <a:rPr lang="en-GB" dirty="0"/>
              <a:t> thrive in dynamic environments where innovation and change are constant.</a:t>
            </a:r>
          </a:p>
          <a:p>
            <a:endParaRPr lang="en-GB" dirty="0"/>
          </a:p>
        </p:txBody>
      </p:sp>
    </p:spTree>
    <p:extLst>
      <p:ext uri="{BB962C8B-B14F-4D97-AF65-F5344CB8AC3E}">
        <p14:creationId xmlns:p14="http://schemas.microsoft.com/office/powerpoint/2010/main" val="3701437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19476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587758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14679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48359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431515" y="2578813"/>
            <a:ext cx="8399402" cy="3440635"/>
          </a:xfrm>
          <a:prstGeom prst="rect">
            <a:avLst/>
          </a:prstGeom>
        </p:spPr>
        <p:txBody>
          <a:bodyPr>
            <a:noAutofit/>
          </a:bodyPr>
          <a:lstStyle/>
          <a:p>
            <a:pPr defTabSz="562355">
              <a:defRPr sz="3034" b="1">
                <a:solidFill>
                  <a:schemeClr val="accent2"/>
                </a:solidFill>
                <a:effectLst>
                  <a:outerShdw blurRad="31242" dist="31242" dir="2700000" rotWithShape="0">
                    <a:srgbClr val="000000">
                      <a:alpha val="43137"/>
                    </a:srgbClr>
                  </a:outerShdw>
                </a:effectLst>
              </a:defRPr>
            </a:pPr>
            <a:br>
              <a:rPr lang="en-GB" sz="2400" dirty="0"/>
            </a:br>
            <a:br>
              <a:rPr lang="en-GB" sz="2400" dirty="0"/>
            </a:br>
            <a:br>
              <a:rPr lang="en-GB" sz="2400" dirty="0"/>
            </a:br>
            <a:r>
              <a:rPr lang="en-GB" sz="2400" dirty="0"/>
              <a:t>LCLM 5005</a:t>
            </a:r>
            <a:br>
              <a:rPr sz="2400" dirty="0"/>
            </a:br>
            <a:r>
              <a:rPr sz="2400" dirty="0">
                <a:solidFill>
                  <a:srgbClr val="000000"/>
                </a:solidFill>
              </a:rPr>
              <a:t> </a:t>
            </a:r>
            <a:r>
              <a:rPr lang="en-GB" sz="2400" dirty="0"/>
              <a:t>Organisational Culture</a:t>
            </a:r>
            <a:endParaRPr sz="2400" dirty="0"/>
          </a:p>
          <a:p>
            <a:pPr defTabSz="562355">
              <a:defRPr sz="2624" b="1">
                <a:solidFill>
                  <a:schemeClr val="accent2"/>
                </a:solidFill>
                <a:effectLst>
                  <a:outerShdw blurRad="31242" dist="31242" dir="2700000" rotWithShape="0">
                    <a:srgbClr val="000000">
                      <a:alpha val="43137"/>
                    </a:srgbClr>
                  </a:outerShdw>
                </a:effectLst>
              </a:defRPr>
            </a:pPr>
            <a:r>
              <a:rPr lang="en-GB" sz="2400" b="1" dirty="0">
                <a:effectLst/>
                <a:ea typeface="Calibri" panose="020F0502020204030204" pitchFamily="34" charset="0"/>
                <a:cs typeface="Times New Roman" panose="02020603050405020304" pitchFamily="18" charset="0"/>
              </a:rPr>
              <a:t>Week 2</a:t>
            </a:r>
            <a:r>
              <a:rPr lang="en-GB" sz="2400" b="1" dirty="0">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a:t>
            </a:r>
            <a:br>
              <a:rPr lang="en-GB" sz="2400" dirty="0">
                <a:effectLst/>
                <a:ea typeface="Calibri" panose="020F0502020204030204" pitchFamily="34" charset="0"/>
                <a:cs typeface="Times New Roman" panose="02020603050405020304" pitchFamily="18" charset="0"/>
              </a:rPr>
            </a:br>
            <a:r>
              <a:rPr lang="en-GB" sz="2400" b="1" dirty="0">
                <a:effectLst/>
                <a:ea typeface="Calibri" panose="020F0502020204030204" pitchFamily="34" charset="0"/>
                <a:cs typeface="Times New Roman" panose="02020603050405020304" pitchFamily="18" charset="0"/>
              </a:rPr>
              <a:t>Analysis of External Environment and Organisational Culture</a:t>
            </a:r>
            <a:br>
              <a:rPr lang="en-GB" sz="2400" b="1" dirty="0">
                <a:effectLst/>
                <a:ea typeface="Calibri" panose="020F0502020204030204" pitchFamily="34" charset="0"/>
                <a:cs typeface="Times New Roman" panose="02020603050405020304" pitchFamily="18" charset="0"/>
              </a:rPr>
            </a:br>
            <a:br>
              <a:rPr lang="en-GB" sz="2400" dirty="0"/>
            </a:br>
            <a:r>
              <a:rPr lang="en-GB" sz="2400" dirty="0"/>
              <a:t>Prepared by:</a:t>
            </a:r>
            <a:br>
              <a:rPr lang="en-GB" sz="2400" dirty="0"/>
            </a:br>
            <a:r>
              <a:rPr lang="en-GB" sz="3200" dirty="0"/>
              <a:t>Oluwaseun (Olu) Adegbite, PhD.</a:t>
            </a:r>
            <a:br>
              <a:rPr lang="en-GB" sz="3200" dirty="0"/>
            </a:br>
            <a:r>
              <a:rPr lang="en-GB" sz="2800" b="1" dirty="0">
                <a:solidFill>
                  <a:schemeClr val="accent2"/>
                </a:solidFill>
                <a:effectLst>
                  <a:outerShdw blurRad="31242" dist="31242" dir="2700000" rotWithShape="0">
                    <a:srgbClr val="000000">
                      <a:alpha val="43137"/>
                    </a:srgbClr>
                  </a:outerShdw>
                </a:effectLst>
              </a:rPr>
              <a:t>Updated by:</a:t>
            </a:r>
            <a:br>
              <a:rPr lang="en-GB" sz="3200" dirty="0"/>
            </a:br>
            <a:r>
              <a:rPr lang="en-GB" sz="3200" dirty="0"/>
              <a:t>David Oyebisi</a:t>
            </a:r>
            <a:br>
              <a:rPr sz="3200" dirty="0"/>
            </a:br>
            <a:br>
              <a:rPr sz="3200" dirty="0"/>
            </a:br>
            <a:br>
              <a:rPr sz="2400" dirty="0">
                <a:solidFill>
                  <a:srgbClr val="FF0000"/>
                </a:solidFill>
              </a:rPr>
            </a:br>
            <a:br>
              <a:rPr sz="2400" dirty="0">
                <a:solidFill>
                  <a:srgbClr val="FF0000"/>
                </a:solidFill>
              </a:rPr>
            </a:br>
            <a:endParaRPr sz="2400" dirty="0">
              <a:solidFill>
                <a:srgbClr val="FF0000"/>
              </a:solidFill>
            </a:endParaRPr>
          </a:p>
        </p:txBody>
      </p:sp>
      <p:sp>
        <p:nvSpPr>
          <p:cNvPr id="113" name="TextBox 1"/>
          <p:cNvSpPr txBox="1"/>
          <p:nvPr/>
        </p:nvSpPr>
        <p:spPr>
          <a:xfrm>
            <a:off x="313083" y="965771"/>
            <a:ext cx="8748724" cy="12003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fade">
                                      <p:cBhvr>
                                        <p:cTn id="7" dur="1000"/>
                                        <p:tgtEl>
                                          <p:spTgt spid="113"/>
                                        </p:tgtEl>
                                      </p:cBhvr>
                                    </p:animEffect>
                                    <p:anim calcmode="lin" valueType="num">
                                      <p:cBhvr>
                                        <p:cTn id="8" dur="1000" fill="hold"/>
                                        <p:tgtEl>
                                          <p:spTgt spid="113"/>
                                        </p:tgtEl>
                                        <p:attrNameLst>
                                          <p:attrName>ppt_x</p:attrName>
                                        </p:attrNameLst>
                                      </p:cBhvr>
                                      <p:tavLst>
                                        <p:tav tm="0">
                                          <p:val>
                                            <p:strVal val="#ppt_x"/>
                                          </p:val>
                                        </p:tav>
                                        <p:tav tm="100000">
                                          <p:val>
                                            <p:strVal val="#ppt_x"/>
                                          </p:val>
                                        </p:tav>
                                      </p:tavLst>
                                    </p:anim>
                                    <p:anim calcmode="lin" valueType="num">
                                      <p:cBhvr>
                                        <p:cTn id="9" dur="1000" fill="hold"/>
                                        <p:tgtEl>
                                          <p:spTgt spid="1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12"/>
                                        </p:tgtEl>
                                        <p:attrNameLst>
                                          <p:attrName>style.visibility</p:attrName>
                                        </p:attrNameLst>
                                      </p:cBhvr>
                                      <p:to>
                                        <p:strVal val="visible"/>
                                      </p:to>
                                    </p:set>
                                    <p:anim calcmode="lin" valueType="num">
                                      <p:cBhvr additive="base">
                                        <p:cTn id="14" dur="500" fill="hold"/>
                                        <p:tgtEl>
                                          <p:spTgt spid="112"/>
                                        </p:tgtEl>
                                        <p:attrNameLst>
                                          <p:attrName>ppt_x</p:attrName>
                                        </p:attrNameLst>
                                      </p:cBhvr>
                                      <p:tavLst>
                                        <p:tav tm="0">
                                          <p:val>
                                            <p:strVal val="#ppt_x"/>
                                          </p:val>
                                        </p:tav>
                                        <p:tav tm="100000">
                                          <p:val>
                                            <p:strVal val="#ppt_x"/>
                                          </p:val>
                                        </p:tav>
                                      </p:tavLst>
                                    </p:anim>
                                    <p:anim calcmode="lin" valueType="num">
                                      <p:cBhvr additive="base">
                                        <p:cTn id="15" dur="500" fill="hold"/>
                                        <p:tgtEl>
                                          <p:spTgt spid="1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28773" y="1569215"/>
            <a:ext cx="8442012" cy="3952581"/>
          </a:xfrm>
          <a:prstGeom prst="rect">
            <a:avLst/>
          </a:prstGeom>
        </p:spPr>
        <p:txBody>
          <a:bodyPr>
            <a:normAutofit/>
          </a:bodyPr>
          <a:lstStyle/>
          <a:p>
            <a:r>
              <a:rPr lang="en-GB" dirty="0"/>
              <a:t>Got to know each other</a:t>
            </a:r>
          </a:p>
          <a:p>
            <a:r>
              <a:rPr lang="en-GB" dirty="0"/>
              <a:t>Examine the module overview</a:t>
            </a:r>
          </a:p>
          <a:p>
            <a:r>
              <a:rPr lang="en-GB" dirty="0"/>
              <a:t>Got starting with the topic of  introduction to organisational culture.</a:t>
            </a:r>
          </a:p>
          <a:p>
            <a:r>
              <a:rPr lang="en-GB" dirty="0"/>
              <a:t>We have examined the meaning of organisational culture.</a:t>
            </a:r>
          </a:p>
          <a:p>
            <a:r>
              <a:rPr lang="en-GB" dirty="0"/>
              <a:t>We also examined characteristic of organisational culture.</a:t>
            </a:r>
          </a:p>
          <a:p>
            <a:r>
              <a:rPr lang="en-GB" dirty="0"/>
              <a:t>We looked at different types of </a:t>
            </a:r>
            <a:r>
              <a:rPr lang="en-GB" altLang="en-US" dirty="0"/>
              <a:t>organisational </a:t>
            </a:r>
            <a:r>
              <a:rPr lang="en-GB" dirty="0"/>
              <a:t>culture.</a:t>
            </a:r>
          </a:p>
          <a:p>
            <a:r>
              <a:rPr lang="en-GB" altLang="en-US" dirty="0"/>
              <a:t>Levels of organisational culture.</a:t>
            </a:r>
          </a:p>
          <a:p>
            <a:r>
              <a:rPr lang="en-GB" altLang="en-US" dirty="0">
                <a:solidFill>
                  <a:schemeClr val="tx1"/>
                </a:solidFill>
              </a:rPr>
              <a:t>Examples of organisational culture in practice.</a:t>
            </a: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606175" y="250298"/>
            <a:ext cx="7918553" cy="602457"/>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dirty="0"/>
              <a:t>La</a:t>
            </a:r>
            <a:r>
              <a:rPr lang="en-GB" dirty="0" err="1"/>
              <a:t>st</a:t>
            </a:r>
            <a:r>
              <a:rPr lang="en-GB" dirty="0"/>
              <a:t> Week (i.e., W</a:t>
            </a:r>
            <a:r>
              <a:rPr dirty="0"/>
              <a:t>eek 1</a:t>
            </a:r>
            <a:r>
              <a:rPr lang="en-GB" dirty="0"/>
              <a:t>)</a:t>
            </a:r>
            <a:endParaRPr dirty="0"/>
          </a:p>
        </p:txBody>
      </p:sp>
      <p:sp>
        <p:nvSpPr>
          <p:cNvPr id="118" name="TextBox 7"/>
          <p:cNvSpPr txBox="1"/>
          <p:nvPr/>
        </p:nvSpPr>
        <p:spPr>
          <a:xfrm>
            <a:off x="82716" y="976045"/>
            <a:ext cx="8442011" cy="46166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dirty="0"/>
              <a:t>We examined the followings:</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15">
                                            <p:txEl>
                                              <p:pRg st="5" end="5"/>
                                            </p:txEl>
                                          </p:spTgt>
                                        </p:tgtEl>
                                        <p:attrNameLst>
                                          <p:attrName>style.visibility</p:attrName>
                                        </p:attrNameLst>
                                      </p:cBhvr>
                                      <p:to>
                                        <p:strVal val="visible"/>
                                      </p:to>
                                    </p:set>
                                    <p:animEffect transition="in" filter="fade">
                                      <p:cBhvr>
                                        <p:cTn id="61" dur="1000"/>
                                        <p:tgtEl>
                                          <p:spTgt spid="115">
                                            <p:txEl>
                                              <p:pRg st="5" end="5"/>
                                            </p:txEl>
                                          </p:spTgt>
                                        </p:tgtEl>
                                      </p:cBhvr>
                                    </p:animEffect>
                                    <p:anim calcmode="lin" valueType="num">
                                      <p:cBhvr>
                                        <p:cTn id="62" dur="1000" fill="hold"/>
                                        <p:tgtEl>
                                          <p:spTgt spid="115">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11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15">
                                            <p:txEl>
                                              <p:pRg st="6" end="6"/>
                                            </p:txEl>
                                          </p:spTgt>
                                        </p:tgtEl>
                                        <p:attrNameLst>
                                          <p:attrName>style.visibility</p:attrName>
                                        </p:attrNameLst>
                                      </p:cBhvr>
                                      <p:to>
                                        <p:strVal val="visible"/>
                                      </p:to>
                                    </p:set>
                                    <p:animEffect transition="in" filter="fade">
                                      <p:cBhvr>
                                        <p:cTn id="68" dur="1000"/>
                                        <p:tgtEl>
                                          <p:spTgt spid="115">
                                            <p:txEl>
                                              <p:pRg st="6" end="6"/>
                                            </p:txEl>
                                          </p:spTgt>
                                        </p:tgtEl>
                                      </p:cBhvr>
                                    </p:animEffect>
                                    <p:anim calcmode="lin" valueType="num">
                                      <p:cBhvr>
                                        <p:cTn id="69" dur="1000" fill="hold"/>
                                        <p:tgtEl>
                                          <p:spTgt spid="115">
                                            <p:txEl>
                                              <p:pRg st="6" end="6"/>
                                            </p:txEl>
                                          </p:spTgt>
                                        </p:tgtEl>
                                        <p:attrNameLst>
                                          <p:attrName>ppt_x</p:attrName>
                                        </p:attrNameLst>
                                      </p:cBhvr>
                                      <p:tavLst>
                                        <p:tav tm="0">
                                          <p:val>
                                            <p:strVal val="#ppt_x"/>
                                          </p:val>
                                        </p:tav>
                                        <p:tav tm="100000">
                                          <p:val>
                                            <p:strVal val="#ppt_x"/>
                                          </p:val>
                                        </p:tav>
                                      </p:tavLst>
                                    </p:anim>
                                    <p:anim calcmode="lin" valueType="num">
                                      <p:cBhvr>
                                        <p:cTn id="70" dur="1000" fill="hold"/>
                                        <p:tgtEl>
                                          <p:spTgt spid="11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115">
                                            <p:txEl>
                                              <p:pRg st="7" end="7"/>
                                            </p:txEl>
                                          </p:spTgt>
                                        </p:tgtEl>
                                        <p:attrNameLst>
                                          <p:attrName>style.visibility</p:attrName>
                                        </p:attrNameLst>
                                      </p:cBhvr>
                                      <p:to>
                                        <p:strVal val="visible"/>
                                      </p:to>
                                    </p:set>
                                    <p:animEffect transition="in" filter="fade">
                                      <p:cBhvr>
                                        <p:cTn id="75" dur="1000"/>
                                        <p:tgtEl>
                                          <p:spTgt spid="115">
                                            <p:txEl>
                                              <p:pRg st="7" end="7"/>
                                            </p:txEl>
                                          </p:spTgt>
                                        </p:tgtEl>
                                      </p:cBhvr>
                                    </p:animEffect>
                                    <p:anim calcmode="lin" valueType="num">
                                      <p:cBhvr>
                                        <p:cTn id="76" dur="1000" fill="hold"/>
                                        <p:tgtEl>
                                          <p:spTgt spid="115">
                                            <p:txEl>
                                              <p:pRg st="7" end="7"/>
                                            </p:txEl>
                                          </p:spTgt>
                                        </p:tgtEl>
                                        <p:attrNameLst>
                                          <p:attrName>ppt_x</p:attrName>
                                        </p:attrNameLst>
                                      </p:cBhvr>
                                      <p:tavLst>
                                        <p:tav tm="0">
                                          <p:val>
                                            <p:strVal val="#ppt_x"/>
                                          </p:val>
                                        </p:tav>
                                        <p:tav tm="100000">
                                          <p:val>
                                            <p:strVal val="#ppt_x"/>
                                          </p:val>
                                        </p:tav>
                                      </p:tavLst>
                                    </p:anim>
                                    <p:anim calcmode="lin" valueType="num">
                                      <p:cBhvr>
                                        <p:cTn id="77" dur="1000" fill="hold"/>
                                        <p:tgtEl>
                                          <p:spTgt spid="11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312" b="1" dirty="0">
                <a:solidFill>
                  <a:srgbClr val="0070C0"/>
                </a:solidFill>
                <a:effectLst>
                  <a:outerShdw blurRad="35052" dist="35052" dir="2700000" rotWithShape="0">
                    <a:srgbClr val="000000">
                      <a:alpha val="43137"/>
                    </a:srgbClr>
                  </a:outerShdw>
                </a:effectLst>
              </a:rPr>
              <a:t>Last Week (i.e., Week 1)</a:t>
            </a:r>
            <a:endParaRPr lang="en-US" altLang="en-US" sz="3312" b="1" dirty="0">
              <a:solidFill>
                <a:srgbClr val="0070C0"/>
              </a:solidFill>
              <a:effectLst>
                <a:outerShdw blurRad="35052" dist="35052" dir="2700000" rotWithShape="0">
                  <a:srgbClr val="000000">
                    <a:alpha val="43137"/>
                  </a:srgbClr>
                </a:outerShdw>
              </a:effectLst>
            </a:endParaRPr>
          </a:p>
        </p:txBody>
      </p:sp>
      <p:sp>
        <p:nvSpPr>
          <p:cNvPr id="124" name="Clarifying the core concepts in this module"/>
          <p:cNvSpPr txBox="1">
            <a:spLocks noGrp="1"/>
          </p:cNvSpPr>
          <p:nvPr>
            <p:ph type="body" idx="1"/>
          </p:nvPr>
        </p:nvSpPr>
        <p:spPr>
          <a:xfrm>
            <a:off x="215757" y="1078788"/>
            <a:ext cx="8702212" cy="4438446"/>
          </a:xfrm>
          <a:prstGeom prst="rect">
            <a:avLst/>
          </a:prstGeom>
        </p:spPr>
        <p:txBody>
          <a:bodyPr>
            <a:normAutofit/>
          </a:bodyPr>
          <a:lstStyle/>
          <a:p>
            <a:pPr marL="0" indent="0" eaLnBrk="1" hangingPunct="1">
              <a:spcBef>
                <a:spcPct val="50000"/>
              </a:spcBef>
              <a:buNone/>
            </a:pPr>
            <a:endParaRPr lang="en-US" altLang="en-US" sz="4600" b="1" dirty="0">
              <a:solidFill>
                <a:srgbClr val="FF0000"/>
              </a:solidFill>
            </a:endParaRPr>
          </a:p>
          <a:p>
            <a:pPr marL="0" indent="0" eaLnBrk="1" hangingPunct="1">
              <a:spcBef>
                <a:spcPct val="50000"/>
              </a:spcBef>
              <a:buNone/>
            </a:pPr>
            <a:endParaRPr lang="en-US" altLang="en-US" sz="4600" b="1" dirty="0">
              <a:solidFill>
                <a:srgbClr val="FF0000"/>
              </a:solidFill>
            </a:endParaRPr>
          </a:p>
          <a:p>
            <a:pPr marL="0" indent="0" eaLnBrk="1" hangingPunct="1">
              <a:spcBef>
                <a:spcPct val="50000"/>
              </a:spcBef>
              <a:buNone/>
            </a:pPr>
            <a:endParaRPr lang="en-US" altLang="en-US" sz="4600" b="1" dirty="0">
              <a:solidFill>
                <a:srgbClr val="FF0000"/>
              </a:solidFill>
            </a:endParaRPr>
          </a:p>
          <a:p>
            <a:pPr marL="0" indent="0" eaLnBrk="1" hangingPunct="1">
              <a:spcBef>
                <a:spcPct val="50000"/>
              </a:spcBef>
              <a:buNone/>
            </a:pPr>
            <a:endParaRPr lang="en-US" altLang="en-US" sz="4600" b="1" dirty="0">
              <a:solidFill>
                <a:srgbClr val="FF0000"/>
              </a:solidFill>
            </a:endParaRPr>
          </a:p>
        </p:txBody>
      </p:sp>
      <p:graphicFrame>
        <p:nvGraphicFramePr>
          <p:cNvPr id="2" name="Object 4">
            <a:extLst>
              <a:ext uri="{FF2B5EF4-FFF2-40B4-BE49-F238E27FC236}">
                <a16:creationId xmlns:a16="http://schemas.microsoft.com/office/drawing/2014/main" id="{BE72727F-DC13-3F40-BFC8-5023A2D89BF8}"/>
              </a:ext>
            </a:extLst>
          </p:cNvPr>
          <p:cNvGraphicFramePr>
            <a:graphicFrameLocks noChangeAspect="1"/>
          </p:cNvGraphicFramePr>
          <p:nvPr>
            <p:extLst>
              <p:ext uri="{D42A27DB-BD31-4B8C-83A1-F6EECF244321}">
                <p14:modId xmlns:p14="http://schemas.microsoft.com/office/powerpoint/2010/main" val="1464155827"/>
              </p:ext>
            </p:extLst>
          </p:nvPr>
        </p:nvGraphicFramePr>
        <p:xfrm>
          <a:off x="256854" y="3180808"/>
          <a:ext cx="8620018" cy="2257745"/>
        </p:xfrm>
        <a:graphic>
          <a:graphicData uri="http://schemas.openxmlformats.org/presentationml/2006/ole">
            <mc:AlternateContent xmlns:mc="http://schemas.openxmlformats.org/markup-compatibility/2006">
              <mc:Choice xmlns:v="urn:schemas-microsoft-com:vml" Requires="v">
                <p:oleObj name="Photo Editor Photo" r:id="rId3" imgW="7838095" imgH="2085714" progId="MSPhotoEd.3">
                  <p:embed/>
                </p:oleObj>
              </mc:Choice>
              <mc:Fallback>
                <p:oleObj name="Photo Editor Photo" r:id="rId3" imgW="7838095" imgH="2085714" progId="MSPhotoEd.3">
                  <p:embed/>
                  <p:pic>
                    <p:nvPicPr>
                      <p:cNvPr id="2" name="Object 4">
                        <a:extLst>
                          <a:ext uri="{FF2B5EF4-FFF2-40B4-BE49-F238E27FC236}">
                            <a16:creationId xmlns:a16="http://schemas.microsoft.com/office/drawing/2014/main" id="{BE72727F-DC13-3F40-BFC8-5023A2D89B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854" y="3180808"/>
                        <a:ext cx="8620018" cy="2257745"/>
                      </a:xfrm>
                      <a:prstGeom prst="rect">
                        <a:avLst/>
                      </a:prstGeom>
                      <a:noFill/>
                      <a:ln>
                        <a:noFill/>
                      </a:ln>
                      <a:effectLst/>
                    </p:spPr>
                  </p:pic>
                </p:oleObj>
              </mc:Fallback>
            </mc:AlternateContent>
          </a:graphicData>
        </a:graphic>
      </p:graphicFrame>
      <p:sp>
        <p:nvSpPr>
          <p:cNvPr id="4" name="TextBox 3">
            <a:extLst>
              <a:ext uri="{FF2B5EF4-FFF2-40B4-BE49-F238E27FC236}">
                <a16:creationId xmlns:a16="http://schemas.microsoft.com/office/drawing/2014/main" id="{589E55A2-631E-9CFE-0D92-083ADDA410F0}"/>
              </a:ext>
            </a:extLst>
          </p:cNvPr>
          <p:cNvSpPr txBox="1"/>
          <p:nvPr/>
        </p:nvSpPr>
        <p:spPr>
          <a:xfrm>
            <a:off x="669851" y="1562986"/>
            <a:ext cx="7304568"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yriad Pro"/>
                <a:ea typeface="Myriad Pro"/>
                <a:cs typeface="Myriad Pro"/>
                <a:sym typeface="Myriad Pro"/>
              </a:rPr>
              <a:t>Can you explain thi</a:t>
            </a:r>
            <a:r>
              <a:rPr lang="en-GB" dirty="0"/>
              <a:t>s diagram in terms of Organisational Culture </a:t>
            </a:r>
            <a:endParaRPr kumimoji="0" lang="en-GB" sz="1800" b="0"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8504822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7D99548-C96D-71B2-C6CA-25DE22DAB109}"/>
              </a:ext>
            </a:extLst>
          </p:cNvPr>
          <p:cNvSpPr>
            <a:spLocks noGrp="1"/>
          </p:cNvSpPr>
          <p:nvPr>
            <p:ph type="body" idx="1"/>
          </p:nvPr>
        </p:nvSpPr>
        <p:spPr/>
        <p:txBody>
          <a:bodyPr/>
          <a:lstStyle/>
          <a:p>
            <a:endParaRPr lang="en-GB" dirty="0"/>
          </a:p>
        </p:txBody>
      </p:sp>
      <p:sp>
        <p:nvSpPr>
          <p:cNvPr id="4" name="Double-click to edit">
            <a:extLst>
              <a:ext uri="{FF2B5EF4-FFF2-40B4-BE49-F238E27FC236}">
                <a16:creationId xmlns:a16="http://schemas.microsoft.com/office/drawing/2014/main" id="{27A03FE0-9E9C-26BD-8378-BA81B95E4E33}"/>
              </a:ext>
            </a:extLst>
          </p:cNvPr>
          <p:cNvSpPr txBox="1">
            <a:spLocks noGrp="1"/>
          </p:cNvSpPr>
          <p:nvPr>
            <p:ph type="title"/>
          </p:nvPr>
        </p:nvSpPr>
        <p:spPr>
          <a:xfrm>
            <a:off x="457200" y="274638"/>
            <a:ext cx="8229600" cy="1143000"/>
          </a:xfrm>
          <a:prstGeom prst="rect">
            <a:avLst/>
          </a:prstGeom>
        </p:spPr>
        <p:txBody>
          <a:bodyPr>
            <a:normAutofit/>
          </a:bodyPr>
          <a:lstStyle/>
          <a:p>
            <a:pPr>
              <a:spcBef>
                <a:spcPct val="50000"/>
              </a:spcBef>
            </a:pPr>
            <a:r>
              <a:rPr lang="en-GB" sz="3312" b="1" dirty="0">
                <a:solidFill>
                  <a:srgbClr val="0070C0"/>
                </a:solidFill>
                <a:effectLst>
                  <a:outerShdw blurRad="35052" dist="35052" dir="2700000" rotWithShape="0">
                    <a:srgbClr val="000000">
                      <a:alpha val="43137"/>
                    </a:srgbClr>
                  </a:outerShdw>
                </a:effectLst>
              </a:rPr>
              <a:t>Last Week Revision Quiz</a:t>
            </a:r>
            <a:endParaRPr lang="en-US" altLang="en-US" sz="3312" b="1" dirty="0">
              <a:solidFill>
                <a:srgbClr val="0070C0"/>
              </a:solidFill>
              <a:effectLst>
                <a:outerShdw blurRad="35052" dist="35052" dir="2700000" rotWithShape="0">
                  <a:srgbClr val="000000">
                    <a:alpha val="43137"/>
                  </a:srgbClr>
                </a:outerShdw>
              </a:effectLst>
            </a:endParaRPr>
          </a:p>
        </p:txBody>
      </p:sp>
      <p:pic>
        <p:nvPicPr>
          <p:cNvPr id="5" name="Picture 4">
            <a:extLst>
              <a:ext uri="{FF2B5EF4-FFF2-40B4-BE49-F238E27FC236}">
                <a16:creationId xmlns:a16="http://schemas.microsoft.com/office/drawing/2014/main" id="{E0BA8500-1D38-9979-377A-E6EAF66B734A}"/>
              </a:ext>
            </a:extLst>
          </p:cNvPr>
          <p:cNvPicPr>
            <a:picLocks noChangeAspect="1"/>
          </p:cNvPicPr>
          <p:nvPr/>
        </p:nvPicPr>
        <p:blipFill>
          <a:blip r:embed="rId2"/>
          <a:stretch>
            <a:fillRect/>
          </a:stretch>
        </p:blipFill>
        <p:spPr>
          <a:xfrm>
            <a:off x="0" y="1521418"/>
            <a:ext cx="9144000" cy="3815164"/>
          </a:xfrm>
          <a:prstGeom prst="rect">
            <a:avLst/>
          </a:prstGeom>
        </p:spPr>
      </p:pic>
    </p:spTree>
    <p:extLst>
      <p:ext uri="{BB962C8B-B14F-4D97-AF65-F5344CB8AC3E}">
        <p14:creationId xmlns:p14="http://schemas.microsoft.com/office/powerpoint/2010/main" val="169566039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normAutofit fontScale="85000" lnSpcReduction="10000"/>
          </a:bodyPr>
          <a:lstStyle/>
          <a:p>
            <a:pPr marL="0" indent="0">
              <a:spcBef>
                <a:spcPts val="0"/>
              </a:spcBef>
              <a:buSzTx/>
              <a:buNone/>
              <a:defRPr sz="3300" b="1"/>
            </a:pPr>
            <a:r>
              <a:rPr lang="en-GB" sz="3600" b="1" dirty="0">
                <a:solidFill>
                  <a:srgbClr val="FF0000"/>
                </a:solidFill>
              </a:rPr>
              <a:t>Analysis of External Environment on Organisational Culture:</a:t>
            </a:r>
            <a:endParaRPr lang="en-GB" sz="3600" dirty="0">
              <a:solidFill>
                <a:srgbClr val="FF0000"/>
              </a:solidFill>
            </a:endParaRPr>
          </a:p>
          <a:p>
            <a:pPr>
              <a:buFont typeface="Arial" panose="020B0604020202020204" pitchFamily="34" charset="0"/>
              <a:buChar char="•"/>
            </a:pPr>
            <a:r>
              <a:rPr lang="en-US" altLang="en-US" sz="3200" dirty="0"/>
              <a:t>The external environment of organizations.</a:t>
            </a:r>
          </a:p>
          <a:p>
            <a:pPr>
              <a:buFont typeface="Arial" panose="020B0604020202020204" pitchFamily="34" charset="0"/>
              <a:buChar char="•"/>
            </a:pPr>
            <a:r>
              <a:rPr lang="en-GB" sz="3200" dirty="0">
                <a:blipFill>
                  <a:blip r:embed="rId2">
                    <a:extLst>
                      <a:ext uri="{28A0092B-C50C-407E-A947-70E740481C1C}">
                        <a14:useLocalDpi xmlns:a14="http://schemas.microsoft.com/office/drawing/2010/main" val="0"/>
                      </a:ext>
                    </a:extLst>
                  </a:blip>
                  <a:tile tx="6350" ty="-127000" sx="65000" sy="64000" flip="none" algn="tl"/>
                </a:blipFill>
              </a:rPr>
              <a:t>The Elements of the Environment.</a:t>
            </a:r>
          </a:p>
          <a:p>
            <a:pPr>
              <a:buFont typeface="Arial" panose="020B0604020202020204" pitchFamily="34" charset="0"/>
              <a:buChar char="•"/>
            </a:pPr>
            <a:r>
              <a:rPr lang="en-US" altLang="en-US" sz="3200" dirty="0" err="1"/>
              <a:t>Analysing</a:t>
            </a:r>
            <a:r>
              <a:rPr lang="en-US" altLang="en-US" sz="3200" dirty="0"/>
              <a:t> the organizations external environment</a:t>
            </a:r>
          </a:p>
          <a:p>
            <a:pPr>
              <a:buFont typeface="Arial" panose="020B0604020202020204" pitchFamily="34" charset="0"/>
              <a:buChar char="•"/>
            </a:pPr>
            <a:r>
              <a:rPr lang="en-US" altLang="en-US" sz="3200" dirty="0"/>
              <a:t>Uncertainty in organisational environment.</a:t>
            </a:r>
          </a:p>
          <a:p>
            <a:pPr>
              <a:buFont typeface="Arial" panose="020B0604020202020204" pitchFamily="34" charset="0"/>
              <a:buChar char="•"/>
            </a:pPr>
            <a:r>
              <a:rPr lang="en-US" altLang="en-US" sz="3200" dirty="0"/>
              <a:t>Practical examples of external environment and organization culture.</a:t>
            </a:r>
          </a:p>
          <a:p>
            <a:endParaRPr lang="en-GB" sz="3200" dirty="0"/>
          </a:p>
          <a:p>
            <a:endParaRPr lang="en-GB"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5</a:t>
            </a:fld>
            <a:endParaRPr/>
          </a:p>
        </p:txBody>
      </p:sp>
      <p:sp>
        <p:nvSpPr>
          <p:cNvPr id="117" name="Title 1"/>
          <p:cNvSpPr txBox="1">
            <a:spLocks noGrp="1"/>
          </p:cNvSpPr>
          <p:nvPr>
            <p:ph type="title"/>
          </p:nvPr>
        </p:nvSpPr>
        <p:spPr>
          <a:xfrm>
            <a:off x="606175" y="250298"/>
            <a:ext cx="7918553"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Week (i.e.,</a:t>
            </a:r>
            <a:r>
              <a:rPr dirty="0"/>
              <a:t> </a:t>
            </a:r>
            <a:r>
              <a:rPr lang="en-GB" dirty="0"/>
              <a:t>W</a:t>
            </a:r>
            <a:r>
              <a:rPr dirty="0"/>
              <a:t>eek </a:t>
            </a:r>
            <a:r>
              <a:rPr lang="en-GB" dirty="0"/>
              <a:t>2)</a:t>
            </a:r>
            <a:endParaRPr dirty="0"/>
          </a:p>
        </p:txBody>
      </p:sp>
      <p:sp>
        <p:nvSpPr>
          <p:cNvPr id="118" name="TextBox 7"/>
          <p:cNvSpPr txBox="1"/>
          <p:nvPr/>
        </p:nvSpPr>
        <p:spPr>
          <a:xfrm>
            <a:off x="133565" y="1300158"/>
            <a:ext cx="8213256"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aim t</a:t>
            </a:r>
            <a:r>
              <a:rPr sz="3200" dirty="0"/>
              <a:t>o</a:t>
            </a:r>
            <a:r>
              <a:rPr lang="en-GB" sz="3200" dirty="0"/>
              <a:t> do the followings:</a:t>
            </a:r>
            <a:endParaRPr sz="3200" dirty="0"/>
          </a:p>
        </p:txBody>
      </p:sp>
    </p:spTree>
    <p:extLst>
      <p:ext uri="{BB962C8B-B14F-4D97-AF65-F5344CB8AC3E}">
        <p14:creationId xmlns:p14="http://schemas.microsoft.com/office/powerpoint/2010/main" val="404781386"/>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2"/>
            <a:ext cx="8229600" cy="1068513"/>
          </a:xfrm>
          <a:prstGeom prst="rect">
            <a:avLst/>
          </a:prstGeom>
        </p:spPr>
        <p:txBody>
          <a:bodyPr>
            <a:normAutofit/>
          </a:bodyPr>
          <a:lstStyle/>
          <a:p>
            <a:r>
              <a:rPr lang="en-GB" sz="4800" b="1" dirty="0"/>
              <a:t>Note!</a:t>
            </a:r>
            <a:endParaRPr sz="4800" b="1" dirty="0"/>
          </a:p>
        </p:txBody>
      </p:sp>
      <p:sp>
        <p:nvSpPr>
          <p:cNvPr id="124" name="Clarifying the core concepts in this module"/>
          <p:cNvSpPr txBox="1">
            <a:spLocks noGrp="1"/>
          </p:cNvSpPr>
          <p:nvPr>
            <p:ph type="body" idx="1"/>
          </p:nvPr>
        </p:nvSpPr>
        <p:spPr>
          <a:xfrm>
            <a:off x="133564" y="1273996"/>
            <a:ext cx="8763856" cy="4243238"/>
          </a:xfrm>
          <a:prstGeom prst="rect">
            <a:avLst/>
          </a:prstGeom>
        </p:spPr>
        <p:txBody>
          <a:bodyPr>
            <a:normAutofit/>
          </a:bodyPr>
          <a:lstStyle/>
          <a:p>
            <a:pPr marL="0" indent="0" algn="ctr">
              <a:spcBef>
                <a:spcPts val="0"/>
              </a:spcBef>
              <a:buSzTx/>
              <a:buFontTx/>
              <a:buNone/>
              <a:defRPr sz="3300" b="1"/>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spcBef>
                <a:spcPts val="0"/>
              </a:spcBef>
              <a:buSzTx/>
              <a:buNone/>
              <a:defRPr sz="3300" b="1"/>
            </a:pPr>
            <a:r>
              <a:rPr lang="en-GB" sz="4400" b="1" dirty="0">
                <a:solidFill>
                  <a:srgbClr val="FF0000"/>
                </a:solidFill>
                <a:ea typeface="Calibri" panose="020F0502020204030204" pitchFamily="34" charset="0"/>
                <a:cs typeface="Times New Roman" panose="02020603050405020304" pitchFamily="18" charset="0"/>
              </a:rPr>
              <a:t>ASSESSEMENT </a:t>
            </a:r>
          </a:p>
          <a:p>
            <a:pPr marL="0" indent="0" algn="ctr">
              <a:spcBef>
                <a:spcPts val="0"/>
              </a:spcBef>
              <a:buSzTx/>
              <a:buNone/>
              <a:defRPr sz="3300" b="1"/>
            </a:pPr>
            <a:r>
              <a:rPr lang="en-GB" sz="4400" b="1" dirty="0">
                <a:solidFill>
                  <a:srgbClr val="FF0000"/>
                </a:solidFill>
                <a:ea typeface="Calibri" panose="020F0502020204030204" pitchFamily="34" charset="0"/>
                <a:cs typeface="Times New Roman" panose="02020603050405020304" pitchFamily="18" charset="0"/>
              </a:rPr>
              <a:t>You should now be able to access the assignment briefs (Components 1 &amp; 2),</a:t>
            </a:r>
          </a:p>
          <a:p>
            <a:pPr marL="0" indent="0" algn="ctr">
              <a:spcBef>
                <a:spcPts val="0"/>
              </a:spcBef>
              <a:buSzTx/>
              <a:buFontTx/>
              <a:buNone/>
              <a:defRPr sz="3300" b="1"/>
            </a:pPr>
            <a:r>
              <a:rPr lang="en-GB" sz="4400" b="1" dirty="0">
                <a:solidFill>
                  <a:srgbClr val="FF0000"/>
                </a:solidFill>
                <a:ea typeface="Calibri" panose="020F0502020204030204" pitchFamily="34" charset="0"/>
                <a:cs typeface="Times New Roman" panose="02020603050405020304" pitchFamily="18" charset="0"/>
              </a:rPr>
              <a:t>on the LCLM 5005 Moodle page</a:t>
            </a:r>
            <a:r>
              <a:rPr lang="en-GB" sz="4400" b="1" dirty="0">
                <a:solidFill>
                  <a:srgbClr val="FF0000"/>
                </a:solidFill>
                <a:effectLst/>
                <a:ea typeface="Calibri" panose="020F0502020204030204" pitchFamily="34" charset="0"/>
                <a:cs typeface="Times New Roman" panose="02020603050405020304" pitchFamily="18" charset="0"/>
              </a:rPr>
              <a:t>.</a:t>
            </a:r>
            <a:endParaRPr sz="4400" dirty="0">
              <a:solidFill>
                <a:srgbClr val="FF0000"/>
              </a:solidFill>
            </a:endParaRPr>
          </a:p>
        </p:txBody>
      </p:sp>
    </p:spTree>
    <p:extLst>
      <p:ext uri="{BB962C8B-B14F-4D97-AF65-F5344CB8AC3E}">
        <p14:creationId xmlns:p14="http://schemas.microsoft.com/office/powerpoint/2010/main" val="26881167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1" end="1"/>
                                            </p:txEl>
                                          </p:spTgt>
                                        </p:tgtEl>
                                        <p:attrNameLst>
                                          <p:attrName>style.visibility</p:attrName>
                                        </p:attrNameLst>
                                      </p:cBhvr>
                                      <p:to>
                                        <p:strVal val="visible"/>
                                      </p:to>
                                    </p:set>
                                    <p:animEffect transition="in" filter="fade">
                                      <p:cBhvr>
                                        <p:cTn id="19" dur="1000"/>
                                        <p:tgtEl>
                                          <p:spTgt spid="124">
                                            <p:txEl>
                                              <p:pRg st="1" end="1"/>
                                            </p:txEl>
                                          </p:spTgt>
                                        </p:tgtEl>
                                      </p:cBhvr>
                                    </p:animEffect>
                                    <p:anim calcmode="lin" valueType="num">
                                      <p:cBhvr>
                                        <p:cTn id="20"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Effect transition="in" filter="fade">
                                      <p:cBhvr>
                                        <p:cTn id="26" dur="1000"/>
                                        <p:tgtEl>
                                          <p:spTgt spid="124">
                                            <p:txEl>
                                              <p:pRg st="2" end="2"/>
                                            </p:txEl>
                                          </p:spTgt>
                                        </p:tgtEl>
                                      </p:cBhvr>
                                    </p:animEffect>
                                    <p:anim calcmode="lin" valueType="num">
                                      <p:cBhvr>
                                        <p:cTn id="27" dur="1000" fill="hold"/>
                                        <p:tgtEl>
                                          <p:spTgt spid="12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12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4">
                                            <p:txEl>
                                              <p:pRg st="3" end="3"/>
                                            </p:txEl>
                                          </p:spTgt>
                                        </p:tgtEl>
                                        <p:attrNameLst>
                                          <p:attrName>style.visibility</p:attrName>
                                        </p:attrNameLst>
                                      </p:cBhvr>
                                      <p:to>
                                        <p:strVal val="visible"/>
                                      </p:to>
                                    </p:set>
                                    <p:animEffect transition="in" filter="fade">
                                      <p:cBhvr>
                                        <p:cTn id="33" dur="1000"/>
                                        <p:tgtEl>
                                          <p:spTgt spid="124">
                                            <p:txEl>
                                              <p:pRg st="3" end="3"/>
                                            </p:txEl>
                                          </p:spTgt>
                                        </p:tgtEl>
                                      </p:cBhvr>
                                    </p:animEffect>
                                    <p:anim calcmode="lin" valueType="num">
                                      <p:cBhvr>
                                        <p:cTn id="34" dur="1000" fill="hold"/>
                                        <p:tgtEl>
                                          <p:spTgt spid="124">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12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2"/>
            <a:ext cx="8229600" cy="1135283"/>
          </a:xfrm>
          <a:prstGeom prst="rect">
            <a:avLst/>
          </a:prstGeom>
        </p:spPr>
        <p:txBody>
          <a:bodyPr>
            <a:normAutofit/>
          </a:bodyPr>
          <a:lstStyle/>
          <a:p>
            <a:r>
              <a:rPr lang="en-GB" sz="4800" b="1" dirty="0"/>
              <a:t>Week 2</a:t>
            </a:r>
            <a:endParaRPr sz="4800" b="1" dirty="0"/>
          </a:p>
        </p:txBody>
      </p:sp>
      <p:sp>
        <p:nvSpPr>
          <p:cNvPr id="124" name="Clarifying the core concepts in this module"/>
          <p:cNvSpPr txBox="1">
            <a:spLocks noGrp="1"/>
          </p:cNvSpPr>
          <p:nvPr>
            <p:ph type="body" idx="1"/>
          </p:nvPr>
        </p:nvSpPr>
        <p:spPr>
          <a:xfrm>
            <a:off x="133564" y="1273996"/>
            <a:ext cx="8763856" cy="4243238"/>
          </a:xfrm>
          <a:prstGeom prst="rect">
            <a:avLst/>
          </a:prstGeom>
        </p:spPr>
        <p:txBody>
          <a:bodyPr>
            <a:normAutofit/>
          </a:bodyPr>
          <a:lstStyle/>
          <a:p>
            <a:pPr marL="0" indent="0" algn="ctr">
              <a:spcBef>
                <a:spcPts val="0"/>
              </a:spcBef>
              <a:buSzTx/>
              <a:buFontTx/>
              <a:buNone/>
              <a:defRPr sz="3300" b="1"/>
            </a:pPr>
            <a:endParaRPr lang="en-GB" sz="4400" b="1" dirty="0">
              <a:effectLst/>
              <a:ea typeface="Calibri" panose="020F0502020204030204" pitchFamily="34" charset="0"/>
              <a:cs typeface="Times New Roman" panose="02020603050405020304" pitchFamily="18" charset="0"/>
            </a:endParaRPr>
          </a:p>
          <a:p>
            <a:pPr marL="0" indent="0" algn="ctr">
              <a:spcBef>
                <a:spcPts val="0"/>
              </a:spcBef>
              <a:buSzTx/>
              <a:buFontTx/>
              <a:buNone/>
              <a:defRPr sz="3300" b="1"/>
            </a:pPr>
            <a:r>
              <a:rPr lang="en-GB" sz="4400" b="1" dirty="0">
                <a:solidFill>
                  <a:srgbClr val="FF0000"/>
                </a:solidFill>
                <a:effectLst/>
                <a:ea typeface="Calibri" panose="020F0502020204030204" pitchFamily="34" charset="0"/>
                <a:cs typeface="Times New Roman" panose="02020603050405020304" pitchFamily="18" charset="0"/>
              </a:rPr>
              <a:t>Analysis of External Environment &amp; Organisational Culture.</a:t>
            </a:r>
            <a:endParaRPr sz="4400" dirty="0">
              <a:solidFill>
                <a:srgbClr val="FF0000"/>
              </a:solidFill>
            </a:endParaRPr>
          </a:p>
        </p:txBody>
      </p:sp>
    </p:spTree>
    <p:extLst>
      <p:ext uri="{BB962C8B-B14F-4D97-AF65-F5344CB8AC3E}">
        <p14:creationId xmlns:p14="http://schemas.microsoft.com/office/powerpoint/2010/main" val="219227873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1" end="1"/>
                                            </p:txEl>
                                          </p:spTgt>
                                        </p:tgtEl>
                                        <p:attrNameLst>
                                          <p:attrName>style.visibility</p:attrName>
                                        </p:attrNameLst>
                                      </p:cBhvr>
                                      <p:to>
                                        <p:strVal val="visible"/>
                                      </p:to>
                                    </p:set>
                                    <p:animEffect transition="in" filter="fade">
                                      <p:cBhvr>
                                        <p:cTn id="19" dur="1000"/>
                                        <p:tgtEl>
                                          <p:spTgt spid="124">
                                            <p:txEl>
                                              <p:pRg st="1" end="1"/>
                                            </p:txEl>
                                          </p:spTgt>
                                        </p:tgtEl>
                                      </p:cBhvr>
                                    </p:animEffect>
                                    <p:anim calcmode="lin" valueType="num">
                                      <p:cBhvr>
                                        <p:cTn id="20"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prstGeom prst="rect">
            <a:avLst/>
          </a:prstGeom>
        </p:spPr>
        <p:txBody>
          <a:bodyPr/>
          <a:lstStyle/>
          <a:p>
            <a:r>
              <a:rPr lang="en-GB" b="1" dirty="0"/>
              <a:t>Week 2</a:t>
            </a:r>
            <a:endParaRPr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ctr">
              <a:spcBef>
                <a:spcPts val="0"/>
              </a:spcBef>
              <a:buSzTx/>
              <a:buFontTx/>
              <a:buNone/>
              <a:defRPr sz="3300" b="1"/>
            </a:pPr>
            <a:endParaRPr lang="en-GB" dirty="0"/>
          </a:p>
          <a:p>
            <a:pPr marL="0" indent="0">
              <a:spcBef>
                <a:spcPts val="0"/>
              </a:spcBef>
              <a:buSzTx/>
              <a:buFontTx/>
              <a:buNone/>
              <a:defRPr sz="3300" b="1"/>
            </a:pPr>
            <a:r>
              <a:rPr lang="en-GB" sz="3600" dirty="0">
                <a:solidFill>
                  <a:schemeClr val="tx1"/>
                </a:solidFill>
              </a:rPr>
              <a:t>We shall examine…..</a:t>
            </a:r>
          </a:p>
          <a:p>
            <a:pPr marL="0" indent="0">
              <a:spcBef>
                <a:spcPts val="0"/>
              </a:spcBef>
              <a:buSzTx/>
              <a:buFontTx/>
              <a:buNone/>
              <a:defRPr sz="3300" b="1"/>
            </a:pPr>
            <a:endParaRPr lang="en-GB" sz="3600" dirty="0">
              <a:solidFill>
                <a:schemeClr val="tx1"/>
              </a:solidFill>
            </a:endParaRPr>
          </a:p>
          <a:p>
            <a:pPr algn="ctr"/>
            <a:r>
              <a:rPr lang="en-GB" sz="4000" b="1" dirty="0">
                <a:solidFill>
                  <a:srgbClr val="FF0000"/>
                </a:solidFill>
                <a:ea typeface="Calibri" panose="020F0502020204030204" pitchFamily="34" charset="0"/>
                <a:cs typeface="Times New Roman" panose="02020603050405020304" pitchFamily="18" charset="0"/>
              </a:rPr>
              <a:t>External Environment.</a:t>
            </a:r>
            <a:endParaRPr lang="en-GB" sz="4000" b="1" dirty="0">
              <a:solidFill>
                <a:srgbClr val="FF0000"/>
              </a:solidFill>
            </a:endParaRPr>
          </a:p>
          <a:p>
            <a:pPr marL="0" indent="0">
              <a:spcBef>
                <a:spcPts val="0"/>
              </a:spcBef>
              <a:buSzTx/>
              <a:buNone/>
              <a:defRPr sz="3300" b="1"/>
            </a:pPr>
            <a:endParaRPr lang="en-GB" sz="3200" dirty="0">
              <a:solidFill>
                <a:srgbClr val="FF0000"/>
              </a:solidFill>
            </a:endParaRPr>
          </a:p>
        </p:txBody>
      </p:sp>
    </p:spTree>
    <p:extLst>
      <p:ext uri="{BB962C8B-B14F-4D97-AF65-F5344CB8AC3E}">
        <p14:creationId xmlns:p14="http://schemas.microsoft.com/office/powerpoint/2010/main" val="131719657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1" end="1"/>
                                            </p:txEl>
                                          </p:spTgt>
                                        </p:tgtEl>
                                        <p:attrNameLst>
                                          <p:attrName>style.visibility</p:attrName>
                                        </p:attrNameLst>
                                      </p:cBhvr>
                                      <p:to>
                                        <p:strVal val="visible"/>
                                      </p:to>
                                    </p:set>
                                    <p:animEffect transition="in" filter="fade">
                                      <p:cBhvr>
                                        <p:cTn id="19" dur="1000"/>
                                        <p:tgtEl>
                                          <p:spTgt spid="124">
                                            <p:txEl>
                                              <p:pRg st="1" end="1"/>
                                            </p:txEl>
                                          </p:spTgt>
                                        </p:tgtEl>
                                      </p:cBhvr>
                                    </p:animEffect>
                                    <p:anim calcmode="lin" valueType="num">
                                      <p:cBhvr>
                                        <p:cTn id="20"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773325"/>
          </a:xfrm>
          <a:prstGeom prst="rect">
            <a:avLst/>
          </a:prstGeom>
        </p:spPr>
        <p:txBody>
          <a:bodyPr>
            <a:noAutofit/>
          </a:bodyPr>
          <a:lstStyle/>
          <a:p>
            <a:r>
              <a:rPr lang="en-GB" sz="4000" b="1" dirty="0"/>
              <a:t>External Environment and Organisational Culture.</a:t>
            </a:r>
          </a:p>
        </p:txBody>
      </p:sp>
      <p:sp>
        <p:nvSpPr>
          <p:cNvPr id="124" name="Clarifying the core concepts in this module"/>
          <p:cNvSpPr txBox="1">
            <a:spLocks noGrp="1"/>
          </p:cNvSpPr>
          <p:nvPr>
            <p:ph type="body" idx="1"/>
          </p:nvPr>
        </p:nvSpPr>
        <p:spPr>
          <a:xfrm>
            <a:off x="215757" y="1171254"/>
            <a:ext cx="8784404" cy="4345979"/>
          </a:xfrm>
          <a:prstGeom prst="rect">
            <a:avLst/>
          </a:prstGeom>
        </p:spPr>
        <p:txBody>
          <a:bodyPr>
            <a:normAutofit lnSpcReduction="10000"/>
          </a:bodyPr>
          <a:lstStyle/>
          <a:p>
            <a:pPr marL="274320" lvl="0" indent="-274320" algn="just">
              <a:buClr>
                <a:srgbClr val="D16349"/>
              </a:buClr>
              <a:buSzPct val="85000"/>
              <a:buFont typeface="Wingdings 2"/>
              <a:buChar char=""/>
            </a:pPr>
            <a:r>
              <a:rPr lang="en-GB" sz="3200" dirty="0">
                <a:solidFill>
                  <a:prstClr val="black"/>
                </a:solidFill>
              </a:rPr>
              <a:t>A business does not operate in a vacuum. </a:t>
            </a:r>
          </a:p>
          <a:p>
            <a:pPr marL="274320" lvl="0" indent="-274320" algn="just">
              <a:buClr>
                <a:srgbClr val="D16349"/>
              </a:buClr>
              <a:buSzPct val="85000"/>
              <a:buFont typeface="Wingdings 2"/>
              <a:buChar char=""/>
            </a:pPr>
            <a:endParaRPr lang="en-GB" sz="3200" dirty="0">
              <a:solidFill>
                <a:prstClr val="black"/>
              </a:solidFill>
            </a:endParaRPr>
          </a:p>
          <a:p>
            <a:pPr marL="274320" lvl="0" indent="-274320" algn="just">
              <a:buClr>
                <a:srgbClr val="D16349"/>
              </a:buClr>
              <a:buSzPct val="85000"/>
              <a:buFont typeface="Wingdings 2"/>
              <a:buChar char=""/>
            </a:pPr>
            <a:r>
              <a:rPr lang="en-GB" sz="3200" dirty="0">
                <a:solidFill>
                  <a:prstClr val="black"/>
                </a:solidFill>
              </a:rPr>
              <a:t>It has to </a:t>
            </a:r>
            <a:r>
              <a:rPr lang="en-GB" sz="3200" b="1" dirty="0">
                <a:solidFill>
                  <a:srgbClr val="FF0000"/>
                </a:solidFill>
              </a:rPr>
              <a:t>act</a:t>
            </a:r>
            <a:r>
              <a:rPr lang="en-GB" sz="3200" dirty="0">
                <a:solidFill>
                  <a:prstClr val="black"/>
                </a:solidFill>
              </a:rPr>
              <a:t> and </a:t>
            </a:r>
            <a:r>
              <a:rPr lang="en-GB" sz="3200" b="1" dirty="0">
                <a:solidFill>
                  <a:srgbClr val="FF0000"/>
                </a:solidFill>
              </a:rPr>
              <a:t>react</a:t>
            </a:r>
            <a:r>
              <a:rPr lang="en-GB" sz="3200" dirty="0">
                <a:solidFill>
                  <a:prstClr val="black"/>
                </a:solidFill>
              </a:rPr>
              <a:t> to what happens outside the factory and office walls (</a:t>
            </a:r>
            <a:r>
              <a:rPr lang="en-GB" sz="3200" b="1" dirty="0">
                <a:solidFill>
                  <a:prstClr val="black"/>
                </a:solidFill>
              </a:rPr>
              <a:t>external factors or influences)</a:t>
            </a:r>
            <a:r>
              <a:rPr lang="en-GB" sz="3200" dirty="0">
                <a:solidFill>
                  <a:prstClr val="black"/>
                </a:solidFill>
              </a:rPr>
              <a:t>. </a:t>
            </a:r>
          </a:p>
          <a:p>
            <a:pPr marL="274320" lvl="0" indent="-274320" algn="just">
              <a:buClr>
                <a:srgbClr val="D16349"/>
              </a:buClr>
              <a:buSzPct val="85000"/>
              <a:buFont typeface="Wingdings 2"/>
              <a:buChar char=""/>
            </a:pPr>
            <a:endParaRPr lang="en-GB" sz="3200" dirty="0">
              <a:solidFill>
                <a:prstClr val="black"/>
              </a:solidFill>
            </a:endParaRPr>
          </a:p>
          <a:p>
            <a:pPr marL="274320" lvl="0" indent="-274320" algn="just">
              <a:buClr>
                <a:srgbClr val="D16349"/>
              </a:buClr>
              <a:buSzPct val="85000"/>
              <a:buFont typeface="Wingdings 2"/>
              <a:buChar char=""/>
            </a:pPr>
            <a:r>
              <a:rPr lang="en-GB" sz="3200" dirty="0">
                <a:solidFill>
                  <a:prstClr val="black"/>
                </a:solidFill>
              </a:rPr>
              <a:t>These will affect the main internal functions of the business and possibly the objectives of the business and its strategies.</a:t>
            </a:r>
          </a:p>
          <a:p>
            <a:pPr lvl="1">
              <a:lnSpc>
                <a:spcPct val="90000"/>
              </a:lnSpc>
            </a:pPr>
            <a:endParaRPr lang="en-US" altLang="en-US" sz="2800" dirty="0"/>
          </a:p>
        </p:txBody>
      </p:sp>
    </p:spTree>
    <p:extLst>
      <p:ext uri="{BB962C8B-B14F-4D97-AF65-F5344CB8AC3E}">
        <p14:creationId xmlns:p14="http://schemas.microsoft.com/office/powerpoint/2010/main" val="3038059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2" end="2"/>
                                            </p:txEl>
                                          </p:spTgt>
                                        </p:tgtEl>
                                        <p:attrNameLst>
                                          <p:attrName>style.visibility</p:attrName>
                                        </p:attrNameLst>
                                      </p:cBhvr>
                                      <p:to>
                                        <p:strVal val="visible"/>
                                      </p:to>
                                    </p:set>
                                    <p:anim calcmode="lin" valueType="num">
                                      <p:cBhvr additive="base">
                                        <p:cTn id="24"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4" end="4"/>
                                            </p:txEl>
                                          </p:spTgt>
                                        </p:tgtEl>
                                        <p:attrNameLst>
                                          <p:attrName>style.visibility</p:attrName>
                                        </p:attrNameLst>
                                      </p:cBhvr>
                                      <p:to>
                                        <p:strVal val="visible"/>
                                      </p:to>
                                    </p:set>
                                    <p:anim calcmode="lin" valueType="num">
                                      <p:cBhvr additive="base">
                                        <p:cTn id="30"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773325"/>
          </a:xfrm>
          <a:prstGeom prst="rect">
            <a:avLst/>
          </a:prstGeom>
        </p:spPr>
        <p:txBody>
          <a:bodyPr>
            <a:noAutofit/>
          </a:bodyPr>
          <a:lstStyle/>
          <a:p>
            <a:r>
              <a:rPr lang="en-GB" sz="4000" b="1" dirty="0"/>
              <a:t>External Environment and Organisational Culture.</a:t>
            </a:r>
          </a:p>
        </p:txBody>
      </p:sp>
      <p:sp>
        <p:nvSpPr>
          <p:cNvPr id="124" name="Clarifying the core concepts in this module"/>
          <p:cNvSpPr txBox="1">
            <a:spLocks noGrp="1"/>
          </p:cNvSpPr>
          <p:nvPr>
            <p:ph type="body" idx="1"/>
          </p:nvPr>
        </p:nvSpPr>
        <p:spPr>
          <a:xfrm>
            <a:off x="215757" y="1171254"/>
            <a:ext cx="8784404" cy="4345979"/>
          </a:xfrm>
          <a:prstGeom prst="rect">
            <a:avLst/>
          </a:prstGeom>
        </p:spPr>
        <p:txBody>
          <a:bodyPr>
            <a:normAutofit/>
          </a:bodyPr>
          <a:lstStyle/>
          <a:p>
            <a:pPr marL="0" lvl="0" indent="0" algn="just">
              <a:buClr>
                <a:srgbClr val="D16349"/>
              </a:buClr>
              <a:buSzPct val="85000"/>
              <a:buNone/>
            </a:pPr>
            <a:endParaRPr lang="en-GB" sz="3200" dirty="0">
              <a:solidFill>
                <a:prstClr val="black"/>
              </a:solidFill>
            </a:endParaRPr>
          </a:p>
          <a:p>
            <a:pPr marL="0" lvl="0" indent="0" algn="just">
              <a:buClr>
                <a:srgbClr val="D16349"/>
              </a:buClr>
              <a:buSzPct val="85000"/>
              <a:buNone/>
            </a:pPr>
            <a:r>
              <a:rPr lang="en-GB" sz="3200" dirty="0">
                <a:solidFill>
                  <a:prstClr val="black"/>
                </a:solidFill>
              </a:rPr>
              <a:t>A very important point to note is …..</a:t>
            </a:r>
          </a:p>
          <a:p>
            <a:pPr marL="0" lvl="0" indent="0" algn="just">
              <a:buClr>
                <a:srgbClr val="D16349"/>
              </a:buClr>
              <a:buSzPct val="85000"/>
              <a:buNone/>
            </a:pPr>
            <a:endParaRPr lang="en-GB" sz="3200" dirty="0">
              <a:solidFill>
                <a:prstClr val="black"/>
              </a:solidFill>
            </a:endParaRPr>
          </a:p>
          <a:p>
            <a:pPr marL="274320" lvl="0" indent="-274320" algn="just">
              <a:buClr>
                <a:srgbClr val="D16349"/>
              </a:buClr>
              <a:buSzPct val="85000"/>
              <a:buFont typeface="Wingdings 2"/>
              <a:buChar char=""/>
            </a:pPr>
            <a:r>
              <a:rPr lang="en-GB" sz="3200" dirty="0">
                <a:solidFill>
                  <a:prstClr val="black"/>
                </a:solidFill>
              </a:rPr>
              <a:t>Business environment (here emphasis is on </a:t>
            </a:r>
            <a:r>
              <a:rPr lang="en-GB" sz="3200" b="1" dirty="0">
                <a:solidFill>
                  <a:prstClr val="black"/>
                </a:solidFill>
              </a:rPr>
              <a:t>external factors or influences)</a:t>
            </a:r>
            <a:r>
              <a:rPr lang="en-GB" sz="3200" dirty="0">
                <a:solidFill>
                  <a:prstClr val="black"/>
                </a:solidFill>
              </a:rPr>
              <a:t> is </a:t>
            </a:r>
            <a:r>
              <a:rPr lang="en-GB" sz="3200" dirty="0">
                <a:solidFill>
                  <a:srgbClr val="FF0000"/>
                </a:solidFill>
              </a:rPr>
              <a:t>anything that can impact on the activities of  a Business .</a:t>
            </a:r>
          </a:p>
          <a:p>
            <a:pPr lvl="1">
              <a:lnSpc>
                <a:spcPct val="90000"/>
              </a:lnSpc>
            </a:pPr>
            <a:endParaRPr lang="en-US" altLang="en-US" sz="2800" dirty="0"/>
          </a:p>
        </p:txBody>
      </p:sp>
    </p:spTree>
    <p:extLst>
      <p:ext uri="{BB962C8B-B14F-4D97-AF65-F5344CB8AC3E}">
        <p14:creationId xmlns:p14="http://schemas.microsoft.com/office/powerpoint/2010/main" val="60352312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1" end="1"/>
                                            </p:txEl>
                                          </p:spTgt>
                                        </p:tgtEl>
                                        <p:attrNameLst>
                                          <p:attrName>style.visibility</p:attrName>
                                        </p:attrNameLst>
                                      </p:cBhvr>
                                      <p:to>
                                        <p:strVal val="visible"/>
                                      </p:to>
                                    </p:set>
                                    <p:anim calcmode="lin" valueType="num">
                                      <p:cBhvr additive="base">
                                        <p:cTn id="18"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3" end="3"/>
                                            </p:txEl>
                                          </p:spTgt>
                                        </p:tgtEl>
                                        <p:attrNameLst>
                                          <p:attrName>style.visibility</p:attrName>
                                        </p:attrNameLst>
                                      </p:cBhvr>
                                      <p:to>
                                        <p:strVal val="visible"/>
                                      </p:to>
                                    </p:set>
                                    <p:anim calcmode="lin" valueType="num">
                                      <p:cBhvr additive="base">
                                        <p:cTn id="24"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fontScale="90000"/>
          </a:bodyPr>
          <a:lstStyle/>
          <a:p>
            <a:pPr>
              <a:spcBef>
                <a:spcPct val="50000"/>
              </a:spcBef>
            </a:pPr>
            <a:r>
              <a:rPr lang="fr-FR" altLang="en-US" sz="3600" b="1" dirty="0"/>
              <a:t>Eternal Environnent and </a:t>
            </a:r>
            <a:r>
              <a:rPr lang="fr-FR" altLang="en-US" sz="3600" b="1" dirty="0" err="1"/>
              <a:t>Organisational</a:t>
            </a:r>
            <a:r>
              <a:rPr lang="fr-FR" altLang="en-US" sz="3600" b="1" dirty="0"/>
              <a:t> Culture.</a:t>
            </a:r>
            <a:endParaRPr lang="en-GB" sz="3600" b="1" dirty="0"/>
          </a:p>
        </p:txBody>
      </p:sp>
      <p:pic>
        <p:nvPicPr>
          <p:cNvPr id="2" name="Picture 1">
            <a:extLst>
              <a:ext uri="{FF2B5EF4-FFF2-40B4-BE49-F238E27FC236}">
                <a16:creationId xmlns:a16="http://schemas.microsoft.com/office/drawing/2014/main" id="{8B145443-2C30-4F5A-3BEB-9BD07E251B13}"/>
              </a:ext>
            </a:extLst>
          </p:cNvPr>
          <p:cNvPicPr>
            <a:picLocks noChangeAspect="1"/>
          </p:cNvPicPr>
          <p:nvPr/>
        </p:nvPicPr>
        <p:blipFill>
          <a:blip r:embed="rId3"/>
          <a:stretch>
            <a:fillRect/>
          </a:stretch>
        </p:blipFill>
        <p:spPr>
          <a:xfrm>
            <a:off x="0" y="2510906"/>
            <a:ext cx="5176697" cy="2807052"/>
          </a:xfrm>
          <a:prstGeom prst="rect">
            <a:avLst/>
          </a:prstGeom>
        </p:spPr>
      </p:pic>
      <p:sp>
        <p:nvSpPr>
          <p:cNvPr id="124" name="Clarifying the core concepts in this module"/>
          <p:cNvSpPr txBox="1">
            <a:spLocks noGrp="1"/>
          </p:cNvSpPr>
          <p:nvPr>
            <p:ph type="body" idx="1"/>
          </p:nvPr>
        </p:nvSpPr>
        <p:spPr>
          <a:xfrm>
            <a:off x="215757" y="1171254"/>
            <a:ext cx="8342616" cy="4345979"/>
          </a:xfrm>
          <a:prstGeom prst="rect">
            <a:avLst/>
          </a:prstGeom>
        </p:spPr>
        <p:txBody>
          <a:bodyPr>
            <a:normAutofit/>
          </a:bodyPr>
          <a:lstStyle/>
          <a:p>
            <a:pPr marL="342900" lvl="1" indent="0">
              <a:lnSpc>
                <a:spcPct val="90000"/>
              </a:lnSpc>
              <a:buNone/>
            </a:pPr>
            <a:r>
              <a:rPr lang="en-US" altLang="en-US" sz="2800" b="1" dirty="0"/>
              <a:t>Organisation/Business Environment.</a:t>
            </a:r>
          </a:p>
        </p:txBody>
      </p:sp>
      <p:sp>
        <p:nvSpPr>
          <p:cNvPr id="4" name="TextBox 3">
            <a:extLst>
              <a:ext uri="{FF2B5EF4-FFF2-40B4-BE49-F238E27FC236}">
                <a16:creationId xmlns:a16="http://schemas.microsoft.com/office/drawing/2014/main" id="{B64060A5-B923-A015-4DE2-7376D22A2672}"/>
              </a:ext>
            </a:extLst>
          </p:cNvPr>
          <p:cNvSpPr txBox="1"/>
          <p:nvPr/>
        </p:nvSpPr>
        <p:spPr>
          <a:xfrm>
            <a:off x="4259179" y="1767278"/>
            <a:ext cx="4669064" cy="1200329"/>
          </a:xfrm>
          <a:prstGeom prst="rect">
            <a:avLst/>
          </a:prstGeom>
          <a:ln/>
        </p:spPr>
        <p:style>
          <a:lnRef idx="2">
            <a:schemeClr val="dk1"/>
          </a:lnRef>
          <a:fillRef idx="1">
            <a:schemeClr val="lt1"/>
          </a:fillRef>
          <a:effectRef idx="0">
            <a:schemeClr val="dk1"/>
          </a:effectRef>
          <a:fontRef idx="minor">
            <a:schemeClr val="dk1"/>
          </a:fontRef>
        </p:style>
        <p:txBody>
          <a:bodyPr wrap="square">
            <a:spAutoFit/>
          </a:bodyPr>
          <a:lstStyle/>
          <a:p>
            <a:r>
              <a:rPr lang="en-GB" b="1" dirty="0"/>
              <a:t>Micro Environment-</a:t>
            </a:r>
            <a:r>
              <a:rPr lang="en-GB" dirty="0"/>
              <a:t> </a:t>
            </a:r>
          </a:p>
          <a:p>
            <a:pPr marL="285750" indent="-285750">
              <a:buFont typeface="Arial" panose="020B0604020202020204" pitchFamily="34" charset="0"/>
              <a:buChar char="•"/>
            </a:pPr>
            <a:r>
              <a:rPr lang="en-GB" dirty="0"/>
              <a:t>the </a:t>
            </a:r>
            <a:r>
              <a:rPr lang="en-GB" b="1" dirty="0"/>
              <a:t>immediate surroundings</a:t>
            </a:r>
            <a:r>
              <a:rPr lang="en-GB" dirty="0"/>
              <a:t> of a business</a:t>
            </a:r>
          </a:p>
          <a:p>
            <a:pPr marL="285750" indent="-285750">
              <a:buFont typeface="Arial" panose="020B0604020202020204" pitchFamily="34" charset="0"/>
              <a:buChar char="•"/>
            </a:pPr>
            <a:r>
              <a:rPr lang="en-GB" dirty="0"/>
              <a:t>directly affect its operations</a:t>
            </a:r>
          </a:p>
          <a:p>
            <a:endParaRPr lang="en-GB" b="1" dirty="0"/>
          </a:p>
        </p:txBody>
      </p:sp>
      <p:sp>
        <p:nvSpPr>
          <p:cNvPr id="6" name="TextBox 5">
            <a:extLst>
              <a:ext uri="{FF2B5EF4-FFF2-40B4-BE49-F238E27FC236}">
                <a16:creationId xmlns:a16="http://schemas.microsoft.com/office/drawing/2014/main" id="{2AAA3CC2-43F0-27BC-6750-194DAC011071}"/>
              </a:ext>
            </a:extLst>
          </p:cNvPr>
          <p:cNvSpPr txBox="1"/>
          <p:nvPr/>
        </p:nvSpPr>
        <p:spPr>
          <a:xfrm>
            <a:off x="5181834" y="3111070"/>
            <a:ext cx="3746409" cy="1200329"/>
          </a:xfrm>
          <a:prstGeom prst="rect">
            <a:avLst/>
          </a:prstGeom>
          <a:ln/>
        </p:spPr>
        <p:style>
          <a:lnRef idx="2">
            <a:schemeClr val="accent1"/>
          </a:lnRef>
          <a:fillRef idx="1">
            <a:schemeClr val="lt1"/>
          </a:fillRef>
          <a:effectRef idx="0">
            <a:schemeClr val="accent1"/>
          </a:effectRef>
          <a:fontRef idx="minor">
            <a:schemeClr val="dk1"/>
          </a:fontRef>
        </p:style>
        <p:txBody>
          <a:bodyPr wrap="square">
            <a:spAutoFit/>
          </a:bodyPr>
          <a:lstStyle/>
          <a:p>
            <a:pPr>
              <a:buNone/>
            </a:pPr>
            <a:r>
              <a:rPr lang="en-GB" b="1" dirty="0"/>
              <a:t>Macro Environment</a:t>
            </a:r>
          </a:p>
          <a:p>
            <a:pPr marL="285750" indent="-285750">
              <a:buFont typeface="Arial" panose="020B0604020202020204" pitchFamily="34" charset="0"/>
              <a:buChar char="•"/>
            </a:pPr>
            <a:r>
              <a:rPr lang="en-GB" dirty="0"/>
              <a:t> </a:t>
            </a:r>
            <a:r>
              <a:rPr lang="en-GB" b="1" dirty="0"/>
              <a:t>broader external forces</a:t>
            </a:r>
            <a:r>
              <a:rPr lang="en-GB" dirty="0"/>
              <a:t> </a:t>
            </a:r>
          </a:p>
          <a:p>
            <a:pPr marL="285750" indent="-285750">
              <a:buFont typeface="Arial" panose="020B0604020202020204" pitchFamily="34" charset="0"/>
              <a:buChar char="•"/>
            </a:pPr>
            <a:r>
              <a:rPr lang="en-GB" dirty="0"/>
              <a:t>affect all businesses in an economy or industry</a:t>
            </a:r>
          </a:p>
        </p:txBody>
      </p:sp>
    </p:spTree>
    <p:extLst>
      <p:ext uri="{BB962C8B-B14F-4D97-AF65-F5344CB8AC3E}">
        <p14:creationId xmlns:p14="http://schemas.microsoft.com/office/powerpoint/2010/main" val="208599918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26031"/>
            <a:ext cx="8784405" cy="821932"/>
          </a:xfrm>
          <a:prstGeom prst="rect">
            <a:avLst/>
          </a:prstGeom>
        </p:spPr>
        <p:txBody>
          <a:bodyPr>
            <a:normAutofit fontScale="90000"/>
          </a:bodyPr>
          <a:lstStyle/>
          <a:p>
            <a:pPr algn="just">
              <a:spcBef>
                <a:spcPct val="50000"/>
              </a:spcBef>
            </a:pPr>
            <a:r>
              <a:rPr lang="en-US" altLang="en-US" sz="3600" b="1" dirty="0"/>
              <a:t>The External Environment of Organizations</a:t>
            </a:r>
            <a:endParaRPr lang="en-GB" sz="3600" b="1" dirty="0"/>
          </a:p>
        </p:txBody>
      </p:sp>
      <p:sp>
        <p:nvSpPr>
          <p:cNvPr id="124" name="Clarifying the core concepts in this module"/>
          <p:cNvSpPr txBox="1">
            <a:spLocks noGrp="1"/>
          </p:cNvSpPr>
          <p:nvPr>
            <p:ph type="body" idx="1"/>
          </p:nvPr>
        </p:nvSpPr>
        <p:spPr>
          <a:xfrm>
            <a:off x="215757" y="1047964"/>
            <a:ext cx="8712486" cy="4469269"/>
          </a:xfrm>
          <a:prstGeom prst="rect">
            <a:avLst/>
          </a:prstGeom>
        </p:spPr>
        <p:txBody>
          <a:bodyPr>
            <a:normAutofit/>
          </a:bodyPr>
          <a:lstStyle/>
          <a:p>
            <a:pPr marL="342900" lvl="1" indent="0">
              <a:lnSpc>
                <a:spcPct val="90000"/>
              </a:lnSpc>
              <a:buNone/>
            </a:pPr>
            <a:r>
              <a:rPr lang="en-GB" sz="2800" b="1" dirty="0">
                <a:blipFill>
                  <a:blip r:embed="rId2">
                    <a:extLst>
                      <a:ext uri="{28A0092B-C50C-407E-A947-70E740481C1C}">
                        <a14:useLocalDpi xmlns:a14="http://schemas.microsoft.com/office/drawing/2010/main" val="0"/>
                      </a:ext>
                    </a:extLst>
                  </a:blip>
                  <a:tile tx="6350" ty="-127000" sx="65000" sy="64000" flip="none" algn="tl"/>
                </a:blipFill>
              </a:rPr>
              <a:t>The Elements of the Environment</a:t>
            </a:r>
          </a:p>
          <a:p>
            <a:pPr marL="342900" lvl="1" indent="0">
              <a:lnSpc>
                <a:spcPct val="90000"/>
              </a:lnSpc>
              <a:buNone/>
            </a:pPr>
            <a:endParaRPr lang="en-US" altLang="en-US" sz="2800" dirty="0"/>
          </a:p>
        </p:txBody>
      </p:sp>
      <p:pic>
        <p:nvPicPr>
          <p:cNvPr id="3" name="Picture 2" descr="What Is Micro And Macro Environment In Marketing">
            <a:extLst>
              <a:ext uri="{FF2B5EF4-FFF2-40B4-BE49-F238E27FC236}">
                <a16:creationId xmlns:a16="http://schemas.microsoft.com/office/drawing/2014/main" id="{A221AF1A-28BB-7FA4-ADA9-23CE3FC6E9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1216" y="1640042"/>
            <a:ext cx="6749591" cy="3877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761017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fontScale="90000"/>
          </a:bodyPr>
          <a:lstStyle/>
          <a:p>
            <a:pPr algn="just">
              <a:spcBef>
                <a:spcPct val="50000"/>
              </a:spcBef>
            </a:pPr>
            <a:r>
              <a:rPr lang="en-US" altLang="en-US" sz="3600" b="1" dirty="0"/>
              <a:t>The External Environment of Organizations</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nSpc>
                <a:spcPct val="90000"/>
              </a:lnSpc>
              <a:buSzPct val="90000"/>
              <a:buNone/>
            </a:pPr>
            <a:r>
              <a:rPr lang="en-US" altLang="en-US" sz="3200" dirty="0"/>
              <a:t>The general environment </a:t>
            </a:r>
            <a:r>
              <a:rPr lang="en-US" altLang="en-US" sz="3200" b="1" i="1" dirty="0">
                <a:cs typeface="Times New Roman" panose="02020603050405020304" pitchFamily="18" charset="0"/>
              </a:rPr>
              <a:t>—  i.e., </a:t>
            </a:r>
            <a:r>
              <a:rPr lang="en-US" altLang="en-US" sz="3200" dirty="0"/>
              <a:t>external environment of the organization include:</a:t>
            </a:r>
          </a:p>
          <a:p>
            <a:pPr lvl="1">
              <a:lnSpc>
                <a:spcPct val="90000"/>
              </a:lnSpc>
            </a:pPr>
            <a:r>
              <a:rPr lang="en-US" altLang="en-US" sz="2800" b="1" dirty="0"/>
              <a:t>Economic </a:t>
            </a:r>
            <a:r>
              <a:rPr lang="en-US" altLang="en-US" sz="2800" dirty="0"/>
              <a:t>–</a:t>
            </a:r>
            <a:r>
              <a:rPr lang="en-GB" sz="2800" dirty="0"/>
              <a:t> </a:t>
            </a:r>
            <a:r>
              <a:rPr lang="en-GB" sz="2000" dirty="0"/>
              <a:t>Inflation rates/Interest rates/Employment levels/Consumer spending </a:t>
            </a:r>
            <a:endParaRPr lang="en-US" altLang="en-US" sz="2000" dirty="0"/>
          </a:p>
          <a:p>
            <a:pPr lvl="1">
              <a:lnSpc>
                <a:spcPct val="90000"/>
              </a:lnSpc>
            </a:pPr>
            <a:r>
              <a:rPr lang="en-US" altLang="en-US" sz="2800" b="1" dirty="0"/>
              <a:t>Socio-cultural</a:t>
            </a:r>
            <a:r>
              <a:rPr lang="en-US" altLang="en-US" sz="2800" dirty="0"/>
              <a:t> -</a:t>
            </a:r>
            <a:r>
              <a:rPr lang="en-GB" sz="2000" dirty="0"/>
              <a:t>values, beliefs, attitudes, and lifestyles</a:t>
            </a:r>
            <a:r>
              <a:rPr lang="en-GB" sz="2800" b="1" dirty="0"/>
              <a:t>	</a:t>
            </a:r>
            <a:endParaRPr lang="en-US" altLang="en-US" sz="2800" dirty="0"/>
          </a:p>
          <a:p>
            <a:pPr lvl="1">
              <a:lnSpc>
                <a:spcPct val="90000"/>
              </a:lnSpc>
            </a:pPr>
            <a:r>
              <a:rPr lang="en-US" altLang="en-US" sz="2800" b="1" dirty="0"/>
              <a:t>Legal-political</a:t>
            </a:r>
            <a:r>
              <a:rPr lang="en-US" altLang="en-US" sz="2800" dirty="0"/>
              <a:t>-</a:t>
            </a:r>
            <a:r>
              <a:rPr lang="en-GB" sz="2000" dirty="0"/>
              <a:t> laws, regulations, and political stability </a:t>
            </a:r>
            <a:endParaRPr lang="en-US" altLang="en-US" sz="2000" dirty="0"/>
          </a:p>
          <a:p>
            <a:pPr lvl="1">
              <a:lnSpc>
                <a:spcPct val="90000"/>
              </a:lnSpc>
            </a:pPr>
            <a:r>
              <a:rPr lang="en-US" altLang="en-US" sz="2800" b="1" dirty="0"/>
              <a:t>Technological </a:t>
            </a:r>
            <a:r>
              <a:rPr lang="en-US" altLang="en-US" sz="2800" dirty="0"/>
              <a:t>- </a:t>
            </a:r>
            <a:r>
              <a:rPr lang="en-GB" sz="2000" dirty="0"/>
              <a:t>innovation, automation, and technological advancements</a:t>
            </a:r>
            <a:endParaRPr lang="en-US" altLang="en-US" sz="2000" dirty="0"/>
          </a:p>
          <a:p>
            <a:pPr lvl="1">
              <a:lnSpc>
                <a:spcPct val="90000"/>
              </a:lnSpc>
            </a:pPr>
            <a:r>
              <a:rPr lang="en-US" altLang="en-US" sz="2800" b="1" dirty="0"/>
              <a:t>Natural environment- </a:t>
            </a:r>
            <a:r>
              <a:rPr lang="en-GB" sz="2000" dirty="0"/>
              <a:t>physical environment and natural resources</a:t>
            </a:r>
            <a:endParaRPr lang="en-US" altLang="en-US" sz="2000" dirty="0"/>
          </a:p>
        </p:txBody>
      </p:sp>
    </p:spTree>
    <p:extLst>
      <p:ext uri="{BB962C8B-B14F-4D97-AF65-F5344CB8AC3E}">
        <p14:creationId xmlns:p14="http://schemas.microsoft.com/office/powerpoint/2010/main" val="32357655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1" end="1"/>
                                            </p:txEl>
                                          </p:spTgt>
                                        </p:tgtEl>
                                        <p:attrNameLst>
                                          <p:attrName>style.visibility</p:attrName>
                                        </p:attrNameLst>
                                      </p:cBhvr>
                                      <p:to>
                                        <p:strVal val="visible"/>
                                      </p:to>
                                    </p:set>
                                    <p:anim calcmode="lin" valueType="num">
                                      <p:cBhvr additive="base">
                                        <p:cTn id="22"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 calcmode="lin" valueType="num">
                                      <p:cBhvr additive="base">
                                        <p:cTn id="26"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124">
                                            <p:txEl>
                                              <p:pRg st="3" end="3"/>
                                            </p:txEl>
                                          </p:spTgt>
                                        </p:tgtEl>
                                        <p:attrNameLst>
                                          <p:attrName>style.visibility</p:attrName>
                                        </p:attrNameLst>
                                      </p:cBhvr>
                                      <p:to>
                                        <p:strVal val="visible"/>
                                      </p:to>
                                    </p:set>
                                    <p:anim calcmode="lin" valueType="num">
                                      <p:cBhvr additive="base">
                                        <p:cTn id="30"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3" end="3"/>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24">
                                            <p:txEl>
                                              <p:pRg st="4" end="4"/>
                                            </p:txEl>
                                          </p:spTgt>
                                        </p:tgtEl>
                                        <p:attrNameLst>
                                          <p:attrName>style.visibility</p:attrName>
                                        </p:attrNameLst>
                                      </p:cBhvr>
                                      <p:to>
                                        <p:strVal val="visible"/>
                                      </p:to>
                                    </p:set>
                                    <p:anim calcmode="lin" valueType="num">
                                      <p:cBhvr additive="base">
                                        <p:cTn id="34"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2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124">
                                            <p:txEl>
                                              <p:pRg st="5" end="5"/>
                                            </p:txEl>
                                          </p:spTgt>
                                        </p:tgtEl>
                                        <p:attrNameLst>
                                          <p:attrName>style.visibility</p:attrName>
                                        </p:attrNameLst>
                                      </p:cBhvr>
                                      <p:to>
                                        <p:strVal val="visible"/>
                                      </p:to>
                                    </p:set>
                                    <p:anim calcmode="lin" valueType="num">
                                      <p:cBhvr additive="base">
                                        <p:cTn id="38" dur="500" fill="hold"/>
                                        <p:tgtEl>
                                          <p:spTgt spid="12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2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Autofit/>
          </a:bodyPr>
          <a:lstStyle/>
          <a:p>
            <a:pPr>
              <a:spcBef>
                <a:spcPct val="50000"/>
              </a:spcBef>
            </a:pPr>
            <a:r>
              <a:rPr lang="en-US" altLang="en-US" sz="3600" b="1" dirty="0"/>
              <a:t>Analysing The Organizations External Environment</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nSpc>
                <a:spcPct val="90000"/>
              </a:lnSpc>
              <a:buSzPct val="90000"/>
              <a:buNone/>
            </a:pPr>
            <a:r>
              <a:rPr lang="en-US" altLang="en-US" sz="3200" b="1" dirty="0"/>
              <a:t>Using PESTEL Analysis:</a:t>
            </a:r>
          </a:p>
          <a:p>
            <a:pPr marL="0" indent="0">
              <a:lnSpc>
                <a:spcPct val="90000"/>
              </a:lnSpc>
              <a:buSzPct val="90000"/>
              <a:buNone/>
            </a:pPr>
            <a:endParaRPr lang="en-US" altLang="en-US" sz="2800" dirty="0"/>
          </a:p>
        </p:txBody>
      </p:sp>
      <p:pic>
        <p:nvPicPr>
          <p:cNvPr id="2" name="Picture 2" descr="Environment analysis (PESTEL / STEP-Analysis) - ConWISE">
            <a:extLst>
              <a:ext uri="{FF2B5EF4-FFF2-40B4-BE49-F238E27FC236}">
                <a16:creationId xmlns:a16="http://schemas.microsoft.com/office/drawing/2014/main" id="{EF31E65F-1FA9-4A35-3162-9B4A31A2E3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951" y="1709786"/>
            <a:ext cx="8414534" cy="4054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352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0"/>
            <a:ext cx="8784405" cy="1130157"/>
          </a:xfrm>
          <a:prstGeom prst="rect">
            <a:avLst/>
          </a:prstGeom>
        </p:spPr>
        <p:txBody>
          <a:bodyPr>
            <a:normAutofit fontScale="90000"/>
          </a:bodyPr>
          <a:lstStyle/>
          <a:p>
            <a:pPr>
              <a:spcBef>
                <a:spcPct val="50000"/>
              </a:spcBef>
            </a:pPr>
            <a:br>
              <a:rPr lang="en-GB" sz="4400" b="1" dirty="0"/>
            </a:br>
            <a:r>
              <a:rPr lang="en-GB" sz="4400" b="1" dirty="0"/>
              <a:t>Group Class Activity </a:t>
            </a:r>
            <a:br>
              <a:rPr lang="en-GB" sz="4400" b="1" dirty="0"/>
            </a:br>
            <a:r>
              <a:rPr lang="en-GB" sz="3100" dirty="0"/>
              <a:t>(30 minutes)</a:t>
            </a:r>
            <a:br>
              <a:rPr lang="en-GB" sz="3600" b="1" dirty="0"/>
            </a:br>
            <a:endParaRPr lang="en-GB" sz="3600" b="1" dirty="0"/>
          </a:p>
        </p:txBody>
      </p:sp>
      <p:sp>
        <p:nvSpPr>
          <p:cNvPr id="124" name="Clarifying the core concepts in this module"/>
          <p:cNvSpPr txBox="1">
            <a:spLocks noGrp="1"/>
          </p:cNvSpPr>
          <p:nvPr>
            <p:ph type="body" idx="1"/>
          </p:nvPr>
        </p:nvSpPr>
        <p:spPr>
          <a:xfrm>
            <a:off x="143838" y="1235462"/>
            <a:ext cx="8784405" cy="4387076"/>
          </a:xfrm>
          <a:prstGeom prst="rect">
            <a:avLst/>
          </a:prstGeom>
        </p:spPr>
        <p:txBody>
          <a:bodyPr>
            <a:normAutofit/>
          </a:bodyPr>
          <a:lstStyle/>
          <a:p>
            <a:r>
              <a:rPr lang="en-GB" sz="2800" dirty="0"/>
              <a:t>Questions:</a:t>
            </a:r>
          </a:p>
          <a:p>
            <a:pPr lvl="1"/>
            <a:r>
              <a:rPr lang="en-GB" sz="2800" dirty="0"/>
              <a:t>Explain why it is </a:t>
            </a:r>
            <a:r>
              <a:rPr lang="en-GB" sz="2800" b="1" dirty="0"/>
              <a:t>important for organisations to analyse their external environment</a:t>
            </a:r>
            <a:r>
              <a:rPr lang="en-GB" sz="2800" dirty="0"/>
              <a:t>.</a:t>
            </a:r>
          </a:p>
          <a:p>
            <a:pPr lvl="1"/>
            <a:r>
              <a:rPr lang="en-GB" sz="2800" dirty="0"/>
              <a:t>Discuss the </a:t>
            </a:r>
            <a:r>
              <a:rPr lang="en-GB" sz="2800" b="1" dirty="0"/>
              <a:t>key benefits </a:t>
            </a:r>
            <a:r>
              <a:rPr lang="en-GB" sz="2800" dirty="0"/>
              <a:t>of using </a:t>
            </a:r>
            <a:r>
              <a:rPr lang="en-GB" sz="2800" b="1" dirty="0"/>
              <a:t>PESTEL analysis</a:t>
            </a:r>
            <a:r>
              <a:rPr lang="en-GB" sz="2800" dirty="0"/>
              <a:t> to evaluate the external environment of organisations.</a:t>
            </a:r>
          </a:p>
          <a:p>
            <a:r>
              <a:rPr lang="en-GB" sz="2800" dirty="0"/>
              <a:t>Prepare a </a:t>
            </a:r>
            <a:r>
              <a:rPr lang="en-GB" sz="2800" b="1" dirty="0"/>
              <a:t>PowerPoint presentation</a:t>
            </a:r>
            <a:r>
              <a:rPr lang="en-GB" sz="2800" dirty="0"/>
              <a:t> to summarise your findings and be ready to </a:t>
            </a:r>
            <a:r>
              <a:rPr lang="en-GB" sz="2800" b="1" dirty="0"/>
              <a:t>present them in class</a:t>
            </a:r>
            <a:r>
              <a:rPr lang="en-GB" sz="2800" dirty="0"/>
              <a:t>.</a:t>
            </a:r>
          </a:p>
          <a:p>
            <a:pPr>
              <a:buSzPct val="90000"/>
              <a:buFont typeface="Wingdings" panose="05000000000000000000" pitchFamily="2" charset="2"/>
              <a:buChar char="v"/>
            </a:pPr>
            <a:endParaRPr lang="en-US" altLang="en-US" sz="2800" b="1" dirty="0">
              <a:solidFill>
                <a:srgbClr val="FF0000"/>
              </a:solidFill>
            </a:endParaRPr>
          </a:p>
          <a:p>
            <a:pPr>
              <a:buSzPct val="90000"/>
              <a:buFont typeface="Wingdings" panose="05000000000000000000" pitchFamily="2" charset="2"/>
              <a:buChar char="v"/>
            </a:pPr>
            <a:endParaRPr lang="en-US" altLang="en-US" sz="3200" b="1" dirty="0">
              <a:solidFill>
                <a:srgbClr val="FF0000"/>
              </a:solidFill>
            </a:endParaRPr>
          </a:p>
          <a:p>
            <a:pPr marL="0" indent="0">
              <a:buSzPct val="90000"/>
              <a:buNone/>
            </a:pPr>
            <a:endParaRPr lang="en-US" altLang="en-US" sz="3200" b="1" dirty="0">
              <a:solidFill>
                <a:srgbClr val="FF0000"/>
              </a:solidFill>
            </a:endParaRPr>
          </a:p>
          <a:p>
            <a:pPr marL="0" indent="0">
              <a:buSzPct val="90000"/>
              <a:buNone/>
            </a:pPr>
            <a:endParaRPr lang="en-GB" sz="2800" dirty="0"/>
          </a:p>
          <a:p>
            <a:pPr marL="0" indent="0">
              <a:buSzPct val="90000"/>
              <a:buNone/>
            </a:pPr>
            <a:endParaRPr lang="en-US" altLang="en-US" sz="2800" dirty="0"/>
          </a:p>
        </p:txBody>
      </p:sp>
    </p:spTree>
    <p:extLst>
      <p:ext uri="{BB962C8B-B14F-4D97-AF65-F5344CB8AC3E}">
        <p14:creationId xmlns:p14="http://schemas.microsoft.com/office/powerpoint/2010/main" val="24959747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fontScale="90000"/>
          </a:bodyPr>
          <a:lstStyle/>
          <a:p>
            <a:pPr algn="just">
              <a:spcBef>
                <a:spcPct val="50000"/>
              </a:spcBef>
            </a:pPr>
            <a:r>
              <a:rPr lang="en-US" altLang="en-US" sz="3600" b="1" dirty="0"/>
              <a:t>The External Environment of Organizations</a:t>
            </a:r>
            <a:endParaRPr lang="en-GB" sz="3600" b="1" dirty="0"/>
          </a:p>
        </p:txBody>
      </p:sp>
      <p:sp>
        <p:nvSpPr>
          <p:cNvPr id="124" name="Clarifying the core concepts in this module"/>
          <p:cNvSpPr txBox="1">
            <a:spLocks noGrp="1"/>
          </p:cNvSpPr>
          <p:nvPr>
            <p:ph type="body" idx="1"/>
          </p:nvPr>
        </p:nvSpPr>
        <p:spPr>
          <a:xfrm>
            <a:off x="215757" y="1171255"/>
            <a:ext cx="8702212" cy="4345978"/>
          </a:xfrm>
          <a:prstGeom prst="rect">
            <a:avLst/>
          </a:prstGeom>
        </p:spPr>
        <p:txBody>
          <a:bodyPr>
            <a:normAutofit fontScale="77500" lnSpcReduction="20000"/>
          </a:bodyPr>
          <a:lstStyle/>
          <a:p>
            <a:pPr>
              <a:lnSpc>
                <a:spcPct val="120000"/>
              </a:lnSpc>
            </a:pPr>
            <a:r>
              <a:rPr lang="en-GB" sz="2800" b="1" dirty="0"/>
              <a:t>The Specific (Task) Environment</a:t>
            </a:r>
            <a:endParaRPr lang="en-GB" sz="2800" dirty="0"/>
          </a:p>
          <a:p>
            <a:pPr lvl="1">
              <a:lnSpc>
                <a:spcPct val="120000"/>
              </a:lnSpc>
            </a:pPr>
            <a:r>
              <a:rPr lang="en-GB" sz="2800" dirty="0"/>
              <a:t>The </a:t>
            </a:r>
            <a:r>
              <a:rPr lang="en-GB" sz="2800" b="1" dirty="0">
                <a:solidFill>
                  <a:srgbClr val="FF0000"/>
                </a:solidFill>
              </a:rPr>
              <a:t>task environment </a:t>
            </a:r>
            <a:r>
              <a:rPr lang="en-GB" sz="2800" dirty="0"/>
              <a:t>consists of </a:t>
            </a:r>
            <a:r>
              <a:rPr lang="en-GB" sz="2800" b="1" dirty="0"/>
              <a:t>external groups and individuals</a:t>
            </a:r>
            <a:r>
              <a:rPr lang="en-GB" sz="2800" dirty="0"/>
              <a:t> that an organisation </a:t>
            </a:r>
            <a:r>
              <a:rPr lang="en-GB" sz="2800" b="1" dirty="0"/>
              <a:t>interacts with directly</a:t>
            </a:r>
            <a:r>
              <a:rPr lang="en-GB" sz="2800" dirty="0"/>
              <a:t> and that </a:t>
            </a:r>
            <a:r>
              <a:rPr lang="en-GB" sz="2800" b="1" dirty="0"/>
              <a:t>influence its operations</a:t>
            </a:r>
            <a:r>
              <a:rPr lang="en-GB" sz="2800" dirty="0"/>
              <a:t>.</a:t>
            </a:r>
          </a:p>
          <a:p>
            <a:pPr lvl="1">
              <a:lnSpc>
                <a:spcPct val="120000"/>
              </a:lnSpc>
            </a:pPr>
            <a:endParaRPr lang="en-GB" sz="2800" dirty="0"/>
          </a:p>
          <a:p>
            <a:pPr>
              <a:lnSpc>
                <a:spcPct val="120000"/>
              </a:lnSpc>
            </a:pPr>
            <a:r>
              <a:rPr lang="en-GB" sz="2800" b="1" dirty="0"/>
              <a:t>Key stakeholders include:</a:t>
            </a:r>
            <a:endParaRPr lang="en-GB" sz="2800" dirty="0"/>
          </a:p>
          <a:p>
            <a:pPr lvl="1">
              <a:lnSpc>
                <a:spcPct val="120000"/>
              </a:lnSpc>
            </a:pPr>
            <a:r>
              <a:rPr lang="en-GB" sz="2800" dirty="0"/>
              <a:t>Customers</a:t>
            </a:r>
          </a:p>
          <a:p>
            <a:pPr lvl="1">
              <a:lnSpc>
                <a:spcPct val="120000"/>
              </a:lnSpc>
            </a:pPr>
            <a:r>
              <a:rPr lang="en-GB" sz="2800" dirty="0"/>
              <a:t>Suppliers</a:t>
            </a:r>
          </a:p>
          <a:p>
            <a:pPr lvl="1">
              <a:lnSpc>
                <a:spcPct val="120000"/>
              </a:lnSpc>
            </a:pPr>
            <a:r>
              <a:rPr lang="en-GB" sz="2800" dirty="0"/>
              <a:t>Competitors</a:t>
            </a:r>
          </a:p>
          <a:p>
            <a:pPr lvl="1">
              <a:lnSpc>
                <a:spcPct val="120000"/>
              </a:lnSpc>
            </a:pPr>
            <a:r>
              <a:rPr lang="en-GB" sz="2800" dirty="0"/>
              <a:t>Regulators</a:t>
            </a:r>
          </a:p>
          <a:p>
            <a:pPr lvl="1">
              <a:lnSpc>
                <a:spcPct val="120000"/>
              </a:lnSpc>
            </a:pPr>
            <a:r>
              <a:rPr lang="en-GB" sz="2800" dirty="0"/>
              <a:t>Investors/Owners</a:t>
            </a:r>
          </a:p>
          <a:p>
            <a:pPr marL="0" indent="0">
              <a:lnSpc>
                <a:spcPct val="120000"/>
              </a:lnSpc>
              <a:buSzPct val="90000"/>
              <a:buNone/>
            </a:pPr>
            <a:endParaRPr lang="en-US" altLang="en-US" sz="2800" dirty="0"/>
          </a:p>
        </p:txBody>
      </p:sp>
    </p:spTree>
    <p:extLst>
      <p:ext uri="{BB962C8B-B14F-4D97-AF65-F5344CB8AC3E}">
        <p14:creationId xmlns:p14="http://schemas.microsoft.com/office/powerpoint/2010/main" val="351204849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1" end="1"/>
                                            </p:txEl>
                                          </p:spTgt>
                                        </p:tgtEl>
                                        <p:attrNameLst>
                                          <p:attrName>style.visibility</p:attrName>
                                        </p:attrNameLst>
                                      </p:cBhvr>
                                      <p:to>
                                        <p:strVal val="visible"/>
                                      </p:to>
                                    </p:set>
                                    <p:anim calcmode="lin" valueType="num">
                                      <p:cBhvr additive="base">
                                        <p:cTn id="22"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124">
                                            <p:txEl>
                                              <p:pRg st="3" end="3"/>
                                            </p:txEl>
                                          </p:spTgt>
                                        </p:tgtEl>
                                        <p:attrNameLst>
                                          <p:attrName>style.visibility</p:attrName>
                                        </p:attrNameLst>
                                      </p:cBhvr>
                                      <p:to>
                                        <p:strVal val="visible"/>
                                      </p:to>
                                    </p:set>
                                    <p:anim calcmode="lin" valueType="num">
                                      <p:cBhvr additive="base">
                                        <p:cTn id="28"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124">
                                            <p:txEl>
                                              <p:pRg st="3" end="3"/>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124">
                                            <p:txEl>
                                              <p:pRg st="4" end="4"/>
                                            </p:txEl>
                                          </p:spTgt>
                                        </p:tgtEl>
                                        <p:attrNameLst>
                                          <p:attrName>style.visibility</p:attrName>
                                        </p:attrNameLst>
                                      </p:cBhvr>
                                      <p:to>
                                        <p:strVal val="visible"/>
                                      </p:to>
                                    </p:set>
                                    <p:anim calcmode="lin" valueType="num">
                                      <p:cBhvr additive="base">
                                        <p:cTn id="32"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24">
                                            <p:txEl>
                                              <p:pRg st="4" end="4"/>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24">
                                            <p:txEl>
                                              <p:pRg st="5" end="5"/>
                                            </p:txEl>
                                          </p:spTgt>
                                        </p:tgtEl>
                                        <p:attrNameLst>
                                          <p:attrName>style.visibility</p:attrName>
                                        </p:attrNameLst>
                                      </p:cBhvr>
                                      <p:to>
                                        <p:strVal val="visible"/>
                                      </p:to>
                                    </p:set>
                                    <p:anim calcmode="lin" valueType="num">
                                      <p:cBhvr additive="base">
                                        <p:cTn id="36" dur="500" fill="hold"/>
                                        <p:tgtEl>
                                          <p:spTgt spid="124">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5" end="5"/>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24">
                                            <p:txEl>
                                              <p:pRg st="6" end="6"/>
                                            </p:txEl>
                                          </p:spTgt>
                                        </p:tgtEl>
                                        <p:attrNameLst>
                                          <p:attrName>style.visibility</p:attrName>
                                        </p:attrNameLst>
                                      </p:cBhvr>
                                      <p:to>
                                        <p:strVal val="visible"/>
                                      </p:to>
                                    </p:set>
                                    <p:anim calcmode="lin" valueType="num">
                                      <p:cBhvr additive="base">
                                        <p:cTn id="40" dur="500" fill="hold"/>
                                        <p:tgtEl>
                                          <p:spTgt spid="124">
                                            <p:txEl>
                                              <p:pRg st="6" end="6"/>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24">
                                            <p:txEl>
                                              <p:pRg st="6" end="6"/>
                                            </p:txEl>
                                          </p:spTgt>
                                        </p:tgtEl>
                                        <p:attrNameLst>
                                          <p:attrName>ppt_y</p:attrName>
                                        </p:attrNameLst>
                                      </p:cBhvr>
                                      <p:tavLst>
                                        <p:tav tm="0">
                                          <p:val>
                                            <p:strVal val="1+#ppt_h/2"/>
                                          </p:val>
                                        </p:tav>
                                        <p:tav tm="100000">
                                          <p:val>
                                            <p:strVal val="#ppt_y"/>
                                          </p:val>
                                        </p:tav>
                                      </p:tavLst>
                                    </p:anim>
                                  </p:childTnLst>
                                </p:cTn>
                              </p:par>
                              <p:par>
                                <p:cTn id="42" presetID="2" presetClass="entr" presetSubtype="4" fill="hold" grpId="0" nodeType="withEffect">
                                  <p:stCondLst>
                                    <p:cond delay="0"/>
                                  </p:stCondLst>
                                  <p:childTnLst>
                                    <p:set>
                                      <p:cBhvr>
                                        <p:cTn id="43" dur="1" fill="hold">
                                          <p:stCondLst>
                                            <p:cond delay="0"/>
                                          </p:stCondLst>
                                        </p:cTn>
                                        <p:tgtEl>
                                          <p:spTgt spid="124">
                                            <p:txEl>
                                              <p:pRg st="7" end="7"/>
                                            </p:txEl>
                                          </p:spTgt>
                                        </p:tgtEl>
                                        <p:attrNameLst>
                                          <p:attrName>style.visibility</p:attrName>
                                        </p:attrNameLst>
                                      </p:cBhvr>
                                      <p:to>
                                        <p:strVal val="visible"/>
                                      </p:to>
                                    </p:set>
                                    <p:anim calcmode="lin" valueType="num">
                                      <p:cBhvr additive="base">
                                        <p:cTn id="44" dur="500" fill="hold"/>
                                        <p:tgtEl>
                                          <p:spTgt spid="124">
                                            <p:txEl>
                                              <p:pRg st="7" end="7"/>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24">
                                            <p:txEl>
                                              <p:pRg st="7" end="7"/>
                                            </p:txEl>
                                          </p:spTgt>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24">
                                            <p:txEl>
                                              <p:pRg st="8" end="8"/>
                                            </p:txEl>
                                          </p:spTgt>
                                        </p:tgtEl>
                                        <p:attrNameLst>
                                          <p:attrName>style.visibility</p:attrName>
                                        </p:attrNameLst>
                                      </p:cBhvr>
                                      <p:to>
                                        <p:strVal val="visible"/>
                                      </p:to>
                                    </p:set>
                                    <p:anim calcmode="lin" valueType="num">
                                      <p:cBhvr additive="base">
                                        <p:cTn id="48" dur="500" fill="hold"/>
                                        <p:tgtEl>
                                          <p:spTgt spid="124">
                                            <p:txEl>
                                              <p:pRg st="8" end="8"/>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2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fontScale="90000"/>
          </a:bodyPr>
          <a:lstStyle/>
          <a:p>
            <a:pPr>
              <a:defRPr sz="3300" b="1"/>
            </a:pPr>
            <a:r>
              <a:rPr lang="en-GB" sz="3600" b="1" dirty="0">
                <a:solidFill>
                  <a:srgbClr val="FF0000"/>
                </a:solidFill>
                <a:ea typeface="Calibri" panose="020F0502020204030204" pitchFamily="34" charset="0"/>
                <a:cs typeface="Times New Roman" panose="02020603050405020304" pitchFamily="18" charset="0"/>
              </a:rPr>
              <a:t>External Environment and Organisation Culture</a:t>
            </a:r>
            <a:r>
              <a:rPr lang="en-GB" sz="3600" b="1" dirty="0">
                <a:ea typeface="Calibri" panose="020F0502020204030204" pitchFamily="34" charset="0"/>
                <a:cs typeface="Times New Roman" panose="02020603050405020304" pitchFamily="18" charset="0"/>
              </a:rPr>
              <a:t>.</a:t>
            </a:r>
            <a:endParaRPr lang="en-GB" sz="36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fontScale="77500" lnSpcReduction="20000"/>
          </a:bodyPr>
          <a:lstStyle/>
          <a:p>
            <a:pPr algn="just">
              <a:spcBef>
                <a:spcPct val="50000"/>
              </a:spcBef>
            </a:pPr>
            <a:r>
              <a:rPr lang="en-GB" sz="3600" dirty="0"/>
              <a:t>Organisational effectiveness depends on the external environment </a:t>
            </a:r>
          </a:p>
          <a:p>
            <a:pPr algn="just">
              <a:spcBef>
                <a:spcPct val="50000"/>
              </a:spcBef>
            </a:pPr>
            <a:r>
              <a:rPr lang="en-GB" sz="3600" dirty="0"/>
              <a:t>Organisations must be </a:t>
            </a:r>
            <a:r>
              <a:rPr lang="en-GB" sz="3600" b="1" dirty="0"/>
              <a:t>responsive to external influences</a:t>
            </a:r>
            <a:endParaRPr lang="en-GB" sz="3600" dirty="0"/>
          </a:p>
          <a:p>
            <a:pPr algn="just">
              <a:spcBef>
                <a:spcPct val="50000"/>
              </a:spcBef>
            </a:pPr>
            <a:r>
              <a:rPr lang="en-GB" sz="3600" dirty="0">
                <a:highlight>
                  <a:srgbClr val="FFFF00"/>
                </a:highlight>
              </a:rPr>
              <a:t>External environments can be </a:t>
            </a:r>
            <a:r>
              <a:rPr lang="en-GB" sz="3600" b="1" dirty="0">
                <a:highlight>
                  <a:srgbClr val="FFFF00"/>
                </a:highlight>
              </a:rPr>
              <a:t>stable or dynamic </a:t>
            </a:r>
          </a:p>
          <a:p>
            <a:pPr algn="just">
              <a:spcBef>
                <a:spcPct val="50000"/>
              </a:spcBef>
            </a:pPr>
            <a:r>
              <a:rPr lang="en-GB" sz="3600" dirty="0"/>
              <a:t>Dynamic environments require </a:t>
            </a:r>
            <a:r>
              <a:rPr lang="en-GB" sz="3600" i="1" dirty="0">
                <a:solidFill>
                  <a:srgbClr val="FF0000"/>
                </a:solidFill>
              </a:rPr>
              <a:t>flexible organisational structures </a:t>
            </a:r>
          </a:p>
          <a:p>
            <a:pPr algn="just">
              <a:spcBef>
                <a:spcPct val="50000"/>
              </a:spcBef>
            </a:pPr>
            <a:r>
              <a:rPr lang="en-GB" sz="3600" dirty="0"/>
              <a:t>Organisational culture must be </a:t>
            </a:r>
            <a:r>
              <a:rPr lang="en-GB" sz="3600" i="1" dirty="0">
                <a:solidFill>
                  <a:srgbClr val="FF0000"/>
                </a:solidFill>
              </a:rPr>
              <a:t>adaptive and change-oriented</a:t>
            </a:r>
          </a:p>
        </p:txBody>
      </p:sp>
    </p:spTree>
    <p:extLst>
      <p:ext uri="{BB962C8B-B14F-4D97-AF65-F5344CB8AC3E}">
        <p14:creationId xmlns:p14="http://schemas.microsoft.com/office/powerpoint/2010/main" val="18654960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2" end="2"/>
                                            </p:txEl>
                                          </p:spTgt>
                                        </p:tgtEl>
                                        <p:attrNameLst>
                                          <p:attrName>style.visibility</p:attrName>
                                        </p:attrNameLst>
                                      </p:cBhvr>
                                      <p:to>
                                        <p:strVal val="visible"/>
                                      </p:to>
                                    </p:set>
                                    <p:anim calcmode="lin" valueType="num">
                                      <p:cBhvr additive="base">
                                        <p:cTn id="30"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4">
                                            <p:txEl>
                                              <p:pRg st="3" end="3"/>
                                            </p:txEl>
                                          </p:spTgt>
                                        </p:tgtEl>
                                        <p:attrNameLst>
                                          <p:attrName>style.visibility</p:attrName>
                                        </p:attrNameLst>
                                      </p:cBhvr>
                                      <p:to>
                                        <p:strVal val="visible"/>
                                      </p:to>
                                    </p:set>
                                    <p:anim calcmode="lin" valueType="num">
                                      <p:cBhvr additive="base">
                                        <p:cTn id="36"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24">
                                            <p:txEl>
                                              <p:pRg st="4" end="4"/>
                                            </p:txEl>
                                          </p:spTgt>
                                        </p:tgtEl>
                                        <p:attrNameLst>
                                          <p:attrName>style.visibility</p:attrName>
                                        </p:attrNameLst>
                                      </p:cBhvr>
                                      <p:to>
                                        <p:strVal val="visible"/>
                                      </p:to>
                                    </p:set>
                                    <p:anim calcmode="lin" valueType="num">
                                      <p:cBhvr additive="base">
                                        <p:cTn id="42"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65216-78D9-F6E1-43FE-E6C1D892B8F6}"/>
              </a:ext>
            </a:extLst>
          </p:cNvPr>
          <p:cNvSpPr>
            <a:spLocks noGrp="1"/>
          </p:cNvSpPr>
          <p:nvPr>
            <p:ph type="title"/>
          </p:nvPr>
        </p:nvSpPr>
        <p:spPr/>
        <p:txBody>
          <a:bodyPr/>
          <a:lstStyle/>
          <a:p>
            <a:r>
              <a:rPr lang="en-GB" b="1" dirty="0"/>
              <a:t>Class Activity: Environment and Culture</a:t>
            </a:r>
          </a:p>
        </p:txBody>
      </p:sp>
      <p:sp>
        <p:nvSpPr>
          <p:cNvPr id="3" name="Text Placeholder 2">
            <a:extLst>
              <a:ext uri="{FF2B5EF4-FFF2-40B4-BE49-F238E27FC236}">
                <a16:creationId xmlns:a16="http://schemas.microsoft.com/office/drawing/2014/main" id="{73CBABB9-EC3B-4422-63E2-2FB5467BD487}"/>
              </a:ext>
            </a:extLst>
          </p:cNvPr>
          <p:cNvSpPr>
            <a:spLocks noGrp="1"/>
          </p:cNvSpPr>
          <p:nvPr>
            <p:ph type="body" idx="1"/>
          </p:nvPr>
        </p:nvSpPr>
        <p:spPr/>
        <p:txBody>
          <a:bodyPr>
            <a:normAutofit/>
          </a:bodyPr>
          <a:lstStyle/>
          <a:p>
            <a:pPr marL="0" indent="0">
              <a:buNone/>
            </a:pPr>
            <a:r>
              <a:rPr lang="en-GB" b="1" dirty="0"/>
              <a:t>Discuss in pairs or small groups:</a:t>
            </a:r>
            <a:endParaRPr lang="en-GB" dirty="0"/>
          </a:p>
          <a:p>
            <a:pPr marL="457200" indent="-457200">
              <a:buFont typeface="+mj-lt"/>
              <a:buAutoNum type="arabicPeriod"/>
            </a:pPr>
            <a:r>
              <a:rPr lang="en-GB" b="1" dirty="0">
                <a:solidFill>
                  <a:srgbClr val="FF0000"/>
                </a:solidFill>
              </a:rPr>
              <a:t>Tech companies</a:t>
            </a:r>
            <a:r>
              <a:rPr lang="en-GB" dirty="0">
                <a:solidFill>
                  <a:srgbClr val="FF0000"/>
                </a:solidFill>
              </a:rPr>
              <a:t> </a:t>
            </a:r>
            <a:r>
              <a:rPr lang="en-GB" dirty="0"/>
              <a:t>(e.g. Google, Amazon) operate in fast-changing environments.</a:t>
            </a:r>
          </a:p>
          <a:p>
            <a:pPr lvl="1"/>
            <a:r>
              <a:rPr lang="en-GB" sz="2000" dirty="0"/>
              <a:t>Why do they encourage </a:t>
            </a:r>
            <a:r>
              <a:rPr lang="en-GB" sz="2000" b="1" dirty="0"/>
              <a:t>innovation, agility, and risk-taking</a:t>
            </a:r>
            <a:r>
              <a:rPr lang="en-GB" sz="2000" dirty="0"/>
              <a:t>?</a:t>
            </a:r>
          </a:p>
          <a:p>
            <a:pPr marL="457200" indent="-457200">
              <a:buFont typeface="+mj-lt"/>
              <a:buAutoNum type="arabicPeriod"/>
            </a:pPr>
            <a:r>
              <a:rPr lang="en-GB" b="1" dirty="0">
                <a:solidFill>
                  <a:srgbClr val="FF0000"/>
                </a:solidFill>
              </a:rPr>
              <a:t>Public sector organisations</a:t>
            </a:r>
            <a:r>
              <a:rPr lang="en-GB" dirty="0">
                <a:solidFill>
                  <a:srgbClr val="FF0000"/>
                </a:solidFill>
              </a:rPr>
              <a:t> </a:t>
            </a:r>
            <a:r>
              <a:rPr lang="en-GB" dirty="0"/>
              <a:t>operate in more regulated environments.</a:t>
            </a:r>
          </a:p>
          <a:p>
            <a:pPr lvl="1"/>
            <a:r>
              <a:rPr lang="en-GB" sz="2000" dirty="0"/>
              <a:t>Why do they emphasise </a:t>
            </a:r>
            <a:r>
              <a:rPr lang="en-GB" sz="2000" b="1" dirty="0"/>
              <a:t>rules, procedures, and accountability</a:t>
            </a:r>
            <a:r>
              <a:rPr lang="en-GB" sz="2000" dirty="0"/>
              <a:t>?</a:t>
            </a:r>
          </a:p>
          <a:p>
            <a:pPr lvl="1"/>
            <a:endParaRPr lang="en-GB" sz="2000" dirty="0"/>
          </a:p>
          <a:p>
            <a:r>
              <a:rPr lang="en-GB" b="1" dirty="0"/>
              <a:t>Be ready to share one point with the class.</a:t>
            </a:r>
            <a:endParaRPr lang="en-GB" dirty="0"/>
          </a:p>
          <a:p>
            <a:endParaRPr lang="en-GB" dirty="0"/>
          </a:p>
        </p:txBody>
      </p:sp>
    </p:spTree>
    <p:extLst>
      <p:ext uri="{BB962C8B-B14F-4D97-AF65-F5344CB8AC3E}">
        <p14:creationId xmlns:p14="http://schemas.microsoft.com/office/powerpoint/2010/main" val="3671256488"/>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fontScale="90000"/>
          </a:bodyPr>
          <a:lstStyle/>
          <a:p>
            <a:pPr>
              <a:defRPr sz="3300" b="1"/>
            </a:pPr>
            <a:r>
              <a:rPr lang="en-GB" sz="3600" b="1" dirty="0">
                <a:solidFill>
                  <a:srgbClr val="FF0000"/>
                </a:solidFill>
                <a:ea typeface="Calibri" panose="020F0502020204030204" pitchFamily="34" charset="0"/>
                <a:cs typeface="Times New Roman" panose="02020603050405020304" pitchFamily="18" charset="0"/>
              </a:rPr>
              <a:t>External Environment and Organisation Culture</a:t>
            </a:r>
            <a:r>
              <a:rPr lang="en-GB" sz="3600" b="1" dirty="0">
                <a:ea typeface="Calibri" panose="020F0502020204030204" pitchFamily="34" charset="0"/>
                <a:cs typeface="Times New Roman" panose="02020603050405020304" pitchFamily="18" charset="0"/>
              </a:rPr>
              <a:t>.</a:t>
            </a:r>
            <a:endParaRPr lang="en-GB" sz="36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fontScale="55000" lnSpcReduction="20000"/>
          </a:bodyPr>
          <a:lstStyle/>
          <a:p>
            <a:pPr algn="just">
              <a:spcBef>
                <a:spcPct val="50000"/>
              </a:spcBef>
            </a:pPr>
            <a:r>
              <a:rPr lang="en-GB" sz="3600" dirty="0"/>
              <a:t>Culture as an important factor in successful </a:t>
            </a:r>
          </a:p>
          <a:p>
            <a:pPr lvl="1" algn="just">
              <a:spcBef>
                <a:spcPct val="50000"/>
              </a:spcBef>
            </a:pPr>
            <a:r>
              <a:rPr lang="en-GB" sz="3600" dirty="0"/>
              <a:t>technology implementation, </a:t>
            </a:r>
          </a:p>
          <a:p>
            <a:pPr lvl="1" algn="just">
              <a:spcBef>
                <a:spcPct val="50000"/>
              </a:spcBef>
            </a:pPr>
            <a:r>
              <a:rPr lang="en-GB" sz="3600" dirty="0"/>
              <a:t>innovation, </a:t>
            </a:r>
          </a:p>
          <a:p>
            <a:pPr lvl="1" algn="just">
              <a:spcBef>
                <a:spcPct val="50000"/>
              </a:spcBef>
            </a:pPr>
            <a:r>
              <a:rPr lang="en-GB" sz="3600" dirty="0"/>
              <a:t>mergers, </a:t>
            </a:r>
          </a:p>
          <a:p>
            <a:pPr lvl="1" algn="just">
              <a:spcBef>
                <a:spcPct val="50000"/>
              </a:spcBef>
            </a:pPr>
            <a:r>
              <a:rPr lang="en-GB" sz="3600" dirty="0"/>
              <a:t>acquisitions, </a:t>
            </a:r>
          </a:p>
          <a:p>
            <a:pPr lvl="1" algn="just">
              <a:spcBef>
                <a:spcPct val="50000"/>
              </a:spcBef>
            </a:pPr>
            <a:r>
              <a:rPr lang="en-GB" sz="3600" dirty="0"/>
              <a:t>job satisfaction, </a:t>
            </a:r>
          </a:p>
          <a:p>
            <a:pPr lvl="1" algn="just">
              <a:spcBef>
                <a:spcPct val="50000"/>
              </a:spcBef>
            </a:pPr>
            <a:r>
              <a:rPr lang="en-GB" sz="3600" dirty="0"/>
              <a:t>organisational success and </a:t>
            </a:r>
          </a:p>
          <a:p>
            <a:pPr lvl="1" algn="just">
              <a:spcBef>
                <a:spcPct val="50000"/>
              </a:spcBef>
            </a:pPr>
            <a:r>
              <a:rPr lang="en-GB" sz="3600" dirty="0"/>
              <a:t>team effectiveness, and </a:t>
            </a:r>
          </a:p>
          <a:p>
            <a:pPr algn="just">
              <a:spcBef>
                <a:spcPct val="50000"/>
              </a:spcBef>
            </a:pPr>
            <a:r>
              <a:rPr lang="en-GB" sz="3600" dirty="0"/>
              <a:t>to the importance of determining whether organisations exhibit </a:t>
            </a:r>
          </a:p>
          <a:p>
            <a:pPr lvl="1" algn="just">
              <a:spcBef>
                <a:spcPct val="50000"/>
              </a:spcBef>
            </a:pPr>
            <a:r>
              <a:rPr lang="en-GB" sz="3600" dirty="0"/>
              <a:t>organic or mechanistic culture.</a:t>
            </a:r>
          </a:p>
        </p:txBody>
      </p:sp>
    </p:spTree>
    <p:extLst>
      <p:ext uri="{BB962C8B-B14F-4D97-AF65-F5344CB8AC3E}">
        <p14:creationId xmlns:p14="http://schemas.microsoft.com/office/powerpoint/2010/main" val="10935438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fontScale="90000"/>
          </a:bodyPr>
          <a:lstStyle/>
          <a:p>
            <a:pPr>
              <a:defRPr sz="3300" b="1"/>
            </a:pPr>
            <a:r>
              <a:rPr lang="en-GB" sz="3600" b="1" dirty="0">
                <a:solidFill>
                  <a:srgbClr val="FF0000"/>
                </a:solidFill>
                <a:ea typeface="Calibri" panose="020F0502020204030204" pitchFamily="34" charset="0"/>
                <a:cs typeface="Times New Roman" panose="02020603050405020304" pitchFamily="18" charset="0"/>
              </a:rPr>
              <a:t>External Environment and Organisation Culture</a:t>
            </a:r>
            <a:r>
              <a:rPr lang="en-GB" sz="3600" b="1" dirty="0">
                <a:ea typeface="Calibri" panose="020F0502020204030204" pitchFamily="34" charset="0"/>
                <a:cs typeface="Times New Roman" panose="02020603050405020304" pitchFamily="18" charset="0"/>
              </a:rPr>
              <a:t>.</a:t>
            </a:r>
            <a:endParaRPr lang="en-GB" sz="3600" dirty="0"/>
          </a:p>
        </p:txBody>
      </p:sp>
      <p:sp>
        <p:nvSpPr>
          <p:cNvPr id="124" name="Clarifying the core concepts in this module"/>
          <p:cNvSpPr txBox="1">
            <a:spLocks noGrp="1"/>
          </p:cNvSpPr>
          <p:nvPr>
            <p:ph type="body" idx="1"/>
          </p:nvPr>
        </p:nvSpPr>
        <p:spPr>
          <a:xfrm>
            <a:off x="215757" y="1171255"/>
            <a:ext cx="8702212" cy="4345979"/>
          </a:xfrm>
          <a:prstGeom prst="rect">
            <a:avLst/>
          </a:prstGeom>
        </p:spPr>
        <p:txBody>
          <a:bodyPr>
            <a:normAutofit/>
          </a:bodyPr>
          <a:lstStyle/>
          <a:p>
            <a:pPr marL="0" indent="0" algn="just" eaLnBrk="1" hangingPunct="1">
              <a:spcBef>
                <a:spcPct val="50000"/>
              </a:spcBef>
              <a:buNone/>
            </a:pPr>
            <a:r>
              <a:rPr lang="en-GB" sz="3600" dirty="0"/>
              <a:t>An organic structure is more likely to respond effectively to new opportunities and challenges, and risks and limitations presented by the external environment.</a:t>
            </a:r>
          </a:p>
          <a:p>
            <a:pPr marL="0" indent="0" algn="just" eaLnBrk="1" hangingPunct="1">
              <a:spcBef>
                <a:spcPct val="50000"/>
              </a:spcBef>
              <a:buNone/>
            </a:pPr>
            <a:endParaRPr lang="en-GB" sz="3600" dirty="0"/>
          </a:p>
        </p:txBody>
      </p:sp>
      <p:pic>
        <p:nvPicPr>
          <p:cNvPr id="1026" name="Picture 2" descr="Organic Organizational Chart :: Behance">
            <a:extLst>
              <a:ext uri="{FF2B5EF4-FFF2-40B4-BE49-F238E27FC236}">
                <a16:creationId xmlns:a16="http://schemas.microsoft.com/office/drawing/2014/main" id="{8FFDD19A-57F6-EA38-47FE-F68DB4417C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0788" y="3557105"/>
            <a:ext cx="3277456" cy="20859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047F33A4-4310-496C-E936-D14AD6CE5B2D}"/>
              </a:ext>
            </a:extLst>
          </p:cNvPr>
          <p:cNvSpPr/>
          <p:nvPr/>
        </p:nvSpPr>
        <p:spPr>
          <a:xfrm>
            <a:off x="503433" y="3719754"/>
            <a:ext cx="3842535" cy="1804747"/>
          </a:xfrm>
          <a:prstGeom prst="round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2000" b="0" i="0" u="none" strike="noStrike" cap="none" spc="0" normalizeH="0" baseline="0" dirty="0">
                <a:ln>
                  <a:noFill/>
                </a:ln>
                <a:solidFill>
                  <a:srgbClr val="000000"/>
                </a:solidFill>
                <a:effectLst/>
                <a:uFillTx/>
                <a:latin typeface="Myriad Pro"/>
                <a:ea typeface="Myriad Pro"/>
                <a:cs typeface="Myriad Pro"/>
                <a:sym typeface="Myriad Pro"/>
              </a:rPr>
              <a:t>*Organic structure helps business cope with dynamic and complex business environment and/or  environment uncertainty.</a:t>
            </a:r>
          </a:p>
        </p:txBody>
      </p:sp>
    </p:spTree>
    <p:extLst>
      <p:ext uri="{BB962C8B-B14F-4D97-AF65-F5344CB8AC3E}">
        <p14:creationId xmlns:p14="http://schemas.microsoft.com/office/powerpoint/2010/main" val="13748480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6"/>
                                        </p:tgtEl>
                                        <p:attrNameLst>
                                          <p:attrName>style.visibility</p:attrName>
                                        </p:attrNameLst>
                                      </p:cBhvr>
                                      <p:to>
                                        <p:strVal val="visible"/>
                                      </p:to>
                                    </p:set>
                                    <p:anim calcmode="lin" valueType="num">
                                      <p:cBhvr additive="base">
                                        <p:cTn id="25" dur="500" fill="hold"/>
                                        <p:tgtEl>
                                          <p:spTgt spid="1026"/>
                                        </p:tgtEl>
                                        <p:attrNameLst>
                                          <p:attrName>ppt_x</p:attrName>
                                        </p:attrNameLst>
                                      </p:cBhvr>
                                      <p:tavLst>
                                        <p:tav tm="0">
                                          <p:val>
                                            <p:strVal val="#ppt_x"/>
                                          </p:val>
                                        </p:tav>
                                        <p:tav tm="100000">
                                          <p:val>
                                            <p:strVal val="#ppt_x"/>
                                          </p:val>
                                        </p:tav>
                                      </p:tavLst>
                                    </p:anim>
                                    <p:anim calcmode="lin" valueType="num">
                                      <p:cBhvr additive="base">
                                        <p:cTn id="26"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fontScale="90000"/>
          </a:bodyPr>
          <a:lstStyle/>
          <a:p>
            <a:pPr>
              <a:defRPr sz="3300" b="1"/>
            </a:pPr>
            <a:r>
              <a:rPr lang="en-GB" sz="3600" b="1" dirty="0">
                <a:solidFill>
                  <a:srgbClr val="FF0000"/>
                </a:solidFill>
                <a:ea typeface="Calibri" panose="020F0502020204030204" pitchFamily="34" charset="0"/>
                <a:cs typeface="Times New Roman" panose="02020603050405020304" pitchFamily="18" charset="0"/>
              </a:rPr>
              <a:t>External Environment and Organisation Culture</a:t>
            </a:r>
            <a:r>
              <a:rPr lang="en-GB" sz="3600" b="1" dirty="0">
                <a:ea typeface="Calibri" panose="020F0502020204030204" pitchFamily="34" charset="0"/>
                <a:cs typeface="Times New Roman" panose="02020603050405020304" pitchFamily="18" charset="0"/>
              </a:rPr>
              <a:t>.</a:t>
            </a:r>
            <a:endParaRPr lang="en-GB" sz="36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lnSpcReduction="10000"/>
          </a:bodyPr>
          <a:lstStyle/>
          <a:p>
            <a:pPr>
              <a:lnSpc>
                <a:spcPct val="130000"/>
              </a:lnSpc>
              <a:buSzPct val="90000"/>
              <a:buFont typeface="Wingdings" panose="05000000000000000000" pitchFamily="2" charset="2"/>
              <a:buChar char="Ø"/>
            </a:pPr>
            <a:r>
              <a:rPr lang="en-US" altLang="en-US" sz="2800" dirty="0"/>
              <a:t>Environmental uncertainty</a:t>
            </a:r>
            <a:r>
              <a:rPr lang="en-US" altLang="en-US" sz="2800" b="1" i="1" dirty="0"/>
              <a:t> </a:t>
            </a:r>
            <a:r>
              <a:rPr lang="en-US" altLang="en-US" sz="2800" dirty="0"/>
              <a:t>is a</a:t>
            </a:r>
            <a:r>
              <a:rPr lang="en-US" altLang="en-US" sz="2800" b="1" i="1" dirty="0"/>
              <a:t> </a:t>
            </a:r>
            <a:r>
              <a:rPr lang="en-US" altLang="en-US" sz="2800" dirty="0"/>
              <a:t>lack of complete information regarding </a:t>
            </a:r>
          </a:p>
          <a:p>
            <a:pPr lvl="2">
              <a:lnSpc>
                <a:spcPct val="130000"/>
              </a:lnSpc>
              <a:buSzPct val="90000"/>
              <a:buFont typeface="Wingdings" panose="05000000000000000000" pitchFamily="2" charset="2"/>
              <a:buChar char="§"/>
            </a:pPr>
            <a:r>
              <a:rPr lang="en-US" altLang="en-US" dirty="0"/>
              <a:t>what exists and </a:t>
            </a:r>
          </a:p>
          <a:p>
            <a:pPr lvl="2">
              <a:lnSpc>
                <a:spcPct val="130000"/>
              </a:lnSpc>
              <a:buSzPct val="90000"/>
              <a:buFont typeface="Wingdings" panose="05000000000000000000" pitchFamily="2" charset="2"/>
              <a:buChar char="§"/>
            </a:pPr>
            <a:r>
              <a:rPr lang="en-US" altLang="en-US" dirty="0"/>
              <a:t>what developments may occur in the external environment.</a:t>
            </a:r>
          </a:p>
          <a:p>
            <a:pPr>
              <a:lnSpc>
                <a:spcPct val="130000"/>
              </a:lnSpc>
              <a:buFont typeface="Wingdings" panose="05000000000000000000" pitchFamily="2" charset="2"/>
              <a:buChar char="Ø"/>
            </a:pPr>
            <a:r>
              <a:rPr lang="en-US" altLang="en-US" sz="2800" dirty="0"/>
              <a:t>Two dimensions of environmental uncertainty:</a:t>
            </a:r>
          </a:p>
          <a:p>
            <a:pPr lvl="2">
              <a:lnSpc>
                <a:spcPct val="130000"/>
              </a:lnSpc>
              <a:buFont typeface="Wingdings" panose="05000000000000000000" pitchFamily="2" charset="2"/>
              <a:buChar char="§"/>
            </a:pPr>
            <a:r>
              <a:rPr lang="en-US" altLang="en-US" dirty="0"/>
              <a:t>Complexity</a:t>
            </a:r>
          </a:p>
          <a:p>
            <a:pPr lvl="2">
              <a:lnSpc>
                <a:spcPct val="130000"/>
              </a:lnSpc>
              <a:buFont typeface="Wingdings" panose="05000000000000000000" pitchFamily="2" charset="2"/>
              <a:buChar char="§"/>
            </a:pPr>
            <a:r>
              <a:rPr lang="en-US" altLang="en-US" dirty="0"/>
              <a:t>Rate of change</a:t>
            </a:r>
            <a:endParaRPr lang="en-GB" sz="3600" dirty="0"/>
          </a:p>
        </p:txBody>
      </p:sp>
    </p:spTree>
    <p:extLst>
      <p:ext uri="{BB962C8B-B14F-4D97-AF65-F5344CB8AC3E}">
        <p14:creationId xmlns:p14="http://schemas.microsoft.com/office/powerpoint/2010/main" val="416436294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1" end="1"/>
                                            </p:txEl>
                                          </p:spTgt>
                                        </p:tgtEl>
                                        <p:attrNameLst>
                                          <p:attrName>style.visibility</p:attrName>
                                        </p:attrNameLst>
                                      </p:cBhvr>
                                      <p:to>
                                        <p:strVal val="visible"/>
                                      </p:to>
                                    </p:set>
                                    <p:anim calcmode="lin" valueType="num">
                                      <p:cBhvr additive="base">
                                        <p:cTn id="22"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 calcmode="lin" valueType="num">
                                      <p:cBhvr additive="base">
                                        <p:cTn id="26"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24">
                                            <p:txEl>
                                              <p:pRg st="3" end="3"/>
                                            </p:txEl>
                                          </p:spTgt>
                                        </p:tgtEl>
                                        <p:attrNameLst>
                                          <p:attrName>style.visibility</p:attrName>
                                        </p:attrNameLst>
                                      </p:cBhvr>
                                      <p:to>
                                        <p:strVal val="visible"/>
                                      </p:to>
                                    </p:set>
                                    <p:anim calcmode="lin" valueType="num">
                                      <p:cBhvr additive="base">
                                        <p:cTn id="32"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24">
                                            <p:txEl>
                                              <p:pRg st="3" end="3"/>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24">
                                            <p:txEl>
                                              <p:pRg st="4" end="4"/>
                                            </p:txEl>
                                          </p:spTgt>
                                        </p:tgtEl>
                                        <p:attrNameLst>
                                          <p:attrName>style.visibility</p:attrName>
                                        </p:attrNameLst>
                                      </p:cBhvr>
                                      <p:to>
                                        <p:strVal val="visible"/>
                                      </p:to>
                                    </p:set>
                                    <p:anim calcmode="lin" valueType="num">
                                      <p:cBhvr additive="base">
                                        <p:cTn id="36"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4" end="4"/>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24">
                                            <p:txEl>
                                              <p:pRg st="5" end="5"/>
                                            </p:txEl>
                                          </p:spTgt>
                                        </p:tgtEl>
                                        <p:attrNameLst>
                                          <p:attrName>style.visibility</p:attrName>
                                        </p:attrNameLst>
                                      </p:cBhvr>
                                      <p:to>
                                        <p:strVal val="visible"/>
                                      </p:to>
                                    </p:set>
                                    <p:anim calcmode="lin" valueType="num">
                                      <p:cBhvr additive="base">
                                        <p:cTn id="40" dur="500" fill="hold"/>
                                        <p:tgtEl>
                                          <p:spTgt spid="124">
                                            <p:txEl>
                                              <p:pRg st="5" end="5"/>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2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02743"/>
            <a:ext cx="8784405" cy="863030"/>
          </a:xfrm>
          <a:prstGeom prst="rect">
            <a:avLst/>
          </a:prstGeom>
        </p:spPr>
        <p:txBody>
          <a:bodyPr>
            <a:normAutofit fontScale="90000"/>
          </a:bodyPr>
          <a:lstStyle/>
          <a:p>
            <a:pPr>
              <a:defRPr sz="3300" b="1"/>
            </a:pPr>
            <a:r>
              <a:rPr lang="en-GB" sz="3600" b="1" dirty="0">
                <a:solidFill>
                  <a:srgbClr val="FF0000"/>
                </a:solidFill>
                <a:ea typeface="Calibri" panose="020F0502020204030204" pitchFamily="34" charset="0"/>
                <a:cs typeface="Times New Roman" panose="02020603050405020304" pitchFamily="18" charset="0"/>
              </a:rPr>
              <a:t>External Environment and Organisation Culture</a:t>
            </a:r>
            <a:r>
              <a:rPr lang="en-GB" sz="3600" b="1" dirty="0">
                <a:ea typeface="Calibri" panose="020F0502020204030204" pitchFamily="34" charset="0"/>
                <a:cs typeface="Times New Roman" panose="02020603050405020304" pitchFamily="18" charset="0"/>
              </a:rPr>
              <a:t>.</a:t>
            </a:r>
            <a:endParaRPr lang="en-GB" sz="3600" dirty="0"/>
          </a:p>
        </p:txBody>
      </p:sp>
      <p:sp>
        <p:nvSpPr>
          <p:cNvPr id="124" name="Clarifying the core concepts in this module"/>
          <p:cNvSpPr txBox="1">
            <a:spLocks noGrp="1"/>
          </p:cNvSpPr>
          <p:nvPr>
            <p:ph type="body" idx="1"/>
          </p:nvPr>
        </p:nvSpPr>
        <p:spPr>
          <a:xfrm>
            <a:off x="215757" y="873303"/>
            <a:ext cx="8702212" cy="4643931"/>
          </a:xfrm>
          <a:prstGeom prst="rect">
            <a:avLst/>
          </a:prstGeom>
        </p:spPr>
        <p:txBody>
          <a:bodyPr>
            <a:normAutofit/>
          </a:bodyPr>
          <a:lstStyle/>
          <a:p>
            <a:pPr>
              <a:lnSpc>
                <a:spcPct val="130000"/>
              </a:lnSpc>
              <a:buSzPct val="90000"/>
              <a:buFont typeface="Wingdings" panose="05000000000000000000" pitchFamily="2" charset="2"/>
              <a:buChar char="Ø"/>
            </a:pPr>
            <a:r>
              <a:rPr lang="en-US" altLang="en-US" sz="2800" dirty="0"/>
              <a:t>Uncertainty in organizational environments.</a:t>
            </a:r>
          </a:p>
          <a:p>
            <a:pPr marL="0" indent="0">
              <a:lnSpc>
                <a:spcPct val="130000"/>
              </a:lnSpc>
              <a:buSzPct val="90000"/>
              <a:buNone/>
            </a:pPr>
            <a:endParaRPr lang="en-GB" sz="3600" dirty="0"/>
          </a:p>
        </p:txBody>
      </p:sp>
      <p:graphicFrame>
        <p:nvGraphicFramePr>
          <p:cNvPr id="2" name="Object 3">
            <a:extLst>
              <a:ext uri="{FF2B5EF4-FFF2-40B4-BE49-F238E27FC236}">
                <a16:creationId xmlns:a16="http://schemas.microsoft.com/office/drawing/2014/main" id="{E36CF8DB-18C4-C4AC-8E89-B650E00BB0BD}"/>
              </a:ext>
            </a:extLst>
          </p:cNvPr>
          <p:cNvGraphicFramePr>
            <a:graphicFrameLocks noChangeAspect="1"/>
          </p:cNvGraphicFramePr>
          <p:nvPr>
            <p:extLst>
              <p:ext uri="{D42A27DB-BD31-4B8C-83A1-F6EECF244321}">
                <p14:modId xmlns:p14="http://schemas.microsoft.com/office/powerpoint/2010/main" val="939960703"/>
              </p:ext>
            </p:extLst>
          </p:nvPr>
        </p:nvGraphicFramePr>
        <p:xfrm>
          <a:off x="575353" y="1530849"/>
          <a:ext cx="7818634" cy="4155897"/>
        </p:xfrm>
        <a:graphic>
          <a:graphicData uri="http://schemas.openxmlformats.org/presentationml/2006/ole">
            <mc:AlternateContent xmlns:mc="http://schemas.openxmlformats.org/markup-compatibility/2006">
              <mc:Choice xmlns:v="urn:schemas-microsoft-com:vml" Requires="v">
                <p:oleObj name="Photo Editor Photo" r:id="rId3" imgW="11904762" imgH="6542857" progId="MSPhotoEd.3">
                  <p:embed/>
                </p:oleObj>
              </mc:Choice>
              <mc:Fallback>
                <p:oleObj name="Photo Editor Photo" r:id="rId3" imgW="11904762" imgH="6542857" progId="MSPhotoEd.3">
                  <p:embed/>
                  <p:pic>
                    <p:nvPicPr>
                      <p:cNvPr id="2" name="Object 3">
                        <a:extLst>
                          <a:ext uri="{FF2B5EF4-FFF2-40B4-BE49-F238E27FC236}">
                            <a16:creationId xmlns:a16="http://schemas.microsoft.com/office/drawing/2014/main" id="{E36CF8DB-18C4-C4AC-8E89-B650E00BB0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5353" y="1530849"/>
                        <a:ext cx="7818634" cy="4155897"/>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88489358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190A8-39E3-D95A-6270-8AF11098313C}"/>
              </a:ext>
            </a:extLst>
          </p:cNvPr>
          <p:cNvSpPr>
            <a:spLocks noGrp="1"/>
          </p:cNvSpPr>
          <p:nvPr>
            <p:ph type="title"/>
          </p:nvPr>
        </p:nvSpPr>
        <p:spPr/>
        <p:txBody>
          <a:bodyPr/>
          <a:lstStyle/>
          <a:p>
            <a:r>
              <a:rPr lang="en-GB" sz="3200" b="1" dirty="0">
                <a:solidFill>
                  <a:srgbClr val="FF0000"/>
                </a:solidFill>
                <a:cs typeface="Times New Roman" panose="02020603050405020304" pitchFamily="18" charset="0"/>
              </a:rPr>
              <a:t>Class Activity: "Mapping Organisational Uncertainty</a:t>
            </a:r>
          </a:p>
        </p:txBody>
      </p:sp>
      <p:sp>
        <p:nvSpPr>
          <p:cNvPr id="3" name="Text Placeholder 2">
            <a:extLst>
              <a:ext uri="{FF2B5EF4-FFF2-40B4-BE49-F238E27FC236}">
                <a16:creationId xmlns:a16="http://schemas.microsoft.com/office/drawing/2014/main" id="{81D5C9CC-CF77-5F38-7B34-EECCA5EF5764}"/>
              </a:ext>
            </a:extLst>
          </p:cNvPr>
          <p:cNvSpPr>
            <a:spLocks noGrp="1"/>
          </p:cNvSpPr>
          <p:nvPr>
            <p:ph type="body" idx="1"/>
          </p:nvPr>
        </p:nvSpPr>
        <p:spPr/>
        <p:txBody>
          <a:bodyPr>
            <a:normAutofit lnSpcReduction="10000"/>
          </a:bodyPr>
          <a:lstStyle/>
          <a:p>
            <a:r>
              <a:rPr lang="en-GB" sz="2600" b="1" i="1" dirty="0">
                <a:solidFill>
                  <a:srgbClr val="FF0000"/>
                </a:solidFill>
              </a:rPr>
              <a:t>Form groups of 3–5 students---Each group will:</a:t>
            </a:r>
          </a:p>
          <a:p>
            <a:pPr>
              <a:buFont typeface="+mj-lt"/>
              <a:buAutoNum type="arabicPeriod"/>
            </a:pPr>
            <a:r>
              <a:rPr lang="en-GB" sz="1800" b="1" dirty="0"/>
              <a:t>Select one organisation or industry</a:t>
            </a:r>
            <a:r>
              <a:rPr lang="en-GB" sz="1800" dirty="0"/>
              <a:t> (e.g., Apple, Tesco, NHS, a local café, a university, a logistics company, etc.).</a:t>
            </a:r>
          </a:p>
          <a:p>
            <a:pPr>
              <a:buFont typeface="+mj-lt"/>
              <a:buAutoNum type="arabicPeriod"/>
            </a:pPr>
            <a:r>
              <a:rPr lang="en-GB" sz="1800" dirty="0"/>
              <a:t>Discuss the following questions:</a:t>
            </a:r>
          </a:p>
          <a:p>
            <a:pPr marL="742950" lvl="1" indent="-285750">
              <a:buFont typeface="+mj-lt"/>
              <a:buAutoNum type="arabicPeriod"/>
            </a:pPr>
            <a:r>
              <a:rPr lang="en-GB" sz="1800" dirty="0"/>
              <a:t>What is the </a:t>
            </a:r>
            <a:r>
              <a:rPr lang="en-GB" sz="1800" b="1" dirty="0"/>
              <a:t>rate of change</a:t>
            </a:r>
            <a:r>
              <a:rPr lang="en-GB" sz="1800" dirty="0"/>
              <a:t> in this organisation’s environment? (Low or High)</a:t>
            </a:r>
          </a:p>
          <a:p>
            <a:pPr marL="742950" lvl="1" indent="-285750">
              <a:buFont typeface="+mj-lt"/>
              <a:buAutoNum type="arabicPeriod"/>
            </a:pPr>
            <a:r>
              <a:rPr lang="en-GB" sz="1800" dirty="0"/>
              <a:t>How </a:t>
            </a:r>
            <a:r>
              <a:rPr lang="en-GB" sz="1800" b="1" dirty="0"/>
              <a:t>complex</a:t>
            </a:r>
            <a:r>
              <a:rPr lang="en-GB" sz="1800" dirty="0"/>
              <a:t> is the environment (number/diversity of factors they face)?</a:t>
            </a:r>
          </a:p>
          <a:p>
            <a:pPr>
              <a:buFont typeface="+mj-lt"/>
              <a:buAutoNum type="arabicPeriod"/>
            </a:pPr>
            <a:r>
              <a:rPr lang="en-GB" sz="1800" dirty="0"/>
              <a:t>Use the answers to </a:t>
            </a:r>
            <a:r>
              <a:rPr lang="en-GB" sz="1800" b="1" dirty="0"/>
              <a:t>place the organisation in one of the four quadrants</a:t>
            </a:r>
            <a:r>
              <a:rPr lang="en-GB" sz="1800" dirty="0"/>
              <a:t>:</a:t>
            </a:r>
          </a:p>
          <a:p>
            <a:pPr marL="742950" lvl="1" indent="-285750">
              <a:buFont typeface="+mj-lt"/>
              <a:buAutoNum type="arabicPeriod"/>
            </a:pPr>
            <a:r>
              <a:rPr lang="en-GB" sz="1800" dirty="0"/>
              <a:t>Low Uncertainty</a:t>
            </a:r>
          </a:p>
          <a:p>
            <a:pPr marL="742950" lvl="1" indent="-285750">
              <a:buFont typeface="+mj-lt"/>
              <a:buAutoNum type="arabicPeriod"/>
            </a:pPr>
            <a:r>
              <a:rPr lang="en-GB" sz="1800" dirty="0"/>
              <a:t>Low-Moderate Uncertainty</a:t>
            </a:r>
          </a:p>
          <a:p>
            <a:pPr marL="742950" lvl="1" indent="-285750">
              <a:buFont typeface="+mj-lt"/>
              <a:buAutoNum type="arabicPeriod"/>
            </a:pPr>
            <a:r>
              <a:rPr lang="en-GB" sz="1800" dirty="0"/>
              <a:t>High-Moderate Uncertainty</a:t>
            </a:r>
          </a:p>
          <a:p>
            <a:pPr marL="742950" lvl="1" indent="-285750">
              <a:buFont typeface="+mj-lt"/>
              <a:buAutoNum type="arabicPeriod"/>
            </a:pPr>
            <a:r>
              <a:rPr lang="en-GB" sz="1800" dirty="0"/>
              <a:t>High Uncertainty</a:t>
            </a:r>
          </a:p>
          <a:p>
            <a:endParaRPr lang="en-GB" sz="1800" dirty="0"/>
          </a:p>
        </p:txBody>
      </p:sp>
    </p:spTree>
    <p:extLst>
      <p:ext uri="{BB962C8B-B14F-4D97-AF65-F5344CB8AC3E}">
        <p14:creationId xmlns:p14="http://schemas.microsoft.com/office/powerpoint/2010/main" val="1743001166"/>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Autofit/>
          </a:bodyPr>
          <a:lstStyle/>
          <a:p>
            <a:pPr>
              <a:defRPr sz="3300" b="1"/>
            </a:pPr>
            <a:r>
              <a:rPr lang="en-GB" sz="4000" b="1" dirty="0">
                <a:solidFill>
                  <a:srgbClr val="FF0000"/>
                </a:solidFill>
                <a:ea typeface="Calibri" panose="020F0502020204030204" pitchFamily="34" charset="0"/>
                <a:cs typeface="Times New Roman" panose="02020603050405020304" pitchFamily="18" charset="0"/>
              </a:rPr>
              <a:t>External Environment and Organisation Culture</a:t>
            </a:r>
            <a:r>
              <a:rPr lang="en-GB" sz="4000" b="1" dirty="0">
                <a:ea typeface="Calibri" panose="020F0502020204030204" pitchFamily="34" charset="0"/>
                <a:cs typeface="Times New Roman" panose="02020603050405020304" pitchFamily="18" charset="0"/>
              </a:rPr>
              <a:t>.</a:t>
            </a:r>
            <a:endParaRPr lang="en-GB" sz="40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algn="just"/>
            <a:r>
              <a:rPr lang="en-US" sz="3200" dirty="0"/>
              <a:t>Manager must be knowledgeable and competent about organizational dynamics, culture, communication, complexity in the business environment, assessment and analysis, and change management. </a:t>
            </a:r>
          </a:p>
          <a:p>
            <a:pPr lvl="1" algn="just"/>
            <a:r>
              <a:rPr lang="en-US" sz="2800" dirty="0"/>
              <a:t>All of these areas are important, yet culture is the fabric that weaves all of these components together.  </a:t>
            </a:r>
          </a:p>
          <a:p>
            <a:pPr lvl="1">
              <a:lnSpc>
                <a:spcPct val="130000"/>
              </a:lnSpc>
            </a:pPr>
            <a:endParaRPr lang="en-GB" sz="3600" dirty="0"/>
          </a:p>
        </p:txBody>
      </p:sp>
    </p:spTree>
    <p:extLst>
      <p:ext uri="{BB962C8B-B14F-4D97-AF65-F5344CB8AC3E}">
        <p14:creationId xmlns:p14="http://schemas.microsoft.com/office/powerpoint/2010/main" val="17215976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92467"/>
            <a:ext cx="8784405" cy="863030"/>
          </a:xfrm>
          <a:prstGeom prst="rect">
            <a:avLst/>
          </a:prstGeom>
        </p:spPr>
        <p:txBody>
          <a:bodyPr>
            <a:noAutofit/>
          </a:bodyPr>
          <a:lstStyle/>
          <a:p>
            <a:pPr lvl="0"/>
            <a:r>
              <a:rPr lang="en-GB" sz="3500" b="1" dirty="0">
                <a:solidFill>
                  <a:srgbClr val="FF0000"/>
                </a:solidFill>
                <a:ea typeface="Calibri" panose="020F0502020204030204" pitchFamily="34" charset="0"/>
                <a:cs typeface="Times New Roman" panose="02020603050405020304" pitchFamily="18" charset="0"/>
              </a:rPr>
              <a:t>External Environment and Organisation Culture</a:t>
            </a:r>
            <a:r>
              <a:rPr lang="en-GB" sz="3500" b="1" dirty="0">
                <a:ea typeface="Calibri" panose="020F0502020204030204" pitchFamily="34" charset="0"/>
                <a:cs typeface="Times New Roman" panose="02020603050405020304" pitchFamily="18" charset="0"/>
              </a:rPr>
              <a:t>.</a:t>
            </a:r>
            <a:endParaRPr lang="en-GB" sz="3500" b="1" dirty="0">
              <a:solidFill>
                <a:srgbClr val="FF0000"/>
              </a:solidFill>
            </a:endParaRPr>
          </a:p>
        </p:txBody>
      </p:sp>
      <p:sp>
        <p:nvSpPr>
          <p:cNvPr id="124" name="Clarifying the core concepts in this module"/>
          <p:cNvSpPr txBox="1">
            <a:spLocks noGrp="1"/>
          </p:cNvSpPr>
          <p:nvPr>
            <p:ph type="body" idx="1"/>
          </p:nvPr>
        </p:nvSpPr>
        <p:spPr>
          <a:xfrm>
            <a:off x="215757" y="832206"/>
            <a:ext cx="8702212" cy="4685027"/>
          </a:xfrm>
          <a:prstGeom prst="rect">
            <a:avLst/>
          </a:prstGeom>
        </p:spPr>
        <p:txBody>
          <a:bodyPr>
            <a:normAutofit/>
          </a:bodyPr>
          <a:lstStyle/>
          <a:p>
            <a:r>
              <a:rPr lang="en-US" sz="2800" dirty="0"/>
              <a:t>To begin moving an organizational culture toward change, the business manager should:</a:t>
            </a:r>
          </a:p>
          <a:p>
            <a:pPr marL="857250" lvl="1" indent="-514350">
              <a:buFont typeface="+mj-lt"/>
              <a:buAutoNum type="arabicPeriod"/>
            </a:pPr>
            <a:r>
              <a:rPr lang="en-US" sz="2800" dirty="0"/>
              <a:t>Model the behavior you expect yourself.</a:t>
            </a:r>
          </a:p>
          <a:p>
            <a:pPr marL="857250" lvl="1" indent="-514350">
              <a:buFont typeface="+mj-lt"/>
              <a:buAutoNum type="arabicPeriod"/>
            </a:pPr>
            <a:r>
              <a:rPr lang="en-US" sz="2800" dirty="0"/>
              <a:t>Communicate expectations and train other leaders, managers and staff.</a:t>
            </a:r>
          </a:p>
          <a:p>
            <a:pPr marL="857250" lvl="1" indent="-514350">
              <a:buFont typeface="+mj-lt"/>
              <a:buAutoNum type="arabicPeriod"/>
            </a:pPr>
            <a:r>
              <a:rPr lang="en-US" sz="2800" dirty="0"/>
              <a:t>Revise structures and reporting relationships. </a:t>
            </a:r>
          </a:p>
          <a:p>
            <a:pPr marL="857250" lvl="1" indent="-514350">
              <a:buFont typeface="+mj-lt"/>
              <a:buAutoNum type="arabicPeriod"/>
            </a:pPr>
            <a:r>
              <a:rPr lang="en-US" sz="2800" dirty="0"/>
              <a:t>Conduct team-based planning and policy development. </a:t>
            </a:r>
          </a:p>
          <a:p>
            <a:pPr marL="342900" lvl="1" indent="0">
              <a:lnSpc>
                <a:spcPct val="130000"/>
              </a:lnSpc>
              <a:buNone/>
            </a:pPr>
            <a:endParaRPr lang="en-GB" sz="3600" dirty="0"/>
          </a:p>
        </p:txBody>
      </p:sp>
    </p:spTree>
    <p:extLst>
      <p:ext uri="{BB962C8B-B14F-4D97-AF65-F5344CB8AC3E}">
        <p14:creationId xmlns:p14="http://schemas.microsoft.com/office/powerpoint/2010/main" val="131546623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54113"/>
            <a:ext cx="8784405" cy="750013"/>
          </a:xfrm>
          <a:prstGeom prst="rect">
            <a:avLst/>
          </a:prstGeom>
        </p:spPr>
        <p:txBody>
          <a:bodyPr>
            <a:noAutofit/>
          </a:bodyPr>
          <a:lstStyle/>
          <a:p>
            <a:pPr>
              <a:defRPr sz="3300" b="1"/>
            </a:pPr>
            <a:r>
              <a:rPr lang="en-GB" sz="4000" b="1" dirty="0">
                <a:solidFill>
                  <a:srgbClr val="FF0000"/>
                </a:solidFill>
                <a:ea typeface="Calibri" panose="020F0502020204030204" pitchFamily="34" charset="0"/>
                <a:cs typeface="Times New Roman" panose="02020603050405020304" pitchFamily="18" charset="0"/>
              </a:rPr>
              <a:t>External Environment and Organisation Culture</a:t>
            </a:r>
            <a:r>
              <a:rPr lang="en-GB" sz="4000" b="1" dirty="0">
                <a:ea typeface="Calibri" panose="020F0502020204030204" pitchFamily="34" charset="0"/>
                <a:cs typeface="Times New Roman" panose="02020603050405020304" pitchFamily="18" charset="0"/>
              </a:rPr>
              <a:t>.</a:t>
            </a:r>
            <a:endParaRPr lang="en-GB" sz="4000" dirty="0"/>
          </a:p>
        </p:txBody>
      </p:sp>
      <p:sp>
        <p:nvSpPr>
          <p:cNvPr id="124" name="Clarifying the core concepts in this module"/>
          <p:cNvSpPr txBox="1">
            <a:spLocks noGrp="1"/>
          </p:cNvSpPr>
          <p:nvPr>
            <p:ph type="body" idx="1"/>
          </p:nvPr>
        </p:nvSpPr>
        <p:spPr>
          <a:xfrm>
            <a:off x="215757" y="1017144"/>
            <a:ext cx="8702212" cy="4500090"/>
          </a:xfrm>
          <a:prstGeom prst="rect">
            <a:avLst/>
          </a:prstGeom>
        </p:spPr>
        <p:txBody>
          <a:bodyPr>
            <a:normAutofit/>
          </a:bodyPr>
          <a:lstStyle/>
          <a:p>
            <a:r>
              <a:rPr lang="en-US" sz="3200" i="1" dirty="0"/>
              <a:t>To begin moving an organizational culture toward change, managers should (cont’d.):</a:t>
            </a:r>
          </a:p>
          <a:p>
            <a:pPr marL="342900" lvl="1" indent="0">
              <a:buNone/>
            </a:pPr>
            <a:r>
              <a:rPr lang="en-US" sz="3200" dirty="0"/>
              <a:t>5. Be consistent and communicate often to the organization. </a:t>
            </a:r>
          </a:p>
          <a:p>
            <a:pPr marL="342900" lvl="1" indent="0">
              <a:buNone/>
            </a:pPr>
            <a:r>
              <a:rPr lang="en-US" sz="3200" dirty="0"/>
              <a:t>6. Continue to scan, monitor, and assess the internal health organization environment while you scan, monitor, forecast, and assess the external environment.   </a:t>
            </a:r>
          </a:p>
          <a:p>
            <a:pPr marL="342900" lvl="1" indent="0">
              <a:lnSpc>
                <a:spcPct val="130000"/>
              </a:lnSpc>
              <a:buNone/>
            </a:pPr>
            <a:endParaRPr lang="en-GB" sz="3600" dirty="0"/>
          </a:p>
        </p:txBody>
      </p:sp>
    </p:spTree>
    <p:extLst>
      <p:ext uri="{BB962C8B-B14F-4D97-AF65-F5344CB8AC3E}">
        <p14:creationId xmlns:p14="http://schemas.microsoft.com/office/powerpoint/2010/main" val="358572402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1" end="1"/>
                                            </p:txEl>
                                          </p:spTgt>
                                        </p:tgtEl>
                                        <p:attrNameLst>
                                          <p:attrName>style.visibility</p:attrName>
                                        </p:attrNameLst>
                                      </p:cBhvr>
                                      <p:to>
                                        <p:strVal val="visible"/>
                                      </p:to>
                                    </p:set>
                                    <p:anim calcmode="lin" valueType="num">
                                      <p:cBhvr additive="base">
                                        <p:cTn id="22"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 calcmode="lin" valueType="num">
                                      <p:cBhvr additive="base">
                                        <p:cTn id="26"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54114"/>
            <a:ext cx="8784405" cy="678094"/>
          </a:xfrm>
          <a:prstGeom prst="rect">
            <a:avLst/>
          </a:prstGeom>
        </p:spPr>
        <p:txBody>
          <a:bodyPr>
            <a:noAutofit/>
          </a:bodyPr>
          <a:lstStyle/>
          <a:p>
            <a:pPr>
              <a:defRPr sz="3300" b="1"/>
            </a:pPr>
            <a:r>
              <a:rPr lang="en-GB" sz="4000" b="1" dirty="0">
                <a:solidFill>
                  <a:srgbClr val="FF0000"/>
                </a:solidFill>
                <a:ea typeface="Calibri" panose="020F0502020204030204" pitchFamily="34" charset="0"/>
                <a:cs typeface="Times New Roman" panose="02020603050405020304" pitchFamily="18" charset="0"/>
              </a:rPr>
              <a:t>External Environment and Organisation Culture</a:t>
            </a:r>
            <a:r>
              <a:rPr lang="en-GB" sz="4000" b="1" dirty="0">
                <a:ea typeface="Calibri" panose="020F0502020204030204" pitchFamily="34" charset="0"/>
                <a:cs typeface="Times New Roman" panose="02020603050405020304" pitchFamily="18" charset="0"/>
              </a:rPr>
              <a:t>.</a:t>
            </a:r>
            <a:endParaRPr lang="en-GB" sz="4000" dirty="0"/>
          </a:p>
        </p:txBody>
      </p:sp>
      <p:sp>
        <p:nvSpPr>
          <p:cNvPr id="124" name="Clarifying the core concepts in this module"/>
          <p:cNvSpPr txBox="1">
            <a:spLocks noGrp="1"/>
          </p:cNvSpPr>
          <p:nvPr>
            <p:ph type="body" idx="1"/>
          </p:nvPr>
        </p:nvSpPr>
        <p:spPr>
          <a:xfrm>
            <a:off x="215757" y="1017144"/>
            <a:ext cx="8702212" cy="4500090"/>
          </a:xfrm>
          <a:prstGeom prst="rect">
            <a:avLst/>
          </a:prstGeom>
        </p:spPr>
        <p:txBody>
          <a:bodyPr>
            <a:normAutofit/>
          </a:bodyPr>
          <a:lstStyle/>
          <a:p>
            <a:r>
              <a:rPr lang="en-US" sz="2800" b="1" dirty="0"/>
              <a:t>Managers must be reminded that organizational culture:</a:t>
            </a:r>
          </a:p>
          <a:p>
            <a:pPr lvl="1"/>
            <a:r>
              <a:rPr lang="en-US" dirty="0"/>
              <a:t>Is a complex construct that incorporates many concepts and multitudes of variables.</a:t>
            </a:r>
          </a:p>
          <a:p>
            <a:pPr lvl="1"/>
            <a:r>
              <a:rPr lang="en-US" dirty="0"/>
              <a:t>It consists of a large set of largely ignored or invisible assumptions that deal with how group members interpret both their external relationships (external environment) and their internal relationships with each other. Culture is an outcome of group learning.</a:t>
            </a:r>
          </a:p>
          <a:p>
            <a:pPr lvl="1"/>
            <a:r>
              <a:rPr lang="en-US" dirty="0"/>
              <a:t>As people solve problems together successfully, a condition for culture formation exists.</a:t>
            </a:r>
          </a:p>
          <a:p>
            <a:pPr marL="342900" lvl="1" indent="0">
              <a:lnSpc>
                <a:spcPct val="130000"/>
              </a:lnSpc>
              <a:buNone/>
            </a:pPr>
            <a:endParaRPr lang="en-GB" sz="3600" dirty="0"/>
          </a:p>
        </p:txBody>
      </p:sp>
    </p:spTree>
    <p:extLst>
      <p:ext uri="{BB962C8B-B14F-4D97-AF65-F5344CB8AC3E}">
        <p14:creationId xmlns:p14="http://schemas.microsoft.com/office/powerpoint/2010/main" val="317072979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1" end="1"/>
                                            </p:txEl>
                                          </p:spTgt>
                                        </p:tgtEl>
                                        <p:attrNameLst>
                                          <p:attrName>style.visibility</p:attrName>
                                        </p:attrNameLst>
                                      </p:cBhvr>
                                      <p:to>
                                        <p:strVal val="visible"/>
                                      </p:to>
                                    </p:set>
                                    <p:anim calcmode="lin" valueType="num">
                                      <p:cBhvr additive="base">
                                        <p:cTn id="22"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 calcmode="lin" valueType="num">
                                      <p:cBhvr additive="base">
                                        <p:cTn id="26"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124">
                                            <p:txEl>
                                              <p:pRg st="3" end="3"/>
                                            </p:txEl>
                                          </p:spTgt>
                                        </p:tgtEl>
                                        <p:attrNameLst>
                                          <p:attrName>style.visibility</p:attrName>
                                        </p:attrNameLst>
                                      </p:cBhvr>
                                      <p:to>
                                        <p:strVal val="visible"/>
                                      </p:to>
                                    </p:set>
                                    <p:anim calcmode="lin" valueType="num">
                                      <p:cBhvr additive="base">
                                        <p:cTn id="30"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54114"/>
            <a:ext cx="8784405" cy="678094"/>
          </a:xfrm>
          <a:prstGeom prst="rect">
            <a:avLst/>
          </a:prstGeom>
        </p:spPr>
        <p:txBody>
          <a:bodyPr>
            <a:noAutofit/>
          </a:bodyPr>
          <a:lstStyle/>
          <a:p>
            <a:pPr>
              <a:defRPr sz="3300" b="1"/>
            </a:pPr>
            <a:r>
              <a:rPr lang="en-GB" sz="4000" b="1" dirty="0">
                <a:solidFill>
                  <a:srgbClr val="FF0000"/>
                </a:solidFill>
                <a:ea typeface="Calibri" panose="020F0502020204030204" pitchFamily="34" charset="0"/>
                <a:cs typeface="Times New Roman" panose="02020603050405020304" pitchFamily="18" charset="0"/>
              </a:rPr>
              <a:t>External Environment and Organisation Culture</a:t>
            </a:r>
            <a:r>
              <a:rPr lang="en-GB" sz="4000" b="1" dirty="0">
                <a:ea typeface="Calibri" panose="020F0502020204030204" pitchFamily="34" charset="0"/>
                <a:cs typeface="Times New Roman" panose="02020603050405020304" pitchFamily="18" charset="0"/>
              </a:rPr>
              <a:t>.</a:t>
            </a:r>
            <a:endParaRPr lang="en-GB" sz="4000" dirty="0"/>
          </a:p>
        </p:txBody>
      </p:sp>
      <p:sp>
        <p:nvSpPr>
          <p:cNvPr id="124" name="Clarifying the core concepts in this module"/>
          <p:cNvSpPr txBox="1">
            <a:spLocks noGrp="1"/>
          </p:cNvSpPr>
          <p:nvPr>
            <p:ph type="body" idx="1"/>
          </p:nvPr>
        </p:nvSpPr>
        <p:spPr>
          <a:xfrm>
            <a:off x="215757" y="1017144"/>
            <a:ext cx="8702212" cy="4500090"/>
          </a:xfrm>
          <a:prstGeom prst="rect">
            <a:avLst/>
          </a:prstGeom>
        </p:spPr>
        <p:txBody>
          <a:bodyPr>
            <a:normAutofit fontScale="92500" lnSpcReduction="10000"/>
          </a:bodyPr>
          <a:lstStyle/>
          <a:p>
            <a:pPr algn="just"/>
            <a:r>
              <a:rPr lang="en-US" sz="2800" b="1" dirty="0"/>
              <a:t>Applying Traits Theory to managing external environment through organization culture:</a:t>
            </a:r>
          </a:p>
          <a:p>
            <a:pPr lvl="0" algn="just"/>
            <a:r>
              <a:rPr lang="en-US" sz="2800" dirty="0"/>
              <a:t>Trait theory of organizational culture.  </a:t>
            </a:r>
          </a:p>
          <a:p>
            <a:pPr lvl="0" algn="just"/>
            <a:r>
              <a:rPr lang="en-US" sz="2800"/>
              <a:t>It </a:t>
            </a:r>
            <a:r>
              <a:rPr lang="en-US" sz="2800" dirty="0"/>
              <a:t>has four (4) </a:t>
            </a:r>
            <a:r>
              <a:rPr lang="en-US" sz="2800" b="1" dirty="0">
                <a:solidFill>
                  <a:srgbClr val="FF0000"/>
                </a:solidFill>
              </a:rPr>
              <a:t>traits – involvement, consistency, adaptability and mission.</a:t>
            </a:r>
          </a:p>
          <a:p>
            <a:pPr marL="0" lvl="0" indent="0">
              <a:buNone/>
            </a:pPr>
            <a:endParaRPr lang="en-GB" dirty="0">
              <a:solidFill>
                <a:srgbClr val="FF0000"/>
              </a:solidFill>
            </a:endParaRPr>
          </a:p>
          <a:p>
            <a:pPr lvl="1"/>
            <a:r>
              <a:rPr lang="en-US" sz="2600" b="1" dirty="0"/>
              <a:t>Involvement:</a:t>
            </a:r>
            <a:r>
              <a:rPr lang="en-US" sz="2600" dirty="0"/>
              <a:t>  degree of participation of employees in organizational decisions.</a:t>
            </a:r>
          </a:p>
          <a:p>
            <a:pPr lvl="1"/>
            <a:endParaRPr lang="en-GB" sz="2600" dirty="0"/>
          </a:p>
          <a:p>
            <a:pPr lvl="1"/>
            <a:r>
              <a:rPr lang="en-US" sz="2600" b="1" dirty="0"/>
              <a:t>Consistency:</a:t>
            </a:r>
            <a:r>
              <a:rPr lang="en-US" sz="2600" dirty="0"/>
              <a:t>  degree of agreement among organization members about important values and basic assumptions.</a:t>
            </a:r>
            <a:endParaRPr lang="en-GB" sz="2600" dirty="0"/>
          </a:p>
          <a:p>
            <a:pPr marL="342900" lvl="1" indent="0">
              <a:lnSpc>
                <a:spcPct val="130000"/>
              </a:lnSpc>
              <a:buNone/>
            </a:pPr>
            <a:endParaRPr lang="en-GB" sz="3600" dirty="0"/>
          </a:p>
        </p:txBody>
      </p:sp>
    </p:spTree>
    <p:extLst>
      <p:ext uri="{BB962C8B-B14F-4D97-AF65-F5344CB8AC3E}">
        <p14:creationId xmlns:p14="http://schemas.microsoft.com/office/powerpoint/2010/main" val="25614118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2" end="2"/>
                                            </p:txEl>
                                          </p:spTgt>
                                        </p:tgtEl>
                                        <p:attrNameLst>
                                          <p:attrName>style.visibility</p:attrName>
                                        </p:attrNameLst>
                                      </p:cBhvr>
                                      <p:to>
                                        <p:strVal val="visible"/>
                                      </p:to>
                                    </p:set>
                                    <p:anim calcmode="lin" valueType="num">
                                      <p:cBhvr additive="base">
                                        <p:cTn id="30"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24">
                                            <p:txEl>
                                              <p:pRg st="4" end="4"/>
                                            </p:txEl>
                                          </p:spTgt>
                                        </p:tgtEl>
                                        <p:attrNameLst>
                                          <p:attrName>style.visibility</p:attrName>
                                        </p:attrNameLst>
                                      </p:cBhvr>
                                      <p:to>
                                        <p:strVal val="visible"/>
                                      </p:to>
                                    </p:set>
                                    <p:anim calcmode="lin" valueType="num">
                                      <p:cBhvr additive="base">
                                        <p:cTn id="34"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2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124">
                                            <p:txEl>
                                              <p:pRg st="6" end="6"/>
                                            </p:txEl>
                                          </p:spTgt>
                                        </p:tgtEl>
                                        <p:attrNameLst>
                                          <p:attrName>style.visibility</p:attrName>
                                        </p:attrNameLst>
                                      </p:cBhvr>
                                      <p:to>
                                        <p:strVal val="visible"/>
                                      </p:to>
                                    </p:set>
                                    <p:anim calcmode="lin" valueType="num">
                                      <p:cBhvr additive="base">
                                        <p:cTn id="38" dur="500" fill="hold"/>
                                        <p:tgtEl>
                                          <p:spTgt spid="124">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2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54114"/>
            <a:ext cx="8784405" cy="678094"/>
          </a:xfrm>
          <a:prstGeom prst="rect">
            <a:avLst/>
          </a:prstGeom>
        </p:spPr>
        <p:txBody>
          <a:bodyPr>
            <a:noAutofit/>
          </a:bodyPr>
          <a:lstStyle/>
          <a:p>
            <a:pPr>
              <a:defRPr sz="3300" b="1"/>
            </a:pPr>
            <a:r>
              <a:rPr lang="en-GB" sz="4000" b="1" dirty="0">
                <a:solidFill>
                  <a:srgbClr val="FF0000"/>
                </a:solidFill>
                <a:ea typeface="Calibri" panose="020F0502020204030204" pitchFamily="34" charset="0"/>
                <a:cs typeface="Times New Roman" panose="02020603050405020304" pitchFamily="18" charset="0"/>
              </a:rPr>
              <a:t>External Environment and Organisation Culture</a:t>
            </a:r>
            <a:r>
              <a:rPr lang="en-GB" sz="4000" b="1" dirty="0">
                <a:ea typeface="Calibri" panose="020F0502020204030204" pitchFamily="34" charset="0"/>
                <a:cs typeface="Times New Roman" panose="02020603050405020304" pitchFamily="18" charset="0"/>
              </a:rPr>
              <a:t>.</a:t>
            </a:r>
            <a:endParaRPr lang="en-GB" sz="4000" dirty="0"/>
          </a:p>
        </p:txBody>
      </p:sp>
      <p:sp>
        <p:nvSpPr>
          <p:cNvPr id="124" name="Clarifying the core concepts in this module"/>
          <p:cNvSpPr txBox="1">
            <a:spLocks noGrp="1"/>
          </p:cNvSpPr>
          <p:nvPr>
            <p:ph type="body" idx="1"/>
          </p:nvPr>
        </p:nvSpPr>
        <p:spPr>
          <a:xfrm>
            <a:off x="215757" y="1017144"/>
            <a:ext cx="8702212" cy="4500090"/>
          </a:xfrm>
          <a:prstGeom prst="rect">
            <a:avLst/>
          </a:prstGeom>
        </p:spPr>
        <p:txBody>
          <a:bodyPr>
            <a:normAutofit/>
          </a:bodyPr>
          <a:lstStyle/>
          <a:p>
            <a:pPr algn="just"/>
            <a:r>
              <a:rPr lang="en-US" sz="3200" b="1" dirty="0"/>
              <a:t>Applying Traits Theory to managing external environment through organization culture:</a:t>
            </a:r>
          </a:p>
          <a:p>
            <a:pPr lvl="1"/>
            <a:endParaRPr lang="en-US" b="1" dirty="0"/>
          </a:p>
          <a:p>
            <a:pPr lvl="1"/>
            <a:r>
              <a:rPr lang="en-US" sz="2800" b="1" dirty="0"/>
              <a:t>Adaptability:</a:t>
            </a:r>
            <a:r>
              <a:rPr lang="en-US" sz="2800" dirty="0"/>
              <a:t>  ability of the organization to respond to external changes with internal changes.</a:t>
            </a:r>
          </a:p>
          <a:p>
            <a:pPr marL="342900" lvl="1" indent="0">
              <a:buNone/>
            </a:pPr>
            <a:endParaRPr lang="en-GB" sz="2800" dirty="0"/>
          </a:p>
          <a:p>
            <a:pPr lvl="1"/>
            <a:r>
              <a:rPr lang="en-US" sz="2800" b="1" dirty="0"/>
              <a:t>Mission:</a:t>
            </a:r>
            <a:r>
              <a:rPr lang="en-US" sz="2800" dirty="0"/>
              <a:t>  core purposes of the organization that keep members focused on what is important.</a:t>
            </a:r>
            <a:endParaRPr lang="en-GB" sz="2800" dirty="0"/>
          </a:p>
          <a:p>
            <a:pPr marL="342900" lvl="1" indent="0">
              <a:lnSpc>
                <a:spcPct val="130000"/>
              </a:lnSpc>
              <a:buNone/>
            </a:pPr>
            <a:endParaRPr lang="en-GB" sz="3600" dirty="0"/>
          </a:p>
        </p:txBody>
      </p:sp>
    </p:spTree>
    <p:extLst>
      <p:ext uri="{BB962C8B-B14F-4D97-AF65-F5344CB8AC3E}">
        <p14:creationId xmlns:p14="http://schemas.microsoft.com/office/powerpoint/2010/main" val="182550459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2" end="2"/>
                                            </p:txEl>
                                          </p:spTgt>
                                        </p:tgtEl>
                                        <p:attrNameLst>
                                          <p:attrName>style.visibility</p:attrName>
                                        </p:attrNameLst>
                                      </p:cBhvr>
                                      <p:to>
                                        <p:strVal val="visible"/>
                                      </p:to>
                                    </p:set>
                                    <p:anim calcmode="lin" valueType="num">
                                      <p:cBhvr additive="base">
                                        <p:cTn id="22"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4" end="4"/>
                                            </p:txEl>
                                          </p:spTgt>
                                        </p:tgtEl>
                                        <p:attrNameLst>
                                          <p:attrName>style.visibility</p:attrName>
                                        </p:attrNameLst>
                                      </p:cBhvr>
                                      <p:to>
                                        <p:strVal val="visible"/>
                                      </p:to>
                                    </p:set>
                                    <p:anim calcmode="lin" valueType="num">
                                      <p:cBhvr additive="base">
                                        <p:cTn id="26"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54114"/>
            <a:ext cx="8784405" cy="678094"/>
          </a:xfrm>
          <a:prstGeom prst="rect">
            <a:avLst/>
          </a:prstGeom>
        </p:spPr>
        <p:txBody>
          <a:bodyPr>
            <a:noAutofit/>
          </a:bodyPr>
          <a:lstStyle/>
          <a:p>
            <a:pPr>
              <a:defRPr sz="3300" b="1"/>
            </a:pPr>
            <a:r>
              <a:rPr lang="en-GB" sz="4000" b="1" dirty="0">
                <a:solidFill>
                  <a:srgbClr val="FF0000"/>
                </a:solidFill>
                <a:ea typeface="Calibri" panose="020F0502020204030204" pitchFamily="34" charset="0"/>
                <a:cs typeface="Times New Roman" panose="02020603050405020304" pitchFamily="18" charset="0"/>
              </a:rPr>
              <a:t>External Environment and Organisation Culture</a:t>
            </a:r>
            <a:r>
              <a:rPr lang="en-GB" sz="4000" b="1" dirty="0">
                <a:ea typeface="Calibri" panose="020F0502020204030204" pitchFamily="34" charset="0"/>
                <a:cs typeface="Times New Roman" panose="02020603050405020304" pitchFamily="18" charset="0"/>
              </a:rPr>
              <a:t>.</a:t>
            </a:r>
            <a:endParaRPr lang="en-GB" sz="4000" dirty="0"/>
          </a:p>
        </p:txBody>
      </p:sp>
      <p:sp>
        <p:nvSpPr>
          <p:cNvPr id="124" name="Clarifying the core concepts in this module"/>
          <p:cNvSpPr txBox="1">
            <a:spLocks noGrp="1"/>
          </p:cNvSpPr>
          <p:nvPr>
            <p:ph type="body" idx="1"/>
          </p:nvPr>
        </p:nvSpPr>
        <p:spPr>
          <a:xfrm>
            <a:off x="215757" y="1017144"/>
            <a:ext cx="8702212" cy="4500090"/>
          </a:xfrm>
          <a:prstGeom prst="rect">
            <a:avLst/>
          </a:prstGeom>
        </p:spPr>
        <p:txBody>
          <a:bodyPr>
            <a:normAutofit lnSpcReduction="10000"/>
          </a:bodyPr>
          <a:lstStyle/>
          <a:p>
            <a:pPr lvl="0"/>
            <a:r>
              <a:rPr lang="en-US" sz="2800" dirty="0"/>
              <a:t>Some practical examples show how:</a:t>
            </a:r>
          </a:p>
          <a:p>
            <a:pPr lvl="0"/>
            <a:endParaRPr lang="en-GB" sz="2800" dirty="0"/>
          </a:p>
          <a:p>
            <a:pPr lvl="1"/>
            <a:r>
              <a:rPr lang="en-US" sz="2800" dirty="0"/>
              <a:t>Involvement and adaptability related to organizational growth.</a:t>
            </a:r>
          </a:p>
          <a:p>
            <a:pPr marL="342900" lvl="1" indent="0">
              <a:buNone/>
            </a:pPr>
            <a:endParaRPr lang="en-GB" sz="2800" dirty="0"/>
          </a:p>
          <a:p>
            <a:pPr lvl="1"/>
            <a:r>
              <a:rPr lang="en-US" sz="2800" dirty="0"/>
              <a:t>Consistency and mission traits related to profitability.</a:t>
            </a:r>
          </a:p>
          <a:p>
            <a:pPr lvl="1"/>
            <a:endParaRPr lang="en-GB" sz="2800" dirty="0"/>
          </a:p>
          <a:p>
            <a:r>
              <a:rPr lang="en-US" sz="2800" dirty="0"/>
              <a:t>Strong, widely dispersed cultures help high risk organizations maintain high reliability.  </a:t>
            </a:r>
            <a:endParaRPr lang="en-GB" sz="2800" dirty="0"/>
          </a:p>
          <a:p>
            <a:pPr marL="342900" lvl="1" indent="0">
              <a:lnSpc>
                <a:spcPct val="130000"/>
              </a:lnSpc>
              <a:buNone/>
            </a:pPr>
            <a:endParaRPr lang="en-GB" sz="3600" dirty="0"/>
          </a:p>
        </p:txBody>
      </p:sp>
    </p:spTree>
    <p:extLst>
      <p:ext uri="{BB962C8B-B14F-4D97-AF65-F5344CB8AC3E}">
        <p14:creationId xmlns:p14="http://schemas.microsoft.com/office/powerpoint/2010/main" val="1021155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2" end="2"/>
                                            </p:txEl>
                                          </p:spTgt>
                                        </p:tgtEl>
                                        <p:attrNameLst>
                                          <p:attrName>style.visibility</p:attrName>
                                        </p:attrNameLst>
                                      </p:cBhvr>
                                      <p:to>
                                        <p:strVal val="visible"/>
                                      </p:to>
                                    </p:set>
                                    <p:anim calcmode="lin" valueType="num">
                                      <p:cBhvr additive="base">
                                        <p:cTn id="22"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4" end="4"/>
                                            </p:txEl>
                                          </p:spTgt>
                                        </p:tgtEl>
                                        <p:attrNameLst>
                                          <p:attrName>style.visibility</p:attrName>
                                        </p:attrNameLst>
                                      </p:cBhvr>
                                      <p:to>
                                        <p:strVal val="visible"/>
                                      </p:to>
                                    </p:set>
                                    <p:anim calcmode="lin" valueType="num">
                                      <p:cBhvr additive="base">
                                        <p:cTn id="26"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24">
                                            <p:txEl>
                                              <p:pRg st="6" end="6"/>
                                            </p:txEl>
                                          </p:spTgt>
                                        </p:tgtEl>
                                        <p:attrNameLst>
                                          <p:attrName>style.visibility</p:attrName>
                                        </p:attrNameLst>
                                      </p:cBhvr>
                                      <p:to>
                                        <p:strVal val="visible"/>
                                      </p:to>
                                    </p:set>
                                    <p:anim calcmode="lin" valueType="num">
                                      <p:cBhvr additive="base">
                                        <p:cTn id="32" dur="500" fill="hold"/>
                                        <p:tgtEl>
                                          <p:spTgt spid="124">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2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54114"/>
            <a:ext cx="8784405" cy="678094"/>
          </a:xfrm>
          <a:prstGeom prst="rect">
            <a:avLst/>
          </a:prstGeom>
        </p:spPr>
        <p:txBody>
          <a:bodyPr>
            <a:noAutofit/>
          </a:bodyPr>
          <a:lstStyle/>
          <a:p>
            <a:pPr>
              <a:defRPr sz="3300" b="1"/>
            </a:pPr>
            <a:r>
              <a:rPr lang="en-GB" sz="4000" b="1" dirty="0">
                <a:solidFill>
                  <a:srgbClr val="FF0000"/>
                </a:solidFill>
                <a:ea typeface="Calibri" panose="020F0502020204030204" pitchFamily="34" charset="0"/>
                <a:cs typeface="Times New Roman" panose="02020603050405020304" pitchFamily="18" charset="0"/>
              </a:rPr>
              <a:t>External Environment and Organisation Culture</a:t>
            </a:r>
            <a:r>
              <a:rPr lang="en-GB" sz="4000" b="1" dirty="0">
                <a:ea typeface="Calibri" panose="020F0502020204030204" pitchFamily="34" charset="0"/>
                <a:cs typeface="Times New Roman" panose="02020603050405020304" pitchFamily="18" charset="0"/>
              </a:rPr>
              <a:t>.</a:t>
            </a:r>
            <a:endParaRPr lang="en-GB" sz="4000" dirty="0"/>
          </a:p>
        </p:txBody>
      </p:sp>
      <p:sp>
        <p:nvSpPr>
          <p:cNvPr id="124" name="Clarifying the core concepts in this module"/>
          <p:cNvSpPr txBox="1">
            <a:spLocks noGrp="1"/>
          </p:cNvSpPr>
          <p:nvPr>
            <p:ph type="body" idx="1"/>
          </p:nvPr>
        </p:nvSpPr>
        <p:spPr>
          <a:xfrm>
            <a:off x="133564" y="1160980"/>
            <a:ext cx="8866598" cy="4356254"/>
          </a:xfrm>
          <a:prstGeom prst="rect">
            <a:avLst/>
          </a:prstGeom>
        </p:spPr>
        <p:txBody>
          <a:bodyPr>
            <a:noAutofit/>
          </a:bodyPr>
          <a:lstStyle/>
          <a:p>
            <a:pPr lvl="0" algn="just"/>
            <a:r>
              <a:rPr lang="en-US" sz="3600" b="1" dirty="0"/>
              <a:t>Practical Examples: </a:t>
            </a:r>
          </a:p>
          <a:p>
            <a:pPr marL="0" lvl="0" indent="0" algn="just">
              <a:buNone/>
            </a:pPr>
            <a:endParaRPr lang="en-US" sz="2800" b="1" dirty="0"/>
          </a:p>
          <a:p>
            <a:pPr lvl="0" algn="just"/>
            <a:r>
              <a:rPr lang="en-GB" sz="2800" dirty="0"/>
              <a:t>Healthcare providers process life and death decisions constantly, interacting with a myriad of entities on an urgent basis. </a:t>
            </a:r>
          </a:p>
          <a:p>
            <a:pPr lvl="0" algn="just"/>
            <a:endParaRPr lang="en-GB" sz="2800" dirty="0"/>
          </a:p>
          <a:p>
            <a:pPr lvl="0" algn="just"/>
            <a:r>
              <a:rPr lang="en-GB" sz="2800" dirty="0"/>
              <a:t>Emergency or disaster response teams must mobilize coordinated actions in chaotic conditions where failure can mean community-wide losses. </a:t>
            </a:r>
          </a:p>
        </p:txBody>
      </p:sp>
    </p:spTree>
    <p:extLst>
      <p:ext uri="{BB962C8B-B14F-4D97-AF65-F5344CB8AC3E}">
        <p14:creationId xmlns:p14="http://schemas.microsoft.com/office/powerpoint/2010/main" val="243095872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2" end="2"/>
                                            </p:txEl>
                                          </p:spTgt>
                                        </p:tgtEl>
                                        <p:attrNameLst>
                                          <p:attrName>style.visibility</p:attrName>
                                        </p:attrNameLst>
                                      </p:cBhvr>
                                      <p:to>
                                        <p:strVal val="visible"/>
                                      </p:to>
                                    </p:set>
                                    <p:anim calcmode="lin" valueType="num">
                                      <p:cBhvr additive="base">
                                        <p:cTn id="24"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4" end="4"/>
                                            </p:txEl>
                                          </p:spTgt>
                                        </p:tgtEl>
                                        <p:attrNameLst>
                                          <p:attrName>style.visibility</p:attrName>
                                        </p:attrNameLst>
                                      </p:cBhvr>
                                      <p:to>
                                        <p:strVal val="visible"/>
                                      </p:to>
                                    </p:set>
                                    <p:anim calcmode="lin" valueType="num">
                                      <p:cBhvr additive="base">
                                        <p:cTn id="30"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154114"/>
            <a:ext cx="8784405" cy="678094"/>
          </a:xfrm>
          <a:prstGeom prst="rect">
            <a:avLst/>
          </a:prstGeom>
        </p:spPr>
        <p:txBody>
          <a:bodyPr>
            <a:noAutofit/>
          </a:bodyPr>
          <a:lstStyle/>
          <a:p>
            <a:pPr>
              <a:defRPr sz="3300" b="1"/>
            </a:pPr>
            <a:r>
              <a:rPr lang="en-GB" sz="4000" b="1" dirty="0">
                <a:solidFill>
                  <a:srgbClr val="FF0000"/>
                </a:solidFill>
                <a:ea typeface="Calibri" panose="020F0502020204030204" pitchFamily="34" charset="0"/>
                <a:cs typeface="Times New Roman" panose="02020603050405020304" pitchFamily="18" charset="0"/>
              </a:rPr>
              <a:t>External Environment and Organisation Culture</a:t>
            </a:r>
            <a:r>
              <a:rPr lang="en-GB" sz="4000" b="1" dirty="0">
                <a:ea typeface="Calibri" panose="020F0502020204030204" pitchFamily="34" charset="0"/>
                <a:cs typeface="Times New Roman" panose="02020603050405020304" pitchFamily="18" charset="0"/>
              </a:rPr>
              <a:t>.</a:t>
            </a:r>
            <a:endParaRPr lang="en-GB" sz="4000" dirty="0"/>
          </a:p>
        </p:txBody>
      </p:sp>
      <p:sp>
        <p:nvSpPr>
          <p:cNvPr id="124" name="Clarifying the core concepts in this module"/>
          <p:cNvSpPr txBox="1">
            <a:spLocks noGrp="1"/>
          </p:cNvSpPr>
          <p:nvPr>
            <p:ph type="body" idx="1"/>
          </p:nvPr>
        </p:nvSpPr>
        <p:spPr>
          <a:xfrm>
            <a:off x="215757" y="1037690"/>
            <a:ext cx="8702212" cy="4479544"/>
          </a:xfrm>
          <a:prstGeom prst="rect">
            <a:avLst/>
          </a:prstGeom>
        </p:spPr>
        <p:txBody>
          <a:bodyPr>
            <a:noAutofit/>
          </a:bodyPr>
          <a:lstStyle/>
          <a:p>
            <a:pPr lvl="0" algn="just"/>
            <a:endParaRPr lang="en-GB" dirty="0"/>
          </a:p>
          <a:p>
            <a:pPr lvl="0" algn="just"/>
            <a:r>
              <a:rPr lang="en-GB" sz="2800" dirty="0"/>
              <a:t>Cash management/banking businesses operate under constant threat of criminal, terrorist, or accidental failures, while managing highly intrusive government oversight. </a:t>
            </a:r>
          </a:p>
          <a:p>
            <a:pPr lvl="0" algn="just"/>
            <a:endParaRPr lang="en-GB" sz="2800" dirty="0"/>
          </a:p>
          <a:p>
            <a:pPr lvl="0" algn="just"/>
            <a:r>
              <a:rPr lang="en-GB" sz="2800" dirty="0"/>
              <a:t>Power grid operators manage multi-state electricity generation and distribution under highly uncertain conditions due to weather, component failure, and demand.</a:t>
            </a:r>
          </a:p>
        </p:txBody>
      </p:sp>
    </p:spTree>
    <p:extLst>
      <p:ext uri="{BB962C8B-B14F-4D97-AF65-F5344CB8AC3E}">
        <p14:creationId xmlns:p14="http://schemas.microsoft.com/office/powerpoint/2010/main" val="234420693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1" end="1"/>
                                            </p:txEl>
                                          </p:spTgt>
                                        </p:tgtEl>
                                        <p:attrNameLst>
                                          <p:attrName>style.visibility</p:attrName>
                                        </p:attrNameLst>
                                      </p:cBhvr>
                                      <p:to>
                                        <p:strVal val="visible"/>
                                      </p:to>
                                    </p:set>
                                    <p:anim calcmode="lin" valueType="num">
                                      <p:cBhvr additive="base">
                                        <p:cTn id="18"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3" end="3"/>
                                            </p:txEl>
                                          </p:spTgt>
                                        </p:tgtEl>
                                        <p:attrNameLst>
                                          <p:attrName>style.visibility</p:attrName>
                                        </p:attrNameLst>
                                      </p:cBhvr>
                                      <p:to>
                                        <p:strVal val="visible"/>
                                      </p:to>
                                    </p:set>
                                    <p:anim calcmode="lin" valueType="num">
                                      <p:cBhvr additive="base">
                                        <p:cTn id="24"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143838" y="236307"/>
            <a:ext cx="8722760" cy="791110"/>
          </a:xfrm>
          <a:prstGeom prst="rect">
            <a:avLst/>
          </a:prstGeom>
        </p:spPr>
        <p:txBody>
          <a:bodyPr/>
          <a:lstStyle>
            <a:lvl1pPr>
              <a:defRPr b="1"/>
            </a:lvl1pPr>
          </a:lstStyle>
          <a:p>
            <a:r>
              <a:rPr dirty="0"/>
              <a:t>Summary</a:t>
            </a:r>
            <a:r>
              <a:rPr lang="en-GB" dirty="0"/>
              <a:t>…Today we have…</a:t>
            </a:r>
            <a:endParaRPr dirty="0"/>
          </a:p>
        </p:txBody>
      </p:sp>
      <p:sp>
        <p:nvSpPr>
          <p:cNvPr id="278" name="Got to know each other…"/>
          <p:cNvSpPr txBox="1">
            <a:spLocks noGrp="1"/>
          </p:cNvSpPr>
          <p:nvPr>
            <p:ph type="body" idx="1"/>
          </p:nvPr>
        </p:nvSpPr>
        <p:spPr>
          <a:xfrm>
            <a:off x="92467" y="1027416"/>
            <a:ext cx="8907695" cy="4489818"/>
          </a:xfrm>
          <a:prstGeom prst="rect">
            <a:avLst/>
          </a:prstGeom>
        </p:spPr>
        <p:txBody>
          <a:bodyPr>
            <a:normAutofit/>
          </a:bodyPr>
          <a:lstStyle/>
          <a:p>
            <a:pPr marL="0" indent="0">
              <a:spcBef>
                <a:spcPts val="0"/>
              </a:spcBef>
              <a:buSzTx/>
              <a:buNone/>
              <a:defRPr sz="3300" b="1"/>
            </a:pPr>
            <a:r>
              <a:rPr lang="en-GB" sz="3200" b="1" dirty="0">
                <a:solidFill>
                  <a:srgbClr val="FF0000"/>
                </a:solidFill>
                <a:ea typeface="Calibri" panose="020F0502020204030204" pitchFamily="34" charset="0"/>
                <a:cs typeface="Times New Roman" panose="02020603050405020304" pitchFamily="18" charset="0"/>
              </a:rPr>
              <a:t>Examined…</a:t>
            </a:r>
            <a:r>
              <a:rPr lang="en-GB" sz="3200" b="1" dirty="0">
                <a:solidFill>
                  <a:srgbClr val="FF0000"/>
                </a:solidFill>
              </a:rPr>
              <a:t>Analysis of External Environment on Organisational Culture:</a:t>
            </a:r>
            <a:endParaRPr lang="en-GB" sz="3200" dirty="0">
              <a:solidFill>
                <a:srgbClr val="FF0000"/>
              </a:solidFill>
            </a:endParaRPr>
          </a:p>
          <a:p>
            <a:pPr>
              <a:buFont typeface="Arial" panose="020B0604020202020204" pitchFamily="34" charset="0"/>
              <a:buChar char="•"/>
            </a:pPr>
            <a:r>
              <a:rPr lang="en-US" altLang="en-US" sz="3000" dirty="0"/>
              <a:t>The external environment of organizations.</a:t>
            </a:r>
          </a:p>
          <a:p>
            <a:pPr>
              <a:buFont typeface="Arial" panose="020B0604020202020204" pitchFamily="34" charset="0"/>
              <a:buChar char="•"/>
            </a:pPr>
            <a:r>
              <a:rPr lang="en-GB" sz="3000" dirty="0">
                <a:blipFill>
                  <a:blip r:embed="rId2">
                    <a:extLst>
                      <a:ext uri="{28A0092B-C50C-407E-A947-70E740481C1C}">
                        <a14:useLocalDpi xmlns:a14="http://schemas.microsoft.com/office/drawing/2010/main" val="0"/>
                      </a:ext>
                    </a:extLst>
                  </a:blip>
                  <a:tile tx="6350" ty="-127000" sx="65000" sy="64000" flip="none" algn="tl"/>
                </a:blipFill>
              </a:rPr>
              <a:t>The Elements of the Environment.</a:t>
            </a:r>
          </a:p>
          <a:p>
            <a:pPr>
              <a:buFont typeface="Arial" panose="020B0604020202020204" pitchFamily="34" charset="0"/>
              <a:buChar char="•"/>
            </a:pPr>
            <a:r>
              <a:rPr lang="en-US" altLang="en-US" sz="3000" dirty="0" err="1"/>
              <a:t>Analysing</a:t>
            </a:r>
            <a:r>
              <a:rPr lang="en-US" altLang="en-US" sz="3000" dirty="0"/>
              <a:t> the organizations external environment</a:t>
            </a:r>
          </a:p>
          <a:p>
            <a:pPr>
              <a:buFont typeface="Arial" panose="020B0604020202020204" pitchFamily="34" charset="0"/>
              <a:buChar char="•"/>
            </a:pPr>
            <a:r>
              <a:rPr lang="en-US" altLang="en-US" sz="3000" dirty="0"/>
              <a:t>Uncertainty in organisational environment.</a:t>
            </a:r>
          </a:p>
          <a:p>
            <a:pPr>
              <a:buFont typeface="Arial" panose="020B0604020202020204" pitchFamily="34" charset="0"/>
              <a:buChar char="•"/>
            </a:pPr>
            <a:r>
              <a:rPr lang="en-US" altLang="en-US" sz="3000" dirty="0"/>
              <a:t>Practical examples of external environment and organization culture.</a:t>
            </a:r>
          </a:p>
          <a:p>
            <a:endParaRPr lang="en-GB" sz="28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78">
                                            <p:txEl>
                                              <p:pRg st="5" end="5"/>
                                            </p:txEl>
                                          </p:spTgt>
                                        </p:tgtEl>
                                        <p:attrNameLst>
                                          <p:attrName>style.visibility</p:attrName>
                                        </p:attrNameLst>
                                      </p:cBhvr>
                                      <p:to>
                                        <p:strVal val="visible"/>
                                      </p:to>
                                    </p:set>
                                    <p:animEffect transition="in" filter="fade">
                                      <p:cBhvr>
                                        <p:cTn id="54" dur="1000"/>
                                        <p:tgtEl>
                                          <p:spTgt spid="278">
                                            <p:txEl>
                                              <p:pRg st="5" end="5"/>
                                            </p:txEl>
                                          </p:spTgt>
                                        </p:tgtEl>
                                      </p:cBhvr>
                                    </p:animEffect>
                                    <p:anim calcmode="lin" valueType="num">
                                      <p:cBhvr>
                                        <p:cTn id="55" dur="1000" fill="hold"/>
                                        <p:tgtEl>
                                          <p:spTgt spid="278">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7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274638"/>
            <a:ext cx="8229600" cy="855519"/>
          </a:xfrm>
          <a:prstGeom prst="rect">
            <a:avLst/>
          </a:prstGeom>
        </p:spPr>
        <p:txBody>
          <a:bodyPr>
            <a:normAutofit/>
          </a:bodyPr>
          <a:lstStyle>
            <a:lvl1pPr>
              <a:defRPr b="1"/>
            </a:lvl1pPr>
          </a:lstStyle>
          <a:p>
            <a:r>
              <a:rPr lang="en-GB" sz="4000" dirty="0"/>
              <a:t>Next Week, ….Is Tagged…</a:t>
            </a:r>
            <a:endParaRPr sz="4000" dirty="0"/>
          </a:p>
        </p:txBody>
      </p:sp>
      <p:sp>
        <p:nvSpPr>
          <p:cNvPr id="278" name="Got to know each other…"/>
          <p:cNvSpPr txBox="1">
            <a:spLocks noGrp="1"/>
          </p:cNvSpPr>
          <p:nvPr>
            <p:ph type="body" idx="1"/>
          </p:nvPr>
        </p:nvSpPr>
        <p:spPr>
          <a:xfrm>
            <a:off x="184935" y="1130157"/>
            <a:ext cx="8501865" cy="4387077"/>
          </a:xfrm>
          <a:prstGeom prst="rect">
            <a:avLst/>
          </a:prstGeom>
        </p:spPr>
        <p:txBody>
          <a:bodyPr>
            <a:normAutofit fontScale="85000" lnSpcReduction="20000"/>
          </a:bodyPr>
          <a:lstStyle/>
          <a:p>
            <a:pPr marL="0" indent="0">
              <a:buNone/>
            </a:pPr>
            <a:r>
              <a:rPr lang="en-GB" sz="4200" b="1" dirty="0"/>
              <a:t>Reading week on this Module:</a:t>
            </a:r>
          </a:p>
          <a:p>
            <a:pPr marL="0" indent="0">
              <a:buNone/>
            </a:pPr>
            <a:endParaRPr lang="en-GB" sz="3600" b="1" dirty="0"/>
          </a:p>
          <a:p>
            <a:pPr marL="0" indent="0">
              <a:buNone/>
            </a:pPr>
            <a:r>
              <a:rPr lang="en-GB" sz="3600" b="1" dirty="0"/>
              <a:t>We will read and explore:</a:t>
            </a:r>
          </a:p>
          <a:p>
            <a:pPr>
              <a:buFont typeface="Arial" panose="020B0604020202020204" pitchFamily="34" charset="0"/>
              <a:buChar char="•"/>
            </a:pPr>
            <a:r>
              <a:rPr lang="en-GB" sz="3600" b="1" dirty="0"/>
              <a:t> </a:t>
            </a:r>
            <a:r>
              <a:rPr lang="en-GB" altLang="en-US" sz="4000" b="1" i="1" dirty="0">
                <a:solidFill>
                  <a:srgbClr val="FF0000"/>
                </a:solidFill>
              </a:rPr>
              <a:t>“Organisational Culture and Performance - The Case of Google” </a:t>
            </a:r>
            <a:r>
              <a:rPr lang="en-GB" altLang="en-US" sz="4000" dirty="0"/>
              <a:t>by </a:t>
            </a:r>
            <a:r>
              <a:rPr lang="en-GB" sz="4000" dirty="0" err="1"/>
              <a:t>Dimitrakaki</a:t>
            </a:r>
            <a:r>
              <a:rPr lang="en-GB" sz="4000" b="1" dirty="0">
                <a:solidFill>
                  <a:schemeClr val="tx1"/>
                </a:solidFill>
                <a:ea typeface="Calibri" panose="020F0502020204030204" pitchFamily="34" charset="0"/>
                <a:cs typeface="Times New Roman" panose="02020603050405020304" pitchFamily="18" charset="0"/>
              </a:rPr>
              <a:t>.</a:t>
            </a:r>
            <a:endParaRPr lang="en-GB" sz="4000" dirty="0">
              <a:solidFill>
                <a:schemeClr val="tx1"/>
              </a:solidFill>
            </a:endParaRPr>
          </a:p>
          <a:p>
            <a:pPr marL="0" indent="0" algn="ctr">
              <a:buNone/>
            </a:pPr>
            <a:r>
              <a:rPr lang="en-GB" sz="4000" dirty="0">
                <a:blipFill>
                  <a:blip r:embed="rId2">
                    <a:extLst>
                      <a:ext uri="{28A0092B-C50C-407E-A947-70E740481C1C}">
                        <a14:useLocalDpi xmlns:a14="http://schemas.microsoft.com/office/drawing/2010/main" val="0"/>
                      </a:ext>
                    </a:extLst>
                  </a:blip>
                  <a:tile tx="6350" ty="-127000" sx="65000" sy="64000" flip="none" algn="tl"/>
                </a:blipFill>
              </a:rPr>
              <a:t>&amp;</a:t>
            </a:r>
          </a:p>
          <a:p>
            <a:pPr>
              <a:buFont typeface="Arial" panose="020B0604020202020204" pitchFamily="34" charset="0"/>
              <a:buChar char="•"/>
            </a:pPr>
            <a:r>
              <a:rPr lang="en-GB" altLang="en-US" sz="4000" dirty="0">
                <a:solidFill>
                  <a:srgbClr val="FF0000"/>
                </a:solidFill>
              </a:rPr>
              <a:t>“</a:t>
            </a:r>
            <a:r>
              <a:rPr lang="en-GB" altLang="en-US" sz="4000" b="1" i="1" dirty="0">
                <a:solidFill>
                  <a:srgbClr val="FF0000"/>
                </a:solidFill>
              </a:rPr>
              <a:t>Influences on Business Decisions – Corporate Culture</a:t>
            </a:r>
            <a:r>
              <a:rPr lang="en-GB" altLang="en-US" sz="4000" dirty="0">
                <a:solidFill>
                  <a:srgbClr val="FF0000"/>
                </a:solidFill>
              </a:rPr>
              <a:t>”</a:t>
            </a:r>
            <a:r>
              <a:rPr lang="en-GB" altLang="en-US" sz="4000" b="1" i="1" dirty="0">
                <a:solidFill>
                  <a:srgbClr val="FF0000"/>
                </a:solidFill>
              </a:rPr>
              <a:t>.</a:t>
            </a:r>
            <a:endParaRPr lang="en-GB" sz="4000" b="1" i="1" dirty="0">
              <a:solidFill>
                <a:srgbClr val="FF0000"/>
              </a:solidFill>
            </a:endParaRPr>
          </a:p>
        </p:txBody>
      </p:sp>
    </p:spTree>
    <p:extLst>
      <p:ext uri="{BB962C8B-B14F-4D97-AF65-F5344CB8AC3E}">
        <p14:creationId xmlns:p14="http://schemas.microsoft.com/office/powerpoint/2010/main" val="170910693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 calcmode="lin" valueType="num">
                                      <p:cBhvr additive="base">
                                        <p:cTn id="12" dur="500" fill="hold"/>
                                        <p:tgtEl>
                                          <p:spTgt spid="278">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278">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78">
                                            <p:txEl>
                                              <p:pRg st="0" end="0"/>
                                            </p:txEl>
                                          </p:spTgt>
                                        </p:tgtEl>
                                        <p:attrNameLst>
                                          <p:attrName>style.visibility</p:attrName>
                                        </p:attrNameLst>
                                      </p:cBhvr>
                                      <p:to>
                                        <p:strVal val="visible"/>
                                      </p:to>
                                    </p:set>
                                    <p:anim calcmode="lin" valueType="num">
                                      <p:cBhvr additive="base">
                                        <p:cTn id="18" dur="500" fill="hold"/>
                                        <p:tgtEl>
                                          <p:spTgt spid="278">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7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278">
                                            <p:txEl>
                                              <p:pRg st="2" end="2"/>
                                            </p:txEl>
                                          </p:spTgt>
                                        </p:tgtEl>
                                        <p:attrNameLst>
                                          <p:attrName>style.visibility</p:attrName>
                                        </p:attrNameLst>
                                      </p:cBhvr>
                                      <p:to>
                                        <p:strVal val="visible"/>
                                      </p:to>
                                    </p:set>
                                    <p:anim calcmode="lin" valueType="num">
                                      <p:cBhvr additive="base">
                                        <p:cTn id="24" dur="500" fill="hold"/>
                                        <p:tgtEl>
                                          <p:spTgt spid="278">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7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278">
                                            <p:txEl>
                                              <p:pRg st="3" end="3"/>
                                            </p:txEl>
                                          </p:spTgt>
                                        </p:tgtEl>
                                        <p:attrNameLst>
                                          <p:attrName>style.visibility</p:attrName>
                                        </p:attrNameLst>
                                      </p:cBhvr>
                                      <p:to>
                                        <p:strVal val="visible"/>
                                      </p:to>
                                    </p:set>
                                    <p:anim calcmode="lin" valueType="num">
                                      <p:cBhvr additive="base">
                                        <p:cTn id="30" dur="500" fill="hold"/>
                                        <p:tgtEl>
                                          <p:spTgt spid="278">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7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278">
                                            <p:txEl>
                                              <p:pRg st="4" end="4"/>
                                            </p:txEl>
                                          </p:spTgt>
                                        </p:tgtEl>
                                        <p:attrNameLst>
                                          <p:attrName>style.visibility</p:attrName>
                                        </p:attrNameLst>
                                      </p:cBhvr>
                                      <p:to>
                                        <p:strVal val="visible"/>
                                      </p:to>
                                    </p:set>
                                    <p:anim calcmode="lin" valueType="num">
                                      <p:cBhvr additive="base">
                                        <p:cTn id="36" dur="500" fill="hold"/>
                                        <p:tgtEl>
                                          <p:spTgt spid="278">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27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278">
                                            <p:txEl>
                                              <p:pRg st="5" end="5"/>
                                            </p:txEl>
                                          </p:spTgt>
                                        </p:tgtEl>
                                        <p:attrNameLst>
                                          <p:attrName>style.visibility</p:attrName>
                                        </p:attrNameLst>
                                      </p:cBhvr>
                                      <p:to>
                                        <p:strVal val="visible"/>
                                      </p:to>
                                    </p:set>
                                    <p:anim calcmode="lin" valueType="num">
                                      <p:cBhvr additive="base">
                                        <p:cTn id="42" dur="500" fill="hold"/>
                                        <p:tgtEl>
                                          <p:spTgt spid="278">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27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274638"/>
            <a:ext cx="8229600" cy="804149"/>
          </a:xfrm>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359596" y="1202076"/>
            <a:ext cx="8327204" cy="4315157"/>
          </a:xfrm>
          <a:prstGeom prst="rect">
            <a:avLst/>
          </a:prstGeom>
        </p:spPr>
        <p:txBody>
          <a:bodyPr>
            <a:normAutofit/>
          </a:bodyPr>
          <a:lstStyle/>
          <a:p>
            <a:pPr algn="l"/>
            <a:endParaRPr lang="en-GB" sz="1800" b="0" i="0" u="none" strike="noStrike" baseline="0" dirty="0">
              <a:solidFill>
                <a:srgbClr val="000000"/>
              </a:solidFill>
              <a:latin typeface="Times New Roman" panose="02020603050405020304" pitchFamily="18" charset="0"/>
            </a:endParaRPr>
          </a:p>
          <a:p>
            <a:pPr algn="just"/>
            <a:r>
              <a:rPr lang="en-GB" dirty="0"/>
              <a:t>Alvesson, M. (2013) Understanding Organizational Culture. Second edition. London: SAGE. </a:t>
            </a:r>
          </a:p>
          <a:p>
            <a:pPr algn="just"/>
            <a:r>
              <a:rPr lang="en-GB" dirty="0"/>
              <a:t>Johnson, R., (2013). Changing Corporate Culture, Governance &amp; Compliance, June 2013, p. 3</a:t>
            </a:r>
          </a:p>
          <a:p>
            <a:pPr algn="just"/>
            <a:r>
              <a:rPr lang="en-GB" dirty="0"/>
              <a:t>Mullins, L., &amp; Christy, G. (2016). Management &amp; Organisational Behaviour (Eleventh ed., Always learning). </a:t>
            </a:r>
            <a:r>
              <a:rPr lang="en-GB" sz="2600" b="0" i="0" u="none" strike="noStrike" baseline="0" dirty="0">
                <a:solidFill>
                  <a:srgbClr val="000000"/>
                </a:solidFill>
              </a:rPr>
              <a:t>. </a:t>
            </a: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1" end="1"/>
                                            </p:txEl>
                                          </p:spTgt>
                                        </p:tgtEl>
                                        <p:attrNameLst>
                                          <p:attrName>style.visibility</p:attrName>
                                        </p:attrNameLst>
                                      </p:cBhvr>
                                      <p:to>
                                        <p:strVal val="visible"/>
                                      </p:to>
                                    </p:set>
                                    <p:animEffect transition="in" filter="fade">
                                      <p:cBhvr>
                                        <p:cTn id="19" dur="1000"/>
                                        <p:tgtEl>
                                          <p:spTgt spid="281">
                                            <p:txEl>
                                              <p:pRg st="1" end="1"/>
                                            </p:txEl>
                                          </p:spTgt>
                                        </p:tgtEl>
                                      </p:cBhvr>
                                    </p:animEffect>
                                    <p:anim calcmode="lin" valueType="num">
                                      <p:cBhvr>
                                        <p:cTn id="20" dur="1000" fill="hold"/>
                                        <p:tgtEl>
                                          <p:spTgt spid="28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3" end="3"/>
                                            </p:txEl>
                                          </p:spTgt>
                                        </p:tgtEl>
                                        <p:attrNameLst>
                                          <p:attrName>style.visibility</p:attrName>
                                        </p:attrNameLst>
                                      </p:cBhvr>
                                      <p:to>
                                        <p:strVal val="visible"/>
                                      </p:to>
                                    </p:set>
                                    <p:animEffect transition="in" filter="fade">
                                      <p:cBhvr>
                                        <p:cTn id="33" dur="1000"/>
                                        <p:tgtEl>
                                          <p:spTgt spid="281">
                                            <p:txEl>
                                              <p:pRg st="3" end="3"/>
                                            </p:txEl>
                                          </p:spTgt>
                                        </p:tgtEl>
                                      </p:cBhvr>
                                    </p:animEffect>
                                    <p:anim calcmode="lin" valueType="num">
                                      <p:cBhvr>
                                        <p:cTn id="34" dur="1000" fill="hold"/>
                                        <p:tgtEl>
                                          <p:spTgt spid="281">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5310</TotalTime>
  <Words>1981</Words>
  <Application>Microsoft Office PowerPoint</Application>
  <PresentationFormat>On-screen Show (4:3)</PresentationFormat>
  <Paragraphs>243</Paragraphs>
  <Slides>35</Slides>
  <Notes>16</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4" baseType="lpstr">
      <vt:lpstr>Arial</vt:lpstr>
      <vt:lpstr>Calibri</vt:lpstr>
      <vt:lpstr>Google Sans</vt:lpstr>
      <vt:lpstr>Myriad Pro</vt:lpstr>
      <vt:lpstr>Times New Roman</vt:lpstr>
      <vt:lpstr>Wingdings</vt:lpstr>
      <vt:lpstr>Wingdings 2</vt:lpstr>
      <vt:lpstr>20140311PresentationUWTSDTemplate</vt:lpstr>
      <vt:lpstr>Photo Editor Photo</vt:lpstr>
      <vt:lpstr>   LCLM 5005  Organisational Culture Week 2:  Analysis of External Environment and Organisational Culture  Prepared by: Oluwaseun (Olu) Adegbite, PhD. Updated by: David Oyebisi    </vt:lpstr>
      <vt:lpstr>Last Week (i.e., Week 1)</vt:lpstr>
      <vt:lpstr>Last Week (i.e., Week 1)</vt:lpstr>
      <vt:lpstr>Last Week Revision Quiz</vt:lpstr>
      <vt:lpstr>This Week (i.e., Week 2)</vt:lpstr>
      <vt:lpstr>Note!</vt:lpstr>
      <vt:lpstr>Week 2</vt:lpstr>
      <vt:lpstr>Week 2</vt:lpstr>
      <vt:lpstr>External Environment and Organisational Culture.</vt:lpstr>
      <vt:lpstr>External Environment and Organisational Culture.</vt:lpstr>
      <vt:lpstr>Eternal Environnent and Organisational Culture.</vt:lpstr>
      <vt:lpstr>The External Environment of Organizations</vt:lpstr>
      <vt:lpstr>The External Environment of Organizations</vt:lpstr>
      <vt:lpstr>Analysing The Organizations External Environment</vt:lpstr>
      <vt:lpstr> Group Class Activity  (30 minutes) </vt:lpstr>
      <vt:lpstr>The External Environment of Organizations</vt:lpstr>
      <vt:lpstr>External Environment and Organisation Culture.</vt:lpstr>
      <vt:lpstr>Class Activity: Environment and Culture</vt:lpstr>
      <vt:lpstr>External Environment and Organisation Culture.</vt:lpstr>
      <vt:lpstr>External Environment and Organisation Culture.</vt:lpstr>
      <vt:lpstr>External Environment and Organisation Culture.</vt:lpstr>
      <vt:lpstr>External Environment and Organisation Culture.</vt:lpstr>
      <vt:lpstr>Class Activity: "Mapping Organisational Uncertainty</vt:lpstr>
      <vt:lpstr>External Environment and Organisation Culture.</vt:lpstr>
      <vt:lpstr>External Environment and Organisation Culture.</vt:lpstr>
      <vt:lpstr>External Environment and Organisation Culture.</vt:lpstr>
      <vt:lpstr>External Environment and Organisation Culture.</vt:lpstr>
      <vt:lpstr>External Environment and Organisation Culture.</vt:lpstr>
      <vt:lpstr>External Environment and Organisation Culture.</vt:lpstr>
      <vt:lpstr>External Environment and Organisation Culture.</vt:lpstr>
      <vt:lpstr>External Environment and Organisation Culture.</vt:lpstr>
      <vt:lpstr>External Environment and Organisation Culture.</vt:lpstr>
      <vt:lpstr>Summary…Today we have…</vt:lpstr>
      <vt:lpstr>Next Week, ….Is Tagged…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David Oyebisi</cp:lastModifiedBy>
  <cp:revision>258</cp:revision>
  <dcterms:modified xsi:type="dcterms:W3CDTF">2026-05-23T21:05:07Z</dcterms:modified>
</cp:coreProperties>
</file>