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74" r:id="rId2"/>
    <p:sldId id="256" r:id="rId3"/>
    <p:sldId id="257" r:id="rId4"/>
    <p:sldId id="258" r:id="rId5"/>
    <p:sldId id="273" r:id="rId6"/>
    <p:sldId id="269" r:id="rId7"/>
    <p:sldId id="270" r:id="rId8"/>
    <p:sldId id="262" r:id="rId9"/>
    <p:sldId id="271" r:id="rId10"/>
    <p:sldId id="272"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877" autoAdjust="0"/>
  </p:normalViewPr>
  <p:slideViewPr>
    <p:cSldViewPr snapToGrid="0">
      <p:cViewPr varScale="1">
        <p:scale>
          <a:sx n="62" d="100"/>
          <a:sy n="62" d="100"/>
        </p:scale>
        <p:origin x="7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2694E6-B57A-4035-979E-8029E36D97A6}" type="datetimeFigureOut">
              <a:rPr lang="en-IN" smtClean="0"/>
              <a:t>12-11-2023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739B93-722A-4112-AE9E-01265FE3A7F4}" type="slidenum">
              <a:rPr lang="en-IN" smtClean="0"/>
              <a:t>‹#›</a:t>
            </a:fld>
            <a:endParaRPr lang="en-IN"/>
          </a:p>
        </p:txBody>
      </p:sp>
    </p:spTree>
    <p:extLst>
      <p:ext uri="{BB962C8B-B14F-4D97-AF65-F5344CB8AC3E}">
        <p14:creationId xmlns:p14="http://schemas.microsoft.com/office/powerpoint/2010/main" val="747798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739B93-722A-4112-AE9E-01265FE3A7F4}" type="slidenum">
              <a:rPr lang="en-IN" smtClean="0"/>
              <a:t>1</a:t>
            </a:fld>
            <a:endParaRPr lang="en-IN"/>
          </a:p>
        </p:txBody>
      </p:sp>
    </p:spTree>
    <p:extLst>
      <p:ext uri="{BB962C8B-B14F-4D97-AF65-F5344CB8AC3E}">
        <p14:creationId xmlns:p14="http://schemas.microsoft.com/office/powerpoint/2010/main" val="622275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In the task 2, practical skill gap of housekeeping staffs were identified specifically on the appropriate Hoover maintenance, alarm disablement, and safe handling of bodily fluids and sharp kits. Therefore, in this presentation a detailed training guideline on practical activities for housekeeping staffs are discussed in light of the Four enablers employee engagement model. </a:t>
            </a:r>
          </a:p>
        </p:txBody>
      </p:sp>
      <p:sp>
        <p:nvSpPr>
          <p:cNvPr id="4" name="Slide Number Placeholder 3"/>
          <p:cNvSpPr>
            <a:spLocks noGrp="1"/>
          </p:cNvSpPr>
          <p:nvPr>
            <p:ph type="sldNum" sz="quarter" idx="5"/>
          </p:nvPr>
        </p:nvSpPr>
        <p:spPr/>
        <p:txBody>
          <a:bodyPr/>
          <a:lstStyle/>
          <a:p>
            <a:fld id="{C8739B93-722A-4112-AE9E-01265FE3A7F4}" type="slidenum">
              <a:rPr lang="en-IN" smtClean="0"/>
              <a:t>3</a:t>
            </a:fld>
            <a:endParaRPr lang="en-IN"/>
          </a:p>
        </p:txBody>
      </p:sp>
    </p:spTree>
    <p:extLst>
      <p:ext uri="{BB962C8B-B14F-4D97-AF65-F5344CB8AC3E}">
        <p14:creationId xmlns:p14="http://schemas.microsoft.com/office/powerpoint/2010/main" val="2654690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This training material aims to improve the skills of housekeeping staffs to efficiently manage practical activities that are required to meet health and safety and customers’ satisfaction. By participating in the training the housekeeping staffs will get necessary knowledge and understanding about the practical activities that help them to be able to provide holistic and comprehensive services to the guests.  </a:t>
            </a:r>
          </a:p>
        </p:txBody>
      </p:sp>
      <p:sp>
        <p:nvSpPr>
          <p:cNvPr id="4" name="Slide Number Placeholder 3"/>
          <p:cNvSpPr>
            <a:spLocks noGrp="1"/>
          </p:cNvSpPr>
          <p:nvPr>
            <p:ph type="sldNum" sz="quarter" idx="5"/>
          </p:nvPr>
        </p:nvSpPr>
        <p:spPr/>
        <p:txBody>
          <a:bodyPr/>
          <a:lstStyle/>
          <a:p>
            <a:fld id="{C8739B93-722A-4112-AE9E-01265FE3A7F4}" type="slidenum">
              <a:rPr lang="en-IN" smtClean="0"/>
              <a:t>4</a:t>
            </a:fld>
            <a:endParaRPr lang="en-IN"/>
          </a:p>
        </p:txBody>
      </p:sp>
    </p:spTree>
    <p:extLst>
      <p:ext uri="{BB962C8B-B14F-4D97-AF65-F5344CB8AC3E}">
        <p14:creationId xmlns:p14="http://schemas.microsoft.com/office/powerpoint/2010/main" val="2628725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For effective Hoover maintenance, first you should choose a specific type of vacuum cleaners and then you need to use the user manual appropriately to assemble and disassemble every parts of the vacuum cleaner </a:t>
            </a:r>
            <a:r>
              <a:rPr lang="en-US" sz="1200" kern="1200" dirty="0"/>
              <a:t>(</a:t>
            </a:r>
            <a:r>
              <a:rPr lang="en-GB" sz="1200" kern="1200" dirty="0">
                <a:solidFill>
                  <a:prstClr val="white"/>
                </a:solidFill>
                <a:latin typeface="+mn-lt"/>
                <a:ea typeface="+mn-ea"/>
                <a:cs typeface="+mn-cs"/>
              </a:rPr>
              <a:t>Bridger, 2018).</a:t>
            </a:r>
            <a:endParaRPr lang="en-GB" dirty="0"/>
          </a:p>
          <a:p>
            <a:r>
              <a:rPr lang="en-IN" dirty="0"/>
              <a:t>. In regard to the routine maintenance activity, you need to empty dustbin or bag, and clean filters as per the manufacturers’ guidelines. If you encounter any issues or problems in the vacuum cleaner immediately report the event to your immediate supervisors. </a:t>
            </a:r>
          </a:p>
        </p:txBody>
      </p:sp>
      <p:sp>
        <p:nvSpPr>
          <p:cNvPr id="4" name="Slide Number Placeholder 3"/>
          <p:cNvSpPr>
            <a:spLocks noGrp="1"/>
          </p:cNvSpPr>
          <p:nvPr>
            <p:ph type="sldNum" sz="quarter" idx="5"/>
          </p:nvPr>
        </p:nvSpPr>
        <p:spPr/>
        <p:txBody>
          <a:bodyPr/>
          <a:lstStyle/>
          <a:p>
            <a:fld id="{C8739B93-722A-4112-AE9E-01265FE3A7F4}" type="slidenum">
              <a:rPr lang="en-IN" smtClean="0"/>
              <a:t>5</a:t>
            </a:fld>
            <a:endParaRPr lang="en-IN"/>
          </a:p>
        </p:txBody>
      </p:sp>
    </p:spTree>
    <p:extLst>
      <p:ext uri="{BB962C8B-B14F-4D97-AF65-F5344CB8AC3E}">
        <p14:creationId xmlns:p14="http://schemas.microsoft.com/office/powerpoint/2010/main" val="6135539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To effectively manage alarm system, you should receive simulated authorisation from your immediate supervisor first. Following the authorisation, communicate the disablement to relevant personnel with the use of provided </a:t>
            </a:r>
            <a:r>
              <a:rPr lang="en-IN"/>
              <a:t>communication approach </a:t>
            </a:r>
            <a:r>
              <a:rPr lang="en-GB" sz="1200"/>
              <a:t>(</a:t>
            </a:r>
            <a:r>
              <a:rPr lang="en-GB" sz="1200" dirty="0"/>
              <a:t>Wood, </a:t>
            </a:r>
            <a:r>
              <a:rPr lang="en-GB" sz="1200"/>
              <a:t>2013)</a:t>
            </a:r>
            <a:r>
              <a:rPr lang="en-IN" dirty="0"/>
              <a:t>. To effectively handle the system, you should first select the type of an alarm and then refer to the disabling manual to follow appropriate procedures. A safe and effective disablement of alarm considering the circumstance will help in meeting your integrity and commitment. </a:t>
            </a:r>
          </a:p>
        </p:txBody>
      </p:sp>
      <p:sp>
        <p:nvSpPr>
          <p:cNvPr id="4" name="Slide Number Placeholder 3"/>
          <p:cNvSpPr>
            <a:spLocks noGrp="1"/>
          </p:cNvSpPr>
          <p:nvPr>
            <p:ph type="sldNum" sz="quarter" idx="5"/>
          </p:nvPr>
        </p:nvSpPr>
        <p:spPr/>
        <p:txBody>
          <a:bodyPr/>
          <a:lstStyle/>
          <a:p>
            <a:fld id="{C8739B93-722A-4112-AE9E-01265FE3A7F4}" type="slidenum">
              <a:rPr lang="en-IN" smtClean="0"/>
              <a:t>6</a:t>
            </a:fld>
            <a:endParaRPr lang="en-IN"/>
          </a:p>
        </p:txBody>
      </p:sp>
    </p:spTree>
    <p:extLst>
      <p:ext uri="{BB962C8B-B14F-4D97-AF65-F5344CB8AC3E}">
        <p14:creationId xmlns:p14="http://schemas.microsoft.com/office/powerpoint/2010/main" val="89922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In regard to the safe handling of bodily fluids, you should appropriately use PPE. While encountering bodily fluids or sharp kits, take necessary precaution and put on marks, apron and gloves. After the cleaning activity, safely dispose all the hazardous materials and PPE as well. If you identify any undesired events during that time, you should directly report it to your immediate supervisor. </a:t>
            </a:r>
          </a:p>
        </p:txBody>
      </p:sp>
      <p:sp>
        <p:nvSpPr>
          <p:cNvPr id="4" name="Slide Number Placeholder 3"/>
          <p:cNvSpPr>
            <a:spLocks noGrp="1"/>
          </p:cNvSpPr>
          <p:nvPr>
            <p:ph type="sldNum" sz="quarter" idx="5"/>
          </p:nvPr>
        </p:nvSpPr>
        <p:spPr/>
        <p:txBody>
          <a:bodyPr/>
          <a:lstStyle/>
          <a:p>
            <a:fld id="{C8739B93-722A-4112-AE9E-01265FE3A7F4}" type="slidenum">
              <a:rPr lang="en-IN" smtClean="0"/>
              <a:t>7</a:t>
            </a:fld>
            <a:endParaRPr lang="en-IN"/>
          </a:p>
        </p:txBody>
      </p:sp>
    </p:spTree>
    <p:extLst>
      <p:ext uri="{BB962C8B-B14F-4D97-AF65-F5344CB8AC3E}">
        <p14:creationId xmlns:p14="http://schemas.microsoft.com/office/powerpoint/2010/main" val="3438546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To assess whether you are improving on your Hoover maintenance skill you can follow a reflective approach and as well as answer some questions that are directly linked with the process of necessary skill improvement. For example, answering some questions such as ‘</a:t>
            </a:r>
            <a:r>
              <a:rPr lang="en-US" sz="1200" dirty="0">
                <a:latin typeface="Calirbi (body) "/>
              </a:rPr>
              <a:t>Can I confidently assemble and disassemble key  segments of different types of vacuum cleaner?’, ‘Am I aware of the routine maintenance activities needed for optimal performance of the vacuum cleaner?’ and ‘Do I experience any difficulties identifying common issues with vacuum cleaners?’ will help you in evaluating your improvement in practical skills.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lirbi (body) "/>
            </a:endParaRPr>
          </a:p>
        </p:txBody>
      </p:sp>
      <p:sp>
        <p:nvSpPr>
          <p:cNvPr id="4" name="Slide Number Placeholder 3"/>
          <p:cNvSpPr>
            <a:spLocks noGrp="1"/>
          </p:cNvSpPr>
          <p:nvPr>
            <p:ph type="sldNum" sz="quarter" idx="5"/>
          </p:nvPr>
        </p:nvSpPr>
        <p:spPr/>
        <p:txBody>
          <a:bodyPr/>
          <a:lstStyle/>
          <a:p>
            <a:fld id="{C8739B93-722A-4112-AE9E-01265FE3A7F4}" type="slidenum">
              <a:rPr lang="en-IN" smtClean="0"/>
              <a:t>8</a:t>
            </a:fld>
            <a:endParaRPr lang="en-IN"/>
          </a:p>
        </p:txBody>
      </p:sp>
    </p:spTree>
    <p:extLst>
      <p:ext uri="{BB962C8B-B14F-4D97-AF65-F5344CB8AC3E}">
        <p14:creationId xmlns:p14="http://schemas.microsoft.com/office/powerpoint/2010/main" val="2431905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To assess your improvement in the ability for the disablement of alarm system, you can focus on answering some questions for example, ‘</a:t>
            </a:r>
            <a:r>
              <a:rPr lang="en-US" sz="1200" dirty="0">
                <a:latin typeface="Calirbi (body) "/>
              </a:rPr>
              <a:t>Am I familiar with the situations under which alarms need to be disabled?’,  ‘Am I able to communicate effectively the disablement of alarms to relevant personnel or immediate supervisor?’ and  ‘Do I comprehend the step-by-step processes to disable different types of alarms?’.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lirbi (body) "/>
            </a:endParaRPr>
          </a:p>
          <a:p>
            <a:endParaRPr lang="en-IN" dirty="0"/>
          </a:p>
        </p:txBody>
      </p:sp>
      <p:sp>
        <p:nvSpPr>
          <p:cNvPr id="4" name="Slide Number Placeholder 3"/>
          <p:cNvSpPr>
            <a:spLocks noGrp="1"/>
          </p:cNvSpPr>
          <p:nvPr>
            <p:ph type="sldNum" sz="quarter" idx="5"/>
          </p:nvPr>
        </p:nvSpPr>
        <p:spPr/>
        <p:txBody>
          <a:bodyPr/>
          <a:lstStyle/>
          <a:p>
            <a:fld id="{C8739B93-722A-4112-AE9E-01265FE3A7F4}" type="slidenum">
              <a:rPr lang="en-IN" smtClean="0"/>
              <a:t>9</a:t>
            </a:fld>
            <a:endParaRPr lang="en-IN"/>
          </a:p>
        </p:txBody>
      </p:sp>
    </p:spTree>
    <p:extLst>
      <p:ext uri="{BB962C8B-B14F-4D97-AF65-F5344CB8AC3E}">
        <p14:creationId xmlns:p14="http://schemas.microsoft.com/office/powerpoint/2010/main" val="1645899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By answering the above presented questions you can assess and evaluate improvements in your practical skills to safely handle with bodily fluids and sharp kits. </a:t>
            </a:r>
          </a:p>
        </p:txBody>
      </p:sp>
      <p:sp>
        <p:nvSpPr>
          <p:cNvPr id="4" name="Slide Number Placeholder 3"/>
          <p:cNvSpPr>
            <a:spLocks noGrp="1"/>
          </p:cNvSpPr>
          <p:nvPr>
            <p:ph type="sldNum" sz="quarter" idx="5"/>
          </p:nvPr>
        </p:nvSpPr>
        <p:spPr/>
        <p:txBody>
          <a:bodyPr/>
          <a:lstStyle/>
          <a:p>
            <a:fld id="{C8739B93-722A-4112-AE9E-01265FE3A7F4}" type="slidenum">
              <a:rPr lang="en-IN" smtClean="0"/>
              <a:t>10</a:t>
            </a:fld>
            <a:endParaRPr lang="en-IN"/>
          </a:p>
        </p:txBody>
      </p:sp>
    </p:spTree>
    <p:extLst>
      <p:ext uri="{BB962C8B-B14F-4D97-AF65-F5344CB8AC3E}">
        <p14:creationId xmlns:p14="http://schemas.microsoft.com/office/powerpoint/2010/main" val="616548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E384EE06-DFC7-4262-A066-E11DCE3CC1FC}" type="datetimeFigureOut">
              <a:rPr lang="en-IN" smtClean="0"/>
              <a:t>12-11-2023</a:t>
            </a:fld>
            <a:endParaRPr lang="en-IN"/>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65D8161-4CE2-4E04-8A10-7F2E64D9DFED}" type="slidenum">
              <a:rPr lang="en-IN" smtClean="0"/>
              <a:t>‹#›</a:t>
            </a:fld>
            <a:endParaRPr lang="en-IN"/>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5381524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84EE06-DFC7-4262-A066-E11DCE3CC1FC}"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65D8161-4CE2-4E04-8A10-7F2E64D9DFED}" type="slidenum">
              <a:rPr lang="en-IN" smtClean="0"/>
              <a:t>‹#›</a:t>
            </a:fld>
            <a:endParaRPr lang="en-IN"/>
          </a:p>
        </p:txBody>
      </p:sp>
    </p:spTree>
    <p:extLst>
      <p:ext uri="{BB962C8B-B14F-4D97-AF65-F5344CB8AC3E}">
        <p14:creationId xmlns:p14="http://schemas.microsoft.com/office/powerpoint/2010/main" val="885564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84EE06-DFC7-4262-A066-E11DCE3CC1FC}"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65D8161-4CE2-4E04-8A10-7F2E64D9DFED}" type="slidenum">
              <a:rPr lang="en-IN" smtClean="0"/>
              <a:t>‹#›</a:t>
            </a:fld>
            <a:endParaRPr lang="en-IN"/>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46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84EE06-DFC7-4262-A066-E11DCE3CC1FC}"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65D8161-4CE2-4E04-8A10-7F2E64D9DFED}" type="slidenum">
              <a:rPr lang="en-IN" smtClean="0"/>
              <a:t>‹#›</a:t>
            </a:fld>
            <a:endParaRPr lang="en-IN"/>
          </a:p>
        </p:txBody>
      </p:sp>
    </p:spTree>
    <p:extLst>
      <p:ext uri="{BB962C8B-B14F-4D97-AF65-F5344CB8AC3E}">
        <p14:creationId xmlns:p14="http://schemas.microsoft.com/office/powerpoint/2010/main" val="1128336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84EE06-DFC7-4262-A066-E11DCE3CC1FC}" type="datetimeFigureOut">
              <a:rPr lang="en-IN" smtClean="0"/>
              <a:t>12-11-2023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65D8161-4CE2-4E04-8A10-7F2E64D9DFED}" type="slidenum">
              <a:rPr lang="en-IN" smtClean="0"/>
              <a:t>‹#›</a:t>
            </a:fld>
            <a:endParaRPr lang="en-IN"/>
          </a:p>
        </p:txBody>
      </p:sp>
    </p:spTree>
    <p:extLst>
      <p:ext uri="{BB962C8B-B14F-4D97-AF65-F5344CB8AC3E}">
        <p14:creationId xmlns:p14="http://schemas.microsoft.com/office/powerpoint/2010/main" val="924775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84EE06-DFC7-4262-A066-E11DCE3CC1FC}" type="datetimeFigureOut">
              <a:rPr lang="en-IN" smtClean="0"/>
              <a:t>12-11-2023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65D8161-4CE2-4E04-8A10-7F2E64D9DFED}" type="slidenum">
              <a:rPr lang="en-IN" smtClean="0"/>
              <a:t>‹#›</a:t>
            </a:fld>
            <a:endParaRPr lang="en-IN"/>
          </a:p>
        </p:txBody>
      </p:sp>
    </p:spTree>
    <p:extLst>
      <p:ext uri="{BB962C8B-B14F-4D97-AF65-F5344CB8AC3E}">
        <p14:creationId xmlns:p14="http://schemas.microsoft.com/office/powerpoint/2010/main" val="515086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84EE06-DFC7-4262-A066-E11DCE3CC1FC}" type="datetimeFigureOut">
              <a:rPr lang="en-IN" smtClean="0"/>
              <a:t>12-11-2023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65D8161-4CE2-4E04-8A10-7F2E64D9DFED}" type="slidenum">
              <a:rPr lang="en-IN" smtClean="0"/>
              <a:t>‹#›</a:t>
            </a:fld>
            <a:endParaRPr lang="en-IN"/>
          </a:p>
        </p:txBody>
      </p:sp>
    </p:spTree>
    <p:extLst>
      <p:ext uri="{BB962C8B-B14F-4D97-AF65-F5344CB8AC3E}">
        <p14:creationId xmlns:p14="http://schemas.microsoft.com/office/powerpoint/2010/main" val="3536323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84EE06-DFC7-4262-A066-E11DCE3CC1FC}"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65D8161-4CE2-4E04-8A10-7F2E64D9DFED}" type="slidenum">
              <a:rPr lang="en-IN" smtClean="0"/>
              <a:t>‹#›</a:t>
            </a:fld>
            <a:endParaRPr lang="en-IN"/>
          </a:p>
        </p:txBody>
      </p:sp>
    </p:spTree>
    <p:extLst>
      <p:ext uri="{BB962C8B-B14F-4D97-AF65-F5344CB8AC3E}">
        <p14:creationId xmlns:p14="http://schemas.microsoft.com/office/powerpoint/2010/main" val="2165151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84EE06-DFC7-4262-A066-E11DCE3CC1FC}" type="datetimeFigureOut">
              <a:rPr lang="en-IN" smtClean="0"/>
              <a:t>12-11-2023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65D8161-4CE2-4E04-8A10-7F2E64D9DFED}" type="slidenum">
              <a:rPr lang="en-IN" smtClean="0"/>
              <a:t>‹#›</a:t>
            </a:fld>
            <a:endParaRPr lang="en-IN"/>
          </a:p>
        </p:txBody>
      </p:sp>
    </p:spTree>
    <p:extLst>
      <p:ext uri="{BB962C8B-B14F-4D97-AF65-F5344CB8AC3E}">
        <p14:creationId xmlns:p14="http://schemas.microsoft.com/office/powerpoint/2010/main" val="2229396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84EE06-DFC7-4262-A066-E11DCE3CC1FC}"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65D8161-4CE2-4E04-8A10-7F2E64D9DFED}" type="slidenum">
              <a:rPr lang="en-IN" smtClean="0"/>
              <a:t>‹#›</a:t>
            </a:fld>
            <a:endParaRPr lang="en-IN"/>
          </a:p>
        </p:txBody>
      </p:sp>
    </p:spTree>
    <p:extLst>
      <p:ext uri="{BB962C8B-B14F-4D97-AF65-F5344CB8AC3E}">
        <p14:creationId xmlns:p14="http://schemas.microsoft.com/office/powerpoint/2010/main" val="329876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84EE06-DFC7-4262-A066-E11DCE3CC1FC}" type="datetimeFigureOut">
              <a:rPr lang="en-IN" smtClean="0"/>
              <a:t>12-11-2023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65D8161-4CE2-4E04-8A10-7F2E64D9DFED}" type="slidenum">
              <a:rPr lang="en-IN" smtClean="0"/>
              <a:t>‹#›</a:t>
            </a:fld>
            <a:endParaRPr lang="en-IN"/>
          </a:p>
        </p:txBody>
      </p:sp>
    </p:spTree>
    <p:extLst>
      <p:ext uri="{BB962C8B-B14F-4D97-AF65-F5344CB8AC3E}">
        <p14:creationId xmlns:p14="http://schemas.microsoft.com/office/powerpoint/2010/main" val="3725985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E384EE06-DFC7-4262-A066-E11DCE3CC1FC}" type="datetimeFigureOut">
              <a:rPr lang="en-IN" smtClean="0"/>
              <a:t>12-11-2023</a:t>
            </a:fld>
            <a:endParaRPr lang="en-IN"/>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IN"/>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65D8161-4CE2-4E04-8A10-7F2E64D9DFED}" type="slidenum">
              <a:rPr lang="en-IN" smtClean="0"/>
              <a:t>‹#›</a:t>
            </a:fld>
            <a:endParaRPr lang="en-IN"/>
          </a:p>
        </p:txBody>
      </p:sp>
    </p:spTree>
    <p:extLst>
      <p:ext uri="{BB962C8B-B14F-4D97-AF65-F5344CB8AC3E}">
        <p14:creationId xmlns:p14="http://schemas.microsoft.com/office/powerpoint/2010/main" val="33022352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3F4E5A-C9EE-4859-B46B-F018F7D7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167364-2AE7-7F3C-079F-DBC8C4B04B5F}"/>
              </a:ext>
            </a:extLst>
          </p:cNvPr>
          <p:cNvSpPr>
            <a:spLocks noGrp="1"/>
          </p:cNvSpPr>
          <p:nvPr>
            <p:ph type="title"/>
          </p:nvPr>
        </p:nvSpPr>
        <p:spPr>
          <a:xfrm>
            <a:off x="643468" y="4564674"/>
            <a:ext cx="4010820" cy="1615461"/>
          </a:xfrm>
        </p:spPr>
        <p:txBody>
          <a:bodyPr anchor="ctr">
            <a:normAutofit/>
          </a:bodyPr>
          <a:lstStyle/>
          <a:p>
            <a:r>
              <a:rPr lang="en-US" sz="3200" dirty="0"/>
              <a:t>Operating Hotel Facilities Component 3</a:t>
            </a:r>
            <a:endParaRPr lang="en-GB" sz="3200" dirty="0"/>
          </a:p>
        </p:txBody>
      </p:sp>
      <p:pic>
        <p:nvPicPr>
          <p:cNvPr id="4" name="Picture 3">
            <a:extLst>
              <a:ext uri="{FF2B5EF4-FFF2-40B4-BE49-F238E27FC236}">
                <a16:creationId xmlns:a16="http://schemas.microsoft.com/office/drawing/2014/main" id="{444DABCB-9AD1-C3B8-003B-46D58F3C1643}"/>
              </a:ext>
            </a:extLst>
          </p:cNvPr>
          <p:cNvPicPr>
            <a:picLocks noChangeAspect="1"/>
          </p:cNvPicPr>
          <p:nvPr/>
        </p:nvPicPr>
        <p:blipFill rotWithShape="1">
          <a:blip r:embed="rId3"/>
          <a:srcRect t="31246" b="13895"/>
          <a:stretch/>
        </p:blipFill>
        <p:spPr>
          <a:xfrm>
            <a:off x="20" y="1"/>
            <a:ext cx="11292820" cy="4212708"/>
          </a:xfrm>
          <a:prstGeom prst="rect">
            <a:avLst/>
          </a:prstGeom>
        </p:spPr>
      </p:pic>
      <p:cxnSp>
        <p:nvCxnSpPr>
          <p:cNvPr id="11" name="Straight Connector 10">
            <a:extLst>
              <a:ext uri="{FF2B5EF4-FFF2-40B4-BE49-F238E27FC236}">
                <a16:creationId xmlns:a16="http://schemas.microsoft.com/office/drawing/2014/main" id="{041A955B-D579-48FD-A51C-51B0C0B69F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3000" y="4813604"/>
            <a:ext cx="0" cy="11176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6B4A44-76B8-32D1-D31B-ACB432298252}"/>
              </a:ext>
            </a:extLst>
          </p:cNvPr>
          <p:cNvSpPr>
            <a:spLocks noGrp="1"/>
          </p:cNvSpPr>
          <p:nvPr>
            <p:ph idx="1"/>
          </p:nvPr>
        </p:nvSpPr>
        <p:spPr>
          <a:xfrm>
            <a:off x="5288640" y="4564673"/>
            <a:ext cx="5665871" cy="1615463"/>
          </a:xfrm>
        </p:spPr>
        <p:txBody>
          <a:bodyPr anchor="ctr">
            <a:normAutofit/>
          </a:bodyPr>
          <a:lstStyle/>
          <a:p>
            <a:endParaRPr lang="en-US" sz="1500" dirty="0"/>
          </a:p>
          <a:p>
            <a:pPr marL="0" indent="0">
              <a:buNone/>
            </a:pPr>
            <a:r>
              <a:rPr lang="en-GB" sz="1500" dirty="0"/>
              <a:t>Student Id: 2225726</a:t>
            </a:r>
          </a:p>
          <a:p>
            <a:pPr marL="0" indent="0">
              <a:buNone/>
            </a:pPr>
            <a:r>
              <a:rPr lang="en-GB" sz="1500" dirty="0"/>
              <a:t>Student Name: Felicia-</a:t>
            </a:r>
            <a:r>
              <a:rPr lang="en-GB" sz="1500" dirty="0" err="1"/>
              <a:t>Iuliana</a:t>
            </a:r>
            <a:r>
              <a:rPr lang="en-GB" sz="1500" dirty="0"/>
              <a:t> Mihalea</a:t>
            </a:r>
          </a:p>
          <a:p>
            <a:pPr marL="0" indent="0">
              <a:buNone/>
            </a:pPr>
            <a:r>
              <a:rPr lang="en-GB" sz="1500" dirty="0"/>
              <a:t>Lecturer Name: Neil Dyer</a:t>
            </a:r>
            <a:endParaRPr lang="en-US" sz="1500" dirty="0"/>
          </a:p>
        </p:txBody>
      </p:sp>
    </p:spTree>
    <p:extLst>
      <p:ext uri="{BB962C8B-B14F-4D97-AF65-F5344CB8AC3E}">
        <p14:creationId xmlns:p14="http://schemas.microsoft.com/office/powerpoint/2010/main" val="2140812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85487-37BE-61BA-7717-8B3DB596296F}"/>
              </a:ext>
            </a:extLst>
          </p:cNvPr>
          <p:cNvSpPr>
            <a:spLocks noGrp="1"/>
          </p:cNvSpPr>
          <p:nvPr>
            <p:ph type="ctrTitle"/>
          </p:nvPr>
        </p:nvSpPr>
        <p:spPr>
          <a:xfrm>
            <a:off x="969398" y="758952"/>
            <a:ext cx="3738617" cy="4041648"/>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r>
              <a:rPr lang="en-US" sz="5400" spc="-494" dirty="0">
                <a:solidFill>
                  <a:schemeClr val="bg1"/>
                </a:solidFill>
                <a:latin typeface="ITC Avant Garde Gothic Bold"/>
              </a:rPr>
              <a:t>Staffs</a:t>
            </a:r>
            <a:br>
              <a:rPr lang="en-US" sz="5400" spc="-494" dirty="0">
                <a:solidFill>
                  <a:schemeClr val="bg1"/>
                </a:solidFill>
                <a:latin typeface="ITC Avant Garde Gothic Bold"/>
              </a:rPr>
            </a:br>
            <a:r>
              <a:rPr lang="en-US" sz="5400" spc="-494" dirty="0">
                <a:solidFill>
                  <a:schemeClr val="bg1"/>
                </a:solidFill>
                <a:latin typeface="ITC Avant Garde Gothic Bold"/>
              </a:rPr>
              <a:t>Training – Practical guide </a:t>
            </a:r>
            <a:endParaRPr lang="en-IN" sz="5400" dirty="0">
              <a:solidFill>
                <a:schemeClr val="bg1"/>
              </a:solidFill>
            </a:endParaRPr>
          </a:p>
        </p:txBody>
      </p:sp>
      <p:sp>
        <p:nvSpPr>
          <p:cNvPr id="3" name="Subtitle 2">
            <a:extLst>
              <a:ext uri="{FF2B5EF4-FFF2-40B4-BE49-F238E27FC236}">
                <a16:creationId xmlns:a16="http://schemas.microsoft.com/office/drawing/2014/main" id="{AE4697F3-2EBD-2A3C-8415-7876C8557F5F}"/>
              </a:ext>
            </a:extLst>
          </p:cNvPr>
          <p:cNvSpPr>
            <a:spLocks noGrp="1"/>
          </p:cNvSpPr>
          <p:nvPr>
            <p:ph type="subTitle" idx="1"/>
          </p:nvPr>
        </p:nvSpPr>
        <p:spPr>
          <a:xfrm>
            <a:off x="954920" y="5139688"/>
            <a:ext cx="3753096" cy="1352551"/>
          </a:xfrm>
        </p:spPr>
        <p:txBody>
          <a:bodyPr>
            <a:normAutofit/>
          </a:bodyPr>
          <a:lstStyle/>
          <a:p>
            <a:r>
              <a:rPr lang="en-US" sz="1800" u="none" strike="noStrike" spc="-104" dirty="0">
                <a:solidFill>
                  <a:schemeClr val="bg1"/>
                </a:solidFill>
                <a:latin typeface="Garet Italics"/>
              </a:rPr>
              <a:t>A development course to set you up for success at work</a:t>
            </a:r>
          </a:p>
          <a:p>
            <a:endParaRPr lang="en-IN" sz="1800" dirty="0">
              <a:solidFill>
                <a:schemeClr val="tx1">
                  <a:lumMod val="85000"/>
                </a:schemeClr>
              </a:solidFill>
            </a:endParaRPr>
          </a:p>
        </p:txBody>
      </p:sp>
      <p:sp>
        <p:nvSpPr>
          <p:cNvPr id="14" name="Rectangle 13">
            <a:extLst>
              <a:ext uri="{FF2B5EF4-FFF2-40B4-BE49-F238E27FC236}">
                <a16:creationId xmlns:a16="http://schemas.microsoft.com/office/drawing/2014/main" id="{923954F6-B06F-4543-BFD3-31E45F2F0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4783" y="0"/>
            <a:ext cx="608735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2">
            <a:extLst>
              <a:ext uri="{FF2B5EF4-FFF2-40B4-BE49-F238E27FC236}">
                <a16:creationId xmlns:a16="http://schemas.microsoft.com/office/drawing/2014/main" id="{AA94FF2E-B99A-4827-4700-64250D37ABE3}"/>
              </a:ext>
            </a:extLst>
          </p:cNvPr>
          <p:cNvGrpSpPr/>
          <p:nvPr/>
        </p:nvGrpSpPr>
        <p:grpSpPr>
          <a:xfrm>
            <a:off x="8505511" y="3584971"/>
            <a:ext cx="2269581" cy="2789737"/>
            <a:chOff x="0" y="0"/>
            <a:chExt cx="4978402" cy="7640148"/>
          </a:xfrm>
        </p:grpSpPr>
        <p:pic>
          <p:nvPicPr>
            <p:cNvPr id="5" name="Picture 3">
              <a:extLst>
                <a:ext uri="{FF2B5EF4-FFF2-40B4-BE49-F238E27FC236}">
                  <a16:creationId xmlns:a16="http://schemas.microsoft.com/office/drawing/2014/main" id="{3C0CD6BB-C563-E64F-3F86-C8CDA13277DB}"/>
                </a:ext>
              </a:extLst>
            </p:cNvPr>
            <p:cNvPicPr>
              <a:picLocks noChangeAspect="1"/>
            </p:cNvPicPr>
            <p:nvPr/>
          </p:nvPicPr>
          <p:blipFill>
            <a:blip r:embed="rId2"/>
            <a:srcRect l="1006" r="1006"/>
            <a:stretch>
              <a:fillRect/>
            </a:stretch>
          </p:blipFill>
          <p:spPr>
            <a:xfrm>
              <a:off x="0" y="0"/>
              <a:ext cx="4978402" cy="7640148"/>
            </a:xfrm>
            <a:prstGeom prst="rect">
              <a:avLst/>
            </a:prstGeom>
          </p:spPr>
        </p:pic>
      </p:grpSp>
      <p:grpSp>
        <p:nvGrpSpPr>
          <p:cNvPr id="6" name="Group 12">
            <a:extLst>
              <a:ext uri="{FF2B5EF4-FFF2-40B4-BE49-F238E27FC236}">
                <a16:creationId xmlns:a16="http://schemas.microsoft.com/office/drawing/2014/main" id="{F4F29655-3E6A-6923-C908-E986E9A1F233}"/>
              </a:ext>
            </a:extLst>
          </p:cNvPr>
          <p:cNvGrpSpPr/>
          <p:nvPr/>
        </p:nvGrpSpPr>
        <p:grpSpPr>
          <a:xfrm>
            <a:off x="5659395" y="543697"/>
            <a:ext cx="2421923" cy="3041274"/>
            <a:chOff x="0" y="0"/>
            <a:chExt cx="3870634" cy="5592629"/>
          </a:xfrm>
        </p:grpSpPr>
        <p:pic>
          <p:nvPicPr>
            <p:cNvPr id="7" name="Picture 13">
              <a:extLst>
                <a:ext uri="{FF2B5EF4-FFF2-40B4-BE49-F238E27FC236}">
                  <a16:creationId xmlns:a16="http://schemas.microsoft.com/office/drawing/2014/main" id="{FACB36A7-D11C-9FF9-1932-8136BDC0808B}"/>
                </a:ext>
              </a:extLst>
            </p:cNvPr>
            <p:cNvPicPr>
              <a:picLocks noChangeAspect="1"/>
            </p:cNvPicPr>
            <p:nvPr/>
          </p:nvPicPr>
          <p:blipFill>
            <a:blip r:embed="rId3"/>
            <a:srcRect l="26944" r="26944"/>
            <a:stretch>
              <a:fillRect/>
            </a:stretch>
          </p:blipFill>
          <p:spPr>
            <a:xfrm>
              <a:off x="0" y="0"/>
              <a:ext cx="3870634" cy="5592629"/>
            </a:xfrm>
            <a:prstGeom prst="rect">
              <a:avLst/>
            </a:prstGeom>
          </p:spPr>
        </p:pic>
      </p:grpSp>
    </p:spTree>
    <p:extLst>
      <p:ext uri="{BB962C8B-B14F-4D97-AF65-F5344CB8AC3E}">
        <p14:creationId xmlns:p14="http://schemas.microsoft.com/office/powerpoint/2010/main" val="4073685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03A6-6DC8-A6E8-594F-D3D3BC77833F}"/>
              </a:ext>
            </a:extLst>
          </p:cNvPr>
          <p:cNvSpPr>
            <a:spLocks noGrp="1"/>
          </p:cNvSpPr>
          <p:nvPr>
            <p:ph type="title"/>
          </p:nvPr>
        </p:nvSpPr>
        <p:spPr>
          <a:xfrm>
            <a:off x="804671" y="365760"/>
            <a:ext cx="4835635" cy="1805940"/>
          </a:xfrm>
        </p:spPr>
        <p:txBody>
          <a:bodyPr>
            <a:normAutofit/>
          </a:bodyPr>
          <a:lstStyle/>
          <a:p>
            <a:r>
              <a:rPr lang="en-IN" sz="4000"/>
              <a:t>INTRODUCTION</a:t>
            </a:r>
            <a:br>
              <a:rPr lang="en-IN" sz="4000"/>
            </a:br>
            <a:endParaRPr lang="en-IN" sz="4000"/>
          </a:p>
        </p:txBody>
      </p:sp>
      <p:sp>
        <p:nvSpPr>
          <p:cNvPr id="3" name="Content Placeholder 2">
            <a:extLst>
              <a:ext uri="{FF2B5EF4-FFF2-40B4-BE49-F238E27FC236}">
                <a16:creationId xmlns:a16="http://schemas.microsoft.com/office/drawing/2014/main" id="{0058755B-A196-CAA8-D0D3-65C0E8DE358A}"/>
              </a:ext>
            </a:extLst>
          </p:cNvPr>
          <p:cNvSpPr>
            <a:spLocks noGrp="1"/>
          </p:cNvSpPr>
          <p:nvPr>
            <p:ph idx="1"/>
          </p:nvPr>
        </p:nvSpPr>
        <p:spPr>
          <a:xfrm>
            <a:off x="804671" y="2314575"/>
            <a:ext cx="4824603" cy="3865562"/>
          </a:xfrm>
        </p:spPr>
        <p:txBody>
          <a:bodyPr>
            <a:normAutofit/>
          </a:bodyPr>
          <a:lstStyle/>
          <a:p>
            <a:r>
              <a:rPr lang="en-US" dirty="0">
                <a:latin typeface="Calibri (body)"/>
              </a:rPr>
              <a:t>This presentation aims to develop a training plan for housekeeping staff considering their lack of practical skills. </a:t>
            </a:r>
          </a:p>
          <a:p>
            <a:r>
              <a:rPr lang="en-US" dirty="0">
                <a:latin typeface="Calibri (body)"/>
              </a:rPr>
              <a:t> This presentation comprises an employee engagement model to develop and execute the training program to ensure necessary improvement in skills. </a:t>
            </a:r>
          </a:p>
          <a:p>
            <a:r>
              <a:rPr lang="en-US" dirty="0">
                <a:latin typeface="Calibri (body)"/>
              </a:rPr>
              <a:t>Four enablers model will be implemented in the training that comprises four steps including strategic narrative, engaging managers, employee voice and integrity (Ruck and Trainor 2012). </a:t>
            </a:r>
          </a:p>
          <a:p>
            <a:endParaRPr lang="en-IN" dirty="0">
              <a:latin typeface="Calibri (body)"/>
            </a:endParaRPr>
          </a:p>
        </p:txBody>
      </p:sp>
      <p:pic>
        <p:nvPicPr>
          <p:cNvPr id="9" name="Picture 8" descr="A room with two beds&#10;&#10;Description automatically generated">
            <a:extLst>
              <a:ext uri="{FF2B5EF4-FFF2-40B4-BE49-F238E27FC236}">
                <a16:creationId xmlns:a16="http://schemas.microsoft.com/office/drawing/2014/main" id="{C1EDA2B6-8FE3-D453-7D93-9DBB011CA5C0}"/>
              </a:ext>
            </a:extLst>
          </p:cNvPr>
          <p:cNvPicPr>
            <a:picLocks noChangeAspect="1"/>
          </p:cNvPicPr>
          <p:nvPr/>
        </p:nvPicPr>
        <p:blipFill rotWithShape="1">
          <a:blip r:embed="rId3">
            <a:extLst>
              <a:ext uri="{28A0092B-C50C-407E-A947-70E740481C1C}">
                <a14:useLocalDpi xmlns:a14="http://schemas.microsoft.com/office/drawing/2010/main" val="0"/>
              </a:ext>
            </a:extLst>
          </a:blip>
          <a:srcRect t="3116" r="-1" b="-1"/>
          <a:stretch/>
        </p:blipFill>
        <p:spPr>
          <a:xfrm>
            <a:off x="6095999" y="10"/>
            <a:ext cx="5075239" cy="3355932"/>
          </a:xfrm>
          <a:prstGeom prst="rect">
            <a:avLst/>
          </a:prstGeom>
        </p:spPr>
      </p:pic>
      <p:pic>
        <p:nvPicPr>
          <p:cNvPr id="7" name="Picture 6">
            <a:extLst>
              <a:ext uri="{FF2B5EF4-FFF2-40B4-BE49-F238E27FC236}">
                <a16:creationId xmlns:a16="http://schemas.microsoft.com/office/drawing/2014/main" id="{246CDFF7-76DF-6900-0A93-7694759F90D2}"/>
              </a:ext>
            </a:extLst>
          </p:cNvPr>
          <p:cNvPicPr>
            <a:picLocks noChangeAspect="1"/>
          </p:cNvPicPr>
          <p:nvPr/>
        </p:nvPicPr>
        <p:blipFill rotWithShape="1">
          <a:blip r:embed="rId4"/>
          <a:srcRect l="3940" r="-4" b="-4"/>
          <a:stretch/>
        </p:blipFill>
        <p:spPr>
          <a:xfrm>
            <a:off x="6095999" y="3476625"/>
            <a:ext cx="5075238" cy="3381375"/>
          </a:xfrm>
          <a:prstGeom prst="rect">
            <a:avLst/>
          </a:prstGeom>
        </p:spPr>
      </p:pic>
    </p:spTree>
    <p:extLst>
      <p:ext uri="{BB962C8B-B14F-4D97-AF65-F5344CB8AC3E}">
        <p14:creationId xmlns:p14="http://schemas.microsoft.com/office/powerpoint/2010/main" val="1443232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CE5DC-7A04-2302-1B9F-6D9542A07682}"/>
              </a:ext>
            </a:extLst>
          </p:cNvPr>
          <p:cNvSpPr>
            <a:spLocks noGrp="1"/>
          </p:cNvSpPr>
          <p:nvPr>
            <p:ph type="title"/>
          </p:nvPr>
        </p:nvSpPr>
        <p:spPr>
          <a:xfrm>
            <a:off x="6420464" y="539087"/>
            <a:ext cx="4534047" cy="1584895"/>
          </a:xfrm>
        </p:spPr>
        <p:txBody>
          <a:bodyPr>
            <a:normAutofit/>
          </a:bodyPr>
          <a:lstStyle/>
          <a:p>
            <a:r>
              <a:rPr lang="en-US" spc="-313">
                <a:latin typeface="ITC Avant Garde Gothic Bold"/>
              </a:rPr>
              <a:t>Training aims:  </a:t>
            </a:r>
            <a:br>
              <a:rPr lang="en-US" spc="-313">
                <a:latin typeface="ITC Avant Garde Gothic Bold"/>
              </a:rPr>
            </a:br>
            <a:endParaRPr lang="en-IN"/>
          </a:p>
        </p:txBody>
      </p:sp>
      <p:pic>
        <p:nvPicPr>
          <p:cNvPr id="7" name="Picture 6" descr="A group of people cleaning a hallway&#10;&#10;Description automatically generated">
            <a:extLst>
              <a:ext uri="{FF2B5EF4-FFF2-40B4-BE49-F238E27FC236}">
                <a16:creationId xmlns:a16="http://schemas.microsoft.com/office/drawing/2014/main" id="{609A48D1-E710-082E-71CB-1CBC4BF43348}"/>
              </a:ext>
            </a:extLst>
          </p:cNvPr>
          <p:cNvPicPr>
            <a:picLocks noChangeAspect="1"/>
          </p:cNvPicPr>
          <p:nvPr/>
        </p:nvPicPr>
        <p:blipFill rotWithShape="1">
          <a:blip r:embed="rId3"/>
          <a:srcRect l="23866" r="17035"/>
          <a:stretch/>
        </p:blipFill>
        <p:spPr>
          <a:xfrm>
            <a:off x="20" y="10"/>
            <a:ext cx="6094799" cy="6857990"/>
          </a:xfrm>
          <a:prstGeom prst="rect">
            <a:avLst/>
          </a:prstGeom>
        </p:spPr>
      </p:pic>
      <p:sp>
        <p:nvSpPr>
          <p:cNvPr id="3" name="Content Placeholder 2">
            <a:extLst>
              <a:ext uri="{FF2B5EF4-FFF2-40B4-BE49-F238E27FC236}">
                <a16:creationId xmlns:a16="http://schemas.microsoft.com/office/drawing/2014/main" id="{897FD0DD-D4B0-4ECC-13F0-0843CD8008A6}"/>
              </a:ext>
            </a:extLst>
          </p:cNvPr>
          <p:cNvSpPr>
            <a:spLocks noGrp="1"/>
          </p:cNvSpPr>
          <p:nvPr>
            <p:ph idx="1"/>
          </p:nvPr>
        </p:nvSpPr>
        <p:spPr>
          <a:xfrm>
            <a:off x="6420463" y="2438399"/>
            <a:ext cx="4534047" cy="3880514"/>
          </a:xfrm>
        </p:spPr>
        <p:txBody>
          <a:bodyPr>
            <a:normAutofit/>
          </a:bodyPr>
          <a:lstStyle/>
          <a:p>
            <a:r>
              <a:rPr lang="en-US" dirty="0">
                <a:latin typeface="Calibri (body)"/>
              </a:rPr>
              <a:t>By participating in the training it will be possible to provide more comprehensive and holistic services to the guests. </a:t>
            </a:r>
          </a:p>
          <a:p>
            <a:r>
              <a:rPr lang="en-US" dirty="0">
                <a:latin typeface="Calibri (body)"/>
              </a:rPr>
              <a:t>The training schedule will also increase the understanding about the proper use of alarms, Hoover maintenance and bodily fluids and sharps kit (Chiang et al. 2005).</a:t>
            </a:r>
          </a:p>
          <a:p>
            <a:endParaRPr lang="en-IN" dirty="0">
              <a:latin typeface="Calibri (body)"/>
            </a:endParaRPr>
          </a:p>
        </p:txBody>
      </p:sp>
    </p:spTree>
    <p:extLst>
      <p:ext uri="{BB962C8B-B14F-4D97-AF65-F5344CB8AC3E}">
        <p14:creationId xmlns:p14="http://schemas.microsoft.com/office/powerpoint/2010/main" val="3098292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03A6-6DC8-A6E8-594F-D3D3BC77833F}"/>
              </a:ext>
            </a:extLst>
          </p:cNvPr>
          <p:cNvSpPr>
            <a:spLocks noGrp="1"/>
          </p:cNvSpPr>
          <p:nvPr>
            <p:ph type="title"/>
          </p:nvPr>
        </p:nvSpPr>
        <p:spPr>
          <a:xfrm>
            <a:off x="548531" y="-233560"/>
            <a:ext cx="6671036" cy="1330840"/>
          </a:xfrm>
        </p:spPr>
        <p:txBody>
          <a:bodyPr>
            <a:normAutofit/>
          </a:bodyPr>
          <a:lstStyle/>
          <a:p>
            <a:r>
              <a:rPr lang="en-IN" b="1" dirty="0"/>
              <a:t>Hoover Maintenance</a:t>
            </a:r>
          </a:p>
        </p:txBody>
      </p:sp>
      <p:sp>
        <p:nvSpPr>
          <p:cNvPr id="10" name="Content Placeholder 2">
            <a:extLst>
              <a:ext uri="{FF2B5EF4-FFF2-40B4-BE49-F238E27FC236}">
                <a16:creationId xmlns:a16="http://schemas.microsoft.com/office/drawing/2014/main" id="{696CBA24-AAD5-4959-9E9C-254287EED01F}"/>
              </a:ext>
            </a:extLst>
          </p:cNvPr>
          <p:cNvSpPr txBox="1">
            <a:spLocks/>
          </p:cNvSpPr>
          <p:nvPr/>
        </p:nvSpPr>
        <p:spPr>
          <a:xfrm>
            <a:off x="4614064" y="1272381"/>
            <a:ext cx="6906491" cy="5585619"/>
          </a:xfrm>
          <a:prstGeom prst="rect">
            <a:avLst/>
          </a:prstGeom>
        </p:spPr>
        <p:txBody>
          <a:bodyPr vert="horz" lIns="91440" tIns="45720" rIns="91440" bIns="4572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latin typeface="Calirbi (body)"/>
              </a:rPr>
              <a:t>Assembling and disassembling </a:t>
            </a:r>
          </a:p>
          <a:p>
            <a:pPr marL="514350" indent="-514350">
              <a:buAutoNum type="alphaUcParenR"/>
            </a:pPr>
            <a:r>
              <a:rPr lang="en-US" sz="2400" dirty="0">
                <a:latin typeface="Calirbi (body)"/>
              </a:rPr>
              <a:t>Choose a specific type of vacuum cleaner</a:t>
            </a:r>
          </a:p>
          <a:p>
            <a:pPr marL="514350" indent="-514350">
              <a:buAutoNum type="alphaUcParenR"/>
            </a:pPr>
            <a:r>
              <a:rPr lang="en-US" sz="2400" dirty="0">
                <a:latin typeface="Calirbi (body)"/>
              </a:rPr>
              <a:t>Follow the use manual properly to assemble and disassemble key parts</a:t>
            </a:r>
          </a:p>
          <a:p>
            <a:pPr marL="514350" indent="-514350">
              <a:buAutoNum type="alphaUcParenR"/>
            </a:pPr>
            <a:r>
              <a:rPr lang="en-US" sz="2400" dirty="0">
                <a:latin typeface="Calirbi (body)"/>
              </a:rPr>
              <a:t>Repeat the procedures</a:t>
            </a:r>
          </a:p>
          <a:p>
            <a:r>
              <a:rPr lang="en-US" sz="2400" dirty="0">
                <a:latin typeface="Calirbi (body)"/>
              </a:rPr>
              <a:t>Routine maintenance </a:t>
            </a:r>
          </a:p>
          <a:p>
            <a:pPr marL="514350" indent="-514350">
              <a:buAutoNum type="alphaUcParenR"/>
            </a:pPr>
            <a:r>
              <a:rPr lang="en-US" sz="2400" dirty="0">
                <a:latin typeface="Calirbi (body)"/>
              </a:rPr>
              <a:t>Empty the bag or dustbin</a:t>
            </a:r>
          </a:p>
          <a:p>
            <a:pPr marL="514350" indent="-514350">
              <a:buAutoNum type="alphaUcParenR"/>
            </a:pPr>
            <a:r>
              <a:rPr lang="en-US" sz="2400" dirty="0">
                <a:latin typeface="Calirbi (body)"/>
              </a:rPr>
              <a:t>Clean filters as per the guidelines from the manufacturers.</a:t>
            </a:r>
          </a:p>
          <a:p>
            <a:pPr marL="514350" indent="-514350">
              <a:buAutoNum type="alphaUcParenR"/>
            </a:pPr>
            <a:r>
              <a:rPr lang="en-US" sz="2400" dirty="0">
                <a:latin typeface="Calirbi (body)"/>
              </a:rPr>
              <a:t>Check for and exclude any clogs in brushes or hoses. </a:t>
            </a:r>
          </a:p>
          <a:p>
            <a:r>
              <a:rPr lang="en-US" sz="2400" dirty="0">
                <a:latin typeface="Calirbi (body)"/>
              </a:rPr>
              <a:t>Troubleshooting station: </a:t>
            </a:r>
          </a:p>
          <a:p>
            <a:pPr marL="514350" indent="-514350">
              <a:buAutoNum type="alphaUcParenR"/>
            </a:pPr>
            <a:r>
              <a:rPr lang="en-US" sz="2400" dirty="0">
                <a:latin typeface="Calirbi (body)"/>
              </a:rPr>
              <a:t>Encounter simulated common factors for example, loss of strange noises and suction. </a:t>
            </a:r>
          </a:p>
          <a:p>
            <a:pPr marL="514350" indent="-514350">
              <a:buAutoNum type="alphaUcParenR"/>
            </a:pPr>
            <a:r>
              <a:rPr lang="en-US" sz="2400" dirty="0">
                <a:latin typeface="Calirbi (body)"/>
              </a:rPr>
              <a:t>Recognize and diagnose the issue. </a:t>
            </a:r>
          </a:p>
          <a:p>
            <a:endParaRPr lang="en-US" sz="2300" dirty="0">
              <a:latin typeface="Calirbi (body) "/>
            </a:endParaRPr>
          </a:p>
        </p:txBody>
      </p:sp>
      <p:pic>
        <p:nvPicPr>
          <p:cNvPr id="4" name="Picture 3">
            <a:extLst>
              <a:ext uri="{FF2B5EF4-FFF2-40B4-BE49-F238E27FC236}">
                <a16:creationId xmlns:a16="http://schemas.microsoft.com/office/drawing/2014/main" id="{0349B926-EBDD-4218-9A41-C1D9DA525317}"/>
              </a:ext>
            </a:extLst>
          </p:cNvPr>
          <p:cNvPicPr>
            <a:picLocks noChangeAspect="1"/>
          </p:cNvPicPr>
          <p:nvPr/>
        </p:nvPicPr>
        <p:blipFill>
          <a:blip r:embed="rId3"/>
          <a:stretch>
            <a:fillRect/>
          </a:stretch>
        </p:blipFill>
        <p:spPr>
          <a:xfrm rot="21346421">
            <a:off x="431880" y="1996279"/>
            <a:ext cx="3911519" cy="408741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57866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03A6-6DC8-A6E8-594F-D3D3BC77833F}"/>
              </a:ext>
            </a:extLst>
          </p:cNvPr>
          <p:cNvSpPr>
            <a:spLocks noGrp="1"/>
          </p:cNvSpPr>
          <p:nvPr>
            <p:ph type="title"/>
          </p:nvPr>
        </p:nvSpPr>
        <p:spPr>
          <a:xfrm>
            <a:off x="430804" y="-96400"/>
            <a:ext cx="6671036" cy="1330840"/>
          </a:xfrm>
        </p:spPr>
        <p:txBody>
          <a:bodyPr>
            <a:normAutofit/>
          </a:bodyPr>
          <a:lstStyle/>
          <a:p>
            <a:r>
              <a:rPr lang="en-IN" b="1" dirty="0"/>
              <a:t>Disabling alarms </a:t>
            </a:r>
          </a:p>
        </p:txBody>
      </p:sp>
      <p:sp>
        <p:nvSpPr>
          <p:cNvPr id="10" name="Content Placeholder 2">
            <a:extLst>
              <a:ext uri="{FF2B5EF4-FFF2-40B4-BE49-F238E27FC236}">
                <a16:creationId xmlns:a16="http://schemas.microsoft.com/office/drawing/2014/main" id="{696CBA24-AAD5-4959-9E9C-254287EED01F}"/>
              </a:ext>
            </a:extLst>
          </p:cNvPr>
          <p:cNvSpPr txBox="1">
            <a:spLocks/>
          </p:cNvSpPr>
          <p:nvPr/>
        </p:nvSpPr>
        <p:spPr>
          <a:xfrm>
            <a:off x="430804" y="1201141"/>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dirty="0">
                <a:latin typeface="Calirbi (body) "/>
              </a:rPr>
              <a:t>Authorization and communication </a:t>
            </a:r>
          </a:p>
          <a:p>
            <a:pPr marL="457200" indent="-457200">
              <a:buAutoNum type="alphaUcParenR"/>
            </a:pPr>
            <a:r>
              <a:rPr lang="en-US" sz="2200" dirty="0">
                <a:latin typeface="Calirbi (body) "/>
              </a:rPr>
              <a:t>Receive simulated authorization from immediate supervisor. </a:t>
            </a:r>
          </a:p>
          <a:p>
            <a:pPr marL="457200" indent="-457200">
              <a:buAutoNum type="alphaUcParenR"/>
            </a:pPr>
            <a:r>
              <a:rPr lang="en-US" sz="2200" dirty="0">
                <a:latin typeface="Calirbi (body) "/>
              </a:rPr>
              <a:t>Communicate the disablement to relevant personnel with the use of the provided communication approaches. </a:t>
            </a:r>
          </a:p>
          <a:p>
            <a:r>
              <a:rPr lang="en-US" sz="2200" dirty="0">
                <a:latin typeface="Calirbi (body) "/>
              </a:rPr>
              <a:t>Step-by-step procedures</a:t>
            </a:r>
          </a:p>
          <a:p>
            <a:pPr marL="457200" indent="-457200">
              <a:buAutoNum type="alphaUcParenR"/>
            </a:pPr>
            <a:r>
              <a:rPr lang="en-US" sz="2200" dirty="0">
                <a:latin typeface="Calirbi (body) "/>
              </a:rPr>
              <a:t>Select the type of an alarm selection. </a:t>
            </a:r>
          </a:p>
          <a:p>
            <a:pPr marL="457200" indent="-457200">
              <a:buAutoNum type="alphaUcParenR"/>
            </a:pPr>
            <a:r>
              <a:rPr lang="en-US" sz="2200" dirty="0">
                <a:latin typeface="Calirbi (body) "/>
              </a:rPr>
              <a:t>Refer to the disabling manual to follow proper processes. </a:t>
            </a:r>
          </a:p>
          <a:p>
            <a:pPr marL="457200" indent="-457200">
              <a:buAutoNum type="alphaUcParenR"/>
            </a:pPr>
            <a:r>
              <a:rPr lang="en-US" sz="2200" dirty="0">
                <a:latin typeface="Calirbi (body) "/>
              </a:rPr>
              <a:t>Focus on the relevance of precision and attention to detail.  </a:t>
            </a:r>
          </a:p>
        </p:txBody>
      </p:sp>
      <p:pic>
        <p:nvPicPr>
          <p:cNvPr id="9" name="Picture 8">
            <a:extLst>
              <a:ext uri="{FF2B5EF4-FFF2-40B4-BE49-F238E27FC236}">
                <a16:creationId xmlns:a16="http://schemas.microsoft.com/office/drawing/2014/main" id="{0AEFBA38-2E86-431E-80B9-948DD9B22541}"/>
              </a:ext>
            </a:extLst>
          </p:cNvPr>
          <p:cNvPicPr>
            <a:picLocks noChangeAspect="1"/>
          </p:cNvPicPr>
          <p:nvPr/>
        </p:nvPicPr>
        <p:blipFill>
          <a:blip r:embed="rId3"/>
          <a:stretch>
            <a:fillRect/>
          </a:stretch>
        </p:blipFill>
        <p:spPr>
          <a:xfrm>
            <a:off x="7757366" y="1503997"/>
            <a:ext cx="4206033" cy="448581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29812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03A6-6DC8-A6E8-594F-D3D3BC77833F}"/>
              </a:ext>
            </a:extLst>
          </p:cNvPr>
          <p:cNvSpPr>
            <a:spLocks noGrp="1"/>
          </p:cNvSpPr>
          <p:nvPr>
            <p:ph type="title"/>
          </p:nvPr>
        </p:nvSpPr>
        <p:spPr>
          <a:xfrm>
            <a:off x="430803" y="-260817"/>
            <a:ext cx="6906491" cy="1330840"/>
          </a:xfrm>
        </p:spPr>
        <p:txBody>
          <a:bodyPr>
            <a:normAutofit/>
          </a:bodyPr>
          <a:lstStyle/>
          <a:p>
            <a:r>
              <a:rPr lang="en-IN" b="1" dirty="0"/>
              <a:t>Bodily fluids handling  </a:t>
            </a:r>
          </a:p>
        </p:txBody>
      </p:sp>
      <p:sp>
        <p:nvSpPr>
          <p:cNvPr id="10" name="Content Placeholder 2">
            <a:extLst>
              <a:ext uri="{FF2B5EF4-FFF2-40B4-BE49-F238E27FC236}">
                <a16:creationId xmlns:a16="http://schemas.microsoft.com/office/drawing/2014/main" id="{696CBA24-AAD5-4959-9E9C-254287EED01F}"/>
              </a:ext>
            </a:extLst>
          </p:cNvPr>
          <p:cNvSpPr txBox="1">
            <a:spLocks/>
          </p:cNvSpPr>
          <p:nvPr/>
        </p:nvSpPr>
        <p:spPr>
          <a:xfrm>
            <a:off x="4499884" y="1453514"/>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2200" dirty="0">
                <a:latin typeface="Calirbi (body) "/>
              </a:rPr>
              <a:t>Proper use of PPE: </a:t>
            </a:r>
          </a:p>
          <a:p>
            <a:pPr marL="457200" indent="-457200">
              <a:lnSpc>
                <a:spcPct val="100000"/>
              </a:lnSpc>
              <a:buAutoNum type="alphaUcParenR"/>
            </a:pPr>
            <a:r>
              <a:rPr lang="en-US" sz="2200" dirty="0">
                <a:latin typeface="Calirbi (body) "/>
              </a:rPr>
              <a:t>Put on masks, gloves and apron</a:t>
            </a:r>
          </a:p>
          <a:p>
            <a:pPr marL="457200" indent="-457200">
              <a:lnSpc>
                <a:spcPct val="100000"/>
              </a:lnSpc>
              <a:buAutoNum type="alphaUcParenR"/>
            </a:pPr>
            <a:r>
              <a:rPr lang="en-US" sz="2200" dirty="0">
                <a:latin typeface="Calirbi (body) "/>
              </a:rPr>
              <a:t>Clean up the simulated bodily fluid with the use of the provided cleaning materials.</a:t>
            </a:r>
          </a:p>
          <a:p>
            <a:pPr marL="457200" indent="-457200">
              <a:lnSpc>
                <a:spcPct val="100000"/>
              </a:lnSpc>
              <a:buAutoNum type="alphaUcParenR"/>
            </a:pPr>
            <a:r>
              <a:rPr lang="en-US" sz="2200" dirty="0">
                <a:latin typeface="Calirbi (body) "/>
              </a:rPr>
              <a:t>Safely dispose PPE </a:t>
            </a:r>
          </a:p>
          <a:p>
            <a:pPr marL="457200" indent="-457200">
              <a:lnSpc>
                <a:spcPct val="100000"/>
              </a:lnSpc>
              <a:buAutoNum type="alphaUcParenR"/>
            </a:pPr>
            <a:r>
              <a:rPr lang="en-US" sz="2200" dirty="0">
                <a:latin typeface="Calirbi (body) "/>
              </a:rPr>
              <a:t>Focus on the relevance of avoiding cross-contamination. </a:t>
            </a:r>
          </a:p>
          <a:p>
            <a:pPr>
              <a:lnSpc>
                <a:spcPct val="100000"/>
              </a:lnSpc>
            </a:pPr>
            <a:r>
              <a:rPr lang="en-US" sz="2200" dirty="0">
                <a:latin typeface="Calirbi (body) "/>
              </a:rPr>
              <a:t>Reporting incidents </a:t>
            </a:r>
          </a:p>
          <a:p>
            <a:pPr marL="457200" indent="-457200">
              <a:lnSpc>
                <a:spcPct val="100000"/>
              </a:lnSpc>
              <a:buAutoNum type="alphaUcParenR"/>
            </a:pPr>
            <a:r>
              <a:rPr lang="en-US" sz="2200" dirty="0">
                <a:latin typeface="Calirbi (body) "/>
              </a:rPr>
              <a:t>Simulate an incident with the involvement of the exposure of bodily fluids. </a:t>
            </a:r>
          </a:p>
          <a:p>
            <a:pPr marL="457200" indent="-457200">
              <a:lnSpc>
                <a:spcPct val="100000"/>
              </a:lnSpc>
              <a:buAutoNum type="alphaUcParenR"/>
            </a:pPr>
            <a:r>
              <a:rPr lang="en-US" sz="2200" dirty="0">
                <a:latin typeface="Calirbi (body) "/>
              </a:rPr>
              <a:t>Appropriately fill the incident report form </a:t>
            </a:r>
          </a:p>
          <a:p>
            <a:pPr marL="457200" indent="-457200">
              <a:lnSpc>
                <a:spcPct val="100000"/>
              </a:lnSpc>
              <a:buAutoNum type="alphaUcParenR"/>
            </a:pPr>
            <a:r>
              <a:rPr lang="en-US" sz="2200" dirty="0">
                <a:latin typeface="Calirbi (body) "/>
              </a:rPr>
              <a:t>Discuss the relevance of prompt reporting to immediate supervisor. </a:t>
            </a:r>
          </a:p>
          <a:p>
            <a:pPr marL="0" indent="0">
              <a:buNone/>
            </a:pPr>
            <a:endParaRPr lang="en-US" sz="2200" dirty="0">
              <a:latin typeface="Calirbi (body) "/>
            </a:endParaRPr>
          </a:p>
        </p:txBody>
      </p:sp>
      <p:pic>
        <p:nvPicPr>
          <p:cNvPr id="6" name="Picture 5">
            <a:extLst>
              <a:ext uri="{FF2B5EF4-FFF2-40B4-BE49-F238E27FC236}">
                <a16:creationId xmlns:a16="http://schemas.microsoft.com/office/drawing/2014/main" id="{0CF98ECE-C196-413F-9946-E247C3E5E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3998" y="1920239"/>
            <a:ext cx="3947001" cy="39470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62922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DB417-B68D-A6DD-CE55-9D84AE780B1C}"/>
              </a:ext>
            </a:extLst>
          </p:cNvPr>
          <p:cNvSpPr>
            <a:spLocks noGrp="1"/>
          </p:cNvSpPr>
          <p:nvPr>
            <p:ph type="title"/>
          </p:nvPr>
        </p:nvSpPr>
        <p:spPr>
          <a:xfrm>
            <a:off x="426720" y="156368"/>
            <a:ext cx="10515600" cy="1325563"/>
          </a:xfrm>
        </p:spPr>
        <p:txBody>
          <a:bodyPr/>
          <a:lstStyle/>
          <a:p>
            <a:r>
              <a:rPr lang="en-US" sz="4400" spc="-164" dirty="0">
                <a:solidFill>
                  <a:srgbClr val="2D2D2D"/>
                </a:solidFill>
                <a:latin typeface="ITC Avant Garde Gothic Bold"/>
              </a:rPr>
              <a:t>Self assessment on Hoover maintenance </a:t>
            </a:r>
            <a:endParaRPr lang="en-IN" dirty="0"/>
          </a:p>
        </p:txBody>
      </p:sp>
      <p:sp>
        <p:nvSpPr>
          <p:cNvPr id="7" name="Content Placeholder 2">
            <a:extLst>
              <a:ext uri="{FF2B5EF4-FFF2-40B4-BE49-F238E27FC236}">
                <a16:creationId xmlns:a16="http://schemas.microsoft.com/office/drawing/2014/main" id="{325D5FE6-EDD2-4185-ADBD-CB172EEF292C}"/>
              </a:ext>
            </a:extLst>
          </p:cNvPr>
          <p:cNvSpPr txBox="1">
            <a:spLocks/>
          </p:cNvSpPr>
          <p:nvPr/>
        </p:nvSpPr>
        <p:spPr>
          <a:xfrm>
            <a:off x="426720" y="1226740"/>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2200" dirty="0">
                <a:latin typeface="Calirbi (body) "/>
              </a:rPr>
              <a:t>Self assessment questions: </a:t>
            </a:r>
          </a:p>
          <a:p>
            <a:pPr marL="457200" indent="-457200">
              <a:lnSpc>
                <a:spcPct val="100000"/>
              </a:lnSpc>
              <a:buAutoNum type="alphaUcParenR"/>
            </a:pPr>
            <a:r>
              <a:rPr lang="en-US" sz="2200" dirty="0">
                <a:latin typeface="Calirbi (body) "/>
              </a:rPr>
              <a:t>Can I confidently assemble and disassemble key  segments of different types of vacuum cleaner? </a:t>
            </a:r>
          </a:p>
          <a:p>
            <a:pPr>
              <a:lnSpc>
                <a:spcPct val="100000"/>
              </a:lnSpc>
            </a:pPr>
            <a:r>
              <a:rPr lang="en-US" sz="2200" dirty="0">
                <a:latin typeface="Calirbi (body) "/>
              </a:rPr>
              <a:t>Routine maintenance: </a:t>
            </a:r>
          </a:p>
          <a:p>
            <a:pPr marL="457200" indent="-457200">
              <a:lnSpc>
                <a:spcPct val="100000"/>
              </a:lnSpc>
              <a:buAutoNum type="alphaUcParenR"/>
            </a:pPr>
            <a:r>
              <a:rPr lang="en-US" sz="2200" dirty="0">
                <a:latin typeface="Calirbi (body) "/>
              </a:rPr>
              <a:t>Am I aware of the routine maintenance activities needed for optimal performance of the vacuum cleaner? </a:t>
            </a:r>
          </a:p>
          <a:p>
            <a:pPr>
              <a:lnSpc>
                <a:spcPct val="100000"/>
              </a:lnSpc>
            </a:pPr>
            <a:r>
              <a:rPr lang="en-US" sz="2200" dirty="0">
                <a:latin typeface="Calirbi (body) "/>
              </a:rPr>
              <a:t>Troubleshooting: </a:t>
            </a:r>
          </a:p>
          <a:p>
            <a:pPr marL="0" indent="0">
              <a:lnSpc>
                <a:spcPct val="100000"/>
              </a:lnSpc>
              <a:buNone/>
            </a:pPr>
            <a:r>
              <a:rPr lang="en-US" sz="2200" dirty="0">
                <a:latin typeface="Calirbi (body) "/>
              </a:rPr>
              <a:t>A) Do I experience any difficulties identifying common issues with vacuum cleaners? </a:t>
            </a:r>
          </a:p>
        </p:txBody>
      </p:sp>
      <p:pic>
        <p:nvPicPr>
          <p:cNvPr id="9" name="Picture 8">
            <a:extLst>
              <a:ext uri="{FF2B5EF4-FFF2-40B4-BE49-F238E27FC236}">
                <a16:creationId xmlns:a16="http://schemas.microsoft.com/office/drawing/2014/main" id="{B649131E-5B49-4B26-A931-05F75147C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1105" y="2218941"/>
            <a:ext cx="3601215" cy="360121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63794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DB417-B68D-A6DD-CE55-9D84AE780B1C}"/>
              </a:ext>
            </a:extLst>
          </p:cNvPr>
          <p:cNvSpPr>
            <a:spLocks noGrp="1"/>
          </p:cNvSpPr>
          <p:nvPr>
            <p:ph type="title"/>
          </p:nvPr>
        </p:nvSpPr>
        <p:spPr>
          <a:xfrm>
            <a:off x="426720" y="380365"/>
            <a:ext cx="10515600" cy="1325563"/>
          </a:xfrm>
        </p:spPr>
        <p:txBody>
          <a:bodyPr/>
          <a:lstStyle/>
          <a:p>
            <a:r>
              <a:rPr lang="en-US" sz="4400" spc="-164" dirty="0">
                <a:solidFill>
                  <a:srgbClr val="2D2D2D"/>
                </a:solidFill>
                <a:latin typeface="ITC Avant Garde Gothic Bold"/>
              </a:rPr>
              <a:t>Self-assessment on  practical guide for disabling alarms</a:t>
            </a:r>
            <a:endParaRPr lang="en-IN" dirty="0"/>
          </a:p>
        </p:txBody>
      </p:sp>
      <p:sp>
        <p:nvSpPr>
          <p:cNvPr id="7" name="Content Placeholder 2">
            <a:extLst>
              <a:ext uri="{FF2B5EF4-FFF2-40B4-BE49-F238E27FC236}">
                <a16:creationId xmlns:a16="http://schemas.microsoft.com/office/drawing/2014/main" id="{325D5FE6-EDD2-4185-ADBD-CB172EEF292C}"/>
              </a:ext>
            </a:extLst>
          </p:cNvPr>
          <p:cNvSpPr txBox="1">
            <a:spLocks/>
          </p:cNvSpPr>
          <p:nvPr/>
        </p:nvSpPr>
        <p:spPr>
          <a:xfrm>
            <a:off x="4693920" y="1272381"/>
            <a:ext cx="6248400"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2200" dirty="0">
                <a:latin typeface="Calirbi (body) "/>
              </a:rPr>
              <a:t>Self assessment questions: </a:t>
            </a:r>
          </a:p>
          <a:p>
            <a:pPr marL="457200" indent="-457200">
              <a:lnSpc>
                <a:spcPct val="100000"/>
              </a:lnSpc>
              <a:buAutoNum type="alphaUcParenR"/>
            </a:pPr>
            <a:r>
              <a:rPr lang="en-US" sz="2200" dirty="0">
                <a:latin typeface="Calirbi (body) "/>
              </a:rPr>
              <a:t>Am I familiar with the situations under which alarms need to be disabled? </a:t>
            </a:r>
          </a:p>
          <a:p>
            <a:pPr>
              <a:lnSpc>
                <a:spcPct val="100000"/>
              </a:lnSpc>
            </a:pPr>
            <a:r>
              <a:rPr lang="en-US" sz="2200" dirty="0">
                <a:latin typeface="Calirbi (body) "/>
              </a:rPr>
              <a:t>Communication: </a:t>
            </a:r>
          </a:p>
          <a:p>
            <a:pPr marL="457200" indent="-457200">
              <a:lnSpc>
                <a:spcPct val="100000"/>
              </a:lnSpc>
              <a:buAutoNum type="alphaUcParenR"/>
            </a:pPr>
            <a:r>
              <a:rPr lang="en-US" sz="2200" dirty="0">
                <a:latin typeface="Calirbi (body) "/>
              </a:rPr>
              <a:t>Am I able to communicate effectively the disablement of alarms to relevant personnel or immediate supervisor? </a:t>
            </a:r>
          </a:p>
          <a:p>
            <a:pPr>
              <a:lnSpc>
                <a:spcPct val="100000"/>
              </a:lnSpc>
            </a:pPr>
            <a:r>
              <a:rPr lang="en-US" sz="2200" dirty="0">
                <a:latin typeface="Calirbi (body) "/>
              </a:rPr>
              <a:t>Knowledge: </a:t>
            </a:r>
          </a:p>
          <a:p>
            <a:pPr marL="0" indent="0">
              <a:lnSpc>
                <a:spcPct val="100000"/>
              </a:lnSpc>
              <a:buNone/>
            </a:pPr>
            <a:r>
              <a:rPr lang="en-US" sz="2200" dirty="0">
                <a:latin typeface="Calirbi (body) "/>
              </a:rPr>
              <a:t>A) Do I comprehend the step-by-step processes to disable different types of alarms? </a:t>
            </a:r>
          </a:p>
        </p:txBody>
      </p:sp>
      <p:pic>
        <p:nvPicPr>
          <p:cNvPr id="5" name="Picture 4">
            <a:extLst>
              <a:ext uri="{FF2B5EF4-FFF2-40B4-BE49-F238E27FC236}">
                <a16:creationId xmlns:a16="http://schemas.microsoft.com/office/drawing/2014/main" id="{001EEE9E-FE91-4022-90A9-86A5141369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163133">
            <a:off x="161068" y="2217903"/>
            <a:ext cx="3907935" cy="3907935"/>
          </a:xfrm>
          <a:prstGeom prst="rect">
            <a:avLst/>
          </a:prstGeom>
        </p:spPr>
      </p:pic>
    </p:spTree>
    <p:extLst>
      <p:ext uri="{BB962C8B-B14F-4D97-AF65-F5344CB8AC3E}">
        <p14:creationId xmlns:p14="http://schemas.microsoft.com/office/powerpoint/2010/main" val="4247211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325D5FE6-EDD2-4185-ADBD-CB172EEF292C}"/>
              </a:ext>
            </a:extLst>
          </p:cNvPr>
          <p:cNvSpPr txBox="1">
            <a:spLocks/>
          </p:cNvSpPr>
          <p:nvPr/>
        </p:nvSpPr>
        <p:spPr>
          <a:xfrm>
            <a:off x="426720" y="1226740"/>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2200" dirty="0">
                <a:latin typeface="Calirbi (body) "/>
              </a:rPr>
              <a:t>Self assessment questions: </a:t>
            </a:r>
          </a:p>
          <a:p>
            <a:pPr marL="457200" indent="-457200">
              <a:lnSpc>
                <a:spcPct val="100000"/>
              </a:lnSpc>
              <a:buAutoNum type="alphaUcParenR"/>
            </a:pPr>
            <a:r>
              <a:rPr lang="en-US" sz="2200" dirty="0">
                <a:latin typeface="Calirbi (body) "/>
              </a:rPr>
              <a:t>Can I appropriately implement and remove different types of PPE for tasks that involve bodily fluids? </a:t>
            </a:r>
          </a:p>
          <a:p>
            <a:pPr>
              <a:lnSpc>
                <a:spcPct val="100000"/>
              </a:lnSpc>
            </a:pPr>
            <a:r>
              <a:rPr lang="en-US" sz="2200" dirty="0">
                <a:latin typeface="Calirbi (body) "/>
              </a:rPr>
              <a:t>Routine maintenance: </a:t>
            </a:r>
          </a:p>
          <a:p>
            <a:pPr marL="457200" indent="-457200">
              <a:lnSpc>
                <a:spcPct val="100000"/>
              </a:lnSpc>
              <a:buAutoNum type="alphaUcParenR"/>
            </a:pPr>
            <a:r>
              <a:rPr lang="en-US" sz="2200" dirty="0">
                <a:latin typeface="Calirbi (body) "/>
              </a:rPr>
              <a:t>Am I efficient in cleaning processes for different surfaces contaminated with bodily fluids? </a:t>
            </a:r>
          </a:p>
          <a:p>
            <a:pPr>
              <a:lnSpc>
                <a:spcPct val="100000"/>
              </a:lnSpc>
            </a:pPr>
            <a:r>
              <a:rPr lang="en-US" sz="2200" dirty="0">
                <a:latin typeface="Calirbi (body) "/>
              </a:rPr>
              <a:t>Troubleshooting: </a:t>
            </a:r>
          </a:p>
          <a:p>
            <a:pPr marL="0" indent="0">
              <a:lnSpc>
                <a:spcPct val="100000"/>
              </a:lnSpc>
              <a:buNone/>
            </a:pPr>
            <a:r>
              <a:rPr lang="en-US" sz="2200" dirty="0">
                <a:latin typeface="Calirbi (body) "/>
              </a:rPr>
              <a:t>A) Am I well aware of the steps to follow in reporting incidents involving bodily fluids?  Self-assessment</a:t>
            </a:r>
          </a:p>
        </p:txBody>
      </p:sp>
      <p:sp>
        <p:nvSpPr>
          <p:cNvPr id="9" name="Title 1">
            <a:extLst>
              <a:ext uri="{FF2B5EF4-FFF2-40B4-BE49-F238E27FC236}">
                <a16:creationId xmlns:a16="http://schemas.microsoft.com/office/drawing/2014/main" id="{BA9F7789-BFB6-4F54-898A-DD21C7F1F53A}"/>
              </a:ext>
            </a:extLst>
          </p:cNvPr>
          <p:cNvSpPr>
            <a:spLocks noGrp="1"/>
          </p:cNvSpPr>
          <p:nvPr>
            <p:ph type="title"/>
          </p:nvPr>
        </p:nvSpPr>
        <p:spPr>
          <a:xfrm>
            <a:off x="426720" y="380365"/>
            <a:ext cx="10515600" cy="1325563"/>
          </a:xfrm>
        </p:spPr>
        <p:txBody>
          <a:bodyPr/>
          <a:lstStyle/>
          <a:p>
            <a:r>
              <a:rPr lang="en-US" sz="4400" spc="-164" dirty="0">
                <a:solidFill>
                  <a:srgbClr val="2D2D2D"/>
                </a:solidFill>
                <a:latin typeface="ITC Avant Garde Gothic Bold"/>
              </a:rPr>
              <a:t>Self-assessment on a practical guide for bodily fluids and sharp kit handling </a:t>
            </a:r>
            <a:endParaRPr lang="en-IN" dirty="0"/>
          </a:p>
        </p:txBody>
      </p:sp>
      <p:pic>
        <p:nvPicPr>
          <p:cNvPr id="10" name="Picture 9">
            <a:extLst>
              <a:ext uri="{FF2B5EF4-FFF2-40B4-BE49-F238E27FC236}">
                <a16:creationId xmlns:a16="http://schemas.microsoft.com/office/drawing/2014/main" id="{F608C7D1-61AE-41C4-94D7-7BE03239B3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06823">
            <a:off x="7778356" y="2505390"/>
            <a:ext cx="3869057" cy="25793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03154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4ABC0-1D24-1DDE-47E4-381AF811E97D}"/>
              </a:ext>
            </a:extLst>
          </p:cNvPr>
          <p:cNvSpPr>
            <a:spLocks noGrp="1"/>
          </p:cNvSpPr>
          <p:nvPr>
            <p:ph type="title"/>
          </p:nvPr>
        </p:nvSpPr>
        <p:spPr>
          <a:xfrm>
            <a:off x="841247" y="-1600200"/>
            <a:ext cx="3600860" cy="5431536"/>
          </a:xfrm>
        </p:spPr>
        <p:txBody>
          <a:bodyPr>
            <a:normAutofit/>
          </a:bodyPr>
          <a:lstStyle/>
          <a:p>
            <a:r>
              <a:rPr lang="en-US" sz="5400" kern="1200" spc="-329" dirty="0">
                <a:latin typeface="+mj-lt"/>
                <a:ea typeface="+mj-ea"/>
                <a:cs typeface="+mj-cs"/>
              </a:rPr>
              <a:t>Reference</a:t>
            </a:r>
            <a:br>
              <a:rPr lang="en-US" sz="5400" kern="1200" spc="-329" dirty="0">
                <a:latin typeface="+mj-lt"/>
                <a:ea typeface="+mj-ea"/>
                <a:cs typeface="+mj-cs"/>
              </a:rPr>
            </a:br>
            <a:endParaRPr lang="en-IN" sz="5400" dirty="0"/>
          </a:p>
        </p:txBody>
      </p:sp>
      <p:sp>
        <p:nvSpPr>
          <p:cNvPr id="3" name="Content Placeholder 2">
            <a:extLst>
              <a:ext uri="{FF2B5EF4-FFF2-40B4-BE49-F238E27FC236}">
                <a16:creationId xmlns:a16="http://schemas.microsoft.com/office/drawing/2014/main" id="{AB46AA97-748D-82B3-0DAA-0CB145D0FFDC}"/>
              </a:ext>
            </a:extLst>
          </p:cNvPr>
          <p:cNvSpPr>
            <a:spLocks noGrp="1"/>
          </p:cNvSpPr>
          <p:nvPr>
            <p:ph idx="1"/>
          </p:nvPr>
        </p:nvSpPr>
        <p:spPr>
          <a:xfrm>
            <a:off x="3856418" y="412391"/>
            <a:ext cx="6224335" cy="5431536"/>
          </a:xfrm>
        </p:spPr>
        <p:txBody>
          <a:bodyPr anchor="ctr">
            <a:normAutofit fontScale="62500" lnSpcReduction="20000"/>
          </a:bodyPr>
          <a:lstStyle/>
          <a:p>
            <a:pPr algn="just"/>
            <a:endParaRPr lang="en-US" sz="1600"/>
          </a:p>
          <a:p>
            <a:pPr algn="just"/>
            <a:r>
              <a:rPr lang="en-US" sz="1600"/>
              <a:t>Ruck</a:t>
            </a:r>
            <a:r>
              <a:rPr lang="en-US" sz="1600" dirty="0"/>
              <a:t>, K. and Trainor, S., 2012. Developing internal communication practice that supports employee engagement. </a:t>
            </a:r>
            <a:r>
              <a:rPr lang="en-US" sz="1600" i="1" dirty="0"/>
              <a:t>Public Relations and Communication Management: The State of the Profession</a:t>
            </a:r>
            <a:r>
              <a:rPr lang="en-US" sz="1600" dirty="0"/>
              <a:t>, </a:t>
            </a:r>
            <a:r>
              <a:rPr lang="en-US" sz="1600" i="1" dirty="0"/>
              <a:t>138</a:t>
            </a:r>
            <a:r>
              <a:rPr lang="en-US" sz="1600" dirty="0"/>
              <a:t>.</a:t>
            </a:r>
          </a:p>
          <a:p>
            <a:pPr algn="just"/>
            <a:r>
              <a:rPr lang="en-GB" sz="1600" dirty="0"/>
              <a:t>Chiang, C.F., Back, K.J. and Canter, D.D., 2005. The impact of employee training on job satisfaction and intention to stay in the hotel industry. Journal of Human Resources in Hospitality &amp; Tourism, 4(2), pp.99-118.</a:t>
            </a:r>
          </a:p>
          <a:p>
            <a:pPr algn="just"/>
            <a:r>
              <a:rPr lang="en-GB" sz="1600" dirty="0" err="1"/>
              <a:t>Zainol</a:t>
            </a:r>
            <a:r>
              <a:rPr lang="en-GB" sz="1600" dirty="0"/>
              <a:t>, S.S., </a:t>
            </a:r>
            <a:r>
              <a:rPr lang="en-GB" sz="1600" dirty="0" err="1"/>
              <a:t>Hussin</a:t>
            </a:r>
            <a:r>
              <a:rPr lang="en-GB" sz="1600" dirty="0"/>
              <a:t>, S.B. and Othman, M.S., 2016. Determinants of employee engagement in hotel industry in Malaysia. A theoretical model. International Journal of Academic Research in Accounting, Finance and Management Sciences, 6(3), pp.1-9.</a:t>
            </a:r>
          </a:p>
          <a:p>
            <a:pPr algn="just"/>
            <a:r>
              <a:rPr lang="en-GB" sz="1600" dirty="0"/>
              <a:t>Putri, V.L. and Welly, J., 2014. Measuring The Level of Employee Engagement Using Q12Gallup: Case Study in PT </a:t>
            </a:r>
            <a:r>
              <a:rPr lang="en-GB" sz="1600" dirty="0" err="1"/>
              <a:t>Safta</a:t>
            </a:r>
            <a:r>
              <a:rPr lang="en-GB" sz="1600" dirty="0"/>
              <a:t> </a:t>
            </a:r>
            <a:r>
              <a:rPr lang="en-GB" sz="1600" dirty="0" err="1"/>
              <a:t>Ferti</a:t>
            </a:r>
            <a:r>
              <a:rPr lang="en-GB" sz="1600" dirty="0"/>
              <a:t>. Journal of Business and Management, 3(8), pp.904-912.</a:t>
            </a:r>
          </a:p>
          <a:p>
            <a:pPr algn="just"/>
            <a:r>
              <a:rPr lang="en-GB" sz="1600" dirty="0" err="1"/>
              <a:t>Klaic</a:t>
            </a:r>
            <a:r>
              <a:rPr lang="en-GB" sz="1600" dirty="0"/>
              <a:t>, A., </a:t>
            </a:r>
            <a:r>
              <a:rPr lang="en-GB" sz="1600" dirty="0" err="1"/>
              <a:t>Burtscher</a:t>
            </a:r>
            <a:r>
              <a:rPr lang="en-GB" sz="1600" dirty="0"/>
              <a:t>, M.J. and Jonas, K., 2020. Fostering team innovation and learning by means of team‐centric transformational leadership: The role of teamwork quality. Journal of Occupational and Organizational Psychology, 93(4), pp.942-966.</a:t>
            </a:r>
          </a:p>
          <a:p>
            <a:pPr algn="just"/>
            <a:r>
              <a:rPr lang="en-GB" sz="1600" dirty="0"/>
              <a:t>Mullins, L. and </a:t>
            </a:r>
            <a:r>
              <a:rPr lang="en-GB" sz="1600" dirty="0" err="1"/>
              <a:t>Dossor</a:t>
            </a:r>
            <a:r>
              <a:rPr lang="en-GB" sz="1600" dirty="0"/>
              <a:t>, P. (2013) Hospitality Management and Organisational Behaviour. 5th ed. Harlow: Pearson. </a:t>
            </a:r>
          </a:p>
          <a:p>
            <a:pPr algn="just"/>
            <a:r>
              <a:rPr lang="en-GB" sz="1600" dirty="0"/>
              <a:t>Cottrell, S. (2019) The Study Skills Handbook. 5th ed. London: Red  Globe Press. </a:t>
            </a:r>
          </a:p>
          <a:p>
            <a:pPr algn="just"/>
            <a:r>
              <a:rPr lang="en-GB" sz="1600" dirty="0"/>
              <a:t>Bridger, E. (2018) Employee engagement: a practical introduction. 2nd ed. HR Fundamentals. London: CIPD and Kogan Page</a:t>
            </a:r>
          </a:p>
          <a:p>
            <a:pPr algn="just"/>
            <a:r>
              <a:rPr lang="en-GB" sz="1600" dirty="0"/>
              <a:t>Leiter, M. P. and Bakker, A. B. (2010) Work Engagement : A Handbook of Essential Theory and Research. Hove [England]: Psychology Press</a:t>
            </a:r>
          </a:p>
          <a:p>
            <a:pPr algn="just"/>
            <a:r>
              <a:rPr lang="en-GB" sz="1600" dirty="0"/>
              <a:t>Casado, M. (2012) Housekeeping Management. London: Wiley.</a:t>
            </a:r>
          </a:p>
          <a:p>
            <a:pPr algn="just"/>
            <a:r>
              <a:rPr lang="en-GB" sz="1600" dirty="0"/>
              <a:t>Wood, R. (2013) Key Concepts in Hospitality Management. London: Sage. </a:t>
            </a:r>
          </a:p>
          <a:p>
            <a:pPr algn="just"/>
            <a:endParaRPr lang="en-US" sz="1600" dirty="0"/>
          </a:p>
          <a:p>
            <a:pPr algn="just"/>
            <a:endParaRPr lang="en-IN" sz="1700" dirty="0"/>
          </a:p>
        </p:txBody>
      </p:sp>
    </p:spTree>
    <p:extLst>
      <p:ext uri="{BB962C8B-B14F-4D97-AF65-F5344CB8AC3E}">
        <p14:creationId xmlns:p14="http://schemas.microsoft.com/office/powerpoint/2010/main" val="2865437414"/>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150</TotalTime>
  <Words>1509</Words>
  <Application>Microsoft Office PowerPoint</Application>
  <PresentationFormat>Widescreen</PresentationFormat>
  <Paragraphs>96</Paragraphs>
  <Slides>11</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Arial</vt:lpstr>
      <vt:lpstr>Calibri</vt:lpstr>
      <vt:lpstr>Calibri (body)</vt:lpstr>
      <vt:lpstr>Calirbi (body)</vt:lpstr>
      <vt:lpstr>Calirbi (body) </vt:lpstr>
      <vt:lpstr>Century Schoolbook</vt:lpstr>
      <vt:lpstr>Garet Italics</vt:lpstr>
      <vt:lpstr>ITC Avant Garde Gothic Bold</vt:lpstr>
      <vt:lpstr>Wingdings 2</vt:lpstr>
      <vt:lpstr>View</vt:lpstr>
      <vt:lpstr>Operating Hotel Facilities Component 3</vt:lpstr>
      <vt:lpstr>Staffs Training – Practical guide </vt:lpstr>
      <vt:lpstr>INTRODUCTION </vt:lpstr>
      <vt:lpstr>Training aims:   </vt:lpstr>
      <vt:lpstr>Hoover Maintenance</vt:lpstr>
      <vt:lpstr>Disabling alarms </vt:lpstr>
      <vt:lpstr>Bodily fluids handling  </vt:lpstr>
      <vt:lpstr>Self assessment on Hoover maintenance </vt:lpstr>
      <vt:lpstr>Self-assessment on  practical guide for disabling alarms</vt:lpstr>
      <vt:lpstr>Self-assessment on a practical guide for bodily fluids and sharp kit handling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Staffs Training</dc:title>
  <cp:lastModifiedBy>Felicia Mihalea (2225726)</cp:lastModifiedBy>
  <cp:revision>29</cp:revision>
  <dcterms:created xsi:type="dcterms:W3CDTF">2023-10-25T19:15:48Z</dcterms:created>
  <dcterms:modified xsi:type="dcterms:W3CDTF">2023-11-12T17:51:02Z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2023-10-25T19:41:49Z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e52cb592-6068-4840-bf97-82d77dfc75ed</vt:lpwstr>
  </property>
  <property fmtid="{D5CDD505-2E9C-101B-9397-08002B2CF9AE}" pid="7" name="MSIP_Label_defa4170-0d19-0005-0004-bc88714345d2_ActionId">
    <vt:lpwstr>8c85aeb8-de6f-47db-908d-336a12396704</vt:lpwstr>
  </property>
  <property fmtid="{D5CDD505-2E9C-101B-9397-08002B2CF9AE}" pid="8" name="MSIP_Label_defa4170-0d19-0005-0004-bc88714345d2_ContentBits">
    <vt:lpwstr>0</vt:lpwstr>
  </property>
</Properties>
</file>