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8288000" cy="10287000"/>
  <p:notesSz cx="6858000" cy="9144000"/>
  <p:embeddedFontLst>
    <p:embeddedFont>
      <p:font typeface="Canva Sans" panose="020B0604020202020204" charset="0"/>
      <p:regular r:id="rId21"/>
    </p:embeddedFont>
    <p:embeddedFont>
      <p:font typeface="Canva Sans Bold" panose="020B0604020202020204" charset="0"/>
      <p:regular r:id="rId22"/>
    </p:embeddedFont>
    <p:embeddedFont>
      <p:font typeface="Glacial Indifference" panose="020B0604020202020204" charset="0"/>
      <p:regular r:id="rId23"/>
    </p:embeddedFont>
    <p:embeddedFont>
      <p:font typeface="Glacial Indifference Bold" panose="020B0604020202020204" charset="0"/>
      <p:regular r:id="rId24"/>
    </p:embeddedFont>
    <p:embeddedFont>
      <p:font typeface="Poppins" panose="00000500000000000000" pitchFamily="2" charset="0"/>
      <p:regular r:id="rId25"/>
    </p:embeddedFont>
    <p:embeddedFont>
      <p:font typeface="Poppins Bold"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61175-5B6B-4752-8865-59328A044C07}" v="214" dt="2026-03-23T14:25:01.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57373" autoAdjust="0"/>
  </p:normalViewPr>
  <p:slideViewPr>
    <p:cSldViewPr>
      <p:cViewPr>
        <p:scale>
          <a:sx n="33" d="100"/>
          <a:sy n="33" d="100"/>
        </p:scale>
        <p:origin x="1300"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6.fntdata"/><Relationship Id="rId3" Type="http://schemas.openxmlformats.org/officeDocument/2006/relationships/customXml" Target="../customXml/item3.xml"/><Relationship Id="rId21" Type="http://schemas.openxmlformats.org/officeDocument/2006/relationships/font" Target="fonts/font1.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5.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65052-E5BF-48B8-A369-E9E07764F8CC}" type="datetimeFigureOut">
              <a:rPr lang="en-PK" smtClean="0"/>
              <a:t>03/11/2026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6163F-7D6F-498F-BDB6-4B4E8E8A2072}" type="slidenum">
              <a:rPr lang="en-PK" smtClean="0"/>
              <a:t>‹#›</a:t>
            </a:fld>
            <a:endParaRPr lang="en-PK"/>
          </a:p>
        </p:txBody>
      </p:sp>
    </p:spTree>
    <p:extLst>
      <p:ext uri="{BB962C8B-B14F-4D97-AF65-F5344CB8AC3E}">
        <p14:creationId xmlns:p14="http://schemas.microsoft.com/office/powerpoint/2010/main" val="990275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163F-7D6F-498F-BDB6-4B4E8E8A2072}" type="slidenum">
              <a:rPr lang="en-PK" smtClean="0"/>
              <a:t>1</a:t>
            </a:fld>
            <a:endParaRPr lang="en-PK"/>
          </a:p>
        </p:txBody>
      </p:sp>
    </p:spTree>
    <p:extLst>
      <p:ext uri="{BB962C8B-B14F-4D97-AF65-F5344CB8AC3E}">
        <p14:creationId xmlns:p14="http://schemas.microsoft.com/office/powerpoint/2010/main" val="3397507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This presentation focuses on a fictional patient diagnosed with Type 2 Diabetes Mellitus. Type 2 Diabetes is one of the most significant long term health conditions in the United Kingdom. </a:t>
            </a:r>
            <a:r>
              <a:rPr lang="en-US" dirty="0"/>
              <a:t>It affects millions of people and is strongly linked to obesity, sedentary lifestyle and socioeconomic factors.</a:t>
            </a:r>
          </a:p>
          <a:p>
            <a:r>
              <a:rPr lang="en-US" dirty="0"/>
              <a:t>In the UK, diabetes is among the leading causes of cardiovascular disease, kidney failure and preventable blindness. It also places substantial pressure on NHS services. The increasing prevalence of obesity and ageing populations has contributed to its rapid rise.</a:t>
            </a:r>
          </a:p>
          <a:p>
            <a:r>
              <a:rPr lang="en-US" dirty="0"/>
              <a:t>The aim of this presentation is to examine the underlying physiological mechanisms of Type 2 Diabetes and link these processes to anatomical structures and patient specific risk factors.</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2</a:t>
            </a:fld>
            <a:endParaRPr lang="en-PK"/>
          </a:p>
        </p:txBody>
      </p:sp>
    </p:spTree>
    <p:extLst>
      <p:ext uri="{BB962C8B-B14F-4D97-AF65-F5344CB8AC3E}">
        <p14:creationId xmlns:p14="http://schemas.microsoft.com/office/powerpoint/2010/main" val="322364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fictional patient is a 58 year old male of South Asian background with a BMI of 32, classifying him as obese. He works in a sedentary office based role and is a current smoker. He also has a family history of Type 2 Diabetes.</a:t>
            </a:r>
          </a:p>
          <a:p>
            <a:r>
              <a:rPr lang="en-US" dirty="0"/>
              <a:t>South Asian populations in the UK have a significantly higher risk of developing Type 2 Diabetes compared to White British populations, often at lower BMI thresholds. Genetic predisposition combined with environmental and lifestyle factors increases insulin resistance.</a:t>
            </a:r>
          </a:p>
          <a:p>
            <a:r>
              <a:rPr lang="en-US" dirty="0"/>
              <a:t>Obesity, smoking and physical inactivity contribute to chronic inflammation and metabolic dysfunction. These risk factors highlight the importance of social determinants of health, including occupation, cultural dietary patterns and health education access.</a:t>
            </a:r>
          </a:p>
          <a:p>
            <a:r>
              <a:rPr lang="en-US" dirty="0"/>
              <a:t>This case supports the need for </a:t>
            </a:r>
            <a:r>
              <a:rPr lang="en-US" dirty="0" err="1"/>
              <a:t>personalised</a:t>
            </a:r>
            <a:r>
              <a:rPr lang="en-US" dirty="0"/>
              <a:t> management strategies that address both physiological mechanisms and lifestyle </a:t>
            </a:r>
            <a:r>
              <a:rPr lang="en-US" dirty="0" err="1"/>
              <a:t>behaviours</a:t>
            </a:r>
            <a:r>
              <a:rPr lang="en-US" dirty="0"/>
              <a:t>.</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3</a:t>
            </a:fld>
            <a:endParaRPr lang="en-PK"/>
          </a:p>
        </p:txBody>
      </p:sp>
    </p:spTree>
    <p:extLst>
      <p:ext uri="{BB962C8B-B14F-4D97-AF65-F5344CB8AC3E}">
        <p14:creationId xmlns:p14="http://schemas.microsoft.com/office/powerpoint/2010/main" val="3825408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2 Diabetes is primarily </a:t>
            </a:r>
            <a:r>
              <a:rPr lang="en-US" dirty="0" err="1"/>
              <a:t>characterised</a:t>
            </a:r>
            <a:r>
              <a:rPr lang="en-US" dirty="0"/>
              <a:t> by insulin resistance. In skeletal muscle and adipose tissue, insulin receptors become less responsive. As a result, glucose transport into cells is reduced despite normal or elevated insulin levels.</a:t>
            </a:r>
          </a:p>
          <a:p>
            <a:r>
              <a:rPr lang="en-US" dirty="0"/>
              <a:t>Initially, pancreatic beta cells compensate by producing more insulin, leading to </a:t>
            </a:r>
            <a:r>
              <a:rPr lang="en-US" dirty="0" err="1"/>
              <a:t>hyperinsulinaemia</a:t>
            </a:r>
            <a:r>
              <a:rPr lang="en-US" dirty="0"/>
              <a:t>. However, over time, chronic metabolic stress, </a:t>
            </a:r>
            <a:r>
              <a:rPr lang="en-US" dirty="0" err="1"/>
              <a:t>lipotoxicity</a:t>
            </a:r>
            <a:r>
              <a:rPr lang="en-US" dirty="0"/>
              <a:t> and glucotoxicity impair beta cell function.</a:t>
            </a:r>
          </a:p>
          <a:p>
            <a:r>
              <a:rPr lang="en-US" dirty="0"/>
              <a:t>As beta cells progressively fail, insulin production declines. This results in persistent </a:t>
            </a:r>
            <a:r>
              <a:rPr lang="en-US" dirty="0" err="1"/>
              <a:t>hyperglycaemia</a:t>
            </a:r>
            <a:r>
              <a:rPr lang="en-US" dirty="0"/>
              <a:t>. Elevated blood glucose damages blood vessels and nerves, contributing to complications such as neuropathy, nephropathy and cardiovascular disease.</a:t>
            </a:r>
          </a:p>
          <a:p>
            <a:r>
              <a:rPr lang="en-US" dirty="0"/>
              <a:t>The condition is therefore both a disorder of insulin action and insulin secretion.</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4</a:t>
            </a:fld>
            <a:endParaRPr lang="en-PK"/>
          </a:p>
        </p:txBody>
      </p:sp>
    </p:spTree>
    <p:extLst>
      <p:ext uri="{BB962C8B-B14F-4D97-AF65-F5344CB8AC3E}">
        <p14:creationId xmlns:p14="http://schemas.microsoft.com/office/powerpoint/2010/main" val="1221414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pancreas is a retroperitoneal organ located posterior to the stomach. It has both exocrine and endocrine functions.</a:t>
            </a:r>
          </a:p>
          <a:p>
            <a:r>
              <a:rPr lang="en-US" dirty="0"/>
              <a:t>Within the pancreas are clusters of endocrine cells known as the Islets of Langerhans. These </a:t>
            </a:r>
            <a:r>
              <a:rPr lang="en-US" dirty="0" err="1"/>
              <a:t>specialised</a:t>
            </a:r>
            <a:r>
              <a:rPr lang="en-US" dirty="0"/>
              <a:t> cell groups are highly </a:t>
            </a:r>
            <a:r>
              <a:rPr lang="en-US" dirty="0" err="1"/>
              <a:t>vascularised</a:t>
            </a:r>
            <a:r>
              <a:rPr lang="en-US" dirty="0"/>
              <a:t>, allowing rapid hormone release into the bloodstream.</a:t>
            </a:r>
          </a:p>
          <a:p>
            <a:r>
              <a:rPr lang="en-US" dirty="0"/>
              <a:t>Beta cells produce insulin, which lowers blood glucose by promoting cellular uptake. Alpha cells produce glucagon, which increases blood glucose by stimulating glycogen breakdown in the liver.</a:t>
            </a:r>
          </a:p>
          <a:p>
            <a:r>
              <a:rPr lang="en-US" dirty="0"/>
              <a:t>The close structural </a:t>
            </a:r>
            <a:r>
              <a:rPr lang="en-US" dirty="0" err="1"/>
              <a:t>organisation</a:t>
            </a:r>
            <a:r>
              <a:rPr lang="en-US" dirty="0"/>
              <a:t> of these cells allows coordinated regulation of blood glucose levels. In Type 2 Diabetes, beta cell dysfunction disrupts this finely balanced system, leading to chronic </a:t>
            </a:r>
            <a:r>
              <a:rPr lang="en-US" dirty="0" err="1"/>
              <a:t>hyperglycaemia</a:t>
            </a:r>
            <a:r>
              <a:rPr lang="en-US" dirty="0"/>
              <a:t>.</a:t>
            </a:r>
          </a:p>
          <a:p>
            <a:r>
              <a:rPr lang="en-US" dirty="0"/>
              <a:t>This demonstrates how anatomical structure directly supports physiological function.</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5</a:t>
            </a:fld>
            <a:endParaRPr lang="en-PK"/>
          </a:p>
        </p:txBody>
      </p:sp>
    </p:spTree>
    <p:extLst>
      <p:ext uri="{BB962C8B-B14F-4D97-AF65-F5344CB8AC3E}">
        <p14:creationId xmlns:p14="http://schemas.microsoft.com/office/powerpoint/2010/main" val="3542955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Blood glucose regulation is maintained through a tightly controlled endocrine feedback system involving insulin, glucagon and the liver.</a:t>
            </a:r>
          </a:p>
          <a:p>
            <a:r>
              <a:rPr lang="en-US" dirty="0"/>
              <a:t>When blood glucose rises after a meal, beta cells in the pancreas release insulin. Insulin binds to receptors on muscle and adipose cells, stimulating glucose transporter type 4 to move to the cell membrane. This allows glucose to enter the cell for ATP production or storage. Structurally, the presence of insulin receptors and intracellular </a:t>
            </a:r>
            <a:r>
              <a:rPr lang="en-US" dirty="0" err="1"/>
              <a:t>signalling</a:t>
            </a:r>
            <a:r>
              <a:rPr lang="en-US" dirty="0"/>
              <a:t> pathways enables this function.</a:t>
            </a:r>
          </a:p>
          <a:p>
            <a:r>
              <a:rPr lang="en-US" dirty="0"/>
              <a:t>Glucagon, produced by alpha cells, acts antagonistically. When blood glucose falls, glucagon stimulates glycogen breakdown and gluconeogenesis in the liver, increasing circulating glucose.</a:t>
            </a:r>
          </a:p>
          <a:p>
            <a:r>
              <a:rPr lang="en-US" dirty="0"/>
              <a:t>The liver acts as a glucose reservoir. Hepatocytes store glucose as glycogen and release it when required. This bidirectional capacity supports homeostasis.</a:t>
            </a:r>
          </a:p>
          <a:p>
            <a:r>
              <a:rPr lang="en-US" dirty="0"/>
              <a:t>Negative feedback ensures balance. Rising glucose stimulates insulin and suppresses glucagon. Falling glucose reverses this response. The structure of pancreatic islets and hepatic tissue allows rapid hormonal </a:t>
            </a:r>
            <a:r>
              <a:rPr lang="en-US" dirty="0" err="1"/>
              <a:t>signalling</a:t>
            </a:r>
            <a:r>
              <a:rPr lang="en-US" dirty="0"/>
              <a:t> and systemic regulation.</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6</a:t>
            </a:fld>
            <a:endParaRPr lang="en-PK"/>
          </a:p>
        </p:txBody>
      </p:sp>
    </p:spTree>
    <p:extLst>
      <p:ext uri="{BB962C8B-B14F-4D97-AF65-F5344CB8AC3E}">
        <p14:creationId xmlns:p14="http://schemas.microsoft.com/office/powerpoint/2010/main" val="649094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Type 2 Diabetes, the normal feedback system becomes dysfunctional. Peripheral tissues develop insulin resistance, meaning insulin receptors respond less effectively to circulating insulin.</a:t>
            </a:r>
          </a:p>
          <a:p>
            <a:r>
              <a:rPr lang="en-US" dirty="0"/>
              <a:t>At a cellular level, receptor </a:t>
            </a:r>
            <a:r>
              <a:rPr lang="en-US" dirty="0" err="1"/>
              <a:t>signalling</a:t>
            </a:r>
            <a:r>
              <a:rPr lang="en-US" dirty="0"/>
              <a:t> pathways are impaired. This reduces GLUT4 transporter movement to the membrane, limiting glucose uptake. Despite high insulin levels initially, glucose remains in the bloodstream.</a:t>
            </a:r>
          </a:p>
          <a:p>
            <a:r>
              <a:rPr lang="en-US" dirty="0"/>
              <a:t>Simultaneously, the liver becomes less responsive to insulin’s inhibitory effect. Hepatic glucose production continues through gluconeogenesis even when blood glucose is already elevated.</a:t>
            </a:r>
          </a:p>
          <a:p>
            <a:r>
              <a:rPr lang="en-US" dirty="0"/>
              <a:t>Over time, chronic exposure to high glucose and fatty acids damages beta cells, reducing insulin secretion. The result is sustained </a:t>
            </a:r>
            <a:r>
              <a:rPr lang="en-US" dirty="0" err="1"/>
              <a:t>hyperglycaemia</a:t>
            </a:r>
            <a:r>
              <a:rPr lang="en-US" dirty="0"/>
              <a:t>.</a:t>
            </a:r>
          </a:p>
          <a:p>
            <a:r>
              <a:rPr lang="en-US" dirty="0"/>
              <a:t>This pathological process demonstrates how disruption at receptor level leads to systemic metabolic imbalance, highlighting the integration between cellular dysfunction and whole body disease.</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7</a:t>
            </a:fld>
            <a:endParaRPr lang="en-PK"/>
          </a:p>
        </p:txBody>
      </p:sp>
    </p:spTree>
    <p:extLst>
      <p:ext uri="{BB962C8B-B14F-4D97-AF65-F5344CB8AC3E}">
        <p14:creationId xmlns:p14="http://schemas.microsoft.com/office/powerpoint/2010/main" val="3249950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hronic</a:t>
            </a:r>
            <a:r>
              <a:rPr lang="en-US" dirty="0"/>
              <a:t> </a:t>
            </a:r>
            <a:r>
              <a:rPr lang="en-US" dirty="0" err="1"/>
              <a:t>hyperglycaemia</a:t>
            </a:r>
            <a:r>
              <a:rPr lang="en-US" dirty="0"/>
              <a:t> causes structural and functional damage to blood vessels. Elevated glucose leads to glycation of proteins and oxidative stress, damaging endothelial cells.</a:t>
            </a:r>
          </a:p>
          <a:p>
            <a:r>
              <a:rPr lang="en-US" dirty="0"/>
              <a:t>Microvascular damage affects small blood vessels, particularly in the retina, kidneys and peripheral nerves. In the kidneys, glomerular capillaries become thickened, impairing filtration and leading to diabetic nephropathy. In nerves, reduced blood supply and metabolic stress cause peripheral neuropathy.</a:t>
            </a:r>
          </a:p>
          <a:p>
            <a:r>
              <a:rPr lang="en-US" dirty="0"/>
              <a:t>Macrovascular complications occur due to accelerated atherosclerosis. High glucose levels promote inflammation and lipid abnormalities, increasing cardiovascular risk.</a:t>
            </a:r>
          </a:p>
          <a:p>
            <a:r>
              <a:rPr lang="en-US" dirty="0"/>
              <a:t>The cause and effect relationship is clear. Persistent </a:t>
            </a:r>
            <a:r>
              <a:rPr lang="en-US" dirty="0" err="1"/>
              <a:t>hyperglycaemia</a:t>
            </a:r>
            <a:r>
              <a:rPr lang="en-US" dirty="0"/>
              <a:t> damages vascular structures, leading to progressive organ dysfunction. This reinforces the importance of early intervention and metabolic control.</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8</a:t>
            </a:fld>
            <a:endParaRPr lang="en-PK"/>
          </a:p>
        </p:txBody>
      </p:sp>
    </p:spTree>
    <p:extLst>
      <p:ext uri="{BB962C8B-B14F-4D97-AF65-F5344CB8AC3E}">
        <p14:creationId xmlns:p14="http://schemas.microsoft.com/office/powerpoint/2010/main" val="466520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Routine health data is central to safe and effective management of Type 2 Diabetes.</a:t>
            </a:r>
          </a:p>
          <a:p>
            <a:r>
              <a:rPr lang="en-US" dirty="0"/>
              <a:t>Fasting blood glucose provides immediate information about short term </a:t>
            </a:r>
            <a:r>
              <a:rPr lang="en-US" dirty="0" err="1"/>
              <a:t>glycaemic</a:t>
            </a:r>
            <a:r>
              <a:rPr lang="en-US" dirty="0"/>
              <a:t> control. HbA1c reflects average blood glucose levels over approximately three months, offering insight into long term control.</a:t>
            </a:r>
          </a:p>
          <a:p>
            <a:r>
              <a:rPr lang="en-US" dirty="0"/>
              <a:t>Blood pressure monitoring is essential because hypertension increases cardiovascular risk. Lipid profiles assess cholesterol levels, identifying atherosclerotic risk. Weight and BMI tracking evaluate obesity related insulin resistance.</a:t>
            </a:r>
          </a:p>
          <a:p>
            <a:r>
              <a:rPr lang="en-US" dirty="0"/>
              <a:t>Regular foot checks detect early signs of neuropathy and vascular compromise, reducing risk of ulceration and amputation.</a:t>
            </a:r>
          </a:p>
          <a:p>
            <a:r>
              <a:rPr lang="en-US" dirty="0"/>
              <a:t>Routine health data informs clinical decision making and supports safe and effective management. It allows clinicians to adjust medication, evaluate lifestyle interventions and detect complications early. This demonstrates how physiological data guides ongoing care.</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9</a:t>
            </a:fld>
            <a:endParaRPr lang="en-PK"/>
          </a:p>
        </p:txBody>
      </p:sp>
    </p:spTree>
    <p:extLst>
      <p:ext uri="{BB962C8B-B14F-4D97-AF65-F5344CB8AC3E}">
        <p14:creationId xmlns:p14="http://schemas.microsoft.com/office/powerpoint/2010/main" val="3261798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Monitoring is not simply data collection. It allows pattern recognition. Trends in HbA1c or fasting glucose reveal whether insulin resistance is worsening or improving.</a:t>
            </a:r>
          </a:p>
          <a:p>
            <a:r>
              <a:rPr lang="en-US" dirty="0"/>
              <a:t>Medication such as metformin or insulin therapy can be adjusted based on these results. Early identification of rising blood pressure or abnormal lipids enables timely intervention, reducing cardiovascular risk.</a:t>
            </a:r>
          </a:p>
          <a:p>
            <a:r>
              <a:rPr lang="en-US" dirty="0"/>
              <a:t>Monitoring also supports </a:t>
            </a:r>
            <a:r>
              <a:rPr lang="en-US" dirty="0" err="1"/>
              <a:t>personalised</a:t>
            </a:r>
            <a:r>
              <a:rPr lang="en-US" dirty="0"/>
              <a:t> care planning. For our fictional patient, tracking weight and glucose levels helps evaluate lifestyle modification effectiveness.</a:t>
            </a:r>
          </a:p>
          <a:p>
            <a:r>
              <a:rPr lang="en-US" dirty="0"/>
              <a:t>However, data collection has limitations. Patient adherence to testing may be inconsistent. Socioeconomic barriers can limit access to healthy food, exercise facilities or regular appointments. Cultural beliefs and health literacy also influence engagement.</a:t>
            </a:r>
          </a:p>
          <a:p>
            <a:r>
              <a:rPr lang="en-US" dirty="0" err="1"/>
              <a:t>Recognising</a:t>
            </a:r>
            <a:r>
              <a:rPr lang="en-US" dirty="0"/>
              <a:t> these limitations demonstrates higher level critical thinking. Effective management requires not only physiological understanding but also awareness of </a:t>
            </a:r>
            <a:r>
              <a:rPr lang="en-US" dirty="0" err="1"/>
              <a:t>behavioural</a:t>
            </a:r>
            <a:r>
              <a:rPr lang="en-US" dirty="0"/>
              <a:t> and systemic challenges.</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10</a:t>
            </a:fld>
            <a:endParaRPr lang="en-PK"/>
          </a:p>
        </p:txBody>
      </p:sp>
    </p:spTree>
    <p:extLst>
      <p:ext uri="{BB962C8B-B14F-4D97-AF65-F5344CB8AC3E}">
        <p14:creationId xmlns:p14="http://schemas.microsoft.com/office/powerpoint/2010/main" val="8731424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Lifestyle modification forms the foundation of management.</a:t>
            </a:r>
          </a:p>
          <a:p>
            <a:r>
              <a:rPr lang="en-US" dirty="0"/>
              <a:t>Dietary modification focusing on low </a:t>
            </a:r>
            <a:r>
              <a:rPr lang="en-US" dirty="0" err="1"/>
              <a:t>glycaemic</a:t>
            </a:r>
            <a:r>
              <a:rPr lang="en-US" dirty="0"/>
              <a:t> index foods reduces rapid glucose spikes, lowering postprandial insulin demand. Reduced refined carbohydrate intake limits excessive glucose absorption, helping </a:t>
            </a:r>
            <a:r>
              <a:rPr lang="en-US" dirty="0" err="1"/>
              <a:t>stabilise</a:t>
            </a:r>
            <a:r>
              <a:rPr lang="en-US" dirty="0"/>
              <a:t> blood sugar levels. Increased </a:t>
            </a:r>
            <a:r>
              <a:rPr lang="en-US" dirty="0" err="1"/>
              <a:t>fibre</a:t>
            </a:r>
            <a:r>
              <a:rPr lang="en-US" dirty="0"/>
              <a:t> slows gastric emptying and improves </a:t>
            </a:r>
            <a:r>
              <a:rPr lang="en-US" dirty="0" err="1"/>
              <a:t>glycaemic</a:t>
            </a:r>
            <a:r>
              <a:rPr lang="en-US" dirty="0"/>
              <a:t> control.</a:t>
            </a:r>
          </a:p>
          <a:p>
            <a:r>
              <a:rPr lang="en-US" dirty="0"/>
              <a:t>Weight reduction is crucial. Adipose tissue, particularly visceral fat, releases inflammatory cytokines that impair insulin receptor </a:t>
            </a:r>
            <a:r>
              <a:rPr lang="en-US" dirty="0" err="1"/>
              <a:t>signalling</a:t>
            </a:r>
            <a:r>
              <a:rPr lang="en-US" dirty="0"/>
              <a:t>. Losing even 5–10 percent of body weight can significantly improve insulin sensitivity and reduce hepatic glucose output.</a:t>
            </a:r>
          </a:p>
          <a:p>
            <a:r>
              <a:rPr lang="en-US" dirty="0"/>
              <a:t>Regular physical activity enhances insulin sensitivity by increasing GLUT4 transporter activity in skeletal muscle independently of insulin. This improves glucose uptake and reduces circulating glucose levels.</a:t>
            </a:r>
          </a:p>
          <a:p>
            <a:r>
              <a:rPr lang="en-US" dirty="0"/>
              <a:t>Smoking cessation reduces sympathetic stimulation and improves endothelial function. This lowers cardiovascular risk and supports improved metabolic stability.</a:t>
            </a:r>
          </a:p>
          <a:p>
            <a:r>
              <a:rPr lang="en-US" dirty="0"/>
              <a:t>Each intervention directly targets the physiological mechanisms underlying insulin resistance.</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11</a:t>
            </a:fld>
            <a:endParaRPr lang="en-PK"/>
          </a:p>
        </p:txBody>
      </p:sp>
    </p:spTree>
    <p:extLst>
      <p:ext uri="{BB962C8B-B14F-4D97-AF65-F5344CB8AC3E}">
        <p14:creationId xmlns:p14="http://schemas.microsoft.com/office/powerpoint/2010/main" val="437617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lifestyle changes, pharmacological management is required.</a:t>
            </a:r>
          </a:p>
          <a:p>
            <a:r>
              <a:rPr lang="en-US" dirty="0"/>
              <a:t>Metformin is recommended as first line treatment. It reduces hepatic glucose production and improves insulin sensitivity in peripheral tissues. By decreasing gluconeogenesis in the liver, it directly lowers fasting blood glucose.</a:t>
            </a:r>
          </a:p>
          <a:p>
            <a:r>
              <a:rPr lang="en-US" dirty="0"/>
              <a:t>Regular HbA1c monitoring evaluates long term </a:t>
            </a:r>
            <a:r>
              <a:rPr lang="en-US" dirty="0" err="1"/>
              <a:t>glycaemic</a:t>
            </a:r>
            <a:r>
              <a:rPr lang="en-US" dirty="0"/>
              <a:t> control and guides medication adjustment. Annual reviews assess cardiovascular risk, kidney function and overall disease progression.</a:t>
            </a:r>
          </a:p>
          <a:p>
            <a:r>
              <a:rPr lang="en-US" dirty="0"/>
              <a:t>Retinal screening detects early microvascular damage, preventing vision loss. Foot screening identifies neuropathy and vascular compromise, reducing amputation risk.</a:t>
            </a:r>
          </a:p>
          <a:p>
            <a:r>
              <a:rPr lang="en-US" dirty="0"/>
              <a:t>These interventions align with NICE guidance, which </a:t>
            </a:r>
            <a:r>
              <a:rPr lang="en-US" dirty="0" err="1"/>
              <a:t>emphasises</a:t>
            </a:r>
            <a:r>
              <a:rPr lang="en-US" dirty="0"/>
              <a:t> structured monitoring and early detection of complications to ensure safe and effective management.</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12</a:t>
            </a:fld>
            <a:endParaRPr lang="en-PK"/>
          </a:p>
        </p:txBody>
      </p:sp>
    </p:spTree>
    <p:extLst>
      <p:ext uri="{BB962C8B-B14F-4D97-AF65-F5344CB8AC3E}">
        <p14:creationId xmlns:p14="http://schemas.microsoft.com/office/powerpoint/2010/main" val="320233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management extends beyond physiology.</a:t>
            </a:r>
          </a:p>
          <a:p>
            <a:r>
              <a:rPr lang="en-US" dirty="0"/>
              <a:t>Cultural sensitivity is essential, particularly for patients from South Asian backgrounds who may have specific dietary patterns or beliefs about illness. Care plans should respect cultural practices while promoting evidence based interventions.</a:t>
            </a:r>
          </a:p>
          <a:p>
            <a:r>
              <a:rPr lang="en-US" dirty="0"/>
              <a:t>Informed consent ensures that patients understand treatment options, risks and benefits. Health literacy must be assessed so information is delivered in an accessible way.</a:t>
            </a:r>
          </a:p>
          <a:p>
            <a:r>
              <a:rPr lang="en-US" dirty="0"/>
              <a:t>Shared decision making empowers patients to participate actively in their care, improving adherence and outcomes.</a:t>
            </a:r>
          </a:p>
          <a:p>
            <a:r>
              <a:rPr lang="en-US" dirty="0"/>
              <a:t>Confidentiality must be maintained when handling health data, including blood results and screening outcomes. Ethical practice supports trust, autonomy and person </a:t>
            </a:r>
            <a:r>
              <a:rPr lang="en-US" dirty="0" err="1"/>
              <a:t>centred</a:t>
            </a:r>
            <a:r>
              <a:rPr lang="en-US" dirty="0"/>
              <a:t> care, which are fundamental in long term condition management.</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13</a:t>
            </a:fld>
            <a:endParaRPr lang="en-PK"/>
          </a:p>
        </p:txBody>
      </p:sp>
    </p:spTree>
    <p:extLst>
      <p:ext uri="{BB962C8B-B14F-4D97-AF65-F5344CB8AC3E}">
        <p14:creationId xmlns:p14="http://schemas.microsoft.com/office/powerpoint/2010/main" val="4289131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Evaluation involves continuous review of clinical and lifestyle data.</a:t>
            </a:r>
          </a:p>
          <a:p>
            <a:r>
              <a:rPr lang="en-US" dirty="0"/>
              <a:t>HbA1c levels should be reviewed every three to six months to assess long term </a:t>
            </a:r>
            <a:r>
              <a:rPr lang="en-US" dirty="0" err="1"/>
              <a:t>glycaemic</a:t>
            </a:r>
            <a:r>
              <a:rPr lang="en-US" dirty="0"/>
              <a:t> control. Trends over time provide insight into disease progression or improvement.</a:t>
            </a:r>
          </a:p>
          <a:p>
            <a:r>
              <a:rPr lang="en-US" dirty="0"/>
              <a:t>Weight, blood pressure and lipid levels should also be monitored regularly. Reviewing lifestyle adherence, including diet, physical activity and smoking status, helps determine whether interventions are effective.</a:t>
            </a:r>
          </a:p>
          <a:p>
            <a:r>
              <a:rPr lang="en-US" dirty="0"/>
              <a:t>If HbA1c remains elevated despite adherence, medication doses may need adjustment or additional therapies introduced.</a:t>
            </a:r>
          </a:p>
          <a:p>
            <a:r>
              <a:rPr lang="en-US" dirty="0"/>
              <a:t>This demonstrates practical application of longitudinal data in clinical decision making. Effective follow up ensures care remains responsive, </a:t>
            </a:r>
            <a:r>
              <a:rPr lang="en-US" dirty="0" err="1"/>
              <a:t>personalised</a:t>
            </a:r>
            <a:r>
              <a:rPr lang="en-US" dirty="0"/>
              <a:t> and evidence based.</a:t>
            </a:r>
          </a:p>
          <a:p>
            <a:endParaRPr lang="en-PK" dirty="0"/>
          </a:p>
        </p:txBody>
      </p:sp>
      <p:sp>
        <p:nvSpPr>
          <p:cNvPr id="4" name="Slide Number Placeholder 3"/>
          <p:cNvSpPr>
            <a:spLocks noGrp="1"/>
          </p:cNvSpPr>
          <p:nvPr>
            <p:ph type="sldNum" sz="quarter" idx="5"/>
          </p:nvPr>
        </p:nvSpPr>
        <p:spPr/>
        <p:txBody>
          <a:bodyPr/>
          <a:lstStyle/>
          <a:p>
            <a:fld id="{AB36163F-7D6F-498F-BDB6-4B4E8E8A2072}" type="slidenum">
              <a:rPr lang="en-PK" smtClean="0"/>
              <a:t>14</a:t>
            </a:fld>
            <a:endParaRPr lang="en-PK"/>
          </a:p>
        </p:txBody>
      </p:sp>
    </p:spTree>
    <p:extLst>
      <p:ext uri="{BB962C8B-B14F-4D97-AF65-F5344CB8AC3E}">
        <p14:creationId xmlns:p14="http://schemas.microsoft.com/office/powerpoint/2010/main" val="2096089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8.svg"/><Relationship Id="rId12" Type="http://schemas.openxmlformats.org/officeDocument/2006/relationships/image" Target="../media/image1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11" Type="http://schemas.openxmlformats.org/officeDocument/2006/relationships/image" Target="../media/image10.svg"/><Relationship Id="rId5" Type="http://schemas.openxmlformats.org/officeDocument/2006/relationships/image" Target="../media/image6.png"/><Relationship Id="rId10" Type="http://schemas.openxmlformats.org/officeDocument/2006/relationships/image" Target="../media/image9.png"/><Relationship Id="rId4" Type="http://schemas.openxmlformats.org/officeDocument/2006/relationships/notesSlide" Target="../notesSlides/notesSlide2.xml"/><Relationship Id="rId9"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3.svg"/><Relationship Id="rId11" Type="http://schemas.openxmlformats.org/officeDocument/2006/relationships/image" Target="../media/image11.png"/><Relationship Id="rId5" Type="http://schemas.openxmlformats.org/officeDocument/2006/relationships/image" Target="../media/image12.png"/><Relationship Id="rId10" Type="http://schemas.openxmlformats.org/officeDocument/2006/relationships/image" Target="../media/image2.svg"/><Relationship Id="rId4" Type="http://schemas.openxmlformats.org/officeDocument/2006/relationships/notesSlide" Target="../notesSlides/notesSlide3.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11.png"/><Relationship Id="rId4" Type="http://schemas.openxmlformats.org/officeDocument/2006/relationships/notesSlide" Target="../notesSlides/notesSlide4.xml"/><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2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5.xml"/><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7.xml"/><Relationship Id="rId7" Type="http://schemas.openxmlformats.org/officeDocument/2006/relationships/image" Target="../media/image2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1.png"/><Relationship Id="rId4" Type="http://schemas.openxmlformats.org/officeDocument/2006/relationships/notesSlide" Target="../notesSlides/notesSlide7.xml"/><Relationship Id="rId9"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1.png"/><Relationship Id="rId5" Type="http://schemas.openxmlformats.org/officeDocument/2006/relationships/image" Target="../media/image2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12" Type="http://schemas.openxmlformats.org/officeDocument/2006/relationships/image" Target="../media/image1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svg"/><Relationship Id="rId11" Type="http://schemas.openxmlformats.org/officeDocument/2006/relationships/image" Target="../media/image26.png"/><Relationship Id="rId5" Type="http://schemas.openxmlformats.org/officeDocument/2006/relationships/image" Target="../media/image7.png"/><Relationship Id="rId10" Type="http://schemas.openxmlformats.org/officeDocument/2006/relationships/image" Target="../media/image10.svg"/><Relationship Id="rId4" Type="http://schemas.openxmlformats.org/officeDocument/2006/relationships/notesSlide" Target="../notesSlides/notesSlide9.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slideLayout" Target="../slideLayouts/slideLayout7.xml"/><Relationship Id="rId7" Type="http://schemas.openxmlformats.org/officeDocument/2006/relationships/image" Target="../media/image14.png"/><Relationship Id="rId12"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svg"/><Relationship Id="rId11" Type="http://schemas.openxmlformats.org/officeDocument/2006/relationships/image" Target="../media/image27.png"/><Relationship Id="rId5" Type="http://schemas.openxmlformats.org/officeDocument/2006/relationships/image" Target="../media/image12.png"/><Relationship Id="rId10" Type="http://schemas.openxmlformats.org/officeDocument/2006/relationships/image" Target="../media/image2.svg"/><Relationship Id="rId4" Type="http://schemas.openxmlformats.org/officeDocument/2006/relationships/notesSlide" Target="../notesSlides/notesSlide10.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11.png"/><Relationship Id="rId4" Type="http://schemas.openxmlformats.org/officeDocument/2006/relationships/notesSlide" Target="../notesSlides/notesSlide11.xml"/><Relationship Id="rId9" Type="http://schemas.openxmlformats.org/officeDocument/2006/relationships/image" Target="../media/image28.png"/></Relationships>
</file>

<file path=ppt/slides/_rels/slide1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7.xml"/><Relationship Id="rId7" Type="http://schemas.openxmlformats.org/officeDocument/2006/relationships/image" Target="../media/image2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12.xml"/><Relationship Id="rId9"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11.png"/><Relationship Id="rId4" Type="http://schemas.openxmlformats.org/officeDocument/2006/relationships/notesSlide" Target="../notesSlides/notesSlide14.xml"/><Relationship Id="rId9"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8989"/>
        </a:solidFill>
        <a:effectLst/>
      </p:bgPr>
    </p:bg>
    <p:spTree>
      <p:nvGrpSpPr>
        <p:cNvPr id="1" name=""/>
        <p:cNvGrpSpPr/>
        <p:nvPr/>
      </p:nvGrpSpPr>
      <p:grpSpPr>
        <a:xfrm>
          <a:off x="0" y="0"/>
          <a:ext cx="0" cy="0"/>
          <a:chOff x="0" y="0"/>
          <a:chExt cx="0" cy="0"/>
        </a:xfrm>
      </p:grpSpPr>
      <p:sp>
        <p:nvSpPr>
          <p:cNvPr id="2" name="Freeform 2"/>
          <p:cNvSpPr/>
          <p:nvPr/>
        </p:nvSpPr>
        <p:spPr>
          <a:xfrm rot="5400000">
            <a:off x="14386636" y="-1453221"/>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3" name="Group 3"/>
          <p:cNvGrpSpPr/>
          <p:nvPr/>
        </p:nvGrpSpPr>
        <p:grpSpPr>
          <a:xfrm>
            <a:off x="6747973" y="6084078"/>
            <a:ext cx="10260269" cy="1498054"/>
            <a:chOff x="0" y="0"/>
            <a:chExt cx="3406370" cy="497348"/>
          </a:xfrm>
        </p:grpSpPr>
        <p:sp>
          <p:nvSpPr>
            <p:cNvPr id="4" name="Freeform 4"/>
            <p:cNvSpPr/>
            <p:nvPr/>
          </p:nvSpPr>
          <p:spPr>
            <a:xfrm>
              <a:off x="0" y="0"/>
              <a:ext cx="3406370" cy="497348"/>
            </a:xfrm>
            <a:custGeom>
              <a:avLst/>
              <a:gdLst/>
              <a:ahLst/>
              <a:cxnLst/>
              <a:rect l="l" t="t" r="r" b="b"/>
              <a:pathLst>
                <a:path w="3406370" h="497348">
                  <a:moveTo>
                    <a:pt x="38482" y="0"/>
                  </a:moveTo>
                  <a:lnTo>
                    <a:pt x="3367888" y="0"/>
                  </a:lnTo>
                  <a:cubicBezTo>
                    <a:pt x="3378094" y="0"/>
                    <a:pt x="3387882" y="4054"/>
                    <a:pt x="3395099" y="11271"/>
                  </a:cubicBezTo>
                  <a:cubicBezTo>
                    <a:pt x="3402316" y="18488"/>
                    <a:pt x="3406370" y="28276"/>
                    <a:pt x="3406370" y="38482"/>
                  </a:cubicBezTo>
                  <a:lnTo>
                    <a:pt x="3406370" y="458866"/>
                  </a:lnTo>
                  <a:cubicBezTo>
                    <a:pt x="3406370" y="480119"/>
                    <a:pt x="3389141" y="497348"/>
                    <a:pt x="3367888" y="497348"/>
                  </a:cubicBezTo>
                  <a:lnTo>
                    <a:pt x="38482" y="497348"/>
                  </a:lnTo>
                  <a:cubicBezTo>
                    <a:pt x="28276" y="497348"/>
                    <a:pt x="18488" y="493294"/>
                    <a:pt x="11271" y="486077"/>
                  </a:cubicBezTo>
                  <a:cubicBezTo>
                    <a:pt x="4054" y="478860"/>
                    <a:pt x="0" y="469072"/>
                    <a:pt x="0" y="458866"/>
                  </a:cubicBezTo>
                  <a:lnTo>
                    <a:pt x="0" y="38482"/>
                  </a:lnTo>
                  <a:cubicBezTo>
                    <a:pt x="0" y="28276"/>
                    <a:pt x="4054" y="18488"/>
                    <a:pt x="11271" y="11271"/>
                  </a:cubicBezTo>
                  <a:cubicBezTo>
                    <a:pt x="18488" y="4054"/>
                    <a:pt x="28276" y="0"/>
                    <a:pt x="38482" y="0"/>
                  </a:cubicBezTo>
                  <a:close/>
                </a:path>
              </a:pathLst>
            </a:custGeom>
            <a:solidFill>
              <a:srgbClr val="BBEEFF"/>
            </a:solidFill>
          </p:spPr>
          <p:txBody>
            <a:bodyPr/>
            <a:lstStyle/>
            <a:p>
              <a:endParaRPr lang="en-PK"/>
            </a:p>
          </p:txBody>
        </p:sp>
        <p:sp>
          <p:nvSpPr>
            <p:cNvPr id="5" name="TextBox 5"/>
            <p:cNvSpPr txBox="1"/>
            <p:nvPr/>
          </p:nvSpPr>
          <p:spPr>
            <a:xfrm>
              <a:off x="0" y="-38100"/>
              <a:ext cx="3406370" cy="535448"/>
            </a:xfrm>
            <a:prstGeom prst="rect">
              <a:avLst/>
            </a:prstGeom>
          </p:spPr>
          <p:txBody>
            <a:bodyPr lIns="50800" tIns="50800" rIns="50800" bIns="50800" rtlCol="0" anchor="ctr"/>
            <a:lstStyle/>
            <a:p>
              <a:pPr algn="ctr">
                <a:lnSpc>
                  <a:spcPts val="2950"/>
                </a:lnSpc>
              </a:pPr>
              <a:endParaRPr/>
            </a:p>
          </p:txBody>
        </p:sp>
      </p:grpSp>
      <p:grpSp>
        <p:nvGrpSpPr>
          <p:cNvPr id="6" name="Group 6"/>
          <p:cNvGrpSpPr/>
          <p:nvPr/>
        </p:nvGrpSpPr>
        <p:grpSpPr>
          <a:xfrm>
            <a:off x="0" y="0"/>
            <a:ext cx="6356054" cy="10287000"/>
            <a:chOff x="0" y="0"/>
            <a:chExt cx="984719" cy="1593725"/>
          </a:xfrm>
        </p:grpSpPr>
        <p:sp>
          <p:nvSpPr>
            <p:cNvPr id="7" name="Freeform 7"/>
            <p:cNvSpPr/>
            <p:nvPr/>
          </p:nvSpPr>
          <p:spPr>
            <a:xfrm>
              <a:off x="0" y="0"/>
              <a:ext cx="984719" cy="1593725"/>
            </a:xfrm>
            <a:custGeom>
              <a:avLst/>
              <a:gdLst/>
              <a:ahLst/>
              <a:cxnLst/>
              <a:rect l="l" t="t" r="r" b="b"/>
              <a:pathLst>
                <a:path w="984719" h="1593725">
                  <a:moveTo>
                    <a:pt x="0" y="0"/>
                  </a:moveTo>
                  <a:lnTo>
                    <a:pt x="984719" y="0"/>
                  </a:lnTo>
                  <a:lnTo>
                    <a:pt x="984719" y="1593725"/>
                  </a:lnTo>
                  <a:lnTo>
                    <a:pt x="0" y="1593725"/>
                  </a:lnTo>
                  <a:close/>
                </a:path>
              </a:pathLst>
            </a:custGeom>
            <a:blipFill>
              <a:blip r:embed="rId5"/>
              <a:stretch>
                <a:fillRect l="-89952" r="-52512"/>
              </a:stretch>
            </a:blipFill>
          </p:spPr>
          <p:txBody>
            <a:bodyPr/>
            <a:lstStyle/>
            <a:p>
              <a:endParaRPr lang="en-PK"/>
            </a:p>
          </p:txBody>
        </p:sp>
      </p:grpSp>
      <p:sp>
        <p:nvSpPr>
          <p:cNvPr id="8" name="Freeform 8"/>
          <p:cNvSpPr/>
          <p:nvPr/>
        </p:nvSpPr>
        <p:spPr>
          <a:xfrm flipH="1">
            <a:off x="0" y="8263905"/>
            <a:ext cx="2023095" cy="2023095"/>
          </a:xfrm>
          <a:custGeom>
            <a:avLst/>
            <a:gdLst/>
            <a:ahLst/>
            <a:cxnLst/>
            <a:rect l="l" t="t" r="r" b="b"/>
            <a:pathLst>
              <a:path w="2023095" h="2023095">
                <a:moveTo>
                  <a:pt x="2023095" y="0"/>
                </a:moveTo>
                <a:lnTo>
                  <a:pt x="0" y="0"/>
                </a:lnTo>
                <a:lnTo>
                  <a:pt x="0" y="2023095"/>
                </a:lnTo>
                <a:lnTo>
                  <a:pt x="2023095" y="2023095"/>
                </a:lnTo>
                <a:lnTo>
                  <a:pt x="2023095"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PK"/>
          </a:p>
        </p:txBody>
      </p:sp>
      <p:sp>
        <p:nvSpPr>
          <p:cNvPr id="9" name="TextBox 9"/>
          <p:cNvSpPr txBox="1"/>
          <p:nvPr/>
        </p:nvSpPr>
        <p:spPr>
          <a:xfrm>
            <a:off x="6907028" y="3262038"/>
            <a:ext cx="10352272" cy="2492374"/>
          </a:xfrm>
          <a:prstGeom prst="rect">
            <a:avLst/>
          </a:prstGeom>
        </p:spPr>
        <p:txBody>
          <a:bodyPr lIns="0" tIns="0" rIns="0" bIns="0" rtlCol="0" anchor="t">
            <a:spAutoFit/>
          </a:bodyPr>
          <a:lstStyle/>
          <a:p>
            <a:pPr algn="l">
              <a:lnSpc>
                <a:spcPts val="9099"/>
              </a:lnSpc>
            </a:pPr>
            <a:r>
              <a:rPr lang="en-US" sz="9999" b="1">
                <a:solidFill>
                  <a:srgbClr val="194152"/>
                </a:solidFill>
                <a:latin typeface="Poppins Bold"/>
                <a:ea typeface="Poppins Bold"/>
                <a:cs typeface="Poppins Bold"/>
                <a:sym typeface="Poppins Bold"/>
              </a:rPr>
              <a:t>DIABETES UNCOVERED</a:t>
            </a:r>
          </a:p>
        </p:txBody>
      </p:sp>
      <p:sp>
        <p:nvSpPr>
          <p:cNvPr id="10" name="TextBox 10"/>
          <p:cNvSpPr txBox="1"/>
          <p:nvPr/>
        </p:nvSpPr>
        <p:spPr>
          <a:xfrm>
            <a:off x="7092875" y="6219615"/>
            <a:ext cx="9753115" cy="1362517"/>
          </a:xfrm>
          <a:prstGeom prst="rect">
            <a:avLst/>
          </a:prstGeom>
        </p:spPr>
        <p:txBody>
          <a:bodyPr lIns="0" tIns="0" rIns="0" bIns="0" rtlCol="0" anchor="t">
            <a:spAutoFit/>
          </a:bodyPr>
          <a:lstStyle/>
          <a:p>
            <a:pPr algn="l">
              <a:lnSpc>
                <a:spcPts val="3650"/>
              </a:lnSpc>
            </a:pPr>
            <a:r>
              <a:rPr lang="en-US" sz="2607" b="1" dirty="0">
                <a:solidFill>
                  <a:srgbClr val="194152"/>
                </a:solidFill>
                <a:latin typeface="Glacial Indifference Bold"/>
                <a:ea typeface="Glacial Indifference Bold"/>
                <a:cs typeface="Glacial Indifference Bold"/>
                <a:sym typeface="Glacial Indifference Bold"/>
              </a:rPr>
              <a:t>Student ID: 2408113 </a:t>
            </a:r>
          </a:p>
          <a:p>
            <a:pPr algn="l">
              <a:lnSpc>
                <a:spcPts val="3650"/>
              </a:lnSpc>
            </a:pPr>
            <a:r>
              <a:rPr lang="en-US" sz="2607" b="1" dirty="0">
                <a:solidFill>
                  <a:srgbClr val="194152"/>
                </a:solidFill>
                <a:latin typeface="Glacial Indifference Bold"/>
                <a:ea typeface="Glacial Indifference Bold"/>
                <a:cs typeface="Glacial Indifference Bold"/>
                <a:sym typeface="Glacial Indifference Bold"/>
              </a:rPr>
              <a:t>Module code BMHP5023</a:t>
            </a:r>
          </a:p>
          <a:p>
            <a:pPr algn="l">
              <a:lnSpc>
                <a:spcPts val="3650"/>
              </a:lnSpc>
              <a:spcBef>
                <a:spcPct val="0"/>
              </a:spcBef>
            </a:pPr>
            <a:r>
              <a:rPr lang="en-US" sz="2607" b="1" dirty="0">
                <a:solidFill>
                  <a:srgbClr val="194152"/>
                </a:solidFill>
                <a:latin typeface="Glacial Indifference Bold"/>
                <a:ea typeface="Glacial Indifference Bold"/>
                <a:cs typeface="Glacial Indifference Bold"/>
                <a:sym typeface="Glacial Indifference Bold"/>
              </a:rPr>
              <a:t>Title: Care Plan for a Fictional Patient with Type 2 Diabetes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BEEFF"/>
        </a:solidFill>
        <a:effectLst/>
      </p:bgPr>
    </p:bg>
    <p:spTree>
      <p:nvGrpSpPr>
        <p:cNvPr id="1" name=""/>
        <p:cNvGrpSpPr/>
        <p:nvPr/>
      </p:nvGrpSpPr>
      <p:grpSpPr>
        <a:xfrm>
          <a:off x="0" y="0"/>
          <a:ext cx="0" cy="0"/>
          <a:chOff x="0" y="0"/>
          <a:chExt cx="0" cy="0"/>
        </a:xfrm>
      </p:grpSpPr>
      <p:grpSp>
        <p:nvGrpSpPr>
          <p:cNvPr id="2" name="Group 2"/>
          <p:cNvGrpSpPr/>
          <p:nvPr/>
        </p:nvGrpSpPr>
        <p:grpSpPr>
          <a:xfrm>
            <a:off x="9294030" y="2561320"/>
            <a:ext cx="8678981" cy="5763014"/>
            <a:chOff x="0" y="0"/>
            <a:chExt cx="1344601" cy="892842"/>
          </a:xfrm>
        </p:grpSpPr>
        <p:sp>
          <p:nvSpPr>
            <p:cNvPr id="3" name="Freeform 3"/>
            <p:cNvSpPr/>
            <p:nvPr/>
          </p:nvSpPr>
          <p:spPr>
            <a:xfrm>
              <a:off x="0" y="0"/>
              <a:ext cx="1344601" cy="892842"/>
            </a:xfrm>
            <a:custGeom>
              <a:avLst/>
              <a:gdLst/>
              <a:ahLst/>
              <a:cxnLst/>
              <a:rect l="l" t="t" r="r" b="b"/>
              <a:pathLst>
                <a:path w="1344601" h="892842">
                  <a:moveTo>
                    <a:pt x="0" y="0"/>
                  </a:moveTo>
                  <a:lnTo>
                    <a:pt x="1344601" y="0"/>
                  </a:lnTo>
                  <a:lnTo>
                    <a:pt x="1344601" y="892842"/>
                  </a:lnTo>
                  <a:lnTo>
                    <a:pt x="0" y="892842"/>
                  </a:lnTo>
                  <a:close/>
                </a:path>
              </a:pathLst>
            </a:custGeom>
            <a:blipFill>
              <a:blip r:embed="rId5"/>
              <a:stretch>
                <a:fillRect t="-167" b="-167"/>
              </a:stretch>
            </a:blipFill>
          </p:spPr>
          <p:txBody>
            <a:bodyPr/>
            <a:lstStyle/>
            <a:p>
              <a:endParaRPr lang="en-PK"/>
            </a:p>
          </p:txBody>
        </p:sp>
      </p:grpSp>
      <p:sp>
        <p:nvSpPr>
          <p:cNvPr id="4" name="TextBox 4"/>
          <p:cNvSpPr txBox="1"/>
          <p:nvPr/>
        </p:nvSpPr>
        <p:spPr>
          <a:xfrm>
            <a:off x="1028700" y="2323195"/>
            <a:ext cx="8580319" cy="1454149"/>
          </a:xfrm>
          <a:prstGeom prst="rect">
            <a:avLst/>
          </a:prstGeom>
        </p:spPr>
        <p:txBody>
          <a:bodyPr lIns="0" tIns="0" rIns="0" bIns="0" rtlCol="0" anchor="t">
            <a:spAutoFit/>
          </a:bodyPr>
          <a:lstStyle/>
          <a:p>
            <a:pPr algn="l">
              <a:lnSpc>
                <a:spcPts val="11200"/>
              </a:lnSpc>
              <a:spcBef>
                <a:spcPct val="0"/>
              </a:spcBef>
            </a:pPr>
            <a:r>
              <a:rPr lang="en-US" sz="8000" b="1">
                <a:solidFill>
                  <a:srgbClr val="194152"/>
                </a:solidFill>
                <a:latin typeface="Poppins Bold"/>
                <a:ea typeface="Poppins Bold"/>
                <a:cs typeface="Poppins Bold"/>
                <a:sym typeface="Poppins Bold"/>
              </a:rPr>
              <a:t>Introduction</a:t>
            </a:r>
          </a:p>
        </p:txBody>
      </p:sp>
      <p:sp>
        <p:nvSpPr>
          <p:cNvPr id="5" name="Freeform 5"/>
          <p:cNvSpPr/>
          <p:nvPr/>
        </p:nvSpPr>
        <p:spPr>
          <a:xfrm rot="5400000">
            <a:off x="7067267" y="-1639589"/>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PK"/>
          </a:p>
        </p:txBody>
      </p:sp>
      <p:sp>
        <p:nvSpPr>
          <p:cNvPr id="6" name="Freeform 6"/>
          <p:cNvSpPr/>
          <p:nvPr/>
        </p:nvSpPr>
        <p:spPr>
          <a:xfrm flipH="1">
            <a:off x="0" y="7807325"/>
            <a:ext cx="2479675" cy="2479675"/>
          </a:xfrm>
          <a:custGeom>
            <a:avLst/>
            <a:gdLst/>
            <a:ahLst/>
            <a:cxnLst/>
            <a:rect l="l" t="t" r="r" b="b"/>
            <a:pathLst>
              <a:path w="2479675" h="2479675">
                <a:moveTo>
                  <a:pt x="2479675" y="0"/>
                </a:moveTo>
                <a:lnTo>
                  <a:pt x="0" y="0"/>
                </a:lnTo>
                <a:lnTo>
                  <a:pt x="0" y="2479675"/>
                </a:lnTo>
                <a:lnTo>
                  <a:pt x="2479675" y="2479675"/>
                </a:lnTo>
                <a:lnTo>
                  <a:pt x="2479675"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PK"/>
          </a:p>
        </p:txBody>
      </p:sp>
      <p:sp>
        <p:nvSpPr>
          <p:cNvPr id="7" name="Freeform 7"/>
          <p:cNvSpPr/>
          <p:nvPr/>
        </p:nvSpPr>
        <p:spPr>
          <a:xfrm rot="5400000">
            <a:off x="7010818" y="7427787"/>
            <a:ext cx="2489943" cy="2706460"/>
          </a:xfrm>
          <a:custGeom>
            <a:avLst/>
            <a:gdLst/>
            <a:ahLst/>
            <a:cxnLst/>
            <a:rect l="l" t="t" r="r" b="b"/>
            <a:pathLst>
              <a:path w="2489943" h="2706460">
                <a:moveTo>
                  <a:pt x="0" y="0"/>
                </a:moveTo>
                <a:lnTo>
                  <a:pt x="2489943" y="0"/>
                </a:lnTo>
                <a:lnTo>
                  <a:pt x="2489943" y="2706460"/>
                </a:lnTo>
                <a:lnTo>
                  <a:pt x="0" y="27064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PK"/>
          </a:p>
        </p:txBody>
      </p:sp>
      <p:sp>
        <p:nvSpPr>
          <p:cNvPr id="8" name="TextBox 8"/>
          <p:cNvSpPr txBox="1"/>
          <p:nvPr/>
        </p:nvSpPr>
        <p:spPr>
          <a:xfrm>
            <a:off x="1028700" y="3739244"/>
            <a:ext cx="8265330" cy="1673225"/>
          </a:xfrm>
          <a:prstGeom prst="rect">
            <a:avLst/>
          </a:prstGeom>
        </p:spPr>
        <p:txBody>
          <a:bodyPr lIns="0" tIns="0" rIns="0" bIns="0" rtlCol="0" anchor="t">
            <a:spAutoFit/>
          </a:bodyPr>
          <a:lstStyle/>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Presentation based on a fictional patient case</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Focus condition: Type 2 Diabetes Mellitus (T2DM)</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Explore pathophysiology and relevant anatomy</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Examine risk factors and clinical relevance in the UK</a:t>
            </a:r>
          </a:p>
        </p:txBody>
      </p:sp>
      <p:sp>
        <p:nvSpPr>
          <p:cNvPr id="9" name="TextBox 9"/>
          <p:cNvSpPr txBox="1"/>
          <p:nvPr/>
        </p:nvSpPr>
        <p:spPr>
          <a:xfrm>
            <a:off x="1028700" y="5562989"/>
            <a:ext cx="8012938" cy="880110"/>
          </a:xfrm>
          <a:prstGeom prst="rect">
            <a:avLst/>
          </a:prstGeom>
        </p:spPr>
        <p:txBody>
          <a:bodyPr lIns="0" tIns="0" rIns="0" bIns="0" rtlCol="0" anchor="t">
            <a:spAutoFit/>
          </a:bodyPr>
          <a:lstStyle/>
          <a:p>
            <a:pPr algn="l">
              <a:lnSpc>
                <a:spcPts val="7470"/>
              </a:lnSpc>
            </a:pPr>
            <a:r>
              <a:rPr lang="en-US" sz="4500" b="1">
                <a:solidFill>
                  <a:srgbClr val="194152"/>
                </a:solidFill>
                <a:latin typeface="Glacial Indifference Bold"/>
                <a:ea typeface="Glacial Indifference Bold"/>
                <a:cs typeface="Glacial Indifference Bold"/>
                <a:sym typeface="Glacial Indifference Bold"/>
              </a:rPr>
              <a:t>Aim</a:t>
            </a:r>
          </a:p>
        </p:txBody>
      </p:sp>
      <p:sp>
        <p:nvSpPr>
          <p:cNvPr id="10" name="TextBox 10"/>
          <p:cNvSpPr txBox="1"/>
          <p:nvPr/>
        </p:nvSpPr>
        <p:spPr>
          <a:xfrm>
            <a:off x="1028700" y="6404999"/>
            <a:ext cx="8265330" cy="1254125"/>
          </a:xfrm>
          <a:prstGeom prst="rect">
            <a:avLst/>
          </a:prstGeom>
        </p:spPr>
        <p:txBody>
          <a:bodyPr lIns="0" tIns="0" rIns="0" bIns="0" rtlCol="0" anchor="t">
            <a:spAutoFit/>
          </a:bodyPr>
          <a:lstStyle/>
          <a:p>
            <a:pPr algn="l">
              <a:lnSpc>
                <a:spcPts val="3324"/>
              </a:lnSpc>
            </a:pPr>
            <a:r>
              <a:rPr lang="en-US" sz="2499" dirty="0">
                <a:solidFill>
                  <a:srgbClr val="194152"/>
                </a:solidFill>
                <a:latin typeface="Glacial Indifference"/>
                <a:ea typeface="Glacial Indifference"/>
                <a:cs typeface="Glacial Indifference"/>
                <a:sym typeface="Glacial Indifference"/>
              </a:rPr>
              <a:t>To </a:t>
            </a:r>
            <a:r>
              <a:rPr lang="en-US" sz="2499" dirty="0" err="1">
                <a:solidFill>
                  <a:srgbClr val="194152"/>
                </a:solidFill>
                <a:latin typeface="Glacial Indifference"/>
                <a:ea typeface="Glacial Indifference"/>
                <a:cs typeface="Glacial Indifference"/>
                <a:sym typeface="Glacial Indifference"/>
              </a:rPr>
              <a:t>analyse</a:t>
            </a:r>
            <a:r>
              <a:rPr lang="en-US" sz="2499" dirty="0">
                <a:solidFill>
                  <a:srgbClr val="194152"/>
                </a:solidFill>
                <a:latin typeface="Glacial Indifference"/>
                <a:ea typeface="Glacial Indifference"/>
                <a:cs typeface="Glacial Indifference"/>
                <a:sym typeface="Glacial Indifference"/>
              </a:rPr>
              <a:t> the physiological mechanisms of Type 2 Diabetes and relate them to patient specific risk factors and anatomical structures.</a:t>
            </a:r>
          </a:p>
        </p:txBody>
      </p:sp>
      <p:pic>
        <p:nvPicPr>
          <p:cNvPr id="266" name="Audio 265">
            <a:hlinkClick r:id="" action="ppaction://media"/>
            <a:extLst>
              <a:ext uri="{FF2B5EF4-FFF2-40B4-BE49-F238E27FC236}">
                <a16:creationId xmlns:a16="http://schemas.microsoft.com/office/drawing/2014/main" id="{2656FB76-912C-2416-A1B6-DB77BA532131}"/>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933"/>
    </mc:Choice>
    <mc:Fallback>
      <p:transition spd="slow" advTm="104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sp>
        <p:nvSpPr>
          <p:cNvPr id="2" name="Freeform 2"/>
          <p:cNvSpPr/>
          <p:nvPr/>
        </p:nvSpPr>
        <p:spPr>
          <a:xfrm>
            <a:off x="0" y="589096"/>
            <a:ext cx="8710138" cy="4246192"/>
          </a:xfrm>
          <a:custGeom>
            <a:avLst/>
            <a:gdLst/>
            <a:ahLst/>
            <a:cxnLst/>
            <a:rect l="l" t="t" r="r" b="b"/>
            <a:pathLst>
              <a:path w="8710138" h="4246192">
                <a:moveTo>
                  <a:pt x="0" y="0"/>
                </a:moveTo>
                <a:lnTo>
                  <a:pt x="8710138" y="0"/>
                </a:lnTo>
                <a:lnTo>
                  <a:pt x="8710138" y="4246193"/>
                </a:lnTo>
                <a:lnTo>
                  <a:pt x="0" y="42461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TextBox 3"/>
          <p:cNvSpPr txBox="1"/>
          <p:nvPr/>
        </p:nvSpPr>
        <p:spPr>
          <a:xfrm>
            <a:off x="1028700" y="1953906"/>
            <a:ext cx="7331010" cy="953770"/>
          </a:xfrm>
          <a:prstGeom prst="rect">
            <a:avLst/>
          </a:prstGeom>
        </p:spPr>
        <p:txBody>
          <a:bodyPr lIns="0" tIns="0" rIns="0" bIns="0" rtlCol="0" anchor="t">
            <a:spAutoFit/>
          </a:bodyPr>
          <a:lstStyle/>
          <a:p>
            <a:pPr marL="0" lvl="0" indent="0" algn="l">
              <a:lnSpc>
                <a:spcPts val="6890"/>
              </a:lnSpc>
            </a:pPr>
            <a:r>
              <a:rPr lang="en-US" sz="6500" b="1">
                <a:solidFill>
                  <a:srgbClr val="194152"/>
                </a:solidFill>
                <a:latin typeface="Poppins Bold"/>
                <a:ea typeface="Poppins Bold"/>
                <a:cs typeface="Poppins Bold"/>
                <a:sym typeface="Poppins Bold"/>
              </a:rPr>
              <a:t>PA</a:t>
            </a:r>
            <a:r>
              <a:rPr lang="en-US" sz="6500" b="1" u="none" strike="noStrike">
                <a:solidFill>
                  <a:srgbClr val="194152"/>
                </a:solidFill>
                <a:latin typeface="Poppins Bold"/>
                <a:ea typeface="Poppins Bold"/>
                <a:cs typeface="Poppins Bold"/>
                <a:sym typeface="Poppins Bold"/>
              </a:rPr>
              <a:t>TIENT PROFILE</a:t>
            </a:r>
          </a:p>
        </p:txBody>
      </p:sp>
      <p:sp>
        <p:nvSpPr>
          <p:cNvPr id="4" name="TextBox 4"/>
          <p:cNvSpPr txBox="1"/>
          <p:nvPr/>
        </p:nvSpPr>
        <p:spPr>
          <a:xfrm>
            <a:off x="1149845" y="5264804"/>
            <a:ext cx="7560293" cy="566941"/>
          </a:xfrm>
          <a:prstGeom prst="rect">
            <a:avLst/>
          </a:prstGeom>
        </p:spPr>
        <p:txBody>
          <a:bodyPr lIns="0" tIns="0" rIns="0" bIns="0" rtlCol="0" anchor="t">
            <a:spAutoFit/>
          </a:bodyPr>
          <a:lstStyle/>
          <a:p>
            <a:pPr algn="l">
              <a:lnSpc>
                <a:spcPts val="4623"/>
              </a:lnSpc>
              <a:spcBef>
                <a:spcPct val="0"/>
              </a:spcBef>
            </a:pPr>
            <a:r>
              <a:rPr lang="en-US" sz="3302" b="1">
                <a:solidFill>
                  <a:srgbClr val="F4F4F4"/>
                </a:solidFill>
                <a:latin typeface="Glacial Indifference Bold"/>
                <a:ea typeface="Glacial Indifference Bold"/>
                <a:cs typeface="Glacial Indifference Bold"/>
                <a:sym typeface="Glacial Indifference Bold"/>
              </a:rPr>
              <a:t>Patient Profile</a:t>
            </a:r>
          </a:p>
        </p:txBody>
      </p:sp>
      <p:sp>
        <p:nvSpPr>
          <p:cNvPr id="5" name="Freeform 5"/>
          <p:cNvSpPr/>
          <p:nvPr/>
        </p:nvSpPr>
        <p:spPr>
          <a:xfrm>
            <a:off x="10253015" y="1535732"/>
            <a:ext cx="1907721" cy="1242403"/>
          </a:xfrm>
          <a:custGeom>
            <a:avLst/>
            <a:gdLst/>
            <a:ahLst/>
            <a:cxnLst/>
            <a:rect l="l" t="t" r="r" b="b"/>
            <a:pathLst>
              <a:path w="1907721" h="1242403">
                <a:moveTo>
                  <a:pt x="0" y="0"/>
                </a:moveTo>
                <a:lnTo>
                  <a:pt x="1907721" y="0"/>
                </a:lnTo>
                <a:lnTo>
                  <a:pt x="1907721" y="1242404"/>
                </a:lnTo>
                <a:lnTo>
                  <a:pt x="0" y="12424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6" name="Freeform 6"/>
          <p:cNvSpPr/>
          <p:nvPr/>
        </p:nvSpPr>
        <p:spPr>
          <a:xfrm rot="5400000">
            <a:off x="14386636" y="-1453221"/>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PK"/>
          </a:p>
        </p:txBody>
      </p:sp>
      <p:sp>
        <p:nvSpPr>
          <p:cNvPr id="7" name="TextBox 7"/>
          <p:cNvSpPr txBox="1"/>
          <p:nvPr/>
        </p:nvSpPr>
        <p:spPr>
          <a:xfrm>
            <a:off x="1149845" y="6090651"/>
            <a:ext cx="7560293" cy="2819094"/>
          </a:xfrm>
          <a:prstGeom prst="rect">
            <a:avLst/>
          </a:prstGeom>
        </p:spPr>
        <p:txBody>
          <a:bodyPr lIns="0" tIns="0" rIns="0" bIns="0" rtlCol="0" anchor="t">
            <a:spAutoFit/>
          </a:bodyPr>
          <a:lstStyle/>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58 year old male</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South Asian background</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BMI: 32 (Obese category)</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Sedentary office based occupation</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Current smoker</a:t>
            </a:r>
          </a:p>
          <a:p>
            <a:pPr marL="585641" lvl="1" indent="-292820" algn="l">
              <a:lnSpc>
                <a:spcPts val="3797"/>
              </a:lnSpc>
              <a:spcBef>
                <a:spcPct val="0"/>
              </a:spcBef>
              <a:buFont typeface="Arial"/>
              <a:buChar char="•"/>
            </a:pPr>
            <a:r>
              <a:rPr lang="en-US" sz="2712">
                <a:solidFill>
                  <a:srgbClr val="F4F4F4"/>
                </a:solidFill>
                <a:latin typeface="Glacial Indifference"/>
                <a:ea typeface="Glacial Indifference"/>
                <a:cs typeface="Glacial Indifference"/>
                <a:sym typeface="Glacial Indifference"/>
              </a:rPr>
              <a:t>Family history of Type 2 Diabetes</a:t>
            </a:r>
          </a:p>
        </p:txBody>
      </p:sp>
      <p:sp>
        <p:nvSpPr>
          <p:cNvPr id="8" name="TextBox 8"/>
          <p:cNvSpPr txBox="1"/>
          <p:nvPr/>
        </p:nvSpPr>
        <p:spPr>
          <a:xfrm>
            <a:off x="9144000" y="3531123"/>
            <a:ext cx="7317390" cy="550868"/>
          </a:xfrm>
          <a:prstGeom prst="rect">
            <a:avLst/>
          </a:prstGeom>
        </p:spPr>
        <p:txBody>
          <a:bodyPr lIns="0" tIns="0" rIns="0" bIns="0" rtlCol="0" anchor="t">
            <a:spAutoFit/>
          </a:bodyPr>
          <a:lstStyle/>
          <a:p>
            <a:pPr algn="l">
              <a:lnSpc>
                <a:spcPts val="4474"/>
              </a:lnSpc>
              <a:spcBef>
                <a:spcPct val="0"/>
              </a:spcBef>
            </a:pPr>
            <a:r>
              <a:rPr lang="en-US" sz="3196" b="1">
                <a:solidFill>
                  <a:srgbClr val="F4F4F4"/>
                </a:solidFill>
                <a:latin typeface="Glacial Indifference Bold"/>
                <a:ea typeface="Glacial Indifference Bold"/>
                <a:cs typeface="Glacial Indifference Bold"/>
                <a:sym typeface="Glacial Indifference Bold"/>
              </a:rPr>
              <a:t>Clinical Significance:</a:t>
            </a:r>
          </a:p>
        </p:txBody>
      </p:sp>
      <p:sp>
        <p:nvSpPr>
          <p:cNvPr id="9" name="TextBox 9"/>
          <p:cNvSpPr txBox="1"/>
          <p:nvPr/>
        </p:nvSpPr>
        <p:spPr>
          <a:xfrm>
            <a:off x="9144000" y="4330742"/>
            <a:ext cx="7317390" cy="1817059"/>
          </a:xfrm>
          <a:prstGeom prst="rect">
            <a:avLst/>
          </a:prstGeom>
        </p:spPr>
        <p:txBody>
          <a:bodyPr lIns="0" tIns="0" rIns="0" bIns="0" rtlCol="0" anchor="t">
            <a:spAutoFit/>
          </a:bodyPr>
          <a:lstStyle/>
          <a:p>
            <a:pPr marL="566825" lvl="1" indent="-283412" algn="l">
              <a:lnSpc>
                <a:spcPts val="3675"/>
              </a:lnSpc>
              <a:buFont typeface="Arial"/>
              <a:buChar char="•"/>
            </a:pPr>
            <a:r>
              <a:rPr lang="en-US" sz="2625">
                <a:solidFill>
                  <a:srgbClr val="F4F4F4"/>
                </a:solidFill>
                <a:latin typeface="Glacial Indifference"/>
                <a:ea typeface="Glacial Indifference"/>
                <a:cs typeface="Glacial Indifference"/>
                <a:sym typeface="Glacial Indifference"/>
              </a:rPr>
              <a:t>Multiple modifiable and non modifiable risk factors</a:t>
            </a:r>
          </a:p>
          <a:p>
            <a:pPr marL="566825" lvl="1" indent="-283412" algn="l">
              <a:lnSpc>
                <a:spcPts val="3675"/>
              </a:lnSpc>
              <a:buFont typeface="Arial"/>
              <a:buChar char="•"/>
            </a:pPr>
            <a:r>
              <a:rPr lang="en-US" sz="2625">
                <a:solidFill>
                  <a:srgbClr val="F4F4F4"/>
                </a:solidFill>
                <a:latin typeface="Glacial Indifference"/>
                <a:ea typeface="Glacial Indifference"/>
                <a:cs typeface="Glacial Indifference"/>
                <a:sym typeface="Glacial Indifference"/>
              </a:rPr>
              <a:t>Increased cardiometabolic risk</a:t>
            </a:r>
          </a:p>
          <a:p>
            <a:pPr marL="566825" lvl="1" indent="-283412" algn="l">
              <a:lnSpc>
                <a:spcPts val="3675"/>
              </a:lnSpc>
              <a:spcBef>
                <a:spcPct val="0"/>
              </a:spcBef>
              <a:buFont typeface="Arial"/>
              <a:buChar char="•"/>
            </a:pPr>
            <a:r>
              <a:rPr lang="en-US" sz="2625">
                <a:solidFill>
                  <a:srgbClr val="F4F4F4"/>
                </a:solidFill>
                <a:latin typeface="Glacial Indifference"/>
                <a:ea typeface="Glacial Indifference"/>
                <a:cs typeface="Glacial Indifference"/>
                <a:sym typeface="Glacial Indifference"/>
              </a:rPr>
              <a:t>Requires individualised care approach</a:t>
            </a:r>
          </a:p>
        </p:txBody>
      </p:sp>
      <p:pic>
        <p:nvPicPr>
          <p:cNvPr id="176" name="Audio 175">
            <a:hlinkClick r:id="" action="ppaction://media"/>
            <a:extLst>
              <a:ext uri="{FF2B5EF4-FFF2-40B4-BE49-F238E27FC236}">
                <a16:creationId xmlns:a16="http://schemas.microsoft.com/office/drawing/2014/main" id="{8164A378-0F57-EBDC-53C6-1E0CFBB24BE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8896"/>
    </mc:Choice>
    <mc:Fallback>
      <p:transition spd="slow" advTm="118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8989"/>
        </a:solidFill>
        <a:effectLst/>
      </p:bgPr>
    </p:bg>
    <p:spTree>
      <p:nvGrpSpPr>
        <p:cNvPr id="1" name=""/>
        <p:cNvGrpSpPr/>
        <p:nvPr/>
      </p:nvGrpSpPr>
      <p:grpSpPr>
        <a:xfrm>
          <a:off x="0" y="0"/>
          <a:ext cx="0" cy="0"/>
          <a:chOff x="0" y="0"/>
          <a:chExt cx="0" cy="0"/>
        </a:xfrm>
      </p:grpSpPr>
      <p:sp>
        <p:nvSpPr>
          <p:cNvPr id="2" name="Freeform 2"/>
          <p:cNvSpPr/>
          <p:nvPr/>
        </p:nvSpPr>
        <p:spPr>
          <a:xfrm rot="-10800000" flipH="1">
            <a:off x="14468349" y="-1140482"/>
            <a:ext cx="4338364" cy="4338364"/>
          </a:xfrm>
          <a:custGeom>
            <a:avLst/>
            <a:gdLst/>
            <a:ahLst/>
            <a:cxnLst/>
            <a:rect l="l" t="t" r="r" b="b"/>
            <a:pathLst>
              <a:path w="4338364" h="4338364">
                <a:moveTo>
                  <a:pt x="4338364" y="0"/>
                </a:moveTo>
                <a:lnTo>
                  <a:pt x="0" y="0"/>
                </a:lnTo>
                <a:lnTo>
                  <a:pt x="0" y="4338364"/>
                </a:lnTo>
                <a:lnTo>
                  <a:pt x="4338364" y="4338364"/>
                </a:lnTo>
                <a:lnTo>
                  <a:pt x="433836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Freeform 3"/>
          <p:cNvSpPr/>
          <p:nvPr/>
        </p:nvSpPr>
        <p:spPr>
          <a:xfrm flipH="1">
            <a:off x="0" y="7996511"/>
            <a:ext cx="2290489" cy="2290489"/>
          </a:xfrm>
          <a:custGeom>
            <a:avLst/>
            <a:gdLst/>
            <a:ahLst/>
            <a:cxnLst/>
            <a:rect l="l" t="t" r="r" b="b"/>
            <a:pathLst>
              <a:path w="2290489" h="2290489">
                <a:moveTo>
                  <a:pt x="2290489" y="0"/>
                </a:moveTo>
                <a:lnTo>
                  <a:pt x="0" y="0"/>
                </a:lnTo>
                <a:lnTo>
                  <a:pt x="0" y="2290489"/>
                </a:lnTo>
                <a:lnTo>
                  <a:pt x="2290489" y="2290489"/>
                </a:lnTo>
                <a:lnTo>
                  <a:pt x="229048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4" name="Freeform 4"/>
          <p:cNvSpPr/>
          <p:nvPr/>
        </p:nvSpPr>
        <p:spPr>
          <a:xfrm>
            <a:off x="8288231"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5" name="Freeform 5"/>
          <p:cNvSpPr/>
          <p:nvPr/>
        </p:nvSpPr>
        <p:spPr>
          <a:xfrm>
            <a:off x="6742175"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6" name="Freeform 6"/>
          <p:cNvSpPr/>
          <p:nvPr/>
        </p:nvSpPr>
        <p:spPr>
          <a:xfrm>
            <a:off x="9999769"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grpSp>
        <p:nvGrpSpPr>
          <p:cNvPr id="7" name="Group 7"/>
          <p:cNvGrpSpPr/>
          <p:nvPr/>
        </p:nvGrpSpPr>
        <p:grpSpPr>
          <a:xfrm>
            <a:off x="8389017" y="2952059"/>
            <a:ext cx="8562614" cy="4703546"/>
            <a:chOff x="0" y="0"/>
            <a:chExt cx="2255174" cy="1238794"/>
          </a:xfrm>
        </p:grpSpPr>
        <p:sp>
          <p:nvSpPr>
            <p:cNvPr id="8" name="Freeform 8"/>
            <p:cNvSpPr/>
            <p:nvPr/>
          </p:nvSpPr>
          <p:spPr>
            <a:xfrm>
              <a:off x="0" y="0"/>
              <a:ext cx="2255174" cy="1238794"/>
            </a:xfrm>
            <a:custGeom>
              <a:avLst/>
              <a:gdLst/>
              <a:ahLst/>
              <a:cxnLst/>
              <a:rect l="l" t="t" r="r" b="b"/>
              <a:pathLst>
                <a:path w="2255174" h="1238794">
                  <a:moveTo>
                    <a:pt x="46112" y="0"/>
                  </a:moveTo>
                  <a:lnTo>
                    <a:pt x="2209062" y="0"/>
                  </a:lnTo>
                  <a:cubicBezTo>
                    <a:pt x="2221292" y="0"/>
                    <a:pt x="2233021" y="4858"/>
                    <a:pt x="2241668" y="13506"/>
                  </a:cubicBezTo>
                  <a:cubicBezTo>
                    <a:pt x="2250316" y="22153"/>
                    <a:pt x="2255174" y="33882"/>
                    <a:pt x="2255174" y="46112"/>
                  </a:cubicBezTo>
                  <a:lnTo>
                    <a:pt x="2255174" y="1192682"/>
                  </a:lnTo>
                  <a:cubicBezTo>
                    <a:pt x="2255174" y="1204912"/>
                    <a:pt x="2250316" y="1216641"/>
                    <a:pt x="2241668" y="1225288"/>
                  </a:cubicBezTo>
                  <a:cubicBezTo>
                    <a:pt x="2233021" y="1233936"/>
                    <a:pt x="2221292" y="1238794"/>
                    <a:pt x="2209062" y="1238794"/>
                  </a:cubicBezTo>
                  <a:lnTo>
                    <a:pt x="46112" y="1238794"/>
                  </a:lnTo>
                  <a:cubicBezTo>
                    <a:pt x="33882" y="1238794"/>
                    <a:pt x="22153" y="1233936"/>
                    <a:pt x="13506" y="1225288"/>
                  </a:cubicBezTo>
                  <a:cubicBezTo>
                    <a:pt x="4858" y="1216641"/>
                    <a:pt x="0" y="1204912"/>
                    <a:pt x="0" y="1192682"/>
                  </a:cubicBezTo>
                  <a:lnTo>
                    <a:pt x="0" y="46112"/>
                  </a:lnTo>
                  <a:cubicBezTo>
                    <a:pt x="0" y="33882"/>
                    <a:pt x="4858" y="22153"/>
                    <a:pt x="13506" y="13506"/>
                  </a:cubicBezTo>
                  <a:cubicBezTo>
                    <a:pt x="22153" y="4858"/>
                    <a:pt x="33882" y="0"/>
                    <a:pt x="46112" y="0"/>
                  </a:cubicBezTo>
                  <a:close/>
                </a:path>
              </a:pathLst>
            </a:custGeom>
            <a:solidFill>
              <a:srgbClr val="BBEEFF"/>
            </a:solidFill>
          </p:spPr>
          <p:txBody>
            <a:bodyPr/>
            <a:lstStyle/>
            <a:p>
              <a:endParaRPr lang="en-PK"/>
            </a:p>
          </p:txBody>
        </p:sp>
        <p:sp>
          <p:nvSpPr>
            <p:cNvPr id="9" name="TextBox 9"/>
            <p:cNvSpPr txBox="1"/>
            <p:nvPr/>
          </p:nvSpPr>
          <p:spPr>
            <a:xfrm>
              <a:off x="0" y="-47625"/>
              <a:ext cx="2255174" cy="1286419"/>
            </a:xfrm>
            <a:prstGeom prst="rect">
              <a:avLst/>
            </a:prstGeom>
          </p:spPr>
          <p:txBody>
            <a:bodyPr lIns="50800" tIns="50800" rIns="50800" bIns="50800" rtlCol="0" anchor="ctr"/>
            <a:lstStyle/>
            <a:p>
              <a:pPr algn="ctr">
                <a:lnSpc>
                  <a:spcPts val="3340"/>
                </a:lnSpc>
              </a:pPr>
              <a:endParaRPr/>
            </a:p>
          </p:txBody>
        </p:sp>
      </p:grpSp>
      <p:sp>
        <p:nvSpPr>
          <p:cNvPr id="10" name="Freeform 10"/>
          <p:cNvSpPr/>
          <p:nvPr/>
        </p:nvSpPr>
        <p:spPr>
          <a:xfrm>
            <a:off x="8389017" y="2631395"/>
            <a:ext cx="8461829" cy="5024211"/>
          </a:xfrm>
          <a:custGeom>
            <a:avLst/>
            <a:gdLst/>
            <a:ahLst/>
            <a:cxnLst/>
            <a:rect l="l" t="t" r="r" b="b"/>
            <a:pathLst>
              <a:path w="8461829" h="5024211">
                <a:moveTo>
                  <a:pt x="0" y="0"/>
                </a:moveTo>
                <a:lnTo>
                  <a:pt x="8461829" y="0"/>
                </a:lnTo>
                <a:lnTo>
                  <a:pt x="8461829" y="5024210"/>
                </a:lnTo>
                <a:lnTo>
                  <a:pt x="0" y="5024210"/>
                </a:lnTo>
                <a:lnTo>
                  <a:pt x="0" y="0"/>
                </a:lnTo>
                <a:close/>
              </a:path>
            </a:pathLst>
          </a:custGeom>
          <a:blipFill>
            <a:blip r:embed="rId9"/>
            <a:stretch>
              <a:fillRect/>
            </a:stretch>
          </a:blipFill>
        </p:spPr>
        <p:txBody>
          <a:bodyPr/>
          <a:lstStyle/>
          <a:p>
            <a:endParaRPr lang="en-PK"/>
          </a:p>
        </p:txBody>
      </p:sp>
      <p:sp>
        <p:nvSpPr>
          <p:cNvPr id="11" name="TextBox 11"/>
          <p:cNvSpPr txBox="1"/>
          <p:nvPr/>
        </p:nvSpPr>
        <p:spPr>
          <a:xfrm>
            <a:off x="1485756" y="4145620"/>
            <a:ext cx="6903261" cy="3182654"/>
          </a:xfrm>
          <a:prstGeom prst="rect">
            <a:avLst/>
          </a:prstGeom>
        </p:spPr>
        <p:txBody>
          <a:bodyPr lIns="0" tIns="0" rIns="0" bIns="0" rtlCol="0" anchor="t">
            <a:spAutoFit/>
          </a:bodyPr>
          <a:lstStyle/>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Peripheral insulin resistance (muscle and adipose tissue)</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Reduced glucose uptake</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Compensatory hyperinsulinaemia</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Progressive beta cell dysfunction</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Persistent hyperglycaemia</a:t>
            </a:r>
          </a:p>
          <a:p>
            <a:pPr algn="l">
              <a:lnSpc>
                <a:spcPts val="3603"/>
              </a:lnSpc>
            </a:pPr>
            <a:r>
              <a:rPr lang="en-US" sz="2386">
                <a:solidFill>
                  <a:srgbClr val="194152"/>
                </a:solidFill>
                <a:latin typeface="Canva Sans"/>
                <a:ea typeface="Canva Sans"/>
                <a:cs typeface="Canva Sans"/>
                <a:sym typeface="Canva Sans"/>
              </a:rPr>
              <a:t>(Galicia-Garcia et al., 2020)</a:t>
            </a:r>
          </a:p>
        </p:txBody>
      </p:sp>
      <p:sp>
        <p:nvSpPr>
          <p:cNvPr id="12" name="TextBox 12"/>
          <p:cNvSpPr txBox="1"/>
          <p:nvPr/>
        </p:nvSpPr>
        <p:spPr>
          <a:xfrm>
            <a:off x="1485756" y="1477874"/>
            <a:ext cx="7601094" cy="1713865"/>
          </a:xfrm>
          <a:prstGeom prst="rect">
            <a:avLst/>
          </a:prstGeom>
        </p:spPr>
        <p:txBody>
          <a:bodyPr lIns="0" tIns="0" rIns="0" bIns="0" rtlCol="0" anchor="t">
            <a:spAutoFit/>
          </a:bodyPr>
          <a:lstStyle/>
          <a:p>
            <a:pPr algn="l">
              <a:lnSpc>
                <a:spcPts val="6305"/>
              </a:lnSpc>
            </a:pPr>
            <a:r>
              <a:rPr lang="en-US" sz="6500" b="1">
                <a:solidFill>
                  <a:srgbClr val="194152"/>
                </a:solidFill>
                <a:latin typeface="Poppins Bold"/>
                <a:ea typeface="Poppins Bold"/>
                <a:cs typeface="Poppins Bold"/>
                <a:sym typeface="Poppins Bold"/>
              </a:rPr>
              <a:t>OVERVIEW OF TYPE 2 DIABETES</a:t>
            </a:r>
          </a:p>
        </p:txBody>
      </p:sp>
      <p:sp>
        <p:nvSpPr>
          <p:cNvPr id="13" name="TextBox 13"/>
          <p:cNvSpPr txBox="1"/>
          <p:nvPr/>
        </p:nvSpPr>
        <p:spPr>
          <a:xfrm>
            <a:off x="1485756" y="3401645"/>
            <a:ext cx="6903261" cy="524544"/>
          </a:xfrm>
          <a:prstGeom prst="rect">
            <a:avLst/>
          </a:prstGeom>
        </p:spPr>
        <p:txBody>
          <a:bodyPr lIns="0" tIns="0" rIns="0" bIns="0" rtlCol="0" anchor="t">
            <a:spAutoFit/>
          </a:bodyPr>
          <a:lstStyle/>
          <a:p>
            <a:pPr algn="l">
              <a:lnSpc>
                <a:spcPts val="4358"/>
              </a:lnSpc>
            </a:pPr>
            <a:r>
              <a:rPr lang="en-US" sz="2886" b="1">
                <a:solidFill>
                  <a:srgbClr val="194152"/>
                </a:solidFill>
                <a:latin typeface="Canva Sans Bold"/>
                <a:ea typeface="Canva Sans Bold"/>
                <a:cs typeface="Canva Sans Bold"/>
                <a:sym typeface="Canva Sans Bold"/>
              </a:rPr>
              <a:t>Type 2 Diabetes – Pathophysiology</a:t>
            </a:r>
          </a:p>
        </p:txBody>
      </p:sp>
      <p:pic>
        <p:nvPicPr>
          <p:cNvPr id="102" name="Audio 101">
            <a:hlinkClick r:id="" action="ppaction://media"/>
            <a:extLst>
              <a:ext uri="{FF2B5EF4-FFF2-40B4-BE49-F238E27FC236}">
                <a16:creationId xmlns:a16="http://schemas.microsoft.com/office/drawing/2014/main" id="{D9999D94-773D-FDB0-8E25-4F7BB7F2EA2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392"/>
    </mc:Choice>
    <mc:Fallback>
      <p:transition spd="slow" advTm="87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BEEFF"/>
        </a:solidFill>
        <a:effectLst/>
      </p:bgPr>
    </p:bg>
    <p:spTree>
      <p:nvGrpSpPr>
        <p:cNvPr id="1" name=""/>
        <p:cNvGrpSpPr/>
        <p:nvPr/>
      </p:nvGrpSpPr>
      <p:grpSpPr>
        <a:xfrm>
          <a:off x="0" y="0"/>
          <a:ext cx="0" cy="0"/>
          <a:chOff x="0" y="0"/>
          <a:chExt cx="0" cy="0"/>
        </a:xfrm>
      </p:grpSpPr>
      <p:grpSp>
        <p:nvGrpSpPr>
          <p:cNvPr id="2" name="Group 2"/>
          <p:cNvGrpSpPr/>
          <p:nvPr/>
        </p:nvGrpSpPr>
        <p:grpSpPr>
          <a:xfrm>
            <a:off x="1235401" y="4395482"/>
            <a:ext cx="7687009" cy="3169879"/>
            <a:chOff x="0" y="0"/>
            <a:chExt cx="2024562" cy="834865"/>
          </a:xfrm>
        </p:grpSpPr>
        <p:sp>
          <p:nvSpPr>
            <p:cNvPr id="3" name="Freeform 3"/>
            <p:cNvSpPr/>
            <p:nvPr/>
          </p:nvSpPr>
          <p:spPr>
            <a:xfrm>
              <a:off x="0" y="0"/>
              <a:ext cx="2024562" cy="834865"/>
            </a:xfrm>
            <a:custGeom>
              <a:avLst/>
              <a:gdLst/>
              <a:ahLst/>
              <a:cxnLst/>
              <a:rect l="l" t="t" r="r" b="b"/>
              <a:pathLst>
                <a:path w="2024562" h="834865">
                  <a:moveTo>
                    <a:pt x="32229" y="0"/>
                  </a:moveTo>
                  <a:lnTo>
                    <a:pt x="1992333" y="0"/>
                  </a:lnTo>
                  <a:cubicBezTo>
                    <a:pt x="2010133" y="0"/>
                    <a:pt x="2024562" y="14429"/>
                    <a:pt x="2024562" y="32229"/>
                  </a:cubicBezTo>
                  <a:lnTo>
                    <a:pt x="2024562" y="802637"/>
                  </a:lnTo>
                  <a:cubicBezTo>
                    <a:pt x="2024562" y="820436"/>
                    <a:pt x="2010133" y="834865"/>
                    <a:pt x="1992333" y="834865"/>
                  </a:cubicBezTo>
                  <a:lnTo>
                    <a:pt x="32229" y="834865"/>
                  </a:lnTo>
                  <a:cubicBezTo>
                    <a:pt x="14429" y="834865"/>
                    <a:pt x="0" y="820436"/>
                    <a:pt x="0" y="802637"/>
                  </a:cubicBezTo>
                  <a:lnTo>
                    <a:pt x="0" y="32229"/>
                  </a:lnTo>
                  <a:cubicBezTo>
                    <a:pt x="0" y="14429"/>
                    <a:pt x="14429" y="0"/>
                    <a:pt x="32229" y="0"/>
                  </a:cubicBezTo>
                  <a:close/>
                </a:path>
              </a:pathLst>
            </a:custGeom>
            <a:solidFill>
              <a:srgbClr val="FF8989"/>
            </a:solidFill>
          </p:spPr>
          <p:txBody>
            <a:bodyPr/>
            <a:lstStyle/>
            <a:p>
              <a:endParaRPr lang="en-PK"/>
            </a:p>
          </p:txBody>
        </p:sp>
        <p:sp>
          <p:nvSpPr>
            <p:cNvPr id="4" name="TextBox 4"/>
            <p:cNvSpPr txBox="1"/>
            <p:nvPr/>
          </p:nvSpPr>
          <p:spPr>
            <a:xfrm>
              <a:off x="0" y="-38100"/>
              <a:ext cx="2024562" cy="872965"/>
            </a:xfrm>
            <a:prstGeom prst="rect">
              <a:avLst/>
            </a:prstGeom>
          </p:spPr>
          <p:txBody>
            <a:bodyPr lIns="50800" tIns="50800" rIns="50800" bIns="50800" rtlCol="0" anchor="ctr"/>
            <a:lstStyle/>
            <a:p>
              <a:pPr algn="ctr">
                <a:lnSpc>
                  <a:spcPts val="2950"/>
                </a:lnSpc>
              </a:pPr>
              <a:endParaRPr/>
            </a:p>
          </p:txBody>
        </p:sp>
      </p:grpSp>
      <p:sp>
        <p:nvSpPr>
          <p:cNvPr id="5" name="Freeform 5"/>
          <p:cNvSpPr/>
          <p:nvPr/>
        </p:nvSpPr>
        <p:spPr>
          <a:xfrm rot="5400000">
            <a:off x="398799" y="8380711"/>
            <a:ext cx="3678379" cy="4723440"/>
          </a:xfrm>
          <a:custGeom>
            <a:avLst/>
            <a:gdLst/>
            <a:ahLst/>
            <a:cxnLst/>
            <a:rect l="l" t="t" r="r" b="b"/>
            <a:pathLst>
              <a:path w="3678379" h="4723440">
                <a:moveTo>
                  <a:pt x="0" y="0"/>
                </a:moveTo>
                <a:lnTo>
                  <a:pt x="3678378" y="0"/>
                </a:lnTo>
                <a:lnTo>
                  <a:pt x="3678378" y="4723439"/>
                </a:lnTo>
                <a:lnTo>
                  <a:pt x="0" y="47234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6" name="Freeform 6"/>
          <p:cNvSpPr/>
          <p:nvPr/>
        </p:nvSpPr>
        <p:spPr>
          <a:xfrm>
            <a:off x="15227322" y="402668"/>
            <a:ext cx="2510320" cy="1007833"/>
          </a:xfrm>
          <a:custGeom>
            <a:avLst/>
            <a:gdLst/>
            <a:ahLst/>
            <a:cxnLst/>
            <a:rect l="l" t="t" r="r" b="b"/>
            <a:pathLst>
              <a:path w="2510320" h="1007833">
                <a:moveTo>
                  <a:pt x="0" y="0"/>
                </a:moveTo>
                <a:lnTo>
                  <a:pt x="2510319" y="0"/>
                </a:lnTo>
                <a:lnTo>
                  <a:pt x="2510319" y="1007833"/>
                </a:lnTo>
                <a:lnTo>
                  <a:pt x="0" y="1007833"/>
                </a:lnTo>
                <a:lnTo>
                  <a:pt x="0" y="0"/>
                </a:lnTo>
                <a:close/>
              </a:path>
            </a:pathLst>
          </a:custGeom>
          <a:blipFill>
            <a:blip r:embed="rId7"/>
            <a:stretch>
              <a:fillRect t="-98958"/>
            </a:stretch>
          </a:blipFill>
        </p:spPr>
        <p:txBody>
          <a:bodyPr/>
          <a:lstStyle/>
          <a:p>
            <a:endParaRPr lang="en-PK"/>
          </a:p>
        </p:txBody>
      </p:sp>
      <p:sp>
        <p:nvSpPr>
          <p:cNvPr id="7" name="Freeform 7"/>
          <p:cNvSpPr/>
          <p:nvPr/>
        </p:nvSpPr>
        <p:spPr>
          <a:xfrm rot="-5400000">
            <a:off x="607403" y="7190771"/>
            <a:ext cx="1255995" cy="2005175"/>
          </a:xfrm>
          <a:custGeom>
            <a:avLst/>
            <a:gdLst/>
            <a:ahLst/>
            <a:cxnLst/>
            <a:rect l="l" t="t" r="r" b="b"/>
            <a:pathLst>
              <a:path w="1255995" h="2005175">
                <a:moveTo>
                  <a:pt x="0" y="0"/>
                </a:moveTo>
                <a:lnTo>
                  <a:pt x="1255995" y="0"/>
                </a:lnTo>
                <a:lnTo>
                  <a:pt x="1255995" y="2005174"/>
                </a:lnTo>
                <a:lnTo>
                  <a:pt x="0" y="2005174"/>
                </a:lnTo>
                <a:lnTo>
                  <a:pt x="0" y="0"/>
                </a:lnTo>
                <a:close/>
              </a:path>
            </a:pathLst>
          </a:custGeom>
          <a:blipFill>
            <a:blip r:embed="rId7"/>
            <a:stretch>
              <a:fillRect l="-99867"/>
            </a:stretch>
          </a:blipFill>
        </p:spPr>
        <p:txBody>
          <a:bodyPr/>
          <a:lstStyle/>
          <a:p>
            <a:endParaRPr lang="en-PK"/>
          </a:p>
        </p:txBody>
      </p:sp>
      <p:sp>
        <p:nvSpPr>
          <p:cNvPr id="8" name="Freeform 8"/>
          <p:cNvSpPr/>
          <p:nvPr/>
        </p:nvSpPr>
        <p:spPr>
          <a:xfrm>
            <a:off x="9692551" y="2744798"/>
            <a:ext cx="7566749" cy="6076558"/>
          </a:xfrm>
          <a:custGeom>
            <a:avLst/>
            <a:gdLst/>
            <a:ahLst/>
            <a:cxnLst/>
            <a:rect l="l" t="t" r="r" b="b"/>
            <a:pathLst>
              <a:path w="7566749" h="6076558">
                <a:moveTo>
                  <a:pt x="0" y="0"/>
                </a:moveTo>
                <a:lnTo>
                  <a:pt x="7566749" y="0"/>
                </a:lnTo>
                <a:lnTo>
                  <a:pt x="7566749" y="6076558"/>
                </a:lnTo>
                <a:lnTo>
                  <a:pt x="0" y="6076558"/>
                </a:lnTo>
                <a:lnTo>
                  <a:pt x="0" y="0"/>
                </a:lnTo>
                <a:close/>
              </a:path>
            </a:pathLst>
          </a:custGeom>
          <a:blipFill>
            <a:blip r:embed="rId8"/>
            <a:stretch>
              <a:fillRect l="-191" r="-191"/>
            </a:stretch>
          </a:blipFill>
        </p:spPr>
        <p:txBody>
          <a:bodyPr/>
          <a:lstStyle/>
          <a:p>
            <a:endParaRPr lang="en-PK"/>
          </a:p>
        </p:txBody>
      </p:sp>
      <p:sp>
        <p:nvSpPr>
          <p:cNvPr id="9" name="TextBox 9"/>
          <p:cNvSpPr txBox="1"/>
          <p:nvPr/>
        </p:nvSpPr>
        <p:spPr>
          <a:xfrm>
            <a:off x="1155218" y="2373750"/>
            <a:ext cx="15977564" cy="1871980"/>
          </a:xfrm>
          <a:prstGeom prst="rect">
            <a:avLst/>
          </a:prstGeom>
        </p:spPr>
        <p:txBody>
          <a:bodyPr lIns="0" tIns="0" rIns="0" bIns="0" rtlCol="0" anchor="t">
            <a:spAutoFit/>
          </a:bodyPr>
          <a:lstStyle/>
          <a:p>
            <a:pPr algn="ctr">
              <a:lnSpc>
                <a:spcPts val="7085"/>
              </a:lnSpc>
            </a:pPr>
            <a:r>
              <a:rPr lang="en-US" sz="6500" b="1">
                <a:solidFill>
                  <a:srgbClr val="194152"/>
                </a:solidFill>
                <a:latin typeface="Poppins Bold"/>
                <a:ea typeface="Poppins Bold"/>
                <a:cs typeface="Poppins Bold"/>
                <a:sym typeface="Poppins Bold"/>
              </a:rPr>
              <a:t>RELEVANT ANATOMY – ENDOCRINE SYSTEM</a:t>
            </a:r>
          </a:p>
        </p:txBody>
      </p:sp>
      <p:sp>
        <p:nvSpPr>
          <p:cNvPr id="10" name="TextBox 10"/>
          <p:cNvSpPr txBox="1"/>
          <p:nvPr/>
        </p:nvSpPr>
        <p:spPr>
          <a:xfrm>
            <a:off x="1339863" y="4499284"/>
            <a:ext cx="7478084" cy="2924175"/>
          </a:xfrm>
          <a:prstGeom prst="rect">
            <a:avLst/>
          </a:prstGeom>
        </p:spPr>
        <p:txBody>
          <a:bodyPr lIns="0" tIns="0" rIns="0" bIns="0" rtlCol="0" anchor="t">
            <a:spAutoFit/>
          </a:bodyPr>
          <a:lstStyle/>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Pancreas located retroperitoneally behind stomach</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Contains Islets of Langerhans</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Beta cells → secrete insulin</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Alpha cells → secrete glucagon</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Structural organisation enables glucose regulation</a:t>
            </a:r>
          </a:p>
          <a:p>
            <a:pPr algn="l">
              <a:lnSpc>
                <a:spcPts val="3374"/>
              </a:lnSpc>
            </a:pPr>
            <a:r>
              <a:rPr lang="en-US" sz="2499">
                <a:solidFill>
                  <a:srgbClr val="194152"/>
                </a:solidFill>
                <a:latin typeface="Glacial Indifference"/>
                <a:ea typeface="Glacial Indifference"/>
                <a:cs typeface="Glacial Indifference"/>
                <a:sym typeface="Glacial Indifference"/>
              </a:rPr>
              <a:t>(Talathi, Young and Zimmerman, 2023)</a:t>
            </a:r>
          </a:p>
        </p:txBody>
      </p:sp>
      <p:pic>
        <p:nvPicPr>
          <p:cNvPr id="61" name="Audio 60">
            <a:hlinkClick r:id="" action="ppaction://media"/>
            <a:extLst>
              <a:ext uri="{FF2B5EF4-FFF2-40B4-BE49-F238E27FC236}">
                <a16:creationId xmlns:a16="http://schemas.microsoft.com/office/drawing/2014/main" id="{B1A7F6B6-C8D2-FE45-D558-1D2D6D98C9B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1995"/>
    </mc:Choice>
    <mc:Fallback>
      <p:transition spd="slow" advTm="101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grpSp>
        <p:nvGrpSpPr>
          <p:cNvPr id="2" name="Group 2"/>
          <p:cNvGrpSpPr/>
          <p:nvPr/>
        </p:nvGrpSpPr>
        <p:grpSpPr>
          <a:xfrm>
            <a:off x="1288676" y="1028700"/>
            <a:ext cx="15970624" cy="8354431"/>
            <a:chOff x="0" y="0"/>
            <a:chExt cx="4206255" cy="2200344"/>
          </a:xfrm>
        </p:grpSpPr>
        <p:sp>
          <p:nvSpPr>
            <p:cNvPr id="3" name="Freeform 3"/>
            <p:cNvSpPr/>
            <p:nvPr/>
          </p:nvSpPr>
          <p:spPr>
            <a:xfrm>
              <a:off x="0" y="0"/>
              <a:ext cx="4206255" cy="2200344"/>
            </a:xfrm>
            <a:custGeom>
              <a:avLst/>
              <a:gdLst/>
              <a:ahLst/>
              <a:cxnLst/>
              <a:rect l="l" t="t" r="r" b="b"/>
              <a:pathLst>
                <a:path w="4206255" h="2200344">
                  <a:moveTo>
                    <a:pt x="0" y="0"/>
                  </a:moveTo>
                  <a:lnTo>
                    <a:pt x="4206255" y="0"/>
                  </a:lnTo>
                  <a:lnTo>
                    <a:pt x="4206255" y="2200344"/>
                  </a:lnTo>
                  <a:lnTo>
                    <a:pt x="0" y="2200344"/>
                  </a:lnTo>
                  <a:close/>
                </a:path>
              </a:pathLst>
            </a:custGeom>
            <a:solidFill>
              <a:srgbClr val="FF8989"/>
            </a:solidFill>
          </p:spPr>
          <p:txBody>
            <a:bodyPr/>
            <a:lstStyle/>
            <a:p>
              <a:endParaRPr lang="en-PK"/>
            </a:p>
          </p:txBody>
        </p:sp>
        <p:sp>
          <p:nvSpPr>
            <p:cNvPr id="4" name="TextBox 4"/>
            <p:cNvSpPr txBox="1"/>
            <p:nvPr/>
          </p:nvSpPr>
          <p:spPr>
            <a:xfrm>
              <a:off x="0" y="-47625"/>
              <a:ext cx="4206255" cy="2247969"/>
            </a:xfrm>
            <a:prstGeom prst="rect">
              <a:avLst/>
            </a:prstGeom>
          </p:spPr>
          <p:txBody>
            <a:bodyPr lIns="50800" tIns="50800" rIns="50800" bIns="50800" rtlCol="0" anchor="ctr"/>
            <a:lstStyle/>
            <a:p>
              <a:pPr algn="ctr">
                <a:lnSpc>
                  <a:spcPts val="3340"/>
                </a:lnSpc>
              </a:pPr>
              <a:endParaRPr/>
            </a:p>
          </p:txBody>
        </p:sp>
      </p:grpSp>
      <p:grpSp>
        <p:nvGrpSpPr>
          <p:cNvPr id="5" name="Group 5"/>
          <p:cNvGrpSpPr/>
          <p:nvPr/>
        </p:nvGrpSpPr>
        <p:grpSpPr>
          <a:xfrm>
            <a:off x="11477956" y="1775091"/>
            <a:ext cx="4459239" cy="1339091"/>
            <a:chOff x="0" y="0"/>
            <a:chExt cx="1174450" cy="352682"/>
          </a:xfrm>
        </p:grpSpPr>
        <p:sp>
          <p:nvSpPr>
            <p:cNvPr id="6" name="Freeform 6"/>
            <p:cNvSpPr/>
            <p:nvPr/>
          </p:nvSpPr>
          <p:spPr>
            <a:xfrm>
              <a:off x="0" y="0"/>
              <a:ext cx="1174450" cy="352682"/>
            </a:xfrm>
            <a:custGeom>
              <a:avLst/>
              <a:gdLst/>
              <a:ahLst/>
              <a:cxnLst/>
              <a:rect l="l" t="t" r="r" b="b"/>
              <a:pathLst>
                <a:path w="1174450" h="352682">
                  <a:moveTo>
                    <a:pt x="173615" y="0"/>
                  </a:moveTo>
                  <a:lnTo>
                    <a:pt x="1000835" y="0"/>
                  </a:lnTo>
                  <a:cubicBezTo>
                    <a:pt x="1046880" y="0"/>
                    <a:pt x="1091040" y="18292"/>
                    <a:pt x="1123599" y="50851"/>
                  </a:cubicBezTo>
                  <a:cubicBezTo>
                    <a:pt x="1156158" y="83410"/>
                    <a:pt x="1174450" y="127570"/>
                    <a:pt x="1174450" y="173615"/>
                  </a:cubicBezTo>
                  <a:lnTo>
                    <a:pt x="1174450" y="179067"/>
                  </a:lnTo>
                  <a:cubicBezTo>
                    <a:pt x="1174450" y="274952"/>
                    <a:pt x="1096720" y="352682"/>
                    <a:pt x="1000835" y="352682"/>
                  </a:cubicBezTo>
                  <a:lnTo>
                    <a:pt x="173615" y="352682"/>
                  </a:lnTo>
                  <a:cubicBezTo>
                    <a:pt x="77730" y="352682"/>
                    <a:pt x="0" y="274952"/>
                    <a:pt x="0" y="179067"/>
                  </a:cubicBezTo>
                  <a:lnTo>
                    <a:pt x="0" y="173615"/>
                  </a:lnTo>
                  <a:cubicBezTo>
                    <a:pt x="0" y="77730"/>
                    <a:pt x="77730" y="0"/>
                    <a:pt x="173615" y="0"/>
                  </a:cubicBezTo>
                  <a:close/>
                </a:path>
              </a:pathLst>
            </a:custGeom>
            <a:solidFill>
              <a:srgbClr val="BBEEFF"/>
            </a:solidFill>
          </p:spPr>
          <p:txBody>
            <a:bodyPr/>
            <a:lstStyle/>
            <a:p>
              <a:endParaRPr lang="en-PK"/>
            </a:p>
          </p:txBody>
        </p:sp>
        <p:sp>
          <p:nvSpPr>
            <p:cNvPr id="7" name="TextBox 7"/>
            <p:cNvSpPr txBox="1"/>
            <p:nvPr/>
          </p:nvSpPr>
          <p:spPr>
            <a:xfrm>
              <a:off x="0" y="-47625"/>
              <a:ext cx="1174450" cy="400307"/>
            </a:xfrm>
            <a:prstGeom prst="rect">
              <a:avLst/>
            </a:prstGeom>
          </p:spPr>
          <p:txBody>
            <a:bodyPr lIns="50800" tIns="50800" rIns="50800" bIns="50800" rtlCol="0" anchor="ctr"/>
            <a:lstStyle/>
            <a:p>
              <a:pPr algn="ctr">
                <a:lnSpc>
                  <a:spcPts val="3340"/>
                </a:lnSpc>
              </a:pPr>
              <a:endParaRPr/>
            </a:p>
          </p:txBody>
        </p:sp>
      </p:grpSp>
      <p:grpSp>
        <p:nvGrpSpPr>
          <p:cNvPr id="8" name="Group 8"/>
          <p:cNvGrpSpPr/>
          <p:nvPr/>
        </p:nvGrpSpPr>
        <p:grpSpPr>
          <a:xfrm>
            <a:off x="11477956" y="3552331"/>
            <a:ext cx="4459239" cy="1247063"/>
            <a:chOff x="0" y="0"/>
            <a:chExt cx="1174450" cy="328445"/>
          </a:xfrm>
        </p:grpSpPr>
        <p:sp>
          <p:nvSpPr>
            <p:cNvPr id="9" name="Freeform 9"/>
            <p:cNvSpPr/>
            <p:nvPr/>
          </p:nvSpPr>
          <p:spPr>
            <a:xfrm>
              <a:off x="0" y="0"/>
              <a:ext cx="1174450" cy="328445"/>
            </a:xfrm>
            <a:custGeom>
              <a:avLst/>
              <a:gdLst/>
              <a:ahLst/>
              <a:cxnLst/>
              <a:rect l="l" t="t" r="r" b="b"/>
              <a:pathLst>
                <a:path w="1174450" h="328445">
                  <a:moveTo>
                    <a:pt x="164222" y="0"/>
                  </a:moveTo>
                  <a:lnTo>
                    <a:pt x="1010228" y="0"/>
                  </a:lnTo>
                  <a:cubicBezTo>
                    <a:pt x="1053782" y="0"/>
                    <a:pt x="1095553" y="17302"/>
                    <a:pt x="1126350" y="48100"/>
                  </a:cubicBezTo>
                  <a:cubicBezTo>
                    <a:pt x="1157148" y="78897"/>
                    <a:pt x="1174450" y="120668"/>
                    <a:pt x="1174450" y="164222"/>
                  </a:cubicBezTo>
                  <a:lnTo>
                    <a:pt x="1174450" y="164222"/>
                  </a:lnTo>
                  <a:cubicBezTo>
                    <a:pt x="1174450" y="254920"/>
                    <a:pt x="1100925" y="328445"/>
                    <a:pt x="1010228" y="328445"/>
                  </a:cubicBezTo>
                  <a:lnTo>
                    <a:pt x="164222" y="328445"/>
                  </a:lnTo>
                  <a:cubicBezTo>
                    <a:pt x="73525" y="328445"/>
                    <a:pt x="0" y="254920"/>
                    <a:pt x="0" y="164222"/>
                  </a:cubicBezTo>
                  <a:lnTo>
                    <a:pt x="0" y="164222"/>
                  </a:lnTo>
                  <a:cubicBezTo>
                    <a:pt x="0" y="73525"/>
                    <a:pt x="73525" y="0"/>
                    <a:pt x="164222" y="0"/>
                  </a:cubicBezTo>
                  <a:close/>
                </a:path>
              </a:pathLst>
            </a:custGeom>
            <a:solidFill>
              <a:srgbClr val="BBEEFF"/>
            </a:solidFill>
          </p:spPr>
          <p:txBody>
            <a:bodyPr/>
            <a:lstStyle/>
            <a:p>
              <a:endParaRPr lang="en-PK"/>
            </a:p>
          </p:txBody>
        </p:sp>
        <p:sp>
          <p:nvSpPr>
            <p:cNvPr id="10" name="TextBox 10"/>
            <p:cNvSpPr txBox="1"/>
            <p:nvPr/>
          </p:nvSpPr>
          <p:spPr>
            <a:xfrm>
              <a:off x="0" y="-47625"/>
              <a:ext cx="1174450" cy="376070"/>
            </a:xfrm>
            <a:prstGeom prst="rect">
              <a:avLst/>
            </a:prstGeom>
          </p:spPr>
          <p:txBody>
            <a:bodyPr lIns="50800" tIns="50800" rIns="50800" bIns="50800" rtlCol="0" anchor="ctr"/>
            <a:lstStyle/>
            <a:p>
              <a:pPr algn="ctr">
                <a:lnSpc>
                  <a:spcPts val="3340"/>
                </a:lnSpc>
              </a:pPr>
              <a:endParaRPr/>
            </a:p>
          </p:txBody>
        </p:sp>
      </p:grpSp>
      <p:grpSp>
        <p:nvGrpSpPr>
          <p:cNvPr id="11" name="Group 11"/>
          <p:cNvGrpSpPr/>
          <p:nvPr/>
        </p:nvGrpSpPr>
        <p:grpSpPr>
          <a:xfrm>
            <a:off x="11477956" y="5239651"/>
            <a:ext cx="4459239" cy="1247063"/>
            <a:chOff x="0" y="0"/>
            <a:chExt cx="1174450" cy="328445"/>
          </a:xfrm>
        </p:grpSpPr>
        <p:sp>
          <p:nvSpPr>
            <p:cNvPr id="12" name="Freeform 12"/>
            <p:cNvSpPr/>
            <p:nvPr/>
          </p:nvSpPr>
          <p:spPr>
            <a:xfrm>
              <a:off x="0" y="0"/>
              <a:ext cx="1174450" cy="328445"/>
            </a:xfrm>
            <a:custGeom>
              <a:avLst/>
              <a:gdLst/>
              <a:ahLst/>
              <a:cxnLst/>
              <a:rect l="l" t="t" r="r" b="b"/>
              <a:pathLst>
                <a:path w="1174450" h="328445">
                  <a:moveTo>
                    <a:pt x="164222" y="0"/>
                  </a:moveTo>
                  <a:lnTo>
                    <a:pt x="1010228" y="0"/>
                  </a:lnTo>
                  <a:cubicBezTo>
                    <a:pt x="1053782" y="0"/>
                    <a:pt x="1095553" y="17302"/>
                    <a:pt x="1126350" y="48100"/>
                  </a:cubicBezTo>
                  <a:cubicBezTo>
                    <a:pt x="1157148" y="78897"/>
                    <a:pt x="1174450" y="120668"/>
                    <a:pt x="1174450" y="164222"/>
                  </a:cubicBezTo>
                  <a:lnTo>
                    <a:pt x="1174450" y="164222"/>
                  </a:lnTo>
                  <a:cubicBezTo>
                    <a:pt x="1174450" y="254920"/>
                    <a:pt x="1100925" y="328445"/>
                    <a:pt x="1010228" y="328445"/>
                  </a:cubicBezTo>
                  <a:lnTo>
                    <a:pt x="164222" y="328445"/>
                  </a:lnTo>
                  <a:cubicBezTo>
                    <a:pt x="73525" y="328445"/>
                    <a:pt x="0" y="254920"/>
                    <a:pt x="0" y="164222"/>
                  </a:cubicBezTo>
                  <a:lnTo>
                    <a:pt x="0" y="164222"/>
                  </a:lnTo>
                  <a:cubicBezTo>
                    <a:pt x="0" y="73525"/>
                    <a:pt x="73525" y="0"/>
                    <a:pt x="164222" y="0"/>
                  </a:cubicBezTo>
                  <a:close/>
                </a:path>
              </a:pathLst>
            </a:custGeom>
            <a:solidFill>
              <a:srgbClr val="BBEEFF"/>
            </a:solidFill>
          </p:spPr>
          <p:txBody>
            <a:bodyPr/>
            <a:lstStyle/>
            <a:p>
              <a:endParaRPr lang="en-PK"/>
            </a:p>
          </p:txBody>
        </p:sp>
        <p:sp>
          <p:nvSpPr>
            <p:cNvPr id="13" name="TextBox 13"/>
            <p:cNvSpPr txBox="1"/>
            <p:nvPr/>
          </p:nvSpPr>
          <p:spPr>
            <a:xfrm>
              <a:off x="0" y="-47625"/>
              <a:ext cx="1174450" cy="376070"/>
            </a:xfrm>
            <a:prstGeom prst="rect">
              <a:avLst/>
            </a:prstGeom>
          </p:spPr>
          <p:txBody>
            <a:bodyPr lIns="50800" tIns="50800" rIns="50800" bIns="50800" rtlCol="0" anchor="ctr"/>
            <a:lstStyle/>
            <a:p>
              <a:pPr algn="ctr">
                <a:lnSpc>
                  <a:spcPts val="3340"/>
                </a:lnSpc>
              </a:pPr>
              <a:endParaRPr/>
            </a:p>
          </p:txBody>
        </p:sp>
      </p:grpSp>
      <p:grpSp>
        <p:nvGrpSpPr>
          <p:cNvPr id="14" name="Group 14"/>
          <p:cNvGrpSpPr/>
          <p:nvPr/>
        </p:nvGrpSpPr>
        <p:grpSpPr>
          <a:xfrm>
            <a:off x="11477956" y="6848076"/>
            <a:ext cx="4459239" cy="1415830"/>
            <a:chOff x="0" y="0"/>
            <a:chExt cx="1174450" cy="372893"/>
          </a:xfrm>
        </p:grpSpPr>
        <p:sp>
          <p:nvSpPr>
            <p:cNvPr id="15" name="Freeform 15"/>
            <p:cNvSpPr/>
            <p:nvPr/>
          </p:nvSpPr>
          <p:spPr>
            <a:xfrm>
              <a:off x="0" y="0"/>
              <a:ext cx="1174450" cy="372893"/>
            </a:xfrm>
            <a:custGeom>
              <a:avLst/>
              <a:gdLst/>
              <a:ahLst/>
              <a:cxnLst/>
              <a:rect l="l" t="t" r="r" b="b"/>
              <a:pathLst>
                <a:path w="1174450" h="372893">
                  <a:moveTo>
                    <a:pt x="173615" y="0"/>
                  </a:moveTo>
                  <a:lnTo>
                    <a:pt x="1000835" y="0"/>
                  </a:lnTo>
                  <a:cubicBezTo>
                    <a:pt x="1046880" y="0"/>
                    <a:pt x="1091040" y="18292"/>
                    <a:pt x="1123599" y="50851"/>
                  </a:cubicBezTo>
                  <a:cubicBezTo>
                    <a:pt x="1156158" y="83410"/>
                    <a:pt x="1174450" y="127570"/>
                    <a:pt x="1174450" y="173615"/>
                  </a:cubicBezTo>
                  <a:lnTo>
                    <a:pt x="1174450" y="199278"/>
                  </a:lnTo>
                  <a:cubicBezTo>
                    <a:pt x="1174450" y="295163"/>
                    <a:pt x="1096720" y="372893"/>
                    <a:pt x="1000835" y="372893"/>
                  </a:cubicBezTo>
                  <a:lnTo>
                    <a:pt x="173615" y="372893"/>
                  </a:lnTo>
                  <a:cubicBezTo>
                    <a:pt x="77730" y="372893"/>
                    <a:pt x="0" y="295163"/>
                    <a:pt x="0" y="199278"/>
                  </a:cubicBezTo>
                  <a:lnTo>
                    <a:pt x="0" y="173615"/>
                  </a:lnTo>
                  <a:cubicBezTo>
                    <a:pt x="0" y="77730"/>
                    <a:pt x="77730" y="0"/>
                    <a:pt x="173615" y="0"/>
                  </a:cubicBezTo>
                  <a:close/>
                </a:path>
              </a:pathLst>
            </a:custGeom>
            <a:solidFill>
              <a:srgbClr val="BBEEFF"/>
            </a:solidFill>
          </p:spPr>
          <p:txBody>
            <a:bodyPr/>
            <a:lstStyle/>
            <a:p>
              <a:endParaRPr lang="en-PK"/>
            </a:p>
          </p:txBody>
        </p:sp>
        <p:sp>
          <p:nvSpPr>
            <p:cNvPr id="16" name="TextBox 16"/>
            <p:cNvSpPr txBox="1"/>
            <p:nvPr/>
          </p:nvSpPr>
          <p:spPr>
            <a:xfrm>
              <a:off x="0" y="-47625"/>
              <a:ext cx="1174450" cy="420518"/>
            </a:xfrm>
            <a:prstGeom prst="rect">
              <a:avLst/>
            </a:prstGeom>
          </p:spPr>
          <p:txBody>
            <a:bodyPr lIns="50800" tIns="50800" rIns="50800" bIns="50800" rtlCol="0" anchor="ctr"/>
            <a:lstStyle/>
            <a:p>
              <a:pPr algn="ctr">
                <a:lnSpc>
                  <a:spcPts val="3340"/>
                </a:lnSpc>
              </a:pPr>
              <a:endParaRPr/>
            </a:p>
          </p:txBody>
        </p:sp>
      </p:grpSp>
      <p:sp>
        <p:nvSpPr>
          <p:cNvPr id="17" name="Freeform 17"/>
          <p:cNvSpPr/>
          <p:nvPr/>
        </p:nvSpPr>
        <p:spPr>
          <a:xfrm flipH="1">
            <a:off x="0" y="8263905"/>
            <a:ext cx="2023095" cy="2023095"/>
          </a:xfrm>
          <a:custGeom>
            <a:avLst/>
            <a:gdLst/>
            <a:ahLst/>
            <a:cxnLst/>
            <a:rect l="l" t="t" r="r" b="b"/>
            <a:pathLst>
              <a:path w="2023095" h="2023095">
                <a:moveTo>
                  <a:pt x="2023095" y="0"/>
                </a:moveTo>
                <a:lnTo>
                  <a:pt x="0" y="0"/>
                </a:lnTo>
                <a:lnTo>
                  <a:pt x="0" y="2023095"/>
                </a:lnTo>
                <a:lnTo>
                  <a:pt x="2023095" y="2023095"/>
                </a:lnTo>
                <a:lnTo>
                  <a:pt x="202309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8" name="Freeform 18"/>
          <p:cNvSpPr/>
          <p:nvPr/>
        </p:nvSpPr>
        <p:spPr>
          <a:xfrm rot="-10800000" flipH="1">
            <a:off x="16247753" y="-67664"/>
            <a:ext cx="2023095" cy="2023095"/>
          </a:xfrm>
          <a:custGeom>
            <a:avLst/>
            <a:gdLst/>
            <a:ahLst/>
            <a:cxnLst/>
            <a:rect l="l" t="t" r="r" b="b"/>
            <a:pathLst>
              <a:path w="2023095" h="2023095">
                <a:moveTo>
                  <a:pt x="2023094" y="0"/>
                </a:moveTo>
                <a:lnTo>
                  <a:pt x="0" y="0"/>
                </a:lnTo>
                <a:lnTo>
                  <a:pt x="0" y="2023095"/>
                </a:lnTo>
                <a:lnTo>
                  <a:pt x="2023094" y="2023095"/>
                </a:lnTo>
                <a:lnTo>
                  <a:pt x="202309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9" name="Freeform 19"/>
          <p:cNvSpPr/>
          <p:nvPr/>
        </p:nvSpPr>
        <p:spPr>
          <a:xfrm>
            <a:off x="2543362" y="4319321"/>
            <a:ext cx="7526063" cy="4938979"/>
          </a:xfrm>
          <a:custGeom>
            <a:avLst/>
            <a:gdLst/>
            <a:ahLst/>
            <a:cxnLst/>
            <a:rect l="l" t="t" r="r" b="b"/>
            <a:pathLst>
              <a:path w="7526063" h="4938979">
                <a:moveTo>
                  <a:pt x="0" y="0"/>
                </a:moveTo>
                <a:lnTo>
                  <a:pt x="7526064" y="0"/>
                </a:lnTo>
                <a:lnTo>
                  <a:pt x="7526064" y="4938979"/>
                </a:lnTo>
                <a:lnTo>
                  <a:pt x="0" y="4938979"/>
                </a:lnTo>
                <a:lnTo>
                  <a:pt x="0" y="0"/>
                </a:lnTo>
                <a:close/>
              </a:path>
            </a:pathLst>
          </a:custGeom>
          <a:blipFill>
            <a:blip r:embed="rId7"/>
            <a:stretch>
              <a:fillRect/>
            </a:stretch>
          </a:blipFill>
        </p:spPr>
        <p:txBody>
          <a:bodyPr/>
          <a:lstStyle/>
          <a:p>
            <a:endParaRPr lang="en-PK"/>
          </a:p>
        </p:txBody>
      </p:sp>
      <p:sp>
        <p:nvSpPr>
          <p:cNvPr id="20" name="TextBox 20"/>
          <p:cNvSpPr txBox="1"/>
          <p:nvPr/>
        </p:nvSpPr>
        <p:spPr>
          <a:xfrm>
            <a:off x="2543362" y="1404619"/>
            <a:ext cx="7982094" cy="2813750"/>
          </a:xfrm>
          <a:prstGeom prst="rect">
            <a:avLst/>
          </a:prstGeom>
        </p:spPr>
        <p:txBody>
          <a:bodyPr lIns="0" tIns="0" rIns="0" bIns="0" rtlCol="0" anchor="t">
            <a:spAutoFit/>
          </a:bodyPr>
          <a:lstStyle/>
          <a:p>
            <a:pPr algn="l">
              <a:lnSpc>
                <a:spcPts val="6695"/>
              </a:lnSpc>
            </a:pPr>
            <a:r>
              <a:rPr lang="en-US" sz="6500" b="1">
                <a:solidFill>
                  <a:srgbClr val="194152"/>
                </a:solidFill>
                <a:latin typeface="Poppins Bold"/>
                <a:ea typeface="Poppins Bold"/>
                <a:cs typeface="Poppins Bold"/>
                <a:sym typeface="Poppins Bold"/>
              </a:rPr>
              <a:t>PHYSIOLOGY OF GLUCOSE REGULATION</a:t>
            </a:r>
          </a:p>
          <a:p>
            <a:pPr algn="l">
              <a:lnSpc>
                <a:spcPts val="1854"/>
              </a:lnSpc>
            </a:pPr>
            <a:r>
              <a:rPr lang="en-US" sz="1800">
                <a:solidFill>
                  <a:srgbClr val="194152"/>
                </a:solidFill>
                <a:latin typeface="Poppins"/>
                <a:ea typeface="Poppins"/>
                <a:cs typeface="Poppins"/>
                <a:sym typeface="Poppins"/>
              </a:rPr>
              <a:t>(Nakrani, Wineland and Anjum, 2023)</a:t>
            </a:r>
          </a:p>
        </p:txBody>
      </p:sp>
      <p:sp>
        <p:nvSpPr>
          <p:cNvPr id="21" name="TextBox 21"/>
          <p:cNvSpPr txBox="1"/>
          <p:nvPr/>
        </p:nvSpPr>
        <p:spPr>
          <a:xfrm>
            <a:off x="12116901" y="1964878"/>
            <a:ext cx="3181350" cy="10572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Insulin lowers blood glucose</a:t>
            </a:r>
          </a:p>
        </p:txBody>
      </p:sp>
      <p:sp>
        <p:nvSpPr>
          <p:cNvPr id="22" name="TextBox 22"/>
          <p:cNvSpPr txBox="1"/>
          <p:nvPr/>
        </p:nvSpPr>
        <p:spPr>
          <a:xfrm>
            <a:off x="12116901" y="3684969"/>
            <a:ext cx="3181350" cy="10572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Glucagon raises blood glucose</a:t>
            </a:r>
          </a:p>
        </p:txBody>
      </p:sp>
      <p:sp>
        <p:nvSpPr>
          <p:cNvPr id="23" name="TextBox 23"/>
          <p:cNvSpPr txBox="1"/>
          <p:nvPr/>
        </p:nvSpPr>
        <p:spPr>
          <a:xfrm>
            <a:off x="12116901" y="5400863"/>
            <a:ext cx="3181350" cy="10572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Liver stores and releases glucose</a:t>
            </a:r>
          </a:p>
        </p:txBody>
      </p:sp>
      <p:sp>
        <p:nvSpPr>
          <p:cNvPr id="24" name="TextBox 24"/>
          <p:cNvSpPr txBox="1"/>
          <p:nvPr/>
        </p:nvSpPr>
        <p:spPr>
          <a:xfrm>
            <a:off x="11852325" y="7009288"/>
            <a:ext cx="3748298" cy="10572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Negative feedback maintains homeostasis</a:t>
            </a:r>
          </a:p>
        </p:txBody>
      </p:sp>
      <p:pic>
        <p:nvPicPr>
          <p:cNvPr id="47" name="Audio 46">
            <a:hlinkClick r:id="" action="ppaction://media"/>
            <a:extLst>
              <a:ext uri="{FF2B5EF4-FFF2-40B4-BE49-F238E27FC236}">
                <a16:creationId xmlns:a16="http://schemas.microsoft.com/office/drawing/2014/main" id="{426BCDFB-97F0-A0F1-2F93-E0F1FF273E6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4853"/>
    </mc:Choice>
    <mc:Fallback>
      <p:transition spd="slow" advTm="134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sp>
        <p:nvSpPr>
          <p:cNvPr id="2" name="Freeform 2"/>
          <p:cNvSpPr/>
          <p:nvPr/>
        </p:nvSpPr>
        <p:spPr>
          <a:xfrm rot="5400000">
            <a:off x="14386636" y="-1453221"/>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Freeform 3"/>
          <p:cNvSpPr/>
          <p:nvPr/>
        </p:nvSpPr>
        <p:spPr>
          <a:xfrm flipH="1">
            <a:off x="0" y="7644086"/>
            <a:ext cx="2642914" cy="2642914"/>
          </a:xfrm>
          <a:custGeom>
            <a:avLst/>
            <a:gdLst/>
            <a:ahLst/>
            <a:cxnLst/>
            <a:rect l="l" t="t" r="r" b="b"/>
            <a:pathLst>
              <a:path w="2642914" h="2642914">
                <a:moveTo>
                  <a:pt x="2642914" y="0"/>
                </a:moveTo>
                <a:lnTo>
                  <a:pt x="0" y="0"/>
                </a:lnTo>
                <a:lnTo>
                  <a:pt x="0" y="2642914"/>
                </a:lnTo>
                <a:lnTo>
                  <a:pt x="2642914" y="2642914"/>
                </a:lnTo>
                <a:lnTo>
                  <a:pt x="2642914"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4" name="Freeform 4"/>
          <p:cNvSpPr/>
          <p:nvPr/>
        </p:nvSpPr>
        <p:spPr>
          <a:xfrm>
            <a:off x="723157" y="2325658"/>
            <a:ext cx="8420843" cy="4905141"/>
          </a:xfrm>
          <a:custGeom>
            <a:avLst/>
            <a:gdLst/>
            <a:ahLst/>
            <a:cxnLst/>
            <a:rect l="l" t="t" r="r" b="b"/>
            <a:pathLst>
              <a:path w="8420843" h="4905141">
                <a:moveTo>
                  <a:pt x="0" y="0"/>
                </a:moveTo>
                <a:lnTo>
                  <a:pt x="8420843" y="0"/>
                </a:lnTo>
                <a:lnTo>
                  <a:pt x="8420843" y="4905141"/>
                </a:lnTo>
                <a:lnTo>
                  <a:pt x="0" y="4905141"/>
                </a:lnTo>
                <a:lnTo>
                  <a:pt x="0" y="0"/>
                </a:lnTo>
                <a:close/>
              </a:path>
            </a:pathLst>
          </a:custGeom>
          <a:blipFill>
            <a:blip r:embed="rId9"/>
            <a:stretch>
              <a:fillRect/>
            </a:stretch>
          </a:blipFill>
        </p:spPr>
        <p:txBody>
          <a:bodyPr/>
          <a:lstStyle/>
          <a:p>
            <a:endParaRPr lang="en-PK"/>
          </a:p>
        </p:txBody>
      </p:sp>
      <p:sp>
        <p:nvSpPr>
          <p:cNvPr id="5" name="TextBox 5"/>
          <p:cNvSpPr txBox="1"/>
          <p:nvPr/>
        </p:nvSpPr>
        <p:spPr>
          <a:xfrm>
            <a:off x="9658206" y="4197140"/>
            <a:ext cx="6903261" cy="1076452"/>
          </a:xfrm>
          <a:prstGeom prst="rect">
            <a:avLst/>
          </a:prstGeom>
        </p:spPr>
        <p:txBody>
          <a:bodyPr lIns="0" tIns="0" rIns="0" bIns="0" rtlCol="0" anchor="t">
            <a:spAutoFit/>
          </a:bodyPr>
          <a:lstStyle/>
          <a:p>
            <a:pPr algn="l">
              <a:lnSpc>
                <a:spcPts val="4378"/>
              </a:lnSpc>
            </a:pPr>
            <a:r>
              <a:rPr lang="en-US" sz="2899" b="1">
                <a:solidFill>
                  <a:srgbClr val="FFFFFF"/>
                </a:solidFill>
                <a:latin typeface="Glacial Indifference Bold"/>
                <a:ea typeface="Glacial Indifference Bold"/>
                <a:cs typeface="Glacial Indifference Bold"/>
                <a:sym typeface="Glacial Indifference Bold"/>
              </a:rPr>
              <a:t>Pathophysiological Disruption in Type 2 Diabetes</a:t>
            </a:r>
          </a:p>
        </p:txBody>
      </p:sp>
      <p:sp>
        <p:nvSpPr>
          <p:cNvPr id="6" name="TextBox 6"/>
          <p:cNvSpPr txBox="1"/>
          <p:nvPr/>
        </p:nvSpPr>
        <p:spPr>
          <a:xfrm>
            <a:off x="9658206" y="2738163"/>
            <a:ext cx="7601094" cy="1468502"/>
          </a:xfrm>
          <a:prstGeom prst="rect">
            <a:avLst/>
          </a:prstGeom>
        </p:spPr>
        <p:txBody>
          <a:bodyPr lIns="0" tIns="0" rIns="0" bIns="0" rtlCol="0" anchor="t">
            <a:spAutoFit/>
          </a:bodyPr>
          <a:lstStyle/>
          <a:p>
            <a:pPr algn="l">
              <a:lnSpc>
                <a:spcPts val="5432"/>
              </a:lnSpc>
            </a:pPr>
            <a:r>
              <a:rPr lang="en-US" sz="5600" b="1">
                <a:solidFill>
                  <a:srgbClr val="FFFFFF"/>
                </a:solidFill>
                <a:latin typeface="Poppins Bold"/>
                <a:ea typeface="Poppins Bold"/>
                <a:cs typeface="Poppins Bold"/>
                <a:sym typeface="Poppins Bold"/>
              </a:rPr>
              <a:t>HOW THE DISEASE AFFECTS THE SYSTEM</a:t>
            </a:r>
          </a:p>
        </p:txBody>
      </p:sp>
      <p:sp>
        <p:nvSpPr>
          <p:cNvPr id="7" name="TextBox 7"/>
          <p:cNvSpPr txBox="1"/>
          <p:nvPr/>
        </p:nvSpPr>
        <p:spPr>
          <a:xfrm>
            <a:off x="9658206" y="5226809"/>
            <a:ext cx="7601094" cy="3838702"/>
          </a:xfrm>
          <a:prstGeom prst="rect">
            <a:avLst/>
          </a:prstGeom>
        </p:spPr>
        <p:txBody>
          <a:bodyPr lIns="0" tIns="0" rIns="0" bIns="0" rtlCol="0" anchor="t">
            <a:spAutoFit/>
          </a:bodyPr>
          <a:lstStyle/>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Insulin resistance in muscle and adipose tissue</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Reduced insulin receptor sensitivity</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Impaired GLUT4 translocation</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Increased hepatic glucose production</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Persistent hyperglycaemia</a:t>
            </a:r>
          </a:p>
          <a:p>
            <a:pPr algn="l">
              <a:lnSpc>
                <a:spcPts val="4378"/>
              </a:lnSpc>
            </a:pPr>
            <a:r>
              <a:rPr lang="en-US" sz="2899">
                <a:solidFill>
                  <a:srgbClr val="FFFFFF"/>
                </a:solidFill>
                <a:latin typeface="Glacial Indifference"/>
                <a:ea typeface="Glacial Indifference"/>
                <a:cs typeface="Glacial Indifference"/>
                <a:sym typeface="Glacial Indifference"/>
              </a:rPr>
              <a:t>(Galicia-Garcia et al., 2020)</a:t>
            </a:r>
          </a:p>
        </p:txBody>
      </p:sp>
      <p:pic>
        <p:nvPicPr>
          <p:cNvPr id="44" name="Audio 43">
            <a:hlinkClick r:id="" action="ppaction://media"/>
            <a:extLst>
              <a:ext uri="{FF2B5EF4-FFF2-40B4-BE49-F238E27FC236}">
                <a16:creationId xmlns:a16="http://schemas.microsoft.com/office/drawing/2014/main" id="{2FC0B9BB-402E-8622-DF33-3523B773A98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610"/>
    </mc:Choice>
    <mc:Fallback>
      <p:transition spd="slow" advTm="98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BEEFF"/>
        </a:solidFill>
        <a:effectLst/>
      </p:bgPr>
    </p:bg>
    <p:spTree>
      <p:nvGrpSpPr>
        <p:cNvPr id="1" name=""/>
        <p:cNvGrpSpPr/>
        <p:nvPr/>
      </p:nvGrpSpPr>
      <p:grpSpPr>
        <a:xfrm>
          <a:off x="0" y="0"/>
          <a:ext cx="0" cy="0"/>
          <a:chOff x="0" y="0"/>
          <a:chExt cx="0" cy="0"/>
        </a:xfrm>
      </p:grpSpPr>
      <p:grpSp>
        <p:nvGrpSpPr>
          <p:cNvPr id="2" name="Group 2"/>
          <p:cNvGrpSpPr/>
          <p:nvPr/>
        </p:nvGrpSpPr>
        <p:grpSpPr>
          <a:xfrm>
            <a:off x="2459865" y="4698380"/>
            <a:ext cx="13368270" cy="5588620"/>
            <a:chOff x="0" y="0"/>
            <a:chExt cx="2849402" cy="1191196"/>
          </a:xfrm>
        </p:grpSpPr>
        <p:sp>
          <p:nvSpPr>
            <p:cNvPr id="3" name="Freeform 3"/>
            <p:cNvSpPr/>
            <p:nvPr/>
          </p:nvSpPr>
          <p:spPr>
            <a:xfrm>
              <a:off x="0" y="0"/>
              <a:ext cx="2849402" cy="1191196"/>
            </a:xfrm>
            <a:custGeom>
              <a:avLst/>
              <a:gdLst/>
              <a:ahLst/>
              <a:cxnLst/>
              <a:rect l="l" t="t" r="r" b="b"/>
              <a:pathLst>
                <a:path w="2849402" h="1191196">
                  <a:moveTo>
                    <a:pt x="0" y="0"/>
                  </a:moveTo>
                  <a:lnTo>
                    <a:pt x="2849402" y="0"/>
                  </a:lnTo>
                  <a:lnTo>
                    <a:pt x="2849402" y="1191196"/>
                  </a:lnTo>
                  <a:lnTo>
                    <a:pt x="0" y="1191196"/>
                  </a:lnTo>
                  <a:close/>
                </a:path>
              </a:pathLst>
            </a:custGeom>
            <a:blipFill>
              <a:blip r:embed="rId5"/>
              <a:stretch>
                <a:fillRect l="-981" r="-981"/>
              </a:stretch>
            </a:blipFill>
          </p:spPr>
          <p:txBody>
            <a:bodyPr/>
            <a:lstStyle/>
            <a:p>
              <a:endParaRPr lang="en-PK"/>
            </a:p>
          </p:txBody>
        </p:sp>
      </p:grpSp>
      <p:sp>
        <p:nvSpPr>
          <p:cNvPr id="4" name="Freeform 4"/>
          <p:cNvSpPr/>
          <p:nvPr/>
        </p:nvSpPr>
        <p:spPr>
          <a:xfrm>
            <a:off x="15227322" y="243512"/>
            <a:ext cx="2510320" cy="1007833"/>
          </a:xfrm>
          <a:custGeom>
            <a:avLst/>
            <a:gdLst/>
            <a:ahLst/>
            <a:cxnLst/>
            <a:rect l="l" t="t" r="r" b="b"/>
            <a:pathLst>
              <a:path w="2510320" h="1007833">
                <a:moveTo>
                  <a:pt x="0" y="0"/>
                </a:moveTo>
                <a:lnTo>
                  <a:pt x="2510319" y="0"/>
                </a:lnTo>
                <a:lnTo>
                  <a:pt x="2510319" y="1007834"/>
                </a:lnTo>
                <a:lnTo>
                  <a:pt x="0" y="1007834"/>
                </a:lnTo>
                <a:lnTo>
                  <a:pt x="0" y="0"/>
                </a:lnTo>
                <a:close/>
              </a:path>
            </a:pathLst>
          </a:custGeom>
          <a:blipFill>
            <a:blip r:embed="rId6"/>
            <a:stretch>
              <a:fillRect t="-98958"/>
            </a:stretch>
          </a:blipFill>
        </p:spPr>
        <p:txBody>
          <a:bodyPr/>
          <a:lstStyle/>
          <a:p>
            <a:endParaRPr lang="en-PK"/>
          </a:p>
        </p:txBody>
      </p:sp>
      <p:sp>
        <p:nvSpPr>
          <p:cNvPr id="5" name="Freeform 5"/>
          <p:cNvSpPr/>
          <p:nvPr/>
        </p:nvSpPr>
        <p:spPr>
          <a:xfrm rot="-5400000">
            <a:off x="1403290" y="-374590"/>
            <a:ext cx="1255995" cy="2005175"/>
          </a:xfrm>
          <a:custGeom>
            <a:avLst/>
            <a:gdLst/>
            <a:ahLst/>
            <a:cxnLst/>
            <a:rect l="l" t="t" r="r" b="b"/>
            <a:pathLst>
              <a:path w="1255995" h="2005175">
                <a:moveTo>
                  <a:pt x="0" y="0"/>
                </a:moveTo>
                <a:lnTo>
                  <a:pt x="1255995" y="0"/>
                </a:lnTo>
                <a:lnTo>
                  <a:pt x="1255995" y="2005175"/>
                </a:lnTo>
                <a:lnTo>
                  <a:pt x="0" y="2005175"/>
                </a:lnTo>
                <a:lnTo>
                  <a:pt x="0" y="0"/>
                </a:lnTo>
                <a:close/>
              </a:path>
            </a:pathLst>
          </a:custGeom>
          <a:blipFill>
            <a:blip r:embed="rId6"/>
            <a:stretch>
              <a:fillRect l="-99867"/>
            </a:stretch>
          </a:blipFill>
        </p:spPr>
        <p:txBody>
          <a:bodyPr/>
          <a:lstStyle/>
          <a:p>
            <a:endParaRPr lang="en-PK"/>
          </a:p>
        </p:txBody>
      </p:sp>
      <p:grpSp>
        <p:nvGrpSpPr>
          <p:cNvPr id="6" name="Group 6"/>
          <p:cNvGrpSpPr/>
          <p:nvPr/>
        </p:nvGrpSpPr>
        <p:grpSpPr>
          <a:xfrm>
            <a:off x="1255479" y="2242150"/>
            <a:ext cx="4686767" cy="1013899"/>
            <a:chOff x="0" y="0"/>
            <a:chExt cx="1234375" cy="267035"/>
          </a:xfrm>
        </p:grpSpPr>
        <p:sp>
          <p:nvSpPr>
            <p:cNvPr id="7" name="Freeform 7"/>
            <p:cNvSpPr/>
            <p:nvPr/>
          </p:nvSpPr>
          <p:spPr>
            <a:xfrm>
              <a:off x="0" y="0"/>
              <a:ext cx="1234375" cy="267035"/>
            </a:xfrm>
            <a:custGeom>
              <a:avLst/>
              <a:gdLst/>
              <a:ahLst/>
              <a:cxnLst/>
              <a:rect l="l" t="t" r="r" b="b"/>
              <a:pathLst>
                <a:path w="1234375" h="267035">
                  <a:moveTo>
                    <a:pt x="84245" y="0"/>
                  </a:moveTo>
                  <a:lnTo>
                    <a:pt x="1150130" y="0"/>
                  </a:lnTo>
                  <a:cubicBezTo>
                    <a:pt x="1196657" y="0"/>
                    <a:pt x="1234375" y="37718"/>
                    <a:pt x="1234375" y="84245"/>
                  </a:cubicBezTo>
                  <a:lnTo>
                    <a:pt x="1234375" y="182790"/>
                  </a:lnTo>
                  <a:cubicBezTo>
                    <a:pt x="1234375" y="205133"/>
                    <a:pt x="1225499" y="226561"/>
                    <a:pt x="1209700" y="242360"/>
                  </a:cubicBezTo>
                  <a:cubicBezTo>
                    <a:pt x="1193901" y="258159"/>
                    <a:pt x="1172473" y="267035"/>
                    <a:pt x="1150130" y="267035"/>
                  </a:cubicBezTo>
                  <a:lnTo>
                    <a:pt x="84245" y="267035"/>
                  </a:lnTo>
                  <a:cubicBezTo>
                    <a:pt x="61902" y="267035"/>
                    <a:pt x="40474" y="258159"/>
                    <a:pt x="24675" y="242360"/>
                  </a:cubicBezTo>
                  <a:cubicBezTo>
                    <a:pt x="8876" y="226561"/>
                    <a:pt x="0" y="205133"/>
                    <a:pt x="0" y="182790"/>
                  </a:cubicBezTo>
                  <a:lnTo>
                    <a:pt x="0" y="84245"/>
                  </a:lnTo>
                  <a:cubicBezTo>
                    <a:pt x="0" y="61902"/>
                    <a:pt x="8876" y="40474"/>
                    <a:pt x="24675" y="24675"/>
                  </a:cubicBezTo>
                  <a:cubicBezTo>
                    <a:pt x="40474" y="8876"/>
                    <a:pt x="61902" y="0"/>
                    <a:pt x="84245" y="0"/>
                  </a:cubicBezTo>
                  <a:close/>
                </a:path>
              </a:pathLst>
            </a:custGeom>
            <a:solidFill>
              <a:srgbClr val="FF8989"/>
            </a:solidFill>
          </p:spPr>
          <p:txBody>
            <a:bodyPr/>
            <a:lstStyle/>
            <a:p>
              <a:endParaRPr lang="en-PK"/>
            </a:p>
          </p:txBody>
        </p:sp>
        <p:sp>
          <p:nvSpPr>
            <p:cNvPr id="8" name="TextBox 8"/>
            <p:cNvSpPr txBox="1"/>
            <p:nvPr/>
          </p:nvSpPr>
          <p:spPr>
            <a:xfrm>
              <a:off x="0" y="-47625"/>
              <a:ext cx="1234375" cy="314660"/>
            </a:xfrm>
            <a:prstGeom prst="rect">
              <a:avLst/>
            </a:prstGeom>
          </p:spPr>
          <p:txBody>
            <a:bodyPr lIns="50800" tIns="50800" rIns="50800" bIns="50800" rtlCol="0" anchor="ctr"/>
            <a:lstStyle/>
            <a:p>
              <a:pPr algn="ctr">
                <a:lnSpc>
                  <a:spcPts val="3340"/>
                </a:lnSpc>
              </a:pPr>
              <a:r>
                <a:rPr lang="en-US" sz="2386">
                  <a:solidFill>
                    <a:srgbClr val="000000"/>
                  </a:solidFill>
                  <a:latin typeface="Canva Sans"/>
                  <a:ea typeface="Canva Sans"/>
                  <a:cs typeface="Canva Sans"/>
                  <a:sym typeface="Canva Sans"/>
                </a:rPr>
                <a:t>Microvascular damage</a:t>
              </a:r>
            </a:p>
          </p:txBody>
        </p:sp>
      </p:grpSp>
      <p:sp>
        <p:nvSpPr>
          <p:cNvPr id="9" name="TextBox 9"/>
          <p:cNvSpPr txBox="1"/>
          <p:nvPr/>
        </p:nvSpPr>
        <p:spPr>
          <a:xfrm>
            <a:off x="1002587" y="1265520"/>
            <a:ext cx="16256713" cy="976630"/>
          </a:xfrm>
          <a:prstGeom prst="rect">
            <a:avLst/>
          </a:prstGeom>
        </p:spPr>
        <p:txBody>
          <a:bodyPr lIns="0" tIns="0" rIns="0" bIns="0" rtlCol="0" anchor="t">
            <a:spAutoFit/>
          </a:bodyPr>
          <a:lstStyle/>
          <a:p>
            <a:pPr algn="ctr">
              <a:lnSpc>
                <a:spcPts val="7085"/>
              </a:lnSpc>
            </a:pPr>
            <a:r>
              <a:rPr lang="en-US" sz="6500" b="1">
                <a:solidFill>
                  <a:srgbClr val="194152"/>
                </a:solidFill>
                <a:latin typeface="Poppins Bold"/>
                <a:ea typeface="Poppins Bold"/>
                <a:cs typeface="Poppins Bold"/>
                <a:sym typeface="Poppins Bold"/>
              </a:rPr>
              <a:t>COMPLICATIONS AND SYSTEM IMPACT</a:t>
            </a:r>
          </a:p>
        </p:txBody>
      </p:sp>
      <p:grpSp>
        <p:nvGrpSpPr>
          <p:cNvPr id="10" name="Group 10"/>
          <p:cNvGrpSpPr/>
          <p:nvPr/>
        </p:nvGrpSpPr>
        <p:grpSpPr>
          <a:xfrm>
            <a:off x="6787560" y="2242150"/>
            <a:ext cx="4686767" cy="1013899"/>
            <a:chOff x="0" y="0"/>
            <a:chExt cx="1234375" cy="267035"/>
          </a:xfrm>
        </p:grpSpPr>
        <p:sp>
          <p:nvSpPr>
            <p:cNvPr id="11" name="Freeform 11"/>
            <p:cNvSpPr/>
            <p:nvPr/>
          </p:nvSpPr>
          <p:spPr>
            <a:xfrm>
              <a:off x="0" y="0"/>
              <a:ext cx="1234375" cy="267035"/>
            </a:xfrm>
            <a:custGeom>
              <a:avLst/>
              <a:gdLst/>
              <a:ahLst/>
              <a:cxnLst/>
              <a:rect l="l" t="t" r="r" b="b"/>
              <a:pathLst>
                <a:path w="1234375" h="267035">
                  <a:moveTo>
                    <a:pt x="84245" y="0"/>
                  </a:moveTo>
                  <a:lnTo>
                    <a:pt x="1150130" y="0"/>
                  </a:lnTo>
                  <a:cubicBezTo>
                    <a:pt x="1196657" y="0"/>
                    <a:pt x="1234375" y="37718"/>
                    <a:pt x="1234375" y="84245"/>
                  </a:cubicBezTo>
                  <a:lnTo>
                    <a:pt x="1234375" y="182790"/>
                  </a:lnTo>
                  <a:cubicBezTo>
                    <a:pt x="1234375" y="205133"/>
                    <a:pt x="1225499" y="226561"/>
                    <a:pt x="1209700" y="242360"/>
                  </a:cubicBezTo>
                  <a:cubicBezTo>
                    <a:pt x="1193901" y="258159"/>
                    <a:pt x="1172473" y="267035"/>
                    <a:pt x="1150130" y="267035"/>
                  </a:cubicBezTo>
                  <a:lnTo>
                    <a:pt x="84245" y="267035"/>
                  </a:lnTo>
                  <a:cubicBezTo>
                    <a:pt x="61902" y="267035"/>
                    <a:pt x="40474" y="258159"/>
                    <a:pt x="24675" y="242360"/>
                  </a:cubicBezTo>
                  <a:cubicBezTo>
                    <a:pt x="8876" y="226561"/>
                    <a:pt x="0" y="205133"/>
                    <a:pt x="0" y="182790"/>
                  </a:cubicBezTo>
                  <a:lnTo>
                    <a:pt x="0" y="84245"/>
                  </a:lnTo>
                  <a:cubicBezTo>
                    <a:pt x="0" y="61902"/>
                    <a:pt x="8876" y="40474"/>
                    <a:pt x="24675" y="24675"/>
                  </a:cubicBezTo>
                  <a:cubicBezTo>
                    <a:pt x="40474" y="8876"/>
                    <a:pt x="61902" y="0"/>
                    <a:pt x="84245" y="0"/>
                  </a:cubicBezTo>
                  <a:close/>
                </a:path>
              </a:pathLst>
            </a:custGeom>
            <a:solidFill>
              <a:srgbClr val="FF8989"/>
            </a:solidFill>
          </p:spPr>
          <p:txBody>
            <a:bodyPr/>
            <a:lstStyle/>
            <a:p>
              <a:endParaRPr lang="en-PK"/>
            </a:p>
          </p:txBody>
        </p:sp>
        <p:sp>
          <p:nvSpPr>
            <p:cNvPr id="12" name="TextBox 12"/>
            <p:cNvSpPr txBox="1"/>
            <p:nvPr/>
          </p:nvSpPr>
          <p:spPr>
            <a:xfrm>
              <a:off x="0" y="-47625"/>
              <a:ext cx="1234375" cy="314660"/>
            </a:xfrm>
            <a:prstGeom prst="rect">
              <a:avLst/>
            </a:prstGeom>
          </p:spPr>
          <p:txBody>
            <a:bodyPr lIns="50800" tIns="50800" rIns="50800" bIns="50800" rtlCol="0" anchor="ctr"/>
            <a:lstStyle/>
            <a:p>
              <a:pPr algn="ctr">
                <a:lnSpc>
                  <a:spcPts val="3340"/>
                </a:lnSpc>
              </a:pPr>
              <a:r>
                <a:rPr lang="en-US" sz="2386">
                  <a:solidFill>
                    <a:srgbClr val="000000"/>
                  </a:solidFill>
                  <a:latin typeface="Canva Sans"/>
                  <a:ea typeface="Canva Sans"/>
                  <a:cs typeface="Canva Sans"/>
                  <a:sym typeface="Canva Sans"/>
                </a:rPr>
                <a:t>Cardiovascular disease risk</a:t>
              </a:r>
            </a:p>
          </p:txBody>
        </p:sp>
      </p:grpSp>
      <p:grpSp>
        <p:nvGrpSpPr>
          <p:cNvPr id="13" name="Group 13"/>
          <p:cNvGrpSpPr/>
          <p:nvPr/>
        </p:nvGrpSpPr>
        <p:grpSpPr>
          <a:xfrm>
            <a:off x="12322052" y="2242150"/>
            <a:ext cx="4686767" cy="1013899"/>
            <a:chOff x="0" y="0"/>
            <a:chExt cx="1234375" cy="267035"/>
          </a:xfrm>
        </p:grpSpPr>
        <p:sp>
          <p:nvSpPr>
            <p:cNvPr id="14" name="Freeform 14"/>
            <p:cNvSpPr/>
            <p:nvPr/>
          </p:nvSpPr>
          <p:spPr>
            <a:xfrm>
              <a:off x="0" y="0"/>
              <a:ext cx="1234375" cy="267035"/>
            </a:xfrm>
            <a:custGeom>
              <a:avLst/>
              <a:gdLst/>
              <a:ahLst/>
              <a:cxnLst/>
              <a:rect l="l" t="t" r="r" b="b"/>
              <a:pathLst>
                <a:path w="1234375" h="267035">
                  <a:moveTo>
                    <a:pt x="84245" y="0"/>
                  </a:moveTo>
                  <a:lnTo>
                    <a:pt x="1150130" y="0"/>
                  </a:lnTo>
                  <a:cubicBezTo>
                    <a:pt x="1196657" y="0"/>
                    <a:pt x="1234375" y="37718"/>
                    <a:pt x="1234375" y="84245"/>
                  </a:cubicBezTo>
                  <a:lnTo>
                    <a:pt x="1234375" y="182790"/>
                  </a:lnTo>
                  <a:cubicBezTo>
                    <a:pt x="1234375" y="205133"/>
                    <a:pt x="1225499" y="226561"/>
                    <a:pt x="1209700" y="242360"/>
                  </a:cubicBezTo>
                  <a:cubicBezTo>
                    <a:pt x="1193901" y="258159"/>
                    <a:pt x="1172473" y="267035"/>
                    <a:pt x="1150130" y="267035"/>
                  </a:cubicBezTo>
                  <a:lnTo>
                    <a:pt x="84245" y="267035"/>
                  </a:lnTo>
                  <a:cubicBezTo>
                    <a:pt x="61902" y="267035"/>
                    <a:pt x="40474" y="258159"/>
                    <a:pt x="24675" y="242360"/>
                  </a:cubicBezTo>
                  <a:cubicBezTo>
                    <a:pt x="8876" y="226561"/>
                    <a:pt x="0" y="205133"/>
                    <a:pt x="0" y="182790"/>
                  </a:cubicBezTo>
                  <a:lnTo>
                    <a:pt x="0" y="84245"/>
                  </a:lnTo>
                  <a:cubicBezTo>
                    <a:pt x="0" y="61902"/>
                    <a:pt x="8876" y="40474"/>
                    <a:pt x="24675" y="24675"/>
                  </a:cubicBezTo>
                  <a:cubicBezTo>
                    <a:pt x="40474" y="8876"/>
                    <a:pt x="61902" y="0"/>
                    <a:pt x="84245" y="0"/>
                  </a:cubicBezTo>
                  <a:close/>
                </a:path>
              </a:pathLst>
            </a:custGeom>
            <a:solidFill>
              <a:srgbClr val="FF8989"/>
            </a:solidFill>
          </p:spPr>
          <p:txBody>
            <a:bodyPr/>
            <a:lstStyle/>
            <a:p>
              <a:endParaRPr lang="en-PK"/>
            </a:p>
          </p:txBody>
        </p:sp>
        <p:sp>
          <p:nvSpPr>
            <p:cNvPr id="15" name="TextBox 15"/>
            <p:cNvSpPr txBox="1"/>
            <p:nvPr/>
          </p:nvSpPr>
          <p:spPr>
            <a:xfrm>
              <a:off x="0" y="-47625"/>
              <a:ext cx="1234375" cy="314660"/>
            </a:xfrm>
            <a:prstGeom prst="rect">
              <a:avLst/>
            </a:prstGeom>
          </p:spPr>
          <p:txBody>
            <a:bodyPr lIns="50800" tIns="50800" rIns="50800" bIns="50800" rtlCol="0" anchor="ctr"/>
            <a:lstStyle/>
            <a:p>
              <a:pPr algn="ctr">
                <a:lnSpc>
                  <a:spcPts val="3340"/>
                </a:lnSpc>
              </a:pPr>
              <a:r>
                <a:rPr lang="en-US" sz="2386">
                  <a:solidFill>
                    <a:srgbClr val="000000"/>
                  </a:solidFill>
                  <a:latin typeface="Canva Sans"/>
                  <a:ea typeface="Canva Sans"/>
                  <a:cs typeface="Canva Sans"/>
                  <a:sym typeface="Canva Sans"/>
                </a:rPr>
                <a:t>Peripheral neuropathy</a:t>
              </a:r>
            </a:p>
          </p:txBody>
        </p:sp>
      </p:grpSp>
      <p:grpSp>
        <p:nvGrpSpPr>
          <p:cNvPr id="16" name="Group 16"/>
          <p:cNvGrpSpPr/>
          <p:nvPr/>
        </p:nvGrpSpPr>
        <p:grpSpPr>
          <a:xfrm>
            <a:off x="3930786" y="3470265"/>
            <a:ext cx="4686767" cy="1013899"/>
            <a:chOff x="0" y="0"/>
            <a:chExt cx="1234375" cy="267035"/>
          </a:xfrm>
        </p:grpSpPr>
        <p:sp>
          <p:nvSpPr>
            <p:cNvPr id="17" name="Freeform 17"/>
            <p:cNvSpPr/>
            <p:nvPr/>
          </p:nvSpPr>
          <p:spPr>
            <a:xfrm>
              <a:off x="0" y="0"/>
              <a:ext cx="1234375" cy="267035"/>
            </a:xfrm>
            <a:custGeom>
              <a:avLst/>
              <a:gdLst/>
              <a:ahLst/>
              <a:cxnLst/>
              <a:rect l="l" t="t" r="r" b="b"/>
              <a:pathLst>
                <a:path w="1234375" h="267035">
                  <a:moveTo>
                    <a:pt x="84245" y="0"/>
                  </a:moveTo>
                  <a:lnTo>
                    <a:pt x="1150130" y="0"/>
                  </a:lnTo>
                  <a:cubicBezTo>
                    <a:pt x="1196657" y="0"/>
                    <a:pt x="1234375" y="37718"/>
                    <a:pt x="1234375" y="84245"/>
                  </a:cubicBezTo>
                  <a:lnTo>
                    <a:pt x="1234375" y="182790"/>
                  </a:lnTo>
                  <a:cubicBezTo>
                    <a:pt x="1234375" y="205133"/>
                    <a:pt x="1225499" y="226561"/>
                    <a:pt x="1209700" y="242360"/>
                  </a:cubicBezTo>
                  <a:cubicBezTo>
                    <a:pt x="1193901" y="258159"/>
                    <a:pt x="1172473" y="267035"/>
                    <a:pt x="1150130" y="267035"/>
                  </a:cubicBezTo>
                  <a:lnTo>
                    <a:pt x="84245" y="267035"/>
                  </a:lnTo>
                  <a:cubicBezTo>
                    <a:pt x="61902" y="267035"/>
                    <a:pt x="40474" y="258159"/>
                    <a:pt x="24675" y="242360"/>
                  </a:cubicBezTo>
                  <a:cubicBezTo>
                    <a:pt x="8876" y="226561"/>
                    <a:pt x="0" y="205133"/>
                    <a:pt x="0" y="182790"/>
                  </a:cubicBezTo>
                  <a:lnTo>
                    <a:pt x="0" y="84245"/>
                  </a:lnTo>
                  <a:cubicBezTo>
                    <a:pt x="0" y="61902"/>
                    <a:pt x="8876" y="40474"/>
                    <a:pt x="24675" y="24675"/>
                  </a:cubicBezTo>
                  <a:cubicBezTo>
                    <a:pt x="40474" y="8876"/>
                    <a:pt x="61902" y="0"/>
                    <a:pt x="84245" y="0"/>
                  </a:cubicBezTo>
                  <a:close/>
                </a:path>
              </a:pathLst>
            </a:custGeom>
            <a:solidFill>
              <a:srgbClr val="FF8989"/>
            </a:solidFill>
          </p:spPr>
          <p:txBody>
            <a:bodyPr/>
            <a:lstStyle/>
            <a:p>
              <a:endParaRPr lang="en-PK"/>
            </a:p>
          </p:txBody>
        </p:sp>
        <p:sp>
          <p:nvSpPr>
            <p:cNvPr id="18" name="TextBox 18"/>
            <p:cNvSpPr txBox="1"/>
            <p:nvPr/>
          </p:nvSpPr>
          <p:spPr>
            <a:xfrm>
              <a:off x="0" y="-47625"/>
              <a:ext cx="1234375" cy="314660"/>
            </a:xfrm>
            <a:prstGeom prst="rect">
              <a:avLst/>
            </a:prstGeom>
          </p:spPr>
          <p:txBody>
            <a:bodyPr lIns="50800" tIns="50800" rIns="50800" bIns="50800" rtlCol="0" anchor="ctr"/>
            <a:lstStyle/>
            <a:p>
              <a:pPr algn="ctr">
                <a:lnSpc>
                  <a:spcPts val="3340"/>
                </a:lnSpc>
              </a:pPr>
              <a:r>
                <a:rPr lang="en-US" sz="2386">
                  <a:solidFill>
                    <a:srgbClr val="000000"/>
                  </a:solidFill>
                  <a:latin typeface="Canva Sans"/>
                  <a:ea typeface="Canva Sans"/>
                  <a:cs typeface="Canva Sans"/>
                  <a:sym typeface="Canva Sans"/>
                </a:rPr>
                <a:t>Diabetic nephropathy</a:t>
              </a:r>
            </a:p>
          </p:txBody>
        </p:sp>
      </p:grpSp>
      <p:grpSp>
        <p:nvGrpSpPr>
          <p:cNvPr id="19" name="Group 19"/>
          <p:cNvGrpSpPr/>
          <p:nvPr/>
        </p:nvGrpSpPr>
        <p:grpSpPr>
          <a:xfrm>
            <a:off x="9686061" y="3470265"/>
            <a:ext cx="4686767" cy="1013899"/>
            <a:chOff x="0" y="0"/>
            <a:chExt cx="1234375" cy="267035"/>
          </a:xfrm>
        </p:grpSpPr>
        <p:sp>
          <p:nvSpPr>
            <p:cNvPr id="20" name="Freeform 20"/>
            <p:cNvSpPr/>
            <p:nvPr/>
          </p:nvSpPr>
          <p:spPr>
            <a:xfrm>
              <a:off x="0" y="0"/>
              <a:ext cx="1234375" cy="267035"/>
            </a:xfrm>
            <a:custGeom>
              <a:avLst/>
              <a:gdLst/>
              <a:ahLst/>
              <a:cxnLst/>
              <a:rect l="l" t="t" r="r" b="b"/>
              <a:pathLst>
                <a:path w="1234375" h="267035">
                  <a:moveTo>
                    <a:pt x="84245" y="0"/>
                  </a:moveTo>
                  <a:lnTo>
                    <a:pt x="1150130" y="0"/>
                  </a:lnTo>
                  <a:cubicBezTo>
                    <a:pt x="1196657" y="0"/>
                    <a:pt x="1234375" y="37718"/>
                    <a:pt x="1234375" y="84245"/>
                  </a:cubicBezTo>
                  <a:lnTo>
                    <a:pt x="1234375" y="182790"/>
                  </a:lnTo>
                  <a:cubicBezTo>
                    <a:pt x="1234375" y="205133"/>
                    <a:pt x="1225499" y="226561"/>
                    <a:pt x="1209700" y="242360"/>
                  </a:cubicBezTo>
                  <a:cubicBezTo>
                    <a:pt x="1193901" y="258159"/>
                    <a:pt x="1172473" y="267035"/>
                    <a:pt x="1150130" y="267035"/>
                  </a:cubicBezTo>
                  <a:lnTo>
                    <a:pt x="84245" y="267035"/>
                  </a:lnTo>
                  <a:cubicBezTo>
                    <a:pt x="61902" y="267035"/>
                    <a:pt x="40474" y="258159"/>
                    <a:pt x="24675" y="242360"/>
                  </a:cubicBezTo>
                  <a:cubicBezTo>
                    <a:pt x="8876" y="226561"/>
                    <a:pt x="0" y="205133"/>
                    <a:pt x="0" y="182790"/>
                  </a:cubicBezTo>
                  <a:lnTo>
                    <a:pt x="0" y="84245"/>
                  </a:lnTo>
                  <a:cubicBezTo>
                    <a:pt x="0" y="61902"/>
                    <a:pt x="8876" y="40474"/>
                    <a:pt x="24675" y="24675"/>
                  </a:cubicBezTo>
                  <a:cubicBezTo>
                    <a:pt x="40474" y="8876"/>
                    <a:pt x="61902" y="0"/>
                    <a:pt x="84245" y="0"/>
                  </a:cubicBezTo>
                  <a:close/>
                </a:path>
              </a:pathLst>
            </a:custGeom>
            <a:solidFill>
              <a:srgbClr val="FF8989"/>
            </a:solidFill>
          </p:spPr>
          <p:txBody>
            <a:bodyPr/>
            <a:lstStyle/>
            <a:p>
              <a:endParaRPr lang="en-PK"/>
            </a:p>
          </p:txBody>
        </p:sp>
        <p:sp>
          <p:nvSpPr>
            <p:cNvPr id="21" name="TextBox 21"/>
            <p:cNvSpPr txBox="1"/>
            <p:nvPr/>
          </p:nvSpPr>
          <p:spPr>
            <a:xfrm>
              <a:off x="0" y="-47625"/>
              <a:ext cx="1234375" cy="314660"/>
            </a:xfrm>
            <a:prstGeom prst="rect">
              <a:avLst/>
            </a:prstGeom>
          </p:spPr>
          <p:txBody>
            <a:bodyPr lIns="50800" tIns="50800" rIns="50800" bIns="50800" rtlCol="0" anchor="ctr"/>
            <a:lstStyle/>
            <a:p>
              <a:pPr algn="ctr">
                <a:lnSpc>
                  <a:spcPts val="3340"/>
                </a:lnSpc>
              </a:pPr>
              <a:r>
                <a:rPr lang="en-US" sz="2386">
                  <a:solidFill>
                    <a:srgbClr val="000000"/>
                  </a:solidFill>
                  <a:latin typeface="Canva Sans"/>
                  <a:ea typeface="Canva Sans"/>
                  <a:cs typeface="Canva Sans"/>
                  <a:sym typeface="Canva Sans"/>
                </a:rPr>
                <a:t>Cause: prolonged hyperglycaemia</a:t>
              </a:r>
            </a:p>
          </p:txBody>
        </p:sp>
      </p:grpSp>
      <p:sp>
        <p:nvSpPr>
          <p:cNvPr id="22" name="TextBox 22"/>
          <p:cNvSpPr txBox="1"/>
          <p:nvPr/>
        </p:nvSpPr>
        <p:spPr>
          <a:xfrm>
            <a:off x="1182241" y="3939114"/>
            <a:ext cx="2255441" cy="356235"/>
          </a:xfrm>
          <a:prstGeom prst="rect">
            <a:avLst/>
          </a:prstGeom>
        </p:spPr>
        <p:txBody>
          <a:bodyPr lIns="0" tIns="0" rIns="0" bIns="0" rtlCol="0" anchor="t">
            <a:spAutoFit/>
          </a:bodyPr>
          <a:lstStyle/>
          <a:p>
            <a:pPr algn="ctr">
              <a:lnSpc>
                <a:spcPts val="2940"/>
              </a:lnSpc>
              <a:spcBef>
                <a:spcPct val="0"/>
              </a:spcBef>
            </a:pPr>
            <a:r>
              <a:rPr lang="en-US" sz="2100">
                <a:solidFill>
                  <a:srgbClr val="194152"/>
                </a:solidFill>
                <a:latin typeface="Canva Sans"/>
                <a:ea typeface="Canva Sans"/>
                <a:cs typeface="Canva Sans"/>
                <a:sym typeface="Canva Sans"/>
              </a:rPr>
              <a:t>(Zakir et al., 2023)</a:t>
            </a:r>
          </a:p>
        </p:txBody>
      </p:sp>
      <p:pic>
        <p:nvPicPr>
          <p:cNvPr id="52" name="Audio 51">
            <a:hlinkClick r:id="" action="ppaction://media"/>
            <a:extLst>
              <a:ext uri="{FF2B5EF4-FFF2-40B4-BE49-F238E27FC236}">
                <a16:creationId xmlns:a16="http://schemas.microsoft.com/office/drawing/2014/main" id="{6D580181-21DC-A807-2E7A-D285CBF3664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2530"/>
    </mc:Choice>
    <mc:Fallback>
      <p:transition spd="slow" advTm="102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BEEFF"/>
        </a:solidFill>
        <a:effectLst/>
      </p:bgPr>
    </p:bg>
    <p:spTree>
      <p:nvGrpSpPr>
        <p:cNvPr id="1" name=""/>
        <p:cNvGrpSpPr/>
        <p:nvPr/>
      </p:nvGrpSpPr>
      <p:grpSpPr>
        <a:xfrm>
          <a:off x="0" y="0"/>
          <a:ext cx="0" cy="0"/>
          <a:chOff x="0" y="0"/>
          <a:chExt cx="0" cy="0"/>
        </a:xfrm>
      </p:grpSpPr>
      <p:sp>
        <p:nvSpPr>
          <p:cNvPr id="2" name="TextBox 2"/>
          <p:cNvSpPr txBox="1"/>
          <p:nvPr/>
        </p:nvSpPr>
        <p:spPr>
          <a:xfrm>
            <a:off x="1028700" y="1903729"/>
            <a:ext cx="8580319" cy="3239771"/>
          </a:xfrm>
          <a:prstGeom prst="rect">
            <a:avLst/>
          </a:prstGeom>
        </p:spPr>
        <p:txBody>
          <a:bodyPr lIns="0" tIns="0" rIns="0" bIns="0" rtlCol="0" anchor="t">
            <a:spAutoFit/>
          </a:bodyPr>
          <a:lstStyle/>
          <a:p>
            <a:pPr algn="l">
              <a:lnSpc>
                <a:spcPts val="8240"/>
              </a:lnSpc>
            </a:pPr>
            <a:r>
              <a:rPr lang="en-US" sz="8000" b="1">
                <a:solidFill>
                  <a:srgbClr val="194152"/>
                </a:solidFill>
                <a:latin typeface="Poppins Bold"/>
                <a:ea typeface="Poppins Bold"/>
                <a:cs typeface="Poppins Bold"/>
                <a:sym typeface="Poppins Bold"/>
              </a:rPr>
              <a:t>Monitoring and Routine Data Collection</a:t>
            </a:r>
          </a:p>
        </p:txBody>
      </p:sp>
      <p:sp>
        <p:nvSpPr>
          <p:cNvPr id="3" name="Freeform 3"/>
          <p:cNvSpPr/>
          <p:nvPr/>
        </p:nvSpPr>
        <p:spPr>
          <a:xfrm rot="5400000">
            <a:off x="7304811" y="-2344805"/>
            <a:ext cx="3678379" cy="4723440"/>
          </a:xfrm>
          <a:custGeom>
            <a:avLst/>
            <a:gdLst/>
            <a:ahLst/>
            <a:cxnLst/>
            <a:rect l="l" t="t" r="r" b="b"/>
            <a:pathLst>
              <a:path w="3678379" h="4723440">
                <a:moveTo>
                  <a:pt x="0" y="0"/>
                </a:moveTo>
                <a:lnTo>
                  <a:pt x="3678378" y="0"/>
                </a:lnTo>
                <a:lnTo>
                  <a:pt x="3678378" y="4723440"/>
                </a:lnTo>
                <a:lnTo>
                  <a:pt x="0" y="472344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4" name="Freeform 4"/>
          <p:cNvSpPr/>
          <p:nvPr/>
        </p:nvSpPr>
        <p:spPr>
          <a:xfrm flipH="1">
            <a:off x="0" y="7807325"/>
            <a:ext cx="2479675" cy="2479675"/>
          </a:xfrm>
          <a:custGeom>
            <a:avLst/>
            <a:gdLst/>
            <a:ahLst/>
            <a:cxnLst/>
            <a:rect l="l" t="t" r="r" b="b"/>
            <a:pathLst>
              <a:path w="2479675" h="2479675">
                <a:moveTo>
                  <a:pt x="2479675" y="0"/>
                </a:moveTo>
                <a:lnTo>
                  <a:pt x="0" y="0"/>
                </a:lnTo>
                <a:lnTo>
                  <a:pt x="0" y="2479675"/>
                </a:lnTo>
                <a:lnTo>
                  <a:pt x="2479675" y="2479675"/>
                </a:lnTo>
                <a:lnTo>
                  <a:pt x="2479675"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5" name="Freeform 5"/>
          <p:cNvSpPr/>
          <p:nvPr/>
        </p:nvSpPr>
        <p:spPr>
          <a:xfrm rot="5400000">
            <a:off x="7010818" y="7427787"/>
            <a:ext cx="2489943" cy="2706460"/>
          </a:xfrm>
          <a:custGeom>
            <a:avLst/>
            <a:gdLst/>
            <a:ahLst/>
            <a:cxnLst/>
            <a:rect l="l" t="t" r="r" b="b"/>
            <a:pathLst>
              <a:path w="2489943" h="2706460">
                <a:moveTo>
                  <a:pt x="0" y="0"/>
                </a:moveTo>
                <a:lnTo>
                  <a:pt x="2489943" y="0"/>
                </a:lnTo>
                <a:lnTo>
                  <a:pt x="2489943" y="2706460"/>
                </a:lnTo>
                <a:lnTo>
                  <a:pt x="0" y="270646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PK"/>
          </a:p>
        </p:txBody>
      </p:sp>
      <p:sp>
        <p:nvSpPr>
          <p:cNvPr id="6" name="Freeform 6"/>
          <p:cNvSpPr/>
          <p:nvPr/>
        </p:nvSpPr>
        <p:spPr>
          <a:xfrm>
            <a:off x="10888636" y="2424059"/>
            <a:ext cx="5808671" cy="6356958"/>
          </a:xfrm>
          <a:custGeom>
            <a:avLst/>
            <a:gdLst/>
            <a:ahLst/>
            <a:cxnLst/>
            <a:rect l="l" t="t" r="r" b="b"/>
            <a:pathLst>
              <a:path w="5808671" h="6356958">
                <a:moveTo>
                  <a:pt x="0" y="0"/>
                </a:moveTo>
                <a:lnTo>
                  <a:pt x="5808670" y="0"/>
                </a:lnTo>
                <a:lnTo>
                  <a:pt x="5808670" y="6356958"/>
                </a:lnTo>
                <a:lnTo>
                  <a:pt x="0" y="6356958"/>
                </a:lnTo>
                <a:lnTo>
                  <a:pt x="0" y="0"/>
                </a:lnTo>
                <a:close/>
              </a:path>
            </a:pathLst>
          </a:custGeom>
          <a:blipFill>
            <a:blip r:embed="rId11"/>
            <a:stretch>
              <a:fillRect/>
            </a:stretch>
          </a:blipFill>
        </p:spPr>
        <p:txBody>
          <a:bodyPr/>
          <a:lstStyle/>
          <a:p>
            <a:endParaRPr lang="en-PK"/>
          </a:p>
        </p:txBody>
      </p:sp>
      <p:sp>
        <p:nvSpPr>
          <p:cNvPr id="7" name="TextBox 7"/>
          <p:cNvSpPr txBox="1"/>
          <p:nvPr/>
        </p:nvSpPr>
        <p:spPr>
          <a:xfrm>
            <a:off x="878670" y="5105400"/>
            <a:ext cx="8265330" cy="2930525"/>
          </a:xfrm>
          <a:prstGeom prst="rect">
            <a:avLst/>
          </a:prstGeom>
        </p:spPr>
        <p:txBody>
          <a:bodyPr lIns="0" tIns="0" rIns="0" bIns="0" rtlCol="0" anchor="t">
            <a:spAutoFit/>
          </a:bodyPr>
          <a:lstStyle/>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Fasting blood glucose</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HbA1c</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Blood pressure</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Lipid profile</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Body weight and BMI</a:t>
            </a:r>
          </a:p>
          <a:p>
            <a:pPr marL="539749" lvl="1" indent="-269875" algn="l">
              <a:lnSpc>
                <a:spcPts val="3324"/>
              </a:lnSpc>
              <a:buFont typeface="Arial"/>
              <a:buChar char="•"/>
            </a:pPr>
            <a:r>
              <a:rPr lang="en-US" sz="2499">
                <a:solidFill>
                  <a:srgbClr val="194152"/>
                </a:solidFill>
                <a:latin typeface="Glacial Indifference"/>
                <a:ea typeface="Glacial Indifference"/>
                <a:cs typeface="Glacial Indifference"/>
                <a:sym typeface="Glacial Indifference"/>
              </a:rPr>
              <a:t>Foot examination</a:t>
            </a:r>
          </a:p>
          <a:p>
            <a:pPr algn="l">
              <a:lnSpc>
                <a:spcPts val="3324"/>
              </a:lnSpc>
            </a:pPr>
            <a:r>
              <a:rPr lang="en-US" sz="2499">
                <a:solidFill>
                  <a:srgbClr val="194152"/>
                </a:solidFill>
                <a:latin typeface="Glacial Indifference"/>
                <a:ea typeface="Glacial Indifference"/>
                <a:cs typeface="Glacial Indifference"/>
                <a:sym typeface="Glacial Indifference"/>
              </a:rPr>
              <a:t>(Duan, Kengne and Echouffo-Tcheugui, 2021)</a:t>
            </a:r>
          </a:p>
        </p:txBody>
      </p:sp>
      <p:pic>
        <p:nvPicPr>
          <p:cNvPr id="25" name="Audio 24">
            <a:hlinkClick r:id="" action="ppaction://media"/>
            <a:extLst>
              <a:ext uri="{FF2B5EF4-FFF2-40B4-BE49-F238E27FC236}">
                <a16:creationId xmlns:a16="http://schemas.microsoft.com/office/drawing/2014/main" id="{49298B3E-FF41-0D4A-1159-7646E5F1128E}"/>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9236"/>
    </mc:Choice>
    <mc:Fallback>
      <p:transition spd="slow" advTm="99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sp>
        <p:nvSpPr>
          <p:cNvPr id="2" name="Freeform 2"/>
          <p:cNvSpPr/>
          <p:nvPr/>
        </p:nvSpPr>
        <p:spPr>
          <a:xfrm>
            <a:off x="0" y="589096"/>
            <a:ext cx="8710138" cy="4246192"/>
          </a:xfrm>
          <a:custGeom>
            <a:avLst/>
            <a:gdLst/>
            <a:ahLst/>
            <a:cxnLst/>
            <a:rect l="l" t="t" r="r" b="b"/>
            <a:pathLst>
              <a:path w="8710138" h="4246192">
                <a:moveTo>
                  <a:pt x="0" y="0"/>
                </a:moveTo>
                <a:lnTo>
                  <a:pt x="8710138" y="0"/>
                </a:lnTo>
                <a:lnTo>
                  <a:pt x="8710138" y="4246193"/>
                </a:lnTo>
                <a:lnTo>
                  <a:pt x="0" y="42461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Freeform 3"/>
          <p:cNvSpPr/>
          <p:nvPr/>
        </p:nvSpPr>
        <p:spPr>
          <a:xfrm>
            <a:off x="10253015" y="1535732"/>
            <a:ext cx="1907721" cy="1242403"/>
          </a:xfrm>
          <a:custGeom>
            <a:avLst/>
            <a:gdLst/>
            <a:ahLst/>
            <a:cxnLst/>
            <a:rect l="l" t="t" r="r" b="b"/>
            <a:pathLst>
              <a:path w="1907721" h="1242403">
                <a:moveTo>
                  <a:pt x="0" y="0"/>
                </a:moveTo>
                <a:lnTo>
                  <a:pt x="1907721" y="0"/>
                </a:lnTo>
                <a:lnTo>
                  <a:pt x="1907721" y="1242404"/>
                </a:lnTo>
                <a:lnTo>
                  <a:pt x="0" y="12424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4" name="Freeform 4"/>
          <p:cNvSpPr/>
          <p:nvPr/>
        </p:nvSpPr>
        <p:spPr>
          <a:xfrm rot="5400000">
            <a:off x="14386636" y="-1453221"/>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PK"/>
          </a:p>
        </p:txBody>
      </p:sp>
      <p:sp>
        <p:nvSpPr>
          <p:cNvPr id="5" name="Freeform 5"/>
          <p:cNvSpPr/>
          <p:nvPr/>
        </p:nvSpPr>
        <p:spPr>
          <a:xfrm>
            <a:off x="9144000" y="2778136"/>
            <a:ext cx="7931041" cy="5970671"/>
          </a:xfrm>
          <a:custGeom>
            <a:avLst/>
            <a:gdLst/>
            <a:ahLst/>
            <a:cxnLst/>
            <a:rect l="l" t="t" r="r" b="b"/>
            <a:pathLst>
              <a:path w="7931041" h="5970671">
                <a:moveTo>
                  <a:pt x="0" y="0"/>
                </a:moveTo>
                <a:lnTo>
                  <a:pt x="7931041" y="0"/>
                </a:lnTo>
                <a:lnTo>
                  <a:pt x="7931041" y="5970671"/>
                </a:lnTo>
                <a:lnTo>
                  <a:pt x="0" y="5970671"/>
                </a:lnTo>
                <a:lnTo>
                  <a:pt x="0" y="0"/>
                </a:lnTo>
                <a:close/>
              </a:path>
            </a:pathLst>
          </a:custGeom>
          <a:blipFill>
            <a:blip r:embed="rId11"/>
            <a:stretch>
              <a:fillRect/>
            </a:stretch>
          </a:blipFill>
        </p:spPr>
        <p:txBody>
          <a:bodyPr/>
          <a:lstStyle/>
          <a:p>
            <a:endParaRPr lang="en-PK"/>
          </a:p>
        </p:txBody>
      </p:sp>
      <p:sp>
        <p:nvSpPr>
          <p:cNvPr id="6" name="TextBox 6"/>
          <p:cNvSpPr txBox="1"/>
          <p:nvPr/>
        </p:nvSpPr>
        <p:spPr>
          <a:xfrm>
            <a:off x="1028700" y="1953906"/>
            <a:ext cx="7331010" cy="2687320"/>
          </a:xfrm>
          <a:prstGeom prst="rect">
            <a:avLst/>
          </a:prstGeom>
        </p:spPr>
        <p:txBody>
          <a:bodyPr lIns="0" tIns="0" rIns="0" bIns="0" rtlCol="0" anchor="t">
            <a:spAutoFit/>
          </a:bodyPr>
          <a:lstStyle/>
          <a:p>
            <a:pPr marL="0" lvl="0" indent="0" algn="l">
              <a:lnSpc>
                <a:spcPts val="6890"/>
              </a:lnSpc>
            </a:pPr>
            <a:r>
              <a:rPr lang="en-US" sz="6500" b="1">
                <a:solidFill>
                  <a:srgbClr val="194152"/>
                </a:solidFill>
                <a:latin typeface="Poppins Bold"/>
                <a:ea typeface="Poppins Bold"/>
                <a:cs typeface="Poppins Bold"/>
                <a:sym typeface="Poppins Bold"/>
              </a:rPr>
              <a:t>WHY MONI</a:t>
            </a:r>
            <a:r>
              <a:rPr lang="en-US" sz="6500" b="1" u="none" strike="noStrike">
                <a:solidFill>
                  <a:srgbClr val="194152"/>
                </a:solidFill>
                <a:latin typeface="Poppins Bold"/>
                <a:ea typeface="Poppins Bold"/>
                <a:cs typeface="Poppins Bold"/>
                <a:sym typeface="Poppins Bold"/>
              </a:rPr>
              <a:t>TORING MATTERS</a:t>
            </a:r>
          </a:p>
        </p:txBody>
      </p:sp>
      <p:sp>
        <p:nvSpPr>
          <p:cNvPr id="7" name="TextBox 7"/>
          <p:cNvSpPr txBox="1"/>
          <p:nvPr/>
        </p:nvSpPr>
        <p:spPr>
          <a:xfrm>
            <a:off x="1149845" y="6090651"/>
            <a:ext cx="7560293" cy="2819094"/>
          </a:xfrm>
          <a:prstGeom prst="rect">
            <a:avLst/>
          </a:prstGeom>
        </p:spPr>
        <p:txBody>
          <a:bodyPr lIns="0" tIns="0" rIns="0" bIns="0" rtlCol="0" anchor="t">
            <a:spAutoFit/>
          </a:bodyPr>
          <a:lstStyle/>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Identifies glycaemic patterns</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Guides medication adjustments</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Prevents long term complications</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Supports personalised care planning</a:t>
            </a:r>
          </a:p>
          <a:p>
            <a:pPr marL="585641" lvl="1" indent="-292820" algn="l">
              <a:lnSpc>
                <a:spcPts val="3797"/>
              </a:lnSpc>
              <a:buFont typeface="Arial"/>
              <a:buChar char="•"/>
            </a:pPr>
            <a:r>
              <a:rPr lang="en-US" sz="2712">
                <a:solidFill>
                  <a:srgbClr val="F4F4F4"/>
                </a:solidFill>
                <a:latin typeface="Glacial Indifference"/>
                <a:ea typeface="Glacial Indifference"/>
                <a:cs typeface="Glacial Indifference"/>
                <a:sym typeface="Glacial Indifference"/>
              </a:rPr>
              <a:t>Recognises limitations and barriers</a:t>
            </a:r>
          </a:p>
          <a:p>
            <a:pPr algn="l">
              <a:lnSpc>
                <a:spcPts val="3797"/>
              </a:lnSpc>
              <a:spcBef>
                <a:spcPct val="0"/>
              </a:spcBef>
            </a:pPr>
            <a:r>
              <a:rPr lang="en-US" sz="2712">
                <a:solidFill>
                  <a:srgbClr val="F4F4F4"/>
                </a:solidFill>
                <a:latin typeface="Glacial Indifference"/>
                <a:ea typeface="Glacial Indifference"/>
                <a:cs typeface="Glacial Indifference"/>
                <a:sym typeface="Glacial Indifference"/>
              </a:rPr>
              <a:t>(Mikkola et al., 2022)</a:t>
            </a:r>
          </a:p>
        </p:txBody>
      </p:sp>
      <p:pic>
        <p:nvPicPr>
          <p:cNvPr id="31" name="Audio 30">
            <a:hlinkClick r:id="" action="ppaction://media"/>
            <a:extLst>
              <a:ext uri="{FF2B5EF4-FFF2-40B4-BE49-F238E27FC236}">
                <a16:creationId xmlns:a16="http://schemas.microsoft.com/office/drawing/2014/main" id="{F08630AD-3C73-D2BE-0BEC-536EB7D024AD}"/>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7849"/>
    </mc:Choice>
    <mc:Fallback>
      <p:transition spd="slow" advTm="77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8989"/>
        </a:solidFill>
        <a:effectLst/>
      </p:bgPr>
    </p:bg>
    <p:spTree>
      <p:nvGrpSpPr>
        <p:cNvPr id="1" name=""/>
        <p:cNvGrpSpPr/>
        <p:nvPr/>
      </p:nvGrpSpPr>
      <p:grpSpPr>
        <a:xfrm>
          <a:off x="0" y="0"/>
          <a:ext cx="0" cy="0"/>
          <a:chOff x="0" y="0"/>
          <a:chExt cx="0" cy="0"/>
        </a:xfrm>
      </p:grpSpPr>
      <p:sp>
        <p:nvSpPr>
          <p:cNvPr id="2" name="Freeform 2"/>
          <p:cNvSpPr/>
          <p:nvPr/>
        </p:nvSpPr>
        <p:spPr>
          <a:xfrm rot="-10800000" flipH="1">
            <a:off x="14468349" y="-1140482"/>
            <a:ext cx="4338364" cy="4338364"/>
          </a:xfrm>
          <a:custGeom>
            <a:avLst/>
            <a:gdLst/>
            <a:ahLst/>
            <a:cxnLst/>
            <a:rect l="l" t="t" r="r" b="b"/>
            <a:pathLst>
              <a:path w="4338364" h="4338364">
                <a:moveTo>
                  <a:pt x="4338364" y="0"/>
                </a:moveTo>
                <a:lnTo>
                  <a:pt x="0" y="0"/>
                </a:lnTo>
                <a:lnTo>
                  <a:pt x="0" y="4338364"/>
                </a:lnTo>
                <a:lnTo>
                  <a:pt x="4338364" y="4338364"/>
                </a:lnTo>
                <a:lnTo>
                  <a:pt x="433836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Freeform 3"/>
          <p:cNvSpPr/>
          <p:nvPr/>
        </p:nvSpPr>
        <p:spPr>
          <a:xfrm flipH="1">
            <a:off x="0" y="7996511"/>
            <a:ext cx="2290489" cy="2290489"/>
          </a:xfrm>
          <a:custGeom>
            <a:avLst/>
            <a:gdLst/>
            <a:ahLst/>
            <a:cxnLst/>
            <a:rect l="l" t="t" r="r" b="b"/>
            <a:pathLst>
              <a:path w="2290489" h="2290489">
                <a:moveTo>
                  <a:pt x="2290489" y="0"/>
                </a:moveTo>
                <a:lnTo>
                  <a:pt x="0" y="0"/>
                </a:lnTo>
                <a:lnTo>
                  <a:pt x="0" y="2290489"/>
                </a:lnTo>
                <a:lnTo>
                  <a:pt x="2290489" y="2290489"/>
                </a:lnTo>
                <a:lnTo>
                  <a:pt x="229048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4" name="Freeform 4"/>
          <p:cNvSpPr/>
          <p:nvPr/>
        </p:nvSpPr>
        <p:spPr>
          <a:xfrm>
            <a:off x="8288231"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5" name="Freeform 5"/>
          <p:cNvSpPr/>
          <p:nvPr/>
        </p:nvSpPr>
        <p:spPr>
          <a:xfrm>
            <a:off x="6742175"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6" name="Freeform 6"/>
          <p:cNvSpPr/>
          <p:nvPr/>
        </p:nvSpPr>
        <p:spPr>
          <a:xfrm>
            <a:off x="9999769" y="7996511"/>
            <a:ext cx="1546056" cy="1604209"/>
          </a:xfrm>
          <a:custGeom>
            <a:avLst/>
            <a:gdLst/>
            <a:ahLst/>
            <a:cxnLst/>
            <a:rect l="l" t="t" r="r" b="b"/>
            <a:pathLst>
              <a:path w="1546056" h="1604209">
                <a:moveTo>
                  <a:pt x="0" y="0"/>
                </a:moveTo>
                <a:lnTo>
                  <a:pt x="1546056" y="0"/>
                </a:lnTo>
                <a:lnTo>
                  <a:pt x="1546056" y="1604209"/>
                </a:lnTo>
                <a:lnTo>
                  <a:pt x="0" y="16042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7" name="Freeform 7"/>
          <p:cNvSpPr/>
          <p:nvPr/>
        </p:nvSpPr>
        <p:spPr>
          <a:xfrm>
            <a:off x="11988455" y="1965021"/>
            <a:ext cx="4092292" cy="6356958"/>
          </a:xfrm>
          <a:custGeom>
            <a:avLst/>
            <a:gdLst/>
            <a:ahLst/>
            <a:cxnLst/>
            <a:rect l="l" t="t" r="r" b="b"/>
            <a:pathLst>
              <a:path w="4092292" h="6356958">
                <a:moveTo>
                  <a:pt x="0" y="0"/>
                </a:moveTo>
                <a:lnTo>
                  <a:pt x="4092292" y="0"/>
                </a:lnTo>
                <a:lnTo>
                  <a:pt x="4092292" y="6356958"/>
                </a:lnTo>
                <a:lnTo>
                  <a:pt x="0" y="6356958"/>
                </a:lnTo>
                <a:lnTo>
                  <a:pt x="0" y="0"/>
                </a:lnTo>
                <a:close/>
              </a:path>
            </a:pathLst>
          </a:custGeom>
          <a:blipFill>
            <a:blip r:embed="rId9"/>
            <a:stretch>
              <a:fillRect/>
            </a:stretch>
          </a:blipFill>
        </p:spPr>
        <p:txBody>
          <a:bodyPr/>
          <a:lstStyle/>
          <a:p>
            <a:endParaRPr lang="en-PK"/>
          </a:p>
        </p:txBody>
      </p:sp>
      <p:sp>
        <p:nvSpPr>
          <p:cNvPr id="8" name="TextBox 8"/>
          <p:cNvSpPr txBox="1"/>
          <p:nvPr/>
        </p:nvSpPr>
        <p:spPr>
          <a:xfrm>
            <a:off x="1485756" y="3672861"/>
            <a:ext cx="6903261" cy="5125754"/>
          </a:xfrm>
          <a:prstGeom prst="rect">
            <a:avLst/>
          </a:prstGeom>
        </p:spPr>
        <p:txBody>
          <a:bodyPr lIns="0" tIns="0" rIns="0" bIns="0" rtlCol="0" anchor="t">
            <a:spAutoFit/>
          </a:bodyPr>
          <a:lstStyle/>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Diet modification (low glycaemic index, reduced refined carbohydrates)</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Structured weight reduction programme</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Minimum 150 minutes moderate physical activity per week</a:t>
            </a:r>
          </a:p>
          <a:p>
            <a:pPr marL="515189" lvl="1" indent="-257594" algn="l">
              <a:lnSpc>
                <a:spcPts val="3603"/>
              </a:lnSpc>
              <a:buFont typeface="Arial"/>
              <a:buChar char="•"/>
            </a:pPr>
            <a:r>
              <a:rPr lang="en-US" sz="2386">
                <a:solidFill>
                  <a:srgbClr val="194152"/>
                </a:solidFill>
                <a:latin typeface="Canva Sans"/>
                <a:ea typeface="Canva Sans"/>
                <a:cs typeface="Canva Sans"/>
                <a:sym typeface="Canva Sans"/>
              </a:rPr>
              <a:t>Smoking cessation support</a:t>
            </a:r>
          </a:p>
          <a:p>
            <a:pPr algn="l">
              <a:lnSpc>
                <a:spcPts val="3603"/>
              </a:lnSpc>
            </a:pPr>
            <a:endParaRPr lang="en-US" sz="2386">
              <a:solidFill>
                <a:srgbClr val="194152"/>
              </a:solidFill>
              <a:latin typeface="Canva Sans"/>
              <a:ea typeface="Canva Sans"/>
              <a:cs typeface="Canva Sans"/>
              <a:sym typeface="Canva Sans"/>
            </a:endParaRPr>
          </a:p>
          <a:p>
            <a:pPr algn="l">
              <a:lnSpc>
                <a:spcPts val="3905"/>
              </a:lnSpc>
            </a:pPr>
            <a:r>
              <a:rPr lang="en-US" sz="2586" b="1">
                <a:solidFill>
                  <a:srgbClr val="194152"/>
                </a:solidFill>
                <a:latin typeface="Canva Sans Bold"/>
                <a:ea typeface="Canva Sans Bold"/>
                <a:cs typeface="Canva Sans Bold"/>
                <a:sym typeface="Canva Sans Bold"/>
              </a:rPr>
              <a:t>Goal</a:t>
            </a:r>
            <a:r>
              <a:rPr lang="en-US" sz="2586">
                <a:solidFill>
                  <a:srgbClr val="194152"/>
                </a:solidFill>
                <a:latin typeface="Canva Sans"/>
                <a:ea typeface="Canva Sans"/>
                <a:cs typeface="Canva Sans"/>
                <a:sym typeface="Canva Sans"/>
              </a:rPr>
              <a:t>: Improve insulin sensitivity and reduce cardiovascular risk</a:t>
            </a:r>
          </a:p>
          <a:p>
            <a:pPr algn="l">
              <a:lnSpc>
                <a:spcPts val="3905"/>
              </a:lnSpc>
            </a:pPr>
            <a:endParaRPr lang="en-US" sz="2586">
              <a:solidFill>
                <a:srgbClr val="194152"/>
              </a:solidFill>
              <a:latin typeface="Canva Sans"/>
              <a:ea typeface="Canva Sans"/>
              <a:cs typeface="Canva Sans"/>
              <a:sym typeface="Canva Sans"/>
            </a:endParaRPr>
          </a:p>
          <a:p>
            <a:pPr algn="l">
              <a:lnSpc>
                <a:spcPts val="3603"/>
              </a:lnSpc>
            </a:pPr>
            <a:r>
              <a:rPr lang="en-US" sz="2386">
                <a:solidFill>
                  <a:srgbClr val="194152"/>
                </a:solidFill>
                <a:latin typeface="Canva Sans"/>
                <a:ea typeface="Canva Sans"/>
                <a:cs typeface="Canva Sans"/>
                <a:sym typeface="Canva Sans"/>
              </a:rPr>
              <a:t>(Wadden, Tronieri and Butryn, 2020)</a:t>
            </a:r>
          </a:p>
        </p:txBody>
      </p:sp>
      <p:sp>
        <p:nvSpPr>
          <p:cNvPr id="9" name="TextBox 9"/>
          <p:cNvSpPr txBox="1"/>
          <p:nvPr/>
        </p:nvSpPr>
        <p:spPr>
          <a:xfrm>
            <a:off x="1485756" y="1477874"/>
            <a:ext cx="10060068" cy="1713865"/>
          </a:xfrm>
          <a:prstGeom prst="rect">
            <a:avLst/>
          </a:prstGeom>
        </p:spPr>
        <p:txBody>
          <a:bodyPr lIns="0" tIns="0" rIns="0" bIns="0" rtlCol="0" anchor="t">
            <a:spAutoFit/>
          </a:bodyPr>
          <a:lstStyle/>
          <a:p>
            <a:pPr algn="l">
              <a:lnSpc>
                <a:spcPts val="6305"/>
              </a:lnSpc>
            </a:pPr>
            <a:r>
              <a:rPr lang="en-US" sz="6500" b="1">
                <a:solidFill>
                  <a:srgbClr val="194152"/>
                </a:solidFill>
                <a:latin typeface="Poppins Bold"/>
                <a:ea typeface="Poppins Bold"/>
                <a:cs typeface="Poppins Bold"/>
                <a:sym typeface="Poppins Bold"/>
              </a:rPr>
              <a:t>CARE PLAN – LIFESTYLE INTERVENTIONS</a:t>
            </a:r>
          </a:p>
        </p:txBody>
      </p:sp>
      <p:pic>
        <p:nvPicPr>
          <p:cNvPr id="38" name="Audio 37">
            <a:hlinkClick r:id="" action="ppaction://media"/>
            <a:extLst>
              <a:ext uri="{FF2B5EF4-FFF2-40B4-BE49-F238E27FC236}">
                <a16:creationId xmlns:a16="http://schemas.microsoft.com/office/drawing/2014/main" id="{17FEC8A2-4D25-58BB-F077-0009A72F5AA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402"/>
    </mc:Choice>
    <mc:Fallback>
      <p:transition spd="slow" advTm="88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BEEFF"/>
        </a:solidFill>
        <a:effectLst/>
      </p:bgPr>
    </p:bg>
    <p:spTree>
      <p:nvGrpSpPr>
        <p:cNvPr id="1" name=""/>
        <p:cNvGrpSpPr/>
        <p:nvPr/>
      </p:nvGrpSpPr>
      <p:grpSpPr>
        <a:xfrm>
          <a:off x="0" y="0"/>
          <a:ext cx="0" cy="0"/>
          <a:chOff x="0" y="0"/>
          <a:chExt cx="0" cy="0"/>
        </a:xfrm>
      </p:grpSpPr>
      <p:grpSp>
        <p:nvGrpSpPr>
          <p:cNvPr id="2" name="Group 2"/>
          <p:cNvGrpSpPr/>
          <p:nvPr/>
        </p:nvGrpSpPr>
        <p:grpSpPr>
          <a:xfrm>
            <a:off x="1235401" y="4395482"/>
            <a:ext cx="7687009" cy="3169879"/>
            <a:chOff x="0" y="0"/>
            <a:chExt cx="2024562" cy="834865"/>
          </a:xfrm>
        </p:grpSpPr>
        <p:sp>
          <p:nvSpPr>
            <p:cNvPr id="3" name="Freeform 3"/>
            <p:cNvSpPr/>
            <p:nvPr/>
          </p:nvSpPr>
          <p:spPr>
            <a:xfrm>
              <a:off x="0" y="0"/>
              <a:ext cx="2024562" cy="834865"/>
            </a:xfrm>
            <a:custGeom>
              <a:avLst/>
              <a:gdLst/>
              <a:ahLst/>
              <a:cxnLst/>
              <a:rect l="l" t="t" r="r" b="b"/>
              <a:pathLst>
                <a:path w="2024562" h="834865">
                  <a:moveTo>
                    <a:pt x="32229" y="0"/>
                  </a:moveTo>
                  <a:lnTo>
                    <a:pt x="1992333" y="0"/>
                  </a:lnTo>
                  <a:cubicBezTo>
                    <a:pt x="2010133" y="0"/>
                    <a:pt x="2024562" y="14429"/>
                    <a:pt x="2024562" y="32229"/>
                  </a:cubicBezTo>
                  <a:lnTo>
                    <a:pt x="2024562" y="802637"/>
                  </a:lnTo>
                  <a:cubicBezTo>
                    <a:pt x="2024562" y="820436"/>
                    <a:pt x="2010133" y="834865"/>
                    <a:pt x="1992333" y="834865"/>
                  </a:cubicBezTo>
                  <a:lnTo>
                    <a:pt x="32229" y="834865"/>
                  </a:lnTo>
                  <a:cubicBezTo>
                    <a:pt x="14429" y="834865"/>
                    <a:pt x="0" y="820436"/>
                    <a:pt x="0" y="802637"/>
                  </a:cubicBezTo>
                  <a:lnTo>
                    <a:pt x="0" y="32229"/>
                  </a:lnTo>
                  <a:cubicBezTo>
                    <a:pt x="0" y="14429"/>
                    <a:pt x="14429" y="0"/>
                    <a:pt x="32229" y="0"/>
                  </a:cubicBezTo>
                  <a:close/>
                </a:path>
              </a:pathLst>
            </a:custGeom>
            <a:solidFill>
              <a:srgbClr val="FF8989"/>
            </a:solidFill>
          </p:spPr>
          <p:txBody>
            <a:bodyPr/>
            <a:lstStyle/>
            <a:p>
              <a:endParaRPr lang="en-PK"/>
            </a:p>
          </p:txBody>
        </p:sp>
        <p:sp>
          <p:nvSpPr>
            <p:cNvPr id="4" name="TextBox 4"/>
            <p:cNvSpPr txBox="1"/>
            <p:nvPr/>
          </p:nvSpPr>
          <p:spPr>
            <a:xfrm>
              <a:off x="0" y="-38100"/>
              <a:ext cx="2024562" cy="872965"/>
            </a:xfrm>
            <a:prstGeom prst="rect">
              <a:avLst/>
            </a:prstGeom>
          </p:spPr>
          <p:txBody>
            <a:bodyPr lIns="50800" tIns="50800" rIns="50800" bIns="50800" rtlCol="0" anchor="ctr"/>
            <a:lstStyle/>
            <a:p>
              <a:pPr algn="ctr">
                <a:lnSpc>
                  <a:spcPts val="2950"/>
                </a:lnSpc>
              </a:pPr>
              <a:endParaRPr/>
            </a:p>
          </p:txBody>
        </p:sp>
      </p:grpSp>
      <p:sp>
        <p:nvSpPr>
          <p:cNvPr id="5" name="Freeform 5"/>
          <p:cNvSpPr/>
          <p:nvPr/>
        </p:nvSpPr>
        <p:spPr>
          <a:xfrm rot="5400000">
            <a:off x="398799" y="8380711"/>
            <a:ext cx="3678379" cy="4723440"/>
          </a:xfrm>
          <a:custGeom>
            <a:avLst/>
            <a:gdLst/>
            <a:ahLst/>
            <a:cxnLst/>
            <a:rect l="l" t="t" r="r" b="b"/>
            <a:pathLst>
              <a:path w="3678379" h="4723440">
                <a:moveTo>
                  <a:pt x="0" y="0"/>
                </a:moveTo>
                <a:lnTo>
                  <a:pt x="3678378" y="0"/>
                </a:lnTo>
                <a:lnTo>
                  <a:pt x="3678378" y="4723439"/>
                </a:lnTo>
                <a:lnTo>
                  <a:pt x="0" y="47234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6" name="Freeform 6"/>
          <p:cNvSpPr/>
          <p:nvPr/>
        </p:nvSpPr>
        <p:spPr>
          <a:xfrm>
            <a:off x="15227322" y="402668"/>
            <a:ext cx="2510320" cy="1007833"/>
          </a:xfrm>
          <a:custGeom>
            <a:avLst/>
            <a:gdLst/>
            <a:ahLst/>
            <a:cxnLst/>
            <a:rect l="l" t="t" r="r" b="b"/>
            <a:pathLst>
              <a:path w="2510320" h="1007833">
                <a:moveTo>
                  <a:pt x="0" y="0"/>
                </a:moveTo>
                <a:lnTo>
                  <a:pt x="2510319" y="0"/>
                </a:lnTo>
                <a:lnTo>
                  <a:pt x="2510319" y="1007833"/>
                </a:lnTo>
                <a:lnTo>
                  <a:pt x="0" y="1007833"/>
                </a:lnTo>
                <a:lnTo>
                  <a:pt x="0" y="0"/>
                </a:lnTo>
                <a:close/>
              </a:path>
            </a:pathLst>
          </a:custGeom>
          <a:blipFill>
            <a:blip r:embed="rId7"/>
            <a:stretch>
              <a:fillRect t="-98958"/>
            </a:stretch>
          </a:blipFill>
        </p:spPr>
        <p:txBody>
          <a:bodyPr/>
          <a:lstStyle/>
          <a:p>
            <a:endParaRPr lang="en-PK"/>
          </a:p>
        </p:txBody>
      </p:sp>
      <p:sp>
        <p:nvSpPr>
          <p:cNvPr id="7" name="Freeform 7"/>
          <p:cNvSpPr/>
          <p:nvPr/>
        </p:nvSpPr>
        <p:spPr>
          <a:xfrm rot="-5400000">
            <a:off x="607403" y="7190771"/>
            <a:ext cx="1255995" cy="2005175"/>
          </a:xfrm>
          <a:custGeom>
            <a:avLst/>
            <a:gdLst/>
            <a:ahLst/>
            <a:cxnLst/>
            <a:rect l="l" t="t" r="r" b="b"/>
            <a:pathLst>
              <a:path w="1255995" h="2005175">
                <a:moveTo>
                  <a:pt x="0" y="0"/>
                </a:moveTo>
                <a:lnTo>
                  <a:pt x="1255995" y="0"/>
                </a:lnTo>
                <a:lnTo>
                  <a:pt x="1255995" y="2005174"/>
                </a:lnTo>
                <a:lnTo>
                  <a:pt x="0" y="2005174"/>
                </a:lnTo>
                <a:lnTo>
                  <a:pt x="0" y="0"/>
                </a:lnTo>
                <a:close/>
              </a:path>
            </a:pathLst>
          </a:custGeom>
          <a:blipFill>
            <a:blip r:embed="rId7"/>
            <a:stretch>
              <a:fillRect l="-99867"/>
            </a:stretch>
          </a:blipFill>
        </p:spPr>
        <p:txBody>
          <a:bodyPr/>
          <a:lstStyle/>
          <a:p>
            <a:endParaRPr lang="en-PK"/>
          </a:p>
        </p:txBody>
      </p:sp>
      <p:sp>
        <p:nvSpPr>
          <p:cNvPr id="8" name="Freeform 8"/>
          <p:cNvSpPr/>
          <p:nvPr/>
        </p:nvSpPr>
        <p:spPr>
          <a:xfrm>
            <a:off x="9805982" y="4245730"/>
            <a:ext cx="6676499" cy="3755531"/>
          </a:xfrm>
          <a:custGeom>
            <a:avLst/>
            <a:gdLst/>
            <a:ahLst/>
            <a:cxnLst/>
            <a:rect l="l" t="t" r="r" b="b"/>
            <a:pathLst>
              <a:path w="6676499" h="3755531">
                <a:moveTo>
                  <a:pt x="0" y="0"/>
                </a:moveTo>
                <a:lnTo>
                  <a:pt x="6676499" y="0"/>
                </a:lnTo>
                <a:lnTo>
                  <a:pt x="6676499" y="3755531"/>
                </a:lnTo>
                <a:lnTo>
                  <a:pt x="0" y="3755531"/>
                </a:lnTo>
                <a:lnTo>
                  <a:pt x="0" y="0"/>
                </a:lnTo>
                <a:close/>
              </a:path>
            </a:pathLst>
          </a:custGeom>
          <a:blipFill>
            <a:blip r:embed="rId8"/>
            <a:stretch>
              <a:fillRect/>
            </a:stretch>
          </a:blipFill>
        </p:spPr>
        <p:txBody>
          <a:bodyPr/>
          <a:lstStyle/>
          <a:p>
            <a:endParaRPr lang="en-PK"/>
          </a:p>
        </p:txBody>
      </p:sp>
      <p:sp>
        <p:nvSpPr>
          <p:cNvPr id="9" name="TextBox 9"/>
          <p:cNvSpPr txBox="1"/>
          <p:nvPr/>
        </p:nvSpPr>
        <p:spPr>
          <a:xfrm>
            <a:off x="1155218" y="2373750"/>
            <a:ext cx="15977564" cy="1871980"/>
          </a:xfrm>
          <a:prstGeom prst="rect">
            <a:avLst/>
          </a:prstGeom>
        </p:spPr>
        <p:txBody>
          <a:bodyPr lIns="0" tIns="0" rIns="0" bIns="0" rtlCol="0" anchor="t">
            <a:spAutoFit/>
          </a:bodyPr>
          <a:lstStyle/>
          <a:p>
            <a:pPr algn="ctr">
              <a:lnSpc>
                <a:spcPts val="7085"/>
              </a:lnSpc>
            </a:pPr>
            <a:r>
              <a:rPr lang="en-US" sz="6500" b="1">
                <a:solidFill>
                  <a:srgbClr val="194152"/>
                </a:solidFill>
                <a:latin typeface="Poppins Bold"/>
                <a:ea typeface="Poppins Bold"/>
                <a:cs typeface="Poppins Bold"/>
                <a:sym typeface="Poppins Bold"/>
              </a:rPr>
              <a:t>CARE PLAN – MEDICAL AND MONITORING PLAN</a:t>
            </a:r>
          </a:p>
        </p:txBody>
      </p:sp>
      <p:sp>
        <p:nvSpPr>
          <p:cNvPr id="10" name="TextBox 10"/>
          <p:cNvSpPr txBox="1"/>
          <p:nvPr/>
        </p:nvSpPr>
        <p:spPr>
          <a:xfrm>
            <a:off x="1339863" y="4499284"/>
            <a:ext cx="7478084" cy="2924175"/>
          </a:xfrm>
          <a:prstGeom prst="rect">
            <a:avLst/>
          </a:prstGeom>
        </p:spPr>
        <p:txBody>
          <a:bodyPr lIns="0" tIns="0" rIns="0" bIns="0" rtlCol="0" anchor="t">
            <a:spAutoFit/>
          </a:bodyPr>
          <a:lstStyle/>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First line: Metformin</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Regular HbA1c monitoring</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Annual review</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Retinal screening</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Foot screening</a:t>
            </a:r>
          </a:p>
          <a:p>
            <a:pPr marL="539749" lvl="1" indent="-269875" algn="l">
              <a:lnSpc>
                <a:spcPts val="3374"/>
              </a:lnSpc>
              <a:buFont typeface="Arial"/>
              <a:buChar char="•"/>
            </a:pPr>
            <a:r>
              <a:rPr lang="en-US" sz="2499">
                <a:solidFill>
                  <a:srgbClr val="194152"/>
                </a:solidFill>
                <a:latin typeface="Glacial Indifference"/>
                <a:ea typeface="Glacial Indifference"/>
                <a:cs typeface="Glacial Indifference"/>
                <a:sym typeface="Glacial Indifference"/>
              </a:rPr>
              <a:t>Aligned with NICE recommendations.</a:t>
            </a:r>
          </a:p>
          <a:p>
            <a:pPr algn="l">
              <a:lnSpc>
                <a:spcPts val="3374"/>
              </a:lnSpc>
            </a:pPr>
            <a:endParaRPr lang="en-US" sz="2499">
              <a:solidFill>
                <a:srgbClr val="194152"/>
              </a:solidFill>
              <a:latin typeface="Glacial Indifference"/>
              <a:ea typeface="Glacial Indifference"/>
              <a:cs typeface="Glacial Indifference"/>
              <a:sym typeface="Glacial Indifference"/>
            </a:endParaRPr>
          </a:p>
        </p:txBody>
      </p:sp>
      <p:pic>
        <p:nvPicPr>
          <p:cNvPr id="29" name="Audio 28">
            <a:hlinkClick r:id="" action="ppaction://media"/>
            <a:extLst>
              <a:ext uri="{FF2B5EF4-FFF2-40B4-BE49-F238E27FC236}">
                <a16:creationId xmlns:a16="http://schemas.microsoft.com/office/drawing/2014/main" id="{A2A71A71-FF7B-DCBC-038D-37F2B085181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9344"/>
    </mc:Choice>
    <mc:Fallback>
      <p:transition spd="slow" advTm="99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grpSp>
        <p:nvGrpSpPr>
          <p:cNvPr id="2" name="Group 2"/>
          <p:cNvGrpSpPr/>
          <p:nvPr/>
        </p:nvGrpSpPr>
        <p:grpSpPr>
          <a:xfrm>
            <a:off x="1288676" y="1028700"/>
            <a:ext cx="15970624" cy="8354431"/>
            <a:chOff x="0" y="0"/>
            <a:chExt cx="4206255" cy="2200344"/>
          </a:xfrm>
        </p:grpSpPr>
        <p:sp>
          <p:nvSpPr>
            <p:cNvPr id="3" name="Freeform 3"/>
            <p:cNvSpPr/>
            <p:nvPr/>
          </p:nvSpPr>
          <p:spPr>
            <a:xfrm>
              <a:off x="0" y="0"/>
              <a:ext cx="4206255" cy="2200344"/>
            </a:xfrm>
            <a:custGeom>
              <a:avLst/>
              <a:gdLst/>
              <a:ahLst/>
              <a:cxnLst/>
              <a:rect l="l" t="t" r="r" b="b"/>
              <a:pathLst>
                <a:path w="4206255" h="2200344">
                  <a:moveTo>
                    <a:pt x="0" y="0"/>
                  </a:moveTo>
                  <a:lnTo>
                    <a:pt x="4206255" y="0"/>
                  </a:lnTo>
                  <a:lnTo>
                    <a:pt x="4206255" y="2200344"/>
                  </a:lnTo>
                  <a:lnTo>
                    <a:pt x="0" y="2200344"/>
                  </a:lnTo>
                  <a:close/>
                </a:path>
              </a:pathLst>
            </a:custGeom>
            <a:solidFill>
              <a:srgbClr val="FF8989"/>
            </a:solidFill>
          </p:spPr>
          <p:txBody>
            <a:bodyPr/>
            <a:lstStyle/>
            <a:p>
              <a:endParaRPr lang="en-PK"/>
            </a:p>
          </p:txBody>
        </p:sp>
        <p:sp>
          <p:nvSpPr>
            <p:cNvPr id="4" name="TextBox 4"/>
            <p:cNvSpPr txBox="1"/>
            <p:nvPr/>
          </p:nvSpPr>
          <p:spPr>
            <a:xfrm>
              <a:off x="0" y="-47625"/>
              <a:ext cx="4206255" cy="2247969"/>
            </a:xfrm>
            <a:prstGeom prst="rect">
              <a:avLst/>
            </a:prstGeom>
          </p:spPr>
          <p:txBody>
            <a:bodyPr lIns="50800" tIns="50800" rIns="50800" bIns="50800" rtlCol="0" anchor="ctr"/>
            <a:lstStyle/>
            <a:p>
              <a:pPr algn="ctr">
                <a:lnSpc>
                  <a:spcPts val="3340"/>
                </a:lnSpc>
              </a:pPr>
              <a:endParaRPr/>
            </a:p>
          </p:txBody>
        </p:sp>
      </p:grpSp>
      <p:grpSp>
        <p:nvGrpSpPr>
          <p:cNvPr id="5" name="Group 5"/>
          <p:cNvGrpSpPr/>
          <p:nvPr/>
        </p:nvGrpSpPr>
        <p:grpSpPr>
          <a:xfrm>
            <a:off x="11137787" y="2090128"/>
            <a:ext cx="4459239" cy="970125"/>
            <a:chOff x="0" y="0"/>
            <a:chExt cx="1174450" cy="255506"/>
          </a:xfrm>
        </p:grpSpPr>
        <p:sp>
          <p:nvSpPr>
            <p:cNvPr id="6" name="Freeform 6"/>
            <p:cNvSpPr/>
            <p:nvPr/>
          </p:nvSpPr>
          <p:spPr>
            <a:xfrm>
              <a:off x="0" y="0"/>
              <a:ext cx="1174450" cy="255506"/>
            </a:xfrm>
            <a:custGeom>
              <a:avLst/>
              <a:gdLst/>
              <a:ahLst/>
              <a:cxnLst/>
              <a:rect l="l" t="t" r="r" b="b"/>
              <a:pathLst>
                <a:path w="1174450" h="255506">
                  <a:moveTo>
                    <a:pt x="127753" y="0"/>
                  </a:moveTo>
                  <a:lnTo>
                    <a:pt x="1046697" y="0"/>
                  </a:lnTo>
                  <a:cubicBezTo>
                    <a:pt x="1080579" y="0"/>
                    <a:pt x="1113074" y="13460"/>
                    <a:pt x="1137032" y="37418"/>
                  </a:cubicBezTo>
                  <a:cubicBezTo>
                    <a:pt x="1160990" y="61376"/>
                    <a:pt x="1174450" y="93871"/>
                    <a:pt x="1174450" y="127753"/>
                  </a:cubicBezTo>
                  <a:lnTo>
                    <a:pt x="1174450" y="127753"/>
                  </a:lnTo>
                  <a:cubicBezTo>
                    <a:pt x="1174450" y="161635"/>
                    <a:pt x="1160990" y="194130"/>
                    <a:pt x="1137032" y="218088"/>
                  </a:cubicBezTo>
                  <a:cubicBezTo>
                    <a:pt x="1113074" y="242047"/>
                    <a:pt x="1080579" y="255506"/>
                    <a:pt x="1046697" y="255506"/>
                  </a:cubicBezTo>
                  <a:lnTo>
                    <a:pt x="127753" y="255506"/>
                  </a:lnTo>
                  <a:cubicBezTo>
                    <a:pt x="93871" y="255506"/>
                    <a:pt x="61376" y="242047"/>
                    <a:pt x="37418" y="218088"/>
                  </a:cubicBezTo>
                  <a:cubicBezTo>
                    <a:pt x="13460" y="194130"/>
                    <a:pt x="0" y="161635"/>
                    <a:pt x="0" y="127753"/>
                  </a:cubicBezTo>
                  <a:lnTo>
                    <a:pt x="0" y="127753"/>
                  </a:lnTo>
                  <a:cubicBezTo>
                    <a:pt x="0" y="93871"/>
                    <a:pt x="13460" y="61376"/>
                    <a:pt x="37418" y="37418"/>
                  </a:cubicBezTo>
                  <a:cubicBezTo>
                    <a:pt x="61376" y="13460"/>
                    <a:pt x="93871" y="0"/>
                    <a:pt x="127753" y="0"/>
                  </a:cubicBezTo>
                  <a:close/>
                </a:path>
              </a:pathLst>
            </a:custGeom>
            <a:solidFill>
              <a:srgbClr val="BBEEFF"/>
            </a:solidFill>
          </p:spPr>
          <p:txBody>
            <a:bodyPr/>
            <a:lstStyle/>
            <a:p>
              <a:endParaRPr lang="en-PK"/>
            </a:p>
          </p:txBody>
        </p:sp>
        <p:sp>
          <p:nvSpPr>
            <p:cNvPr id="7" name="TextBox 7"/>
            <p:cNvSpPr txBox="1"/>
            <p:nvPr/>
          </p:nvSpPr>
          <p:spPr>
            <a:xfrm>
              <a:off x="0" y="-47625"/>
              <a:ext cx="1174450" cy="303131"/>
            </a:xfrm>
            <a:prstGeom prst="rect">
              <a:avLst/>
            </a:prstGeom>
          </p:spPr>
          <p:txBody>
            <a:bodyPr lIns="50800" tIns="50800" rIns="50800" bIns="50800" rtlCol="0" anchor="ctr"/>
            <a:lstStyle/>
            <a:p>
              <a:pPr algn="ctr">
                <a:lnSpc>
                  <a:spcPts val="3340"/>
                </a:lnSpc>
              </a:pPr>
              <a:endParaRPr/>
            </a:p>
          </p:txBody>
        </p:sp>
      </p:grpSp>
      <p:sp>
        <p:nvSpPr>
          <p:cNvPr id="8" name="TextBox 8"/>
          <p:cNvSpPr txBox="1"/>
          <p:nvPr/>
        </p:nvSpPr>
        <p:spPr>
          <a:xfrm>
            <a:off x="2508837" y="3069778"/>
            <a:ext cx="7982094" cy="2635885"/>
          </a:xfrm>
          <a:prstGeom prst="rect">
            <a:avLst/>
          </a:prstGeom>
        </p:spPr>
        <p:txBody>
          <a:bodyPr lIns="0" tIns="0" rIns="0" bIns="0" rtlCol="0" anchor="t">
            <a:spAutoFit/>
          </a:bodyPr>
          <a:lstStyle/>
          <a:p>
            <a:pPr algn="l">
              <a:lnSpc>
                <a:spcPts val="6695"/>
              </a:lnSpc>
            </a:pPr>
            <a:r>
              <a:rPr lang="en-US" sz="6500" b="1">
                <a:solidFill>
                  <a:srgbClr val="194152"/>
                </a:solidFill>
                <a:latin typeface="Poppins Bold"/>
                <a:ea typeface="Poppins Bold"/>
                <a:cs typeface="Poppins Bold"/>
                <a:sym typeface="Poppins Bold"/>
              </a:rPr>
              <a:t>COMMUNICATION AND ETHICAL CONSIDERATIONS</a:t>
            </a:r>
          </a:p>
        </p:txBody>
      </p:sp>
      <p:sp>
        <p:nvSpPr>
          <p:cNvPr id="9" name="TextBox 9"/>
          <p:cNvSpPr txBox="1"/>
          <p:nvPr/>
        </p:nvSpPr>
        <p:spPr>
          <a:xfrm>
            <a:off x="11776732" y="2279916"/>
            <a:ext cx="3181350" cy="5238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Cultural sensitivity</a:t>
            </a:r>
          </a:p>
        </p:txBody>
      </p:sp>
      <p:grpSp>
        <p:nvGrpSpPr>
          <p:cNvPr id="10" name="Group 10"/>
          <p:cNvGrpSpPr/>
          <p:nvPr/>
        </p:nvGrpSpPr>
        <p:grpSpPr>
          <a:xfrm>
            <a:off x="11137787" y="3431883"/>
            <a:ext cx="4459239" cy="970125"/>
            <a:chOff x="0" y="0"/>
            <a:chExt cx="1174450" cy="255506"/>
          </a:xfrm>
        </p:grpSpPr>
        <p:sp>
          <p:nvSpPr>
            <p:cNvPr id="11" name="Freeform 11"/>
            <p:cNvSpPr/>
            <p:nvPr/>
          </p:nvSpPr>
          <p:spPr>
            <a:xfrm>
              <a:off x="0" y="0"/>
              <a:ext cx="1174450" cy="255506"/>
            </a:xfrm>
            <a:custGeom>
              <a:avLst/>
              <a:gdLst/>
              <a:ahLst/>
              <a:cxnLst/>
              <a:rect l="l" t="t" r="r" b="b"/>
              <a:pathLst>
                <a:path w="1174450" h="255506">
                  <a:moveTo>
                    <a:pt x="127753" y="0"/>
                  </a:moveTo>
                  <a:lnTo>
                    <a:pt x="1046697" y="0"/>
                  </a:lnTo>
                  <a:cubicBezTo>
                    <a:pt x="1080579" y="0"/>
                    <a:pt x="1113074" y="13460"/>
                    <a:pt x="1137032" y="37418"/>
                  </a:cubicBezTo>
                  <a:cubicBezTo>
                    <a:pt x="1160990" y="61376"/>
                    <a:pt x="1174450" y="93871"/>
                    <a:pt x="1174450" y="127753"/>
                  </a:cubicBezTo>
                  <a:lnTo>
                    <a:pt x="1174450" y="127753"/>
                  </a:lnTo>
                  <a:cubicBezTo>
                    <a:pt x="1174450" y="161635"/>
                    <a:pt x="1160990" y="194130"/>
                    <a:pt x="1137032" y="218088"/>
                  </a:cubicBezTo>
                  <a:cubicBezTo>
                    <a:pt x="1113074" y="242047"/>
                    <a:pt x="1080579" y="255506"/>
                    <a:pt x="1046697" y="255506"/>
                  </a:cubicBezTo>
                  <a:lnTo>
                    <a:pt x="127753" y="255506"/>
                  </a:lnTo>
                  <a:cubicBezTo>
                    <a:pt x="93871" y="255506"/>
                    <a:pt x="61376" y="242047"/>
                    <a:pt x="37418" y="218088"/>
                  </a:cubicBezTo>
                  <a:cubicBezTo>
                    <a:pt x="13460" y="194130"/>
                    <a:pt x="0" y="161635"/>
                    <a:pt x="0" y="127753"/>
                  </a:cubicBezTo>
                  <a:lnTo>
                    <a:pt x="0" y="127753"/>
                  </a:lnTo>
                  <a:cubicBezTo>
                    <a:pt x="0" y="93871"/>
                    <a:pt x="13460" y="61376"/>
                    <a:pt x="37418" y="37418"/>
                  </a:cubicBezTo>
                  <a:cubicBezTo>
                    <a:pt x="61376" y="13460"/>
                    <a:pt x="93871" y="0"/>
                    <a:pt x="127753" y="0"/>
                  </a:cubicBezTo>
                  <a:close/>
                </a:path>
              </a:pathLst>
            </a:custGeom>
            <a:solidFill>
              <a:srgbClr val="BBEEFF"/>
            </a:solidFill>
          </p:spPr>
          <p:txBody>
            <a:bodyPr/>
            <a:lstStyle/>
            <a:p>
              <a:endParaRPr lang="en-PK"/>
            </a:p>
          </p:txBody>
        </p:sp>
        <p:sp>
          <p:nvSpPr>
            <p:cNvPr id="12" name="TextBox 12"/>
            <p:cNvSpPr txBox="1"/>
            <p:nvPr/>
          </p:nvSpPr>
          <p:spPr>
            <a:xfrm>
              <a:off x="0" y="-47625"/>
              <a:ext cx="1174450" cy="303131"/>
            </a:xfrm>
            <a:prstGeom prst="rect">
              <a:avLst/>
            </a:prstGeom>
          </p:spPr>
          <p:txBody>
            <a:bodyPr lIns="50800" tIns="50800" rIns="50800" bIns="50800" rtlCol="0" anchor="ctr"/>
            <a:lstStyle/>
            <a:p>
              <a:pPr algn="ctr">
                <a:lnSpc>
                  <a:spcPts val="3340"/>
                </a:lnSpc>
              </a:pPr>
              <a:endParaRPr/>
            </a:p>
          </p:txBody>
        </p:sp>
      </p:grpSp>
      <p:sp>
        <p:nvSpPr>
          <p:cNvPr id="13" name="TextBox 13"/>
          <p:cNvSpPr txBox="1"/>
          <p:nvPr/>
        </p:nvSpPr>
        <p:spPr>
          <a:xfrm>
            <a:off x="11776732" y="3621671"/>
            <a:ext cx="3181350" cy="5238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Informed consent</a:t>
            </a:r>
          </a:p>
        </p:txBody>
      </p:sp>
      <p:grpSp>
        <p:nvGrpSpPr>
          <p:cNvPr id="14" name="Group 14"/>
          <p:cNvGrpSpPr/>
          <p:nvPr/>
        </p:nvGrpSpPr>
        <p:grpSpPr>
          <a:xfrm>
            <a:off x="11137787" y="4773483"/>
            <a:ext cx="4459239" cy="970125"/>
            <a:chOff x="0" y="0"/>
            <a:chExt cx="1174450" cy="255506"/>
          </a:xfrm>
        </p:grpSpPr>
        <p:sp>
          <p:nvSpPr>
            <p:cNvPr id="15" name="Freeform 15"/>
            <p:cNvSpPr/>
            <p:nvPr/>
          </p:nvSpPr>
          <p:spPr>
            <a:xfrm>
              <a:off x="0" y="0"/>
              <a:ext cx="1174450" cy="255506"/>
            </a:xfrm>
            <a:custGeom>
              <a:avLst/>
              <a:gdLst/>
              <a:ahLst/>
              <a:cxnLst/>
              <a:rect l="l" t="t" r="r" b="b"/>
              <a:pathLst>
                <a:path w="1174450" h="255506">
                  <a:moveTo>
                    <a:pt x="127753" y="0"/>
                  </a:moveTo>
                  <a:lnTo>
                    <a:pt x="1046697" y="0"/>
                  </a:lnTo>
                  <a:cubicBezTo>
                    <a:pt x="1080579" y="0"/>
                    <a:pt x="1113074" y="13460"/>
                    <a:pt x="1137032" y="37418"/>
                  </a:cubicBezTo>
                  <a:cubicBezTo>
                    <a:pt x="1160990" y="61376"/>
                    <a:pt x="1174450" y="93871"/>
                    <a:pt x="1174450" y="127753"/>
                  </a:cubicBezTo>
                  <a:lnTo>
                    <a:pt x="1174450" y="127753"/>
                  </a:lnTo>
                  <a:cubicBezTo>
                    <a:pt x="1174450" y="161635"/>
                    <a:pt x="1160990" y="194130"/>
                    <a:pt x="1137032" y="218088"/>
                  </a:cubicBezTo>
                  <a:cubicBezTo>
                    <a:pt x="1113074" y="242047"/>
                    <a:pt x="1080579" y="255506"/>
                    <a:pt x="1046697" y="255506"/>
                  </a:cubicBezTo>
                  <a:lnTo>
                    <a:pt x="127753" y="255506"/>
                  </a:lnTo>
                  <a:cubicBezTo>
                    <a:pt x="93871" y="255506"/>
                    <a:pt x="61376" y="242047"/>
                    <a:pt x="37418" y="218088"/>
                  </a:cubicBezTo>
                  <a:cubicBezTo>
                    <a:pt x="13460" y="194130"/>
                    <a:pt x="0" y="161635"/>
                    <a:pt x="0" y="127753"/>
                  </a:cubicBezTo>
                  <a:lnTo>
                    <a:pt x="0" y="127753"/>
                  </a:lnTo>
                  <a:cubicBezTo>
                    <a:pt x="0" y="93871"/>
                    <a:pt x="13460" y="61376"/>
                    <a:pt x="37418" y="37418"/>
                  </a:cubicBezTo>
                  <a:cubicBezTo>
                    <a:pt x="61376" y="13460"/>
                    <a:pt x="93871" y="0"/>
                    <a:pt x="127753" y="0"/>
                  </a:cubicBezTo>
                  <a:close/>
                </a:path>
              </a:pathLst>
            </a:custGeom>
            <a:solidFill>
              <a:srgbClr val="BBEEFF"/>
            </a:solidFill>
          </p:spPr>
          <p:txBody>
            <a:bodyPr/>
            <a:lstStyle/>
            <a:p>
              <a:endParaRPr lang="en-PK"/>
            </a:p>
          </p:txBody>
        </p:sp>
        <p:sp>
          <p:nvSpPr>
            <p:cNvPr id="16" name="TextBox 16"/>
            <p:cNvSpPr txBox="1"/>
            <p:nvPr/>
          </p:nvSpPr>
          <p:spPr>
            <a:xfrm>
              <a:off x="0" y="-47625"/>
              <a:ext cx="1174450" cy="303131"/>
            </a:xfrm>
            <a:prstGeom prst="rect">
              <a:avLst/>
            </a:prstGeom>
          </p:spPr>
          <p:txBody>
            <a:bodyPr lIns="50800" tIns="50800" rIns="50800" bIns="50800" rtlCol="0" anchor="ctr"/>
            <a:lstStyle/>
            <a:p>
              <a:pPr algn="ctr">
                <a:lnSpc>
                  <a:spcPts val="3340"/>
                </a:lnSpc>
              </a:pPr>
              <a:endParaRPr/>
            </a:p>
          </p:txBody>
        </p:sp>
      </p:grpSp>
      <p:sp>
        <p:nvSpPr>
          <p:cNvPr id="17" name="TextBox 17"/>
          <p:cNvSpPr txBox="1"/>
          <p:nvPr/>
        </p:nvSpPr>
        <p:spPr>
          <a:xfrm>
            <a:off x="11180446" y="4963271"/>
            <a:ext cx="4397531" cy="5238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Health literacy awareness</a:t>
            </a:r>
          </a:p>
        </p:txBody>
      </p:sp>
      <p:grpSp>
        <p:nvGrpSpPr>
          <p:cNvPr id="18" name="Group 18"/>
          <p:cNvGrpSpPr/>
          <p:nvPr/>
        </p:nvGrpSpPr>
        <p:grpSpPr>
          <a:xfrm>
            <a:off x="11137787" y="6155415"/>
            <a:ext cx="4459239" cy="970125"/>
            <a:chOff x="0" y="0"/>
            <a:chExt cx="1174450" cy="255506"/>
          </a:xfrm>
        </p:grpSpPr>
        <p:sp>
          <p:nvSpPr>
            <p:cNvPr id="19" name="Freeform 19"/>
            <p:cNvSpPr/>
            <p:nvPr/>
          </p:nvSpPr>
          <p:spPr>
            <a:xfrm>
              <a:off x="0" y="0"/>
              <a:ext cx="1174450" cy="255506"/>
            </a:xfrm>
            <a:custGeom>
              <a:avLst/>
              <a:gdLst/>
              <a:ahLst/>
              <a:cxnLst/>
              <a:rect l="l" t="t" r="r" b="b"/>
              <a:pathLst>
                <a:path w="1174450" h="255506">
                  <a:moveTo>
                    <a:pt x="127753" y="0"/>
                  </a:moveTo>
                  <a:lnTo>
                    <a:pt x="1046697" y="0"/>
                  </a:lnTo>
                  <a:cubicBezTo>
                    <a:pt x="1080579" y="0"/>
                    <a:pt x="1113074" y="13460"/>
                    <a:pt x="1137032" y="37418"/>
                  </a:cubicBezTo>
                  <a:cubicBezTo>
                    <a:pt x="1160990" y="61376"/>
                    <a:pt x="1174450" y="93871"/>
                    <a:pt x="1174450" y="127753"/>
                  </a:cubicBezTo>
                  <a:lnTo>
                    <a:pt x="1174450" y="127753"/>
                  </a:lnTo>
                  <a:cubicBezTo>
                    <a:pt x="1174450" y="161635"/>
                    <a:pt x="1160990" y="194130"/>
                    <a:pt x="1137032" y="218088"/>
                  </a:cubicBezTo>
                  <a:cubicBezTo>
                    <a:pt x="1113074" y="242047"/>
                    <a:pt x="1080579" y="255506"/>
                    <a:pt x="1046697" y="255506"/>
                  </a:cubicBezTo>
                  <a:lnTo>
                    <a:pt x="127753" y="255506"/>
                  </a:lnTo>
                  <a:cubicBezTo>
                    <a:pt x="93871" y="255506"/>
                    <a:pt x="61376" y="242047"/>
                    <a:pt x="37418" y="218088"/>
                  </a:cubicBezTo>
                  <a:cubicBezTo>
                    <a:pt x="13460" y="194130"/>
                    <a:pt x="0" y="161635"/>
                    <a:pt x="0" y="127753"/>
                  </a:cubicBezTo>
                  <a:lnTo>
                    <a:pt x="0" y="127753"/>
                  </a:lnTo>
                  <a:cubicBezTo>
                    <a:pt x="0" y="93871"/>
                    <a:pt x="13460" y="61376"/>
                    <a:pt x="37418" y="37418"/>
                  </a:cubicBezTo>
                  <a:cubicBezTo>
                    <a:pt x="61376" y="13460"/>
                    <a:pt x="93871" y="0"/>
                    <a:pt x="127753" y="0"/>
                  </a:cubicBezTo>
                  <a:close/>
                </a:path>
              </a:pathLst>
            </a:custGeom>
            <a:solidFill>
              <a:srgbClr val="BBEEFF"/>
            </a:solidFill>
          </p:spPr>
          <p:txBody>
            <a:bodyPr/>
            <a:lstStyle/>
            <a:p>
              <a:endParaRPr lang="en-PK"/>
            </a:p>
          </p:txBody>
        </p:sp>
        <p:sp>
          <p:nvSpPr>
            <p:cNvPr id="20" name="TextBox 20"/>
            <p:cNvSpPr txBox="1"/>
            <p:nvPr/>
          </p:nvSpPr>
          <p:spPr>
            <a:xfrm>
              <a:off x="0" y="-47625"/>
              <a:ext cx="1174450" cy="303131"/>
            </a:xfrm>
            <a:prstGeom prst="rect">
              <a:avLst/>
            </a:prstGeom>
          </p:spPr>
          <p:txBody>
            <a:bodyPr lIns="50800" tIns="50800" rIns="50800" bIns="50800" rtlCol="0" anchor="ctr"/>
            <a:lstStyle/>
            <a:p>
              <a:pPr algn="ctr">
                <a:lnSpc>
                  <a:spcPts val="3340"/>
                </a:lnSpc>
              </a:pPr>
              <a:endParaRPr/>
            </a:p>
          </p:txBody>
        </p:sp>
      </p:grpSp>
      <p:grpSp>
        <p:nvGrpSpPr>
          <p:cNvPr id="21" name="Group 21"/>
          <p:cNvGrpSpPr/>
          <p:nvPr/>
        </p:nvGrpSpPr>
        <p:grpSpPr>
          <a:xfrm>
            <a:off x="11137787" y="7497015"/>
            <a:ext cx="4459239" cy="1247063"/>
            <a:chOff x="0" y="0"/>
            <a:chExt cx="1174450" cy="328445"/>
          </a:xfrm>
        </p:grpSpPr>
        <p:sp>
          <p:nvSpPr>
            <p:cNvPr id="22" name="Freeform 22"/>
            <p:cNvSpPr/>
            <p:nvPr/>
          </p:nvSpPr>
          <p:spPr>
            <a:xfrm>
              <a:off x="0" y="0"/>
              <a:ext cx="1174450" cy="328445"/>
            </a:xfrm>
            <a:custGeom>
              <a:avLst/>
              <a:gdLst/>
              <a:ahLst/>
              <a:cxnLst/>
              <a:rect l="l" t="t" r="r" b="b"/>
              <a:pathLst>
                <a:path w="1174450" h="328445">
                  <a:moveTo>
                    <a:pt x="164222" y="0"/>
                  </a:moveTo>
                  <a:lnTo>
                    <a:pt x="1010228" y="0"/>
                  </a:lnTo>
                  <a:cubicBezTo>
                    <a:pt x="1053782" y="0"/>
                    <a:pt x="1095553" y="17302"/>
                    <a:pt x="1126350" y="48100"/>
                  </a:cubicBezTo>
                  <a:cubicBezTo>
                    <a:pt x="1157148" y="78897"/>
                    <a:pt x="1174450" y="120668"/>
                    <a:pt x="1174450" y="164222"/>
                  </a:cubicBezTo>
                  <a:lnTo>
                    <a:pt x="1174450" y="164222"/>
                  </a:lnTo>
                  <a:cubicBezTo>
                    <a:pt x="1174450" y="254920"/>
                    <a:pt x="1100925" y="328445"/>
                    <a:pt x="1010228" y="328445"/>
                  </a:cubicBezTo>
                  <a:lnTo>
                    <a:pt x="164222" y="328445"/>
                  </a:lnTo>
                  <a:cubicBezTo>
                    <a:pt x="73525" y="328445"/>
                    <a:pt x="0" y="254920"/>
                    <a:pt x="0" y="164222"/>
                  </a:cubicBezTo>
                  <a:lnTo>
                    <a:pt x="0" y="164222"/>
                  </a:lnTo>
                  <a:cubicBezTo>
                    <a:pt x="0" y="73525"/>
                    <a:pt x="73525" y="0"/>
                    <a:pt x="164222" y="0"/>
                  </a:cubicBezTo>
                  <a:close/>
                </a:path>
              </a:pathLst>
            </a:custGeom>
            <a:solidFill>
              <a:srgbClr val="BBEEFF"/>
            </a:solidFill>
          </p:spPr>
          <p:txBody>
            <a:bodyPr/>
            <a:lstStyle/>
            <a:p>
              <a:endParaRPr lang="en-PK"/>
            </a:p>
          </p:txBody>
        </p:sp>
        <p:sp>
          <p:nvSpPr>
            <p:cNvPr id="23" name="TextBox 23"/>
            <p:cNvSpPr txBox="1"/>
            <p:nvPr/>
          </p:nvSpPr>
          <p:spPr>
            <a:xfrm>
              <a:off x="0" y="-47625"/>
              <a:ext cx="1174450" cy="376070"/>
            </a:xfrm>
            <a:prstGeom prst="rect">
              <a:avLst/>
            </a:prstGeom>
          </p:spPr>
          <p:txBody>
            <a:bodyPr lIns="50800" tIns="50800" rIns="50800" bIns="50800" rtlCol="0" anchor="ctr"/>
            <a:lstStyle/>
            <a:p>
              <a:pPr algn="ctr">
                <a:lnSpc>
                  <a:spcPts val="3340"/>
                </a:lnSpc>
              </a:pPr>
              <a:endParaRPr/>
            </a:p>
          </p:txBody>
        </p:sp>
      </p:grpSp>
      <p:sp>
        <p:nvSpPr>
          <p:cNvPr id="24" name="TextBox 24"/>
          <p:cNvSpPr txBox="1"/>
          <p:nvPr/>
        </p:nvSpPr>
        <p:spPr>
          <a:xfrm>
            <a:off x="11180446" y="6345203"/>
            <a:ext cx="4397531" cy="523875"/>
          </a:xfrm>
          <a:prstGeom prst="rect">
            <a:avLst/>
          </a:prstGeom>
        </p:spPr>
        <p:txBody>
          <a:bodyPr lIns="0" tIns="0" rIns="0" bIns="0" rtlCol="0" anchor="t">
            <a:spAutoFit/>
          </a:bodyPr>
          <a:lstStyle/>
          <a:p>
            <a:pPr algn="ctr">
              <a:lnSpc>
                <a:spcPts val="4200"/>
              </a:lnSpc>
              <a:spcBef>
                <a:spcPct val="0"/>
              </a:spcBef>
            </a:pPr>
            <a:r>
              <a:rPr lang="en-US" sz="3000">
                <a:solidFill>
                  <a:srgbClr val="194152"/>
                </a:solidFill>
                <a:latin typeface="Glacial Indifference"/>
                <a:ea typeface="Glacial Indifference"/>
                <a:cs typeface="Glacial Indifference"/>
                <a:sym typeface="Glacial Indifference"/>
              </a:rPr>
              <a:t>Shared decision making</a:t>
            </a:r>
          </a:p>
        </p:txBody>
      </p:sp>
      <p:sp>
        <p:nvSpPr>
          <p:cNvPr id="25" name="TextBox 25"/>
          <p:cNvSpPr txBox="1"/>
          <p:nvPr/>
        </p:nvSpPr>
        <p:spPr>
          <a:xfrm>
            <a:off x="11776732" y="7539522"/>
            <a:ext cx="3181350" cy="1057275"/>
          </a:xfrm>
          <a:prstGeom prst="rect">
            <a:avLst/>
          </a:prstGeom>
        </p:spPr>
        <p:txBody>
          <a:bodyPr lIns="0" tIns="0" rIns="0" bIns="0" rtlCol="0" anchor="t">
            <a:spAutoFit/>
          </a:bodyPr>
          <a:lstStyle/>
          <a:p>
            <a:pPr algn="ctr">
              <a:lnSpc>
                <a:spcPts val="4200"/>
              </a:lnSpc>
            </a:pPr>
            <a:r>
              <a:rPr lang="en-US" sz="3000">
                <a:solidFill>
                  <a:srgbClr val="194152"/>
                </a:solidFill>
                <a:latin typeface="Glacial Indifference"/>
                <a:ea typeface="Glacial Indifference"/>
                <a:cs typeface="Glacial Indifference"/>
                <a:sym typeface="Glacial Indifference"/>
              </a:rPr>
              <a:t>Confidentiality and data protection</a:t>
            </a:r>
          </a:p>
        </p:txBody>
      </p:sp>
      <p:sp>
        <p:nvSpPr>
          <p:cNvPr id="26" name="Freeform 26"/>
          <p:cNvSpPr/>
          <p:nvPr/>
        </p:nvSpPr>
        <p:spPr>
          <a:xfrm flipH="1">
            <a:off x="0" y="8263905"/>
            <a:ext cx="2023095" cy="2023095"/>
          </a:xfrm>
          <a:custGeom>
            <a:avLst/>
            <a:gdLst/>
            <a:ahLst/>
            <a:cxnLst/>
            <a:rect l="l" t="t" r="r" b="b"/>
            <a:pathLst>
              <a:path w="2023095" h="2023095">
                <a:moveTo>
                  <a:pt x="2023095" y="0"/>
                </a:moveTo>
                <a:lnTo>
                  <a:pt x="0" y="0"/>
                </a:lnTo>
                <a:lnTo>
                  <a:pt x="0" y="2023095"/>
                </a:lnTo>
                <a:lnTo>
                  <a:pt x="2023095" y="2023095"/>
                </a:lnTo>
                <a:lnTo>
                  <a:pt x="202309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27" name="Freeform 27"/>
          <p:cNvSpPr/>
          <p:nvPr/>
        </p:nvSpPr>
        <p:spPr>
          <a:xfrm rot="-10800000" flipH="1">
            <a:off x="16247753" y="-67664"/>
            <a:ext cx="2023095" cy="2023095"/>
          </a:xfrm>
          <a:custGeom>
            <a:avLst/>
            <a:gdLst/>
            <a:ahLst/>
            <a:cxnLst/>
            <a:rect l="l" t="t" r="r" b="b"/>
            <a:pathLst>
              <a:path w="2023095" h="2023095">
                <a:moveTo>
                  <a:pt x="2023094" y="0"/>
                </a:moveTo>
                <a:lnTo>
                  <a:pt x="0" y="0"/>
                </a:lnTo>
                <a:lnTo>
                  <a:pt x="0" y="2023095"/>
                </a:lnTo>
                <a:lnTo>
                  <a:pt x="2023094" y="2023095"/>
                </a:lnTo>
                <a:lnTo>
                  <a:pt x="202309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28" name="TextBox 28"/>
          <p:cNvSpPr txBox="1"/>
          <p:nvPr/>
        </p:nvSpPr>
        <p:spPr>
          <a:xfrm>
            <a:off x="2508837" y="5928545"/>
            <a:ext cx="2966343" cy="406115"/>
          </a:xfrm>
          <a:prstGeom prst="rect">
            <a:avLst/>
          </a:prstGeom>
        </p:spPr>
        <p:txBody>
          <a:bodyPr lIns="0" tIns="0" rIns="0" bIns="0" rtlCol="0" anchor="t">
            <a:spAutoFit/>
          </a:bodyPr>
          <a:lstStyle/>
          <a:p>
            <a:pPr algn="ctr">
              <a:lnSpc>
                <a:spcPts val="3340"/>
              </a:lnSpc>
              <a:spcBef>
                <a:spcPct val="0"/>
              </a:spcBef>
            </a:pPr>
            <a:r>
              <a:rPr lang="en-US" sz="2386">
                <a:solidFill>
                  <a:srgbClr val="194152"/>
                </a:solidFill>
                <a:latin typeface="Canva Sans"/>
                <a:ea typeface="Canva Sans"/>
                <a:cs typeface="Canva Sans"/>
                <a:sym typeface="Canva Sans"/>
              </a:rPr>
              <a:t>(Memon et al., 2024)</a:t>
            </a:r>
          </a:p>
        </p:txBody>
      </p:sp>
      <p:pic>
        <p:nvPicPr>
          <p:cNvPr id="43" name="Audio 42">
            <a:hlinkClick r:id="" action="ppaction://media"/>
            <a:extLst>
              <a:ext uri="{FF2B5EF4-FFF2-40B4-BE49-F238E27FC236}">
                <a16:creationId xmlns:a16="http://schemas.microsoft.com/office/drawing/2014/main" id="{C52EEBA7-7C61-24C4-63E8-D633B1F0BF1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9497"/>
    </mc:Choice>
    <mc:Fallback>
      <p:transition spd="slow" advTm="89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94152"/>
        </a:solidFill>
        <a:effectLst/>
      </p:bgPr>
    </p:bg>
    <p:spTree>
      <p:nvGrpSpPr>
        <p:cNvPr id="1" name=""/>
        <p:cNvGrpSpPr/>
        <p:nvPr/>
      </p:nvGrpSpPr>
      <p:grpSpPr>
        <a:xfrm>
          <a:off x="0" y="0"/>
          <a:ext cx="0" cy="0"/>
          <a:chOff x="0" y="0"/>
          <a:chExt cx="0" cy="0"/>
        </a:xfrm>
      </p:grpSpPr>
      <p:sp>
        <p:nvSpPr>
          <p:cNvPr id="2" name="Freeform 2"/>
          <p:cNvSpPr/>
          <p:nvPr/>
        </p:nvSpPr>
        <p:spPr>
          <a:xfrm rot="5400000">
            <a:off x="14386636" y="-1453221"/>
            <a:ext cx="3678379" cy="4723440"/>
          </a:xfrm>
          <a:custGeom>
            <a:avLst/>
            <a:gdLst/>
            <a:ahLst/>
            <a:cxnLst/>
            <a:rect l="l" t="t" r="r" b="b"/>
            <a:pathLst>
              <a:path w="3678379" h="4723440">
                <a:moveTo>
                  <a:pt x="0" y="0"/>
                </a:moveTo>
                <a:lnTo>
                  <a:pt x="3678379" y="0"/>
                </a:lnTo>
                <a:lnTo>
                  <a:pt x="3678379" y="4723439"/>
                </a:lnTo>
                <a:lnTo>
                  <a:pt x="0" y="47234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PK"/>
          </a:p>
        </p:txBody>
      </p:sp>
      <p:sp>
        <p:nvSpPr>
          <p:cNvPr id="3" name="Freeform 3"/>
          <p:cNvSpPr/>
          <p:nvPr/>
        </p:nvSpPr>
        <p:spPr>
          <a:xfrm flipH="1">
            <a:off x="0" y="7644086"/>
            <a:ext cx="2642914" cy="2642914"/>
          </a:xfrm>
          <a:custGeom>
            <a:avLst/>
            <a:gdLst/>
            <a:ahLst/>
            <a:cxnLst/>
            <a:rect l="l" t="t" r="r" b="b"/>
            <a:pathLst>
              <a:path w="2642914" h="2642914">
                <a:moveTo>
                  <a:pt x="2642914" y="0"/>
                </a:moveTo>
                <a:lnTo>
                  <a:pt x="0" y="0"/>
                </a:lnTo>
                <a:lnTo>
                  <a:pt x="0" y="2642914"/>
                </a:lnTo>
                <a:lnTo>
                  <a:pt x="2642914" y="2642914"/>
                </a:lnTo>
                <a:lnTo>
                  <a:pt x="2642914"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a:p>
        </p:txBody>
      </p:sp>
      <p:sp>
        <p:nvSpPr>
          <p:cNvPr id="4" name="Freeform 4"/>
          <p:cNvSpPr/>
          <p:nvPr/>
        </p:nvSpPr>
        <p:spPr>
          <a:xfrm>
            <a:off x="712480" y="2338831"/>
            <a:ext cx="8077972" cy="5947407"/>
          </a:xfrm>
          <a:custGeom>
            <a:avLst/>
            <a:gdLst/>
            <a:ahLst/>
            <a:cxnLst/>
            <a:rect l="l" t="t" r="r" b="b"/>
            <a:pathLst>
              <a:path w="8077972" h="5947407">
                <a:moveTo>
                  <a:pt x="0" y="0"/>
                </a:moveTo>
                <a:lnTo>
                  <a:pt x="8077972" y="0"/>
                </a:lnTo>
                <a:lnTo>
                  <a:pt x="8077972" y="5947407"/>
                </a:lnTo>
                <a:lnTo>
                  <a:pt x="0" y="5947407"/>
                </a:lnTo>
                <a:lnTo>
                  <a:pt x="0" y="0"/>
                </a:lnTo>
                <a:close/>
              </a:path>
            </a:pathLst>
          </a:custGeom>
          <a:blipFill>
            <a:blip r:embed="rId9"/>
            <a:stretch>
              <a:fillRect/>
            </a:stretch>
          </a:blipFill>
        </p:spPr>
        <p:txBody>
          <a:bodyPr/>
          <a:lstStyle/>
          <a:p>
            <a:endParaRPr lang="en-PK"/>
          </a:p>
        </p:txBody>
      </p:sp>
      <p:sp>
        <p:nvSpPr>
          <p:cNvPr id="5" name="TextBox 5"/>
          <p:cNvSpPr txBox="1"/>
          <p:nvPr/>
        </p:nvSpPr>
        <p:spPr>
          <a:xfrm>
            <a:off x="9658206" y="3329198"/>
            <a:ext cx="7601094" cy="1468502"/>
          </a:xfrm>
          <a:prstGeom prst="rect">
            <a:avLst/>
          </a:prstGeom>
        </p:spPr>
        <p:txBody>
          <a:bodyPr lIns="0" tIns="0" rIns="0" bIns="0" rtlCol="0" anchor="t">
            <a:spAutoFit/>
          </a:bodyPr>
          <a:lstStyle/>
          <a:p>
            <a:pPr algn="l">
              <a:lnSpc>
                <a:spcPts val="5432"/>
              </a:lnSpc>
            </a:pPr>
            <a:r>
              <a:rPr lang="en-US" sz="5600" b="1">
                <a:solidFill>
                  <a:srgbClr val="FFFFFF"/>
                </a:solidFill>
                <a:latin typeface="Poppins Bold"/>
                <a:ea typeface="Poppins Bold"/>
                <a:cs typeface="Poppins Bold"/>
                <a:sym typeface="Poppins Bold"/>
              </a:rPr>
              <a:t>EVALUATION AND FOLLOW UP</a:t>
            </a:r>
          </a:p>
        </p:txBody>
      </p:sp>
      <p:sp>
        <p:nvSpPr>
          <p:cNvPr id="6" name="TextBox 6"/>
          <p:cNvSpPr txBox="1"/>
          <p:nvPr/>
        </p:nvSpPr>
        <p:spPr>
          <a:xfrm>
            <a:off x="9658206" y="5226809"/>
            <a:ext cx="7601094" cy="3286252"/>
          </a:xfrm>
          <a:prstGeom prst="rect">
            <a:avLst/>
          </a:prstGeom>
        </p:spPr>
        <p:txBody>
          <a:bodyPr lIns="0" tIns="0" rIns="0" bIns="0" rtlCol="0" anchor="t">
            <a:spAutoFit/>
          </a:bodyPr>
          <a:lstStyle/>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Review HbA1c trends every 3–6 months</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Monitor weight and blood pressure</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Assess lifestyle adherence</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Adjust medication if required</a:t>
            </a:r>
          </a:p>
          <a:p>
            <a:pPr marL="626109" lvl="1" indent="-313054" algn="l">
              <a:lnSpc>
                <a:spcPts val="4378"/>
              </a:lnSpc>
              <a:buFont typeface="Arial"/>
              <a:buChar char="•"/>
            </a:pPr>
            <a:r>
              <a:rPr lang="en-US" sz="2899">
                <a:solidFill>
                  <a:srgbClr val="FFFFFF"/>
                </a:solidFill>
                <a:latin typeface="Glacial Indifference"/>
                <a:ea typeface="Glacial Indifference"/>
                <a:cs typeface="Glacial Indifference"/>
                <a:sym typeface="Glacial Indifference"/>
              </a:rPr>
              <a:t>Ongoing patient education</a:t>
            </a:r>
          </a:p>
          <a:p>
            <a:pPr algn="l">
              <a:lnSpc>
                <a:spcPts val="4378"/>
              </a:lnSpc>
            </a:pPr>
            <a:r>
              <a:rPr lang="en-US" sz="2899">
                <a:solidFill>
                  <a:srgbClr val="FFFFFF"/>
                </a:solidFill>
                <a:latin typeface="Glacial Indifference"/>
                <a:ea typeface="Glacial Indifference"/>
                <a:cs typeface="Glacial Indifference"/>
                <a:sym typeface="Glacial Indifference"/>
              </a:rPr>
              <a:t>(Imai et al., 2021)</a:t>
            </a:r>
          </a:p>
        </p:txBody>
      </p:sp>
      <p:pic>
        <p:nvPicPr>
          <p:cNvPr id="20" name="Audio 19">
            <a:hlinkClick r:id="" action="ppaction://media"/>
            <a:extLst>
              <a:ext uri="{FF2B5EF4-FFF2-40B4-BE49-F238E27FC236}">
                <a16:creationId xmlns:a16="http://schemas.microsoft.com/office/drawing/2014/main" id="{AC37AE06-2056-7F6E-3351-2729C5B7E7F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138"/>
    </mc:Choice>
    <mc:Fallback>
      <p:transition spd="slow" advTm="83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8989"/>
        </a:solidFill>
        <a:effectLst/>
      </p:bgPr>
    </p:bg>
    <p:spTree>
      <p:nvGrpSpPr>
        <p:cNvPr id="1" name=""/>
        <p:cNvGrpSpPr/>
        <p:nvPr/>
      </p:nvGrpSpPr>
      <p:grpSpPr>
        <a:xfrm>
          <a:off x="0" y="0"/>
          <a:ext cx="0" cy="0"/>
          <a:chOff x="0" y="0"/>
          <a:chExt cx="0" cy="0"/>
        </a:xfrm>
      </p:grpSpPr>
      <p:sp>
        <p:nvSpPr>
          <p:cNvPr id="2" name="Freeform 2"/>
          <p:cNvSpPr/>
          <p:nvPr/>
        </p:nvSpPr>
        <p:spPr>
          <a:xfrm flipH="1">
            <a:off x="0" y="8057564"/>
            <a:ext cx="2229436" cy="2229436"/>
          </a:xfrm>
          <a:custGeom>
            <a:avLst/>
            <a:gdLst/>
            <a:ahLst/>
            <a:cxnLst/>
            <a:rect l="l" t="t" r="r" b="b"/>
            <a:pathLst>
              <a:path w="2229436" h="2229436">
                <a:moveTo>
                  <a:pt x="2229436" y="0"/>
                </a:moveTo>
                <a:lnTo>
                  <a:pt x="0" y="0"/>
                </a:lnTo>
                <a:lnTo>
                  <a:pt x="0" y="2229436"/>
                </a:lnTo>
                <a:lnTo>
                  <a:pt x="2229436" y="2229436"/>
                </a:lnTo>
                <a:lnTo>
                  <a:pt x="222943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PK"/>
          </a:p>
        </p:txBody>
      </p:sp>
      <p:sp>
        <p:nvSpPr>
          <p:cNvPr id="3" name="TextBox 3"/>
          <p:cNvSpPr txBox="1"/>
          <p:nvPr/>
        </p:nvSpPr>
        <p:spPr>
          <a:xfrm>
            <a:off x="5985176" y="602301"/>
            <a:ext cx="6317647" cy="1162970"/>
          </a:xfrm>
          <a:prstGeom prst="rect">
            <a:avLst/>
          </a:prstGeom>
        </p:spPr>
        <p:txBody>
          <a:bodyPr lIns="0" tIns="0" rIns="0" bIns="0" rtlCol="0" anchor="t">
            <a:spAutoFit/>
          </a:bodyPr>
          <a:lstStyle/>
          <a:p>
            <a:pPr marL="0" lvl="0" indent="0" algn="l">
              <a:lnSpc>
                <a:spcPts val="8210"/>
              </a:lnSpc>
            </a:pPr>
            <a:r>
              <a:rPr lang="en-US" sz="8049" b="1">
                <a:solidFill>
                  <a:srgbClr val="194152"/>
                </a:solidFill>
                <a:latin typeface="Poppins Bold"/>
                <a:ea typeface="Poppins Bold"/>
                <a:cs typeface="Poppins Bold"/>
                <a:sym typeface="Poppins Bold"/>
              </a:rPr>
              <a:t>REFERENCES</a:t>
            </a:r>
          </a:p>
        </p:txBody>
      </p:sp>
      <p:sp>
        <p:nvSpPr>
          <p:cNvPr id="4" name="Freeform 4"/>
          <p:cNvSpPr/>
          <p:nvPr/>
        </p:nvSpPr>
        <p:spPr>
          <a:xfrm rot="5400000">
            <a:off x="14837055" y="-2266801"/>
            <a:ext cx="3530542" cy="4533601"/>
          </a:xfrm>
          <a:custGeom>
            <a:avLst/>
            <a:gdLst/>
            <a:ahLst/>
            <a:cxnLst/>
            <a:rect l="l" t="t" r="r" b="b"/>
            <a:pathLst>
              <a:path w="3530542" h="4533601">
                <a:moveTo>
                  <a:pt x="0" y="0"/>
                </a:moveTo>
                <a:lnTo>
                  <a:pt x="3530542" y="0"/>
                </a:lnTo>
                <a:lnTo>
                  <a:pt x="3530542" y="4533602"/>
                </a:lnTo>
                <a:lnTo>
                  <a:pt x="0" y="453360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TextBox 5"/>
          <p:cNvSpPr txBox="1"/>
          <p:nvPr/>
        </p:nvSpPr>
        <p:spPr>
          <a:xfrm>
            <a:off x="775541" y="2595894"/>
            <a:ext cx="16753148" cy="7657464"/>
          </a:xfrm>
          <a:prstGeom prst="rect">
            <a:avLst/>
          </a:prstGeom>
        </p:spPr>
        <p:txBody>
          <a:bodyPr lIns="0" tIns="0" rIns="0" bIns="0" rtlCol="0" anchor="t">
            <a:spAutoFit/>
          </a:bodyPr>
          <a:lstStyle/>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Duan, D., Kengne, A.P. and Echouffo-Tcheugui, J.B. (2021). Screening for Diabetes and Prediabetes and their Prediction. Endocrinology and metabolism clinics of North America, [online] 50(3), pp.369–385. doi:https://doi.org/10.1016/j.ecl.2021.05.002.</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Galicia-Garcia, U., Benito-Vicente, A., Jebari, S., Larrea-Sebal, A., Siddiqi, H., Uribe, K.B., Ostolaza, H. and Martin, C. (2020). Pathophysiology of type 2 diabetes mellitus. International Journal of Molecular Sciences, [online] 21(17), pp.1–34. Available at: https://pmc.ncbi.nlm.nih.gov/articles/PMC7503727/.</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Imai, C., Li, L., Hardie, R.-A. and Georgiou, A. (2021). Adherence to guideline-recommended HbA1c testing frequency and better outcomes in patients with type 2 diabetes: A 5-year retrospective cohort study in australian general practice. BMJ Quality &amp; Safety, 30(9), pp.706–714. doi:https://doi.org/10.1136/bmjqs-2020-012026.</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Memon, R., Asif, M., Shah, B.A., Kiran, T., Khoso, A.B., Tofique, S., Miah, J., Ahmad, A., Chaudhry, I., Chaudhry, N., Husain, N. and Edwards, S.J.L. (2024). Clinicians’ experiences of obtaining informed consent for research and treatment: a nested qualitative study from Pakistan. BMC Medical Ethics, 25(1). doi:https://doi.org/10.1186/s12910-024-01119-8.</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Mikkola, I., Morgan, S., Winell, K., Jokelainen, J., Frittitta, L., Heikkala, E. and Hagnäs, M. (2022). Association of personalised care plans with monitoring and control of clinical outcomes, prescription of medication and utilisation of primary care services in patients with type 2 diabetes: an observational real-world study. Scandinavian Journal of Primary Health Care, 40(1), pp.1–9. doi:https://doi.org/10.1080/02813432.2022.2036458.</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Nakrani, M.N., Wineland, R.H. and Anjum, F. (2023). Physiology, Glucose Metabolism. [online] PubMed. Available at: https://www.ncbi.nlm.nih.gov/books/NBK560599/.</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Talathi, S.S., Young, M. and Zimmerman, R. (2023). Anatomy, abdomen and pelvis, pancreas. [online] Nih.gov. Available at: https://www.ncbi.nlm.nih.gov/books/NBK532912/.</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Wadden, T.A., Tronieri, J.S. and Butryn, M.L. (2020). Lifestyle Modification Approaches for the Treatment of Obesity in adults. American Psychologist, [online] 75(2), pp.235–251. doi:https://doi.org/10.1037/amp0000517.</a:t>
            </a:r>
          </a:p>
          <a:p>
            <a:pPr marL="410214" lvl="1" indent="-205107" algn="l">
              <a:lnSpc>
                <a:spcPts val="2660"/>
              </a:lnSpc>
              <a:buFont typeface="Arial"/>
              <a:buChar char="•"/>
            </a:pPr>
            <a:r>
              <a:rPr lang="en-US" sz="1900">
                <a:solidFill>
                  <a:srgbClr val="194152"/>
                </a:solidFill>
                <a:latin typeface="Glacial Indifference"/>
                <a:ea typeface="Glacial Indifference"/>
                <a:cs typeface="Glacial Indifference"/>
                <a:sym typeface="Glacial Indifference"/>
              </a:rPr>
              <a:t>Zakir, M., Ahuja, N., Surksha, M.A., Sachdev, R., Kalariya, Y., Nasir, M., Kashif, M., Shahzeen, F., Tayyab, A., Khan, M.S. moazzam, Junejo, M., Manoj Kumar, F., Varrassi, G., Kumar, S., Khatri, M. and Mohamad, T. (2023). Cardiovascular Complications of Diabetes: from Microvascular to Macrovascular Pathways. Cureus, 15(9). doi:https://doi.org/10.7759/cureus.45835.</a:t>
            </a:r>
          </a:p>
          <a:p>
            <a:pPr marL="410214" lvl="1" indent="-205107" algn="l">
              <a:lnSpc>
                <a:spcPts val="2660"/>
              </a:lnSpc>
              <a:buFont typeface="Arial"/>
              <a:buChar char="•"/>
            </a:pPr>
            <a:endParaRPr lang="en-US" sz="1900">
              <a:solidFill>
                <a:srgbClr val="194152"/>
              </a:solidFill>
              <a:latin typeface="Glacial Indifference"/>
              <a:ea typeface="Glacial Indifference"/>
              <a:cs typeface="Glacial Indifference"/>
              <a:sym typeface="Glacial Indifference"/>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99151771e178ab7487ae140bfcd68e79">
  <xsd:schema xmlns:xsd="http://www.w3.org/2001/XMLSchema" xmlns:xs="http://www.w3.org/2001/XMLSchema" xmlns:p="http://schemas.microsoft.com/office/2006/metadata/properties" xmlns:ns3="ccfc14db-0f45-423b-b2f5-752f8f8a0ada" targetNamespace="http://schemas.microsoft.com/office/2006/metadata/properties" ma:root="true" ma:fieldsID="81a41490006016e8b231cfa7ed3be450"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24A8B1A6-2B43-418B-A94E-3B0BC2539F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70FB03-5BF7-433D-97F0-0DF9DDB226F1}">
  <ds:schemaRefs>
    <ds:schemaRef ds:uri="http://schemas.microsoft.com/sharepoint/v3/contenttype/forms"/>
  </ds:schemaRefs>
</ds:datastoreItem>
</file>

<file path=customXml/itemProps3.xml><?xml version="1.0" encoding="utf-8"?>
<ds:datastoreItem xmlns:ds="http://schemas.openxmlformats.org/officeDocument/2006/customXml" ds:itemID="{8E17E620-C9D9-4202-91F6-3437D7C773BD}">
  <ds:schemaRefs>
    <ds:schemaRef ds:uri="http://schemas.openxmlformats.org/package/2006/metadata/core-properties"/>
    <ds:schemaRef ds:uri="ccfc14db-0f45-423b-b2f5-752f8f8a0ada"/>
    <ds:schemaRef ds:uri="http://schemas.microsoft.com/office/2006/documentManagement/types"/>
    <ds:schemaRef ds:uri="http://www.w3.org/XML/1998/namespace"/>
    <ds:schemaRef ds:uri="http://purl.org/dc/elements/1.1/"/>
    <ds:schemaRef ds:uri="http://schemas.microsoft.com/office/2006/metadata/properties"/>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17291</TotalTime>
  <Words>2889</Words>
  <Application>Microsoft Office PowerPoint</Application>
  <PresentationFormat>Custom</PresentationFormat>
  <Paragraphs>189</Paragraphs>
  <Slides>15</Slides>
  <Notes>14</Notes>
  <HiddenSlides>0</HiddenSlides>
  <MMClips>13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Glacial Indifference Bold</vt:lpstr>
      <vt:lpstr>Canva Sans</vt:lpstr>
      <vt:lpstr>Poppins</vt:lpstr>
      <vt:lpstr>Poppins Bold</vt:lpstr>
      <vt:lpstr>Aptos</vt:lpstr>
      <vt:lpstr>Arial</vt:lpstr>
      <vt:lpstr>Calibri</vt:lpstr>
      <vt:lpstr>Canva Sans Bold</vt:lpstr>
      <vt:lpstr>Glacial Indifference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Pink Modern Diabetes Presentation</dc:title>
  <cp:lastModifiedBy>Ghazala Hussain (2408113)</cp:lastModifiedBy>
  <cp:revision>3</cp:revision>
  <dcterms:created xsi:type="dcterms:W3CDTF">2006-08-16T00:00:00Z</dcterms:created>
  <dcterms:modified xsi:type="dcterms:W3CDTF">2026-03-23T14:25:02Z</dcterms:modified>
  <dc:identifier>DAHBamFFEdg</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