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A650503-52EC-4FB4-B6FF-0F3F5266C85B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654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18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408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916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906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746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363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593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505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65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9424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1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1978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4606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3648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071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FD70A-4E15-4CB0-ACEC-6133FE036BCE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A3BE69D-BBEB-4D7B-A9FA-C079A6B8F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6507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  <p:sldLayoutId id="2147483774" r:id="rId14"/>
    <p:sldLayoutId id="2147483775" r:id="rId15"/>
    <p:sldLayoutId id="21474837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93DB2-F292-484A-A94C-4E7A2C7F88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Welcome to 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18089C-9F38-46BD-8EB7-B328D66E5C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BMSK4002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566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70B8125-42E0-4CEC-864C-6056DF217FBF}"/>
              </a:ext>
            </a:extLst>
          </p:cNvPr>
          <p:cNvSpPr txBox="1"/>
          <p:nvPr/>
        </p:nvSpPr>
        <p:spPr>
          <a:xfrm>
            <a:off x="5111364" y="675860"/>
            <a:ext cx="3623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Contents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40FD71-8C44-4FB4-9E18-1FA08AC94C25}"/>
              </a:ext>
            </a:extLst>
          </p:cNvPr>
          <p:cNvSpPr txBox="1"/>
          <p:nvPr/>
        </p:nvSpPr>
        <p:spPr>
          <a:xfrm>
            <a:off x="1588167" y="2053389"/>
            <a:ext cx="814938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--- Presentation Title</a:t>
            </a:r>
            <a:br>
              <a:rPr lang="en-US" sz="2000" dirty="0"/>
            </a:br>
            <a:r>
              <a:rPr lang="en-US" sz="2000" dirty="0"/>
              <a:t>--- Presentation Plan</a:t>
            </a:r>
            <a:br>
              <a:rPr lang="en-US" sz="2000" dirty="0"/>
            </a:br>
            <a:r>
              <a:rPr lang="en-US" sz="2000" dirty="0"/>
              <a:t>--- Key theories (Tuckman)</a:t>
            </a:r>
            <a:br>
              <a:rPr lang="en-US" sz="2000" dirty="0"/>
            </a:br>
            <a:r>
              <a:rPr lang="en-US" sz="2000" dirty="0"/>
              <a:t>--- Explanations</a:t>
            </a:r>
            <a:br>
              <a:rPr lang="en-US" sz="2000" dirty="0"/>
            </a:br>
            <a:r>
              <a:rPr lang="en-US" sz="2000" dirty="0"/>
              <a:t>--- Key theories (Belbin)</a:t>
            </a:r>
            <a:br>
              <a:rPr lang="en-US" sz="2000" dirty="0"/>
            </a:br>
            <a:r>
              <a:rPr lang="en-US" sz="2000" dirty="0"/>
              <a:t>--- Explanation </a:t>
            </a:r>
            <a:br>
              <a:rPr lang="en-US" sz="2000" dirty="0"/>
            </a:br>
            <a:r>
              <a:rPr lang="en-US" sz="2000" dirty="0"/>
              <a:t>--- Belbin theory’s implementation </a:t>
            </a:r>
            <a:br>
              <a:rPr lang="en-US" sz="2000" dirty="0"/>
            </a:br>
            <a:r>
              <a:rPr lang="en-US" sz="2000" dirty="0"/>
              <a:t>--- Importance of trust </a:t>
            </a:r>
            <a:br>
              <a:rPr lang="en-US" sz="2000" dirty="0"/>
            </a:br>
            <a:r>
              <a:rPr lang="en-US" sz="2000" dirty="0"/>
              <a:t>--- Group dynamics</a:t>
            </a:r>
            <a:br>
              <a:rPr lang="en-US" sz="2000" dirty="0"/>
            </a:br>
            <a:r>
              <a:rPr lang="en-US" sz="2000" dirty="0"/>
              <a:t>--- High performing teams</a:t>
            </a:r>
            <a:br>
              <a:rPr lang="en-US" sz="2000" dirty="0"/>
            </a:br>
            <a:r>
              <a:rPr lang="en-US" sz="2000" dirty="0"/>
              <a:t>--- References</a:t>
            </a:r>
            <a:br>
              <a:rPr lang="en-US" sz="2000" dirty="0"/>
            </a:br>
            <a:r>
              <a:rPr lang="en-US" sz="2000" dirty="0"/>
              <a:t>--- Presentation evaluation sheet</a:t>
            </a:r>
          </a:p>
        </p:txBody>
      </p:sp>
    </p:spTree>
    <p:extLst>
      <p:ext uri="{BB962C8B-B14F-4D97-AF65-F5344CB8AC3E}">
        <p14:creationId xmlns:p14="http://schemas.microsoft.com/office/powerpoint/2010/main" val="3357787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4E9ADB-DB9E-44E6-B61E-8561C1B1EF47}"/>
              </a:ext>
            </a:extLst>
          </p:cNvPr>
          <p:cNvSpPr txBox="1"/>
          <p:nvPr/>
        </p:nvSpPr>
        <p:spPr>
          <a:xfrm>
            <a:off x="4476584" y="562451"/>
            <a:ext cx="303195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Presentation  Plan 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128775-C8A2-4A31-B5FB-CC61A570745E}"/>
              </a:ext>
            </a:extLst>
          </p:cNvPr>
          <p:cNvSpPr txBox="1"/>
          <p:nvPr/>
        </p:nvSpPr>
        <p:spPr>
          <a:xfrm>
            <a:off x="1550504" y="2289975"/>
            <a:ext cx="1040030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Title </a:t>
            </a:r>
            <a:br>
              <a:rPr lang="en-US" dirty="0"/>
            </a:br>
            <a:r>
              <a:rPr lang="en-US" dirty="0"/>
              <a:t>Contents </a:t>
            </a:r>
            <a:br>
              <a:rPr lang="en-US" dirty="0"/>
            </a:br>
            <a:r>
              <a:rPr lang="en-US" dirty="0"/>
              <a:t>Presentation Plan</a:t>
            </a:r>
            <a:br>
              <a:rPr lang="en-US" dirty="0"/>
            </a:br>
            <a:r>
              <a:rPr lang="en-US" dirty="0"/>
              <a:t>Introduction</a:t>
            </a:r>
            <a:br>
              <a:rPr lang="en-US" dirty="0"/>
            </a:br>
            <a:r>
              <a:rPr lang="en-US" dirty="0"/>
              <a:t>Key Theories : Tuckman</a:t>
            </a:r>
            <a:br>
              <a:rPr lang="en-US" dirty="0"/>
            </a:br>
            <a:r>
              <a:rPr lang="en-US" dirty="0"/>
              <a:t>Explanation</a:t>
            </a:r>
            <a:br>
              <a:rPr lang="en-US" dirty="0"/>
            </a:br>
            <a:r>
              <a:rPr lang="en-US" dirty="0"/>
              <a:t>Key Theories : Belbin</a:t>
            </a:r>
            <a:br>
              <a:rPr lang="en-US" dirty="0"/>
            </a:br>
            <a:r>
              <a:rPr lang="en-US" dirty="0"/>
              <a:t>Explanation</a:t>
            </a:r>
            <a:br>
              <a:rPr lang="en-US" dirty="0"/>
            </a:br>
            <a:r>
              <a:rPr lang="en-US" dirty="0"/>
              <a:t>Key Theories and Models</a:t>
            </a:r>
            <a:br>
              <a:rPr lang="en-US" dirty="0"/>
            </a:br>
            <a:r>
              <a:rPr lang="en-US" dirty="0"/>
              <a:t>Elements of high performing teams</a:t>
            </a:r>
          </a:p>
          <a:p>
            <a:r>
              <a:rPr lang="en-US" dirty="0"/>
              <a:t>Choice of Approach</a:t>
            </a:r>
            <a:br>
              <a:rPr lang="en-US" dirty="0"/>
            </a:br>
            <a:r>
              <a:rPr lang="en-US" dirty="0"/>
              <a:t>References </a:t>
            </a:r>
            <a:br>
              <a:rPr lang="en-US" dirty="0"/>
            </a:br>
            <a:r>
              <a:rPr lang="en-US" dirty="0"/>
              <a:t>Presentation Evaluation Sheet</a:t>
            </a:r>
          </a:p>
        </p:txBody>
      </p:sp>
    </p:spTree>
    <p:extLst>
      <p:ext uri="{BB962C8B-B14F-4D97-AF65-F5344CB8AC3E}">
        <p14:creationId xmlns:p14="http://schemas.microsoft.com/office/powerpoint/2010/main" val="2347113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13EA25-0A73-4756-9929-636823EAD4D3}"/>
              </a:ext>
            </a:extLst>
          </p:cNvPr>
          <p:cNvSpPr txBox="1"/>
          <p:nvPr/>
        </p:nvSpPr>
        <p:spPr>
          <a:xfrm>
            <a:off x="4604084" y="654458"/>
            <a:ext cx="575911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Introduction</a:t>
            </a: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DD823A-0985-484A-8844-7C34BF327AFF}"/>
              </a:ext>
            </a:extLst>
          </p:cNvPr>
          <p:cNvSpPr txBox="1"/>
          <p:nvPr/>
        </p:nvSpPr>
        <p:spPr>
          <a:xfrm>
            <a:off x="1171074" y="1748589"/>
            <a:ext cx="994610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Good teamwork means the way of working with each person committed and working to complete the same goals. </a:t>
            </a:r>
            <a:br>
              <a:rPr lang="en-US" sz="2000" dirty="0"/>
            </a:br>
            <a:br>
              <a:rPr lang="en-US" sz="2000" dirty="0"/>
            </a:br>
            <a:r>
              <a:rPr lang="en-US" sz="2000" dirty="0"/>
              <a:t>Every organizations strives for effective teamwork.</a:t>
            </a:r>
            <a:br>
              <a:rPr lang="en-US" sz="2000" dirty="0"/>
            </a:br>
            <a:br>
              <a:rPr lang="en-US" sz="2000" dirty="0"/>
            </a:br>
            <a:r>
              <a:rPr lang="en-US" sz="2000" dirty="0"/>
              <a:t>They are two fundamental dimension for functional teams : the team’s task and social factors. </a:t>
            </a:r>
            <a:br>
              <a:rPr lang="en-US" sz="2000" dirty="0"/>
            </a:br>
            <a:br>
              <a:rPr lang="en-US" sz="2000" dirty="0"/>
            </a:br>
            <a:r>
              <a:rPr lang="en-US" sz="2000" dirty="0"/>
              <a:t>This two influence how members of a team work together as a unit.</a:t>
            </a:r>
            <a:br>
              <a:rPr lang="en-US" sz="2000" dirty="0"/>
            </a:br>
            <a:br>
              <a:rPr lang="en-US" sz="2000" dirty="0"/>
            </a:br>
            <a:r>
              <a:rPr lang="en-US" sz="2000" dirty="0"/>
              <a:t>Teams are created with the expectation to carry out tasks better than an individual can, but this is not all the time a good thing because in a team are different individual, emotional and social needs. If this are ignored means failing to achieve the potential of team performance.</a:t>
            </a:r>
          </a:p>
        </p:txBody>
      </p:sp>
    </p:spTree>
    <p:extLst>
      <p:ext uri="{BB962C8B-B14F-4D97-AF65-F5344CB8AC3E}">
        <p14:creationId xmlns:p14="http://schemas.microsoft.com/office/powerpoint/2010/main" val="2211081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4F935CF-5C0A-45C5-86A0-87B3DD151160}"/>
              </a:ext>
            </a:extLst>
          </p:cNvPr>
          <p:cNvSpPr txBox="1"/>
          <p:nvPr/>
        </p:nvSpPr>
        <p:spPr>
          <a:xfrm>
            <a:off x="4921857" y="930303"/>
            <a:ext cx="36337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Key Theories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3EBD34-CE51-46C2-83AB-FDA7D2B496FE}"/>
              </a:ext>
            </a:extLst>
          </p:cNvPr>
          <p:cNvSpPr txBox="1"/>
          <p:nvPr/>
        </p:nvSpPr>
        <p:spPr>
          <a:xfrm>
            <a:off x="946205" y="2480807"/>
            <a:ext cx="1066269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 1965 psychologist Bruce Tuckman developed his group development model in which explain how healthy teams cohere over time.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In this model, Tuckman identifies five stages through which groups progress : </a:t>
            </a:r>
            <a:br>
              <a:rPr lang="en-US" dirty="0"/>
            </a:br>
            <a:r>
              <a:rPr lang="en-US" dirty="0"/>
              <a:t>-- forming </a:t>
            </a:r>
            <a:br>
              <a:rPr lang="en-US" dirty="0"/>
            </a:br>
            <a:r>
              <a:rPr lang="en-US" dirty="0"/>
              <a:t>-- storming</a:t>
            </a:r>
            <a:br>
              <a:rPr lang="en-US" dirty="0"/>
            </a:br>
            <a:r>
              <a:rPr lang="en-US" dirty="0"/>
              <a:t>-- norming</a:t>
            </a:r>
            <a:br>
              <a:rPr lang="en-US" dirty="0"/>
            </a:br>
            <a:r>
              <a:rPr lang="en-US" dirty="0"/>
              <a:t>-- performing</a:t>
            </a:r>
            <a:br>
              <a:rPr lang="en-US" dirty="0"/>
            </a:br>
            <a:r>
              <a:rPr lang="en-US" dirty="0"/>
              <a:t>-- adjourning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518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EF0590D-90A1-495D-B1B3-68AAEC8DB628}"/>
              </a:ext>
            </a:extLst>
          </p:cNvPr>
          <p:cNvSpPr txBox="1"/>
          <p:nvPr/>
        </p:nvSpPr>
        <p:spPr>
          <a:xfrm>
            <a:off x="5128592" y="874643"/>
            <a:ext cx="58044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Explanation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F2703B-9FF3-46F3-BEFB-134D55A2572C}"/>
              </a:ext>
            </a:extLst>
          </p:cNvPr>
          <p:cNvSpPr txBox="1"/>
          <p:nvPr/>
        </p:nvSpPr>
        <p:spPr>
          <a:xfrm>
            <a:off x="1264257" y="2496710"/>
            <a:ext cx="101856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Tuckman’s model explain that relationships establish when team develops maturity and ability.  </a:t>
            </a:r>
          </a:p>
          <a:p>
            <a:r>
              <a:rPr lang="en-US" dirty="0"/>
              <a:t>Tuckman’s model it is helpful in training for groups work and work up to their full potential because it gives understanding of groups development.</a:t>
            </a:r>
          </a:p>
          <a:p>
            <a:r>
              <a:rPr lang="en-US" dirty="0"/>
              <a:t>Only </a:t>
            </a:r>
            <a:r>
              <a:rPr lang="en-US" dirty="0" err="1"/>
              <a:t>Runkee</a:t>
            </a:r>
            <a:r>
              <a:rPr lang="en-US" dirty="0"/>
              <a:t> et. al. (1971) set out to test this model , and the conclusion was supportive for Tuckman’s model . Also the result may not be reliable.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521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E364946-AE4C-4646-930B-550FF7AC84E1}"/>
              </a:ext>
            </a:extLst>
          </p:cNvPr>
          <p:cNvSpPr txBox="1"/>
          <p:nvPr/>
        </p:nvSpPr>
        <p:spPr>
          <a:xfrm>
            <a:off x="4524292" y="1137036"/>
            <a:ext cx="3283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Key theories : Belbin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296F4C-8A05-4702-9FAD-E223B6A16863}"/>
              </a:ext>
            </a:extLst>
          </p:cNvPr>
          <p:cNvSpPr txBox="1"/>
          <p:nvPr/>
        </p:nvSpPr>
        <p:spPr>
          <a:xfrm>
            <a:off x="1447136" y="2687540"/>
            <a:ext cx="885775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Belbin defines a team role as :</a:t>
            </a:r>
          </a:p>
          <a:p>
            <a:r>
              <a:rPr lang="en-US" dirty="0"/>
              <a:t>‘’ A tendency to behave ,contribute and interrelate with others in a particular way .‘’</a:t>
            </a:r>
          </a:p>
          <a:p>
            <a:r>
              <a:rPr lang="en-US" dirty="0"/>
              <a:t>Belbin identify 9 team roles:</a:t>
            </a:r>
          </a:p>
          <a:p>
            <a:r>
              <a:rPr lang="en-US" dirty="0"/>
              <a:t>1. Shaper (SH)</a:t>
            </a:r>
            <a:br>
              <a:rPr lang="en-US" dirty="0"/>
            </a:br>
            <a:r>
              <a:rPr lang="en-US" dirty="0"/>
              <a:t>2. Implementer (IMP)</a:t>
            </a:r>
            <a:br>
              <a:rPr lang="en-US" dirty="0"/>
            </a:br>
            <a:r>
              <a:rPr lang="en-US" dirty="0"/>
              <a:t>3. Complete-Finisher (CF)</a:t>
            </a:r>
            <a:br>
              <a:rPr lang="en-US" dirty="0"/>
            </a:br>
            <a:r>
              <a:rPr lang="en-US" dirty="0"/>
              <a:t>4. Coordinator (CO)</a:t>
            </a:r>
            <a:br>
              <a:rPr lang="en-US" dirty="0"/>
            </a:br>
            <a:r>
              <a:rPr lang="en-US" dirty="0"/>
              <a:t>5. Team Worker (TW)</a:t>
            </a:r>
            <a:br>
              <a:rPr lang="en-US" dirty="0"/>
            </a:br>
            <a:r>
              <a:rPr lang="en-US" dirty="0"/>
              <a:t>6. Resource Investigator (RI)</a:t>
            </a:r>
            <a:br>
              <a:rPr lang="en-US" dirty="0"/>
            </a:br>
            <a:r>
              <a:rPr lang="en-US" dirty="0"/>
              <a:t>7. Plant (PL)</a:t>
            </a:r>
            <a:br>
              <a:rPr lang="en-US" dirty="0"/>
            </a:br>
            <a:r>
              <a:rPr lang="en-US" dirty="0"/>
              <a:t>8. Monitor-Evaluator (ME)</a:t>
            </a:r>
            <a:br>
              <a:rPr lang="en-US" dirty="0"/>
            </a:br>
            <a:r>
              <a:rPr lang="en-US" dirty="0"/>
              <a:t>9. Specialist (SP)</a:t>
            </a:r>
          </a:p>
        </p:txBody>
      </p:sp>
    </p:spTree>
    <p:extLst>
      <p:ext uri="{BB962C8B-B14F-4D97-AF65-F5344CB8AC3E}">
        <p14:creationId xmlns:p14="http://schemas.microsoft.com/office/powerpoint/2010/main" val="910922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D4B6483-3B88-4B78-8A6B-F53253893773}"/>
              </a:ext>
            </a:extLst>
          </p:cNvPr>
          <p:cNvSpPr txBox="1"/>
          <p:nvPr/>
        </p:nvSpPr>
        <p:spPr>
          <a:xfrm>
            <a:off x="5041128" y="871291"/>
            <a:ext cx="49377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Explanation</a:t>
            </a: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071826-416B-4286-B5E5-041F83D80FFB}"/>
              </a:ext>
            </a:extLst>
          </p:cNvPr>
          <p:cNvSpPr txBox="1"/>
          <p:nvPr/>
        </p:nvSpPr>
        <p:spPr>
          <a:xfrm>
            <a:off x="852115" y="2568271"/>
            <a:ext cx="104877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 team is a congregation of individuals not a bunch of people with job titles, every individual has a role which is known by other members. </a:t>
            </a:r>
            <a:br>
              <a:rPr lang="en-US" dirty="0"/>
            </a:br>
            <a:r>
              <a:rPr lang="en-US" dirty="0"/>
              <a:t>Belbin and his team discovered nine clusters of behavior called “Belbin Team Roles”.</a:t>
            </a:r>
            <a:br>
              <a:rPr lang="en-US" dirty="0"/>
            </a:br>
            <a:r>
              <a:rPr lang="en-US" dirty="0"/>
              <a:t>All are used to identify strengths and weaknesses in the work place.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The strengths of a team can be increased by understanding the individual role in the team according to Belbin. (Belbin, 2017).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868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563AC0A-947F-4057-A87A-05F4282913AA}"/>
              </a:ext>
            </a:extLst>
          </p:cNvPr>
          <p:cNvSpPr txBox="1"/>
          <p:nvPr/>
        </p:nvSpPr>
        <p:spPr>
          <a:xfrm>
            <a:off x="4532244" y="610978"/>
            <a:ext cx="5860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Key Theories, Models</a:t>
            </a:r>
          </a:p>
        </p:txBody>
      </p:sp>
      <p:pic>
        <p:nvPicPr>
          <p:cNvPr id="1026" name="Picture 2" descr="How to Use Team Roles to Boost Performance | Smartsheet">
            <a:extLst>
              <a:ext uri="{FF2B5EF4-FFF2-40B4-BE49-F238E27FC236}">
                <a16:creationId xmlns:a16="http://schemas.microsoft.com/office/drawing/2014/main" id="{93686C23-1936-4440-BECF-4ECDD17DC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028" y="1725434"/>
            <a:ext cx="6557176" cy="4309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5239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9CF6C0C-B459-4747-BBF4-13B516885BE7}"/>
              </a:ext>
            </a:extLst>
          </p:cNvPr>
          <p:cNvSpPr txBox="1"/>
          <p:nvPr/>
        </p:nvSpPr>
        <p:spPr>
          <a:xfrm>
            <a:off x="3673502" y="675861"/>
            <a:ext cx="65757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Elements of high performing teams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693972-FF1F-4210-ACA7-5459D0117681}"/>
              </a:ext>
            </a:extLst>
          </p:cNvPr>
          <p:cNvSpPr txBox="1"/>
          <p:nvPr/>
        </p:nvSpPr>
        <p:spPr>
          <a:xfrm>
            <a:off x="596348" y="2297927"/>
            <a:ext cx="1105231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--- Clear direction </a:t>
            </a:r>
            <a:br>
              <a:rPr lang="en-US" dirty="0"/>
            </a:br>
            <a:r>
              <a:rPr lang="en-US" dirty="0"/>
              <a:t>--- Open doors and clear communication </a:t>
            </a:r>
            <a:br>
              <a:rPr lang="en-US" dirty="0"/>
            </a:br>
            <a:r>
              <a:rPr lang="en-US" dirty="0"/>
              <a:t>--- Collaboration spirit : “ None of us is as smart as all of us “ ( Ken Blanchard )</a:t>
            </a:r>
            <a:br>
              <a:rPr lang="en-US" dirty="0"/>
            </a:br>
            <a:r>
              <a:rPr lang="en-US" dirty="0"/>
              <a:t>--- Playing by the rules </a:t>
            </a:r>
            <a:br>
              <a:rPr lang="en-US" dirty="0"/>
            </a:br>
            <a:r>
              <a:rPr lang="en-US" dirty="0"/>
              <a:t>--- Defined roles </a:t>
            </a:r>
            <a:br>
              <a:rPr lang="en-US" dirty="0"/>
            </a:br>
            <a:r>
              <a:rPr lang="en-US" dirty="0"/>
              <a:t>--- Encouraging differences in options</a:t>
            </a:r>
            <a:br>
              <a:rPr lang="en-US" dirty="0"/>
            </a:br>
            <a:r>
              <a:rPr lang="en-US" dirty="0"/>
              <a:t>--- Mutual accountability </a:t>
            </a:r>
            <a:br>
              <a:rPr lang="en-US" dirty="0"/>
            </a:br>
            <a:r>
              <a:rPr lang="en-US" dirty="0"/>
              <a:t>--- Team trust</a:t>
            </a:r>
            <a:br>
              <a:rPr lang="en-US" dirty="0"/>
            </a:br>
            <a:r>
              <a:rPr lang="en-US" dirty="0"/>
              <a:t>--- Decision making </a:t>
            </a:r>
            <a:br>
              <a:rPr lang="en-US" dirty="0"/>
            </a:br>
            <a:r>
              <a:rPr lang="en-US" dirty="0"/>
              <a:t>--- Efficient use of ideas</a:t>
            </a:r>
            <a:br>
              <a:rPr lang="en-US" dirty="0"/>
            </a:br>
            <a:r>
              <a:rPr lang="en-US" dirty="0"/>
              <a:t>--- Having fun</a:t>
            </a:r>
          </a:p>
        </p:txBody>
      </p:sp>
    </p:spTree>
    <p:extLst>
      <p:ext uri="{BB962C8B-B14F-4D97-AF65-F5344CB8AC3E}">
        <p14:creationId xmlns:p14="http://schemas.microsoft.com/office/powerpoint/2010/main" val="11716433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14A97C-9D54-4125-BA30-B0617538E503}"/>
              </a:ext>
            </a:extLst>
          </p:cNvPr>
          <p:cNvSpPr txBox="1"/>
          <p:nvPr/>
        </p:nvSpPr>
        <p:spPr>
          <a:xfrm>
            <a:off x="4761987" y="751926"/>
            <a:ext cx="43899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Choice of approach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C4B3B7-CA3A-4D85-8B53-510D30387EB2}"/>
              </a:ext>
            </a:extLst>
          </p:cNvPr>
          <p:cNvSpPr txBox="1"/>
          <p:nvPr/>
        </p:nvSpPr>
        <p:spPr>
          <a:xfrm>
            <a:off x="858742" y="2496710"/>
            <a:ext cx="109409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--- In a team all individuals should try to achieve the high performance.</a:t>
            </a:r>
            <a:br>
              <a:rPr lang="en-US" dirty="0"/>
            </a:br>
            <a:r>
              <a:rPr lang="en-US" dirty="0"/>
              <a:t>--- In every situation it should be used key </a:t>
            </a:r>
            <a:r>
              <a:rPr lang="en-US" dirty="0" err="1"/>
              <a:t>behaviour</a:t>
            </a:r>
            <a:r>
              <a:rPr lang="en-US" dirty="0"/>
              <a:t> of teamwork.</a:t>
            </a:r>
          </a:p>
          <a:p>
            <a:r>
              <a:rPr lang="en-US" dirty="0"/>
              <a:t>--- Depends on the situation should be applied theories and models of effective teamwork.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5432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A5D3389-4722-46F0-B387-92D11F9C55D7}"/>
              </a:ext>
            </a:extLst>
          </p:cNvPr>
          <p:cNvSpPr txBox="1"/>
          <p:nvPr/>
        </p:nvSpPr>
        <p:spPr>
          <a:xfrm>
            <a:off x="4985469" y="580446"/>
            <a:ext cx="5716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23EB1D-DD14-4D0E-95EC-373A2D757481}"/>
              </a:ext>
            </a:extLst>
          </p:cNvPr>
          <p:cNvSpPr txBox="1"/>
          <p:nvPr/>
        </p:nvSpPr>
        <p:spPr>
          <a:xfrm>
            <a:off x="1062824" y="1792615"/>
            <a:ext cx="1057523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BELBIN, R. M. (2010). Team roles at work. Oxford. Butterworth-Heinemann.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Belbin, R. (2017) Management teams. 13th ed., p. 167. Amsterdam: Elsevier Butterworth-Heinemann.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Tuckman, E. (2016) Emanuel Tuckman, BMJ, 346 (may22 21), pp. f2314-f2314. DOI:10.1136/bmj.f2314</a:t>
            </a:r>
            <a:br>
              <a:rPr lang="en-US" dirty="0"/>
            </a:br>
            <a:br>
              <a:rPr lang="en-US" dirty="0"/>
            </a:br>
            <a:r>
              <a:rPr lang="en-US" dirty="0"/>
              <a:t>B. W. Tuckman. (1965), ‘developmental sequence in small groups’, psychological bulletin 63.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French, R. and Russ, V. (2018) Group relations, management, and organization. 11th ed., p. 178. Oxford: Oxford University Press.</a:t>
            </a:r>
            <a:br>
              <a:rPr lang="en-US" dirty="0"/>
            </a:br>
            <a:br>
              <a:rPr lang="en-US" dirty="0"/>
            </a:br>
            <a:r>
              <a:rPr lang="en-US" dirty="0" err="1"/>
              <a:t>Bluck</a:t>
            </a:r>
            <a:r>
              <a:rPr lang="en-US" dirty="0"/>
              <a:t>, R. (2018) Team management. 14th ed., p. 187. London: Library Association.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946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24E18D-82D1-4DB9-9A86-D6FD8A5AAE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250" y="133350"/>
            <a:ext cx="6638925" cy="659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18824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91</TotalTime>
  <Words>814</Words>
  <Application>Microsoft Office PowerPoint</Application>
  <PresentationFormat>Widescreen</PresentationFormat>
  <Paragraphs>30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Trebuchet MS</vt:lpstr>
      <vt:lpstr>Wingdings 3</vt:lpstr>
      <vt:lpstr>Facet</vt:lpstr>
      <vt:lpstr>Welcome to our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presentation</dc:title>
  <dc:creator>SunGuy 太陽</dc:creator>
  <cp:lastModifiedBy>SunGuy 太陽</cp:lastModifiedBy>
  <cp:revision>10</cp:revision>
  <dcterms:created xsi:type="dcterms:W3CDTF">2021-05-16T14:49:36Z</dcterms:created>
  <dcterms:modified xsi:type="dcterms:W3CDTF">2021-05-16T16:21:18Z</dcterms:modified>
</cp:coreProperties>
</file>