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70" r:id="rId3"/>
    <p:sldId id="257" r:id="rId4"/>
    <p:sldId id="258" r:id="rId5"/>
    <p:sldId id="263" r:id="rId6"/>
    <p:sldId id="260" r:id="rId7"/>
    <p:sldId id="262" r:id="rId8"/>
    <p:sldId id="259" r:id="rId9"/>
    <p:sldId id="264" r:id="rId10"/>
    <p:sldId id="265" r:id="rId11"/>
    <p:sldId id="266" r:id="rId12"/>
    <p:sldId id="261" r:id="rId13"/>
    <p:sldId id="268" r:id="rId14"/>
    <p:sldId id="269"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90" autoAdjust="0"/>
    <p:restoredTop sz="51451" autoAdjust="0"/>
  </p:normalViewPr>
  <p:slideViewPr>
    <p:cSldViewPr snapToGrid="0">
      <p:cViewPr varScale="1">
        <p:scale>
          <a:sx n="61" d="100"/>
          <a:sy n="61" d="100"/>
        </p:scale>
        <p:origin x="2472" y="78"/>
      </p:cViewPr>
      <p:guideLst/>
    </p:cSldViewPr>
  </p:slideViewPr>
  <p:notesTextViewPr>
    <p:cViewPr>
      <p:scale>
        <a:sx n="1" d="1"/>
        <a:sy n="1" d="1"/>
      </p:scale>
      <p:origin x="0" y="0"/>
    </p:cViewPr>
  </p:notesTextViewPr>
  <p:notesViewPr>
    <p:cSldViewPr snapToGrid="0">
      <p:cViewPr varScale="1">
        <p:scale>
          <a:sx n="91" d="100"/>
          <a:sy n="91" d="100"/>
        </p:scale>
        <p:origin x="3768"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B0D809-840F-477A-8DD4-29A337AB3AC7}" type="datetimeFigureOut">
              <a:rPr lang="en-GB" smtClean="0"/>
              <a:t>04/05/2020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483100-EF03-4D3D-9A51-F7975E82378D}" type="slidenum">
              <a:rPr lang="en-GB" smtClean="0"/>
              <a:t>‹#›</a:t>
            </a:fld>
            <a:endParaRPr lang="en-GB"/>
          </a:p>
        </p:txBody>
      </p:sp>
    </p:spTree>
    <p:extLst>
      <p:ext uri="{BB962C8B-B14F-4D97-AF65-F5344CB8AC3E}">
        <p14:creationId xmlns:p14="http://schemas.microsoft.com/office/powerpoint/2010/main" val="986784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IQ – Your ability to learn</a:t>
            </a:r>
          </a:p>
          <a:p>
            <a:r>
              <a:rPr lang="en-GB" dirty="0"/>
              <a:t>EQ – Emotional intelligence</a:t>
            </a:r>
          </a:p>
          <a:p>
            <a:r>
              <a:rPr lang="en-GB" dirty="0"/>
              <a:t>PQ – Your ability to act politically and use resources for yourself and your organisation’s advantage. </a:t>
            </a:r>
          </a:p>
        </p:txBody>
      </p:sp>
      <p:sp>
        <p:nvSpPr>
          <p:cNvPr id="4" name="Slide Number Placeholder 3"/>
          <p:cNvSpPr>
            <a:spLocks noGrp="1"/>
          </p:cNvSpPr>
          <p:nvPr>
            <p:ph type="sldNum" sz="quarter" idx="5"/>
          </p:nvPr>
        </p:nvSpPr>
        <p:spPr/>
        <p:txBody>
          <a:bodyPr/>
          <a:lstStyle/>
          <a:p>
            <a:fld id="{8C483100-EF03-4D3D-9A51-F7975E82378D}" type="slidenum">
              <a:rPr lang="en-GB" smtClean="0"/>
              <a:t>4</a:t>
            </a:fld>
            <a:endParaRPr lang="en-GB"/>
          </a:p>
        </p:txBody>
      </p:sp>
    </p:spTree>
    <p:extLst>
      <p:ext uri="{BB962C8B-B14F-4D97-AF65-F5344CB8AC3E}">
        <p14:creationId xmlns:p14="http://schemas.microsoft.com/office/powerpoint/2010/main" val="1459092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787009"/>
          </a:xfrm>
        </p:spPr>
        <p:txBody>
          <a:bodyPr/>
          <a:lstStyle/>
          <a:p>
            <a:r>
              <a:rPr lang="en-GB" dirty="0"/>
              <a:t>Extract from Bradberry (2017) - Emotional intelligence is made up of four core skills that pair up under two primary competencies: personal competence and social competence.</a:t>
            </a:r>
          </a:p>
          <a:p>
            <a:endParaRPr lang="en-GB" dirty="0"/>
          </a:p>
          <a:p>
            <a:r>
              <a:rPr lang="en-GB" b="1" dirty="0"/>
              <a:t>Personal competence</a:t>
            </a:r>
            <a:r>
              <a:rPr lang="en-GB" dirty="0"/>
              <a:t> comprises your self-awareness and self-management skills, which focus more on you individually than on your interactions with other people. Personal competence is your ability to stay aware of your emotions and manage your behaviour and tendencies.</a:t>
            </a:r>
          </a:p>
          <a:p>
            <a:r>
              <a:rPr lang="en-GB" b="1" dirty="0"/>
              <a:t>- Self-Awareness</a:t>
            </a:r>
            <a:r>
              <a:rPr lang="en-GB" dirty="0"/>
              <a:t> is your ability to accurately perceive your emotions and stay aware of them as they happen.</a:t>
            </a:r>
          </a:p>
          <a:p>
            <a:r>
              <a:rPr lang="en-GB" b="1" dirty="0"/>
              <a:t>- Self-Management</a:t>
            </a:r>
            <a:r>
              <a:rPr lang="en-GB" dirty="0"/>
              <a:t> is your ability to use awareness of your emotions to stay flexible and positively direct your behaviour.</a:t>
            </a:r>
          </a:p>
          <a:p>
            <a:endParaRPr lang="en-GB" b="1" dirty="0"/>
          </a:p>
          <a:p>
            <a:r>
              <a:rPr lang="en-GB" b="1" dirty="0"/>
              <a:t>Social competence</a:t>
            </a:r>
            <a:r>
              <a:rPr lang="en-GB" dirty="0"/>
              <a:t> is made up of your social awareness and relationship management skills; social competence is your ability to understand other people’s moods, behaviour, and motives in order to respond effectively and improve the quality of your relationships.</a:t>
            </a:r>
          </a:p>
          <a:p>
            <a:r>
              <a:rPr lang="en-GB" b="1" dirty="0"/>
              <a:t>- Social Awareness</a:t>
            </a:r>
            <a:r>
              <a:rPr lang="en-GB" dirty="0"/>
              <a:t> is your ability to accurately pick up on emotions in other people and understand what is really going on.</a:t>
            </a:r>
          </a:p>
          <a:p>
            <a:r>
              <a:rPr lang="en-GB" b="1" dirty="0"/>
              <a:t>- Relationship Management</a:t>
            </a:r>
            <a:r>
              <a:rPr lang="en-GB" dirty="0"/>
              <a:t> is your ability to use awareness of your emotions and the others’ emotions to manage interactions successfully.</a:t>
            </a:r>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12</a:t>
            </a:fld>
            <a:endParaRPr lang="en-GB"/>
          </a:p>
        </p:txBody>
      </p:sp>
    </p:spTree>
    <p:extLst>
      <p:ext uri="{BB962C8B-B14F-4D97-AF65-F5344CB8AC3E}">
        <p14:creationId xmlns:p14="http://schemas.microsoft.com/office/powerpoint/2010/main" val="772969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matrix, the capacities are broken down into:</a:t>
            </a:r>
          </a:p>
          <a:p>
            <a:r>
              <a:rPr lang="en-GB" dirty="0"/>
              <a:t>Self-reflection.</a:t>
            </a:r>
          </a:p>
          <a:p>
            <a:r>
              <a:rPr lang="en-GB" dirty="0"/>
              <a:t>Self-regulation/self-soothing.</a:t>
            </a:r>
          </a:p>
          <a:p>
            <a:r>
              <a:rPr lang="en-GB" dirty="0"/>
              <a:t>Empathy.</a:t>
            </a:r>
          </a:p>
          <a:p>
            <a:r>
              <a:rPr lang="en-GB" dirty="0"/>
              <a:t> </a:t>
            </a:r>
          </a:p>
          <a:p>
            <a:r>
              <a:rPr lang="en-GB" dirty="0"/>
              <a:t>Competencies are broken down into:</a:t>
            </a:r>
          </a:p>
          <a:p>
            <a:r>
              <a:rPr lang="en-GB" dirty="0"/>
              <a:t>Emotional self-awareness.</a:t>
            </a:r>
          </a:p>
          <a:p>
            <a:r>
              <a:rPr lang="en-GB" dirty="0"/>
              <a:t>Accurate self-assessment.</a:t>
            </a:r>
          </a:p>
          <a:p>
            <a:r>
              <a:rPr lang="en-GB" dirty="0"/>
              <a:t>Self-control.</a:t>
            </a:r>
          </a:p>
          <a:p>
            <a:r>
              <a:rPr lang="en-GB" dirty="0"/>
              <a:t>Innovativeness.</a:t>
            </a:r>
          </a:p>
          <a:p>
            <a:r>
              <a:rPr lang="en-GB" dirty="0"/>
              <a:t>Adaptability.</a:t>
            </a:r>
          </a:p>
          <a:p>
            <a:r>
              <a:rPr lang="en-GB" dirty="0"/>
              <a:t>Resilience.</a:t>
            </a:r>
          </a:p>
          <a:p>
            <a:r>
              <a:rPr lang="en-GB" dirty="0"/>
              <a:t>Trustworthiness.</a:t>
            </a:r>
          </a:p>
          <a:p>
            <a:r>
              <a:rPr lang="en-GB" dirty="0"/>
              <a:t>Conscientiousness.</a:t>
            </a:r>
          </a:p>
          <a:p>
            <a:r>
              <a:rPr lang="en-GB" dirty="0"/>
              <a:t>Accurate self-assessment.</a:t>
            </a:r>
          </a:p>
          <a:p>
            <a:r>
              <a:rPr lang="en-GB" dirty="0"/>
              <a:t>Developing others.</a:t>
            </a:r>
          </a:p>
          <a:p>
            <a:r>
              <a:rPr lang="en-GB" dirty="0"/>
              <a:t>Political awareness.</a:t>
            </a:r>
          </a:p>
          <a:p>
            <a:r>
              <a:rPr lang="en-GB" dirty="0"/>
              <a:t>Conflict management.</a:t>
            </a:r>
          </a:p>
          <a:p>
            <a:r>
              <a:rPr lang="en-GB" dirty="0"/>
              <a:t>Building team bonds.</a:t>
            </a:r>
          </a:p>
          <a:p>
            <a:r>
              <a:rPr lang="en-GB" dirty="0"/>
              <a:t>Leadership.</a:t>
            </a:r>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14</a:t>
            </a:fld>
            <a:endParaRPr lang="en-GB"/>
          </a:p>
        </p:txBody>
      </p:sp>
    </p:spTree>
    <p:extLst>
      <p:ext uri="{BB962C8B-B14F-4D97-AF65-F5344CB8AC3E}">
        <p14:creationId xmlns:p14="http://schemas.microsoft.com/office/powerpoint/2010/main" val="503328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&lt;iframe width="560" height="315" </a:t>
            </a:r>
            <a:r>
              <a:rPr lang="en-GB" dirty="0" err="1"/>
              <a:t>src</a:t>
            </a:r>
            <a:r>
              <a:rPr lang="en-GB" dirty="0"/>
              <a:t>="https://www.youtube.com/embed/WICq_Pj8ZUk" frameborder="0" allow="accelerometer; </a:t>
            </a:r>
            <a:r>
              <a:rPr lang="en-GB" dirty="0" err="1"/>
              <a:t>autoplay</a:t>
            </a:r>
            <a:r>
              <a:rPr lang="en-GB" dirty="0"/>
              <a:t>; encrypted-media; gyroscope; picture-in-picture" </a:t>
            </a:r>
            <a:r>
              <a:rPr lang="en-GB" dirty="0" err="1"/>
              <a:t>allowfullscreen</a:t>
            </a:r>
            <a:r>
              <a:rPr lang="en-GB" dirty="0"/>
              <a:t>&gt;&lt;/iframe&gt;</a:t>
            </a:r>
          </a:p>
        </p:txBody>
      </p:sp>
      <p:sp>
        <p:nvSpPr>
          <p:cNvPr id="4" name="Slide Number Placeholder 3"/>
          <p:cNvSpPr>
            <a:spLocks noGrp="1"/>
          </p:cNvSpPr>
          <p:nvPr>
            <p:ph type="sldNum" sz="quarter" idx="5"/>
          </p:nvPr>
        </p:nvSpPr>
        <p:spPr/>
        <p:txBody>
          <a:bodyPr/>
          <a:lstStyle/>
          <a:p>
            <a:fld id="{8C483100-EF03-4D3D-9A51-F7975E82378D}" type="slidenum">
              <a:rPr lang="en-GB" smtClean="0"/>
              <a:t>15</a:t>
            </a:fld>
            <a:endParaRPr lang="en-GB"/>
          </a:p>
        </p:txBody>
      </p:sp>
    </p:spTree>
    <p:extLst>
      <p:ext uri="{BB962C8B-B14F-4D97-AF65-F5344CB8AC3E}">
        <p14:creationId xmlns:p14="http://schemas.microsoft.com/office/powerpoint/2010/main" val="4411193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14863DF-57BA-43CA-85C0-699446D04BBB}" type="datetimeFigureOut">
              <a:rPr lang="en-GB" smtClean="0"/>
              <a:t>04/05/2020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4292719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4863DF-57BA-43CA-85C0-699446D04BBB}" type="datetimeFigureOut">
              <a:rPr lang="en-GB" smtClean="0"/>
              <a:t>04/05/2020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804144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4863DF-57BA-43CA-85C0-699446D04BBB}" type="datetimeFigureOut">
              <a:rPr lang="en-GB" smtClean="0"/>
              <a:t>04/05/2020</a:t>
            </a:fld>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693142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14863DF-57BA-43CA-85C0-699446D04BBB}" type="datetimeFigureOut">
              <a:rPr lang="en-GB" smtClean="0"/>
              <a:t>04/05/2020</a:t>
            </a:fld>
            <a:endParaRPr lang="en-GB"/>
          </a:p>
        </p:txBody>
      </p:sp>
      <p:sp>
        <p:nvSpPr>
          <p:cNvPr id="7" name="Slide Number Placeholder 6"/>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831040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14863DF-57BA-43CA-85C0-699446D04BBB}" type="datetimeFigureOut">
              <a:rPr lang="en-GB" smtClean="0"/>
              <a:t>04/05/2020</a:t>
            </a:fld>
            <a:endParaRPr lang="en-GB"/>
          </a:p>
        </p:txBody>
      </p:sp>
      <p:sp>
        <p:nvSpPr>
          <p:cNvPr id="9" name="Slide Number Placeholder 8"/>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193707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14863DF-57BA-43CA-85C0-699446D04BBB}" type="datetimeFigureOut">
              <a:rPr lang="en-GB" smtClean="0"/>
              <a:t>04/05/2020</a:t>
            </a:fld>
            <a:endParaRPr lang="en-GB"/>
          </a:p>
        </p:txBody>
      </p:sp>
      <p:sp>
        <p:nvSpPr>
          <p:cNvPr id="5" name="Slide Number Placeholder 4"/>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1425001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4863DF-57BA-43CA-85C0-699446D04BBB}" type="datetimeFigureOut">
              <a:rPr lang="en-GB" smtClean="0"/>
              <a:t>04/05/2020</a:t>
            </a:fld>
            <a:endParaRPr lang="en-GB"/>
          </a:p>
        </p:txBody>
      </p:sp>
      <p:sp>
        <p:nvSpPr>
          <p:cNvPr id="4" name="Slide Number Placeholder 3"/>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142251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4863DF-57BA-43CA-85C0-699446D04BBB}" type="datetimeFigureOut">
              <a:rPr lang="en-GB" smtClean="0"/>
              <a:t>04/05/2020</a:t>
            </a:fld>
            <a:endParaRPr lang="en-GB"/>
          </a:p>
        </p:txBody>
      </p:sp>
      <p:sp>
        <p:nvSpPr>
          <p:cNvPr id="7" name="Slide Number Placeholder 6"/>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247357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4863DF-57BA-43CA-85C0-699446D04BBB}" type="datetimeFigureOut">
              <a:rPr lang="en-GB" smtClean="0"/>
              <a:t>04/05/2020</a:t>
            </a:fld>
            <a:endParaRPr lang="en-GB"/>
          </a:p>
        </p:txBody>
      </p:sp>
      <p:sp>
        <p:nvSpPr>
          <p:cNvPr id="7" name="Slide Number Placeholder 6"/>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887572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4863DF-57BA-43CA-85C0-699446D04BBB}" type="datetimeFigureOut">
              <a:rPr lang="en-GB" smtClean="0"/>
              <a:t>04/05/2020</a:t>
            </a:fld>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346416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4863DF-57BA-43CA-85C0-699446D04BBB}" type="datetimeFigureOut">
              <a:rPr lang="en-GB" smtClean="0"/>
              <a:t>04/05/2020</a:t>
            </a:fld>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487038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C14863DF-57BA-43CA-85C0-699446D04BBB}" type="datetimeFigureOut">
              <a:rPr lang="en-GB" smtClean="0"/>
              <a:t>04/05/2020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5F546DC-190E-49D8-88E8-8327BC439FD5}" type="slidenum">
              <a:rPr lang="en-GB" smtClean="0"/>
              <a:t>‹#›</a:t>
            </a:fld>
            <a:endParaRPr lang="en-GB"/>
          </a:p>
        </p:txBody>
      </p:sp>
    </p:spTree>
    <p:extLst>
      <p:ext uri="{BB962C8B-B14F-4D97-AF65-F5344CB8AC3E}">
        <p14:creationId xmlns:p14="http://schemas.microsoft.com/office/powerpoint/2010/main" val="20162064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WICq_Pj8ZUk?feature=oembed" TargetMode="External"/><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C8E73-0309-4552-AE1C-CE8A6E1A94ED}"/>
              </a:ext>
            </a:extLst>
          </p:cNvPr>
          <p:cNvSpPr>
            <a:spLocks noGrp="1"/>
          </p:cNvSpPr>
          <p:nvPr>
            <p:ph type="ctrTitle"/>
          </p:nvPr>
        </p:nvSpPr>
        <p:spPr/>
        <p:txBody>
          <a:bodyPr/>
          <a:lstStyle/>
          <a:p>
            <a:r>
              <a:rPr lang="en-GB" dirty="0"/>
              <a:t>Developing Emotional Intelligence Skills for the Workplace BMSW6106</a:t>
            </a:r>
          </a:p>
        </p:txBody>
      </p:sp>
      <p:sp>
        <p:nvSpPr>
          <p:cNvPr id="3" name="Subtitle 2">
            <a:extLst>
              <a:ext uri="{FF2B5EF4-FFF2-40B4-BE49-F238E27FC236}">
                <a16:creationId xmlns:a16="http://schemas.microsoft.com/office/drawing/2014/main" id="{A9791DC8-B1D7-49AC-8778-BF3C3D4BBFBE}"/>
              </a:ext>
            </a:extLst>
          </p:cNvPr>
          <p:cNvSpPr>
            <a:spLocks noGrp="1"/>
          </p:cNvSpPr>
          <p:nvPr>
            <p:ph type="subTitle" idx="1"/>
          </p:nvPr>
        </p:nvSpPr>
        <p:spPr/>
        <p:txBody>
          <a:bodyPr/>
          <a:lstStyle/>
          <a:p>
            <a:r>
              <a:rPr lang="en-GB" dirty="0"/>
              <a:t>Julie Thomas</a:t>
            </a:r>
          </a:p>
          <a:p>
            <a:r>
              <a:rPr lang="en-GB" dirty="0"/>
              <a:t>Week 1</a:t>
            </a:r>
          </a:p>
        </p:txBody>
      </p:sp>
    </p:spTree>
    <p:extLst>
      <p:ext uri="{BB962C8B-B14F-4D97-AF65-F5344CB8AC3E}">
        <p14:creationId xmlns:p14="http://schemas.microsoft.com/office/powerpoint/2010/main" val="38121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B772E-55E5-46D8-A154-D4FFAE4D49B4}"/>
              </a:ext>
            </a:extLst>
          </p:cNvPr>
          <p:cNvSpPr>
            <a:spLocks noGrp="1"/>
          </p:cNvSpPr>
          <p:nvPr>
            <p:ph type="title"/>
          </p:nvPr>
        </p:nvSpPr>
        <p:spPr/>
        <p:txBody>
          <a:bodyPr/>
          <a:lstStyle/>
          <a:p>
            <a:r>
              <a:rPr lang="en-GB" dirty="0"/>
              <a:t>Learning Objectives for Today</a:t>
            </a:r>
          </a:p>
        </p:txBody>
      </p:sp>
      <p:sp>
        <p:nvSpPr>
          <p:cNvPr id="3" name="Content Placeholder 2">
            <a:extLst>
              <a:ext uri="{FF2B5EF4-FFF2-40B4-BE49-F238E27FC236}">
                <a16:creationId xmlns:a16="http://schemas.microsoft.com/office/drawing/2014/main" id="{D8704788-0F79-45F2-9596-71F32722A918}"/>
              </a:ext>
            </a:extLst>
          </p:cNvPr>
          <p:cNvSpPr>
            <a:spLocks noGrp="1"/>
          </p:cNvSpPr>
          <p:nvPr>
            <p:ph idx="1"/>
          </p:nvPr>
        </p:nvSpPr>
        <p:spPr/>
        <p:txBody>
          <a:bodyPr/>
          <a:lstStyle/>
          <a:p>
            <a:r>
              <a:rPr lang="en-GB" dirty="0"/>
              <a:t>To understand the meaning of emotional intelligence</a:t>
            </a:r>
          </a:p>
          <a:p>
            <a:r>
              <a:rPr lang="en-GB" dirty="0"/>
              <a:t>To understand the link between EI and performance</a:t>
            </a:r>
          </a:p>
          <a:p>
            <a:r>
              <a:rPr lang="en-GB" dirty="0"/>
              <a:t>To understand the link between EI and positive mental health</a:t>
            </a:r>
          </a:p>
          <a:p>
            <a:r>
              <a:rPr lang="en-GB" dirty="0"/>
              <a:t>To recognise thought leaders in the subject and associated frameworks</a:t>
            </a:r>
          </a:p>
        </p:txBody>
      </p:sp>
    </p:spTree>
    <p:extLst>
      <p:ext uri="{BB962C8B-B14F-4D97-AF65-F5344CB8AC3E}">
        <p14:creationId xmlns:p14="http://schemas.microsoft.com/office/powerpoint/2010/main" val="1717013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E04A1-5728-46FC-839D-07E6260B9D6F}"/>
              </a:ext>
            </a:extLst>
          </p:cNvPr>
          <p:cNvSpPr>
            <a:spLocks noGrp="1"/>
          </p:cNvSpPr>
          <p:nvPr>
            <p:ph type="title"/>
          </p:nvPr>
        </p:nvSpPr>
        <p:spPr/>
        <p:txBody>
          <a:bodyPr/>
          <a:lstStyle/>
          <a:p>
            <a:r>
              <a:rPr lang="en-GB" dirty="0"/>
              <a:t>Definition</a:t>
            </a:r>
          </a:p>
        </p:txBody>
      </p:sp>
      <p:sp>
        <p:nvSpPr>
          <p:cNvPr id="3" name="Content Placeholder 2">
            <a:extLst>
              <a:ext uri="{FF2B5EF4-FFF2-40B4-BE49-F238E27FC236}">
                <a16:creationId xmlns:a16="http://schemas.microsoft.com/office/drawing/2014/main" id="{5AB57D58-CDFC-408F-991B-8AA36BA23BE8}"/>
              </a:ext>
            </a:extLst>
          </p:cNvPr>
          <p:cNvSpPr>
            <a:spLocks noGrp="1"/>
          </p:cNvSpPr>
          <p:nvPr>
            <p:ph idx="1"/>
          </p:nvPr>
        </p:nvSpPr>
        <p:spPr/>
        <p:txBody>
          <a:bodyPr>
            <a:normAutofit fontScale="85000" lnSpcReduction="20000"/>
          </a:bodyPr>
          <a:lstStyle/>
          <a:p>
            <a:pPr marL="0" indent="0">
              <a:buNone/>
            </a:pPr>
            <a:r>
              <a:rPr lang="en-GB" dirty="0"/>
              <a:t>Emotional intelligence is your ability to recognise and understand emotions in yourself and others, and your ability to use this awareness to manage your behaviour and relationships (Bradberry, 2020)</a:t>
            </a:r>
          </a:p>
          <a:p>
            <a:pPr marL="0" indent="0">
              <a:buNone/>
            </a:pPr>
            <a:endParaRPr lang="en-GB" dirty="0"/>
          </a:p>
          <a:p>
            <a:r>
              <a:rPr lang="en-GB" dirty="0"/>
              <a:t>Decades of research now point to emotional intelligence as the critical factor that sets star performers apart from the rest of the pack. It is an essential trait for managers and leaders. </a:t>
            </a:r>
          </a:p>
          <a:p>
            <a:endParaRPr lang="en-GB" dirty="0"/>
          </a:p>
          <a:p>
            <a:r>
              <a:rPr lang="en-GB" dirty="0"/>
              <a:t>Good news – you can increase your level of emotional intelligence with practise. </a:t>
            </a:r>
          </a:p>
        </p:txBody>
      </p:sp>
    </p:spTree>
    <p:extLst>
      <p:ext uri="{BB962C8B-B14F-4D97-AF65-F5344CB8AC3E}">
        <p14:creationId xmlns:p14="http://schemas.microsoft.com/office/powerpoint/2010/main" val="3824304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B2554-D2F8-47D6-AD91-A6725373CD90}"/>
              </a:ext>
            </a:extLst>
          </p:cNvPr>
          <p:cNvSpPr>
            <a:spLocks noGrp="1"/>
          </p:cNvSpPr>
          <p:nvPr>
            <p:ph type="title"/>
          </p:nvPr>
        </p:nvSpPr>
        <p:spPr/>
        <p:txBody>
          <a:bodyPr/>
          <a:lstStyle/>
          <a:p>
            <a:r>
              <a:rPr lang="en-GB" dirty="0"/>
              <a:t>What managers need</a:t>
            </a:r>
          </a:p>
        </p:txBody>
      </p:sp>
      <p:sp>
        <p:nvSpPr>
          <p:cNvPr id="3" name="Content Placeholder 2">
            <a:extLst>
              <a:ext uri="{FF2B5EF4-FFF2-40B4-BE49-F238E27FC236}">
                <a16:creationId xmlns:a16="http://schemas.microsoft.com/office/drawing/2014/main" id="{EAE8409D-ED03-48F1-85C5-D5C337008663}"/>
              </a:ext>
            </a:extLst>
          </p:cNvPr>
          <p:cNvSpPr>
            <a:spLocks noGrp="1"/>
          </p:cNvSpPr>
          <p:nvPr>
            <p:ph idx="1"/>
          </p:nvPr>
        </p:nvSpPr>
        <p:spPr/>
        <p:txBody>
          <a:bodyPr/>
          <a:lstStyle/>
          <a:p>
            <a:endParaRPr lang="en-GB" dirty="0"/>
          </a:p>
        </p:txBody>
      </p:sp>
      <p:sp>
        <p:nvSpPr>
          <p:cNvPr id="4" name="Flowchart: Connector 3">
            <a:extLst>
              <a:ext uri="{FF2B5EF4-FFF2-40B4-BE49-F238E27FC236}">
                <a16:creationId xmlns:a16="http://schemas.microsoft.com/office/drawing/2014/main" id="{E932B831-D293-4FEC-946C-BE60D4BD5822}"/>
              </a:ext>
            </a:extLst>
          </p:cNvPr>
          <p:cNvSpPr/>
          <p:nvPr/>
        </p:nvSpPr>
        <p:spPr>
          <a:xfrm>
            <a:off x="4232082" y="2241045"/>
            <a:ext cx="1486894" cy="135172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5F7587B-8276-4280-9EF3-D38073721673}"/>
              </a:ext>
            </a:extLst>
          </p:cNvPr>
          <p:cNvSpPr txBox="1"/>
          <p:nvPr/>
        </p:nvSpPr>
        <p:spPr>
          <a:xfrm>
            <a:off x="4572000" y="2532186"/>
            <a:ext cx="866692" cy="769441"/>
          </a:xfrm>
          <a:prstGeom prst="rect">
            <a:avLst/>
          </a:prstGeom>
          <a:noFill/>
        </p:spPr>
        <p:txBody>
          <a:bodyPr wrap="square" rtlCol="0">
            <a:spAutoFit/>
          </a:bodyPr>
          <a:lstStyle/>
          <a:p>
            <a:r>
              <a:rPr lang="en-GB" sz="4400" dirty="0"/>
              <a:t>IQ</a:t>
            </a:r>
          </a:p>
        </p:txBody>
      </p:sp>
      <p:sp>
        <p:nvSpPr>
          <p:cNvPr id="6" name="Flowchart: Connector 5">
            <a:extLst>
              <a:ext uri="{FF2B5EF4-FFF2-40B4-BE49-F238E27FC236}">
                <a16:creationId xmlns:a16="http://schemas.microsoft.com/office/drawing/2014/main" id="{7DECB9A0-5012-4A08-9C82-E4156FFF0EC7}"/>
              </a:ext>
            </a:extLst>
          </p:cNvPr>
          <p:cNvSpPr/>
          <p:nvPr/>
        </p:nvSpPr>
        <p:spPr>
          <a:xfrm>
            <a:off x="5510254" y="2241045"/>
            <a:ext cx="1359672" cy="135172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Flowchart: Connector 6">
            <a:extLst>
              <a:ext uri="{FF2B5EF4-FFF2-40B4-BE49-F238E27FC236}">
                <a16:creationId xmlns:a16="http://schemas.microsoft.com/office/drawing/2014/main" id="{32601517-4E43-4996-9B2F-1E580CB81CFE}"/>
              </a:ext>
            </a:extLst>
          </p:cNvPr>
          <p:cNvSpPr/>
          <p:nvPr/>
        </p:nvSpPr>
        <p:spPr>
          <a:xfrm>
            <a:off x="4933784" y="3186333"/>
            <a:ext cx="1359673" cy="1351721"/>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566F668B-FFD8-4779-AD40-C26A051CE360}"/>
              </a:ext>
            </a:extLst>
          </p:cNvPr>
          <p:cNvSpPr txBox="1"/>
          <p:nvPr/>
        </p:nvSpPr>
        <p:spPr>
          <a:xfrm>
            <a:off x="5780598" y="2532185"/>
            <a:ext cx="946205" cy="769441"/>
          </a:xfrm>
          <a:prstGeom prst="rect">
            <a:avLst/>
          </a:prstGeom>
          <a:noFill/>
        </p:spPr>
        <p:txBody>
          <a:bodyPr wrap="square" rtlCol="0">
            <a:spAutoFit/>
          </a:bodyPr>
          <a:lstStyle/>
          <a:p>
            <a:r>
              <a:rPr lang="en-GB" sz="4400" dirty="0"/>
              <a:t>EQ</a:t>
            </a:r>
          </a:p>
        </p:txBody>
      </p:sp>
      <p:sp>
        <p:nvSpPr>
          <p:cNvPr id="9" name="TextBox 8">
            <a:extLst>
              <a:ext uri="{FF2B5EF4-FFF2-40B4-BE49-F238E27FC236}">
                <a16:creationId xmlns:a16="http://schemas.microsoft.com/office/drawing/2014/main" id="{8EE3BF09-C439-48B7-97C6-09399D9094E4}"/>
              </a:ext>
            </a:extLst>
          </p:cNvPr>
          <p:cNvSpPr txBox="1"/>
          <p:nvPr/>
        </p:nvSpPr>
        <p:spPr>
          <a:xfrm>
            <a:off x="5196179" y="3477472"/>
            <a:ext cx="978009" cy="769441"/>
          </a:xfrm>
          <a:prstGeom prst="rect">
            <a:avLst/>
          </a:prstGeom>
          <a:noFill/>
        </p:spPr>
        <p:txBody>
          <a:bodyPr wrap="square" rtlCol="0">
            <a:spAutoFit/>
          </a:bodyPr>
          <a:lstStyle/>
          <a:p>
            <a:r>
              <a:rPr lang="en-GB" sz="4400" dirty="0"/>
              <a:t>PQ</a:t>
            </a:r>
          </a:p>
        </p:txBody>
      </p:sp>
    </p:spTree>
    <p:extLst>
      <p:ext uri="{BB962C8B-B14F-4D97-AF65-F5344CB8AC3E}">
        <p14:creationId xmlns:p14="http://schemas.microsoft.com/office/powerpoint/2010/main" val="3825844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E4A818-39CE-424A-912F-226C5A24F9B5}"/>
              </a:ext>
            </a:extLst>
          </p:cNvPr>
          <p:cNvPicPr>
            <a:picLocks noChangeAspect="1"/>
          </p:cNvPicPr>
          <p:nvPr/>
        </p:nvPicPr>
        <p:blipFill>
          <a:blip r:embed="rId2"/>
          <a:stretch>
            <a:fillRect/>
          </a:stretch>
        </p:blipFill>
        <p:spPr>
          <a:xfrm>
            <a:off x="3194242" y="249382"/>
            <a:ext cx="6496242" cy="6608618"/>
          </a:xfrm>
          <a:prstGeom prst="rect">
            <a:avLst/>
          </a:prstGeom>
        </p:spPr>
      </p:pic>
    </p:spTree>
    <p:extLst>
      <p:ext uri="{BB962C8B-B14F-4D97-AF65-F5344CB8AC3E}">
        <p14:creationId xmlns:p14="http://schemas.microsoft.com/office/powerpoint/2010/main" val="80192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222FA-4E84-42CF-BE80-6A0DD9992947}"/>
              </a:ext>
            </a:extLst>
          </p:cNvPr>
          <p:cNvSpPr>
            <a:spLocks noGrp="1"/>
          </p:cNvSpPr>
          <p:nvPr>
            <p:ph type="title"/>
          </p:nvPr>
        </p:nvSpPr>
        <p:spPr>
          <a:xfrm>
            <a:off x="609600" y="102637"/>
            <a:ext cx="10972800" cy="569167"/>
          </a:xfrm>
        </p:spPr>
        <p:txBody>
          <a:bodyPr>
            <a:normAutofit fontScale="90000"/>
          </a:bodyPr>
          <a:lstStyle/>
          <a:p>
            <a:r>
              <a:rPr lang="en-GB" dirty="0"/>
              <a:t>The link between EI and Performance</a:t>
            </a:r>
          </a:p>
        </p:txBody>
      </p:sp>
      <p:sp>
        <p:nvSpPr>
          <p:cNvPr id="3" name="Content Placeholder 2">
            <a:extLst>
              <a:ext uri="{FF2B5EF4-FFF2-40B4-BE49-F238E27FC236}">
                <a16:creationId xmlns:a16="http://schemas.microsoft.com/office/drawing/2014/main" id="{BB40C023-4CB6-4110-9B13-3E418E333C8A}"/>
              </a:ext>
            </a:extLst>
          </p:cNvPr>
          <p:cNvSpPr>
            <a:spLocks noGrp="1"/>
          </p:cNvSpPr>
          <p:nvPr>
            <p:ph idx="1"/>
          </p:nvPr>
        </p:nvSpPr>
        <p:spPr>
          <a:xfrm>
            <a:off x="699796" y="793102"/>
            <a:ext cx="10882604" cy="4724131"/>
          </a:xfrm>
        </p:spPr>
        <p:txBody>
          <a:bodyPr/>
          <a:lstStyle/>
          <a:p>
            <a:pPr marL="0" indent="0">
              <a:buNone/>
            </a:pPr>
            <a:r>
              <a:rPr lang="en-GB" sz="2000" dirty="0"/>
              <a:t>EI is a strong predictor of performance, according to some studies (</a:t>
            </a:r>
            <a:r>
              <a:rPr lang="en-GB" sz="2000" dirty="0" err="1"/>
              <a:t>TalentSmart</a:t>
            </a:r>
            <a:r>
              <a:rPr lang="en-GB" sz="2000" dirty="0"/>
              <a:t>, 2020). </a:t>
            </a:r>
          </a:p>
          <a:p>
            <a:endParaRPr lang="en-GB" dirty="0"/>
          </a:p>
        </p:txBody>
      </p:sp>
      <p:pic>
        <p:nvPicPr>
          <p:cNvPr id="4" name="Picture 3">
            <a:extLst>
              <a:ext uri="{FF2B5EF4-FFF2-40B4-BE49-F238E27FC236}">
                <a16:creationId xmlns:a16="http://schemas.microsoft.com/office/drawing/2014/main" id="{C7400CA7-CB28-4F6F-A06E-A0B545A4390D}"/>
              </a:ext>
            </a:extLst>
          </p:cNvPr>
          <p:cNvPicPr>
            <a:picLocks noChangeAspect="1"/>
          </p:cNvPicPr>
          <p:nvPr/>
        </p:nvPicPr>
        <p:blipFill>
          <a:blip r:embed="rId2"/>
          <a:stretch>
            <a:fillRect/>
          </a:stretch>
        </p:blipFill>
        <p:spPr>
          <a:xfrm>
            <a:off x="1776412" y="1600201"/>
            <a:ext cx="8639175" cy="4067175"/>
          </a:xfrm>
          <a:prstGeom prst="rect">
            <a:avLst/>
          </a:prstGeom>
        </p:spPr>
      </p:pic>
    </p:spTree>
    <p:extLst>
      <p:ext uri="{BB962C8B-B14F-4D97-AF65-F5344CB8AC3E}">
        <p14:creationId xmlns:p14="http://schemas.microsoft.com/office/powerpoint/2010/main" val="1701967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8D13E-4DC4-4A41-8FBF-C8F3AE6B44F9}"/>
              </a:ext>
            </a:extLst>
          </p:cNvPr>
          <p:cNvSpPr>
            <a:spLocks noGrp="1"/>
          </p:cNvSpPr>
          <p:nvPr>
            <p:ph type="title"/>
          </p:nvPr>
        </p:nvSpPr>
        <p:spPr>
          <a:xfrm>
            <a:off x="193964" y="152400"/>
            <a:ext cx="11790218" cy="1265238"/>
          </a:xfrm>
        </p:spPr>
        <p:txBody>
          <a:bodyPr>
            <a:normAutofit/>
          </a:bodyPr>
          <a:lstStyle/>
          <a:p>
            <a:r>
              <a:rPr lang="en-GB" sz="3600" dirty="0"/>
              <a:t>Organisational Benefits of EI Training (</a:t>
            </a:r>
            <a:r>
              <a:rPr lang="en-GB" sz="3600" dirty="0" err="1"/>
              <a:t>TalentSmart</a:t>
            </a:r>
            <a:r>
              <a:rPr lang="en-GB" sz="3600" dirty="0"/>
              <a:t>, 2016)</a:t>
            </a:r>
          </a:p>
        </p:txBody>
      </p:sp>
      <p:sp>
        <p:nvSpPr>
          <p:cNvPr id="3" name="Content Placeholder 2">
            <a:extLst>
              <a:ext uri="{FF2B5EF4-FFF2-40B4-BE49-F238E27FC236}">
                <a16:creationId xmlns:a16="http://schemas.microsoft.com/office/drawing/2014/main" id="{173B5CDA-62B0-437B-81F1-B7E8A78D34B8}"/>
              </a:ext>
            </a:extLst>
          </p:cNvPr>
          <p:cNvSpPr>
            <a:spLocks noGrp="1"/>
          </p:cNvSpPr>
          <p:nvPr>
            <p:ph idx="1"/>
          </p:nvPr>
        </p:nvSpPr>
        <p:spPr>
          <a:xfrm>
            <a:off x="609600" y="1417638"/>
            <a:ext cx="10972800" cy="4099595"/>
          </a:xfrm>
        </p:spPr>
        <p:txBody>
          <a:bodyPr>
            <a:normAutofit fontScale="70000" lnSpcReduction="20000"/>
          </a:bodyPr>
          <a:lstStyle/>
          <a:p>
            <a:pPr marL="0" indent="0">
              <a:buNone/>
            </a:pPr>
            <a:r>
              <a:rPr lang="en-GB" dirty="0"/>
              <a:t>Improvements in:</a:t>
            </a:r>
          </a:p>
          <a:p>
            <a:pPr marL="0" indent="0">
              <a:buNone/>
            </a:pPr>
            <a:r>
              <a:rPr lang="en-GB" dirty="0"/>
              <a:t>Ability to handle conflict</a:t>
            </a:r>
          </a:p>
          <a:p>
            <a:pPr marL="0" indent="0">
              <a:buNone/>
            </a:pPr>
            <a:r>
              <a:rPr lang="en-GB" dirty="0"/>
              <a:t>Ability to deal with change</a:t>
            </a:r>
          </a:p>
          <a:p>
            <a:pPr marL="0" indent="0">
              <a:buNone/>
            </a:pPr>
            <a:r>
              <a:rPr lang="en-GB" dirty="0"/>
              <a:t>Ability to communicate clearly and effectively</a:t>
            </a:r>
          </a:p>
          <a:p>
            <a:pPr marL="0" indent="0">
              <a:buNone/>
            </a:pPr>
            <a:r>
              <a:rPr lang="en-GB" dirty="0"/>
              <a:t>Quality of decision making</a:t>
            </a:r>
          </a:p>
          <a:p>
            <a:pPr marL="0" indent="0">
              <a:buNone/>
            </a:pPr>
            <a:r>
              <a:rPr lang="en-GB" dirty="0"/>
              <a:t>Number of outbursts affecting performance</a:t>
            </a:r>
          </a:p>
          <a:p>
            <a:pPr marL="0" indent="0">
              <a:buNone/>
            </a:pPr>
            <a:r>
              <a:rPr lang="en-GB" dirty="0"/>
              <a:t>Relationships with customers and co-workers (as a result of increased empathy, understanding and self-control)</a:t>
            </a:r>
          </a:p>
          <a:p>
            <a:pPr marL="0" indent="0">
              <a:buNone/>
            </a:pPr>
            <a:r>
              <a:rPr lang="en-GB" dirty="0"/>
              <a:t>Willingness to take accountability for mistakes</a:t>
            </a:r>
          </a:p>
          <a:p>
            <a:pPr marL="0" indent="0">
              <a:buNone/>
            </a:pPr>
            <a:r>
              <a:rPr lang="en-GB" dirty="0"/>
              <a:t>Flexibility in challenging environments</a:t>
            </a:r>
          </a:p>
          <a:p>
            <a:pPr marL="0" indent="0">
              <a:buNone/>
            </a:pPr>
            <a:r>
              <a:rPr lang="en-GB" dirty="0"/>
              <a:t>Ability to prevent set-backs from affecting their performance (improved resilience)</a:t>
            </a:r>
          </a:p>
          <a:p>
            <a:pPr marL="0" indent="0">
              <a:buNone/>
            </a:pPr>
            <a:endParaRPr lang="en-GB" dirty="0"/>
          </a:p>
          <a:p>
            <a:endParaRPr lang="en-GB" dirty="0"/>
          </a:p>
        </p:txBody>
      </p:sp>
    </p:spTree>
    <p:extLst>
      <p:ext uri="{BB962C8B-B14F-4D97-AF65-F5344CB8AC3E}">
        <p14:creationId xmlns:p14="http://schemas.microsoft.com/office/powerpoint/2010/main" val="2995813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583B-DB02-4675-8F47-28E99AD747BC}"/>
              </a:ext>
            </a:extLst>
          </p:cNvPr>
          <p:cNvSpPr>
            <a:spLocks noGrp="1"/>
          </p:cNvSpPr>
          <p:nvPr>
            <p:ph type="title"/>
          </p:nvPr>
        </p:nvSpPr>
        <p:spPr/>
        <p:txBody>
          <a:bodyPr/>
          <a:lstStyle/>
          <a:p>
            <a:r>
              <a:rPr lang="en-GB" dirty="0"/>
              <a:t>The link between EI and Mental Health</a:t>
            </a:r>
          </a:p>
        </p:txBody>
      </p:sp>
      <p:sp>
        <p:nvSpPr>
          <p:cNvPr id="3" name="Content Placeholder 2">
            <a:extLst>
              <a:ext uri="{FF2B5EF4-FFF2-40B4-BE49-F238E27FC236}">
                <a16:creationId xmlns:a16="http://schemas.microsoft.com/office/drawing/2014/main" id="{35CEA7B7-C791-4A64-934B-F66F148E0BC0}"/>
              </a:ext>
            </a:extLst>
          </p:cNvPr>
          <p:cNvSpPr>
            <a:spLocks noGrp="1"/>
          </p:cNvSpPr>
          <p:nvPr>
            <p:ph idx="1"/>
          </p:nvPr>
        </p:nvSpPr>
        <p:spPr/>
        <p:txBody>
          <a:bodyPr>
            <a:normAutofit fontScale="92500" lnSpcReduction="20000"/>
          </a:bodyPr>
          <a:lstStyle/>
          <a:p>
            <a:r>
              <a:rPr lang="en-GB" dirty="0"/>
              <a:t>Being aware of and being able to manage your emotions makes you less susceptible to stress.</a:t>
            </a:r>
          </a:p>
          <a:p>
            <a:r>
              <a:rPr lang="en-GB" dirty="0"/>
              <a:t>Stress, depression and anxiety suppresses your immune system, making you more vulnerable to colds, disease and serious illnesses. </a:t>
            </a:r>
          </a:p>
          <a:p>
            <a:r>
              <a:rPr lang="en-GB" dirty="0"/>
              <a:t>Emotional intelligence skills strengthen your brain’s ability to cope with emotional distress which keeps your immune system strong.</a:t>
            </a:r>
          </a:p>
          <a:p>
            <a:r>
              <a:rPr lang="en-GB" dirty="0"/>
              <a:t>EI skills can also speed recovery from illness.</a:t>
            </a:r>
          </a:p>
          <a:p>
            <a:endParaRPr lang="en-GB" dirty="0"/>
          </a:p>
          <a:p>
            <a:endParaRPr lang="en-GB" dirty="0"/>
          </a:p>
        </p:txBody>
      </p:sp>
    </p:spTree>
    <p:extLst>
      <p:ext uri="{BB962C8B-B14F-4D97-AF65-F5344CB8AC3E}">
        <p14:creationId xmlns:p14="http://schemas.microsoft.com/office/powerpoint/2010/main" val="793335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5CF24-6E68-49D2-95BC-703C3C651C29}"/>
              </a:ext>
            </a:extLst>
          </p:cNvPr>
          <p:cNvSpPr>
            <a:spLocks noGrp="1"/>
          </p:cNvSpPr>
          <p:nvPr>
            <p:ph type="title"/>
          </p:nvPr>
        </p:nvSpPr>
        <p:spPr/>
        <p:txBody>
          <a:bodyPr/>
          <a:lstStyle/>
          <a:p>
            <a:r>
              <a:rPr lang="en-GB" dirty="0"/>
              <a:t>EI Frameworks</a:t>
            </a:r>
          </a:p>
        </p:txBody>
      </p:sp>
      <p:sp>
        <p:nvSpPr>
          <p:cNvPr id="3" name="Content Placeholder 2">
            <a:extLst>
              <a:ext uri="{FF2B5EF4-FFF2-40B4-BE49-F238E27FC236}">
                <a16:creationId xmlns:a16="http://schemas.microsoft.com/office/drawing/2014/main" id="{EAB4C48F-AF94-43A9-9944-A16EAF5BAFB1}"/>
              </a:ext>
            </a:extLst>
          </p:cNvPr>
          <p:cNvSpPr>
            <a:spLocks noGrp="1"/>
          </p:cNvSpPr>
          <p:nvPr>
            <p:ph idx="1"/>
          </p:nvPr>
        </p:nvSpPr>
        <p:spPr/>
        <p:txBody>
          <a:bodyPr/>
          <a:lstStyle/>
          <a:p>
            <a:pPr marL="0" indent="0">
              <a:buNone/>
            </a:pPr>
            <a:r>
              <a:rPr lang="en-GB" dirty="0"/>
              <a:t>In the 1990’s, Salovey and Mayer suggested that one’s ability to understand, regulate and use </a:t>
            </a:r>
            <a:r>
              <a:rPr lang="en-GB" b="1" dirty="0"/>
              <a:t>emotions could actually be measured</a:t>
            </a:r>
            <a:r>
              <a:rPr lang="en-GB" dirty="0"/>
              <a:t> and studied.</a:t>
            </a:r>
          </a:p>
          <a:p>
            <a:pPr marL="0" indent="0">
              <a:buNone/>
            </a:pPr>
            <a:r>
              <a:rPr lang="en-GB" dirty="0"/>
              <a:t>The publication of Daniel Goleman’s </a:t>
            </a:r>
            <a:r>
              <a:rPr lang="en-GB" b="1" dirty="0"/>
              <a:t>emotional intelligence book</a:t>
            </a:r>
            <a:r>
              <a:rPr lang="en-GB" dirty="0"/>
              <a:t> in 1995 signified the beginning of a new trend. As a result, this concept became much more widely recognised.</a:t>
            </a:r>
          </a:p>
          <a:p>
            <a:endParaRPr lang="en-GB" dirty="0"/>
          </a:p>
        </p:txBody>
      </p:sp>
    </p:spTree>
    <p:extLst>
      <p:ext uri="{BB962C8B-B14F-4D97-AF65-F5344CB8AC3E}">
        <p14:creationId xmlns:p14="http://schemas.microsoft.com/office/powerpoint/2010/main" val="651401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FC2B6-EB0A-4F28-BA14-2166173F968D}"/>
              </a:ext>
            </a:extLst>
          </p:cNvPr>
          <p:cNvSpPr>
            <a:spLocks noGrp="1"/>
          </p:cNvSpPr>
          <p:nvPr>
            <p:ph type="title"/>
          </p:nvPr>
        </p:nvSpPr>
        <p:spPr/>
        <p:txBody>
          <a:bodyPr/>
          <a:lstStyle/>
          <a:p>
            <a:r>
              <a:rPr lang="en-GB" dirty="0"/>
              <a:t>Daniel Goleman’s 5 Domains of EI</a:t>
            </a:r>
          </a:p>
        </p:txBody>
      </p:sp>
      <p:sp>
        <p:nvSpPr>
          <p:cNvPr id="3" name="Content Placeholder 2">
            <a:extLst>
              <a:ext uri="{FF2B5EF4-FFF2-40B4-BE49-F238E27FC236}">
                <a16:creationId xmlns:a16="http://schemas.microsoft.com/office/drawing/2014/main" id="{AD6F242C-3706-4E9F-B6A4-7172C0DC72F0}"/>
              </a:ext>
            </a:extLst>
          </p:cNvPr>
          <p:cNvSpPr>
            <a:spLocks noGrp="1"/>
          </p:cNvSpPr>
          <p:nvPr>
            <p:ph idx="1"/>
          </p:nvPr>
        </p:nvSpPr>
        <p:spPr/>
        <p:txBody>
          <a:bodyPr>
            <a:normAutofit fontScale="62500" lnSpcReduction="20000"/>
          </a:bodyPr>
          <a:lstStyle/>
          <a:p>
            <a:pPr marL="0" indent="0">
              <a:buNone/>
            </a:pPr>
            <a:r>
              <a:rPr lang="en-GB" dirty="0"/>
              <a:t>Daniel Goleman’s model of emotional intelligence includes five realms.</a:t>
            </a:r>
          </a:p>
          <a:p>
            <a:r>
              <a:rPr lang="en-GB" b="1" dirty="0"/>
              <a:t>Know</a:t>
            </a:r>
            <a:r>
              <a:rPr lang="en-GB" dirty="0"/>
              <a:t> your emotions.</a:t>
            </a:r>
          </a:p>
          <a:p>
            <a:r>
              <a:rPr lang="en-GB" b="1" dirty="0"/>
              <a:t>Manage</a:t>
            </a:r>
            <a:r>
              <a:rPr lang="en-GB" dirty="0"/>
              <a:t> your emotions.</a:t>
            </a:r>
          </a:p>
          <a:p>
            <a:r>
              <a:rPr lang="en-GB" b="1" dirty="0"/>
              <a:t>Motivate</a:t>
            </a:r>
            <a:r>
              <a:rPr lang="en-GB" dirty="0"/>
              <a:t> yourself.</a:t>
            </a:r>
          </a:p>
          <a:p>
            <a:r>
              <a:rPr lang="en-GB" b="1" dirty="0"/>
              <a:t>Recognise and understand</a:t>
            </a:r>
            <a:r>
              <a:rPr lang="en-GB" dirty="0"/>
              <a:t> other people’s emotions.</a:t>
            </a:r>
          </a:p>
          <a:p>
            <a:r>
              <a:rPr lang="en-GB" b="1" dirty="0"/>
              <a:t>Manage relationships</a:t>
            </a:r>
            <a:r>
              <a:rPr lang="en-GB" dirty="0"/>
              <a:t> (others’ emotions)</a:t>
            </a:r>
          </a:p>
          <a:p>
            <a:pPr marL="0" indent="0">
              <a:buNone/>
            </a:pPr>
            <a:endParaRPr lang="en-GB" dirty="0"/>
          </a:p>
          <a:p>
            <a:pPr marL="0" indent="0">
              <a:buNone/>
            </a:pPr>
            <a:r>
              <a:rPr lang="en-GB" dirty="0"/>
              <a:t>These five realms are broken down into four quadrants:</a:t>
            </a:r>
          </a:p>
          <a:p>
            <a:r>
              <a:rPr lang="en-GB" b="1" dirty="0"/>
              <a:t>Self-Awareness.</a:t>
            </a:r>
            <a:endParaRPr lang="en-GB" dirty="0"/>
          </a:p>
          <a:p>
            <a:r>
              <a:rPr lang="en-GB" b="1" dirty="0"/>
              <a:t>Social Awareness (empathy).</a:t>
            </a:r>
            <a:endParaRPr lang="en-GB" dirty="0"/>
          </a:p>
          <a:p>
            <a:r>
              <a:rPr lang="en-GB" b="1" dirty="0"/>
              <a:t>Self-Management.</a:t>
            </a:r>
            <a:endParaRPr lang="en-GB" dirty="0"/>
          </a:p>
          <a:p>
            <a:r>
              <a:rPr lang="en-GB" b="1" dirty="0"/>
              <a:t>Relationship Management (social skills).</a:t>
            </a:r>
            <a:endParaRPr lang="en-GB" dirty="0"/>
          </a:p>
          <a:p>
            <a:endParaRPr lang="en-GB" dirty="0"/>
          </a:p>
        </p:txBody>
      </p:sp>
    </p:spTree>
    <p:extLst>
      <p:ext uri="{BB962C8B-B14F-4D97-AF65-F5344CB8AC3E}">
        <p14:creationId xmlns:p14="http://schemas.microsoft.com/office/powerpoint/2010/main" val="2741011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A0B9ACD-219D-47F5-B43A-AD77D2A7BE60}"/>
              </a:ext>
            </a:extLst>
          </p:cNvPr>
          <p:cNvPicPr>
            <a:picLocks noGrp="1" noChangeAspect="1"/>
          </p:cNvPicPr>
          <p:nvPr>
            <p:ph idx="1"/>
          </p:nvPr>
        </p:nvPicPr>
        <p:blipFill>
          <a:blip r:embed="rId2"/>
          <a:stretch>
            <a:fillRect/>
          </a:stretch>
        </p:blipFill>
        <p:spPr>
          <a:xfrm>
            <a:off x="2161310" y="512618"/>
            <a:ext cx="7855526" cy="5003945"/>
          </a:xfrm>
          <a:prstGeom prst="rect">
            <a:avLst/>
          </a:prstGeom>
        </p:spPr>
      </p:pic>
      <p:sp>
        <p:nvSpPr>
          <p:cNvPr id="5" name="TextBox 4">
            <a:extLst>
              <a:ext uri="{FF2B5EF4-FFF2-40B4-BE49-F238E27FC236}">
                <a16:creationId xmlns:a16="http://schemas.microsoft.com/office/drawing/2014/main" id="{8CFFCF74-2725-44D2-9323-C5103260AEA2}"/>
              </a:ext>
            </a:extLst>
          </p:cNvPr>
          <p:cNvSpPr txBox="1"/>
          <p:nvPr/>
        </p:nvSpPr>
        <p:spPr>
          <a:xfrm>
            <a:off x="9684327" y="4697918"/>
            <a:ext cx="1842655" cy="646331"/>
          </a:xfrm>
          <a:prstGeom prst="rect">
            <a:avLst/>
          </a:prstGeom>
          <a:noFill/>
        </p:spPr>
        <p:txBody>
          <a:bodyPr wrap="square" rtlCol="0">
            <a:spAutoFit/>
          </a:bodyPr>
          <a:lstStyle/>
          <a:p>
            <a:r>
              <a:rPr lang="en-GB" dirty="0"/>
              <a:t>Image: </a:t>
            </a:r>
            <a:r>
              <a:rPr lang="en-GB" dirty="0" err="1"/>
              <a:t>Riopel</a:t>
            </a:r>
            <a:r>
              <a:rPr lang="en-GB" dirty="0"/>
              <a:t>, (2019)</a:t>
            </a:r>
          </a:p>
        </p:txBody>
      </p:sp>
    </p:spTree>
    <p:extLst>
      <p:ext uri="{BB962C8B-B14F-4D97-AF65-F5344CB8AC3E}">
        <p14:creationId xmlns:p14="http://schemas.microsoft.com/office/powerpoint/2010/main" val="2416556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78376-B140-4C76-8446-E371F90D7D4E}"/>
              </a:ext>
            </a:extLst>
          </p:cNvPr>
          <p:cNvSpPr>
            <a:spLocks noGrp="1"/>
          </p:cNvSpPr>
          <p:nvPr>
            <p:ph type="title"/>
          </p:nvPr>
        </p:nvSpPr>
        <p:spPr>
          <a:xfrm>
            <a:off x="251927" y="274638"/>
            <a:ext cx="11784563" cy="1143000"/>
          </a:xfrm>
        </p:spPr>
        <p:txBody>
          <a:bodyPr>
            <a:normAutofit/>
          </a:bodyPr>
          <a:lstStyle/>
          <a:p>
            <a:r>
              <a:rPr lang="en-GB" sz="3200" dirty="0"/>
              <a:t> </a:t>
            </a:r>
            <a:r>
              <a:rPr lang="en-GB" sz="3200" dirty="0" err="1"/>
              <a:t>TalentSmart</a:t>
            </a:r>
            <a:r>
              <a:rPr lang="en-GB" sz="3200" dirty="0"/>
              <a:t> and the work of Travis Bradberry</a:t>
            </a:r>
          </a:p>
        </p:txBody>
      </p:sp>
      <p:pic>
        <p:nvPicPr>
          <p:cNvPr id="4" name="Content Placeholder 3">
            <a:extLst>
              <a:ext uri="{FF2B5EF4-FFF2-40B4-BE49-F238E27FC236}">
                <a16:creationId xmlns:a16="http://schemas.microsoft.com/office/drawing/2014/main" id="{1DAB5DDE-6DB8-4608-B642-D1BCC0CDA8FD}"/>
              </a:ext>
            </a:extLst>
          </p:cNvPr>
          <p:cNvPicPr>
            <a:picLocks noGrp="1" noChangeAspect="1"/>
          </p:cNvPicPr>
          <p:nvPr>
            <p:ph idx="1"/>
          </p:nvPr>
        </p:nvPicPr>
        <p:blipFill>
          <a:blip r:embed="rId3"/>
          <a:stretch>
            <a:fillRect/>
          </a:stretch>
        </p:blipFill>
        <p:spPr>
          <a:xfrm>
            <a:off x="3055776" y="1244551"/>
            <a:ext cx="6176864" cy="4368898"/>
          </a:xfrm>
          <a:prstGeom prst="rect">
            <a:avLst/>
          </a:prstGeom>
        </p:spPr>
      </p:pic>
    </p:spTree>
    <p:extLst>
      <p:ext uri="{BB962C8B-B14F-4D97-AF65-F5344CB8AC3E}">
        <p14:creationId xmlns:p14="http://schemas.microsoft.com/office/powerpoint/2010/main" val="27722510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FF5E47E-9358-4376-89EB-78D7B6C1F8FE}"/>
              </a:ext>
            </a:extLst>
          </p:cNvPr>
          <p:cNvPicPr>
            <a:picLocks noGrp="1" noChangeAspect="1"/>
          </p:cNvPicPr>
          <p:nvPr>
            <p:ph idx="1"/>
          </p:nvPr>
        </p:nvPicPr>
        <p:blipFill>
          <a:blip r:embed="rId2"/>
          <a:stretch>
            <a:fillRect/>
          </a:stretch>
        </p:blipFill>
        <p:spPr>
          <a:xfrm>
            <a:off x="2452255" y="313749"/>
            <a:ext cx="6816436" cy="5241925"/>
          </a:xfrm>
          <a:prstGeom prst="rect">
            <a:avLst/>
          </a:prstGeom>
        </p:spPr>
      </p:pic>
    </p:spTree>
    <p:extLst>
      <p:ext uri="{BB962C8B-B14F-4D97-AF65-F5344CB8AC3E}">
        <p14:creationId xmlns:p14="http://schemas.microsoft.com/office/powerpoint/2010/main" val="1318818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DFBA116-8206-4D6E-917C-43606FEE129A}"/>
              </a:ext>
            </a:extLst>
          </p:cNvPr>
          <p:cNvPicPr>
            <a:picLocks noChangeAspect="1"/>
          </p:cNvPicPr>
          <p:nvPr/>
        </p:nvPicPr>
        <p:blipFill>
          <a:blip r:embed="rId3"/>
          <a:stretch>
            <a:fillRect/>
          </a:stretch>
        </p:blipFill>
        <p:spPr>
          <a:xfrm>
            <a:off x="2640709" y="0"/>
            <a:ext cx="7126745" cy="6825036"/>
          </a:xfrm>
          <a:prstGeom prst="rect">
            <a:avLst/>
          </a:prstGeom>
        </p:spPr>
      </p:pic>
    </p:spTree>
    <p:extLst>
      <p:ext uri="{BB962C8B-B14F-4D97-AF65-F5344CB8AC3E}">
        <p14:creationId xmlns:p14="http://schemas.microsoft.com/office/powerpoint/2010/main" val="26144130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4B94E-1C8D-4D2B-A152-FD127C496EC2}"/>
              </a:ext>
            </a:extLst>
          </p:cNvPr>
          <p:cNvSpPr>
            <a:spLocks noGrp="1"/>
          </p:cNvSpPr>
          <p:nvPr>
            <p:ph type="title"/>
          </p:nvPr>
        </p:nvSpPr>
        <p:spPr/>
        <p:txBody>
          <a:bodyPr/>
          <a:lstStyle/>
          <a:p>
            <a:r>
              <a:rPr lang="en-GB" dirty="0"/>
              <a:t>Daniel Goleman: What makes a Leader?</a:t>
            </a:r>
          </a:p>
        </p:txBody>
      </p:sp>
      <p:pic>
        <p:nvPicPr>
          <p:cNvPr id="4" name="Online Media 3" title="Daniel Goleman: What makes a leader?">
            <a:hlinkClick r:id="" action="ppaction://media"/>
            <a:extLst>
              <a:ext uri="{FF2B5EF4-FFF2-40B4-BE49-F238E27FC236}">
                <a16:creationId xmlns:a16="http://schemas.microsoft.com/office/drawing/2014/main" id="{9273AC04-954E-4DDD-8114-9FB4F713BA89}"/>
              </a:ext>
            </a:extLst>
          </p:cNvPr>
          <p:cNvPicPr>
            <a:picLocks noGrp="1" noRot="1" noChangeAspect="1"/>
          </p:cNvPicPr>
          <p:nvPr>
            <p:ph idx="1"/>
            <a:videoFile r:link="rId1"/>
          </p:nvPr>
        </p:nvPicPr>
        <p:blipFill>
          <a:blip r:embed="rId4"/>
          <a:stretch>
            <a:fillRect/>
          </a:stretch>
        </p:blipFill>
        <p:spPr>
          <a:xfrm>
            <a:off x="2614613" y="1600200"/>
            <a:ext cx="6962775" cy="3916363"/>
          </a:xfrm>
          <a:prstGeom prst="rect">
            <a:avLst/>
          </a:prstGeom>
        </p:spPr>
      </p:pic>
    </p:spTree>
    <p:extLst>
      <p:ext uri="{BB962C8B-B14F-4D97-AF65-F5344CB8AC3E}">
        <p14:creationId xmlns:p14="http://schemas.microsoft.com/office/powerpoint/2010/main" val="1595551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201</TotalTime>
  <Words>795</Words>
  <Application>Microsoft Office PowerPoint</Application>
  <PresentationFormat>Widescreen</PresentationFormat>
  <Paragraphs>92</Paragraphs>
  <Slides>15</Slides>
  <Notes>4</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Myriad Pro</vt:lpstr>
      <vt:lpstr>ThemeUWTSD</vt:lpstr>
      <vt:lpstr>Developing Emotional Intelligence Skills for the Workplace BMSW6106</vt:lpstr>
      <vt:lpstr>Learning Objectives for Today</vt:lpstr>
      <vt:lpstr>Definition</vt:lpstr>
      <vt:lpstr>What managers need</vt:lpstr>
      <vt:lpstr>PowerPoint Presentation</vt:lpstr>
      <vt:lpstr>The link between EI and Performance</vt:lpstr>
      <vt:lpstr>Organisational Benefits of EI Training (TalentSmart, 2016)</vt:lpstr>
      <vt:lpstr>The link between EI and Mental Health</vt:lpstr>
      <vt:lpstr>EI Frameworks</vt:lpstr>
      <vt:lpstr>Daniel Goleman’s 5 Domains of EI</vt:lpstr>
      <vt:lpstr>PowerPoint Presentation</vt:lpstr>
      <vt:lpstr> TalentSmart and the work of Travis Bradberry</vt:lpstr>
      <vt:lpstr>PowerPoint Presentation</vt:lpstr>
      <vt:lpstr>PowerPoint Presentation</vt:lpstr>
      <vt:lpstr>Daniel Goleman: What makes a Leader?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20</cp:revision>
  <dcterms:created xsi:type="dcterms:W3CDTF">2020-04-22T12:24:18Z</dcterms:created>
  <dcterms:modified xsi:type="dcterms:W3CDTF">2020-05-04T16:41:16Z</dcterms:modified>
</cp:coreProperties>
</file>