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1"/>
  </p:sldMasterIdLst>
  <p:notesMasterIdLst>
    <p:notesMasterId r:id="rId25"/>
  </p:notesMasterIdLst>
  <p:handoutMasterIdLst>
    <p:handoutMasterId r:id="rId26"/>
  </p:handoutMasterIdLst>
  <p:sldIdLst>
    <p:sldId id="304" r:id="rId2"/>
    <p:sldId id="330" r:id="rId3"/>
    <p:sldId id="305" r:id="rId4"/>
    <p:sldId id="306" r:id="rId5"/>
    <p:sldId id="313" r:id="rId6"/>
    <p:sldId id="324" r:id="rId7"/>
    <p:sldId id="314" r:id="rId8"/>
    <p:sldId id="326" r:id="rId9"/>
    <p:sldId id="325" r:id="rId10"/>
    <p:sldId id="315" r:id="rId11"/>
    <p:sldId id="317" r:id="rId12"/>
    <p:sldId id="323" r:id="rId13"/>
    <p:sldId id="329" r:id="rId14"/>
    <p:sldId id="319" r:id="rId15"/>
    <p:sldId id="320" r:id="rId16"/>
    <p:sldId id="321" r:id="rId17"/>
    <p:sldId id="322" r:id="rId18"/>
    <p:sldId id="318" r:id="rId19"/>
    <p:sldId id="327" r:id="rId20"/>
    <p:sldId id="316" r:id="rId21"/>
    <p:sldId id="307" r:id="rId22"/>
    <p:sldId id="272" r:id="rId23"/>
    <p:sldId id="298" r:id="rId24"/>
  </p:sldIdLst>
  <p:sldSz cx="9144000" cy="6858000" type="screen4x3"/>
  <p:notesSz cx="6797675" cy="9926638"/>
  <p:defaultTextStyle>
    <a:defPPr>
      <a:defRPr lang="en-US"/>
    </a:defPPr>
    <a:lvl1pPr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3127" userDrawn="1">
          <p15:clr>
            <a:srgbClr val="A4A3A4"/>
          </p15:clr>
        </p15:guide>
        <p15:guide id="2" pos="2142" userDrawn="1">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0C0C0"/>
    <a:srgbClr val="5F5F5F"/>
    <a:srgbClr val="80808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 styleId="{616DA210-FB5B-4158-B5E0-FEB733F419BA}" styleName="Light Style 3">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band1H>
      <a:tcStyle>
        <a:tcBdr/>
        <a:fill>
          <a:solidFill>
            <a:schemeClr val="tx1">
              <a:alpha val="20000"/>
            </a:schemeClr>
          </a:solidFill>
        </a:fill>
      </a:tcStyle>
    </a:band1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50800" cmpd="dbl">
              <a:solidFill>
                <a:schemeClr val="tx1"/>
              </a:solidFill>
            </a:ln>
          </a:top>
        </a:tcBdr>
        <a:fill>
          <a:noFill/>
        </a:fill>
      </a:tcStyle>
    </a:lastRow>
    <a:firstRow>
      <a:tcTxStyle b="on"/>
      <a:tcStyle>
        <a:tcBdr>
          <a:bottom>
            <a:ln w="25400" cmpd="sng">
              <a:solidFill>
                <a:schemeClr val="tx1"/>
              </a:solidFill>
            </a:ln>
          </a:bottom>
        </a:tcBdr>
        <a:fill>
          <a:noFill/>
        </a:fill>
      </a:tcStyle>
    </a:firstRow>
  </a:tblStyle>
  <a:tblStyle styleId="{9D7B26C5-4107-4FEC-AEDC-1716B250A1EF}" styleName="Light Style 1">
    <a:wholeTbl>
      <a:tcTxStyle>
        <a:fontRef idx="minor">
          <a:scrgbClr r="0" g="0" b="0"/>
        </a:fontRef>
        <a:schemeClr val="tx1"/>
      </a:tcTxStyle>
      <a:tcStyle>
        <a:tcBdr>
          <a:left>
            <a:ln>
              <a:noFill/>
            </a:ln>
          </a:left>
          <a:right>
            <a:ln>
              <a:noFill/>
            </a:ln>
          </a:right>
          <a:top>
            <a:ln w="12700" cmpd="sng">
              <a:solidFill>
                <a:schemeClr val="tx1"/>
              </a:solidFill>
            </a:ln>
          </a:top>
          <a:bottom>
            <a:ln w="12700" cmpd="sng">
              <a:solidFill>
                <a:schemeClr val="tx1"/>
              </a:solidFill>
            </a:ln>
          </a:bottom>
          <a:insideH>
            <a:ln>
              <a:noFill/>
            </a:ln>
          </a:insideH>
          <a:insideV>
            <a:ln>
              <a:noFill/>
            </a:ln>
          </a:insideV>
        </a:tcBdr>
        <a:fill>
          <a:noFill/>
        </a:fill>
      </a:tcStyle>
    </a:wholeTbl>
    <a:band1H>
      <a:tcStyle>
        <a:tcBdr/>
        <a:fill>
          <a:solidFill>
            <a:schemeClr val="tx1">
              <a:alpha val="20000"/>
            </a:schemeClr>
          </a:solidFill>
        </a:fill>
      </a:tcStyle>
    </a:band1H>
    <a:band2H>
      <a:tcStyle>
        <a:tcBdr/>
      </a:tcStyle>
    </a:band2H>
    <a:band1V>
      <a:tcStyle>
        <a:tcBdr/>
        <a:fill>
          <a:solidFill>
            <a:schemeClr val="tx1">
              <a:alpha val="20000"/>
            </a:schemeClr>
          </a:solidFill>
        </a:fill>
      </a:tcStyle>
    </a:band1V>
    <a:lastCol>
      <a:tcTxStyle b="on"/>
      <a:tcStyle>
        <a:tcBdr/>
      </a:tcStyle>
    </a:lastCol>
    <a:firstCol>
      <a:tcTxStyle b="on"/>
      <a:tcStyle>
        <a:tcBdr/>
      </a:tcStyle>
    </a:firstCol>
    <a:lastRow>
      <a:tcTxStyle b="on"/>
      <a:tcStyle>
        <a:tcBdr>
          <a:top>
            <a:ln w="12700" cmpd="sng">
              <a:solidFill>
                <a:schemeClr val="tx1"/>
              </a:solidFill>
            </a:ln>
          </a:top>
        </a:tcBdr>
        <a:fill>
          <a:noFill/>
        </a:fill>
      </a:tcStyle>
    </a:lastRow>
    <a:firstRow>
      <a:tcTxStyle b="on"/>
      <a:tcStyle>
        <a:tcBdr>
          <a:bottom>
            <a:ln w="12700" cmpd="sng">
              <a:solidFill>
                <a:schemeClr val="tx1"/>
              </a:solidFill>
            </a:ln>
          </a:bottom>
        </a:tcBdr>
        <a:fill>
          <a:noFill/>
        </a:fill>
      </a:tcStyle>
    </a:firstRow>
  </a:tblStyle>
  <a:tblStyle styleId="{3B4B98B0-60AC-42C2-AFA5-B58CD77FA1E5}" styleName="Light Style 1 - Accent 1">
    <a:wholeTbl>
      <a:tcTxStyle>
        <a:fontRef idx="minor">
          <a:scrgbClr r="0" g="0" b="0"/>
        </a:fontRef>
        <a:schemeClr val="tx1"/>
      </a:tcTxStyle>
      <a:tcStyle>
        <a:tcBdr>
          <a:left>
            <a:ln>
              <a:noFill/>
            </a:ln>
          </a:left>
          <a:right>
            <a:ln>
              <a:noFill/>
            </a:ln>
          </a:right>
          <a:top>
            <a:ln w="12700" cmpd="sng">
              <a:solidFill>
                <a:schemeClr val="accent1"/>
              </a:solidFill>
            </a:ln>
          </a:top>
          <a:bottom>
            <a:ln w="12700" cmpd="sng">
              <a:solidFill>
                <a:schemeClr val="accent1"/>
              </a:solidFill>
            </a:ln>
          </a:bottom>
          <a:insideH>
            <a:ln>
              <a:noFill/>
            </a:ln>
          </a:insideH>
          <a:insideV>
            <a:ln>
              <a:noFill/>
            </a:ln>
          </a:insideV>
        </a:tcBdr>
        <a:fill>
          <a:noFill/>
        </a:fill>
      </a:tcStyle>
    </a:wholeTbl>
    <a:band1H>
      <a:tcStyle>
        <a:tcBdr/>
        <a:fill>
          <a:solidFill>
            <a:schemeClr val="accent1">
              <a:alpha val="20000"/>
            </a:schemeClr>
          </a:solidFill>
        </a:fill>
      </a:tcStyle>
    </a:band1H>
    <a:band2H>
      <a:tcStyle>
        <a:tcBdr/>
      </a:tcStyle>
    </a:band2H>
    <a:band1V>
      <a:tcStyle>
        <a:tcBdr/>
        <a:fill>
          <a:solidFill>
            <a:schemeClr val="accent1">
              <a:alpha val="20000"/>
            </a:schemeClr>
          </a:solidFill>
        </a:fill>
      </a:tcStyle>
    </a:band1V>
    <a:lastCol>
      <a:tcTxStyle b="on"/>
      <a:tcStyle>
        <a:tcBdr/>
      </a:tcStyle>
    </a:lastCol>
    <a:firstCol>
      <a:tcTxStyle b="on"/>
      <a:tcStyle>
        <a:tcBdr/>
      </a:tcStyle>
    </a:firstCol>
    <a:lastRow>
      <a:tcTxStyle b="on"/>
      <a:tcStyle>
        <a:tcBdr>
          <a:top>
            <a:ln w="12700" cmpd="sng">
              <a:solidFill>
                <a:schemeClr val="accent1"/>
              </a:solidFill>
            </a:ln>
          </a:top>
        </a:tcBdr>
        <a:fill>
          <a:noFill/>
        </a:fill>
      </a:tcStyle>
    </a:lastRow>
    <a:firstRow>
      <a:tcTxStyle b="on"/>
      <a:tcStyle>
        <a:tcBdr>
          <a:bottom>
            <a:ln w="12700" cmpd="sng">
              <a:solidFill>
                <a:schemeClr val="accent1"/>
              </a:solidFill>
            </a:ln>
          </a:bottom>
        </a:tcBdr>
        <a:fill>
          <a:noFill/>
        </a:fill>
      </a:tcStyle>
    </a:firstRow>
  </a:tblStyle>
  <a:tblStyle styleId="{327F97BB-C833-4FB7-BDE5-3F7075034690}" styleName="Themed Style 2 - Accent 5">
    <a:tblBg>
      <a:fillRef idx="3">
        <a:schemeClr val="accent5"/>
      </a:fillRef>
      <a:effectRef idx="3">
        <a:schemeClr val="accent5"/>
      </a:effectRef>
    </a:tblBg>
    <a:wholeTbl>
      <a:tcTxStyle>
        <a:fontRef idx="minor">
          <a:scrgbClr r="0" g="0" b="0"/>
        </a:fontRef>
        <a:schemeClr val="lt1"/>
      </a:tcTxStyle>
      <a:tcStyle>
        <a:tcBdr>
          <a:left>
            <a:lnRef idx="1">
              <a:schemeClr val="accent5">
                <a:tint val="50000"/>
              </a:schemeClr>
            </a:lnRef>
          </a:left>
          <a:right>
            <a:lnRef idx="1">
              <a:schemeClr val="accent5">
                <a:tint val="50000"/>
              </a:schemeClr>
            </a:lnRef>
          </a:right>
          <a:top>
            <a:lnRef idx="1">
              <a:schemeClr val="accent5">
                <a:tint val="50000"/>
              </a:schemeClr>
            </a:lnRef>
          </a:top>
          <a:bottom>
            <a:lnRef idx="1">
              <a:schemeClr val="accent5">
                <a:tint val="50000"/>
              </a:schemeClr>
            </a:lnRef>
          </a:bottom>
          <a:insideH>
            <a:ln>
              <a:noFill/>
            </a:ln>
          </a:insideH>
          <a:insideV>
            <a:ln>
              <a:noFill/>
            </a:ln>
          </a:insideV>
        </a:tcBdr>
        <a:fill>
          <a:noFill/>
        </a:fill>
      </a:tcStyle>
    </a:wholeTbl>
    <a:band1H>
      <a:tcStyle>
        <a:tcBdr/>
        <a:fill>
          <a:solidFill>
            <a:schemeClr val="lt1">
              <a:alpha val="20000"/>
            </a:schemeClr>
          </a:solidFill>
        </a:fill>
      </a:tcStyle>
    </a:band1H>
    <a:band1V>
      <a:tcStyle>
        <a:tcBdr/>
        <a:fill>
          <a:solidFill>
            <a:schemeClr val="lt1">
              <a:alpha val="20000"/>
            </a:schemeClr>
          </a:solidFill>
        </a:fill>
      </a:tcStyle>
    </a:band1V>
    <a:lastCol>
      <a:tcTxStyle b="on"/>
      <a:tcStyle>
        <a:tcBdr>
          <a:left>
            <a:lnRef idx="2">
              <a:schemeClr val="lt1"/>
            </a:lnRef>
          </a:left>
        </a:tcBdr>
      </a:tcStyle>
    </a:lastCol>
    <a:firstCol>
      <a:tcTxStyle b="on"/>
      <a:tcStyle>
        <a:tcBdr>
          <a:right>
            <a:lnRef idx="2">
              <a:schemeClr val="lt1"/>
            </a:lnRef>
          </a:right>
        </a:tcBdr>
      </a:tcStyle>
    </a:firstCol>
    <a:lastRow>
      <a:tcTxStyle b="on"/>
      <a:tcStyle>
        <a:tcBdr>
          <a:top>
            <a:lnRef idx="2">
              <a:schemeClr val="lt1"/>
            </a:lnRef>
          </a:top>
        </a:tcBdr>
        <a:fill>
          <a:noFill/>
        </a:fill>
      </a:tcStyle>
    </a:lastRow>
    <a:seCell>
      <a:tcStyle>
        <a:tcBdr>
          <a:left>
            <a:ln>
              <a:noFill/>
            </a:ln>
          </a:left>
          <a:top>
            <a:ln>
              <a:noFill/>
            </a:ln>
          </a:top>
        </a:tcBdr>
      </a:tcStyle>
    </a:seCell>
    <a:swCell>
      <a:tcStyle>
        <a:tcBdr>
          <a:right>
            <a:ln>
              <a:noFill/>
            </a:ln>
          </a:right>
          <a:top>
            <a:ln>
              <a:noFill/>
            </a:ln>
          </a:top>
        </a:tcBdr>
      </a:tcStyle>
    </a:swCell>
    <a:firstRow>
      <a:tcTxStyle b="on"/>
      <a:tcStyle>
        <a:tcBdr>
          <a:bottom>
            <a:lnRef idx="3">
              <a:schemeClr val="lt1"/>
            </a:lnRef>
          </a:bottom>
        </a:tcBdr>
        <a:fill>
          <a:noFill/>
        </a:fill>
      </a:tcStyle>
    </a:firstRow>
    <a:neCell>
      <a:tcStyle>
        <a:tcBdr>
          <a:bottom>
            <a:ln>
              <a:noFill/>
            </a:ln>
          </a:bottom>
        </a:tcBdr>
      </a:tcStyle>
    </a:neCel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6655" autoAdjust="0"/>
    <p:restoredTop sz="93437" autoAdjust="0"/>
  </p:normalViewPr>
  <p:slideViewPr>
    <p:cSldViewPr>
      <p:cViewPr varScale="1">
        <p:scale>
          <a:sx n="103" d="100"/>
          <a:sy n="103" d="100"/>
        </p:scale>
        <p:origin x="2392" y="17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varScale="1">
      <p:scale>
        <a:sx n="100" d="100"/>
        <a:sy n="100" d="100"/>
      </p:scale>
      <p:origin x="0" y="0"/>
    </p:cViewPr>
  </p:sorterViewPr>
  <p:notesViewPr>
    <p:cSldViewPr>
      <p:cViewPr varScale="1">
        <p:scale>
          <a:sx n="61" d="100"/>
          <a:sy n="61" d="100"/>
        </p:scale>
        <p:origin x="-1698" y="-54"/>
      </p:cViewPr>
      <p:guideLst>
        <p:guide orient="horz" pos="3127"/>
        <p:guide pos="2142"/>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handoutMaster" Target="handoutMasters/handoutMaster1.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presProps" Target="presProps.xml"/><Relationship Id="rId30" Type="http://schemas.openxmlformats.org/officeDocument/2006/relationships/tableStyles" Target="tableStyle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9570" name="Rectangle 2">
            <a:extLst>
              <a:ext uri="{FF2B5EF4-FFF2-40B4-BE49-F238E27FC236}">
                <a16:creationId xmlns:a16="http://schemas.microsoft.com/office/drawing/2014/main" id="{57274D4A-6071-4C31-A995-8D631746066C}"/>
              </a:ext>
            </a:extLst>
          </p:cNvPr>
          <p:cNvSpPr>
            <a:spLocks noGrp="1" noChangeArrowheads="1"/>
          </p:cNvSpPr>
          <p:nvPr>
            <p:ph type="hdr" sz="quarter"/>
          </p:nvPr>
        </p:nvSpPr>
        <p:spPr bwMode="auto">
          <a:xfrm>
            <a:off x="0" y="1"/>
            <a:ext cx="2946576" cy="4960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781" tIns="45891" rIns="91781" bIns="45891" numCol="1" anchor="t" anchorCtr="0" compatLnSpc="1">
            <a:prstTxWarp prst="textNoShape">
              <a:avLst/>
            </a:prstTxWarp>
          </a:bodyPr>
          <a:lstStyle>
            <a:lvl1pPr eaLnBrk="1" hangingPunct="1">
              <a:defRPr sz="1200"/>
            </a:lvl1pPr>
          </a:lstStyle>
          <a:p>
            <a:pPr>
              <a:defRPr/>
            </a:pPr>
            <a:endParaRPr lang="en-GB" altLang="en-US"/>
          </a:p>
        </p:txBody>
      </p:sp>
      <p:sp>
        <p:nvSpPr>
          <p:cNvPr id="109571" name="Rectangle 3">
            <a:extLst>
              <a:ext uri="{FF2B5EF4-FFF2-40B4-BE49-F238E27FC236}">
                <a16:creationId xmlns:a16="http://schemas.microsoft.com/office/drawing/2014/main" id="{BADEFA6E-7C85-4A2D-AB54-6E16E24BFB99}"/>
              </a:ext>
            </a:extLst>
          </p:cNvPr>
          <p:cNvSpPr>
            <a:spLocks noGrp="1" noChangeArrowheads="1"/>
          </p:cNvSpPr>
          <p:nvPr>
            <p:ph type="dt" sz="quarter" idx="1"/>
          </p:nvPr>
        </p:nvSpPr>
        <p:spPr bwMode="auto">
          <a:xfrm>
            <a:off x="3849482" y="1"/>
            <a:ext cx="2946575" cy="4960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781" tIns="45891" rIns="91781" bIns="45891" numCol="1" anchor="t" anchorCtr="0" compatLnSpc="1">
            <a:prstTxWarp prst="textNoShape">
              <a:avLst/>
            </a:prstTxWarp>
          </a:bodyPr>
          <a:lstStyle>
            <a:lvl1pPr algn="r" eaLnBrk="1" hangingPunct="1">
              <a:defRPr sz="1200"/>
            </a:lvl1pPr>
          </a:lstStyle>
          <a:p>
            <a:pPr>
              <a:defRPr/>
            </a:pPr>
            <a:endParaRPr lang="en-GB" altLang="en-US"/>
          </a:p>
        </p:txBody>
      </p:sp>
      <p:sp>
        <p:nvSpPr>
          <p:cNvPr id="109572" name="Rectangle 4">
            <a:extLst>
              <a:ext uri="{FF2B5EF4-FFF2-40B4-BE49-F238E27FC236}">
                <a16:creationId xmlns:a16="http://schemas.microsoft.com/office/drawing/2014/main" id="{52806E7A-8B06-4D8A-8399-677A8B7BC099}"/>
              </a:ext>
            </a:extLst>
          </p:cNvPr>
          <p:cNvSpPr>
            <a:spLocks noGrp="1" noChangeArrowheads="1"/>
          </p:cNvSpPr>
          <p:nvPr>
            <p:ph type="ftr" sz="quarter" idx="2"/>
          </p:nvPr>
        </p:nvSpPr>
        <p:spPr bwMode="auto">
          <a:xfrm>
            <a:off x="0" y="9429014"/>
            <a:ext cx="2946576" cy="4960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781" tIns="45891" rIns="91781" bIns="45891" numCol="1" anchor="b" anchorCtr="0" compatLnSpc="1">
            <a:prstTxWarp prst="textNoShape">
              <a:avLst/>
            </a:prstTxWarp>
          </a:bodyPr>
          <a:lstStyle>
            <a:lvl1pPr eaLnBrk="1" hangingPunct="1">
              <a:defRPr sz="1200"/>
            </a:lvl1pPr>
          </a:lstStyle>
          <a:p>
            <a:pPr>
              <a:defRPr/>
            </a:pPr>
            <a:endParaRPr lang="en-GB" altLang="en-US"/>
          </a:p>
        </p:txBody>
      </p:sp>
      <p:sp>
        <p:nvSpPr>
          <p:cNvPr id="109573" name="Rectangle 5">
            <a:extLst>
              <a:ext uri="{FF2B5EF4-FFF2-40B4-BE49-F238E27FC236}">
                <a16:creationId xmlns:a16="http://schemas.microsoft.com/office/drawing/2014/main" id="{D0AFD47A-B545-4C2A-9CEB-19E3DDEAA340}"/>
              </a:ext>
            </a:extLst>
          </p:cNvPr>
          <p:cNvSpPr>
            <a:spLocks noGrp="1" noChangeArrowheads="1"/>
          </p:cNvSpPr>
          <p:nvPr>
            <p:ph type="sldNum" sz="quarter" idx="3"/>
          </p:nvPr>
        </p:nvSpPr>
        <p:spPr bwMode="auto">
          <a:xfrm>
            <a:off x="3849482" y="9429014"/>
            <a:ext cx="2946575" cy="4960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781" tIns="45891" rIns="91781" bIns="45891" numCol="1" anchor="b" anchorCtr="0" compatLnSpc="1">
            <a:prstTxWarp prst="textNoShape">
              <a:avLst/>
            </a:prstTxWarp>
          </a:bodyPr>
          <a:lstStyle>
            <a:lvl1pPr algn="r" eaLnBrk="1" hangingPunct="1">
              <a:defRPr sz="1200"/>
            </a:lvl1pPr>
          </a:lstStyle>
          <a:p>
            <a:pPr>
              <a:defRPr/>
            </a:pPr>
            <a:fld id="{EB3EE64B-EB71-4E2B-93C1-F4117BD13F79}" type="slidenum">
              <a:rPr lang="en-GB" altLang="en-US"/>
              <a:pPr>
                <a:defRPr/>
              </a:pPr>
              <a:t>‹#›</a:t>
            </a:fld>
            <a:endParaRPr lang="en-GB" altLang="en-US"/>
          </a:p>
        </p:txBody>
      </p:sp>
    </p:spTree>
    <p:extLst>
      <p:ext uri="{BB962C8B-B14F-4D97-AF65-F5344CB8AC3E}">
        <p14:creationId xmlns:p14="http://schemas.microsoft.com/office/powerpoint/2010/main" val="3122657898"/>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7042" name="Rectangle 2">
            <a:extLst>
              <a:ext uri="{FF2B5EF4-FFF2-40B4-BE49-F238E27FC236}">
                <a16:creationId xmlns:a16="http://schemas.microsoft.com/office/drawing/2014/main" id="{F97D3AEC-DAC3-4500-8659-DFA8FD0DBFFC}"/>
              </a:ext>
            </a:extLst>
          </p:cNvPr>
          <p:cNvSpPr>
            <a:spLocks noGrp="1" noChangeArrowheads="1"/>
          </p:cNvSpPr>
          <p:nvPr>
            <p:ph type="hdr" sz="quarter"/>
          </p:nvPr>
        </p:nvSpPr>
        <p:spPr bwMode="auto">
          <a:xfrm>
            <a:off x="0" y="1"/>
            <a:ext cx="2946576" cy="4960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781" tIns="45891" rIns="91781" bIns="45891" numCol="1" anchor="t"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3" name="Rectangle 3">
            <a:extLst>
              <a:ext uri="{FF2B5EF4-FFF2-40B4-BE49-F238E27FC236}">
                <a16:creationId xmlns:a16="http://schemas.microsoft.com/office/drawing/2014/main" id="{160B9893-99AA-40C5-B429-8512093DCAE5}"/>
              </a:ext>
            </a:extLst>
          </p:cNvPr>
          <p:cNvSpPr>
            <a:spLocks noGrp="1" noChangeArrowheads="1"/>
          </p:cNvSpPr>
          <p:nvPr>
            <p:ph type="dt" idx="1"/>
          </p:nvPr>
        </p:nvSpPr>
        <p:spPr bwMode="auto">
          <a:xfrm>
            <a:off x="3851099" y="1"/>
            <a:ext cx="2946576" cy="49600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781" tIns="45891" rIns="91781" bIns="45891" numCol="1" anchor="t" anchorCtr="0" compatLnSpc="1">
            <a:prstTxWarp prst="textNoShape">
              <a:avLst/>
            </a:prstTxWarp>
          </a:bodyPr>
          <a:lstStyle>
            <a:lvl1pPr algn="r" eaLnBrk="1" hangingPunct="1">
              <a:defRPr sz="1200">
                <a:latin typeface="Verdana" panose="020B0604030504040204" pitchFamily="34" charset="0"/>
              </a:defRPr>
            </a:lvl1pPr>
          </a:lstStyle>
          <a:p>
            <a:pPr>
              <a:defRPr/>
            </a:pPr>
            <a:endParaRPr lang="en-GB" altLang="en-US"/>
          </a:p>
        </p:txBody>
      </p:sp>
      <p:sp>
        <p:nvSpPr>
          <p:cNvPr id="4100" name="Rectangle 4"/>
          <p:cNvSpPr>
            <a:spLocks noGrp="1" noRot="1" noChangeAspect="1" noChangeArrowheads="1" noTextEdit="1"/>
          </p:cNvSpPr>
          <p:nvPr>
            <p:ph type="sldImg" idx="2"/>
          </p:nvPr>
        </p:nvSpPr>
        <p:spPr bwMode="auto">
          <a:xfrm>
            <a:off x="915988" y="742950"/>
            <a:ext cx="4965700" cy="3724275"/>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87045" name="Rectangle 5">
            <a:extLst>
              <a:ext uri="{FF2B5EF4-FFF2-40B4-BE49-F238E27FC236}">
                <a16:creationId xmlns:a16="http://schemas.microsoft.com/office/drawing/2014/main" id="{ECD89C32-CF52-4DF8-9846-7469C765B3C5}"/>
              </a:ext>
            </a:extLst>
          </p:cNvPr>
          <p:cNvSpPr>
            <a:spLocks noGrp="1" noChangeArrowheads="1"/>
          </p:cNvSpPr>
          <p:nvPr>
            <p:ph type="body" sz="quarter" idx="3"/>
          </p:nvPr>
        </p:nvSpPr>
        <p:spPr bwMode="auto">
          <a:xfrm>
            <a:off x="906141" y="4714507"/>
            <a:ext cx="4985393" cy="446892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781" tIns="45891" rIns="91781" bIns="45891" numCol="1" anchor="t" anchorCtr="0" compatLnSpc="1">
            <a:prstTxWarp prst="textNoShape">
              <a:avLst/>
            </a:prstTxWarp>
          </a:bodyPr>
          <a:lstStyle/>
          <a:p>
            <a:pPr lvl="0"/>
            <a:r>
              <a:rPr lang="en-GB" altLang="en-US" noProof="0"/>
              <a:t>Click to edit Master text styles</a:t>
            </a:r>
          </a:p>
          <a:p>
            <a:pPr lvl="1"/>
            <a:r>
              <a:rPr lang="en-GB" altLang="en-US" noProof="0"/>
              <a:t>Second level</a:t>
            </a:r>
          </a:p>
          <a:p>
            <a:pPr lvl="2"/>
            <a:r>
              <a:rPr lang="en-GB" altLang="en-US" noProof="0"/>
              <a:t>Third level</a:t>
            </a:r>
          </a:p>
          <a:p>
            <a:pPr lvl="3"/>
            <a:r>
              <a:rPr lang="en-GB" altLang="en-US" noProof="0"/>
              <a:t>Fourth level</a:t>
            </a:r>
          </a:p>
          <a:p>
            <a:pPr lvl="4"/>
            <a:r>
              <a:rPr lang="en-GB" altLang="en-US" noProof="0"/>
              <a:t>Fifth level</a:t>
            </a:r>
          </a:p>
        </p:txBody>
      </p:sp>
      <p:sp>
        <p:nvSpPr>
          <p:cNvPr id="87046" name="Rectangle 6">
            <a:extLst>
              <a:ext uri="{FF2B5EF4-FFF2-40B4-BE49-F238E27FC236}">
                <a16:creationId xmlns:a16="http://schemas.microsoft.com/office/drawing/2014/main" id="{0881B87C-B2F0-403D-8047-490EAD13F442}"/>
              </a:ext>
            </a:extLst>
          </p:cNvPr>
          <p:cNvSpPr>
            <a:spLocks noGrp="1" noChangeArrowheads="1"/>
          </p:cNvSpPr>
          <p:nvPr>
            <p:ph type="ftr" sz="quarter" idx="4"/>
          </p:nvPr>
        </p:nvSpPr>
        <p:spPr bwMode="auto">
          <a:xfrm>
            <a:off x="0" y="9430630"/>
            <a:ext cx="2946576" cy="4960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781" tIns="45891" rIns="91781" bIns="45891" numCol="1" anchor="b" anchorCtr="0" compatLnSpc="1">
            <a:prstTxWarp prst="textNoShape">
              <a:avLst/>
            </a:prstTxWarp>
          </a:bodyPr>
          <a:lstStyle>
            <a:lvl1pPr eaLnBrk="1" hangingPunct="1">
              <a:defRPr sz="1200">
                <a:latin typeface="Verdana" panose="020B0604030504040204" pitchFamily="34" charset="0"/>
              </a:defRPr>
            </a:lvl1pPr>
          </a:lstStyle>
          <a:p>
            <a:pPr>
              <a:defRPr/>
            </a:pPr>
            <a:endParaRPr lang="en-GB" altLang="en-US"/>
          </a:p>
        </p:txBody>
      </p:sp>
      <p:sp>
        <p:nvSpPr>
          <p:cNvPr id="87047" name="Rectangle 7">
            <a:extLst>
              <a:ext uri="{FF2B5EF4-FFF2-40B4-BE49-F238E27FC236}">
                <a16:creationId xmlns:a16="http://schemas.microsoft.com/office/drawing/2014/main" id="{AC955B34-3EBE-4CF3-8FA5-A6B243E1714D}"/>
              </a:ext>
            </a:extLst>
          </p:cNvPr>
          <p:cNvSpPr>
            <a:spLocks noGrp="1" noChangeArrowheads="1"/>
          </p:cNvSpPr>
          <p:nvPr>
            <p:ph type="sldNum" sz="quarter" idx="5"/>
          </p:nvPr>
        </p:nvSpPr>
        <p:spPr bwMode="auto">
          <a:xfrm>
            <a:off x="3851099" y="9430630"/>
            <a:ext cx="2946576" cy="49600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781" tIns="45891" rIns="91781" bIns="45891" numCol="1" anchor="b" anchorCtr="0" compatLnSpc="1">
            <a:prstTxWarp prst="textNoShape">
              <a:avLst/>
            </a:prstTxWarp>
          </a:bodyPr>
          <a:lstStyle>
            <a:lvl1pPr algn="r" eaLnBrk="1" hangingPunct="1">
              <a:defRPr sz="1200">
                <a:latin typeface="Verdana" panose="020B0604030504040204" pitchFamily="34" charset="0"/>
              </a:defRPr>
            </a:lvl1pPr>
          </a:lstStyle>
          <a:p>
            <a:pPr>
              <a:defRPr/>
            </a:pPr>
            <a:fld id="{81B164FB-C17E-44B0-8405-045844A6C61F}" type="slidenum">
              <a:rPr lang="en-GB" altLang="en-US"/>
              <a:pPr>
                <a:defRPr/>
              </a:pPr>
              <a:t>‹#›</a:t>
            </a:fld>
            <a:endParaRPr lang="en-GB" altLang="en-US"/>
          </a:p>
        </p:txBody>
      </p:sp>
    </p:spTree>
    <p:extLst>
      <p:ext uri="{BB962C8B-B14F-4D97-AF65-F5344CB8AC3E}">
        <p14:creationId xmlns:p14="http://schemas.microsoft.com/office/powerpoint/2010/main" val="2713247768"/>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kumimoji="1"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0">
          <a:blip r:embed="rId2" cstate="print"/>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C5BA379F-2687-42D5-BD11-CCFD486FA934}"/>
              </a:ext>
            </a:extLst>
          </p:cNvPr>
          <p:cNvSpPr>
            <a:spLocks noGrp="1"/>
          </p:cNvSpPr>
          <p:nvPr>
            <p:ph type="dt" sz="half" idx="10"/>
          </p:nvPr>
        </p:nvSpPr>
        <p:spPr>
          <a:xfrm>
            <a:off x="395288" y="6524625"/>
            <a:ext cx="971550" cy="219075"/>
          </a:xfrm>
        </p:spPr>
        <p:txBody>
          <a:bodyPr/>
          <a:lstStyle>
            <a:lvl1pPr>
              <a:defRPr/>
            </a:lvl1pPr>
          </a:lstStyle>
          <a:p>
            <a:pPr>
              <a:defRPr/>
            </a:pPr>
            <a:fld id="{8EFCBBD8-CF39-48F7-8656-50407EDD0B37}" type="datetime1">
              <a:rPr lang="en-GB" altLang="en-US"/>
              <a:pPr>
                <a:defRPr/>
              </a:pPr>
              <a:t>05/03/2025</a:t>
            </a:fld>
            <a:endParaRPr lang="en-GB" altLang="en-US"/>
          </a:p>
        </p:txBody>
      </p:sp>
      <p:sp>
        <p:nvSpPr>
          <p:cNvPr id="5" name="Footer Placeholder 4">
            <a:extLst>
              <a:ext uri="{FF2B5EF4-FFF2-40B4-BE49-F238E27FC236}">
                <a16:creationId xmlns:a16="http://schemas.microsoft.com/office/drawing/2014/main" id="{6DDC0210-3A98-4E80-A493-9097B8EA885E}"/>
              </a:ext>
            </a:extLst>
          </p:cNvPr>
          <p:cNvSpPr>
            <a:spLocks noGrp="1"/>
          </p:cNvSpPr>
          <p:nvPr>
            <p:ph type="ftr" sz="quarter" idx="11"/>
          </p:nvPr>
        </p:nvSpPr>
        <p:spPr>
          <a:xfrm>
            <a:off x="4140200" y="6381750"/>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EF529589-853B-4D1C-BB9C-5B46B696F2A6}"/>
              </a:ext>
            </a:extLst>
          </p:cNvPr>
          <p:cNvSpPr>
            <a:spLocks noGrp="1"/>
          </p:cNvSpPr>
          <p:nvPr>
            <p:ph type="sldNum" sz="quarter" idx="12"/>
          </p:nvPr>
        </p:nvSpPr>
        <p:spPr/>
        <p:txBody>
          <a:bodyPr/>
          <a:lstStyle>
            <a:lvl1pPr>
              <a:defRPr/>
            </a:lvl1pPr>
          </a:lstStyle>
          <a:p>
            <a:pPr>
              <a:defRPr/>
            </a:pPr>
            <a:fld id="{F905DF63-1FF9-46D5-8FED-1829CDB5D9EE}" type="slidenum">
              <a:rPr lang="en-GB" altLang="en-US"/>
              <a:pPr>
                <a:defRPr/>
              </a:pPr>
              <a:t>‹#›</a:t>
            </a:fld>
            <a:endParaRPr lang="en-GB" altLang="en-US"/>
          </a:p>
        </p:txBody>
      </p:sp>
    </p:spTree>
    <p:extLst>
      <p:ext uri="{BB962C8B-B14F-4D97-AF65-F5344CB8AC3E}">
        <p14:creationId xmlns:p14="http://schemas.microsoft.com/office/powerpoint/2010/main" val="381239892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6E86CF0-C040-4ECE-8BD3-C00954DCC01A}"/>
              </a:ext>
            </a:extLst>
          </p:cNvPr>
          <p:cNvSpPr>
            <a:spLocks noGrp="1"/>
          </p:cNvSpPr>
          <p:nvPr>
            <p:ph type="dt" sz="half" idx="10"/>
          </p:nvPr>
        </p:nvSpPr>
        <p:spPr/>
        <p:txBody>
          <a:bodyPr/>
          <a:lstStyle>
            <a:lvl1pPr>
              <a:defRPr/>
            </a:lvl1pPr>
          </a:lstStyle>
          <a:p>
            <a:pPr>
              <a:defRPr/>
            </a:pPr>
            <a:fld id="{2303D31F-598B-47EE-BA37-93F097A3D676}" type="datetime1">
              <a:rPr lang="en-GB" altLang="en-US"/>
              <a:pPr>
                <a:defRPr/>
              </a:pPr>
              <a:t>05/03/2025</a:t>
            </a:fld>
            <a:endParaRPr lang="en-GB" altLang="en-US"/>
          </a:p>
        </p:txBody>
      </p:sp>
      <p:sp>
        <p:nvSpPr>
          <p:cNvPr id="5" name="Footer Placeholder 4">
            <a:extLst>
              <a:ext uri="{FF2B5EF4-FFF2-40B4-BE49-F238E27FC236}">
                <a16:creationId xmlns:a16="http://schemas.microsoft.com/office/drawing/2014/main" id="{664C04FF-0357-4130-AC28-3F988C577F5A}"/>
              </a:ext>
            </a:extLst>
          </p:cNvPr>
          <p:cNvSpPr>
            <a:spLocks noGrp="1"/>
          </p:cNvSpPr>
          <p:nvPr>
            <p:ph type="ftr" sz="quarter" idx="11"/>
          </p:nvPr>
        </p:nvSpPr>
        <p:spPr>
          <a:xfrm>
            <a:off x="3132138" y="6461125"/>
            <a:ext cx="2895600" cy="365125"/>
          </a:xfrm>
          <a:prstGeom prst="rect">
            <a:avLst/>
          </a:prstGeom>
        </p:spPr>
        <p:txBody>
          <a:bodyPr/>
          <a:lstStyle>
            <a:lvl1pPr eaLnBrk="1" fontAlgn="auto" hangingPunct="1">
              <a:spcBef>
                <a:spcPts val="0"/>
              </a:spcBef>
              <a:spcAft>
                <a:spcPts val="0"/>
              </a:spcAft>
              <a:defRPr>
                <a:latin typeface="+mn-lt"/>
                <a:cs typeface="+mn-cs"/>
              </a:defRPr>
            </a:lvl1pPr>
          </a:lstStyle>
          <a:p>
            <a:pPr>
              <a:defRPr/>
            </a:pPr>
            <a:endParaRPr lang="en-GB" altLang="en-US"/>
          </a:p>
        </p:txBody>
      </p:sp>
      <p:sp>
        <p:nvSpPr>
          <p:cNvPr id="6" name="Slide Number Placeholder 5">
            <a:extLst>
              <a:ext uri="{FF2B5EF4-FFF2-40B4-BE49-F238E27FC236}">
                <a16:creationId xmlns:a16="http://schemas.microsoft.com/office/drawing/2014/main" id="{49EDCEDB-BC6D-4588-B62D-E297C3288852}"/>
              </a:ext>
            </a:extLst>
          </p:cNvPr>
          <p:cNvSpPr>
            <a:spLocks noGrp="1"/>
          </p:cNvSpPr>
          <p:nvPr>
            <p:ph type="sldNum" sz="quarter" idx="12"/>
          </p:nvPr>
        </p:nvSpPr>
        <p:spPr/>
        <p:txBody>
          <a:bodyPr/>
          <a:lstStyle>
            <a:lvl1pPr>
              <a:defRPr/>
            </a:lvl1pPr>
          </a:lstStyle>
          <a:p>
            <a:pPr>
              <a:defRPr/>
            </a:pPr>
            <a:fld id="{6550E941-99E4-4403-A917-B30FF69A9617}" type="slidenum">
              <a:rPr lang="en-GB" altLang="en-US"/>
              <a:pPr>
                <a:defRPr/>
              </a:pPr>
              <a:t>‹#›</a:t>
            </a:fld>
            <a:endParaRPr lang="en-GB" altLang="en-US"/>
          </a:p>
        </p:txBody>
      </p:sp>
    </p:spTree>
    <p:extLst>
      <p:ext uri="{BB962C8B-B14F-4D97-AF65-F5344CB8AC3E}">
        <p14:creationId xmlns:p14="http://schemas.microsoft.com/office/powerpoint/2010/main" val="25825149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B07525B8-0A1E-48CE-AA7A-94CA5D59C5A5}" type="datetime1">
              <a:rPr lang="en-GB" altLang="en-US"/>
              <a:pPr>
                <a:defRPr/>
              </a:pPr>
              <a:t>05/03/2025</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9F0CEAE2-E49E-4389-B4D7-B5A65611D1B7}" type="slidenum">
              <a:rPr lang="en-GB" altLang="en-US"/>
              <a:pPr>
                <a:defRPr/>
              </a:pPr>
              <a:t>‹#›</a:t>
            </a:fld>
            <a:endParaRPr lang="en-GB" altLang="en-US"/>
          </a:p>
        </p:txBody>
      </p:sp>
    </p:spTree>
    <p:extLst>
      <p:ext uri="{BB962C8B-B14F-4D97-AF65-F5344CB8AC3E}">
        <p14:creationId xmlns:p14="http://schemas.microsoft.com/office/powerpoint/2010/main" val="201493742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F7614AD2-EBEE-4B9C-B8EB-7B45076136C4}" type="datetime1">
              <a:rPr lang="en-GB" altLang="en-US"/>
              <a:pPr>
                <a:defRPr/>
              </a:pPr>
              <a:t>05/03/2025</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86495F9-B3F5-4DDF-9323-6CEC80C52C17}" type="slidenum">
              <a:rPr lang="en-GB" altLang="en-US"/>
              <a:pPr>
                <a:defRPr/>
              </a:pPr>
              <a:t>‹#›</a:t>
            </a:fld>
            <a:endParaRPr lang="en-GB" altLang="en-US"/>
          </a:p>
        </p:txBody>
      </p:sp>
    </p:spTree>
    <p:extLst>
      <p:ext uri="{BB962C8B-B14F-4D97-AF65-F5344CB8AC3E}">
        <p14:creationId xmlns:p14="http://schemas.microsoft.com/office/powerpoint/2010/main" val="69491526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9453B735-BACA-4CF9-84E6-D7AD67CD6A41}" type="datetime1">
              <a:rPr lang="en-GB" altLang="en-US"/>
              <a:pPr>
                <a:defRPr/>
              </a:pPr>
              <a:t>05/03/2025</a:t>
            </a:fld>
            <a:endParaRPr lang="en-GB" altLang="en-US"/>
          </a:p>
        </p:txBody>
      </p:sp>
      <p:sp>
        <p:nvSpPr>
          <p:cNvPr id="8"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0669F83E-C611-4B90-8FAE-1379528B23C3}" type="slidenum">
              <a:rPr lang="en-GB" altLang="en-US"/>
              <a:pPr>
                <a:defRPr/>
              </a:pPr>
              <a:t>‹#›</a:t>
            </a:fld>
            <a:endParaRPr lang="en-GB" altLang="en-US"/>
          </a:p>
        </p:txBody>
      </p:sp>
    </p:spTree>
    <p:extLst>
      <p:ext uri="{BB962C8B-B14F-4D97-AF65-F5344CB8AC3E}">
        <p14:creationId xmlns:p14="http://schemas.microsoft.com/office/powerpoint/2010/main" val="264480704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58B45E6-64D3-4C5F-BDB6-A1B894EEEA29}" type="datetime1">
              <a:rPr lang="en-GB" altLang="en-US"/>
              <a:pPr>
                <a:defRPr/>
              </a:pPr>
              <a:t>05/03/2025</a:t>
            </a:fld>
            <a:endParaRPr lang="en-GB" altLang="en-US"/>
          </a:p>
        </p:txBody>
      </p:sp>
      <p:sp>
        <p:nvSpPr>
          <p:cNvPr id="4"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FAF5663D-1B9D-48C8-BD8E-835F92F174D7}" type="slidenum">
              <a:rPr lang="en-GB" altLang="en-US"/>
              <a:pPr>
                <a:defRPr/>
              </a:pPr>
              <a:t>‹#›</a:t>
            </a:fld>
            <a:endParaRPr lang="en-GB" altLang="en-US"/>
          </a:p>
        </p:txBody>
      </p:sp>
    </p:spTree>
    <p:extLst>
      <p:ext uri="{BB962C8B-B14F-4D97-AF65-F5344CB8AC3E}">
        <p14:creationId xmlns:p14="http://schemas.microsoft.com/office/powerpoint/2010/main" val="122074910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D30023C4-5528-489E-A726-D14A340FF59E}" type="datetime1">
              <a:rPr lang="en-GB" altLang="en-US"/>
              <a:pPr>
                <a:defRPr/>
              </a:pPr>
              <a:t>05/03/2025</a:t>
            </a:fld>
            <a:endParaRPr lang="en-GB" altLang="en-US"/>
          </a:p>
        </p:txBody>
      </p:sp>
      <p:sp>
        <p:nvSpPr>
          <p:cNvPr id="3"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AA1819AB-B9DA-41D7-8C91-5DE9528F5AA4}" type="slidenum">
              <a:rPr lang="en-GB" altLang="en-US"/>
              <a:pPr>
                <a:defRPr/>
              </a:pPr>
              <a:t>‹#›</a:t>
            </a:fld>
            <a:endParaRPr lang="en-GB" altLang="en-US"/>
          </a:p>
        </p:txBody>
      </p:sp>
    </p:spTree>
    <p:extLst>
      <p:ext uri="{BB962C8B-B14F-4D97-AF65-F5344CB8AC3E}">
        <p14:creationId xmlns:p14="http://schemas.microsoft.com/office/powerpoint/2010/main" val="18264221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0AF297A0-C124-4ADC-9EF2-B843F7980417}" type="datetime1">
              <a:rPr lang="en-GB" altLang="en-US"/>
              <a:pPr>
                <a:defRPr/>
              </a:pPr>
              <a:t>05/03/2025</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EF707D33-CDDE-408A-A9D9-8533BBB69567}" type="slidenum">
              <a:rPr lang="en-GB" altLang="en-US"/>
              <a:pPr>
                <a:defRPr/>
              </a:pPr>
              <a:t>‹#›</a:t>
            </a:fld>
            <a:endParaRPr lang="en-GB" altLang="en-US"/>
          </a:p>
        </p:txBody>
      </p:sp>
    </p:spTree>
    <p:extLst>
      <p:ext uri="{BB962C8B-B14F-4D97-AF65-F5344CB8AC3E}">
        <p14:creationId xmlns:p14="http://schemas.microsoft.com/office/powerpoint/2010/main" val="295448843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BBFE7C81-BC59-49C4-B970-6020E639505B}" type="datetime1">
              <a:rPr lang="en-GB" altLang="en-US"/>
              <a:pPr>
                <a:defRPr/>
              </a:pPr>
              <a:t>05/03/2025</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1C564236-0921-40F4-A526-D08299A9CEDF}" type="slidenum">
              <a:rPr lang="en-GB" altLang="en-US"/>
              <a:pPr>
                <a:defRPr/>
              </a:pPr>
              <a:t>‹#›</a:t>
            </a:fld>
            <a:endParaRPr lang="en-GB" altLang="en-US"/>
          </a:p>
        </p:txBody>
      </p:sp>
    </p:spTree>
    <p:extLst>
      <p:ext uri="{BB962C8B-B14F-4D97-AF65-F5344CB8AC3E}">
        <p14:creationId xmlns:p14="http://schemas.microsoft.com/office/powerpoint/2010/main" val="352999351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312EEDF0-64B3-49F7-80EF-7E736BE598CD}" type="datetime1">
              <a:rPr lang="en-GB" altLang="en-US"/>
              <a:pPr>
                <a:defRPr/>
              </a:pPr>
              <a:t>05/03/2025</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C05FFBAA-7097-4EBF-8EC8-BA13F122F32E}" type="slidenum">
              <a:rPr lang="en-GB" altLang="en-US"/>
              <a:pPr>
                <a:defRPr/>
              </a:pPr>
              <a:t>‹#›</a:t>
            </a:fld>
            <a:endParaRPr lang="en-GB" altLang="en-US"/>
          </a:p>
        </p:txBody>
      </p:sp>
    </p:spTree>
    <p:extLst>
      <p:ext uri="{BB962C8B-B14F-4D97-AF65-F5344CB8AC3E}">
        <p14:creationId xmlns:p14="http://schemas.microsoft.com/office/powerpoint/2010/main" val="13421300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10"/>
          </p:nvPr>
        </p:nvSpPr>
        <p:spPr/>
        <p:txBody>
          <a:bodyPr/>
          <a:lstStyle>
            <a:lvl1pPr>
              <a:defRPr/>
            </a:lvl1pPr>
          </a:lstStyle>
          <a:p>
            <a:pPr>
              <a:defRPr/>
            </a:pPr>
            <a:fld id="{AF471B8D-6ACC-4BC6-87AC-49C3135EE585}" type="datetime1">
              <a:rPr lang="en-GB" altLang="en-US"/>
              <a:pPr>
                <a:defRPr/>
              </a:pPr>
              <a:t>05/03/2025</a:t>
            </a:fld>
            <a:endParaRPr lang="en-GB" altLang="en-US"/>
          </a:p>
        </p:txBody>
      </p:sp>
      <p:sp>
        <p:nvSpPr>
          <p:cNvPr id="5" name="Slide Number Placeholder 5">
            <a:extLst>
              <a:ext uri="{FF2B5EF4-FFF2-40B4-BE49-F238E27FC236}">
                <a16:creationId xmlns:a16="http://schemas.microsoft.com/office/drawing/2014/main" id="{870D973B-9FE3-4237-AF7B-BFA9FEE09901}"/>
              </a:ext>
            </a:extLst>
          </p:cNvPr>
          <p:cNvSpPr>
            <a:spLocks noGrp="1"/>
          </p:cNvSpPr>
          <p:nvPr>
            <p:ph type="sldNum" sz="quarter" idx="11"/>
          </p:nvPr>
        </p:nvSpPr>
        <p:spPr/>
        <p:txBody>
          <a:bodyPr/>
          <a:lstStyle>
            <a:lvl1pPr>
              <a:defRPr/>
            </a:lvl1pPr>
          </a:lstStyle>
          <a:p>
            <a:pPr>
              <a:defRPr/>
            </a:pPr>
            <a:fld id="{3F27268F-FCE8-404C-B794-14F77261286D}" type="slidenum">
              <a:rPr lang="en-GB" altLang="en-US"/>
              <a:pPr>
                <a:defRPr/>
              </a:pPr>
              <a:t>‹#›</a:t>
            </a:fld>
            <a:endParaRPr lang="en-GB" altLang="en-US"/>
          </a:p>
        </p:txBody>
      </p:sp>
    </p:spTree>
    <p:extLst>
      <p:ext uri="{BB962C8B-B14F-4D97-AF65-F5344CB8AC3E}">
        <p14:creationId xmlns:p14="http://schemas.microsoft.com/office/powerpoint/2010/main" val="304842533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3" cstate="print"/>
          <a:srcRect/>
          <a:stretch>
            <a:fillRect/>
          </a:stretch>
        </a:blipFill>
        <a:effectLst/>
      </p:bgPr>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457200" y="274638"/>
            <a:ext cx="82296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endParaRPr lang="en-GB" altLang="en-US"/>
          </a:p>
        </p:txBody>
      </p:sp>
      <p:sp>
        <p:nvSpPr>
          <p:cNvPr id="1027" name="Text Placeholder 2"/>
          <p:cNvSpPr>
            <a:spLocks noGrp="1"/>
          </p:cNvSpPr>
          <p:nvPr>
            <p:ph type="body" idx="1"/>
          </p:nvPr>
        </p:nvSpPr>
        <p:spPr bwMode="auto">
          <a:xfrm>
            <a:off x="457200" y="1600200"/>
            <a:ext cx="8229600" cy="3916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endParaRPr lang="en-GB" altLang="en-US"/>
          </a:p>
        </p:txBody>
      </p:sp>
      <p:sp>
        <p:nvSpPr>
          <p:cNvPr id="4" name="Date Placeholder 3">
            <a:extLst>
              <a:ext uri="{FF2B5EF4-FFF2-40B4-BE49-F238E27FC236}">
                <a16:creationId xmlns:a16="http://schemas.microsoft.com/office/drawing/2014/main" id="{9C6041E6-F87D-4E72-B2F2-59F741FC8835}"/>
              </a:ext>
            </a:extLst>
          </p:cNvPr>
          <p:cNvSpPr>
            <a:spLocks noGrp="1"/>
          </p:cNvSpPr>
          <p:nvPr>
            <p:ph type="dt" sz="half" idx="2"/>
          </p:nvPr>
        </p:nvSpPr>
        <p:spPr>
          <a:xfrm>
            <a:off x="250825" y="6524625"/>
            <a:ext cx="971550" cy="219075"/>
          </a:xfrm>
          <a:prstGeom prst="rect">
            <a:avLst/>
          </a:prstGeom>
        </p:spPr>
        <p:txBody>
          <a:bodyPr vert="horz" lIns="91440" tIns="45720" rIns="91440" bIns="45720" rtlCol="0" anchor="ctr"/>
          <a:lstStyle>
            <a:lvl1pPr algn="ctr" eaLnBrk="1" fontAlgn="auto" hangingPunct="1">
              <a:spcBef>
                <a:spcPts val="0"/>
              </a:spcBef>
              <a:spcAft>
                <a:spcPts val="0"/>
              </a:spcAft>
              <a:defRPr sz="1050">
                <a:solidFill>
                  <a:schemeClr val="tx1">
                    <a:tint val="75000"/>
                  </a:schemeClr>
                </a:solidFill>
                <a:latin typeface="+mn-lt"/>
                <a:cs typeface="+mn-cs"/>
              </a:defRPr>
            </a:lvl1pPr>
          </a:lstStyle>
          <a:p>
            <a:pPr>
              <a:defRPr/>
            </a:pPr>
            <a:fld id="{9A9480EC-F3F6-4006-B02E-8C8A54398A24}" type="datetime1">
              <a:rPr lang="en-GB" altLang="en-US"/>
              <a:pPr>
                <a:defRPr/>
              </a:pPr>
              <a:t>05/03/2025</a:t>
            </a:fld>
            <a:endParaRPr lang="en-GB" altLang="en-US"/>
          </a:p>
        </p:txBody>
      </p:sp>
      <p:sp>
        <p:nvSpPr>
          <p:cNvPr id="6" name="Slide Number Placeholder 5">
            <a:extLst>
              <a:ext uri="{FF2B5EF4-FFF2-40B4-BE49-F238E27FC236}">
                <a16:creationId xmlns:a16="http://schemas.microsoft.com/office/drawing/2014/main" id="{870D973B-9FE3-4237-AF7B-BFA9FEE09901}"/>
              </a:ext>
            </a:extLst>
          </p:cNvPr>
          <p:cNvSpPr>
            <a:spLocks noGrp="1"/>
          </p:cNvSpPr>
          <p:nvPr>
            <p:ph type="sldNum" sz="quarter" idx="4"/>
          </p:nvPr>
        </p:nvSpPr>
        <p:spPr>
          <a:xfrm>
            <a:off x="7956550" y="6381750"/>
            <a:ext cx="730250" cy="339725"/>
          </a:xfrm>
          <a:prstGeom prst="rect">
            <a:avLst/>
          </a:prstGeom>
        </p:spPr>
        <p:txBody>
          <a:bodyPr vert="horz" wrap="square" lIns="91440" tIns="45720" rIns="91440" bIns="45720" numCol="1" anchor="ctr" anchorCtr="0" compatLnSpc="1">
            <a:prstTxWarp prst="textNoShape">
              <a:avLst/>
            </a:prstTxWarp>
          </a:bodyPr>
          <a:lstStyle>
            <a:lvl1pPr algn="r" eaLnBrk="1" hangingPunct="1">
              <a:defRPr sz="1200">
                <a:solidFill>
                  <a:srgbClr val="898989"/>
                </a:solidFill>
                <a:latin typeface="Myriad Pro"/>
              </a:defRPr>
            </a:lvl1pPr>
          </a:lstStyle>
          <a:p>
            <a:pPr>
              <a:defRPr/>
            </a:pPr>
            <a:fld id="{AD58E4E2-7891-4D91-AF5F-9946CA6D74F2}" type="slidenum">
              <a:rPr lang="en-GB" altLang="en-US"/>
              <a:pPr>
                <a:defRPr/>
              </a:pPr>
              <a:t>‹#›</a:t>
            </a:fld>
            <a:endParaRPr lang="en-GB" altLang="en-US"/>
          </a:p>
        </p:txBody>
      </p:sp>
    </p:spTree>
  </p:cSld>
  <p:clrMap bg1="lt1" tx1="dk1" bg2="lt2" tx2="dk2" accent1="accent1" accent2="accent2" accent3="accent3" accent4="accent4" accent5="accent5" accent6="accent6" hlink="hlink" folHlink="folHlink"/>
  <p:sldLayoutIdLst>
    <p:sldLayoutId id="2147483786" r:id="rId1"/>
    <p:sldLayoutId id="2147483787" r:id="rId2"/>
    <p:sldLayoutId id="2147483777" r:id="rId3"/>
    <p:sldLayoutId id="2147483778" r:id="rId4"/>
    <p:sldLayoutId id="2147483779" r:id="rId5"/>
    <p:sldLayoutId id="2147483780" r:id="rId6"/>
    <p:sldLayoutId id="2147483781" r:id="rId7"/>
    <p:sldLayoutId id="2147483782" r:id="rId8"/>
    <p:sldLayoutId id="2147483783" r:id="rId9"/>
    <p:sldLayoutId id="2147483784" r:id="rId10"/>
    <p:sldLayoutId id="2147483785" r:id="rId11"/>
  </p:sldLayoutIdLst>
  <p:hf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Myriad Pro"/>
        </a:defRPr>
      </a:lvl2pPr>
      <a:lvl3pPr algn="ctr" rtl="0" eaLnBrk="0" fontAlgn="base" hangingPunct="0">
        <a:spcBef>
          <a:spcPct val="0"/>
        </a:spcBef>
        <a:spcAft>
          <a:spcPct val="0"/>
        </a:spcAft>
        <a:defRPr sz="4400">
          <a:solidFill>
            <a:schemeClr val="tx1"/>
          </a:solidFill>
          <a:latin typeface="Myriad Pro"/>
        </a:defRPr>
      </a:lvl3pPr>
      <a:lvl4pPr algn="ctr" rtl="0" eaLnBrk="0" fontAlgn="base" hangingPunct="0">
        <a:spcBef>
          <a:spcPct val="0"/>
        </a:spcBef>
        <a:spcAft>
          <a:spcPct val="0"/>
        </a:spcAft>
        <a:defRPr sz="4400">
          <a:solidFill>
            <a:schemeClr val="tx1"/>
          </a:solidFill>
          <a:latin typeface="Myriad Pro"/>
        </a:defRPr>
      </a:lvl4pPr>
      <a:lvl5pPr algn="ctr" rtl="0" eaLnBrk="0" fontAlgn="base" hangingPunct="0">
        <a:spcBef>
          <a:spcPct val="0"/>
        </a:spcBef>
        <a:spcAft>
          <a:spcPct val="0"/>
        </a:spcAft>
        <a:defRPr sz="4400">
          <a:solidFill>
            <a:schemeClr val="tx1"/>
          </a:solidFill>
          <a:latin typeface="Myriad Pro"/>
        </a:defRPr>
      </a:lvl5pPr>
      <a:lvl6pPr marL="457200" algn="ctr" rtl="0" eaLnBrk="1" fontAlgn="base" hangingPunct="1">
        <a:spcBef>
          <a:spcPct val="0"/>
        </a:spcBef>
        <a:spcAft>
          <a:spcPct val="0"/>
        </a:spcAft>
        <a:defRPr sz="4400">
          <a:solidFill>
            <a:schemeClr val="tx1"/>
          </a:solidFill>
          <a:latin typeface="Myriad Pro"/>
        </a:defRPr>
      </a:lvl6pPr>
      <a:lvl7pPr marL="914400" algn="ctr" rtl="0" eaLnBrk="1" fontAlgn="base" hangingPunct="1">
        <a:spcBef>
          <a:spcPct val="0"/>
        </a:spcBef>
        <a:spcAft>
          <a:spcPct val="0"/>
        </a:spcAft>
        <a:defRPr sz="4400">
          <a:solidFill>
            <a:schemeClr val="tx1"/>
          </a:solidFill>
          <a:latin typeface="Myriad Pro"/>
        </a:defRPr>
      </a:lvl7pPr>
      <a:lvl8pPr marL="1371600" algn="ctr" rtl="0" eaLnBrk="1" fontAlgn="base" hangingPunct="1">
        <a:spcBef>
          <a:spcPct val="0"/>
        </a:spcBef>
        <a:spcAft>
          <a:spcPct val="0"/>
        </a:spcAft>
        <a:defRPr sz="4400">
          <a:solidFill>
            <a:schemeClr val="tx1"/>
          </a:solidFill>
          <a:latin typeface="Myriad Pro"/>
        </a:defRPr>
      </a:lvl8pPr>
      <a:lvl9pPr marL="1828800" algn="ctr" rtl="0" eaLnBrk="1" fontAlgn="base" hangingPunct="1">
        <a:spcBef>
          <a:spcPct val="0"/>
        </a:spcBef>
        <a:spcAft>
          <a:spcPct val="0"/>
        </a:spcAft>
        <a:defRPr sz="4400">
          <a:solidFill>
            <a:schemeClr val="tx1"/>
          </a:solidFill>
          <a:latin typeface="Myriad Pro"/>
        </a:defRPr>
      </a:lvl9pPr>
    </p:titleStyle>
    <p:bodyStyle>
      <a:lvl1pPr marL="342900" indent="-342900" algn="l"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 Id="rId5" Type="http://schemas.openxmlformats.org/officeDocument/2006/relationships/image" Target="../media/image6.jpeg"/><Relationship Id="rId4" Type="http://schemas.openxmlformats.org/officeDocument/2006/relationships/image" Target="../media/image5.jpe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Slide Number Placeholder 5">
            <a:extLst>
              <a:ext uri="{FF2B5EF4-FFF2-40B4-BE49-F238E27FC236}">
                <a16:creationId xmlns:a16="http://schemas.microsoft.com/office/drawing/2014/main" id="{43991AB9-5B72-53E6-5078-741F4FF64793}"/>
              </a:ext>
            </a:extLst>
          </p:cNvPr>
          <p:cNvSpPr>
            <a:spLocks noGrp="1" noChangeArrowheads="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20000"/>
              </a:spcBef>
              <a:buFont typeface="Arial" panose="020B0604020202020204" pitchFamily="34" charset="0"/>
              <a:buChar char="•"/>
              <a:defRPr sz="3200">
                <a:solidFill>
                  <a:schemeClr val="tx1"/>
                </a:solidFill>
                <a:latin typeface="Myriad Pro"/>
              </a:defRPr>
            </a:lvl1pPr>
            <a:lvl2pPr marL="742950" indent="-285750">
              <a:spcBef>
                <a:spcPct val="20000"/>
              </a:spcBef>
              <a:buFont typeface="Arial" panose="020B0604020202020204" pitchFamily="34" charset="0"/>
              <a:buChar char="–"/>
              <a:defRPr sz="2800">
                <a:solidFill>
                  <a:schemeClr val="tx1"/>
                </a:solidFill>
                <a:latin typeface="Myriad Pro"/>
              </a:defRPr>
            </a:lvl2pPr>
            <a:lvl3pPr marL="1143000" indent="-228600">
              <a:spcBef>
                <a:spcPct val="20000"/>
              </a:spcBef>
              <a:buFont typeface="Arial" panose="020B0604020202020204" pitchFamily="34" charset="0"/>
              <a:buChar char="•"/>
              <a:defRPr sz="2400">
                <a:solidFill>
                  <a:schemeClr val="tx1"/>
                </a:solidFill>
                <a:latin typeface="Myriad Pro"/>
              </a:defRPr>
            </a:lvl3pPr>
            <a:lvl4pPr marL="1600200" indent="-228600">
              <a:spcBef>
                <a:spcPct val="20000"/>
              </a:spcBef>
              <a:buFont typeface="Arial" panose="020B0604020202020204" pitchFamily="34" charset="0"/>
              <a:buChar char="–"/>
              <a:defRPr sz="2000">
                <a:solidFill>
                  <a:schemeClr val="tx1"/>
                </a:solidFill>
                <a:latin typeface="Myriad Pro"/>
              </a:defRPr>
            </a:lvl4pPr>
            <a:lvl5pPr marL="2057400" indent="-228600">
              <a:spcBef>
                <a:spcPct val="20000"/>
              </a:spcBef>
              <a:buFont typeface="Arial" panose="020B0604020202020204" pitchFamily="34" charset="0"/>
              <a:buChar char="»"/>
              <a:defRPr sz="2000">
                <a:solidFill>
                  <a:schemeClr val="tx1"/>
                </a:solidFill>
                <a:latin typeface="Myriad Pro"/>
              </a:defRPr>
            </a:lvl5pPr>
            <a:lvl6pPr marL="25146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6pPr>
            <a:lvl7pPr marL="29718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7pPr>
            <a:lvl8pPr marL="34290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8pPr>
            <a:lvl9pPr marL="3886200" indent="-228600" eaLnBrk="0" fontAlgn="base" hangingPunct="0">
              <a:spcBef>
                <a:spcPct val="20000"/>
              </a:spcBef>
              <a:spcAft>
                <a:spcPct val="0"/>
              </a:spcAft>
              <a:buFont typeface="Arial" panose="020B0604020202020204" pitchFamily="34" charset="0"/>
              <a:buChar char="»"/>
              <a:defRPr sz="2000">
                <a:solidFill>
                  <a:schemeClr val="tx1"/>
                </a:solidFill>
                <a:latin typeface="Myriad Pro"/>
              </a:defRPr>
            </a:lvl9pPr>
          </a:lstStyle>
          <a:p>
            <a:pPr>
              <a:spcBef>
                <a:spcPct val="0"/>
              </a:spcBef>
              <a:buFontTx/>
              <a:buNone/>
            </a:pPr>
            <a:fld id="{CB051C3F-9BA8-3440-A8B4-B475D33F9A8B}" type="slidenum">
              <a:rPr lang="en-GB" altLang="en-US" sz="1200" smtClean="0">
                <a:solidFill>
                  <a:srgbClr val="898989"/>
                </a:solidFill>
              </a:rPr>
              <a:pPr>
                <a:spcBef>
                  <a:spcPct val="0"/>
                </a:spcBef>
                <a:buFontTx/>
                <a:buNone/>
              </a:pPr>
              <a:t>1</a:t>
            </a:fld>
            <a:endParaRPr lang="en-GB" altLang="en-US" sz="1200">
              <a:solidFill>
                <a:srgbClr val="898989"/>
              </a:solidFill>
            </a:endParaRPr>
          </a:p>
        </p:txBody>
      </p:sp>
      <p:sp>
        <p:nvSpPr>
          <p:cNvPr id="6148" name="Title 1">
            <a:extLst>
              <a:ext uri="{FF2B5EF4-FFF2-40B4-BE49-F238E27FC236}">
                <a16:creationId xmlns:a16="http://schemas.microsoft.com/office/drawing/2014/main" id="{D36477E7-0C1C-41E8-F58D-80BC578BB896}"/>
              </a:ext>
            </a:extLst>
          </p:cNvPr>
          <p:cNvSpPr>
            <a:spLocks noGrp="1"/>
          </p:cNvSpPr>
          <p:nvPr>
            <p:ph type="ctrTitle"/>
          </p:nvPr>
        </p:nvSpPr>
        <p:spPr>
          <a:xfrm>
            <a:off x="15875" y="1158875"/>
            <a:ext cx="9128125" cy="4540250"/>
          </a:xfrm>
        </p:spPr>
        <p:txBody>
          <a:bodyPr/>
          <a:lstStyle/>
          <a:p>
            <a:pPr>
              <a:defRPr/>
            </a:pPr>
            <a:r>
              <a:rPr lang="en-GB" altLang="en-US" b="1" dirty="0"/>
              <a:t>Marketing Mix </a:t>
            </a:r>
            <a:br>
              <a:rPr lang="en-GB" altLang="en-US" b="1" dirty="0"/>
            </a:br>
            <a:r>
              <a:rPr lang="en-GB" altLang="en-US" b="1" dirty="0"/>
              <a:t>“Focus on Product”</a:t>
            </a:r>
            <a:br>
              <a:rPr lang="en-GB" altLang="en-US" sz="4400" b="1" dirty="0">
                <a:solidFill>
                  <a:schemeClr val="tx1"/>
                </a:solidFill>
              </a:rPr>
            </a:br>
            <a:r>
              <a:rPr lang="en-GB" altLang="en-US" b="1" dirty="0"/>
              <a:t>LCLM7024</a:t>
            </a:r>
            <a:br>
              <a:rPr lang="en-GB" altLang="en-US" dirty="0"/>
            </a:br>
            <a:br>
              <a:rPr lang="en-GB" altLang="en-US" dirty="0"/>
            </a:br>
            <a:br>
              <a:rPr lang="en-GB" altLang="en-US" sz="3600" dirty="0"/>
            </a:br>
            <a:br>
              <a:rPr lang="en-GB" altLang="en-US" sz="3600" dirty="0"/>
            </a:br>
            <a:r>
              <a:rPr lang="en-GB" altLang="en-US" sz="3600" dirty="0"/>
              <a:t>						    </a:t>
            </a:r>
            <a:r>
              <a:rPr lang="en-GB" altLang="en-US" sz="2400" b="1" dirty="0"/>
              <a:t>Week 3 – Session 2</a:t>
            </a:r>
            <a:br>
              <a:rPr lang="en-GB" altLang="en-US" sz="3600" dirty="0"/>
            </a:br>
            <a:endParaRPr lang="en-GB" altLang="en-US" sz="3600" dirty="0"/>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3C1CB8-15B1-B6F0-B447-B9FC401614E8}"/>
              </a:ext>
            </a:extLst>
          </p:cNvPr>
          <p:cNvSpPr>
            <a:spLocks noGrp="1"/>
          </p:cNvSpPr>
          <p:nvPr>
            <p:ph type="title"/>
          </p:nvPr>
        </p:nvSpPr>
        <p:spPr/>
        <p:txBody>
          <a:bodyPr/>
          <a:lstStyle/>
          <a:p>
            <a:r>
              <a:rPr lang="en-GB" sz="3600" b="1" dirty="0"/>
              <a:t>Content of the Session</a:t>
            </a:r>
            <a:endParaRPr lang="en-GB" sz="3600" dirty="0"/>
          </a:p>
        </p:txBody>
      </p:sp>
      <p:sp>
        <p:nvSpPr>
          <p:cNvPr id="3" name="Content Placeholder 2">
            <a:extLst>
              <a:ext uri="{FF2B5EF4-FFF2-40B4-BE49-F238E27FC236}">
                <a16:creationId xmlns:a16="http://schemas.microsoft.com/office/drawing/2014/main" id="{1F92759A-9E7B-B727-86F4-4D4709F65364}"/>
              </a:ext>
            </a:extLst>
          </p:cNvPr>
          <p:cNvSpPr>
            <a:spLocks noGrp="1"/>
          </p:cNvSpPr>
          <p:nvPr>
            <p:ph idx="1"/>
          </p:nvPr>
        </p:nvSpPr>
        <p:spPr/>
        <p:txBody>
          <a:bodyPr/>
          <a:lstStyle/>
          <a:p>
            <a:pPr algn="l"/>
            <a:r>
              <a:rPr lang="en-GB" sz="2400" i="0" u="none" strike="noStrike" dirty="0">
                <a:solidFill>
                  <a:srgbClr val="000000"/>
                </a:solidFill>
                <a:effectLst/>
              </a:rPr>
              <a:t>To understand the Marketing Mix model and its purpose.</a:t>
            </a:r>
            <a:endParaRPr lang="en-GB" sz="2400" dirty="0">
              <a:solidFill>
                <a:srgbClr val="000000"/>
              </a:solidFill>
            </a:endParaRPr>
          </a:p>
          <a:p>
            <a:pPr algn="l"/>
            <a:r>
              <a:rPr lang="en-GB" sz="2400" i="0" u="none" strike="noStrike" dirty="0">
                <a:solidFill>
                  <a:srgbClr val="000000"/>
                </a:solidFill>
                <a:effectLst/>
              </a:rPr>
              <a:t>To explore the product element in detail through the following concepts:</a:t>
            </a:r>
          </a:p>
          <a:p>
            <a:pPr lvl="2"/>
            <a:r>
              <a:rPr lang="en-GB" sz="2000" b="1" i="0" u="none" strike="noStrike" dirty="0">
                <a:solidFill>
                  <a:srgbClr val="000000"/>
                </a:solidFill>
                <a:effectLst/>
              </a:rPr>
              <a:t>Key Product/Service Concepts</a:t>
            </a:r>
          </a:p>
          <a:p>
            <a:pPr lvl="2"/>
            <a:r>
              <a:rPr lang="en-GB" sz="2000" b="1" i="0" u="none" strike="noStrike" dirty="0">
                <a:solidFill>
                  <a:srgbClr val="000000"/>
                </a:solidFill>
                <a:effectLst/>
              </a:rPr>
              <a:t>Product/Service Choice Criteria</a:t>
            </a:r>
          </a:p>
          <a:p>
            <a:pPr lvl="2"/>
            <a:r>
              <a:rPr lang="en-GB" sz="2000" b="1" i="0" u="none" strike="noStrike" dirty="0">
                <a:solidFill>
                  <a:srgbClr val="000000"/>
                </a:solidFill>
                <a:effectLst/>
              </a:rPr>
              <a:t>Product Life Cycle</a:t>
            </a:r>
          </a:p>
          <a:p>
            <a:pPr lvl="2"/>
            <a:r>
              <a:rPr lang="en-GB" sz="2000" b="1" i="0" u="none" strike="noStrike" dirty="0">
                <a:solidFill>
                  <a:srgbClr val="000000"/>
                </a:solidFill>
                <a:effectLst/>
              </a:rPr>
              <a:t>Diffusion of Innovation</a:t>
            </a:r>
          </a:p>
          <a:p>
            <a:r>
              <a:rPr lang="en-GB" sz="2400" dirty="0">
                <a:solidFill>
                  <a:srgbClr val="000000"/>
                </a:solidFill>
              </a:rPr>
              <a:t>To gain an overview of the other elements—Price, Place, and Promotion—which will be covered in more detail in the coming weeks.</a:t>
            </a:r>
          </a:p>
          <a:p>
            <a:pPr algn="l"/>
            <a:endParaRPr lang="en-GB" sz="2400" i="0" u="none" strike="noStrike" dirty="0">
              <a:solidFill>
                <a:srgbClr val="000000"/>
              </a:solidFill>
              <a:effectLst/>
            </a:endParaRPr>
          </a:p>
          <a:p>
            <a:pPr marL="457200" lvl="1" indent="0">
              <a:buNone/>
            </a:pPr>
            <a:br>
              <a:rPr lang="en-GB" sz="2000" i="0" u="none" strike="noStrike" dirty="0">
                <a:solidFill>
                  <a:srgbClr val="000000"/>
                </a:solidFill>
                <a:effectLst/>
              </a:rPr>
            </a:br>
            <a:endParaRPr lang="en-GB" dirty="0"/>
          </a:p>
        </p:txBody>
      </p:sp>
      <p:sp>
        <p:nvSpPr>
          <p:cNvPr id="4" name="Date Placeholder 3">
            <a:extLst>
              <a:ext uri="{FF2B5EF4-FFF2-40B4-BE49-F238E27FC236}">
                <a16:creationId xmlns:a16="http://schemas.microsoft.com/office/drawing/2014/main" id="{72261324-9F87-2CF6-997B-48F50257FF10}"/>
              </a:ext>
            </a:extLst>
          </p:cNvPr>
          <p:cNvSpPr>
            <a:spLocks noGrp="1"/>
          </p:cNvSpPr>
          <p:nvPr>
            <p:ph type="dt" sz="half" idx="10"/>
          </p:nvPr>
        </p:nvSpPr>
        <p:spPr/>
        <p:txBody>
          <a:bodyPr/>
          <a:lstStyle/>
          <a:p>
            <a:pPr>
              <a:defRPr/>
            </a:pPr>
            <a:fld id="{2303D31F-598B-47EE-BA37-93F097A3D676}" type="datetime1">
              <a:rPr lang="en-GB" altLang="en-US" smtClean="0"/>
              <a:pPr>
                <a:defRPr/>
              </a:pPr>
              <a:t>05/03/2025</a:t>
            </a:fld>
            <a:endParaRPr lang="en-GB" altLang="en-US"/>
          </a:p>
        </p:txBody>
      </p:sp>
      <p:sp>
        <p:nvSpPr>
          <p:cNvPr id="5" name="Slide Number Placeholder 4">
            <a:extLst>
              <a:ext uri="{FF2B5EF4-FFF2-40B4-BE49-F238E27FC236}">
                <a16:creationId xmlns:a16="http://schemas.microsoft.com/office/drawing/2014/main" id="{30F56AB9-A40B-4B22-3283-F83D6FA123F8}"/>
              </a:ext>
            </a:extLst>
          </p:cNvPr>
          <p:cNvSpPr>
            <a:spLocks noGrp="1"/>
          </p:cNvSpPr>
          <p:nvPr>
            <p:ph type="sldNum" sz="quarter" idx="12"/>
          </p:nvPr>
        </p:nvSpPr>
        <p:spPr/>
        <p:txBody>
          <a:bodyPr/>
          <a:lstStyle/>
          <a:p>
            <a:pPr>
              <a:defRPr/>
            </a:pPr>
            <a:fld id="{6550E941-99E4-4403-A917-B30FF69A9617}" type="slidenum">
              <a:rPr lang="en-GB" altLang="en-US" smtClean="0"/>
              <a:pPr>
                <a:defRPr/>
              </a:pPr>
              <a:t>2</a:t>
            </a:fld>
            <a:endParaRPr lang="en-GB" altLang="en-US"/>
          </a:p>
        </p:txBody>
      </p:sp>
    </p:spTree>
    <p:extLst>
      <p:ext uri="{BB962C8B-B14F-4D97-AF65-F5344CB8AC3E}">
        <p14:creationId xmlns:p14="http://schemas.microsoft.com/office/powerpoint/2010/main" val="7068581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DB19E0-F378-7E8C-D55E-81D3A417DAA1}"/>
              </a:ext>
            </a:extLst>
          </p:cNvPr>
          <p:cNvSpPr>
            <a:spLocks noGrp="1"/>
          </p:cNvSpPr>
          <p:nvPr>
            <p:ph type="title"/>
          </p:nvPr>
        </p:nvSpPr>
        <p:spPr/>
        <p:txBody>
          <a:bodyPr/>
          <a:lstStyle/>
          <a:p>
            <a:r>
              <a:rPr lang="en-GB" sz="3600" b="1" dirty="0"/>
              <a:t>Marketing Mix</a:t>
            </a:r>
          </a:p>
        </p:txBody>
      </p:sp>
      <p:sp>
        <p:nvSpPr>
          <p:cNvPr id="3" name="Content Placeholder 2">
            <a:extLst>
              <a:ext uri="{FF2B5EF4-FFF2-40B4-BE49-F238E27FC236}">
                <a16:creationId xmlns:a16="http://schemas.microsoft.com/office/drawing/2014/main" id="{2510EB66-EED6-435D-6342-B8A34AFBFB20}"/>
              </a:ext>
            </a:extLst>
          </p:cNvPr>
          <p:cNvSpPr>
            <a:spLocks noGrp="1"/>
          </p:cNvSpPr>
          <p:nvPr>
            <p:ph idx="1"/>
          </p:nvPr>
        </p:nvSpPr>
        <p:spPr/>
        <p:txBody>
          <a:bodyPr/>
          <a:lstStyle/>
          <a:p>
            <a:r>
              <a:rPr lang="en-GB" sz="2400" dirty="0"/>
              <a:t>In the early 1960s, prominent American marketing expert Neil Borden (1964) introduced the phrase "marketing mix" to encompass the key activities of companies believed to enhance the appeal of their products and services. </a:t>
            </a:r>
          </a:p>
          <a:p>
            <a:r>
              <a:rPr lang="en-GB" sz="2400" dirty="0"/>
              <a:t>These activities were categorised under the well-known "4Ps" of marketing: product, price, promotion, and place, which later expanded to include three additional Ps: People, Process, Physical Evidence.</a:t>
            </a:r>
          </a:p>
        </p:txBody>
      </p:sp>
      <p:sp>
        <p:nvSpPr>
          <p:cNvPr id="4" name="Date Placeholder 3">
            <a:extLst>
              <a:ext uri="{FF2B5EF4-FFF2-40B4-BE49-F238E27FC236}">
                <a16:creationId xmlns:a16="http://schemas.microsoft.com/office/drawing/2014/main" id="{9440BFEC-AC44-B35E-4BF7-4035DC17903C}"/>
              </a:ext>
            </a:extLst>
          </p:cNvPr>
          <p:cNvSpPr>
            <a:spLocks noGrp="1"/>
          </p:cNvSpPr>
          <p:nvPr>
            <p:ph type="dt" sz="half" idx="10"/>
          </p:nvPr>
        </p:nvSpPr>
        <p:spPr/>
        <p:txBody>
          <a:bodyPr/>
          <a:lstStyle/>
          <a:p>
            <a:pPr>
              <a:defRPr/>
            </a:pPr>
            <a:fld id="{2303D31F-598B-47EE-BA37-93F097A3D676}" type="datetime1">
              <a:rPr lang="en-GB" altLang="en-US" smtClean="0"/>
              <a:pPr>
                <a:defRPr/>
              </a:pPr>
              <a:t>05/03/2025</a:t>
            </a:fld>
            <a:endParaRPr lang="en-GB" altLang="en-US"/>
          </a:p>
        </p:txBody>
      </p:sp>
      <p:sp>
        <p:nvSpPr>
          <p:cNvPr id="5" name="Slide Number Placeholder 4">
            <a:extLst>
              <a:ext uri="{FF2B5EF4-FFF2-40B4-BE49-F238E27FC236}">
                <a16:creationId xmlns:a16="http://schemas.microsoft.com/office/drawing/2014/main" id="{447D99C8-86F5-D008-7443-562747EF94D8}"/>
              </a:ext>
            </a:extLst>
          </p:cNvPr>
          <p:cNvSpPr>
            <a:spLocks noGrp="1"/>
          </p:cNvSpPr>
          <p:nvPr>
            <p:ph type="sldNum" sz="quarter" idx="12"/>
          </p:nvPr>
        </p:nvSpPr>
        <p:spPr/>
        <p:txBody>
          <a:bodyPr/>
          <a:lstStyle/>
          <a:p>
            <a:pPr>
              <a:defRPr/>
            </a:pPr>
            <a:fld id="{6550E941-99E4-4403-A917-B30FF69A9617}" type="slidenum">
              <a:rPr lang="en-GB" altLang="en-US" smtClean="0"/>
              <a:pPr>
                <a:defRPr/>
              </a:pPr>
              <a:t>3</a:t>
            </a:fld>
            <a:endParaRPr lang="en-GB" altLang="en-US"/>
          </a:p>
        </p:txBody>
      </p:sp>
    </p:spTree>
    <p:extLst>
      <p:ext uri="{BB962C8B-B14F-4D97-AF65-F5344CB8AC3E}">
        <p14:creationId xmlns:p14="http://schemas.microsoft.com/office/powerpoint/2010/main" val="151767835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013FF36-F80C-F416-90CF-CF6A0B942445}"/>
              </a:ext>
            </a:extLst>
          </p:cNvPr>
          <p:cNvSpPr>
            <a:spLocks noGrp="1"/>
          </p:cNvSpPr>
          <p:nvPr>
            <p:ph type="title"/>
          </p:nvPr>
        </p:nvSpPr>
        <p:spPr/>
        <p:txBody>
          <a:bodyPr/>
          <a:lstStyle/>
          <a:p>
            <a:r>
              <a:rPr lang="en-GB" sz="3600" b="1" dirty="0"/>
              <a:t>Product</a:t>
            </a:r>
          </a:p>
        </p:txBody>
      </p:sp>
      <p:sp>
        <p:nvSpPr>
          <p:cNvPr id="3" name="Content Placeholder 2">
            <a:extLst>
              <a:ext uri="{FF2B5EF4-FFF2-40B4-BE49-F238E27FC236}">
                <a16:creationId xmlns:a16="http://schemas.microsoft.com/office/drawing/2014/main" id="{95D983AA-52A5-5290-48DE-468F1E268164}"/>
              </a:ext>
            </a:extLst>
          </p:cNvPr>
          <p:cNvSpPr>
            <a:spLocks noGrp="1"/>
          </p:cNvSpPr>
          <p:nvPr>
            <p:ph idx="1"/>
          </p:nvPr>
        </p:nvSpPr>
        <p:spPr>
          <a:xfrm>
            <a:off x="457200" y="1628800"/>
            <a:ext cx="8229600" cy="3917032"/>
          </a:xfrm>
        </p:spPr>
        <p:txBody>
          <a:bodyPr/>
          <a:lstStyle/>
          <a:p>
            <a:r>
              <a:rPr lang="en-GB" sz="2800" dirty="0"/>
              <a:t>Most market offerings consist of both a physical, tangible product and an intangible service.</a:t>
            </a:r>
          </a:p>
        </p:txBody>
      </p:sp>
      <p:sp>
        <p:nvSpPr>
          <p:cNvPr id="4" name="Date Placeholder 3">
            <a:extLst>
              <a:ext uri="{FF2B5EF4-FFF2-40B4-BE49-F238E27FC236}">
                <a16:creationId xmlns:a16="http://schemas.microsoft.com/office/drawing/2014/main" id="{088DA81B-F46F-B722-A441-16265A0B4617}"/>
              </a:ext>
            </a:extLst>
          </p:cNvPr>
          <p:cNvSpPr>
            <a:spLocks noGrp="1"/>
          </p:cNvSpPr>
          <p:nvPr>
            <p:ph type="dt" sz="half" idx="10"/>
          </p:nvPr>
        </p:nvSpPr>
        <p:spPr/>
        <p:txBody>
          <a:bodyPr/>
          <a:lstStyle/>
          <a:p>
            <a:pPr>
              <a:defRPr/>
            </a:pPr>
            <a:fld id="{2303D31F-598B-47EE-BA37-93F097A3D676}" type="datetime1">
              <a:rPr lang="en-GB" altLang="en-US" smtClean="0"/>
              <a:pPr>
                <a:defRPr/>
              </a:pPr>
              <a:t>05/03/2025</a:t>
            </a:fld>
            <a:endParaRPr lang="en-GB" altLang="en-US"/>
          </a:p>
        </p:txBody>
      </p:sp>
      <p:sp>
        <p:nvSpPr>
          <p:cNvPr id="5" name="Slide Number Placeholder 4">
            <a:extLst>
              <a:ext uri="{FF2B5EF4-FFF2-40B4-BE49-F238E27FC236}">
                <a16:creationId xmlns:a16="http://schemas.microsoft.com/office/drawing/2014/main" id="{2FCD9C4B-DAB2-6E1D-792C-6577FFFCC4EC}"/>
              </a:ext>
            </a:extLst>
          </p:cNvPr>
          <p:cNvSpPr>
            <a:spLocks noGrp="1"/>
          </p:cNvSpPr>
          <p:nvPr>
            <p:ph type="sldNum" sz="quarter" idx="12"/>
          </p:nvPr>
        </p:nvSpPr>
        <p:spPr/>
        <p:txBody>
          <a:bodyPr/>
          <a:lstStyle/>
          <a:p>
            <a:pPr>
              <a:defRPr/>
            </a:pPr>
            <a:fld id="{6550E941-99E4-4403-A917-B30FF69A9617}" type="slidenum">
              <a:rPr lang="en-GB" altLang="en-US" smtClean="0"/>
              <a:pPr>
                <a:defRPr/>
              </a:pPr>
              <a:t>4</a:t>
            </a:fld>
            <a:endParaRPr lang="en-GB" altLang="en-US"/>
          </a:p>
        </p:txBody>
      </p:sp>
      <p:pic>
        <p:nvPicPr>
          <p:cNvPr id="1028" name="Picture 4" descr="almond milk advert ...">
            <a:extLst>
              <a:ext uri="{FF2B5EF4-FFF2-40B4-BE49-F238E27FC236}">
                <a16:creationId xmlns:a16="http://schemas.microsoft.com/office/drawing/2014/main" id="{8A3813A6-8B66-A6BA-702A-9AF756B210E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18063" y="3221732"/>
            <a:ext cx="3157793" cy="2324100"/>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Head&amp;Shoulders UK">
            <a:extLst>
              <a:ext uri="{FF2B5EF4-FFF2-40B4-BE49-F238E27FC236}">
                <a16:creationId xmlns:a16="http://schemas.microsoft.com/office/drawing/2014/main" id="{D4A5F8ED-571D-58A0-F3BE-B54CCF4A0933}"/>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300192" y="2688332"/>
            <a:ext cx="2857500" cy="2857500"/>
          </a:xfrm>
          <a:prstGeom prst="rect">
            <a:avLst/>
          </a:prstGeom>
          <a:noFill/>
          <a:extLst>
            <a:ext uri="{909E8E84-426E-40DD-AFC4-6F175D3DCCD1}">
              <a14:hiddenFill xmlns:a14="http://schemas.microsoft.com/office/drawing/2010/main">
                <a:solidFill>
                  <a:srgbClr val="FFFFFF"/>
                </a:solidFill>
              </a14:hiddenFill>
            </a:ext>
          </a:extLst>
        </p:spPr>
      </p:pic>
      <p:pic>
        <p:nvPicPr>
          <p:cNvPr id="1034" name="Picture 10" descr="Refurbished iPhone 16 128 GB Teal 24 ...">
            <a:extLst>
              <a:ext uri="{FF2B5EF4-FFF2-40B4-BE49-F238E27FC236}">
                <a16:creationId xmlns:a16="http://schemas.microsoft.com/office/drawing/2014/main" id="{EC60E9BC-5ECC-AD1B-2C01-83E186682C19}"/>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486834" y="2551031"/>
            <a:ext cx="1581110" cy="1581110"/>
          </a:xfrm>
          <a:prstGeom prst="rect">
            <a:avLst/>
          </a:prstGeom>
          <a:noFill/>
          <a:extLst>
            <a:ext uri="{909E8E84-426E-40DD-AFC4-6F175D3DCCD1}">
              <a14:hiddenFill xmlns:a14="http://schemas.microsoft.com/office/drawing/2010/main">
                <a:solidFill>
                  <a:srgbClr val="FFFFFF"/>
                </a:solidFill>
              </a14:hiddenFill>
            </a:ext>
          </a:extLst>
        </p:spPr>
      </p:pic>
      <p:pic>
        <p:nvPicPr>
          <p:cNvPr id="1036" name="Picture 12" descr="Surface Laptop 6 for Business 13.5 inch ...">
            <a:extLst>
              <a:ext uri="{FF2B5EF4-FFF2-40B4-BE49-F238E27FC236}">
                <a16:creationId xmlns:a16="http://schemas.microsoft.com/office/drawing/2014/main" id="{3AFCA643-020D-8349-19A9-2542D8B79CD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982189" y="3933056"/>
            <a:ext cx="2991574" cy="168088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762103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FD42D8-83B0-6DF8-82DD-5B56E60E8E8C}"/>
              </a:ext>
            </a:extLst>
          </p:cNvPr>
          <p:cNvSpPr>
            <a:spLocks noGrp="1"/>
          </p:cNvSpPr>
          <p:nvPr>
            <p:ph type="title"/>
          </p:nvPr>
        </p:nvSpPr>
        <p:spPr/>
        <p:txBody>
          <a:bodyPr/>
          <a:lstStyle/>
          <a:p>
            <a:r>
              <a:rPr lang="en-GB" sz="3600" b="1" dirty="0"/>
              <a:t>Key Product/Service Concepts</a:t>
            </a:r>
          </a:p>
        </p:txBody>
      </p:sp>
      <p:sp>
        <p:nvSpPr>
          <p:cNvPr id="3" name="Content Placeholder 2">
            <a:extLst>
              <a:ext uri="{FF2B5EF4-FFF2-40B4-BE49-F238E27FC236}">
                <a16:creationId xmlns:a16="http://schemas.microsoft.com/office/drawing/2014/main" id="{F4419F88-8012-7801-2A53-78DB88D3E93B}"/>
              </a:ext>
            </a:extLst>
          </p:cNvPr>
          <p:cNvSpPr>
            <a:spLocks noGrp="1"/>
          </p:cNvSpPr>
          <p:nvPr>
            <p:ph idx="1"/>
          </p:nvPr>
        </p:nvSpPr>
        <p:spPr/>
        <p:txBody>
          <a:bodyPr/>
          <a:lstStyle/>
          <a:p>
            <a:r>
              <a:rPr lang="en-GB" sz="2800" dirty="0"/>
              <a:t>Products are best understood as solutions to customers' problems or means of fulfilling their needs.</a:t>
            </a:r>
          </a:p>
          <a:p>
            <a:r>
              <a:rPr lang="en-GB" sz="2800" dirty="0"/>
              <a:t>Philip Kotler, a renowned American marketing expert, expressed this idea effectively in 1997 by stating that customers don’t purchase a drill - they buy the hole it creates.</a:t>
            </a:r>
          </a:p>
          <a:p>
            <a:r>
              <a:rPr lang="en-GB" sz="2800" dirty="0"/>
              <a:t>In essence, people seek the benefits a product provides rather than the product itself.</a:t>
            </a:r>
          </a:p>
        </p:txBody>
      </p:sp>
      <p:sp>
        <p:nvSpPr>
          <p:cNvPr id="4" name="Date Placeholder 3">
            <a:extLst>
              <a:ext uri="{FF2B5EF4-FFF2-40B4-BE49-F238E27FC236}">
                <a16:creationId xmlns:a16="http://schemas.microsoft.com/office/drawing/2014/main" id="{9F6E1A05-4299-43C8-6547-6F7BF0E645E6}"/>
              </a:ext>
            </a:extLst>
          </p:cNvPr>
          <p:cNvSpPr>
            <a:spLocks noGrp="1"/>
          </p:cNvSpPr>
          <p:nvPr>
            <p:ph type="dt" sz="half" idx="10"/>
          </p:nvPr>
        </p:nvSpPr>
        <p:spPr/>
        <p:txBody>
          <a:bodyPr/>
          <a:lstStyle/>
          <a:p>
            <a:pPr>
              <a:defRPr/>
            </a:pPr>
            <a:fld id="{2303D31F-598B-47EE-BA37-93F097A3D676}" type="datetime1">
              <a:rPr lang="en-GB" altLang="en-US" smtClean="0"/>
              <a:pPr>
                <a:defRPr/>
              </a:pPr>
              <a:t>05/03/2025</a:t>
            </a:fld>
            <a:endParaRPr lang="en-GB" altLang="en-US"/>
          </a:p>
        </p:txBody>
      </p:sp>
      <p:sp>
        <p:nvSpPr>
          <p:cNvPr id="5" name="Slide Number Placeholder 4">
            <a:extLst>
              <a:ext uri="{FF2B5EF4-FFF2-40B4-BE49-F238E27FC236}">
                <a16:creationId xmlns:a16="http://schemas.microsoft.com/office/drawing/2014/main" id="{F2E04884-F778-5F58-A68B-69B17C5E980E}"/>
              </a:ext>
            </a:extLst>
          </p:cNvPr>
          <p:cNvSpPr>
            <a:spLocks noGrp="1"/>
          </p:cNvSpPr>
          <p:nvPr>
            <p:ph type="sldNum" sz="quarter" idx="12"/>
          </p:nvPr>
        </p:nvSpPr>
        <p:spPr/>
        <p:txBody>
          <a:bodyPr/>
          <a:lstStyle/>
          <a:p>
            <a:pPr>
              <a:defRPr/>
            </a:pPr>
            <a:fld id="{6550E941-99E4-4403-A917-B30FF69A9617}" type="slidenum">
              <a:rPr lang="en-GB" altLang="en-US" smtClean="0"/>
              <a:pPr>
                <a:defRPr/>
              </a:pPr>
              <a:t>5</a:t>
            </a:fld>
            <a:endParaRPr lang="en-GB" altLang="en-US"/>
          </a:p>
        </p:txBody>
      </p:sp>
    </p:spTree>
    <p:extLst>
      <p:ext uri="{BB962C8B-B14F-4D97-AF65-F5344CB8AC3E}">
        <p14:creationId xmlns:p14="http://schemas.microsoft.com/office/powerpoint/2010/main" val="263435035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FC449E1-9216-DB97-5B6C-9495358EEAE0}"/>
              </a:ext>
            </a:extLst>
          </p:cNvPr>
          <p:cNvSpPr>
            <a:spLocks noGrp="1"/>
          </p:cNvSpPr>
          <p:nvPr>
            <p:ph type="title"/>
          </p:nvPr>
        </p:nvSpPr>
        <p:spPr/>
        <p:txBody>
          <a:bodyPr/>
          <a:lstStyle/>
          <a:p>
            <a:r>
              <a:rPr lang="en-GB" sz="3600" b="1" dirty="0"/>
              <a:t>Product/Service Choice Criteria </a:t>
            </a:r>
            <a:r>
              <a:rPr lang="en-GB" sz="2000" dirty="0"/>
              <a:t>(1 of 4)</a:t>
            </a:r>
            <a:endParaRPr lang="en-GB" sz="3600" dirty="0"/>
          </a:p>
        </p:txBody>
      </p:sp>
      <p:sp>
        <p:nvSpPr>
          <p:cNvPr id="3" name="Content Placeholder 2">
            <a:extLst>
              <a:ext uri="{FF2B5EF4-FFF2-40B4-BE49-F238E27FC236}">
                <a16:creationId xmlns:a16="http://schemas.microsoft.com/office/drawing/2014/main" id="{C78FE6A5-3FD7-68A4-310E-D1CA8E4A6E5B}"/>
              </a:ext>
            </a:extLst>
          </p:cNvPr>
          <p:cNvSpPr>
            <a:spLocks noGrp="1"/>
          </p:cNvSpPr>
          <p:nvPr>
            <p:ph idx="1"/>
          </p:nvPr>
        </p:nvSpPr>
        <p:spPr/>
        <p:txBody>
          <a:bodyPr/>
          <a:lstStyle/>
          <a:p>
            <a:r>
              <a:rPr lang="en-GB" sz="2800" dirty="0"/>
              <a:t>Customers may select one product over another for multiple reasons, such as a </a:t>
            </a:r>
            <a:r>
              <a:rPr lang="en-GB" sz="2800" b="1" dirty="0"/>
              <a:t>cheaper price</a:t>
            </a:r>
            <a:r>
              <a:rPr lang="en-GB" sz="2800" dirty="0"/>
              <a:t>, or for more complex, </a:t>
            </a:r>
            <a:r>
              <a:rPr lang="en-GB" sz="2800" b="1" dirty="0"/>
              <a:t>lifestyle and beliefs</a:t>
            </a:r>
            <a:r>
              <a:rPr lang="en-GB" sz="2800" dirty="0"/>
              <a:t>, like how it aligns with their preferences.</a:t>
            </a:r>
          </a:p>
          <a:p>
            <a:r>
              <a:rPr lang="en-GB" sz="2800" dirty="0"/>
              <a:t>To better understand these decision-making factors, it helps to categorise them into two main types: </a:t>
            </a:r>
            <a:r>
              <a:rPr lang="en-GB" sz="2800" b="0" i="0" u="none" strike="noStrike" dirty="0">
                <a:solidFill>
                  <a:srgbClr val="000000"/>
                </a:solidFill>
                <a:effectLst/>
              </a:rPr>
              <a:t>rational and overt; and the emotional and covert. </a:t>
            </a:r>
            <a:r>
              <a:rPr lang="en-GB" sz="2800" b="1" i="0" u="none" strike="noStrike" dirty="0">
                <a:solidFill>
                  <a:srgbClr val="000000"/>
                </a:solidFill>
                <a:effectLst/>
                <a:highlight>
                  <a:srgbClr val="FFFF00"/>
                </a:highlight>
              </a:rPr>
              <a:t>Explained in next slides.</a:t>
            </a:r>
            <a:endParaRPr lang="en-GB" sz="2800" b="1" dirty="0">
              <a:highlight>
                <a:srgbClr val="FFFF00"/>
              </a:highlight>
            </a:endParaRPr>
          </a:p>
        </p:txBody>
      </p:sp>
      <p:sp>
        <p:nvSpPr>
          <p:cNvPr id="4" name="Date Placeholder 3">
            <a:extLst>
              <a:ext uri="{FF2B5EF4-FFF2-40B4-BE49-F238E27FC236}">
                <a16:creationId xmlns:a16="http://schemas.microsoft.com/office/drawing/2014/main" id="{0AECA577-27F7-EB26-8D45-F3FCE8C91F25}"/>
              </a:ext>
            </a:extLst>
          </p:cNvPr>
          <p:cNvSpPr>
            <a:spLocks noGrp="1"/>
          </p:cNvSpPr>
          <p:nvPr>
            <p:ph type="dt" sz="half" idx="10"/>
          </p:nvPr>
        </p:nvSpPr>
        <p:spPr/>
        <p:txBody>
          <a:bodyPr/>
          <a:lstStyle/>
          <a:p>
            <a:pPr>
              <a:defRPr/>
            </a:pPr>
            <a:fld id="{2303D31F-598B-47EE-BA37-93F097A3D676}" type="datetime1">
              <a:rPr lang="en-GB" altLang="en-US" smtClean="0"/>
              <a:pPr>
                <a:defRPr/>
              </a:pPr>
              <a:t>05/03/2025</a:t>
            </a:fld>
            <a:endParaRPr lang="en-GB" altLang="en-US"/>
          </a:p>
        </p:txBody>
      </p:sp>
      <p:sp>
        <p:nvSpPr>
          <p:cNvPr id="5" name="Slide Number Placeholder 4">
            <a:extLst>
              <a:ext uri="{FF2B5EF4-FFF2-40B4-BE49-F238E27FC236}">
                <a16:creationId xmlns:a16="http://schemas.microsoft.com/office/drawing/2014/main" id="{4316BEE1-5DC8-0A9C-D5EF-81B49968CF19}"/>
              </a:ext>
            </a:extLst>
          </p:cNvPr>
          <p:cNvSpPr>
            <a:spLocks noGrp="1"/>
          </p:cNvSpPr>
          <p:nvPr>
            <p:ph type="sldNum" sz="quarter" idx="12"/>
          </p:nvPr>
        </p:nvSpPr>
        <p:spPr/>
        <p:txBody>
          <a:bodyPr/>
          <a:lstStyle/>
          <a:p>
            <a:pPr>
              <a:defRPr/>
            </a:pPr>
            <a:fld id="{6550E941-99E4-4403-A917-B30FF69A9617}" type="slidenum">
              <a:rPr lang="en-GB" altLang="en-US" smtClean="0"/>
              <a:pPr>
                <a:defRPr/>
              </a:pPr>
              <a:t>6</a:t>
            </a:fld>
            <a:endParaRPr lang="en-GB" altLang="en-US"/>
          </a:p>
        </p:txBody>
      </p:sp>
    </p:spTree>
    <p:extLst>
      <p:ext uri="{BB962C8B-B14F-4D97-AF65-F5344CB8AC3E}">
        <p14:creationId xmlns:p14="http://schemas.microsoft.com/office/powerpoint/2010/main" val="312897704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A228A5B-24B6-B294-6495-CE671AD3CEB7}"/>
              </a:ext>
            </a:extLst>
          </p:cNvPr>
          <p:cNvSpPr>
            <a:spLocks noGrp="1"/>
          </p:cNvSpPr>
          <p:nvPr>
            <p:ph type="title"/>
          </p:nvPr>
        </p:nvSpPr>
        <p:spPr/>
        <p:txBody>
          <a:bodyPr/>
          <a:lstStyle/>
          <a:p>
            <a:r>
              <a:rPr lang="en-GB" sz="3600" b="1" dirty="0"/>
              <a:t>Product/service Choice Criteria </a:t>
            </a:r>
            <a:r>
              <a:rPr lang="en-GB" sz="2000" dirty="0"/>
              <a:t>(2 of 4)</a:t>
            </a:r>
            <a:endParaRPr lang="en-GB" sz="3600" dirty="0"/>
          </a:p>
        </p:txBody>
      </p:sp>
      <p:pic>
        <p:nvPicPr>
          <p:cNvPr id="7" name="Content Placeholder 6" descr="A diagram of a diagram of a different approach&#10;&#10;Description automatically generated with medium confidence">
            <a:extLst>
              <a:ext uri="{FF2B5EF4-FFF2-40B4-BE49-F238E27FC236}">
                <a16:creationId xmlns:a16="http://schemas.microsoft.com/office/drawing/2014/main" id="{55ABA20E-A0B9-9BCF-2108-DC4F879D97F6}"/>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003300" y="1742281"/>
            <a:ext cx="7137400" cy="3632200"/>
          </a:xfrm>
        </p:spPr>
      </p:pic>
      <p:sp>
        <p:nvSpPr>
          <p:cNvPr id="4" name="Date Placeholder 3">
            <a:extLst>
              <a:ext uri="{FF2B5EF4-FFF2-40B4-BE49-F238E27FC236}">
                <a16:creationId xmlns:a16="http://schemas.microsoft.com/office/drawing/2014/main" id="{4BE94CEC-F69C-7D83-E1AE-89FE1342F599}"/>
              </a:ext>
            </a:extLst>
          </p:cNvPr>
          <p:cNvSpPr>
            <a:spLocks noGrp="1"/>
          </p:cNvSpPr>
          <p:nvPr>
            <p:ph type="dt" sz="half" idx="10"/>
          </p:nvPr>
        </p:nvSpPr>
        <p:spPr/>
        <p:txBody>
          <a:bodyPr/>
          <a:lstStyle/>
          <a:p>
            <a:pPr>
              <a:defRPr/>
            </a:pPr>
            <a:fld id="{2303D31F-598B-47EE-BA37-93F097A3D676}" type="datetime1">
              <a:rPr lang="en-GB" altLang="en-US" smtClean="0"/>
              <a:pPr>
                <a:defRPr/>
              </a:pPr>
              <a:t>05/03/2025</a:t>
            </a:fld>
            <a:endParaRPr lang="en-GB" altLang="en-US"/>
          </a:p>
        </p:txBody>
      </p:sp>
      <p:sp>
        <p:nvSpPr>
          <p:cNvPr id="5" name="Slide Number Placeholder 4">
            <a:extLst>
              <a:ext uri="{FF2B5EF4-FFF2-40B4-BE49-F238E27FC236}">
                <a16:creationId xmlns:a16="http://schemas.microsoft.com/office/drawing/2014/main" id="{2022071C-9552-7DE9-6103-BFB02A969414}"/>
              </a:ext>
            </a:extLst>
          </p:cNvPr>
          <p:cNvSpPr>
            <a:spLocks noGrp="1"/>
          </p:cNvSpPr>
          <p:nvPr>
            <p:ph type="sldNum" sz="quarter" idx="12"/>
          </p:nvPr>
        </p:nvSpPr>
        <p:spPr/>
        <p:txBody>
          <a:bodyPr/>
          <a:lstStyle/>
          <a:p>
            <a:pPr>
              <a:defRPr/>
            </a:pPr>
            <a:fld id="{6550E941-99E4-4403-A917-B30FF69A9617}" type="slidenum">
              <a:rPr lang="en-GB" altLang="en-US" smtClean="0"/>
              <a:pPr>
                <a:defRPr/>
              </a:pPr>
              <a:t>7</a:t>
            </a:fld>
            <a:endParaRPr lang="en-GB" altLang="en-US"/>
          </a:p>
        </p:txBody>
      </p:sp>
      <p:sp>
        <p:nvSpPr>
          <p:cNvPr id="8" name="TextBox 7">
            <a:extLst>
              <a:ext uri="{FF2B5EF4-FFF2-40B4-BE49-F238E27FC236}">
                <a16:creationId xmlns:a16="http://schemas.microsoft.com/office/drawing/2014/main" id="{39B7F932-BCF5-DE33-3916-E1734E7C44FF}"/>
              </a:ext>
            </a:extLst>
          </p:cNvPr>
          <p:cNvSpPr txBox="1"/>
          <p:nvPr/>
        </p:nvSpPr>
        <p:spPr>
          <a:xfrm>
            <a:off x="3494285" y="5342592"/>
            <a:ext cx="2590774" cy="338554"/>
          </a:xfrm>
          <a:prstGeom prst="rect">
            <a:avLst/>
          </a:prstGeom>
          <a:noFill/>
        </p:spPr>
        <p:txBody>
          <a:bodyPr wrap="none" rtlCol="0">
            <a:spAutoFit/>
          </a:bodyPr>
          <a:lstStyle/>
          <a:p>
            <a:r>
              <a:rPr lang="en-GB" sz="1600" b="0" i="0" u="none" strike="noStrike" dirty="0">
                <a:solidFill>
                  <a:srgbClr val="3A3A3A"/>
                </a:solidFill>
                <a:effectLst/>
                <a:latin typeface="+mn-lt"/>
              </a:rPr>
              <a:t>(Hooley </a:t>
            </a:r>
            <a:r>
              <a:rPr lang="en-GB" sz="1600" b="0" i="1" u="none" strike="noStrike" dirty="0">
                <a:solidFill>
                  <a:srgbClr val="3A3A3A"/>
                </a:solidFill>
                <a:effectLst/>
                <a:latin typeface="+mn-lt"/>
              </a:rPr>
              <a:t>et al.,</a:t>
            </a:r>
            <a:r>
              <a:rPr lang="en-GB" sz="1600" b="0" i="0" u="none" strike="noStrike" dirty="0">
                <a:solidFill>
                  <a:srgbClr val="3A3A3A"/>
                </a:solidFill>
                <a:effectLst/>
                <a:latin typeface="+mn-lt"/>
              </a:rPr>
              <a:t> 2020, p 289)</a:t>
            </a:r>
            <a:endParaRPr lang="en-GB" sz="1600" dirty="0">
              <a:latin typeface="+mn-lt"/>
            </a:endParaRPr>
          </a:p>
        </p:txBody>
      </p:sp>
      <p:sp>
        <p:nvSpPr>
          <p:cNvPr id="9" name="TextBox 8">
            <a:extLst>
              <a:ext uri="{FF2B5EF4-FFF2-40B4-BE49-F238E27FC236}">
                <a16:creationId xmlns:a16="http://schemas.microsoft.com/office/drawing/2014/main" id="{E3DD13AA-FCD4-BEA5-51F4-C6B0C3E593FA}"/>
              </a:ext>
            </a:extLst>
          </p:cNvPr>
          <p:cNvSpPr txBox="1"/>
          <p:nvPr/>
        </p:nvSpPr>
        <p:spPr>
          <a:xfrm>
            <a:off x="1015330" y="5034662"/>
            <a:ext cx="3171061" cy="338554"/>
          </a:xfrm>
          <a:prstGeom prst="rect">
            <a:avLst/>
          </a:prstGeom>
          <a:noFill/>
        </p:spPr>
        <p:txBody>
          <a:bodyPr wrap="none" rtlCol="0">
            <a:spAutoFit/>
          </a:bodyPr>
          <a:lstStyle/>
          <a:p>
            <a:r>
              <a:rPr lang="en-GB" sz="1600" dirty="0">
                <a:latin typeface="+mn-lt"/>
              </a:rPr>
              <a:t>Figure 1: Product Choice Criteria</a:t>
            </a:r>
          </a:p>
        </p:txBody>
      </p:sp>
    </p:spTree>
    <p:extLst>
      <p:ext uri="{BB962C8B-B14F-4D97-AF65-F5344CB8AC3E}">
        <p14:creationId xmlns:p14="http://schemas.microsoft.com/office/powerpoint/2010/main" val="408410689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3D78642-4FC5-7290-8496-8659AE554B29}"/>
              </a:ext>
            </a:extLst>
          </p:cNvPr>
          <p:cNvSpPr>
            <a:spLocks noGrp="1"/>
          </p:cNvSpPr>
          <p:nvPr>
            <p:ph type="title"/>
          </p:nvPr>
        </p:nvSpPr>
        <p:spPr/>
        <p:txBody>
          <a:bodyPr/>
          <a:lstStyle/>
          <a:p>
            <a:r>
              <a:rPr lang="en-GB" sz="3600" b="1" i="0" u="none" strike="noStrike" dirty="0">
                <a:solidFill>
                  <a:srgbClr val="000000"/>
                </a:solidFill>
                <a:effectLst/>
              </a:rPr>
              <a:t>Practical &amp; Rational Overt </a:t>
            </a:r>
            <a:r>
              <a:rPr lang="en-GB" sz="2000" dirty="0"/>
              <a:t>(3 of 4)</a:t>
            </a:r>
            <a:endParaRPr lang="en-GB" sz="3600" b="1" dirty="0"/>
          </a:p>
        </p:txBody>
      </p:sp>
      <p:sp>
        <p:nvSpPr>
          <p:cNvPr id="3" name="Content Placeholder 2">
            <a:extLst>
              <a:ext uri="{FF2B5EF4-FFF2-40B4-BE49-F238E27FC236}">
                <a16:creationId xmlns:a16="http://schemas.microsoft.com/office/drawing/2014/main" id="{87B261B8-3DA7-7901-67D2-3E8B778C7728}"/>
              </a:ext>
            </a:extLst>
          </p:cNvPr>
          <p:cNvSpPr>
            <a:spLocks noGrp="1"/>
          </p:cNvSpPr>
          <p:nvPr>
            <p:ph idx="1"/>
          </p:nvPr>
        </p:nvSpPr>
        <p:spPr>
          <a:xfrm>
            <a:off x="457200" y="1556792"/>
            <a:ext cx="8229600" cy="3917032"/>
          </a:xfrm>
        </p:spPr>
        <p:txBody>
          <a:bodyPr/>
          <a:lstStyle/>
          <a:p>
            <a:pPr marL="0" indent="0">
              <a:buNone/>
            </a:pPr>
            <a:r>
              <a:rPr lang="en-GB" sz="2800" dirty="0"/>
              <a:t>Focuses on </a:t>
            </a:r>
            <a:r>
              <a:rPr lang="en-GB" sz="2800" b="1" dirty="0"/>
              <a:t>tangible</a:t>
            </a:r>
            <a:r>
              <a:rPr lang="en-GB" sz="2800" dirty="0"/>
              <a:t> and </a:t>
            </a:r>
            <a:r>
              <a:rPr lang="en-GB" sz="2800" b="1" dirty="0"/>
              <a:t>functional</a:t>
            </a:r>
            <a:r>
              <a:rPr lang="en-GB" sz="2800" dirty="0"/>
              <a:t> aspects of a purchase. Consumers consider:</a:t>
            </a:r>
          </a:p>
          <a:p>
            <a:pPr lvl="1">
              <a:buFont typeface="Arial" panose="020B0604020202020204" pitchFamily="34" charset="0"/>
              <a:buChar char="•"/>
            </a:pPr>
            <a:r>
              <a:rPr lang="en-GB" sz="2400" b="1" dirty="0"/>
              <a:t>Perceived benefits</a:t>
            </a:r>
            <a:r>
              <a:rPr lang="en-GB" sz="2400" dirty="0"/>
              <a:t> – What they gain from the product?</a:t>
            </a:r>
          </a:p>
          <a:p>
            <a:pPr lvl="1">
              <a:buFont typeface="Arial" panose="020B0604020202020204" pitchFamily="34" charset="0"/>
              <a:buChar char="•"/>
            </a:pPr>
            <a:r>
              <a:rPr lang="en-GB" sz="2400" b="1" dirty="0"/>
              <a:t>Physical justification</a:t>
            </a:r>
            <a:r>
              <a:rPr lang="en-GB" sz="2400" dirty="0"/>
              <a:t> – Logical reasons for choosing it.</a:t>
            </a:r>
          </a:p>
          <a:p>
            <a:pPr lvl="1">
              <a:buFont typeface="Arial" panose="020B0604020202020204" pitchFamily="34" charset="0"/>
              <a:buChar char="•"/>
            </a:pPr>
            <a:r>
              <a:rPr lang="en-GB" sz="2400" b="1" dirty="0"/>
              <a:t>Beliefs about value for money (VFM)</a:t>
            </a:r>
            <a:r>
              <a:rPr lang="en-GB" sz="2400" dirty="0"/>
              <a:t> – Cost vs. benefits analysis.</a:t>
            </a:r>
          </a:p>
          <a:p>
            <a:pPr lvl="1">
              <a:buFont typeface="Arial" panose="020B0604020202020204" pitchFamily="34" charset="0"/>
              <a:buChar char="•"/>
            </a:pPr>
            <a:r>
              <a:rPr lang="en-GB" sz="2400" b="1" dirty="0"/>
              <a:t>Availability</a:t>
            </a:r>
            <a:r>
              <a:rPr lang="en-GB" sz="2400" dirty="0"/>
              <a:t> – Ease of access to the product.</a:t>
            </a:r>
          </a:p>
          <a:p>
            <a:pPr lvl="1">
              <a:buFont typeface="Arial" panose="020B0604020202020204" pitchFamily="34" charset="0"/>
              <a:buChar char="•"/>
            </a:pPr>
            <a:r>
              <a:rPr lang="en-GB" sz="2400" b="1" dirty="0"/>
              <a:t>Habit</a:t>
            </a:r>
            <a:r>
              <a:rPr lang="en-GB" sz="2400" dirty="0"/>
              <a:t> – Past behaviours influencing future purchases.</a:t>
            </a:r>
          </a:p>
          <a:p>
            <a:endParaRPr lang="en-GB" dirty="0"/>
          </a:p>
        </p:txBody>
      </p:sp>
      <p:sp>
        <p:nvSpPr>
          <p:cNvPr id="4" name="Date Placeholder 3">
            <a:extLst>
              <a:ext uri="{FF2B5EF4-FFF2-40B4-BE49-F238E27FC236}">
                <a16:creationId xmlns:a16="http://schemas.microsoft.com/office/drawing/2014/main" id="{199458D1-7509-5D46-A501-3A278CA264A6}"/>
              </a:ext>
            </a:extLst>
          </p:cNvPr>
          <p:cNvSpPr>
            <a:spLocks noGrp="1"/>
          </p:cNvSpPr>
          <p:nvPr>
            <p:ph type="dt" sz="half" idx="10"/>
          </p:nvPr>
        </p:nvSpPr>
        <p:spPr/>
        <p:txBody>
          <a:bodyPr/>
          <a:lstStyle/>
          <a:p>
            <a:pPr>
              <a:defRPr/>
            </a:pPr>
            <a:fld id="{2303D31F-598B-47EE-BA37-93F097A3D676}" type="datetime1">
              <a:rPr lang="en-GB" altLang="en-US" smtClean="0"/>
              <a:pPr>
                <a:defRPr/>
              </a:pPr>
              <a:t>05/03/2025</a:t>
            </a:fld>
            <a:endParaRPr lang="en-GB" altLang="en-US"/>
          </a:p>
        </p:txBody>
      </p:sp>
      <p:sp>
        <p:nvSpPr>
          <p:cNvPr id="5" name="Slide Number Placeholder 4">
            <a:extLst>
              <a:ext uri="{FF2B5EF4-FFF2-40B4-BE49-F238E27FC236}">
                <a16:creationId xmlns:a16="http://schemas.microsoft.com/office/drawing/2014/main" id="{25CAD7BA-34B8-E712-2883-86060E78DB12}"/>
              </a:ext>
            </a:extLst>
          </p:cNvPr>
          <p:cNvSpPr>
            <a:spLocks noGrp="1"/>
          </p:cNvSpPr>
          <p:nvPr>
            <p:ph type="sldNum" sz="quarter" idx="12"/>
          </p:nvPr>
        </p:nvSpPr>
        <p:spPr/>
        <p:txBody>
          <a:bodyPr/>
          <a:lstStyle/>
          <a:p>
            <a:pPr>
              <a:defRPr/>
            </a:pPr>
            <a:fld id="{6550E941-99E4-4403-A917-B30FF69A9617}" type="slidenum">
              <a:rPr lang="en-GB" altLang="en-US" smtClean="0"/>
              <a:pPr>
                <a:defRPr/>
              </a:pPr>
              <a:t>8</a:t>
            </a:fld>
            <a:endParaRPr lang="en-GB" altLang="en-US"/>
          </a:p>
        </p:txBody>
      </p:sp>
    </p:spTree>
    <p:extLst>
      <p:ext uri="{BB962C8B-B14F-4D97-AF65-F5344CB8AC3E}">
        <p14:creationId xmlns:p14="http://schemas.microsoft.com/office/powerpoint/2010/main" val="39947882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AA45CFB-55AA-B19C-2C40-83B2A5A8B6C5}"/>
              </a:ext>
            </a:extLst>
          </p:cNvPr>
          <p:cNvSpPr>
            <a:spLocks noGrp="1"/>
          </p:cNvSpPr>
          <p:nvPr>
            <p:ph type="title"/>
          </p:nvPr>
        </p:nvSpPr>
        <p:spPr/>
        <p:txBody>
          <a:bodyPr/>
          <a:lstStyle/>
          <a:p>
            <a:r>
              <a:rPr lang="en-GB" sz="3600" b="1" i="0" u="none" strike="noStrike" dirty="0">
                <a:solidFill>
                  <a:srgbClr val="000000"/>
                </a:solidFill>
                <a:effectLst/>
              </a:rPr>
              <a:t>Symbolic &amp; Emotional Covert </a:t>
            </a:r>
            <a:r>
              <a:rPr lang="en-GB" sz="2000" dirty="0"/>
              <a:t>(4 of 4)</a:t>
            </a:r>
            <a:endParaRPr lang="en-GB" sz="3600" b="1" dirty="0"/>
          </a:p>
        </p:txBody>
      </p:sp>
      <p:sp>
        <p:nvSpPr>
          <p:cNvPr id="3" name="Content Placeholder 2">
            <a:extLst>
              <a:ext uri="{FF2B5EF4-FFF2-40B4-BE49-F238E27FC236}">
                <a16:creationId xmlns:a16="http://schemas.microsoft.com/office/drawing/2014/main" id="{28B918BC-6FBE-210E-BA45-B821FEA3F522}"/>
              </a:ext>
            </a:extLst>
          </p:cNvPr>
          <p:cNvSpPr>
            <a:spLocks noGrp="1"/>
          </p:cNvSpPr>
          <p:nvPr>
            <p:ph idx="1"/>
          </p:nvPr>
        </p:nvSpPr>
        <p:spPr/>
        <p:txBody>
          <a:bodyPr/>
          <a:lstStyle/>
          <a:p>
            <a:pPr marL="0" indent="0">
              <a:buNone/>
            </a:pPr>
            <a:r>
              <a:rPr lang="en-GB" sz="2800" dirty="0"/>
              <a:t>Emphasises </a:t>
            </a:r>
            <a:r>
              <a:rPr lang="en-GB" sz="2800" b="1" dirty="0"/>
              <a:t>psychological</a:t>
            </a:r>
            <a:r>
              <a:rPr lang="en-GB" sz="2800" dirty="0"/>
              <a:t> and </a:t>
            </a:r>
            <a:r>
              <a:rPr lang="en-GB" sz="2800" b="1" dirty="0"/>
              <a:t>identity-related</a:t>
            </a:r>
            <a:r>
              <a:rPr lang="en-GB" sz="2800" dirty="0"/>
              <a:t> factors. Consumers consider:</a:t>
            </a:r>
          </a:p>
          <a:p>
            <a:pPr lvl="1">
              <a:buFont typeface="Arial" panose="020B0604020202020204" pitchFamily="34" charset="0"/>
              <a:buChar char="•"/>
            </a:pPr>
            <a:r>
              <a:rPr lang="en-GB" sz="2400" b="1" dirty="0"/>
              <a:t>Lifestyle fit</a:t>
            </a:r>
            <a:r>
              <a:rPr lang="en-GB" sz="2400" dirty="0"/>
              <a:t> – Aligns with personal values and daily life.</a:t>
            </a:r>
          </a:p>
          <a:p>
            <a:pPr lvl="1">
              <a:buFont typeface="Arial" panose="020B0604020202020204" pitchFamily="34" charset="0"/>
              <a:buChar char="•"/>
            </a:pPr>
            <a:r>
              <a:rPr lang="en-GB" sz="2400" b="1" dirty="0"/>
              <a:t>Identity expression</a:t>
            </a:r>
            <a:r>
              <a:rPr lang="en-GB" sz="2400" dirty="0"/>
              <a:t> – Helps showcase personality or social status.</a:t>
            </a:r>
          </a:p>
          <a:p>
            <a:pPr lvl="1">
              <a:buFont typeface="Arial" panose="020B0604020202020204" pitchFamily="34" charset="0"/>
              <a:buChar char="•"/>
            </a:pPr>
            <a:r>
              <a:rPr lang="en-GB" sz="2400" b="1" dirty="0"/>
              <a:t>Reassurance</a:t>
            </a:r>
            <a:r>
              <a:rPr lang="en-GB" sz="2400" dirty="0"/>
              <a:t> – Provides comfort or confidence in the decision.</a:t>
            </a:r>
          </a:p>
          <a:p>
            <a:pPr lvl="1">
              <a:buFont typeface="Arial" panose="020B0604020202020204" pitchFamily="34" charset="0"/>
              <a:buChar char="•"/>
            </a:pPr>
            <a:r>
              <a:rPr lang="en-GB" sz="2400" b="1" dirty="0"/>
              <a:t>Feeling good</a:t>
            </a:r>
            <a:r>
              <a:rPr lang="en-GB" sz="2400" dirty="0"/>
              <a:t> – Emotional satisfaction from the purchase.</a:t>
            </a:r>
          </a:p>
          <a:p>
            <a:endParaRPr lang="en-GB" dirty="0"/>
          </a:p>
        </p:txBody>
      </p:sp>
      <p:sp>
        <p:nvSpPr>
          <p:cNvPr id="4" name="Date Placeholder 3">
            <a:extLst>
              <a:ext uri="{FF2B5EF4-FFF2-40B4-BE49-F238E27FC236}">
                <a16:creationId xmlns:a16="http://schemas.microsoft.com/office/drawing/2014/main" id="{2A5F1B99-1C65-16E0-B326-4BBDC7040A25}"/>
              </a:ext>
            </a:extLst>
          </p:cNvPr>
          <p:cNvSpPr>
            <a:spLocks noGrp="1"/>
          </p:cNvSpPr>
          <p:nvPr>
            <p:ph type="dt" sz="half" idx="10"/>
          </p:nvPr>
        </p:nvSpPr>
        <p:spPr/>
        <p:txBody>
          <a:bodyPr/>
          <a:lstStyle/>
          <a:p>
            <a:pPr>
              <a:defRPr/>
            </a:pPr>
            <a:fld id="{2303D31F-598B-47EE-BA37-93F097A3D676}" type="datetime1">
              <a:rPr lang="en-GB" altLang="en-US" smtClean="0"/>
              <a:pPr>
                <a:defRPr/>
              </a:pPr>
              <a:t>05/03/2025</a:t>
            </a:fld>
            <a:endParaRPr lang="en-GB" altLang="en-US"/>
          </a:p>
        </p:txBody>
      </p:sp>
      <p:sp>
        <p:nvSpPr>
          <p:cNvPr id="5" name="Slide Number Placeholder 4">
            <a:extLst>
              <a:ext uri="{FF2B5EF4-FFF2-40B4-BE49-F238E27FC236}">
                <a16:creationId xmlns:a16="http://schemas.microsoft.com/office/drawing/2014/main" id="{66E802C6-D992-8D37-8C1D-BEF5E2FF9810}"/>
              </a:ext>
            </a:extLst>
          </p:cNvPr>
          <p:cNvSpPr>
            <a:spLocks noGrp="1"/>
          </p:cNvSpPr>
          <p:nvPr>
            <p:ph type="sldNum" sz="quarter" idx="12"/>
          </p:nvPr>
        </p:nvSpPr>
        <p:spPr/>
        <p:txBody>
          <a:bodyPr/>
          <a:lstStyle/>
          <a:p>
            <a:pPr>
              <a:defRPr/>
            </a:pPr>
            <a:fld id="{6550E941-99E4-4403-A917-B30FF69A9617}" type="slidenum">
              <a:rPr lang="en-GB" altLang="en-US" smtClean="0"/>
              <a:pPr>
                <a:defRPr/>
              </a:pPr>
              <a:t>9</a:t>
            </a:fld>
            <a:endParaRPr lang="en-GB" altLang="en-US"/>
          </a:p>
        </p:txBody>
      </p:sp>
    </p:spTree>
    <p:extLst>
      <p:ext uri="{BB962C8B-B14F-4D97-AF65-F5344CB8AC3E}">
        <p14:creationId xmlns:p14="http://schemas.microsoft.com/office/powerpoint/2010/main" val="123474973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33D8F0-D1B7-8229-769B-FB5BC00E5CEA}"/>
              </a:ext>
            </a:extLst>
          </p:cNvPr>
          <p:cNvSpPr>
            <a:spLocks noGrp="1"/>
          </p:cNvSpPr>
          <p:nvPr>
            <p:ph type="title"/>
          </p:nvPr>
        </p:nvSpPr>
        <p:spPr/>
        <p:txBody>
          <a:bodyPr/>
          <a:lstStyle/>
          <a:p>
            <a:r>
              <a:rPr lang="en-GB" sz="3600" b="1" dirty="0"/>
              <a:t>Product/Service Differentiation</a:t>
            </a:r>
          </a:p>
        </p:txBody>
      </p:sp>
      <p:sp>
        <p:nvSpPr>
          <p:cNvPr id="3" name="Content Placeholder 2">
            <a:extLst>
              <a:ext uri="{FF2B5EF4-FFF2-40B4-BE49-F238E27FC236}">
                <a16:creationId xmlns:a16="http://schemas.microsoft.com/office/drawing/2014/main" id="{8E4CA477-4242-0894-40ED-D937306A9618}"/>
              </a:ext>
            </a:extLst>
          </p:cNvPr>
          <p:cNvSpPr>
            <a:spLocks noGrp="1"/>
          </p:cNvSpPr>
          <p:nvPr>
            <p:ph idx="1"/>
          </p:nvPr>
        </p:nvSpPr>
        <p:spPr/>
        <p:txBody>
          <a:bodyPr/>
          <a:lstStyle/>
          <a:p>
            <a:r>
              <a:rPr lang="en-GB" sz="2800" dirty="0"/>
              <a:t>A key aspect of successful marketing is </a:t>
            </a:r>
            <a:r>
              <a:rPr lang="en-GB" sz="2800" b="1" dirty="0"/>
              <a:t>product differentiation.</a:t>
            </a:r>
            <a:r>
              <a:rPr lang="en-GB" sz="2800" dirty="0"/>
              <a:t> </a:t>
            </a:r>
          </a:p>
          <a:p>
            <a:r>
              <a:rPr lang="en-GB" sz="2800" dirty="0"/>
              <a:t>Making sure that the overall market offering stands out from competitors in a way that provides meaningful value to the target customer.</a:t>
            </a:r>
          </a:p>
        </p:txBody>
      </p:sp>
      <p:sp>
        <p:nvSpPr>
          <p:cNvPr id="4" name="Date Placeholder 3">
            <a:extLst>
              <a:ext uri="{FF2B5EF4-FFF2-40B4-BE49-F238E27FC236}">
                <a16:creationId xmlns:a16="http://schemas.microsoft.com/office/drawing/2014/main" id="{37EE3C5D-5312-37A2-966C-C2669CD6B093}"/>
              </a:ext>
            </a:extLst>
          </p:cNvPr>
          <p:cNvSpPr>
            <a:spLocks noGrp="1"/>
          </p:cNvSpPr>
          <p:nvPr>
            <p:ph type="dt" sz="half" idx="10"/>
          </p:nvPr>
        </p:nvSpPr>
        <p:spPr/>
        <p:txBody>
          <a:bodyPr/>
          <a:lstStyle/>
          <a:p>
            <a:pPr>
              <a:defRPr/>
            </a:pPr>
            <a:fld id="{2303D31F-598B-47EE-BA37-93F097A3D676}" type="datetime1">
              <a:rPr lang="en-GB" altLang="en-US" smtClean="0"/>
              <a:pPr>
                <a:defRPr/>
              </a:pPr>
              <a:t>05/03/2025</a:t>
            </a:fld>
            <a:endParaRPr lang="en-GB" altLang="en-US"/>
          </a:p>
        </p:txBody>
      </p:sp>
      <p:sp>
        <p:nvSpPr>
          <p:cNvPr id="5" name="Slide Number Placeholder 4">
            <a:extLst>
              <a:ext uri="{FF2B5EF4-FFF2-40B4-BE49-F238E27FC236}">
                <a16:creationId xmlns:a16="http://schemas.microsoft.com/office/drawing/2014/main" id="{9B443B4A-7B5E-E175-7222-F2C1175D44C4}"/>
              </a:ext>
            </a:extLst>
          </p:cNvPr>
          <p:cNvSpPr>
            <a:spLocks noGrp="1"/>
          </p:cNvSpPr>
          <p:nvPr>
            <p:ph type="sldNum" sz="quarter" idx="12"/>
          </p:nvPr>
        </p:nvSpPr>
        <p:spPr/>
        <p:txBody>
          <a:bodyPr/>
          <a:lstStyle/>
          <a:p>
            <a:pPr>
              <a:defRPr/>
            </a:pPr>
            <a:fld id="{6550E941-99E4-4403-A917-B30FF69A9617}" type="slidenum">
              <a:rPr lang="en-GB" altLang="en-US" smtClean="0"/>
              <a:pPr>
                <a:defRPr/>
              </a:pPr>
              <a:t>10</a:t>
            </a:fld>
            <a:endParaRPr lang="en-GB" altLang="en-US"/>
          </a:p>
        </p:txBody>
      </p:sp>
    </p:spTree>
    <p:extLst>
      <p:ext uri="{BB962C8B-B14F-4D97-AF65-F5344CB8AC3E}">
        <p14:creationId xmlns:p14="http://schemas.microsoft.com/office/powerpoint/2010/main" val="3143200265"/>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EA6264-1D2E-57F8-8B72-2AEEB7EDD0BB}"/>
              </a:ext>
            </a:extLst>
          </p:cNvPr>
          <p:cNvSpPr>
            <a:spLocks noGrp="1"/>
          </p:cNvSpPr>
          <p:nvPr>
            <p:ph type="title"/>
          </p:nvPr>
        </p:nvSpPr>
        <p:spPr/>
        <p:txBody>
          <a:bodyPr/>
          <a:lstStyle/>
          <a:p>
            <a:r>
              <a:rPr lang="en-GB" sz="3600" b="1" dirty="0"/>
              <a:t>Product Life Cycle </a:t>
            </a:r>
            <a:r>
              <a:rPr lang="en-GB" sz="2000" dirty="0"/>
              <a:t>(1 of 7)</a:t>
            </a:r>
            <a:endParaRPr lang="en-GB" sz="3600" dirty="0"/>
          </a:p>
        </p:txBody>
      </p:sp>
      <p:pic>
        <p:nvPicPr>
          <p:cNvPr id="7" name="Content Placeholder 6" descr="A diagram of growth and maturity&#10;&#10;Description automatically generated">
            <a:extLst>
              <a:ext uri="{FF2B5EF4-FFF2-40B4-BE49-F238E27FC236}">
                <a16:creationId xmlns:a16="http://schemas.microsoft.com/office/drawing/2014/main" id="{6C1AA54F-51AD-775F-F017-EF6923CF0C11}"/>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57200" y="1606413"/>
            <a:ext cx="8229600" cy="3694796"/>
          </a:xfrm>
        </p:spPr>
      </p:pic>
      <p:sp>
        <p:nvSpPr>
          <p:cNvPr id="4" name="Date Placeholder 3">
            <a:extLst>
              <a:ext uri="{FF2B5EF4-FFF2-40B4-BE49-F238E27FC236}">
                <a16:creationId xmlns:a16="http://schemas.microsoft.com/office/drawing/2014/main" id="{E82ADEA8-7F1B-DB23-D59B-E3008A17E01C}"/>
              </a:ext>
            </a:extLst>
          </p:cNvPr>
          <p:cNvSpPr>
            <a:spLocks noGrp="1"/>
          </p:cNvSpPr>
          <p:nvPr>
            <p:ph type="dt" sz="half" idx="10"/>
          </p:nvPr>
        </p:nvSpPr>
        <p:spPr/>
        <p:txBody>
          <a:bodyPr/>
          <a:lstStyle/>
          <a:p>
            <a:pPr>
              <a:defRPr/>
            </a:pPr>
            <a:fld id="{2303D31F-598B-47EE-BA37-93F097A3D676}" type="datetime1">
              <a:rPr lang="en-GB" altLang="en-US" smtClean="0"/>
              <a:pPr>
                <a:defRPr/>
              </a:pPr>
              <a:t>05/03/2025</a:t>
            </a:fld>
            <a:endParaRPr lang="en-GB" altLang="en-US"/>
          </a:p>
        </p:txBody>
      </p:sp>
      <p:sp>
        <p:nvSpPr>
          <p:cNvPr id="5" name="Slide Number Placeholder 4">
            <a:extLst>
              <a:ext uri="{FF2B5EF4-FFF2-40B4-BE49-F238E27FC236}">
                <a16:creationId xmlns:a16="http://schemas.microsoft.com/office/drawing/2014/main" id="{73F4BCC0-4C8E-5B52-D8F7-C26AE42AF0F3}"/>
              </a:ext>
            </a:extLst>
          </p:cNvPr>
          <p:cNvSpPr>
            <a:spLocks noGrp="1"/>
          </p:cNvSpPr>
          <p:nvPr>
            <p:ph type="sldNum" sz="quarter" idx="12"/>
          </p:nvPr>
        </p:nvSpPr>
        <p:spPr/>
        <p:txBody>
          <a:bodyPr/>
          <a:lstStyle/>
          <a:p>
            <a:pPr>
              <a:defRPr/>
            </a:pPr>
            <a:fld id="{6550E941-99E4-4403-A917-B30FF69A9617}" type="slidenum">
              <a:rPr lang="en-GB" altLang="en-US" smtClean="0"/>
              <a:pPr>
                <a:defRPr/>
              </a:pPr>
              <a:t>11</a:t>
            </a:fld>
            <a:endParaRPr lang="en-GB" altLang="en-US"/>
          </a:p>
        </p:txBody>
      </p:sp>
      <p:sp>
        <p:nvSpPr>
          <p:cNvPr id="8" name="TextBox 7">
            <a:extLst>
              <a:ext uri="{FF2B5EF4-FFF2-40B4-BE49-F238E27FC236}">
                <a16:creationId xmlns:a16="http://schemas.microsoft.com/office/drawing/2014/main" id="{3595437E-7D86-1D72-99D4-B509E01F9690}"/>
              </a:ext>
            </a:extLst>
          </p:cNvPr>
          <p:cNvSpPr txBox="1"/>
          <p:nvPr/>
        </p:nvSpPr>
        <p:spPr>
          <a:xfrm>
            <a:off x="369422" y="5320707"/>
            <a:ext cx="2747804" cy="307777"/>
          </a:xfrm>
          <a:prstGeom prst="rect">
            <a:avLst/>
          </a:prstGeom>
          <a:noFill/>
        </p:spPr>
        <p:txBody>
          <a:bodyPr wrap="none" rtlCol="0">
            <a:spAutoFit/>
          </a:bodyPr>
          <a:lstStyle/>
          <a:p>
            <a:r>
              <a:rPr lang="en-GB" sz="1400" dirty="0"/>
              <a:t>Figure 3: The Product Life Cycle</a:t>
            </a:r>
          </a:p>
        </p:txBody>
      </p:sp>
      <p:sp>
        <p:nvSpPr>
          <p:cNvPr id="9" name="TextBox 8">
            <a:extLst>
              <a:ext uri="{FF2B5EF4-FFF2-40B4-BE49-F238E27FC236}">
                <a16:creationId xmlns:a16="http://schemas.microsoft.com/office/drawing/2014/main" id="{852AAC30-8087-171C-20ED-7EB0D7B9EE62}"/>
              </a:ext>
            </a:extLst>
          </p:cNvPr>
          <p:cNvSpPr txBox="1"/>
          <p:nvPr/>
        </p:nvSpPr>
        <p:spPr>
          <a:xfrm>
            <a:off x="6096026" y="5333648"/>
            <a:ext cx="2590774" cy="338554"/>
          </a:xfrm>
          <a:prstGeom prst="rect">
            <a:avLst/>
          </a:prstGeom>
          <a:noFill/>
        </p:spPr>
        <p:txBody>
          <a:bodyPr wrap="none" rtlCol="0">
            <a:spAutoFit/>
          </a:bodyPr>
          <a:lstStyle/>
          <a:p>
            <a:r>
              <a:rPr lang="en-GB" sz="1600" b="0" i="0" u="none" strike="noStrike" dirty="0">
                <a:solidFill>
                  <a:srgbClr val="3A3A3A"/>
                </a:solidFill>
                <a:effectLst/>
                <a:latin typeface="+mn-lt"/>
              </a:rPr>
              <a:t>(Hooley </a:t>
            </a:r>
            <a:r>
              <a:rPr lang="en-GB" sz="1600" b="0" i="1" u="none" strike="noStrike" dirty="0">
                <a:solidFill>
                  <a:srgbClr val="3A3A3A"/>
                </a:solidFill>
                <a:effectLst/>
                <a:latin typeface="+mn-lt"/>
              </a:rPr>
              <a:t>et al.,</a:t>
            </a:r>
            <a:r>
              <a:rPr lang="en-GB" sz="1600" b="0" i="0" u="none" strike="noStrike" dirty="0">
                <a:solidFill>
                  <a:srgbClr val="3A3A3A"/>
                </a:solidFill>
                <a:effectLst/>
                <a:latin typeface="+mn-lt"/>
              </a:rPr>
              <a:t> 2020, p 291)</a:t>
            </a:r>
            <a:endParaRPr lang="en-GB" sz="1600" dirty="0">
              <a:latin typeface="+mn-lt"/>
            </a:endParaRPr>
          </a:p>
        </p:txBody>
      </p:sp>
    </p:spTree>
    <p:extLst>
      <p:ext uri="{BB962C8B-B14F-4D97-AF65-F5344CB8AC3E}">
        <p14:creationId xmlns:p14="http://schemas.microsoft.com/office/powerpoint/2010/main" val="360413056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FB6C506-74D1-57A3-4399-4308F029A10C}"/>
              </a:ext>
            </a:extLst>
          </p:cNvPr>
          <p:cNvSpPr>
            <a:spLocks noGrp="1"/>
          </p:cNvSpPr>
          <p:nvPr>
            <p:ph type="title"/>
          </p:nvPr>
        </p:nvSpPr>
        <p:spPr/>
        <p:txBody>
          <a:bodyPr/>
          <a:lstStyle/>
          <a:p>
            <a:r>
              <a:rPr lang="en-GB" sz="3600" b="1" dirty="0"/>
              <a:t>Pre-Launch </a:t>
            </a:r>
            <a:r>
              <a:rPr lang="en-GB" sz="2000" dirty="0"/>
              <a:t>(2 of 7)</a:t>
            </a:r>
            <a:endParaRPr lang="en-GB" sz="3600" b="1" dirty="0"/>
          </a:p>
        </p:txBody>
      </p:sp>
      <p:sp>
        <p:nvSpPr>
          <p:cNvPr id="3" name="Content Placeholder 2">
            <a:extLst>
              <a:ext uri="{FF2B5EF4-FFF2-40B4-BE49-F238E27FC236}">
                <a16:creationId xmlns:a16="http://schemas.microsoft.com/office/drawing/2014/main" id="{4E4783F5-D044-8AEA-95A9-B1C33A38EDE7}"/>
              </a:ext>
            </a:extLst>
          </p:cNvPr>
          <p:cNvSpPr>
            <a:spLocks noGrp="1"/>
          </p:cNvSpPr>
          <p:nvPr>
            <p:ph idx="1"/>
          </p:nvPr>
        </p:nvSpPr>
        <p:spPr/>
        <p:txBody>
          <a:bodyPr/>
          <a:lstStyle/>
          <a:p>
            <a:r>
              <a:rPr lang="en-GB" sz="2800" b="0" i="0" u="none" strike="noStrike" dirty="0">
                <a:solidFill>
                  <a:srgbClr val="000000"/>
                </a:solidFill>
                <a:effectLst/>
              </a:rPr>
              <a:t>During the pre-launch phase, before the product reaches the market, the organisation primarily focuses on </a:t>
            </a:r>
            <a:r>
              <a:rPr lang="en-GB" sz="2800" b="1" i="0" u="none" strike="noStrike" dirty="0">
                <a:solidFill>
                  <a:srgbClr val="000000"/>
                </a:solidFill>
                <a:effectLst/>
              </a:rPr>
              <a:t>research and development</a:t>
            </a:r>
            <a:r>
              <a:rPr lang="en-GB" sz="2800" b="0" i="0" u="none" strike="noStrike" dirty="0">
                <a:solidFill>
                  <a:srgbClr val="000000"/>
                </a:solidFill>
                <a:effectLst/>
              </a:rPr>
              <a:t> while also preparing production capacity for the upcoming launch.</a:t>
            </a:r>
            <a:endParaRPr lang="en-GB" sz="2800" dirty="0"/>
          </a:p>
        </p:txBody>
      </p:sp>
      <p:sp>
        <p:nvSpPr>
          <p:cNvPr id="4" name="Date Placeholder 3">
            <a:extLst>
              <a:ext uri="{FF2B5EF4-FFF2-40B4-BE49-F238E27FC236}">
                <a16:creationId xmlns:a16="http://schemas.microsoft.com/office/drawing/2014/main" id="{067CF2CE-FFAB-E46F-A68F-047E12FA33BC}"/>
              </a:ext>
            </a:extLst>
          </p:cNvPr>
          <p:cNvSpPr>
            <a:spLocks noGrp="1"/>
          </p:cNvSpPr>
          <p:nvPr>
            <p:ph type="dt" sz="half" idx="10"/>
          </p:nvPr>
        </p:nvSpPr>
        <p:spPr/>
        <p:txBody>
          <a:bodyPr/>
          <a:lstStyle/>
          <a:p>
            <a:pPr>
              <a:defRPr/>
            </a:pPr>
            <a:fld id="{2303D31F-598B-47EE-BA37-93F097A3D676}" type="datetime1">
              <a:rPr lang="en-GB" altLang="en-US" smtClean="0"/>
              <a:pPr>
                <a:defRPr/>
              </a:pPr>
              <a:t>05/03/2025</a:t>
            </a:fld>
            <a:endParaRPr lang="en-GB" altLang="en-US"/>
          </a:p>
        </p:txBody>
      </p:sp>
      <p:sp>
        <p:nvSpPr>
          <p:cNvPr id="5" name="Slide Number Placeholder 4">
            <a:extLst>
              <a:ext uri="{FF2B5EF4-FFF2-40B4-BE49-F238E27FC236}">
                <a16:creationId xmlns:a16="http://schemas.microsoft.com/office/drawing/2014/main" id="{91A81F08-0D6A-06E4-FED6-E5AC92B027DB}"/>
              </a:ext>
            </a:extLst>
          </p:cNvPr>
          <p:cNvSpPr>
            <a:spLocks noGrp="1"/>
          </p:cNvSpPr>
          <p:nvPr>
            <p:ph type="sldNum" sz="quarter" idx="12"/>
          </p:nvPr>
        </p:nvSpPr>
        <p:spPr/>
        <p:txBody>
          <a:bodyPr/>
          <a:lstStyle/>
          <a:p>
            <a:pPr>
              <a:defRPr/>
            </a:pPr>
            <a:fld id="{6550E941-99E4-4403-A917-B30FF69A9617}" type="slidenum">
              <a:rPr lang="en-GB" altLang="en-US" smtClean="0"/>
              <a:pPr>
                <a:defRPr/>
              </a:pPr>
              <a:t>12</a:t>
            </a:fld>
            <a:endParaRPr lang="en-GB" altLang="en-US"/>
          </a:p>
        </p:txBody>
      </p:sp>
      <p:pic>
        <p:nvPicPr>
          <p:cNvPr id="4098" name="Picture 2" descr="Mill Park Payroll - R&amp;D Advice">
            <a:extLst>
              <a:ext uri="{FF2B5EF4-FFF2-40B4-BE49-F238E27FC236}">
                <a16:creationId xmlns:a16="http://schemas.microsoft.com/office/drawing/2014/main" id="{D51936BF-896D-E8ED-AE57-C42A46A5A319}"/>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796135" y="3417515"/>
            <a:ext cx="2876175" cy="209971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914156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5196533-80F4-26E0-8EC6-26548D161AD3}"/>
              </a:ext>
            </a:extLst>
          </p:cNvPr>
          <p:cNvSpPr>
            <a:spLocks noGrp="1"/>
          </p:cNvSpPr>
          <p:nvPr>
            <p:ph type="title"/>
          </p:nvPr>
        </p:nvSpPr>
        <p:spPr/>
        <p:txBody>
          <a:bodyPr/>
          <a:lstStyle/>
          <a:p>
            <a:r>
              <a:rPr lang="en-GB" sz="3600" b="1" dirty="0"/>
              <a:t>Launch </a:t>
            </a:r>
            <a:r>
              <a:rPr lang="en-GB" sz="2000" dirty="0"/>
              <a:t>(3 of 7)</a:t>
            </a:r>
            <a:endParaRPr lang="en-GB" sz="3600" b="1" dirty="0"/>
          </a:p>
        </p:txBody>
      </p:sp>
      <p:sp>
        <p:nvSpPr>
          <p:cNvPr id="3" name="Content Placeholder 2">
            <a:extLst>
              <a:ext uri="{FF2B5EF4-FFF2-40B4-BE49-F238E27FC236}">
                <a16:creationId xmlns:a16="http://schemas.microsoft.com/office/drawing/2014/main" id="{13E974A0-3A56-BCDC-9C99-2BE701435729}"/>
              </a:ext>
            </a:extLst>
          </p:cNvPr>
          <p:cNvSpPr>
            <a:spLocks noGrp="1"/>
          </p:cNvSpPr>
          <p:nvPr>
            <p:ph idx="1"/>
          </p:nvPr>
        </p:nvSpPr>
        <p:spPr/>
        <p:txBody>
          <a:bodyPr/>
          <a:lstStyle/>
          <a:p>
            <a:r>
              <a:rPr lang="en-GB" sz="2800" dirty="0"/>
              <a:t>The launch phase of the product life cycle presents a key opportunity for the organisation to strongly highlight the advantages it offers beyond what existing products provide.</a:t>
            </a:r>
          </a:p>
          <a:p>
            <a:r>
              <a:rPr lang="en-GB" sz="2800" dirty="0"/>
              <a:t>At this stage, the primary goal is to persuade the best prospect customers of its value.</a:t>
            </a:r>
          </a:p>
        </p:txBody>
      </p:sp>
      <p:sp>
        <p:nvSpPr>
          <p:cNvPr id="4" name="Date Placeholder 3">
            <a:extLst>
              <a:ext uri="{FF2B5EF4-FFF2-40B4-BE49-F238E27FC236}">
                <a16:creationId xmlns:a16="http://schemas.microsoft.com/office/drawing/2014/main" id="{97A9D0FB-490C-BF57-EB02-2E9E2989091B}"/>
              </a:ext>
            </a:extLst>
          </p:cNvPr>
          <p:cNvSpPr>
            <a:spLocks noGrp="1"/>
          </p:cNvSpPr>
          <p:nvPr>
            <p:ph type="dt" sz="half" idx="10"/>
          </p:nvPr>
        </p:nvSpPr>
        <p:spPr/>
        <p:txBody>
          <a:bodyPr/>
          <a:lstStyle/>
          <a:p>
            <a:pPr>
              <a:defRPr/>
            </a:pPr>
            <a:fld id="{2303D31F-598B-47EE-BA37-93F097A3D676}" type="datetime1">
              <a:rPr lang="en-GB" altLang="en-US" smtClean="0"/>
              <a:pPr>
                <a:defRPr/>
              </a:pPr>
              <a:t>05/03/2025</a:t>
            </a:fld>
            <a:endParaRPr lang="en-GB" altLang="en-US"/>
          </a:p>
        </p:txBody>
      </p:sp>
      <p:sp>
        <p:nvSpPr>
          <p:cNvPr id="5" name="Slide Number Placeholder 4">
            <a:extLst>
              <a:ext uri="{FF2B5EF4-FFF2-40B4-BE49-F238E27FC236}">
                <a16:creationId xmlns:a16="http://schemas.microsoft.com/office/drawing/2014/main" id="{1C8709F9-8BD4-6C32-22DA-6E7AF1AB4143}"/>
              </a:ext>
            </a:extLst>
          </p:cNvPr>
          <p:cNvSpPr>
            <a:spLocks noGrp="1"/>
          </p:cNvSpPr>
          <p:nvPr>
            <p:ph type="sldNum" sz="quarter" idx="12"/>
          </p:nvPr>
        </p:nvSpPr>
        <p:spPr/>
        <p:txBody>
          <a:bodyPr/>
          <a:lstStyle/>
          <a:p>
            <a:pPr>
              <a:defRPr/>
            </a:pPr>
            <a:fld id="{6550E941-99E4-4403-A917-B30FF69A9617}" type="slidenum">
              <a:rPr lang="en-GB" altLang="en-US" smtClean="0"/>
              <a:pPr>
                <a:defRPr/>
              </a:pPr>
              <a:t>13</a:t>
            </a:fld>
            <a:endParaRPr lang="en-GB" altLang="en-US"/>
          </a:p>
        </p:txBody>
      </p:sp>
      <p:pic>
        <p:nvPicPr>
          <p:cNvPr id="5122" name="Picture 2" descr="Product launch - Free marketing icons">
            <a:extLst>
              <a:ext uri="{FF2B5EF4-FFF2-40B4-BE49-F238E27FC236}">
                <a16:creationId xmlns:a16="http://schemas.microsoft.com/office/drawing/2014/main" id="{3163F6B4-C78A-AFFF-B48E-AE7A79BA1FC1}"/>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092280" y="4205585"/>
            <a:ext cx="1228229" cy="1228229"/>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1601164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1EB9489-5995-6CCC-27D0-C54B8DD76E90}"/>
              </a:ext>
            </a:extLst>
          </p:cNvPr>
          <p:cNvSpPr>
            <a:spLocks noGrp="1"/>
          </p:cNvSpPr>
          <p:nvPr>
            <p:ph type="title"/>
          </p:nvPr>
        </p:nvSpPr>
        <p:spPr/>
        <p:txBody>
          <a:bodyPr/>
          <a:lstStyle/>
          <a:p>
            <a:r>
              <a:rPr lang="en-GB" sz="3600" b="1" dirty="0"/>
              <a:t>Introduction </a:t>
            </a:r>
            <a:r>
              <a:rPr lang="en-GB" sz="2000" dirty="0"/>
              <a:t>(4 of 7)</a:t>
            </a:r>
            <a:endParaRPr lang="en-GB" b="1" dirty="0"/>
          </a:p>
        </p:txBody>
      </p:sp>
      <p:sp>
        <p:nvSpPr>
          <p:cNvPr id="3" name="Content Placeholder 2">
            <a:extLst>
              <a:ext uri="{FF2B5EF4-FFF2-40B4-BE49-F238E27FC236}">
                <a16:creationId xmlns:a16="http://schemas.microsoft.com/office/drawing/2014/main" id="{E268B5E7-00E3-AC88-C22A-E054CEA641DE}"/>
              </a:ext>
            </a:extLst>
          </p:cNvPr>
          <p:cNvSpPr>
            <a:spLocks noGrp="1"/>
          </p:cNvSpPr>
          <p:nvPr>
            <p:ph idx="1"/>
          </p:nvPr>
        </p:nvSpPr>
        <p:spPr/>
        <p:txBody>
          <a:bodyPr/>
          <a:lstStyle/>
          <a:p>
            <a:r>
              <a:rPr lang="en-GB" sz="2800" dirty="0"/>
              <a:t>The </a:t>
            </a:r>
            <a:r>
              <a:rPr lang="en-GB" sz="2800" b="1" dirty="0"/>
              <a:t>introduction</a:t>
            </a:r>
            <a:r>
              <a:rPr lang="en-GB" sz="2800" dirty="0"/>
              <a:t> </a:t>
            </a:r>
            <a:r>
              <a:rPr lang="en-GB" sz="2800" b="1" dirty="0"/>
              <a:t>phase</a:t>
            </a:r>
            <a:r>
              <a:rPr lang="en-GB" sz="2800" dirty="0"/>
              <a:t> after </a:t>
            </a:r>
            <a:r>
              <a:rPr lang="en-GB" sz="2800" b="1" dirty="0"/>
              <a:t>launch</a:t>
            </a:r>
            <a:r>
              <a:rPr lang="en-GB" sz="2800" dirty="0"/>
              <a:t> is critical for a new product, as many fail to progress beyond this stage. </a:t>
            </a:r>
          </a:p>
          <a:p>
            <a:r>
              <a:rPr lang="en-GB" sz="2800" dirty="0"/>
              <a:t>While sales start to grow, marketing costs remain high to position the product as a better alternative. </a:t>
            </a:r>
          </a:p>
          <a:p>
            <a:r>
              <a:rPr lang="en-GB" sz="2800" dirty="0"/>
              <a:t>Competitors closely monitor its success, looking for opportunities to replicate or enhance it.</a:t>
            </a:r>
          </a:p>
        </p:txBody>
      </p:sp>
      <p:sp>
        <p:nvSpPr>
          <p:cNvPr id="4" name="Date Placeholder 3">
            <a:extLst>
              <a:ext uri="{FF2B5EF4-FFF2-40B4-BE49-F238E27FC236}">
                <a16:creationId xmlns:a16="http://schemas.microsoft.com/office/drawing/2014/main" id="{5BDE0576-2145-9FF6-8E36-4F315C89BAFE}"/>
              </a:ext>
            </a:extLst>
          </p:cNvPr>
          <p:cNvSpPr>
            <a:spLocks noGrp="1"/>
          </p:cNvSpPr>
          <p:nvPr>
            <p:ph type="dt" sz="half" idx="10"/>
          </p:nvPr>
        </p:nvSpPr>
        <p:spPr/>
        <p:txBody>
          <a:bodyPr/>
          <a:lstStyle/>
          <a:p>
            <a:pPr>
              <a:defRPr/>
            </a:pPr>
            <a:fld id="{2303D31F-598B-47EE-BA37-93F097A3D676}" type="datetime1">
              <a:rPr lang="en-GB" altLang="en-US" smtClean="0"/>
              <a:pPr>
                <a:defRPr/>
              </a:pPr>
              <a:t>05/03/2025</a:t>
            </a:fld>
            <a:endParaRPr lang="en-GB" altLang="en-US"/>
          </a:p>
        </p:txBody>
      </p:sp>
      <p:sp>
        <p:nvSpPr>
          <p:cNvPr id="5" name="Slide Number Placeholder 4">
            <a:extLst>
              <a:ext uri="{FF2B5EF4-FFF2-40B4-BE49-F238E27FC236}">
                <a16:creationId xmlns:a16="http://schemas.microsoft.com/office/drawing/2014/main" id="{062D18EB-580C-0731-48F6-39686DD705BD}"/>
              </a:ext>
            </a:extLst>
          </p:cNvPr>
          <p:cNvSpPr>
            <a:spLocks noGrp="1"/>
          </p:cNvSpPr>
          <p:nvPr>
            <p:ph type="sldNum" sz="quarter" idx="12"/>
          </p:nvPr>
        </p:nvSpPr>
        <p:spPr/>
        <p:txBody>
          <a:bodyPr/>
          <a:lstStyle/>
          <a:p>
            <a:pPr>
              <a:defRPr/>
            </a:pPr>
            <a:fld id="{6550E941-99E4-4403-A917-B30FF69A9617}" type="slidenum">
              <a:rPr lang="en-GB" altLang="en-US" smtClean="0"/>
              <a:pPr>
                <a:defRPr/>
              </a:pPr>
              <a:t>14</a:t>
            </a:fld>
            <a:endParaRPr lang="en-GB" altLang="en-US"/>
          </a:p>
        </p:txBody>
      </p:sp>
    </p:spTree>
    <p:extLst>
      <p:ext uri="{BB962C8B-B14F-4D97-AF65-F5344CB8AC3E}">
        <p14:creationId xmlns:p14="http://schemas.microsoft.com/office/powerpoint/2010/main" val="361455690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D95B5E9-74F5-CFA7-8436-788F84DFF340}"/>
              </a:ext>
            </a:extLst>
          </p:cNvPr>
          <p:cNvSpPr>
            <a:spLocks noGrp="1"/>
          </p:cNvSpPr>
          <p:nvPr>
            <p:ph type="title"/>
          </p:nvPr>
        </p:nvSpPr>
        <p:spPr/>
        <p:txBody>
          <a:bodyPr/>
          <a:lstStyle/>
          <a:p>
            <a:r>
              <a:rPr lang="en-GB" sz="3600" b="1" dirty="0"/>
              <a:t>Growth </a:t>
            </a:r>
            <a:r>
              <a:rPr lang="en-GB" sz="2000" dirty="0"/>
              <a:t>(5 of 7)</a:t>
            </a:r>
            <a:endParaRPr lang="en-GB" dirty="0"/>
          </a:p>
        </p:txBody>
      </p:sp>
      <p:sp>
        <p:nvSpPr>
          <p:cNvPr id="3" name="Content Placeholder 2">
            <a:extLst>
              <a:ext uri="{FF2B5EF4-FFF2-40B4-BE49-F238E27FC236}">
                <a16:creationId xmlns:a16="http://schemas.microsoft.com/office/drawing/2014/main" id="{51E1631D-FBF5-6133-661D-68CCF49408D7}"/>
              </a:ext>
            </a:extLst>
          </p:cNvPr>
          <p:cNvSpPr>
            <a:spLocks noGrp="1"/>
          </p:cNvSpPr>
          <p:nvPr>
            <p:ph idx="1"/>
          </p:nvPr>
        </p:nvSpPr>
        <p:spPr/>
        <p:txBody>
          <a:bodyPr/>
          <a:lstStyle/>
          <a:p>
            <a:r>
              <a:rPr lang="en-GB" sz="2800" dirty="0"/>
              <a:t>The </a:t>
            </a:r>
            <a:r>
              <a:rPr lang="en-GB" sz="2800" b="1" dirty="0"/>
              <a:t>growth phase </a:t>
            </a:r>
            <a:r>
              <a:rPr lang="en-GB" sz="2800" dirty="0"/>
              <a:t>of the product life cycle is often the most dynamic and preferred by brand and marketing managers. </a:t>
            </a:r>
          </a:p>
          <a:p>
            <a:r>
              <a:rPr lang="en-GB" sz="2800" dirty="0"/>
              <a:t>As the product gains market acceptance, sales and profitability increases, and risks decrease.</a:t>
            </a:r>
          </a:p>
          <a:p>
            <a:r>
              <a:rPr lang="en-GB" sz="2800" dirty="0"/>
              <a:t>However, competition intensifies significantly, leading to the emergence of substitutes and alternative products.</a:t>
            </a:r>
          </a:p>
        </p:txBody>
      </p:sp>
      <p:sp>
        <p:nvSpPr>
          <p:cNvPr id="4" name="Date Placeholder 3">
            <a:extLst>
              <a:ext uri="{FF2B5EF4-FFF2-40B4-BE49-F238E27FC236}">
                <a16:creationId xmlns:a16="http://schemas.microsoft.com/office/drawing/2014/main" id="{A3B1D4BB-1443-C4C1-6416-84C04A2D91B8}"/>
              </a:ext>
            </a:extLst>
          </p:cNvPr>
          <p:cNvSpPr>
            <a:spLocks noGrp="1"/>
          </p:cNvSpPr>
          <p:nvPr>
            <p:ph type="dt" sz="half" idx="10"/>
          </p:nvPr>
        </p:nvSpPr>
        <p:spPr/>
        <p:txBody>
          <a:bodyPr/>
          <a:lstStyle/>
          <a:p>
            <a:pPr>
              <a:defRPr/>
            </a:pPr>
            <a:fld id="{2303D31F-598B-47EE-BA37-93F097A3D676}" type="datetime1">
              <a:rPr lang="en-GB" altLang="en-US" smtClean="0"/>
              <a:pPr>
                <a:defRPr/>
              </a:pPr>
              <a:t>05/03/2025</a:t>
            </a:fld>
            <a:endParaRPr lang="en-GB" altLang="en-US"/>
          </a:p>
        </p:txBody>
      </p:sp>
      <p:sp>
        <p:nvSpPr>
          <p:cNvPr id="5" name="Slide Number Placeholder 4">
            <a:extLst>
              <a:ext uri="{FF2B5EF4-FFF2-40B4-BE49-F238E27FC236}">
                <a16:creationId xmlns:a16="http://schemas.microsoft.com/office/drawing/2014/main" id="{D069ACDD-39EE-DB54-AACF-250B009556F6}"/>
              </a:ext>
            </a:extLst>
          </p:cNvPr>
          <p:cNvSpPr>
            <a:spLocks noGrp="1"/>
          </p:cNvSpPr>
          <p:nvPr>
            <p:ph type="sldNum" sz="quarter" idx="12"/>
          </p:nvPr>
        </p:nvSpPr>
        <p:spPr/>
        <p:txBody>
          <a:bodyPr/>
          <a:lstStyle/>
          <a:p>
            <a:pPr>
              <a:defRPr/>
            </a:pPr>
            <a:fld id="{6550E941-99E4-4403-A917-B30FF69A9617}" type="slidenum">
              <a:rPr lang="en-GB" altLang="en-US" smtClean="0"/>
              <a:pPr>
                <a:defRPr/>
              </a:pPr>
              <a:t>15</a:t>
            </a:fld>
            <a:endParaRPr lang="en-GB" altLang="en-US"/>
          </a:p>
        </p:txBody>
      </p:sp>
      <p:pic>
        <p:nvPicPr>
          <p:cNvPr id="6146" name="Picture 2" descr="Growth Arrow transparent PNG - StickPNG">
            <a:extLst>
              <a:ext uri="{FF2B5EF4-FFF2-40B4-BE49-F238E27FC236}">
                <a16:creationId xmlns:a16="http://schemas.microsoft.com/office/drawing/2014/main" id="{68B5055C-0569-418D-88AE-C0B6169A14EA}"/>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948264" y="274638"/>
            <a:ext cx="1522512" cy="126876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4748313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AF46C2B-C631-F24B-4E38-9DCB59FD4E39}"/>
              </a:ext>
            </a:extLst>
          </p:cNvPr>
          <p:cNvSpPr>
            <a:spLocks noGrp="1"/>
          </p:cNvSpPr>
          <p:nvPr>
            <p:ph type="title"/>
          </p:nvPr>
        </p:nvSpPr>
        <p:spPr/>
        <p:txBody>
          <a:bodyPr/>
          <a:lstStyle/>
          <a:p>
            <a:r>
              <a:rPr lang="en-GB" sz="3600" b="1" dirty="0"/>
              <a:t>Maturity </a:t>
            </a:r>
            <a:r>
              <a:rPr lang="en-GB" sz="2000" dirty="0"/>
              <a:t>(6 of 7)</a:t>
            </a:r>
            <a:endParaRPr lang="en-GB" b="1" dirty="0"/>
          </a:p>
        </p:txBody>
      </p:sp>
      <p:sp>
        <p:nvSpPr>
          <p:cNvPr id="3" name="Content Placeholder 2">
            <a:extLst>
              <a:ext uri="{FF2B5EF4-FFF2-40B4-BE49-F238E27FC236}">
                <a16:creationId xmlns:a16="http://schemas.microsoft.com/office/drawing/2014/main" id="{C8C81DF2-5645-10D6-F2E1-77C4B9F1CF9E}"/>
              </a:ext>
            </a:extLst>
          </p:cNvPr>
          <p:cNvSpPr>
            <a:spLocks noGrp="1"/>
          </p:cNvSpPr>
          <p:nvPr>
            <p:ph idx="1"/>
          </p:nvPr>
        </p:nvSpPr>
        <p:spPr/>
        <p:txBody>
          <a:bodyPr/>
          <a:lstStyle/>
          <a:p>
            <a:r>
              <a:rPr lang="en-GB" sz="2800" b="0" i="0" u="none" strike="noStrike" dirty="0">
                <a:solidFill>
                  <a:srgbClr val="000000"/>
                </a:solidFill>
                <a:effectLst/>
              </a:rPr>
              <a:t>The maturity phase begins when market growth slows, and most potential customers have adopted the product. </a:t>
            </a:r>
          </a:p>
          <a:p>
            <a:r>
              <a:rPr lang="en-GB" sz="2800" b="0" i="0" u="none" strike="noStrike" dirty="0">
                <a:solidFill>
                  <a:srgbClr val="000000"/>
                </a:solidFill>
                <a:effectLst/>
              </a:rPr>
              <a:t>Competition becomes intense as companies that entered during the growth phase focus on gaining market share rather than expanding the market. </a:t>
            </a:r>
          </a:p>
          <a:p>
            <a:r>
              <a:rPr lang="en-GB" sz="2800" b="0" i="0" u="none" strike="noStrike" dirty="0">
                <a:solidFill>
                  <a:srgbClr val="000000"/>
                </a:solidFill>
                <a:effectLst/>
              </a:rPr>
              <a:t>Price wars are frequent, and profit margins shrink. </a:t>
            </a:r>
            <a:endParaRPr lang="en-GB" sz="2800" dirty="0"/>
          </a:p>
        </p:txBody>
      </p:sp>
      <p:sp>
        <p:nvSpPr>
          <p:cNvPr id="4" name="Date Placeholder 3">
            <a:extLst>
              <a:ext uri="{FF2B5EF4-FFF2-40B4-BE49-F238E27FC236}">
                <a16:creationId xmlns:a16="http://schemas.microsoft.com/office/drawing/2014/main" id="{BCE903FA-6FB4-E3F8-C236-32FBBDF6245D}"/>
              </a:ext>
            </a:extLst>
          </p:cNvPr>
          <p:cNvSpPr>
            <a:spLocks noGrp="1"/>
          </p:cNvSpPr>
          <p:nvPr>
            <p:ph type="dt" sz="half" idx="10"/>
          </p:nvPr>
        </p:nvSpPr>
        <p:spPr/>
        <p:txBody>
          <a:bodyPr/>
          <a:lstStyle/>
          <a:p>
            <a:pPr>
              <a:defRPr/>
            </a:pPr>
            <a:fld id="{2303D31F-598B-47EE-BA37-93F097A3D676}" type="datetime1">
              <a:rPr lang="en-GB" altLang="en-US" smtClean="0"/>
              <a:pPr>
                <a:defRPr/>
              </a:pPr>
              <a:t>05/03/2025</a:t>
            </a:fld>
            <a:endParaRPr lang="en-GB" altLang="en-US"/>
          </a:p>
        </p:txBody>
      </p:sp>
      <p:sp>
        <p:nvSpPr>
          <p:cNvPr id="5" name="Slide Number Placeholder 4">
            <a:extLst>
              <a:ext uri="{FF2B5EF4-FFF2-40B4-BE49-F238E27FC236}">
                <a16:creationId xmlns:a16="http://schemas.microsoft.com/office/drawing/2014/main" id="{131AAA34-CAD4-0713-6407-767F946A9CF2}"/>
              </a:ext>
            </a:extLst>
          </p:cNvPr>
          <p:cNvSpPr>
            <a:spLocks noGrp="1"/>
          </p:cNvSpPr>
          <p:nvPr>
            <p:ph type="sldNum" sz="quarter" idx="12"/>
          </p:nvPr>
        </p:nvSpPr>
        <p:spPr/>
        <p:txBody>
          <a:bodyPr/>
          <a:lstStyle/>
          <a:p>
            <a:pPr>
              <a:defRPr/>
            </a:pPr>
            <a:fld id="{6550E941-99E4-4403-A917-B30FF69A9617}" type="slidenum">
              <a:rPr lang="en-GB" altLang="en-US" smtClean="0"/>
              <a:pPr>
                <a:defRPr/>
              </a:pPr>
              <a:t>16</a:t>
            </a:fld>
            <a:endParaRPr lang="en-GB" altLang="en-US"/>
          </a:p>
        </p:txBody>
      </p:sp>
    </p:spTree>
    <p:extLst>
      <p:ext uri="{BB962C8B-B14F-4D97-AF65-F5344CB8AC3E}">
        <p14:creationId xmlns:p14="http://schemas.microsoft.com/office/powerpoint/2010/main" val="389124592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864997-1890-92B2-2523-307BB5988BEC}"/>
              </a:ext>
            </a:extLst>
          </p:cNvPr>
          <p:cNvSpPr>
            <a:spLocks noGrp="1"/>
          </p:cNvSpPr>
          <p:nvPr>
            <p:ph type="title"/>
          </p:nvPr>
        </p:nvSpPr>
        <p:spPr/>
        <p:txBody>
          <a:bodyPr/>
          <a:lstStyle/>
          <a:p>
            <a:r>
              <a:rPr lang="en-GB" sz="3600" b="1" dirty="0"/>
              <a:t>Decline </a:t>
            </a:r>
            <a:r>
              <a:rPr lang="en-GB" sz="2000" dirty="0"/>
              <a:t>(7 of 7) </a:t>
            </a:r>
            <a:endParaRPr lang="en-GB" sz="3600" dirty="0"/>
          </a:p>
        </p:txBody>
      </p:sp>
      <p:sp>
        <p:nvSpPr>
          <p:cNvPr id="3" name="Content Placeholder 2">
            <a:extLst>
              <a:ext uri="{FF2B5EF4-FFF2-40B4-BE49-F238E27FC236}">
                <a16:creationId xmlns:a16="http://schemas.microsoft.com/office/drawing/2014/main" id="{C666AE57-882E-DE22-177B-5E2078DEC26D}"/>
              </a:ext>
            </a:extLst>
          </p:cNvPr>
          <p:cNvSpPr>
            <a:spLocks noGrp="1"/>
          </p:cNvSpPr>
          <p:nvPr>
            <p:ph idx="1"/>
          </p:nvPr>
        </p:nvSpPr>
        <p:spPr/>
        <p:txBody>
          <a:bodyPr/>
          <a:lstStyle/>
          <a:p>
            <a:r>
              <a:rPr lang="en-GB" sz="2800" dirty="0"/>
              <a:t>During the decline phase, and ultimately the product’s phaseout, profits shrink further as newer-generation products dominate the market.</a:t>
            </a:r>
          </a:p>
        </p:txBody>
      </p:sp>
      <p:sp>
        <p:nvSpPr>
          <p:cNvPr id="4" name="Date Placeholder 3">
            <a:extLst>
              <a:ext uri="{FF2B5EF4-FFF2-40B4-BE49-F238E27FC236}">
                <a16:creationId xmlns:a16="http://schemas.microsoft.com/office/drawing/2014/main" id="{C4372446-B207-16B2-90DC-C5B80F2A2812}"/>
              </a:ext>
            </a:extLst>
          </p:cNvPr>
          <p:cNvSpPr>
            <a:spLocks noGrp="1"/>
          </p:cNvSpPr>
          <p:nvPr>
            <p:ph type="dt" sz="half" idx="10"/>
          </p:nvPr>
        </p:nvSpPr>
        <p:spPr/>
        <p:txBody>
          <a:bodyPr/>
          <a:lstStyle/>
          <a:p>
            <a:pPr>
              <a:defRPr/>
            </a:pPr>
            <a:fld id="{2303D31F-598B-47EE-BA37-93F097A3D676}" type="datetime1">
              <a:rPr lang="en-GB" altLang="en-US" smtClean="0"/>
              <a:pPr>
                <a:defRPr/>
              </a:pPr>
              <a:t>05/03/2025</a:t>
            </a:fld>
            <a:endParaRPr lang="en-GB" altLang="en-US"/>
          </a:p>
        </p:txBody>
      </p:sp>
      <p:sp>
        <p:nvSpPr>
          <p:cNvPr id="5" name="Slide Number Placeholder 4">
            <a:extLst>
              <a:ext uri="{FF2B5EF4-FFF2-40B4-BE49-F238E27FC236}">
                <a16:creationId xmlns:a16="http://schemas.microsoft.com/office/drawing/2014/main" id="{53639F37-5073-7BAE-2BF8-CF9F1FBBC416}"/>
              </a:ext>
            </a:extLst>
          </p:cNvPr>
          <p:cNvSpPr>
            <a:spLocks noGrp="1"/>
          </p:cNvSpPr>
          <p:nvPr>
            <p:ph type="sldNum" sz="quarter" idx="12"/>
          </p:nvPr>
        </p:nvSpPr>
        <p:spPr/>
        <p:txBody>
          <a:bodyPr/>
          <a:lstStyle/>
          <a:p>
            <a:pPr>
              <a:defRPr/>
            </a:pPr>
            <a:fld id="{6550E941-99E4-4403-A917-B30FF69A9617}" type="slidenum">
              <a:rPr lang="en-GB" altLang="en-US" smtClean="0"/>
              <a:pPr>
                <a:defRPr/>
              </a:pPr>
              <a:t>17</a:t>
            </a:fld>
            <a:endParaRPr lang="en-GB" altLang="en-US"/>
          </a:p>
        </p:txBody>
      </p:sp>
      <p:pic>
        <p:nvPicPr>
          <p:cNvPr id="3080" name="Picture 8" descr="Decline Chart PNG Images &amp; PSDs for Download | PixelSquid ...">
            <a:extLst>
              <a:ext uri="{FF2B5EF4-FFF2-40B4-BE49-F238E27FC236}">
                <a16:creationId xmlns:a16="http://schemas.microsoft.com/office/drawing/2014/main" id="{7975851C-6B24-0FC8-B4EC-088FF069510F}"/>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364088" y="3348183"/>
            <a:ext cx="2392040" cy="21690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33214594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D0ED27C-F26F-AA95-F254-84C322620D6E}"/>
              </a:ext>
            </a:extLst>
          </p:cNvPr>
          <p:cNvSpPr>
            <a:spLocks noGrp="1"/>
          </p:cNvSpPr>
          <p:nvPr>
            <p:ph type="title"/>
          </p:nvPr>
        </p:nvSpPr>
        <p:spPr/>
        <p:txBody>
          <a:bodyPr/>
          <a:lstStyle/>
          <a:p>
            <a:r>
              <a:rPr lang="en-GB" sz="3600" b="1" dirty="0"/>
              <a:t>Diffusion of Innovation </a:t>
            </a:r>
            <a:r>
              <a:rPr lang="en-GB" sz="2000" dirty="0"/>
              <a:t>(1 of 3)</a:t>
            </a:r>
            <a:endParaRPr lang="en-GB" sz="3600" dirty="0"/>
          </a:p>
        </p:txBody>
      </p:sp>
      <p:sp>
        <p:nvSpPr>
          <p:cNvPr id="3" name="Content Placeholder 2">
            <a:extLst>
              <a:ext uri="{FF2B5EF4-FFF2-40B4-BE49-F238E27FC236}">
                <a16:creationId xmlns:a16="http://schemas.microsoft.com/office/drawing/2014/main" id="{A612DEE6-0228-90A7-D6C9-D4F8213AB577}"/>
              </a:ext>
            </a:extLst>
          </p:cNvPr>
          <p:cNvSpPr>
            <a:spLocks noGrp="1"/>
          </p:cNvSpPr>
          <p:nvPr>
            <p:ph idx="1"/>
          </p:nvPr>
        </p:nvSpPr>
        <p:spPr/>
        <p:txBody>
          <a:bodyPr/>
          <a:lstStyle/>
          <a:p>
            <a:r>
              <a:rPr lang="en-GB" sz="2800" dirty="0"/>
              <a:t>The introduction of new products into the product life cycle (PLC) requires strategic management.</a:t>
            </a:r>
          </a:p>
        </p:txBody>
      </p:sp>
      <p:sp>
        <p:nvSpPr>
          <p:cNvPr id="4" name="Date Placeholder 3">
            <a:extLst>
              <a:ext uri="{FF2B5EF4-FFF2-40B4-BE49-F238E27FC236}">
                <a16:creationId xmlns:a16="http://schemas.microsoft.com/office/drawing/2014/main" id="{F4D8BEC5-ACAC-3ECF-7251-D0EDC9F991B0}"/>
              </a:ext>
            </a:extLst>
          </p:cNvPr>
          <p:cNvSpPr>
            <a:spLocks noGrp="1"/>
          </p:cNvSpPr>
          <p:nvPr>
            <p:ph type="dt" sz="half" idx="10"/>
          </p:nvPr>
        </p:nvSpPr>
        <p:spPr/>
        <p:txBody>
          <a:bodyPr/>
          <a:lstStyle/>
          <a:p>
            <a:pPr>
              <a:defRPr/>
            </a:pPr>
            <a:fld id="{2303D31F-598B-47EE-BA37-93F097A3D676}" type="datetime1">
              <a:rPr lang="en-GB" altLang="en-US" smtClean="0"/>
              <a:pPr>
                <a:defRPr/>
              </a:pPr>
              <a:t>05/03/2025</a:t>
            </a:fld>
            <a:endParaRPr lang="en-GB" altLang="en-US"/>
          </a:p>
        </p:txBody>
      </p:sp>
      <p:sp>
        <p:nvSpPr>
          <p:cNvPr id="5" name="Slide Number Placeholder 4">
            <a:extLst>
              <a:ext uri="{FF2B5EF4-FFF2-40B4-BE49-F238E27FC236}">
                <a16:creationId xmlns:a16="http://schemas.microsoft.com/office/drawing/2014/main" id="{396C95A9-F706-23FF-28A3-CE3AD7CE6352}"/>
              </a:ext>
            </a:extLst>
          </p:cNvPr>
          <p:cNvSpPr>
            <a:spLocks noGrp="1"/>
          </p:cNvSpPr>
          <p:nvPr>
            <p:ph type="sldNum" sz="quarter" idx="12"/>
          </p:nvPr>
        </p:nvSpPr>
        <p:spPr/>
        <p:txBody>
          <a:bodyPr/>
          <a:lstStyle/>
          <a:p>
            <a:pPr>
              <a:defRPr/>
            </a:pPr>
            <a:fld id="{6550E941-99E4-4403-A917-B30FF69A9617}" type="slidenum">
              <a:rPr lang="en-GB" altLang="en-US" smtClean="0"/>
              <a:pPr>
                <a:defRPr/>
              </a:pPr>
              <a:t>18</a:t>
            </a:fld>
            <a:endParaRPr lang="en-GB" altLang="en-US"/>
          </a:p>
        </p:txBody>
      </p:sp>
      <p:pic>
        <p:nvPicPr>
          <p:cNvPr id="7170" name="Picture 2" descr="100+] Innovation Png Images ...">
            <a:extLst>
              <a:ext uri="{FF2B5EF4-FFF2-40B4-BE49-F238E27FC236}">
                <a16:creationId xmlns:a16="http://schemas.microsoft.com/office/drawing/2014/main" id="{FCC19532-84F1-0945-5499-48344F7FE145}"/>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372200" y="3088222"/>
            <a:ext cx="1863750" cy="22657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907899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40D5732-53FC-C236-5C6A-7A405258018B}"/>
              </a:ext>
            </a:extLst>
          </p:cNvPr>
          <p:cNvSpPr>
            <a:spLocks noGrp="1"/>
          </p:cNvSpPr>
          <p:nvPr>
            <p:ph type="title"/>
          </p:nvPr>
        </p:nvSpPr>
        <p:spPr/>
        <p:txBody>
          <a:bodyPr/>
          <a:lstStyle/>
          <a:p>
            <a:r>
              <a:rPr lang="en-GB" sz="3600" b="1" dirty="0"/>
              <a:t>Diffusion of Innovation </a:t>
            </a:r>
            <a:r>
              <a:rPr lang="en-GB" sz="2000" dirty="0"/>
              <a:t>(2 of 3)</a:t>
            </a:r>
            <a:endParaRPr lang="en-GB" sz="3600" dirty="0"/>
          </a:p>
        </p:txBody>
      </p:sp>
      <p:sp>
        <p:nvSpPr>
          <p:cNvPr id="3" name="Content Placeholder 2">
            <a:extLst>
              <a:ext uri="{FF2B5EF4-FFF2-40B4-BE49-F238E27FC236}">
                <a16:creationId xmlns:a16="http://schemas.microsoft.com/office/drawing/2014/main" id="{29A74708-EB3C-5CD7-8EE5-E111B7B43419}"/>
              </a:ext>
            </a:extLst>
          </p:cNvPr>
          <p:cNvSpPr>
            <a:spLocks noGrp="1"/>
          </p:cNvSpPr>
          <p:nvPr>
            <p:ph idx="1"/>
          </p:nvPr>
        </p:nvSpPr>
        <p:spPr/>
        <p:txBody>
          <a:bodyPr/>
          <a:lstStyle/>
          <a:p>
            <a:pPr marL="0" indent="0" algn="l">
              <a:buNone/>
            </a:pPr>
            <a:r>
              <a:rPr lang="en-GB" sz="2400" b="0" i="0" u="none" strike="noStrike" dirty="0">
                <a:solidFill>
                  <a:srgbClr val="000000"/>
                </a:solidFill>
                <a:effectLst/>
              </a:rPr>
              <a:t>The rate of innovation proposed by </a:t>
            </a:r>
            <a:r>
              <a:rPr lang="en-GB" sz="2400" dirty="0"/>
              <a:t>Rogers' (1962) </a:t>
            </a:r>
            <a:r>
              <a:rPr lang="en-GB" sz="2400" b="0" i="0" u="none" strike="noStrike" dirty="0">
                <a:solidFill>
                  <a:srgbClr val="000000"/>
                </a:solidFill>
                <a:effectLst/>
              </a:rPr>
              <a:t>depends on five key factors:</a:t>
            </a:r>
          </a:p>
          <a:p>
            <a:pPr algn="l">
              <a:buFont typeface="+mj-lt"/>
              <a:buAutoNum type="arabicPeriod"/>
            </a:pPr>
            <a:r>
              <a:rPr lang="en-GB" sz="2400" b="1" i="0" u="none" strike="noStrike" dirty="0">
                <a:solidFill>
                  <a:srgbClr val="000000"/>
                </a:solidFill>
                <a:effectLst/>
              </a:rPr>
              <a:t>Perceived Benefits</a:t>
            </a:r>
            <a:r>
              <a:rPr lang="en-GB" sz="2400" dirty="0">
                <a:solidFill>
                  <a:srgbClr val="000000"/>
                </a:solidFill>
              </a:rPr>
              <a:t>: </a:t>
            </a:r>
            <a:r>
              <a:rPr lang="en-GB" sz="2400" b="0" i="0" u="none" strike="noStrike" dirty="0">
                <a:solidFill>
                  <a:srgbClr val="000000"/>
                </a:solidFill>
                <a:effectLst/>
              </a:rPr>
              <a:t>How much better the innovation is compared to existing solutions.</a:t>
            </a:r>
          </a:p>
          <a:p>
            <a:pPr algn="l">
              <a:buFont typeface="+mj-lt"/>
              <a:buAutoNum type="arabicPeriod"/>
            </a:pPr>
            <a:r>
              <a:rPr lang="en-GB" sz="2400" b="1" i="0" u="none" strike="noStrike" dirty="0">
                <a:solidFill>
                  <a:srgbClr val="000000"/>
                </a:solidFill>
                <a:effectLst/>
              </a:rPr>
              <a:t>Compatibility</a:t>
            </a:r>
            <a:r>
              <a:rPr lang="en-GB" sz="2400" dirty="0">
                <a:solidFill>
                  <a:srgbClr val="000000"/>
                </a:solidFill>
              </a:rPr>
              <a:t>:</a:t>
            </a:r>
            <a:r>
              <a:rPr lang="en-GB" sz="2400" b="0" i="0" u="none" strike="noStrike" dirty="0">
                <a:solidFill>
                  <a:srgbClr val="000000"/>
                </a:solidFill>
                <a:effectLst/>
              </a:rPr>
              <a:t> How well it aligns with current values and norms.</a:t>
            </a:r>
          </a:p>
          <a:p>
            <a:pPr algn="l">
              <a:buFont typeface="+mj-lt"/>
              <a:buAutoNum type="arabicPeriod"/>
            </a:pPr>
            <a:r>
              <a:rPr lang="en-GB" sz="2400" b="1" i="0" u="none" strike="noStrike" dirty="0">
                <a:solidFill>
                  <a:srgbClr val="000000"/>
                </a:solidFill>
                <a:effectLst/>
              </a:rPr>
              <a:t>Ease of Use</a:t>
            </a:r>
            <a:r>
              <a:rPr lang="en-GB" sz="2400" dirty="0">
                <a:solidFill>
                  <a:srgbClr val="000000"/>
                </a:solidFill>
              </a:rPr>
              <a:t>: </a:t>
            </a:r>
            <a:r>
              <a:rPr lang="en-GB" sz="2400" b="0" i="0" u="none" strike="noStrike" dirty="0">
                <a:solidFill>
                  <a:srgbClr val="000000"/>
                </a:solidFill>
                <a:effectLst/>
              </a:rPr>
              <a:t>The simplicity of adopting and using it.</a:t>
            </a:r>
          </a:p>
          <a:p>
            <a:pPr algn="l">
              <a:buFont typeface="+mj-lt"/>
              <a:buAutoNum type="arabicPeriod"/>
            </a:pPr>
            <a:r>
              <a:rPr lang="en-GB" sz="2400" b="1" i="0" u="none" strike="noStrike" dirty="0">
                <a:solidFill>
                  <a:srgbClr val="000000"/>
                </a:solidFill>
                <a:effectLst/>
              </a:rPr>
              <a:t>Trialability</a:t>
            </a:r>
            <a:r>
              <a:rPr lang="en-GB" sz="2400" b="0" i="0" u="none" strike="noStrike" dirty="0">
                <a:solidFill>
                  <a:srgbClr val="000000"/>
                </a:solidFill>
                <a:effectLst/>
              </a:rPr>
              <a:t> – The ability to test it with minimal risk.</a:t>
            </a:r>
          </a:p>
          <a:p>
            <a:pPr algn="l">
              <a:buFont typeface="+mj-lt"/>
              <a:buAutoNum type="arabicPeriod"/>
            </a:pPr>
            <a:r>
              <a:rPr lang="en-GB" sz="2400" b="1" i="0" u="none" strike="noStrike" dirty="0">
                <a:solidFill>
                  <a:srgbClr val="000000"/>
                </a:solidFill>
                <a:effectLst/>
              </a:rPr>
              <a:t>Visibility &amp; Communication</a:t>
            </a:r>
            <a:r>
              <a:rPr lang="en-GB" sz="2400" b="0" i="0" u="none" strike="noStrike" dirty="0">
                <a:solidFill>
                  <a:srgbClr val="000000"/>
                </a:solidFill>
                <a:effectLst/>
              </a:rPr>
              <a:t> – How easily its benefits can be understood and shared.</a:t>
            </a:r>
          </a:p>
          <a:p>
            <a:endParaRPr lang="en-GB" sz="2800" dirty="0"/>
          </a:p>
        </p:txBody>
      </p:sp>
      <p:sp>
        <p:nvSpPr>
          <p:cNvPr id="4" name="Date Placeholder 3">
            <a:extLst>
              <a:ext uri="{FF2B5EF4-FFF2-40B4-BE49-F238E27FC236}">
                <a16:creationId xmlns:a16="http://schemas.microsoft.com/office/drawing/2014/main" id="{C8BE7ADC-8401-0855-96B8-341559456489}"/>
              </a:ext>
            </a:extLst>
          </p:cNvPr>
          <p:cNvSpPr>
            <a:spLocks noGrp="1"/>
          </p:cNvSpPr>
          <p:nvPr>
            <p:ph type="dt" sz="half" idx="10"/>
          </p:nvPr>
        </p:nvSpPr>
        <p:spPr/>
        <p:txBody>
          <a:bodyPr/>
          <a:lstStyle/>
          <a:p>
            <a:pPr>
              <a:defRPr/>
            </a:pPr>
            <a:fld id="{2303D31F-598B-47EE-BA37-93F097A3D676}" type="datetime1">
              <a:rPr lang="en-GB" altLang="en-US" smtClean="0"/>
              <a:pPr>
                <a:defRPr/>
              </a:pPr>
              <a:t>05/03/2025</a:t>
            </a:fld>
            <a:endParaRPr lang="en-GB" altLang="en-US"/>
          </a:p>
        </p:txBody>
      </p:sp>
      <p:sp>
        <p:nvSpPr>
          <p:cNvPr id="5" name="Slide Number Placeholder 4">
            <a:extLst>
              <a:ext uri="{FF2B5EF4-FFF2-40B4-BE49-F238E27FC236}">
                <a16:creationId xmlns:a16="http://schemas.microsoft.com/office/drawing/2014/main" id="{64B7706F-15BB-FFF6-E078-1007E3AC7244}"/>
              </a:ext>
            </a:extLst>
          </p:cNvPr>
          <p:cNvSpPr>
            <a:spLocks noGrp="1"/>
          </p:cNvSpPr>
          <p:nvPr>
            <p:ph type="sldNum" sz="quarter" idx="12"/>
          </p:nvPr>
        </p:nvSpPr>
        <p:spPr/>
        <p:txBody>
          <a:bodyPr/>
          <a:lstStyle/>
          <a:p>
            <a:pPr>
              <a:defRPr/>
            </a:pPr>
            <a:fld id="{6550E941-99E4-4403-A917-B30FF69A9617}" type="slidenum">
              <a:rPr lang="en-GB" altLang="en-US" smtClean="0"/>
              <a:pPr>
                <a:defRPr/>
              </a:pPr>
              <a:t>19</a:t>
            </a:fld>
            <a:endParaRPr lang="en-GB" altLang="en-US"/>
          </a:p>
        </p:txBody>
      </p:sp>
    </p:spTree>
    <p:extLst>
      <p:ext uri="{BB962C8B-B14F-4D97-AF65-F5344CB8AC3E}">
        <p14:creationId xmlns:p14="http://schemas.microsoft.com/office/powerpoint/2010/main" val="389096510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EEF90E9-AFFF-B4BE-0202-2807E14B9559}"/>
              </a:ext>
            </a:extLst>
          </p:cNvPr>
          <p:cNvSpPr>
            <a:spLocks noGrp="1"/>
          </p:cNvSpPr>
          <p:nvPr>
            <p:ph type="title"/>
          </p:nvPr>
        </p:nvSpPr>
        <p:spPr/>
        <p:txBody>
          <a:bodyPr/>
          <a:lstStyle/>
          <a:p>
            <a:r>
              <a:rPr lang="en-GB" sz="3600" b="1" dirty="0"/>
              <a:t>Diffusion of Innovation </a:t>
            </a:r>
            <a:r>
              <a:rPr lang="en-GB" sz="2000" dirty="0"/>
              <a:t>(3 of 3)</a:t>
            </a:r>
            <a:endParaRPr lang="en-GB" sz="3600" b="1" dirty="0"/>
          </a:p>
        </p:txBody>
      </p:sp>
      <p:pic>
        <p:nvPicPr>
          <p:cNvPr id="7" name="Content Placeholder 6" descr="A diagram of a diagram&#10;&#10;Description automatically generated with medium confidence">
            <a:extLst>
              <a:ext uri="{FF2B5EF4-FFF2-40B4-BE49-F238E27FC236}">
                <a16:creationId xmlns:a16="http://schemas.microsoft.com/office/drawing/2014/main" id="{442150F9-9224-4FEF-A7B5-15D9AC57D170}"/>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202955" y="1484784"/>
            <a:ext cx="6738090" cy="3916363"/>
          </a:xfrm>
        </p:spPr>
      </p:pic>
      <p:sp>
        <p:nvSpPr>
          <p:cNvPr id="4" name="Date Placeholder 3">
            <a:extLst>
              <a:ext uri="{FF2B5EF4-FFF2-40B4-BE49-F238E27FC236}">
                <a16:creationId xmlns:a16="http://schemas.microsoft.com/office/drawing/2014/main" id="{489BA9DC-082B-E2D4-00CF-850923D870D9}"/>
              </a:ext>
            </a:extLst>
          </p:cNvPr>
          <p:cNvSpPr>
            <a:spLocks noGrp="1"/>
          </p:cNvSpPr>
          <p:nvPr>
            <p:ph type="dt" sz="half" idx="10"/>
          </p:nvPr>
        </p:nvSpPr>
        <p:spPr/>
        <p:txBody>
          <a:bodyPr/>
          <a:lstStyle/>
          <a:p>
            <a:pPr>
              <a:defRPr/>
            </a:pPr>
            <a:fld id="{2303D31F-598B-47EE-BA37-93F097A3D676}" type="datetime1">
              <a:rPr lang="en-GB" altLang="en-US" smtClean="0"/>
              <a:pPr>
                <a:defRPr/>
              </a:pPr>
              <a:t>05/03/2025</a:t>
            </a:fld>
            <a:endParaRPr lang="en-GB" altLang="en-US"/>
          </a:p>
        </p:txBody>
      </p:sp>
      <p:sp>
        <p:nvSpPr>
          <p:cNvPr id="5" name="Slide Number Placeholder 4">
            <a:extLst>
              <a:ext uri="{FF2B5EF4-FFF2-40B4-BE49-F238E27FC236}">
                <a16:creationId xmlns:a16="http://schemas.microsoft.com/office/drawing/2014/main" id="{8E4ED1A3-3525-5DFC-81ED-E9F1BFE027F1}"/>
              </a:ext>
            </a:extLst>
          </p:cNvPr>
          <p:cNvSpPr>
            <a:spLocks noGrp="1"/>
          </p:cNvSpPr>
          <p:nvPr>
            <p:ph type="sldNum" sz="quarter" idx="12"/>
          </p:nvPr>
        </p:nvSpPr>
        <p:spPr/>
        <p:txBody>
          <a:bodyPr/>
          <a:lstStyle/>
          <a:p>
            <a:pPr>
              <a:defRPr/>
            </a:pPr>
            <a:fld id="{6550E941-99E4-4403-A917-B30FF69A9617}" type="slidenum">
              <a:rPr lang="en-GB" altLang="en-US" smtClean="0"/>
              <a:pPr>
                <a:defRPr/>
              </a:pPr>
              <a:t>20</a:t>
            </a:fld>
            <a:endParaRPr lang="en-GB" altLang="en-US"/>
          </a:p>
        </p:txBody>
      </p:sp>
      <p:sp>
        <p:nvSpPr>
          <p:cNvPr id="9" name="TextBox 8">
            <a:extLst>
              <a:ext uri="{FF2B5EF4-FFF2-40B4-BE49-F238E27FC236}">
                <a16:creationId xmlns:a16="http://schemas.microsoft.com/office/drawing/2014/main" id="{D467074A-5E27-E957-92F5-C0DCB82395A4}"/>
              </a:ext>
            </a:extLst>
          </p:cNvPr>
          <p:cNvSpPr txBox="1"/>
          <p:nvPr/>
        </p:nvSpPr>
        <p:spPr>
          <a:xfrm>
            <a:off x="3491880" y="5373216"/>
            <a:ext cx="4572000" cy="338554"/>
          </a:xfrm>
          <a:prstGeom prst="rect">
            <a:avLst/>
          </a:prstGeom>
          <a:noFill/>
        </p:spPr>
        <p:txBody>
          <a:bodyPr wrap="square">
            <a:spAutoFit/>
          </a:bodyPr>
          <a:lstStyle/>
          <a:p>
            <a:r>
              <a:rPr lang="en-GB" sz="1600" b="0" i="0" u="none" strike="noStrike" dirty="0">
                <a:solidFill>
                  <a:srgbClr val="3A3A3A"/>
                </a:solidFill>
                <a:effectLst/>
                <a:latin typeface="+mn-lt"/>
              </a:rPr>
              <a:t>(Hooley </a:t>
            </a:r>
            <a:r>
              <a:rPr lang="en-GB" sz="1600" b="0" i="1" u="none" strike="noStrike" dirty="0">
                <a:solidFill>
                  <a:srgbClr val="3A3A3A"/>
                </a:solidFill>
                <a:effectLst/>
                <a:latin typeface="+mn-lt"/>
              </a:rPr>
              <a:t>et al.,</a:t>
            </a:r>
            <a:r>
              <a:rPr lang="en-GB" sz="1600" b="0" i="0" u="none" strike="noStrike" dirty="0">
                <a:solidFill>
                  <a:srgbClr val="3A3A3A"/>
                </a:solidFill>
                <a:effectLst/>
                <a:latin typeface="+mn-lt"/>
              </a:rPr>
              <a:t> 2020, p 289)</a:t>
            </a:r>
            <a:endParaRPr lang="en-GB" sz="1600" dirty="0">
              <a:latin typeface="+mn-lt"/>
            </a:endParaRPr>
          </a:p>
        </p:txBody>
      </p:sp>
      <p:sp>
        <p:nvSpPr>
          <p:cNvPr id="12" name="TextBox 11">
            <a:extLst>
              <a:ext uri="{FF2B5EF4-FFF2-40B4-BE49-F238E27FC236}">
                <a16:creationId xmlns:a16="http://schemas.microsoft.com/office/drawing/2014/main" id="{ED29B17E-DF4C-9A2C-03E1-F722D5EB21D9}"/>
              </a:ext>
            </a:extLst>
          </p:cNvPr>
          <p:cNvSpPr txBox="1"/>
          <p:nvPr/>
        </p:nvSpPr>
        <p:spPr>
          <a:xfrm>
            <a:off x="1202955" y="5093370"/>
            <a:ext cx="3061928" cy="307777"/>
          </a:xfrm>
          <a:prstGeom prst="rect">
            <a:avLst/>
          </a:prstGeom>
          <a:noFill/>
        </p:spPr>
        <p:txBody>
          <a:bodyPr wrap="none" rtlCol="0">
            <a:spAutoFit/>
          </a:bodyPr>
          <a:lstStyle/>
          <a:p>
            <a:r>
              <a:rPr lang="en-GB" sz="1400" dirty="0"/>
              <a:t>Figure 3: The Diffusion of Innovation</a:t>
            </a:r>
          </a:p>
        </p:txBody>
      </p:sp>
    </p:spTree>
    <p:extLst>
      <p:ext uri="{BB962C8B-B14F-4D97-AF65-F5344CB8AC3E}">
        <p14:creationId xmlns:p14="http://schemas.microsoft.com/office/powerpoint/2010/main" val="24084647"/>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39CFCDC-2346-872A-7059-C6D43A7C5845}"/>
              </a:ext>
            </a:extLst>
          </p:cNvPr>
          <p:cNvSpPr>
            <a:spLocks noGrp="1"/>
          </p:cNvSpPr>
          <p:nvPr>
            <p:ph type="title"/>
          </p:nvPr>
        </p:nvSpPr>
        <p:spPr/>
        <p:txBody>
          <a:bodyPr/>
          <a:lstStyle/>
          <a:p>
            <a:r>
              <a:rPr lang="en-GB" sz="3600" b="1" dirty="0"/>
              <a:t>Marketing Mix – </a:t>
            </a:r>
            <a:br>
              <a:rPr lang="en-GB" sz="3600" b="1" dirty="0"/>
            </a:br>
            <a:r>
              <a:rPr lang="en-GB" sz="3600" b="1" dirty="0"/>
              <a:t>Price, Place, Promotion</a:t>
            </a:r>
          </a:p>
        </p:txBody>
      </p:sp>
      <p:sp>
        <p:nvSpPr>
          <p:cNvPr id="4" name="Date Placeholder 3">
            <a:extLst>
              <a:ext uri="{FF2B5EF4-FFF2-40B4-BE49-F238E27FC236}">
                <a16:creationId xmlns:a16="http://schemas.microsoft.com/office/drawing/2014/main" id="{2EDD1BF8-B176-EBA7-13A7-9FDE8E7D9CC9}"/>
              </a:ext>
            </a:extLst>
          </p:cNvPr>
          <p:cNvSpPr>
            <a:spLocks noGrp="1"/>
          </p:cNvSpPr>
          <p:nvPr>
            <p:ph type="dt" sz="half" idx="10"/>
          </p:nvPr>
        </p:nvSpPr>
        <p:spPr/>
        <p:txBody>
          <a:bodyPr/>
          <a:lstStyle/>
          <a:p>
            <a:pPr>
              <a:defRPr/>
            </a:pPr>
            <a:fld id="{2303D31F-598B-47EE-BA37-93F097A3D676}" type="datetime1">
              <a:rPr lang="en-GB" altLang="en-US" smtClean="0"/>
              <a:pPr>
                <a:defRPr/>
              </a:pPr>
              <a:t>05/03/2025</a:t>
            </a:fld>
            <a:endParaRPr lang="en-GB" altLang="en-US"/>
          </a:p>
        </p:txBody>
      </p:sp>
      <p:sp>
        <p:nvSpPr>
          <p:cNvPr id="5" name="Slide Number Placeholder 4">
            <a:extLst>
              <a:ext uri="{FF2B5EF4-FFF2-40B4-BE49-F238E27FC236}">
                <a16:creationId xmlns:a16="http://schemas.microsoft.com/office/drawing/2014/main" id="{8FE7B95F-E659-28B5-77A5-838B25D74A2F}"/>
              </a:ext>
            </a:extLst>
          </p:cNvPr>
          <p:cNvSpPr>
            <a:spLocks noGrp="1"/>
          </p:cNvSpPr>
          <p:nvPr>
            <p:ph type="sldNum" sz="quarter" idx="12"/>
          </p:nvPr>
        </p:nvSpPr>
        <p:spPr/>
        <p:txBody>
          <a:bodyPr/>
          <a:lstStyle/>
          <a:p>
            <a:pPr>
              <a:defRPr/>
            </a:pPr>
            <a:fld id="{6550E941-99E4-4403-A917-B30FF69A9617}" type="slidenum">
              <a:rPr lang="en-GB" altLang="en-US" smtClean="0"/>
              <a:pPr>
                <a:defRPr/>
              </a:pPr>
              <a:t>21</a:t>
            </a:fld>
            <a:endParaRPr lang="en-GB" altLang="en-US"/>
          </a:p>
        </p:txBody>
      </p:sp>
      <p:pic>
        <p:nvPicPr>
          <p:cNvPr id="10" name="Content Placeholder 9" descr="A diagram of a customer relationship&#10;&#10;Description automatically generated">
            <a:extLst>
              <a:ext uri="{FF2B5EF4-FFF2-40B4-BE49-F238E27FC236}">
                <a16:creationId xmlns:a16="http://schemas.microsoft.com/office/drawing/2014/main" id="{2F6266BD-78B9-7B31-6252-40F720B2029A}"/>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1222376" y="1417638"/>
            <a:ext cx="7310064" cy="4171602"/>
          </a:xfrm>
        </p:spPr>
      </p:pic>
    </p:spTree>
    <p:extLst>
      <p:ext uri="{BB962C8B-B14F-4D97-AF65-F5344CB8AC3E}">
        <p14:creationId xmlns:p14="http://schemas.microsoft.com/office/powerpoint/2010/main" val="408516897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600" b="1" dirty="0"/>
              <a:t>Group Work</a:t>
            </a:r>
          </a:p>
        </p:txBody>
      </p:sp>
      <p:sp>
        <p:nvSpPr>
          <p:cNvPr id="3" name="Content Placeholder 2"/>
          <p:cNvSpPr>
            <a:spLocks noGrp="1"/>
          </p:cNvSpPr>
          <p:nvPr>
            <p:ph idx="1"/>
          </p:nvPr>
        </p:nvSpPr>
        <p:spPr/>
        <p:txBody>
          <a:bodyPr/>
          <a:lstStyle/>
          <a:p>
            <a:r>
              <a:rPr lang="en-GB" sz="2400" dirty="0"/>
              <a:t>In groups of 3-4, find an example of a company that launched a new consumer product within the past five years.</a:t>
            </a:r>
          </a:p>
          <a:p>
            <a:r>
              <a:rPr lang="en-GB" sz="2400" dirty="0"/>
              <a:t>Develop an analysis of how the company applied the Four Ps (Product, Price, Place, and Promotion) in launching the product. </a:t>
            </a:r>
          </a:p>
          <a:p>
            <a:r>
              <a:rPr lang="en-GB" sz="2400" dirty="0"/>
              <a:t>Be sure to focus on the product and explain its journey through the Product Life Cycle (PLC).</a:t>
            </a:r>
          </a:p>
        </p:txBody>
      </p:sp>
    </p:spTree>
    <p:extLst>
      <p:ext uri="{BB962C8B-B14F-4D97-AF65-F5344CB8AC3E}">
        <p14:creationId xmlns:p14="http://schemas.microsoft.com/office/powerpoint/2010/main" val="4151509387"/>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5301D47-31E2-C329-2391-4335FD71DABD}"/>
              </a:ext>
            </a:extLst>
          </p:cNvPr>
          <p:cNvSpPr>
            <a:spLocks noGrp="1"/>
          </p:cNvSpPr>
          <p:nvPr>
            <p:ph type="title"/>
          </p:nvPr>
        </p:nvSpPr>
        <p:spPr/>
        <p:txBody>
          <a:bodyPr/>
          <a:lstStyle/>
          <a:p>
            <a:r>
              <a:rPr lang="en-GB" sz="3600" b="1" dirty="0"/>
              <a:t>References</a:t>
            </a:r>
            <a:endParaRPr lang="en-GB" sz="3200" b="1" dirty="0"/>
          </a:p>
        </p:txBody>
      </p:sp>
      <p:sp>
        <p:nvSpPr>
          <p:cNvPr id="3" name="Content Placeholder 2">
            <a:extLst>
              <a:ext uri="{FF2B5EF4-FFF2-40B4-BE49-F238E27FC236}">
                <a16:creationId xmlns:a16="http://schemas.microsoft.com/office/drawing/2014/main" id="{D720B7E8-5393-ADBC-A8F9-EB9AC096ECB3}"/>
              </a:ext>
            </a:extLst>
          </p:cNvPr>
          <p:cNvSpPr>
            <a:spLocks noGrp="1"/>
          </p:cNvSpPr>
          <p:nvPr>
            <p:ph idx="1"/>
          </p:nvPr>
        </p:nvSpPr>
        <p:spPr/>
        <p:txBody>
          <a:bodyPr/>
          <a:lstStyle/>
          <a:p>
            <a:pPr marL="0" indent="0">
              <a:buNone/>
            </a:pPr>
            <a:r>
              <a:rPr lang="en-GB" sz="2400" b="0" i="0" u="none" strike="noStrike" dirty="0">
                <a:effectLst/>
              </a:rPr>
              <a:t>Hooley, G. J., </a:t>
            </a:r>
            <a:r>
              <a:rPr lang="en-GB" sz="2400" b="0" i="0" u="none" strike="noStrike" dirty="0" err="1">
                <a:effectLst/>
              </a:rPr>
              <a:t>Nicoulaud</a:t>
            </a:r>
            <a:r>
              <a:rPr lang="en-GB" sz="2400" b="0" i="0" u="none" strike="noStrike" dirty="0">
                <a:effectLst/>
              </a:rPr>
              <a:t>, B., Rudd, J. M., &amp; Lee, N. (2020) </a:t>
            </a:r>
            <a:r>
              <a:rPr lang="en-GB" sz="2400" dirty="0"/>
              <a:t>Marketing strategy and competitive positioning. Seventh edition. Harlow, England ; Pearson.</a:t>
            </a:r>
          </a:p>
          <a:p>
            <a:pPr marL="0" indent="0">
              <a:buNone/>
            </a:pPr>
            <a:r>
              <a:rPr lang="en-GB" sz="2400" kern="100" dirty="0">
                <a:effectLst/>
                <a:ea typeface="Aptos" panose="020B0004020202020204" pitchFamily="34" charset="0"/>
                <a:cs typeface="Times New Roman" panose="02020603050405020304" pitchFamily="18" charset="0"/>
              </a:rPr>
              <a:t>Kotler, P., Armstrong, G., Harris, L. and Piercy, N. (2020) </a:t>
            </a:r>
            <a:r>
              <a:rPr lang="en-GB" sz="2400" i="1" kern="100" dirty="0">
                <a:effectLst/>
                <a:ea typeface="Aptos" panose="020B0004020202020204" pitchFamily="34" charset="0"/>
                <a:cs typeface="Times New Roman" panose="02020603050405020304" pitchFamily="18" charset="0"/>
              </a:rPr>
              <a:t>Principles of marketing.</a:t>
            </a:r>
            <a:r>
              <a:rPr lang="en-GB" sz="2400" kern="100" dirty="0">
                <a:effectLst/>
                <a:ea typeface="Aptos" panose="020B0004020202020204" pitchFamily="34" charset="0"/>
                <a:cs typeface="Times New Roman" panose="02020603050405020304" pitchFamily="18" charset="0"/>
              </a:rPr>
              <a:t> 8th European </a:t>
            </a:r>
            <a:r>
              <a:rPr lang="en-GB" sz="2400" kern="100" dirty="0" err="1">
                <a:effectLst/>
                <a:ea typeface="Aptos" panose="020B0004020202020204" pitchFamily="34" charset="0"/>
                <a:cs typeface="Times New Roman" panose="02020603050405020304" pitchFamily="18" charset="0"/>
              </a:rPr>
              <a:t>edn</a:t>
            </a:r>
            <a:r>
              <a:rPr lang="en-GB" sz="2400" kern="100" dirty="0">
                <a:effectLst/>
                <a:ea typeface="Aptos" panose="020B0004020202020204" pitchFamily="34" charset="0"/>
                <a:cs typeface="Times New Roman" panose="02020603050405020304" pitchFamily="18" charset="0"/>
              </a:rPr>
              <a:t>. Harlow: Pearson.</a:t>
            </a:r>
          </a:p>
          <a:p>
            <a:pPr marL="0" indent="0">
              <a:buNone/>
            </a:pPr>
            <a:endParaRPr lang="en-GB" dirty="0"/>
          </a:p>
        </p:txBody>
      </p:sp>
      <p:sp>
        <p:nvSpPr>
          <p:cNvPr id="4" name="Date Placeholder 3">
            <a:extLst>
              <a:ext uri="{FF2B5EF4-FFF2-40B4-BE49-F238E27FC236}">
                <a16:creationId xmlns:a16="http://schemas.microsoft.com/office/drawing/2014/main" id="{30403BFF-6AAA-D002-DFEF-FFAFFD57455B}"/>
              </a:ext>
            </a:extLst>
          </p:cNvPr>
          <p:cNvSpPr>
            <a:spLocks noGrp="1"/>
          </p:cNvSpPr>
          <p:nvPr>
            <p:ph type="dt" sz="half" idx="10"/>
          </p:nvPr>
        </p:nvSpPr>
        <p:spPr/>
        <p:txBody>
          <a:bodyPr/>
          <a:lstStyle/>
          <a:p>
            <a:pPr>
              <a:defRPr/>
            </a:pPr>
            <a:fld id="{2303D31F-598B-47EE-BA37-93F097A3D676}" type="datetime1">
              <a:rPr lang="en-GB" altLang="en-US" smtClean="0"/>
              <a:pPr>
                <a:defRPr/>
              </a:pPr>
              <a:t>05/03/2025</a:t>
            </a:fld>
            <a:endParaRPr lang="en-GB" altLang="en-US"/>
          </a:p>
        </p:txBody>
      </p:sp>
      <p:sp>
        <p:nvSpPr>
          <p:cNvPr id="5" name="Slide Number Placeholder 4">
            <a:extLst>
              <a:ext uri="{FF2B5EF4-FFF2-40B4-BE49-F238E27FC236}">
                <a16:creationId xmlns:a16="http://schemas.microsoft.com/office/drawing/2014/main" id="{9C7D25AA-F40F-E3FF-32D3-11F2FC145E8B}"/>
              </a:ext>
            </a:extLst>
          </p:cNvPr>
          <p:cNvSpPr>
            <a:spLocks noGrp="1"/>
          </p:cNvSpPr>
          <p:nvPr>
            <p:ph type="sldNum" sz="quarter" idx="12"/>
          </p:nvPr>
        </p:nvSpPr>
        <p:spPr/>
        <p:txBody>
          <a:bodyPr/>
          <a:lstStyle/>
          <a:p>
            <a:pPr>
              <a:defRPr/>
            </a:pPr>
            <a:fld id="{6550E941-99E4-4403-A917-B30FF69A9617}" type="slidenum">
              <a:rPr lang="en-GB" altLang="en-US" smtClean="0"/>
              <a:pPr>
                <a:defRPr/>
              </a:pPr>
              <a:t>23</a:t>
            </a:fld>
            <a:endParaRPr lang="en-GB" altLang="en-US"/>
          </a:p>
        </p:txBody>
      </p:sp>
    </p:spTree>
    <p:extLst>
      <p:ext uri="{BB962C8B-B14F-4D97-AF65-F5344CB8AC3E}">
        <p14:creationId xmlns:p14="http://schemas.microsoft.com/office/powerpoint/2010/main" val="3544257297"/>
      </p:ext>
    </p:extLst>
  </p:cSld>
  <p:clrMapOvr>
    <a:masterClrMapping/>
  </p:clrMapOvr>
</p:sld>
</file>

<file path=ppt/theme/theme1.xml><?xml version="1.0" encoding="utf-8"?>
<a:theme xmlns:a="http://schemas.openxmlformats.org/drawingml/2006/main" name="20140311PresentationUWTSDTemplate">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PPT template</Template>
  <TotalTime>2690</TotalTime>
  <Words>1181</Words>
  <Application>Microsoft Macintosh PowerPoint</Application>
  <PresentationFormat>On-screen Show (4:3)</PresentationFormat>
  <Paragraphs>127</Paragraphs>
  <Slides>23</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23</vt:i4>
      </vt:variant>
    </vt:vector>
  </HeadingPairs>
  <TitlesOfParts>
    <vt:vector size="28" baseType="lpstr">
      <vt:lpstr>Aptos</vt:lpstr>
      <vt:lpstr>Arial</vt:lpstr>
      <vt:lpstr>Myriad Pro</vt:lpstr>
      <vt:lpstr>Verdana</vt:lpstr>
      <vt:lpstr>20140311PresentationUWTSDTemplate</vt:lpstr>
      <vt:lpstr>Marketing Mix  “Focus on Product” LCLM7024              Week 3 – Session 2 </vt:lpstr>
      <vt:lpstr>Content of the Session</vt:lpstr>
      <vt:lpstr>Marketing Mix</vt:lpstr>
      <vt:lpstr>Product</vt:lpstr>
      <vt:lpstr>Key Product/Service Concepts</vt:lpstr>
      <vt:lpstr>Product/Service Choice Criteria (1 of 4)</vt:lpstr>
      <vt:lpstr>Product/service Choice Criteria (2 of 4)</vt:lpstr>
      <vt:lpstr>Practical &amp; Rational Overt (3 of 4)</vt:lpstr>
      <vt:lpstr>Symbolic &amp; Emotional Covert (4 of 4)</vt:lpstr>
      <vt:lpstr>Product/Service Differentiation</vt:lpstr>
      <vt:lpstr>Product Life Cycle (1 of 7)</vt:lpstr>
      <vt:lpstr>Pre-Launch (2 of 7)</vt:lpstr>
      <vt:lpstr>Launch (3 of 7)</vt:lpstr>
      <vt:lpstr>Introduction (4 of 7)</vt:lpstr>
      <vt:lpstr>Growth (5 of 7)</vt:lpstr>
      <vt:lpstr>Maturity (6 of 7)</vt:lpstr>
      <vt:lpstr>Decline (7 of 7) </vt:lpstr>
      <vt:lpstr>Diffusion of Innovation (1 of 3)</vt:lpstr>
      <vt:lpstr>Diffusion of Innovation (2 of 3)</vt:lpstr>
      <vt:lpstr>Diffusion of Innovation (3 of 3)</vt:lpstr>
      <vt:lpstr>Marketing Mix –  Price, Place, Promotion</vt:lpstr>
      <vt:lpstr>Group Work</vt:lpstr>
      <vt:lpstr>References</vt:lpstr>
    </vt:vector>
  </TitlesOfParts>
  <Company>University of Wales Lampeter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Personal Management Skills I</dc:title>
  <dc:creator>Venus</dc:creator>
  <cp:lastModifiedBy>Laila Maazouz</cp:lastModifiedBy>
  <cp:revision>167</cp:revision>
  <cp:lastPrinted>2022-03-08T18:23:15Z</cp:lastPrinted>
  <dcterms:created xsi:type="dcterms:W3CDTF">2002-10-07T19:43:58Z</dcterms:created>
  <dcterms:modified xsi:type="dcterms:W3CDTF">2025-03-05T11:09:09Z</dcterms:modified>
</cp:coreProperties>
</file>