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32"/>
  </p:notesMasterIdLst>
  <p:handoutMasterIdLst>
    <p:handoutMasterId r:id="rId33"/>
  </p:handoutMasterIdLst>
  <p:sldIdLst>
    <p:sldId id="256" r:id="rId2"/>
    <p:sldId id="327" r:id="rId3"/>
    <p:sldId id="290" r:id="rId4"/>
    <p:sldId id="282" r:id="rId5"/>
    <p:sldId id="325" r:id="rId6"/>
    <p:sldId id="326" r:id="rId7"/>
    <p:sldId id="292" r:id="rId8"/>
    <p:sldId id="293" r:id="rId9"/>
    <p:sldId id="294" r:id="rId10"/>
    <p:sldId id="295" r:id="rId11"/>
    <p:sldId id="296" r:id="rId12"/>
    <p:sldId id="297" r:id="rId13"/>
    <p:sldId id="298" r:id="rId14"/>
    <p:sldId id="301" r:id="rId15"/>
    <p:sldId id="306" r:id="rId16"/>
    <p:sldId id="330" r:id="rId17"/>
    <p:sldId id="307" r:id="rId18"/>
    <p:sldId id="308" r:id="rId19"/>
    <p:sldId id="309" r:id="rId20"/>
    <p:sldId id="311" r:id="rId21"/>
    <p:sldId id="312" r:id="rId22"/>
    <p:sldId id="313" r:id="rId23"/>
    <p:sldId id="316" r:id="rId24"/>
    <p:sldId id="331" r:id="rId25"/>
    <p:sldId id="332" r:id="rId26"/>
    <p:sldId id="333" r:id="rId27"/>
    <p:sldId id="334" r:id="rId28"/>
    <p:sldId id="335" r:id="rId29"/>
    <p:sldId id="324" r:id="rId30"/>
    <p:sldId id="336" r:id="rId31"/>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68" autoAdjust="0"/>
    <p:restoredTop sz="94660"/>
  </p:normalViewPr>
  <p:slideViewPr>
    <p:cSldViewPr snapToGrid="0">
      <p:cViewPr varScale="1">
        <p:scale>
          <a:sx n="68" d="100"/>
          <a:sy n="68" d="100"/>
        </p:scale>
        <p:origin x="72" y="54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214CFB6D-BEBC-4E14-90A0-64CE4D9DB368}" type="datetimeFigureOut">
              <a:rPr lang="en-GB" smtClean="0"/>
              <a:t>02/12/2020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B036FE3-223F-4BAD-960C-834F0CF37E05}" type="slidenum">
              <a:rPr lang="en-GB" smtClean="0"/>
              <a:t>‹#›</a:t>
            </a:fld>
            <a:endParaRPr lang="en-GB"/>
          </a:p>
        </p:txBody>
      </p:sp>
    </p:spTree>
    <p:extLst>
      <p:ext uri="{BB962C8B-B14F-4D97-AF65-F5344CB8AC3E}">
        <p14:creationId xmlns:p14="http://schemas.microsoft.com/office/powerpoint/2010/main" val="4171871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7436558-EC60-4A9B-9C9C-0DD4E3822E20}" type="datetimeFigureOut">
              <a:rPr lang="en-GB" smtClean="0"/>
              <a:t>02/12/2020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2163C1B2-22E5-453C-86E1-CB6678022048}" type="slidenum">
              <a:rPr lang="en-GB" smtClean="0"/>
              <a:t>‹#›</a:t>
            </a:fld>
            <a:endParaRPr lang="en-GB"/>
          </a:p>
        </p:txBody>
      </p:sp>
    </p:spTree>
    <p:extLst>
      <p:ext uri="{BB962C8B-B14F-4D97-AF65-F5344CB8AC3E}">
        <p14:creationId xmlns:p14="http://schemas.microsoft.com/office/powerpoint/2010/main" val="39087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8"/>
          <p:cNvSpPr>
            <a:spLocks noGrp="1" noChangeArrowheads="1"/>
          </p:cNvSpPr>
          <p:nvPr>
            <p:ph type="sldNum"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1pPr>
            <a:lvl2pPr marL="742950" indent="-28575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2pPr>
            <a:lvl3pPr marL="1143000" indent="-22860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3pPr>
            <a:lvl4pPr marL="1600200" indent="-22860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4pPr>
            <a:lvl5pPr marL="2057400" indent="-22860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9pPr>
          </a:lstStyle>
          <a:p>
            <a:pPr eaLnBrk="1">
              <a:lnSpc>
                <a:spcPct val="100000"/>
              </a:lnSpc>
              <a:buFont typeface="Wingdings" panose="05000000000000000000" pitchFamily="2" charset="2"/>
              <a:buNone/>
            </a:pPr>
            <a:fld id="{5FFE9F63-CC5F-4DF2-900D-9CE93FE3D817}" type="slidenum">
              <a:rPr lang="en-GB" altLang="en-US" sz="1200">
                <a:solidFill>
                  <a:srgbClr val="000000"/>
                </a:solidFill>
                <a:latin typeface="Times New Roman" panose="02020603050405020304" pitchFamily="18" charset="0"/>
              </a:rPr>
              <a:pPr eaLnBrk="1">
                <a:lnSpc>
                  <a:spcPct val="100000"/>
                </a:lnSpc>
                <a:buFont typeface="Wingdings" panose="05000000000000000000" pitchFamily="2" charset="2"/>
                <a:buNone/>
              </a:pPr>
              <a:t>2</a:t>
            </a:fld>
            <a:endParaRPr lang="en-GB" altLang="en-US" sz="1200">
              <a:solidFill>
                <a:srgbClr val="000000"/>
              </a:solidFill>
              <a:latin typeface="Times New Roman" panose="02020603050405020304" pitchFamily="18" charset="0"/>
            </a:endParaRPr>
          </a:p>
        </p:txBody>
      </p:sp>
      <p:sp>
        <p:nvSpPr>
          <p:cNvPr id="17411" name="Text Box 1"/>
          <p:cNvSpPr txBox="1">
            <a:spLocks noChangeArrowheads="1"/>
          </p:cNvSpPr>
          <p:nvPr/>
        </p:nvSpPr>
        <p:spPr bwMode="auto">
          <a:xfrm>
            <a:off x="1151653" y="751840"/>
            <a:ext cx="4603523" cy="3754121"/>
          </a:xfrm>
          <a:prstGeom prst="rect">
            <a:avLst/>
          </a:prstGeom>
          <a:solidFill>
            <a:srgbClr val="FFFFFF"/>
          </a:solidFill>
          <a:ln w="9360">
            <a:solidFill>
              <a:srgbClr val="000000"/>
            </a:solidFill>
            <a:miter lim="800000"/>
            <a:headEnd/>
            <a:tailEnd/>
          </a:ln>
        </p:spPr>
        <p:txBody>
          <a:bodyPr wrap="none" anchor="ctr"/>
          <a:lstStyle>
            <a:lvl1pPr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1pPr>
            <a:lvl2pPr marL="742950" indent="-28575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2pPr>
            <a:lvl3pPr marL="1143000" indent="-22860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3pPr>
            <a:lvl4pPr marL="1600200" indent="-22860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4pPr>
            <a:lvl5pPr marL="2057400" indent="-22860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9pPr>
          </a:lstStyle>
          <a:p>
            <a:endParaRPr lang="en-US" altLang="en-US"/>
          </a:p>
        </p:txBody>
      </p:sp>
      <p:sp>
        <p:nvSpPr>
          <p:cNvPr id="17412" name="Rectangle 2"/>
          <p:cNvSpPr>
            <a:spLocks noGrp="1" noChangeArrowheads="1"/>
          </p:cNvSpPr>
          <p:nvPr>
            <p:ph type="body"/>
          </p:nvPr>
        </p:nvSpPr>
        <p:spPr>
          <a:xfrm>
            <a:off x="921631" y="4756574"/>
            <a:ext cx="5062023" cy="450426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latin typeface="Times New Roman" panose="02020603050405020304" pitchFamily="18" charset="0"/>
            </a:endParaRPr>
          </a:p>
        </p:txBody>
      </p:sp>
    </p:spTree>
    <p:extLst>
      <p:ext uri="{BB962C8B-B14F-4D97-AF65-F5344CB8AC3E}">
        <p14:creationId xmlns:p14="http://schemas.microsoft.com/office/powerpoint/2010/main" val="2928252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E3F857D-CF4B-41D8-80AB-B03763DAA5C5}" type="slidenum">
              <a:rPr lang="en-GB" altLang="en-US" smtClean="0">
                <a:latin typeface="Arial" panose="020B0604020202020204" pitchFamily="34" charset="0"/>
              </a:rPr>
              <a:pPr>
                <a:spcBef>
                  <a:spcPct val="0"/>
                </a:spcBef>
              </a:pPr>
              <a:t>23</a:t>
            </a:fld>
            <a:endParaRPr lang="en-GB" altLang="en-US" smtClean="0">
              <a:latin typeface="Arial" panose="020B0604020202020204" pitchFamily="34" charset="0"/>
            </a:endParaRPr>
          </a:p>
        </p:txBody>
      </p:sp>
    </p:spTree>
    <p:extLst>
      <p:ext uri="{BB962C8B-B14F-4D97-AF65-F5344CB8AC3E}">
        <p14:creationId xmlns:p14="http://schemas.microsoft.com/office/powerpoint/2010/main" val="1701088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E3F857D-CF4B-41D8-80AB-B03763DAA5C5}" type="slidenum">
              <a:rPr lang="en-GB" altLang="en-US" smtClean="0">
                <a:latin typeface="Arial" panose="020B0604020202020204" pitchFamily="34" charset="0"/>
              </a:rPr>
              <a:pPr>
                <a:spcBef>
                  <a:spcPct val="0"/>
                </a:spcBef>
              </a:pPr>
              <a:t>24</a:t>
            </a:fld>
            <a:endParaRPr lang="en-GB" altLang="en-US" smtClean="0">
              <a:latin typeface="Arial" panose="020B0604020202020204" pitchFamily="34" charset="0"/>
            </a:endParaRPr>
          </a:p>
        </p:txBody>
      </p:sp>
    </p:spTree>
    <p:extLst>
      <p:ext uri="{BB962C8B-B14F-4D97-AF65-F5344CB8AC3E}">
        <p14:creationId xmlns:p14="http://schemas.microsoft.com/office/powerpoint/2010/main" val="6778605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E3F857D-CF4B-41D8-80AB-B03763DAA5C5}" type="slidenum">
              <a:rPr lang="en-GB" altLang="en-US" smtClean="0">
                <a:latin typeface="Arial" panose="020B0604020202020204" pitchFamily="34" charset="0"/>
              </a:rPr>
              <a:pPr>
                <a:spcBef>
                  <a:spcPct val="0"/>
                </a:spcBef>
              </a:pPr>
              <a:t>25</a:t>
            </a:fld>
            <a:endParaRPr lang="en-GB" altLang="en-US" smtClean="0">
              <a:latin typeface="Arial" panose="020B0604020202020204" pitchFamily="34" charset="0"/>
            </a:endParaRPr>
          </a:p>
        </p:txBody>
      </p:sp>
    </p:spTree>
    <p:extLst>
      <p:ext uri="{BB962C8B-B14F-4D97-AF65-F5344CB8AC3E}">
        <p14:creationId xmlns:p14="http://schemas.microsoft.com/office/powerpoint/2010/main" val="2666150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E3F857D-CF4B-41D8-80AB-B03763DAA5C5}" type="slidenum">
              <a:rPr lang="en-GB" altLang="en-US" smtClean="0">
                <a:latin typeface="Arial" panose="020B0604020202020204" pitchFamily="34" charset="0"/>
              </a:rPr>
              <a:pPr>
                <a:spcBef>
                  <a:spcPct val="0"/>
                </a:spcBef>
              </a:pPr>
              <a:t>26</a:t>
            </a:fld>
            <a:endParaRPr lang="en-GB" altLang="en-US" smtClean="0">
              <a:latin typeface="Arial" panose="020B0604020202020204" pitchFamily="34" charset="0"/>
            </a:endParaRPr>
          </a:p>
        </p:txBody>
      </p:sp>
    </p:spTree>
    <p:extLst>
      <p:ext uri="{BB962C8B-B14F-4D97-AF65-F5344CB8AC3E}">
        <p14:creationId xmlns:p14="http://schemas.microsoft.com/office/powerpoint/2010/main" val="42483601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E3F857D-CF4B-41D8-80AB-B03763DAA5C5}" type="slidenum">
              <a:rPr lang="en-GB" altLang="en-US" smtClean="0">
                <a:latin typeface="Arial" panose="020B0604020202020204" pitchFamily="34" charset="0"/>
              </a:rPr>
              <a:pPr>
                <a:spcBef>
                  <a:spcPct val="0"/>
                </a:spcBef>
              </a:pPr>
              <a:t>27</a:t>
            </a:fld>
            <a:endParaRPr lang="en-GB" altLang="en-US" smtClean="0">
              <a:latin typeface="Arial" panose="020B0604020202020204" pitchFamily="34" charset="0"/>
            </a:endParaRPr>
          </a:p>
        </p:txBody>
      </p:sp>
    </p:spTree>
    <p:extLst>
      <p:ext uri="{BB962C8B-B14F-4D97-AF65-F5344CB8AC3E}">
        <p14:creationId xmlns:p14="http://schemas.microsoft.com/office/powerpoint/2010/main" val="3566360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E3F857D-CF4B-41D8-80AB-B03763DAA5C5}" type="slidenum">
              <a:rPr lang="en-GB" altLang="en-US" smtClean="0">
                <a:latin typeface="Arial" panose="020B0604020202020204" pitchFamily="34" charset="0"/>
              </a:rPr>
              <a:pPr>
                <a:spcBef>
                  <a:spcPct val="0"/>
                </a:spcBef>
              </a:pPr>
              <a:t>28</a:t>
            </a:fld>
            <a:endParaRPr lang="en-GB" altLang="en-US" smtClean="0">
              <a:latin typeface="Arial" panose="020B0604020202020204" pitchFamily="34" charset="0"/>
            </a:endParaRPr>
          </a:p>
        </p:txBody>
      </p:sp>
    </p:spTree>
    <p:extLst>
      <p:ext uri="{BB962C8B-B14F-4D97-AF65-F5344CB8AC3E}">
        <p14:creationId xmlns:p14="http://schemas.microsoft.com/office/powerpoint/2010/main" val="836181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1DE23A0-287A-493E-B082-F99A0985AC1D}" type="datetimeFigureOut">
              <a:rPr lang="en-GB" smtClean="0"/>
              <a:t>02/12/2020</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31877883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1DE23A0-287A-493E-B082-F99A0985AC1D}"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3893301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1DE23A0-287A-493E-B082-F99A0985AC1D}"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3767866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1DE23A0-287A-493E-B082-F99A0985AC1D}"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1825537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1DE23A0-287A-493E-B082-F99A0985AC1D}" type="datetimeFigureOut">
              <a:rPr lang="en-GB" smtClean="0"/>
              <a:t>02/12/2020</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2000613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1DE23A0-287A-493E-B082-F99A0985AC1D}" type="datetimeFigureOut">
              <a:rPr lang="en-GB" smtClean="0"/>
              <a:t>02/12/2020</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3010916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DE23A0-287A-493E-B082-F99A0985AC1D}" type="datetimeFigureOut">
              <a:rPr lang="en-GB" smtClean="0"/>
              <a:t>02/12/2020</a:t>
            </a:fld>
            <a:endParaRPr lang="en-GB"/>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3565639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1DE23A0-287A-493E-B082-F99A0985AC1D}"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2264518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1DE23A0-287A-493E-B082-F99A0985AC1D}"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3979808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1DE23A0-287A-493E-B082-F99A0985AC1D}"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569260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01DE23A0-287A-493E-B082-F99A0985AC1D}"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3820489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01DE23A0-287A-493E-B082-F99A0985AC1D}"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22879874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1DE23A0-287A-493E-B082-F99A0985AC1D}"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8768960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1DE23A0-287A-493E-B082-F99A0985AC1D}" type="datetimeFigureOut">
              <a:rPr lang="en-GB" smtClean="0"/>
              <a:t>02/12/2020</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23999745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1DE23A0-287A-493E-B082-F99A0985AC1D}" type="datetimeFigureOut">
              <a:rPr lang="en-GB" smtClean="0"/>
              <a:t>02/12/2020</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19594873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1DE23A0-287A-493E-B082-F99A0985AC1D}"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21760002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1DE23A0-287A-493E-B082-F99A0985AC1D}"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20703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1DE23A0-287A-493E-B082-F99A0985AC1D}" type="datetimeFigureOut">
              <a:rPr lang="en-GB" smtClean="0"/>
              <a:t>02/12/2020</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760AF71-9C83-4B41-AE0A-E393748BFC6F}" type="slidenum">
              <a:rPr lang="en-GB" smtClean="0"/>
              <a:t>‹#›</a:t>
            </a:fld>
            <a:endParaRPr lang="en-GB"/>
          </a:p>
        </p:txBody>
      </p:sp>
    </p:spTree>
    <p:extLst>
      <p:ext uri="{BB962C8B-B14F-4D97-AF65-F5344CB8AC3E}">
        <p14:creationId xmlns:p14="http://schemas.microsoft.com/office/powerpoint/2010/main" val="1886012614"/>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socialpedagogy.co.uk/" TargetMode="External"/><Relationship Id="rId2" Type="http://schemas.openxmlformats.org/officeDocument/2006/relationships/hyperlink" Target="http://www.thempra.org.uk/social-pedagogy/" TargetMode="External"/><Relationship Id="rId1" Type="http://schemas.openxmlformats.org/officeDocument/2006/relationships/slideLayout" Target="../slideLayouts/slideLayout2.xml"/><Relationship Id="rId4" Type="http://schemas.openxmlformats.org/officeDocument/2006/relationships/hyperlink" Target="http://www.socialpedagogyuk.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7590" y="1295942"/>
            <a:ext cx="10363200" cy="1470025"/>
          </a:xfrm>
        </p:spPr>
        <p:txBody>
          <a:bodyPr>
            <a:normAutofit fontScale="90000"/>
          </a:bodyPr>
          <a:lstStyle/>
          <a:p>
            <a:r>
              <a:rPr lang="en-GB" dirty="0" smtClean="0">
                <a:solidFill>
                  <a:schemeClr val="tx1"/>
                </a:solidFill>
              </a:rPr>
              <a:t/>
            </a:r>
            <a:br>
              <a:rPr lang="en-GB" dirty="0" smtClean="0">
                <a:solidFill>
                  <a:schemeClr val="tx1"/>
                </a:solidFill>
              </a:rPr>
            </a:br>
            <a:r>
              <a:rPr lang="en-GB" dirty="0">
                <a:solidFill>
                  <a:schemeClr val="tx1"/>
                </a:solidFill>
              </a:rPr>
              <a:t/>
            </a:r>
            <a:br>
              <a:rPr lang="en-GB" dirty="0">
                <a:solidFill>
                  <a:schemeClr val="tx1"/>
                </a:solidFill>
              </a:rPr>
            </a:br>
            <a:endParaRPr lang="en-GB" dirty="0">
              <a:solidFill>
                <a:schemeClr val="tx1"/>
              </a:solidFill>
            </a:endParaRPr>
          </a:p>
        </p:txBody>
      </p:sp>
      <p:sp>
        <p:nvSpPr>
          <p:cNvPr id="3" name="Subtitle 2"/>
          <p:cNvSpPr>
            <a:spLocks noGrp="1"/>
          </p:cNvSpPr>
          <p:nvPr>
            <p:ph type="subTitle" idx="1"/>
          </p:nvPr>
        </p:nvSpPr>
        <p:spPr>
          <a:xfrm>
            <a:off x="2843538" y="3744615"/>
            <a:ext cx="6760502" cy="1213591"/>
          </a:xfrm>
        </p:spPr>
        <p:txBody>
          <a:bodyPr>
            <a:normAutofit/>
          </a:bodyPr>
          <a:lstStyle/>
          <a:p>
            <a:pPr algn="l"/>
            <a:r>
              <a:rPr lang="en-GB" b="1" dirty="0" smtClean="0"/>
              <a:t>European Policy and </a:t>
            </a:r>
            <a:r>
              <a:rPr lang="en-GB" b="1" dirty="0" smtClean="0"/>
              <a:t>Practice: </a:t>
            </a:r>
            <a:r>
              <a:rPr lang="en-GB" b="1" smtClean="0"/>
              <a:t>Social Pedagogy</a:t>
            </a:r>
            <a:endParaRPr lang="en-GB" b="1" dirty="0"/>
          </a:p>
        </p:txBody>
      </p:sp>
      <p:sp>
        <p:nvSpPr>
          <p:cNvPr id="4" name="Rectangle 3"/>
          <p:cNvSpPr/>
          <p:nvPr/>
        </p:nvSpPr>
        <p:spPr>
          <a:xfrm>
            <a:off x="2843538" y="2498128"/>
            <a:ext cx="6096000" cy="954107"/>
          </a:xfrm>
          <a:prstGeom prst="rect">
            <a:avLst/>
          </a:prstGeom>
        </p:spPr>
        <p:txBody>
          <a:bodyPr>
            <a:spAutoFit/>
          </a:bodyPr>
          <a:lstStyle/>
          <a:p>
            <a:r>
              <a:rPr lang="en-GB" sz="2800" b="1" dirty="0"/>
              <a:t>SJYW7012</a:t>
            </a:r>
            <a:br>
              <a:rPr lang="en-GB" sz="2800" b="1" dirty="0"/>
            </a:br>
            <a:r>
              <a:rPr lang="en-GB" sz="2800" b="1" dirty="0"/>
              <a:t>Critical Social Education </a:t>
            </a:r>
          </a:p>
        </p:txBody>
      </p:sp>
    </p:spTree>
    <p:extLst>
      <p:ext uri="{BB962C8B-B14F-4D97-AF65-F5344CB8AC3E}">
        <p14:creationId xmlns:p14="http://schemas.microsoft.com/office/powerpoint/2010/main" val="2089181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t="4512" r="6773"/>
          <a:stretch>
            <a:fillRect/>
          </a:stretch>
        </p:blipFill>
        <p:spPr bwMode="auto">
          <a:xfrm>
            <a:off x="1209051" y="2561319"/>
            <a:ext cx="2895887" cy="41545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3" name="Title 2"/>
          <p:cNvSpPr>
            <a:spLocks noGrp="1"/>
          </p:cNvSpPr>
          <p:nvPr>
            <p:ph type="title"/>
          </p:nvPr>
        </p:nvSpPr>
        <p:spPr/>
        <p:txBody>
          <a:bodyPr/>
          <a:lstStyle/>
          <a:p>
            <a:pPr algn="l"/>
            <a:r>
              <a:rPr lang="en-GB" b="1" dirty="0" smtClean="0"/>
              <a:t>Social Pedagogy as a model of practice</a:t>
            </a:r>
            <a:endParaRPr lang="en-GB" b="1" dirty="0"/>
          </a:p>
        </p:txBody>
      </p:sp>
      <p:sp>
        <p:nvSpPr>
          <p:cNvPr id="5" name="Rectangle 4"/>
          <p:cNvSpPr/>
          <p:nvPr/>
        </p:nvSpPr>
        <p:spPr>
          <a:xfrm>
            <a:off x="4458410" y="3438245"/>
            <a:ext cx="7814996" cy="1200329"/>
          </a:xfrm>
          <a:prstGeom prst="rect">
            <a:avLst/>
          </a:prstGeom>
        </p:spPr>
        <p:txBody>
          <a:bodyPr wrap="square">
            <a:spAutoFit/>
          </a:bodyPr>
          <a:lstStyle/>
          <a:p>
            <a:r>
              <a:rPr lang="en-GB" sz="2400" b="1" dirty="0"/>
              <a:t>“Good judgment comes from experience</a:t>
            </a:r>
            <a:r>
              <a:rPr lang="en-GB" sz="2400" b="1" dirty="0" smtClean="0"/>
              <a:t>.  And </a:t>
            </a:r>
            <a:r>
              <a:rPr lang="en-GB" sz="2400" b="1" dirty="0"/>
              <a:t>often experience comes from bad judgment</a:t>
            </a:r>
            <a:r>
              <a:rPr lang="en-GB" sz="2400" b="1" dirty="0" smtClean="0"/>
              <a:t>”.</a:t>
            </a:r>
            <a:endParaRPr lang="en-GB" sz="2400" b="1" dirty="0"/>
          </a:p>
          <a:p>
            <a:r>
              <a:rPr lang="en-GB" sz="2400" b="1" dirty="0"/>
              <a:t>(Rita Mae Brown)‏</a:t>
            </a:r>
          </a:p>
        </p:txBody>
      </p:sp>
    </p:spTree>
    <p:extLst>
      <p:ext uri="{BB962C8B-B14F-4D97-AF65-F5344CB8AC3E}">
        <p14:creationId xmlns:p14="http://schemas.microsoft.com/office/powerpoint/2010/main" val="1305899306"/>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withEffect">
                                  <p:stCondLst>
                                    <p:cond delay="0"/>
                                  </p:stCondLst>
                                  <p:childTnLst>
                                    <p:set>
                                      <p:cBhvr>
                                        <p:cTn id="6" dur="1" fill="hold">
                                          <p:stCondLst>
                                            <p:cond delay="0"/>
                                          </p:stCondLst>
                                        </p:cTn>
                                        <p:tgtEl>
                                          <p:spTgt spid="17409"/>
                                        </p:tgtEl>
                                        <p:attrNameLst>
                                          <p:attrName>style.visibility</p:attrName>
                                        </p:attrNameLst>
                                      </p:cBhvr>
                                      <p:to>
                                        <p:strVal val="visible"/>
                                      </p:to>
                                    </p:set>
                                    <p:animEffect transition="in" filter="randombar(horizontal)">
                                      <p:cBhvr>
                                        <p:cTn id="7" dur="2000"/>
                                        <p:tgtEl>
                                          <p:spTgt spid="174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874" y="973667"/>
            <a:ext cx="9910732" cy="838093"/>
          </a:xfrm>
        </p:spPr>
        <p:txBody>
          <a:bodyPr>
            <a:normAutofit fontScale="90000"/>
          </a:bodyPr>
          <a:lstStyle/>
          <a:p>
            <a:pPr algn="l">
              <a:lnSpc>
                <a:spcPts val="2200"/>
              </a:lnSpc>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sz="2200" dirty="0">
                <a:cs typeface="Arial Unicode MS" charset="0"/>
              </a:rPr>
              <a:t>“</a:t>
            </a:r>
            <a:r>
              <a:rPr lang="en-GB" sz="2200" b="1" dirty="0">
                <a:cs typeface="Arial Unicode MS" charset="0"/>
              </a:rPr>
              <a:t>Children are a key to understanding a nation, not only to comprehend the habits of a </a:t>
            </a:r>
            <a:r>
              <a:rPr lang="en-GB" sz="2200" b="1" dirty="0" smtClean="0">
                <a:cs typeface="Arial Unicode MS" charset="0"/>
              </a:rPr>
              <a:t>society but </a:t>
            </a:r>
            <a:r>
              <a:rPr lang="en-GB" sz="2200" b="1" dirty="0">
                <a:cs typeface="Arial Unicode MS" charset="0"/>
              </a:rPr>
              <a:t>also its collective intelligence and sustainability”. </a:t>
            </a:r>
            <a:br>
              <a:rPr lang="en-GB" sz="2200" b="1" dirty="0">
                <a:cs typeface="Arial Unicode MS" charset="0"/>
              </a:rPr>
            </a:br>
            <a:r>
              <a:rPr lang="en-GB" sz="2200" b="1" dirty="0">
                <a:cs typeface="Arial Unicode MS" charset="0"/>
              </a:rPr>
              <a:t/>
            </a:r>
            <a:br>
              <a:rPr lang="en-GB" sz="2200" b="1" dirty="0">
                <a:cs typeface="Arial Unicode MS" charset="0"/>
              </a:rPr>
            </a:br>
            <a:r>
              <a:rPr lang="en-GB" sz="2200" b="1" dirty="0">
                <a:cs typeface="Arial Unicode MS" charset="0"/>
              </a:rPr>
              <a:t>(</a:t>
            </a:r>
            <a:r>
              <a:rPr lang="en-GB" sz="2200" b="1" dirty="0" err="1">
                <a:cs typeface="Arial Unicode MS" charset="0"/>
              </a:rPr>
              <a:t>Donata</a:t>
            </a:r>
            <a:r>
              <a:rPr lang="en-GB" sz="2200" b="1" dirty="0">
                <a:cs typeface="Arial Unicode MS" charset="0"/>
              </a:rPr>
              <a:t> </a:t>
            </a:r>
            <a:r>
              <a:rPr lang="en-GB" sz="2200" b="1" dirty="0" err="1">
                <a:cs typeface="Arial Unicode MS" charset="0"/>
              </a:rPr>
              <a:t>Elschenbroich</a:t>
            </a:r>
            <a:r>
              <a:rPr lang="en-GB" sz="2200" b="1" dirty="0">
                <a:cs typeface="Arial Unicode MS" charset="0"/>
              </a:rPr>
              <a:t>, German sociologist)</a:t>
            </a:r>
            <a:r>
              <a:rPr lang="en-GB" b="1" dirty="0">
                <a:cs typeface="Arial Unicode MS" charset="0"/>
              </a:rPr>
              <a:t/>
            </a:r>
            <a:br>
              <a:rPr lang="en-GB" b="1" dirty="0">
                <a:cs typeface="Arial Unicode MS" charset="0"/>
              </a:rPr>
            </a:br>
            <a:endParaRPr lang="en-GB" dirty="0"/>
          </a:p>
        </p:txBody>
      </p:sp>
      <p:sp>
        <p:nvSpPr>
          <p:cNvPr id="3" name="Content Placeholder 2"/>
          <p:cNvSpPr>
            <a:spLocks noGrp="1"/>
          </p:cNvSpPr>
          <p:nvPr>
            <p:ph idx="1"/>
          </p:nvPr>
        </p:nvSpPr>
        <p:spPr/>
        <p:txBody>
          <a:bodyPr>
            <a:normAutofit/>
          </a:bodyPr>
          <a:lstStyle/>
          <a:p>
            <a:r>
              <a:rPr lang="en-GB" dirty="0"/>
              <a:t>Social pedagogy is a ‘function of society’ that reflects:</a:t>
            </a:r>
          </a:p>
          <a:p>
            <a:pPr lvl="1"/>
            <a:r>
              <a:rPr lang="en-GB" dirty="0"/>
              <a:t>how society thinks about children, their education and upbringing (concepts of children);</a:t>
            </a:r>
          </a:p>
          <a:p>
            <a:pPr lvl="1"/>
            <a:r>
              <a:rPr lang="en-GB" dirty="0"/>
              <a:t>the relationship between the individual and society;</a:t>
            </a:r>
          </a:p>
          <a:p>
            <a:pPr lvl="1"/>
            <a:r>
              <a:rPr lang="en-GB" dirty="0"/>
              <a:t>notions around social welfare and the welfare state.</a:t>
            </a:r>
          </a:p>
          <a:p>
            <a:r>
              <a:rPr lang="en-GB" dirty="0"/>
              <a:t>Therefore, social pedagogy is closely related to society at a given time and place – it is context specific.</a:t>
            </a:r>
          </a:p>
          <a:p>
            <a:endParaRPr lang="en-GB" dirty="0"/>
          </a:p>
        </p:txBody>
      </p:sp>
    </p:spTree>
    <p:extLst>
      <p:ext uri="{BB962C8B-B14F-4D97-AF65-F5344CB8AC3E}">
        <p14:creationId xmlns:p14="http://schemas.microsoft.com/office/powerpoint/2010/main" val="3956649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pPr algn="l"/>
            <a:r>
              <a:rPr lang="en-GB" altLang="en-US" b="1" dirty="0"/>
              <a:t>Activity</a:t>
            </a:r>
            <a:r>
              <a:rPr lang="en-GB" altLang="en-US" dirty="0"/>
              <a:t> </a:t>
            </a:r>
          </a:p>
        </p:txBody>
      </p:sp>
      <p:sp>
        <p:nvSpPr>
          <p:cNvPr id="75779" name="Rectangle 3"/>
          <p:cNvSpPr>
            <a:spLocks noGrp="1" noChangeArrowheads="1"/>
          </p:cNvSpPr>
          <p:nvPr>
            <p:ph idx="1"/>
          </p:nvPr>
        </p:nvSpPr>
        <p:spPr>
          <a:xfrm>
            <a:off x="1154954" y="2603500"/>
            <a:ext cx="10658412" cy="3416300"/>
          </a:xfrm>
        </p:spPr>
        <p:txBody>
          <a:bodyPr>
            <a:normAutofit/>
          </a:bodyPr>
          <a:lstStyle/>
          <a:p>
            <a:r>
              <a:rPr lang="en-GB" altLang="en-US" sz="2500" dirty="0" smtClean="0">
                <a:latin typeface="Tahoma" panose="020B0604030504040204" pitchFamily="34" charset="0"/>
                <a:cs typeface="Tahoma" panose="020B0604030504040204" pitchFamily="34" charset="0"/>
              </a:rPr>
              <a:t>Consider from a UK perspective the three key points below: </a:t>
            </a:r>
            <a:endParaRPr lang="en-GB" altLang="en-US" sz="2500" dirty="0">
              <a:latin typeface="Tahoma" panose="020B0604030504040204" pitchFamily="34" charset="0"/>
              <a:cs typeface="Tahoma" panose="020B0604030504040204" pitchFamily="34" charset="0"/>
            </a:endParaRPr>
          </a:p>
          <a:p>
            <a:pPr lvl="1"/>
            <a:r>
              <a:rPr lang="en-GB" altLang="en-US" sz="2000" dirty="0">
                <a:latin typeface="Tahoma" panose="020B0604030504040204" pitchFamily="34" charset="0"/>
                <a:cs typeface="Tahoma" panose="020B0604030504040204" pitchFamily="34" charset="0"/>
              </a:rPr>
              <a:t>how society thinks about </a:t>
            </a:r>
            <a:r>
              <a:rPr lang="en-GB" altLang="en-US" sz="2000" dirty="0" smtClean="0">
                <a:latin typeface="Tahoma" panose="020B0604030504040204" pitchFamily="34" charset="0"/>
                <a:cs typeface="Tahoma" panose="020B0604030504040204" pitchFamily="34" charset="0"/>
              </a:rPr>
              <a:t>children/young people, </a:t>
            </a:r>
            <a:r>
              <a:rPr lang="en-GB" altLang="en-US" sz="2000" dirty="0">
                <a:latin typeface="Tahoma" panose="020B0604030504040204" pitchFamily="34" charset="0"/>
                <a:cs typeface="Tahoma" panose="020B0604030504040204" pitchFamily="34" charset="0"/>
              </a:rPr>
              <a:t>their education and upbringing (concepts of </a:t>
            </a:r>
            <a:r>
              <a:rPr lang="en-GB" altLang="en-US" sz="2000" dirty="0" smtClean="0">
                <a:latin typeface="Tahoma" panose="020B0604030504040204" pitchFamily="34" charset="0"/>
                <a:cs typeface="Tahoma" panose="020B0604030504040204" pitchFamily="34" charset="0"/>
              </a:rPr>
              <a:t>children/YP);</a:t>
            </a:r>
            <a:endParaRPr lang="en-GB" altLang="en-US" sz="2000" dirty="0">
              <a:latin typeface="Tahoma" panose="020B0604030504040204" pitchFamily="34" charset="0"/>
              <a:cs typeface="Tahoma" panose="020B0604030504040204" pitchFamily="34" charset="0"/>
            </a:endParaRPr>
          </a:p>
          <a:p>
            <a:pPr lvl="1"/>
            <a:r>
              <a:rPr lang="en-GB" altLang="en-US" sz="2000" dirty="0">
                <a:latin typeface="Tahoma" panose="020B0604030504040204" pitchFamily="34" charset="0"/>
                <a:cs typeface="Tahoma" panose="020B0604030504040204" pitchFamily="34" charset="0"/>
              </a:rPr>
              <a:t>the relationship between the individual and society;</a:t>
            </a:r>
          </a:p>
          <a:p>
            <a:pPr lvl="1"/>
            <a:r>
              <a:rPr lang="en-GB" altLang="en-US" sz="2000" dirty="0" smtClean="0">
                <a:latin typeface="Tahoma" panose="020B0604030504040204" pitchFamily="34" charset="0"/>
                <a:cs typeface="Tahoma" panose="020B0604030504040204" pitchFamily="34" charset="0"/>
              </a:rPr>
              <a:t>notions </a:t>
            </a:r>
            <a:r>
              <a:rPr lang="en-GB" altLang="en-US" sz="2000" dirty="0">
                <a:latin typeface="Tahoma" panose="020B0604030504040204" pitchFamily="34" charset="0"/>
                <a:cs typeface="Tahoma" panose="020B0604030504040204" pitchFamily="34" charset="0"/>
              </a:rPr>
              <a:t>around social welfare and the welfare state.</a:t>
            </a:r>
          </a:p>
          <a:p>
            <a:endParaRPr lang="en-GB" altLang="en-US" dirty="0"/>
          </a:p>
        </p:txBody>
      </p:sp>
    </p:spTree>
    <p:extLst>
      <p:ext uri="{BB962C8B-B14F-4D97-AF65-F5344CB8AC3E}">
        <p14:creationId xmlns:p14="http://schemas.microsoft.com/office/powerpoint/2010/main" val="3464670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Social Pedagogy </a:t>
            </a:r>
            <a:endParaRPr lang="en-GB" b="1" dirty="0"/>
          </a:p>
        </p:txBody>
      </p:sp>
      <p:sp>
        <p:nvSpPr>
          <p:cNvPr id="3" name="Content Placeholder 2"/>
          <p:cNvSpPr>
            <a:spLocks noGrp="1"/>
          </p:cNvSpPr>
          <p:nvPr>
            <p:ph idx="1"/>
          </p:nvPr>
        </p:nvSpPr>
        <p:spPr/>
        <p:txBody>
          <a:bodyPr/>
          <a:lstStyle/>
          <a:p>
            <a:r>
              <a:rPr lang="en-US" altLang="en-US" dirty="0"/>
              <a:t>The Thomas Coram Research </a:t>
            </a:r>
            <a:r>
              <a:rPr lang="en-US" altLang="en-US" dirty="0" smtClean="0"/>
              <a:t>Unit (2005), </a:t>
            </a:r>
            <a:r>
              <a:rPr lang="en-US" altLang="en-US" dirty="0"/>
              <a:t>suggests that pedagogy is:</a:t>
            </a:r>
          </a:p>
          <a:p>
            <a:pPr lvl="1"/>
            <a:endParaRPr lang="en-US" altLang="en-US" dirty="0"/>
          </a:p>
          <a:p>
            <a:pPr lvl="1"/>
            <a:r>
              <a:rPr lang="en-US" altLang="en-US" dirty="0"/>
              <a:t> "education in the broadest sense of the word … where care and education meet and which concerns upbringing, child-rearing, nurturing, </a:t>
            </a:r>
            <a:r>
              <a:rPr lang="en-US" altLang="en-US" dirty="0" smtClean="0"/>
              <a:t>socialization </a:t>
            </a:r>
            <a:r>
              <a:rPr lang="en-US" altLang="en-US" dirty="0"/>
              <a:t>and supporting development</a:t>
            </a:r>
            <a:r>
              <a:rPr lang="en-US" altLang="en-US" dirty="0" smtClean="0"/>
              <a:t>”.</a:t>
            </a:r>
          </a:p>
          <a:p>
            <a:pPr marL="0" indent="0">
              <a:buNone/>
            </a:pPr>
            <a:endParaRPr lang="en-GB" dirty="0"/>
          </a:p>
        </p:txBody>
      </p:sp>
    </p:spTree>
    <p:extLst>
      <p:ext uri="{BB962C8B-B14F-4D97-AF65-F5344CB8AC3E}">
        <p14:creationId xmlns:p14="http://schemas.microsoft.com/office/powerpoint/2010/main" val="1614936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Youth Work and </a:t>
            </a:r>
            <a:r>
              <a:rPr lang="en-GB" b="1" dirty="0"/>
              <a:t>Social Pedagogy </a:t>
            </a:r>
            <a:endParaRPr lang="en-GB" dirty="0"/>
          </a:p>
        </p:txBody>
      </p:sp>
      <p:sp>
        <p:nvSpPr>
          <p:cNvPr id="5" name="Content Placeholder 4"/>
          <p:cNvSpPr>
            <a:spLocks noGrp="1"/>
          </p:cNvSpPr>
          <p:nvPr>
            <p:ph idx="1"/>
          </p:nvPr>
        </p:nvSpPr>
        <p:spPr>
          <a:xfrm>
            <a:off x="1154955" y="2603500"/>
            <a:ext cx="4598382" cy="3416300"/>
          </a:xfrm>
        </p:spPr>
        <p:txBody>
          <a:bodyPr rtlCol="0">
            <a:normAutofit/>
          </a:bodyPr>
          <a:lstStyle/>
          <a:p>
            <a:pPr marL="0" indent="0">
              <a:spcAft>
                <a:spcPts val="0"/>
              </a:spcAft>
              <a:buNone/>
              <a:defRPr/>
            </a:pPr>
            <a:r>
              <a:rPr lang="en-GB" b="1" dirty="0" smtClean="0"/>
              <a:t>Youth Work:</a:t>
            </a:r>
          </a:p>
          <a:p>
            <a:pPr marL="0" indent="0">
              <a:spcAft>
                <a:spcPts val="0"/>
              </a:spcAft>
              <a:buNone/>
              <a:defRPr/>
            </a:pPr>
            <a:endParaRPr lang="en-GB" b="1" dirty="0" smtClean="0"/>
          </a:p>
          <a:p>
            <a:pPr marL="0" indent="0">
              <a:spcAft>
                <a:spcPts val="0"/>
              </a:spcAft>
              <a:buNone/>
              <a:defRPr/>
            </a:pPr>
            <a:r>
              <a:rPr lang="en-GB" dirty="0" smtClean="0"/>
              <a:t>“Enable young people to develop holistically, working with them to facilitate their personal, social and educational development, to enable them to develop their voice, influence and place in society and to reach their full potential” (LSIS, 2012, p. 4)</a:t>
            </a:r>
          </a:p>
        </p:txBody>
      </p:sp>
      <p:sp>
        <p:nvSpPr>
          <p:cNvPr id="6" name="Content Placeholder 5"/>
          <p:cNvSpPr>
            <a:spLocks noGrp="1"/>
          </p:cNvSpPr>
          <p:nvPr>
            <p:ph sz="half" idx="4294967295"/>
          </p:nvPr>
        </p:nvSpPr>
        <p:spPr>
          <a:xfrm>
            <a:off x="6521342" y="2603500"/>
            <a:ext cx="4824412" cy="3416300"/>
          </a:xfrm>
        </p:spPr>
        <p:txBody>
          <a:bodyPr rtlCol="0">
            <a:normAutofit/>
          </a:bodyPr>
          <a:lstStyle/>
          <a:p>
            <a:pPr marL="0" indent="0">
              <a:spcAft>
                <a:spcPts val="0"/>
              </a:spcAft>
              <a:buNone/>
              <a:defRPr/>
            </a:pPr>
            <a:r>
              <a:rPr lang="en-GB" b="1" dirty="0" smtClean="0"/>
              <a:t>Social Pedagogy:</a:t>
            </a:r>
          </a:p>
          <a:p>
            <a:pPr marL="0" indent="0">
              <a:spcAft>
                <a:spcPts val="0"/>
              </a:spcAft>
              <a:buNone/>
              <a:defRPr/>
            </a:pPr>
            <a:endParaRPr lang="en-GB" b="1" dirty="0" smtClean="0"/>
          </a:p>
          <a:p>
            <a:pPr marL="0" indent="0">
              <a:spcAft>
                <a:spcPts val="0"/>
              </a:spcAft>
              <a:buNone/>
              <a:defRPr/>
            </a:pPr>
            <a:r>
              <a:rPr lang="en-GB" dirty="0" smtClean="0"/>
              <a:t>The </a:t>
            </a:r>
            <a:r>
              <a:rPr lang="en-GB" dirty="0"/>
              <a:t>Thomas Coram Research </a:t>
            </a:r>
            <a:r>
              <a:rPr lang="en-GB" dirty="0" smtClean="0"/>
              <a:t>Unit (2005, p. 2) </a:t>
            </a:r>
            <a:r>
              <a:rPr lang="en-GB" dirty="0"/>
              <a:t>defines Social Pedagogy as “education in the broadest sense of the word…where care and education meet and which concerns upbringing, child-rearing, nurturing, socialisation and supporting development</a:t>
            </a:r>
            <a:r>
              <a:rPr lang="en-GB" dirty="0" smtClean="0"/>
              <a:t>”</a:t>
            </a:r>
          </a:p>
        </p:txBody>
      </p:sp>
    </p:spTree>
    <p:extLst>
      <p:ext uri="{BB962C8B-B14F-4D97-AF65-F5344CB8AC3E}">
        <p14:creationId xmlns:p14="http://schemas.microsoft.com/office/powerpoint/2010/main" val="1725989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4"/>
          <p:cNvSpPr>
            <a:spLocks noGrp="1"/>
          </p:cNvSpPr>
          <p:nvPr>
            <p:ph type="title"/>
          </p:nvPr>
        </p:nvSpPr>
        <p:spPr/>
        <p:txBody>
          <a:bodyPr/>
          <a:lstStyle/>
          <a:p>
            <a:pPr eaLnBrk="1" hangingPunct="1"/>
            <a:r>
              <a:rPr lang="en-GB" altLang="en-US" b="1" dirty="0" smtClean="0"/>
              <a:t>What is Social Pedagogy?</a:t>
            </a:r>
          </a:p>
        </p:txBody>
      </p:sp>
      <p:sp>
        <p:nvSpPr>
          <p:cNvPr id="6147" name="Content Placeholder 5"/>
          <p:cNvSpPr>
            <a:spLocks noGrp="1"/>
          </p:cNvSpPr>
          <p:nvPr>
            <p:ph idx="1"/>
          </p:nvPr>
        </p:nvSpPr>
        <p:spPr/>
        <p:txBody>
          <a:bodyPr/>
          <a:lstStyle/>
          <a:p>
            <a:pPr eaLnBrk="1" hangingPunct="1"/>
            <a:r>
              <a:rPr lang="en-GB" altLang="en-US" smtClean="0"/>
              <a:t>http://www.thempra.org.uk/social-pedagogy/</a:t>
            </a:r>
          </a:p>
        </p:txBody>
      </p:sp>
    </p:spTree>
    <p:extLst>
      <p:ext uri="{BB962C8B-B14F-4D97-AF65-F5344CB8AC3E}">
        <p14:creationId xmlns:p14="http://schemas.microsoft.com/office/powerpoint/2010/main" val="1058085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algn="l" eaLnBrk="1" hangingPunct="1"/>
            <a:r>
              <a:rPr lang="en-GB" altLang="en-US" b="1" dirty="0" smtClean="0"/>
              <a:t>What is Pedagogy? </a:t>
            </a:r>
          </a:p>
        </p:txBody>
      </p:sp>
      <p:sp>
        <p:nvSpPr>
          <p:cNvPr id="7171" name="Rectangle 3"/>
          <p:cNvSpPr>
            <a:spLocks noGrp="1" noChangeArrowheads="1"/>
          </p:cNvSpPr>
          <p:nvPr>
            <p:ph idx="1"/>
          </p:nvPr>
        </p:nvSpPr>
        <p:spPr/>
        <p:txBody>
          <a:bodyPr rtlCol="0">
            <a:normAutofit/>
          </a:bodyPr>
          <a:lstStyle/>
          <a:p>
            <a:pPr>
              <a:spcAft>
                <a:spcPts val="0"/>
              </a:spcAft>
              <a:defRPr/>
            </a:pPr>
            <a:r>
              <a:rPr lang="en-US" altLang="en-US" dirty="0" smtClean="0"/>
              <a:t>In the UK, the term pedagogy is mainly used in the context of the classroom and formal education;</a:t>
            </a:r>
          </a:p>
          <a:p>
            <a:pPr>
              <a:spcAft>
                <a:spcPts val="0"/>
              </a:spcAft>
              <a:defRPr/>
            </a:pPr>
            <a:r>
              <a:rPr lang="en-US" altLang="en-US" dirty="0" smtClean="0"/>
              <a:t>A simple way of </a:t>
            </a:r>
            <a:r>
              <a:rPr lang="en-GB" altLang="en-US" dirty="0" smtClean="0"/>
              <a:t>approaching pedagogy is as the art and science (and maybe even craft) of teaching;</a:t>
            </a:r>
            <a:endParaRPr lang="en-US" altLang="en-US" dirty="0" smtClean="0"/>
          </a:p>
          <a:p>
            <a:pPr>
              <a:spcAft>
                <a:spcPts val="0"/>
              </a:spcAft>
              <a:defRPr/>
            </a:pPr>
            <a:r>
              <a:rPr lang="en-US" altLang="en-US" dirty="0" smtClean="0"/>
              <a:t>In Europe, however, the term is used and applied to a much broader set of services, concerned with childcare, early years, youth work, play work, family support services and so on;</a:t>
            </a:r>
          </a:p>
          <a:p>
            <a:pPr>
              <a:spcAft>
                <a:spcPts val="0"/>
              </a:spcAft>
              <a:defRPr/>
            </a:pPr>
            <a:r>
              <a:rPr lang="en-US" altLang="en-US" dirty="0" smtClean="0"/>
              <a:t>In Europe, the word ‘pedagogy’ relates to the overall support for children’s development – where care and education meet;</a:t>
            </a:r>
          </a:p>
        </p:txBody>
      </p:sp>
    </p:spTree>
    <p:extLst>
      <p:ext uri="{BB962C8B-B14F-4D97-AF65-F5344CB8AC3E}">
        <p14:creationId xmlns:p14="http://schemas.microsoft.com/office/powerpoint/2010/main" val="3273827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algn="l" eaLnBrk="1" hangingPunct="1"/>
            <a:r>
              <a:rPr lang="en-GB" altLang="en-US" b="1" dirty="0" smtClean="0"/>
              <a:t>History</a:t>
            </a:r>
          </a:p>
        </p:txBody>
      </p:sp>
      <p:sp>
        <p:nvSpPr>
          <p:cNvPr id="3" name="Content Placeholder 2"/>
          <p:cNvSpPr>
            <a:spLocks noGrp="1"/>
          </p:cNvSpPr>
          <p:nvPr>
            <p:ph idx="1"/>
          </p:nvPr>
        </p:nvSpPr>
        <p:spPr/>
        <p:txBody>
          <a:bodyPr>
            <a:normAutofit fontScale="85000" lnSpcReduction="20000"/>
          </a:bodyPr>
          <a:lstStyle/>
          <a:p>
            <a:pPr eaLnBrk="1" hangingPunct="1">
              <a:buFont typeface="Arial" charset="0"/>
              <a:buChar char="•"/>
              <a:defRPr/>
            </a:pPr>
            <a:r>
              <a:rPr lang="en-GB" sz="2800" dirty="0" smtClean="0"/>
              <a:t>‘</a:t>
            </a:r>
            <a:r>
              <a:rPr lang="en-GB" sz="2800" dirty="0"/>
              <a:t>Social’ pedagogy has grown organically out of a longstanding tradition of educational philosophers, social thinkers and practitioners who were concerned with creating a more just society through educational means. </a:t>
            </a:r>
          </a:p>
          <a:p>
            <a:pPr eaLnBrk="1" hangingPunct="1">
              <a:buFont typeface="Arial" charset="0"/>
              <a:buChar char="•"/>
              <a:defRPr/>
            </a:pPr>
            <a:r>
              <a:rPr lang="en-GB" sz="2800" dirty="0"/>
              <a:t>Social pedagogy therefore aims to connect each person to society, with society supporting its most disadvantaged members and each individual taking responsibility for wider society.</a:t>
            </a:r>
          </a:p>
          <a:p>
            <a:pPr marL="0" indent="0">
              <a:buNone/>
              <a:defRPr/>
            </a:pPr>
            <a:r>
              <a:rPr lang="en-GB" sz="2000" dirty="0"/>
              <a:t>(</a:t>
            </a:r>
            <a:r>
              <a:rPr lang="en-GB" sz="2000" dirty="0" err="1"/>
              <a:t>ThemPra</a:t>
            </a:r>
            <a:r>
              <a:rPr lang="en-GB" sz="2000" dirty="0"/>
              <a:t>, 2017) </a:t>
            </a:r>
          </a:p>
        </p:txBody>
      </p:sp>
    </p:spTree>
    <p:extLst>
      <p:ext uri="{BB962C8B-B14F-4D97-AF65-F5344CB8AC3E}">
        <p14:creationId xmlns:p14="http://schemas.microsoft.com/office/powerpoint/2010/main" val="2776695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algn="l" eaLnBrk="1" hangingPunct="1"/>
            <a:r>
              <a:rPr lang="en-GB" altLang="en-US" b="1" dirty="0" smtClean="0"/>
              <a:t>What is Social Pedagogy?</a:t>
            </a:r>
          </a:p>
        </p:txBody>
      </p:sp>
      <p:sp>
        <p:nvSpPr>
          <p:cNvPr id="3" name="Content Placeholder 2"/>
          <p:cNvSpPr>
            <a:spLocks noGrp="1"/>
          </p:cNvSpPr>
          <p:nvPr>
            <p:ph idx="1"/>
          </p:nvPr>
        </p:nvSpPr>
        <p:spPr>
          <a:xfrm>
            <a:off x="1154954" y="2603500"/>
            <a:ext cx="9573627" cy="3416300"/>
          </a:xfrm>
        </p:spPr>
        <p:txBody>
          <a:bodyPr>
            <a:normAutofit/>
          </a:bodyPr>
          <a:lstStyle/>
          <a:p>
            <a:pPr eaLnBrk="1" hangingPunct="1">
              <a:buFont typeface="Arial" charset="0"/>
              <a:buChar char="•"/>
              <a:defRPr/>
            </a:pPr>
            <a:r>
              <a:rPr lang="en-GB" dirty="0"/>
              <a:t>Social Pedagogy aims to create the conditions in which each person can grow and become both more independence and integrated. As this is a lifelong process, social pedagogues work within a range of different settings, from early years through adolescence to working with disadvantaged adult groups as well as older people. Consequently, what exactly social pedagogy means depends very much on the context or setting. Social pedagogues who are working with marginalised adults will draw on other specialisms and theories than social pedagogues working with very young children, but they will be connected through a shared ethos and principles underpinning their social pedagogical orientation.</a:t>
            </a:r>
          </a:p>
          <a:p>
            <a:pPr marL="0" indent="0">
              <a:buNone/>
              <a:defRPr/>
            </a:pPr>
            <a:r>
              <a:rPr lang="en-GB" dirty="0"/>
              <a:t>(</a:t>
            </a:r>
            <a:r>
              <a:rPr lang="en-GB" dirty="0" err="1"/>
              <a:t>ThemPra</a:t>
            </a:r>
            <a:r>
              <a:rPr lang="en-GB" dirty="0"/>
              <a:t>, 2017)</a:t>
            </a:r>
          </a:p>
          <a:p>
            <a:pPr eaLnBrk="1" hangingPunct="1">
              <a:buFont typeface="Arial" charset="0"/>
              <a:buChar char="•"/>
              <a:defRPr/>
            </a:pPr>
            <a:endParaRPr lang="en-GB" dirty="0"/>
          </a:p>
        </p:txBody>
      </p:sp>
    </p:spTree>
    <p:extLst>
      <p:ext uri="{BB962C8B-B14F-4D97-AF65-F5344CB8AC3E}">
        <p14:creationId xmlns:p14="http://schemas.microsoft.com/office/powerpoint/2010/main" val="2629178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algn="l" eaLnBrk="1" hangingPunct="1"/>
            <a:r>
              <a:rPr lang="en-GB" altLang="en-US" b="1" dirty="0" smtClean="0"/>
              <a:t>What is Social Pedagogy? </a:t>
            </a:r>
          </a:p>
        </p:txBody>
      </p:sp>
      <p:sp>
        <p:nvSpPr>
          <p:cNvPr id="3" name="Content Placeholder 2"/>
          <p:cNvSpPr>
            <a:spLocks noGrp="1"/>
          </p:cNvSpPr>
          <p:nvPr>
            <p:ph idx="1"/>
          </p:nvPr>
        </p:nvSpPr>
        <p:spPr>
          <a:xfrm>
            <a:off x="1154954" y="2603500"/>
            <a:ext cx="10380117" cy="3416300"/>
          </a:xfrm>
        </p:spPr>
        <p:txBody>
          <a:bodyPr>
            <a:normAutofit fontScale="85000" lnSpcReduction="20000"/>
          </a:bodyPr>
          <a:lstStyle/>
          <a:p>
            <a:pPr eaLnBrk="1" hangingPunct="1">
              <a:buFont typeface="Arial" charset="0"/>
              <a:buChar char="•"/>
              <a:defRPr/>
            </a:pPr>
            <a:r>
              <a:rPr lang="en-GB" sz="2800" dirty="0"/>
              <a:t>Social pedagogy is very closely related to society and reflects cultural attitudes and traditions in many ways. It provides clues about how a given society thinks about children’s upbringing, the relationship between the individual and society, and how society supports its disadvantaged or marginalised members. This is why social pedagogy has developed in somewhat different ways across different countries over time – and why a Spanish social pedagogue might explain it in slightly different ways than a Swedish social pedagogue.</a:t>
            </a:r>
          </a:p>
          <a:p>
            <a:pPr marL="0" indent="0">
              <a:buNone/>
              <a:defRPr/>
            </a:pPr>
            <a:r>
              <a:rPr lang="en-GB" sz="2800" dirty="0"/>
              <a:t>(</a:t>
            </a:r>
            <a:r>
              <a:rPr lang="en-GB" sz="2800" dirty="0" err="1"/>
              <a:t>ThemPra</a:t>
            </a:r>
            <a:r>
              <a:rPr lang="en-GB" sz="2800" dirty="0"/>
              <a:t>, 2017)</a:t>
            </a:r>
          </a:p>
        </p:txBody>
      </p:sp>
    </p:spTree>
    <p:extLst>
      <p:ext uri="{BB962C8B-B14F-4D97-AF65-F5344CB8AC3E}">
        <p14:creationId xmlns:p14="http://schemas.microsoft.com/office/powerpoint/2010/main" val="3901799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algn="l" eaLnBrk="1" hangingPunct="1"/>
            <a:r>
              <a:rPr lang="en-GB" altLang="en-US" b="1" dirty="0" smtClean="0"/>
              <a:t>What is Social Pedagogy?</a:t>
            </a:r>
          </a:p>
        </p:txBody>
      </p:sp>
      <p:sp>
        <p:nvSpPr>
          <p:cNvPr id="3" name="Content Placeholder 2"/>
          <p:cNvSpPr>
            <a:spLocks noGrp="1"/>
          </p:cNvSpPr>
          <p:nvPr>
            <p:ph idx="1"/>
          </p:nvPr>
        </p:nvSpPr>
        <p:spPr>
          <a:xfrm>
            <a:off x="1154954" y="2603499"/>
            <a:ext cx="9959834" cy="3876813"/>
          </a:xfrm>
        </p:spPr>
        <p:txBody>
          <a:bodyPr>
            <a:normAutofit fontScale="92500" lnSpcReduction="20000"/>
          </a:bodyPr>
          <a:lstStyle/>
          <a:p>
            <a:pPr>
              <a:defRPr/>
            </a:pPr>
            <a:r>
              <a:rPr lang="en-GB" sz="1900" dirty="0"/>
              <a:t>Irrespective of the cultural contexts and the different settings in which social pedagogues can work, there are shared underpinning principles: </a:t>
            </a:r>
            <a:endParaRPr lang="en-GB" sz="1900" dirty="0" smtClean="0"/>
          </a:p>
          <a:p>
            <a:pPr>
              <a:defRPr/>
            </a:pPr>
            <a:r>
              <a:rPr lang="en-GB" sz="1900" dirty="0" smtClean="0"/>
              <a:t>What </a:t>
            </a:r>
            <a:r>
              <a:rPr lang="en-GB" sz="1900" dirty="0"/>
              <a:t>connects all social pedagogies is the way of thinking, the philosophy and </a:t>
            </a:r>
            <a:r>
              <a:rPr lang="en-GB" sz="1900" dirty="0" err="1"/>
              <a:t>Haltung</a:t>
            </a:r>
            <a:r>
              <a:rPr lang="en-GB" sz="1900" dirty="0"/>
              <a:t> (congruence between values and actions) with which different methods are used. </a:t>
            </a:r>
          </a:p>
          <a:p>
            <a:pPr lvl="1">
              <a:defRPr/>
            </a:pPr>
            <a:r>
              <a:rPr lang="en-GB" sz="1700" dirty="0" smtClean="0"/>
              <a:t>‘</a:t>
            </a:r>
            <a:r>
              <a:rPr lang="en-GB" sz="1700" dirty="0" err="1"/>
              <a:t>Haltung</a:t>
            </a:r>
            <a:r>
              <a:rPr lang="en-GB" sz="1700" dirty="0"/>
              <a:t>’ roughly translates as ethos, </a:t>
            </a:r>
            <a:r>
              <a:rPr lang="en-GB" sz="1700" dirty="0" err="1"/>
              <a:t>mindset</a:t>
            </a:r>
            <a:r>
              <a:rPr lang="en-GB" sz="1700" dirty="0"/>
              <a:t> or attitude</a:t>
            </a:r>
            <a:r>
              <a:rPr lang="en-GB" sz="1700" dirty="0" smtClean="0"/>
              <a:t>.</a:t>
            </a:r>
          </a:p>
          <a:p>
            <a:pPr lvl="1">
              <a:defRPr/>
            </a:pPr>
            <a:r>
              <a:rPr lang="en-GB" sz="1700" dirty="0" smtClean="0"/>
              <a:t>‘</a:t>
            </a:r>
            <a:r>
              <a:rPr lang="en-GB" sz="1700" dirty="0" err="1"/>
              <a:t>Haltung</a:t>
            </a:r>
            <a:r>
              <a:rPr lang="en-GB" sz="1700" dirty="0"/>
              <a:t>’ is more about how we guide our actions by what we believe in – so, the congruence between values and </a:t>
            </a:r>
            <a:r>
              <a:rPr lang="en-GB" sz="1700" dirty="0" smtClean="0"/>
              <a:t>actions.</a:t>
            </a:r>
          </a:p>
          <a:p>
            <a:pPr>
              <a:defRPr/>
            </a:pPr>
            <a:r>
              <a:rPr lang="en-GB" sz="1900" dirty="0" smtClean="0"/>
              <a:t>What </a:t>
            </a:r>
            <a:r>
              <a:rPr lang="en-GB" sz="1900" dirty="0"/>
              <a:t>characterizes social pedagogy in practice depends not so much on what is done but on how it is done and with what rationale. </a:t>
            </a:r>
            <a:endParaRPr lang="en-GB" sz="1900" dirty="0" smtClean="0"/>
          </a:p>
          <a:p>
            <a:pPr>
              <a:defRPr/>
            </a:pPr>
            <a:r>
              <a:rPr lang="en-GB" sz="1900" dirty="0" smtClean="0"/>
              <a:t>This </a:t>
            </a:r>
            <a:r>
              <a:rPr lang="en-GB" sz="1900" dirty="0"/>
              <a:t>means that social pedagogy is both a science and an art form – it’s not just a skill to learn but needs to be brought to life through the social pedagogue’s </a:t>
            </a:r>
            <a:r>
              <a:rPr lang="en-GB" sz="1900" dirty="0" err="1"/>
              <a:t>Haltung</a:t>
            </a:r>
            <a:r>
              <a:rPr lang="en-GB" sz="1900" dirty="0"/>
              <a:t>.</a:t>
            </a:r>
          </a:p>
          <a:p>
            <a:pPr marL="0" indent="0">
              <a:buNone/>
              <a:defRPr/>
            </a:pPr>
            <a:r>
              <a:rPr lang="en-GB" sz="2100" dirty="0"/>
              <a:t>(</a:t>
            </a:r>
            <a:r>
              <a:rPr lang="en-GB" sz="2100" dirty="0" err="1"/>
              <a:t>ThemPra</a:t>
            </a:r>
            <a:r>
              <a:rPr lang="en-GB" sz="2100" dirty="0"/>
              <a:t>, 2017)</a:t>
            </a:r>
          </a:p>
        </p:txBody>
      </p:sp>
    </p:spTree>
    <p:extLst>
      <p:ext uri="{BB962C8B-B14F-4D97-AF65-F5344CB8AC3E}">
        <p14:creationId xmlns:p14="http://schemas.microsoft.com/office/powerpoint/2010/main" val="1562125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algn="l" eaLnBrk="1" hangingPunct="1"/>
            <a:r>
              <a:rPr lang="en-GB" altLang="en-US" b="1" dirty="0" smtClean="0"/>
              <a:t>Key features</a:t>
            </a:r>
          </a:p>
        </p:txBody>
      </p:sp>
      <p:sp>
        <p:nvSpPr>
          <p:cNvPr id="12291" name="Rectangle 3"/>
          <p:cNvSpPr>
            <a:spLocks noGrp="1" noChangeArrowheads="1"/>
          </p:cNvSpPr>
          <p:nvPr>
            <p:ph idx="1"/>
          </p:nvPr>
        </p:nvSpPr>
        <p:spPr>
          <a:xfrm>
            <a:off x="522514" y="2603499"/>
            <a:ext cx="11222698" cy="4149429"/>
          </a:xfrm>
        </p:spPr>
        <p:txBody>
          <a:bodyPr>
            <a:normAutofit fontScale="92500" lnSpcReduction="10000"/>
          </a:bodyPr>
          <a:lstStyle/>
          <a:p>
            <a:pPr eaLnBrk="1" hangingPunct="1">
              <a:lnSpc>
                <a:spcPct val="90000"/>
              </a:lnSpc>
            </a:pPr>
            <a:r>
              <a:rPr lang="en-GB" altLang="en-US" dirty="0" smtClean="0"/>
              <a:t>The key features of pedagogy are described as (Petrie et.al, 2005, p.22):</a:t>
            </a:r>
          </a:p>
          <a:p>
            <a:pPr lvl="1" eaLnBrk="1" hangingPunct="1">
              <a:lnSpc>
                <a:spcPct val="90000"/>
              </a:lnSpc>
            </a:pPr>
            <a:r>
              <a:rPr lang="en-GB" altLang="en-US" dirty="0" smtClean="0"/>
              <a:t>“A focus on the child as a whole person, and support for the child’s overall development;</a:t>
            </a:r>
          </a:p>
          <a:p>
            <a:pPr lvl="1" eaLnBrk="1" hangingPunct="1">
              <a:lnSpc>
                <a:spcPct val="90000"/>
              </a:lnSpc>
            </a:pPr>
            <a:r>
              <a:rPr lang="en-GB" altLang="en-US" dirty="0" smtClean="0"/>
              <a:t>The practitioner seeing herself/himself as a person, in relationship with the child or young person;</a:t>
            </a:r>
          </a:p>
          <a:p>
            <a:pPr lvl="1" eaLnBrk="1" hangingPunct="1">
              <a:lnSpc>
                <a:spcPct val="90000"/>
              </a:lnSpc>
            </a:pPr>
            <a:r>
              <a:rPr lang="en-GB" altLang="en-US" dirty="0" smtClean="0"/>
              <a:t>Children and staff are seen as inhabiting the same life space, not as existing in separate hierarchical domains;</a:t>
            </a:r>
          </a:p>
          <a:p>
            <a:pPr lvl="1"/>
            <a:r>
              <a:rPr lang="en-GB" altLang="en-US" dirty="0"/>
              <a:t>As professionals, pedagogues are encouraged constantly to reflect on their practice and to apply both theoretical understandings and self-knowledge to the sometimes challenging demands with which they are confronted; </a:t>
            </a:r>
          </a:p>
          <a:p>
            <a:pPr lvl="1"/>
            <a:r>
              <a:rPr lang="en-GB" altLang="en-US" dirty="0"/>
              <a:t>Pedagogues are also practical, so their training prepares them to share in many aspects of children’s daily lives and activities; </a:t>
            </a:r>
          </a:p>
          <a:p>
            <a:pPr lvl="1"/>
            <a:r>
              <a:rPr lang="en-GB" altLang="en-US" dirty="0"/>
              <a:t>Children’s associative life is seen as important resources: workers should foster and make use of the group; </a:t>
            </a:r>
            <a:endParaRPr lang="en-GB" altLang="en-US" dirty="0" smtClean="0"/>
          </a:p>
          <a:p>
            <a:pPr lvl="1">
              <a:lnSpc>
                <a:spcPct val="90000"/>
              </a:lnSpc>
            </a:pPr>
            <a:r>
              <a:rPr lang="en-GB" altLang="en-US" dirty="0"/>
              <a:t>Pedagogy builds on understanding of children’s rights that is not limited to procedural matters or legislated requirements; </a:t>
            </a:r>
          </a:p>
          <a:p>
            <a:pPr lvl="1">
              <a:lnSpc>
                <a:spcPct val="90000"/>
              </a:lnSpc>
            </a:pPr>
            <a:r>
              <a:rPr lang="en-GB" altLang="en-US" dirty="0"/>
              <a:t>There is an emphasis on team work and on valuing the contribution of others in ‘bringing up’ children; other professionals, members of the local community and especially parents; </a:t>
            </a:r>
          </a:p>
          <a:p>
            <a:pPr lvl="1">
              <a:lnSpc>
                <a:spcPct val="90000"/>
              </a:lnSpc>
            </a:pPr>
            <a:r>
              <a:rPr lang="en-GB" altLang="en-US" dirty="0"/>
              <a:t>The centrality of relationship and, allied to this, the importance of listening and communicating.”</a:t>
            </a:r>
          </a:p>
          <a:p>
            <a:pPr lvl="1"/>
            <a:endParaRPr lang="en-GB" altLang="en-US" dirty="0"/>
          </a:p>
          <a:p>
            <a:pPr lvl="1" eaLnBrk="1" hangingPunct="1">
              <a:lnSpc>
                <a:spcPct val="90000"/>
              </a:lnSpc>
            </a:pPr>
            <a:endParaRPr lang="en-GB" altLang="en-US" dirty="0" smtClean="0"/>
          </a:p>
        </p:txBody>
      </p:sp>
    </p:spTree>
    <p:extLst>
      <p:ext uri="{BB962C8B-B14F-4D97-AF65-F5344CB8AC3E}">
        <p14:creationId xmlns:p14="http://schemas.microsoft.com/office/powerpoint/2010/main" val="1810140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algn="l" eaLnBrk="1" hangingPunct="1"/>
            <a:r>
              <a:rPr lang="en-GB" altLang="en-US" b="1" dirty="0" smtClean="0"/>
              <a:t>Who are Pedagogues?</a:t>
            </a:r>
          </a:p>
        </p:txBody>
      </p:sp>
      <p:sp>
        <p:nvSpPr>
          <p:cNvPr id="15363" name="Content Placeholder 2"/>
          <p:cNvSpPr>
            <a:spLocks noGrp="1"/>
          </p:cNvSpPr>
          <p:nvPr>
            <p:ph idx="1"/>
          </p:nvPr>
        </p:nvSpPr>
        <p:spPr>
          <a:xfrm>
            <a:off x="1154954" y="2603500"/>
            <a:ext cx="8825659" cy="4001762"/>
          </a:xfrm>
        </p:spPr>
        <p:txBody>
          <a:bodyPr>
            <a:normAutofit fontScale="92500" lnSpcReduction="10000"/>
          </a:bodyPr>
          <a:lstStyle/>
          <a:p>
            <a:pPr eaLnBrk="1" hangingPunct="1"/>
            <a:r>
              <a:rPr lang="en-GB" altLang="en-US" dirty="0" smtClean="0"/>
              <a:t>The Thomas Coram Research Unit (2005, p. 2) notes how “parents are sometimes referred to as the first pedagogues”.</a:t>
            </a:r>
          </a:p>
          <a:p>
            <a:pPr eaLnBrk="1" hangingPunct="1"/>
            <a:r>
              <a:rPr lang="en-GB" altLang="en-US" dirty="0" smtClean="0"/>
              <a:t>However, ‘pedagogy’ informs many sorts of services and provides a distinctive approach to practice, training and policy (ibid).</a:t>
            </a:r>
          </a:p>
          <a:p>
            <a:r>
              <a:rPr lang="en-GB" altLang="en-US" dirty="0"/>
              <a:t>“Social pedagogy is sometimes used to mean pedagogy conducted on behalf of society, rather than the more private pedagogy performed by parents” (ibid</a:t>
            </a:r>
            <a:r>
              <a:rPr lang="en-GB" altLang="en-US" dirty="0" smtClean="0"/>
              <a:t>).</a:t>
            </a:r>
          </a:p>
          <a:p>
            <a:r>
              <a:rPr lang="en-GB" altLang="en-US" dirty="0"/>
              <a:t>Social pedagogues are trained to have regard for all aspects of children and young people’s well-being, including their social, emotional, health and educational development. </a:t>
            </a:r>
            <a:endParaRPr lang="en-GB" altLang="en-US" dirty="0" smtClean="0"/>
          </a:p>
          <a:p>
            <a:r>
              <a:rPr lang="en-GB" altLang="en-US" dirty="0"/>
              <a:t>The emphasis is on the development of professional skills in working with individuals and groups; on practical and creative skills and using practical placements to develop experience of the field of young people’s welfare in its broadest sense as well as opportunities for developing reflective skills.</a:t>
            </a:r>
          </a:p>
          <a:p>
            <a:endParaRPr lang="en-GB" altLang="en-US" dirty="0"/>
          </a:p>
          <a:p>
            <a:endParaRPr lang="en-GB" altLang="en-US" dirty="0"/>
          </a:p>
          <a:p>
            <a:pPr eaLnBrk="1" hangingPunct="1"/>
            <a:endParaRPr lang="en-GB" altLang="en-US" dirty="0" smtClean="0"/>
          </a:p>
        </p:txBody>
      </p:sp>
    </p:spTree>
    <p:extLst>
      <p:ext uri="{BB962C8B-B14F-4D97-AF65-F5344CB8AC3E}">
        <p14:creationId xmlns:p14="http://schemas.microsoft.com/office/powerpoint/2010/main" val="41832452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algn="l" eaLnBrk="1" hangingPunct="1"/>
            <a:r>
              <a:rPr lang="en-GB" altLang="en-US" b="1" dirty="0" smtClean="0"/>
              <a:t>Social Pedagogy </a:t>
            </a:r>
          </a:p>
        </p:txBody>
      </p:sp>
      <p:sp>
        <p:nvSpPr>
          <p:cNvPr id="20483" name="Rectangle 3"/>
          <p:cNvSpPr>
            <a:spLocks noGrp="1" noChangeArrowheads="1"/>
          </p:cNvSpPr>
          <p:nvPr>
            <p:ph idx="1"/>
          </p:nvPr>
        </p:nvSpPr>
        <p:spPr>
          <a:xfrm>
            <a:off x="1154954" y="2603500"/>
            <a:ext cx="10113180" cy="3802980"/>
          </a:xfrm>
        </p:spPr>
        <p:txBody>
          <a:bodyPr/>
          <a:lstStyle/>
          <a:p>
            <a:pPr eaLnBrk="1" hangingPunct="1">
              <a:lnSpc>
                <a:spcPct val="90000"/>
              </a:lnSpc>
            </a:pPr>
            <a:r>
              <a:rPr lang="en-US" altLang="en-US" dirty="0" smtClean="0"/>
              <a:t>Daniel </a:t>
            </a:r>
            <a:r>
              <a:rPr lang="en-US" altLang="en-US" dirty="0" err="1" smtClean="0"/>
              <a:t>Eichsteller</a:t>
            </a:r>
            <a:r>
              <a:rPr lang="en-US" altLang="en-US" dirty="0" smtClean="0"/>
              <a:t> (2006) says that all social pedagogy is “underpinned by a belief in the … (young person), in their competence and their resourcefulness.” </a:t>
            </a:r>
          </a:p>
          <a:p>
            <a:pPr eaLnBrk="1" hangingPunct="1">
              <a:lnSpc>
                <a:spcPct val="90000"/>
              </a:lnSpc>
            </a:pPr>
            <a:r>
              <a:rPr lang="en-US" altLang="en-US" dirty="0" smtClean="0"/>
              <a:t>He goes on to say, "You use your head - including your knowledge - and try being reflective. You also use your heart - being empathetic - and you use your hands to do practical work."</a:t>
            </a:r>
            <a:endParaRPr lang="en-GB" altLang="en-US" dirty="0" smtClean="0"/>
          </a:p>
        </p:txBody>
      </p:sp>
    </p:spTree>
    <p:extLst>
      <p:ext uri="{BB962C8B-B14F-4D97-AF65-F5344CB8AC3E}">
        <p14:creationId xmlns:p14="http://schemas.microsoft.com/office/powerpoint/2010/main" val="2647300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solidFill>
                  <a:schemeClr val="bg1"/>
                </a:solidFill>
              </a:rPr>
              <a:t>Philosophical Influences on Social Pedagogic Thought</a:t>
            </a:r>
            <a:endParaRPr lang="en-GB" dirty="0"/>
          </a:p>
        </p:txBody>
      </p:sp>
      <p:sp>
        <p:nvSpPr>
          <p:cNvPr id="3" name="Content Placeholder 2"/>
          <p:cNvSpPr>
            <a:spLocks noGrp="1"/>
          </p:cNvSpPr>
          <p:nvPr>
            <p:ph type="body" idx="1"/>
          </p:nvPr>
        </p:nvSpPr>
        <p:spPr/>
        <p:txBody>
          <a:bodyPr/>
          <a:lstStyle/>
          <a:p>
            <a:pPr lvl="1"/>
            <a:endParaRPr lang="en-GB" dirty="0"/>
          </a:p>
          <a:p>
            <a:pPr lvl="1"/>
            <a:endParaRPr lang="en-GB" dirty="0"/>
          </a:p>
        </p:txBody>
      </p:sp>
      <p:sp>
        <p:nvSpPr>
          <p:cNvPr id="6" name="Text Placeholder 5"/>
          <p:cNvSpPr>
            <a:spLocks noGrp="1"/>
          </p:cNvSpPr>
          <p:nvPr>
            <p:ph type="body" sz="quarter" idx="3"/>
          </p:nvPr>
        </p:nvSpPr>
        <p:spPr>
          <a:xfrm>
            <a:off x="6310943" y="3750760"/>
            <a:ext cx="6098771" cy="576262"/>
          </a:xfrm>
        </p:spPr>
        <p:txBody>
          <a:bodyPr/>
          <a:lstStyle/>
          <a:p>
            <a:r>
              <a:rPr lang="en-GB" dirty="0"/>
              <a:t>“I seek education for humanity, </a:t>
            </a:r>
            <a:br>
              <a:rPr lang="en-GB" dirty="0"/>
            </a:br>
            <a:r>
              <a:rPr lang="en-GB" dirty="0"/>
              <a:t>and this only emanates through love”</a:t>
            </a:r>
          </a:p>
          <a:p>
            <a:endParaRPr lang="en-GB" dirty="0"/>
          </a:p>
        </p:txBody>
      </p:sp>
      <p:pic>
        <p:nvPicPr>
          <p:cNvPr id="8" name="Picture 4"/>
          <p:cNvPicPr>
            <a:picLocks noGrp="1" noChangeAspect="1" noChangeArrowheads="1"/>
          </p:cNvPicPr>
          <p:nvPr>
            <p:ph sz="quarter" idx="4"/>
          </p:nvPr>
        </p:nvPicPr>
        <p:blipFill>
          <a:blip r:embed="rId2"/>
          <a:srcRect/>
          <a:stretch>
            <a:fillRect/>
          </a:stretch>
        </p:blipFill>
        <p:spPr bwMode="auto">
          <a:xfrm>
            <a:off x="8101860" y="3838586"/>
            <a:ext cx="1916589" cy="284003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Rectangle 2"/>
          <p:cNvSpPr txBox="1">
            <a:spLocks noChangeArrowheads="1"/>
          </p:cNvSpPr>
          <p:nvPr/>
        </p:nvSpPr>
        <p:spPr>
          <a:xfrm>
            <a:off x="302082" y="2603500"/>
            <a:ext cx="5678030" cy="3852675"/>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defTabSz="912813">
              <a:spcBef>
                <a:spcPts val="500"/>
              </a:spcBef>
              <a:buFont typeface="Wingdings 3" charset="2"/>
              <a:buNone/>
              <a:tabLst>
                <a:tab pos="446088" algn="l"/>
                <a:tab pos="893763" algn="l"/>
                <a:tab pos="1344613" algn="l"/>
                <a:tab pos="1792288" algn="l"/>
                <a:tab pos="2243138" algn="l"/>
                <a:tab pos="2690813" algn="l"/>
                <a:tab pos="3141663" algn="l"/>
                <a:tab pos="3589338" algn="l"/>
                <a:tab pos="4040188" algn="l"/>
                <a:tab pos="4487863" algn="l"/>
                <a:tab pos="4938713" algn="l"/>
                <a:tab pos="5386388" algn="l"/>
                <a:tab pos="5837238" algn="l"/>
                <a:tab pos="6284913" algn="l"/>
                <a:tab pos="6735763" algn="l"/>
                <a:tab pos="7183438" algn="l"/>
                <a:tab pos="7634288" algn="l"/>
                <a:tab pos="8081963" algn="l"/>
                <a:tab pos="8532813" algn="l"/>
                <a:tab pos="8980488" algn="l"/>
              </a:tabLst>
            </a:pPr>
            <a:r>
              <a:rPr lang="en-GB" altLang="en-US" sz="2500" b="1" dirty="0" smtClean="0">
                <a:latin typeface="Tahoma" panose="020B0604030504040204" pitchFamily="34" charset="0"/>
              </a:rPr>
              <a:t>Johann Heinrich Pestalozzi</a:t>
            </a:r>
            <a:r>
              <a:rPr lang="en-GB" altLang="en-US" sz="2500" dirty="0" smtClean="0">
                <a:latin typeface="Tahoma" panose="020B0604030504040204" pitchFamily="34" charset="0"/>
              </a:rPr>
              <a:t> (1746—1827):</a:t>
            </a:r>
          </a:p>
          <a:p>
            <a:pPr marL="439738" lvl="1" indent="-277813" defTabSz="912813">
              <a:spcBef>
                <a:spcPts val="500"/>
              </a:spcBef>
              <a:spcAft>
                <a:spcPts val="600"/>
              </a:spcAft>
              <a:tabLst>
                <a:tab pos="446088" algn="l"/>
                <a:tab pos="893763" algn="l"/>
                <a:tab pos="1344613" algn="l"/>
                <a:tab pos="1792288" algn="l"/>
                <a:tab pos="2243138" algn="l"/>
                <a:tab pos="2690813" algn="l"/>
                <a:tab pos="3141663" algn="l"/>
                <a:tab pos="3589338" algn="l"/>
                <a:tab pos="4040188" algn="l"/>
                <a:tab pos="4487863" algn="l"/>
                <a:tab pos="4938713" algn="l"/>
                <a:tab pos="5386388" algn="l"/>
                <a:tab pos="5837238" algn="l"/>
                <a:tab pos="6284913" algn="l"/>
                <a:tab pos="6735763" algn="l"/>
                <a:tab pos="7183438" algn="l"/>
                <a:tab pos="7634288" algn="l"/>
                <a:tab pos="8081963" algn="l"/>
                <a:tab pos="8532813" algn="l"/>
                <a:tab pos="8980488" algn="l"/>
              </a:tabLst>
            </a:pPr>
            <a:r>
              <a:rPr lang="en-GB" altLang="en-US" sz="2200" dirty="0" smtClean="0">
                <a:latin typeface="Tahoma" panose="020B0604030504040204" pitchFamily="34" charset="0"/>
              </a:rPr>
              <a:t>Education as a holistic process addressing </a:t>
            </a:r>
            <a:br>
              <a:rPr lang="en-GB" altLang="en-US" sz="2200" dirty="0" smtClean="0">
                <a:latin typeface="Tahoma" panose="020B0604030504040204" pitchFamily="34" charset="0"/>
              </a:rPr>
            </a:br>
            <a:r>
              <a:rPr lang="en-GB" altLang="en-US" sz="2200" dirty="0" smtClean="0">
                <a:latin typeface="Tahoma" panose="020B0604030504040204" pitchFamily="34" charset="0"/>
              </a:rPr>
              <a:t>head, heart, and hands </a:t>
            </a:r>
          </a:p>
          <a:p>
            <a:pPr marL="439738" lvl="1" indent="-277813" defTabSz="912813">
              <a:spcBef>
                <a:spcPts val="500"/>
              </a:spcBef>
              <a:spcAft>
                <a:spcPts val="600"/>
              </a:spcAft>
              <a:tabLst>
                <a:tab pos="446088" algn="l"/>
                <a:tab pos="893763" algn="l"/>
                <a:tab pos="1344613" algn="l"/>
                <a:tab pos="1792288" algn="l"/>
                <a:tab pos="2243138" algn="l"/>
                <a:tab pos="2690813" algn="l"/>
                <a:tab pos="3141663" algn="l"/>
                <a:tab pos="3589338" algn="l"/>
                <a:tab pos="4040188" algn="l"/>
                <a:tab pos="4487863" algn="l"/>
                <a:tab pos="4938713" algn="l"/>
                <a:tab pos="5386388" algn="l"/>
                <a:tab pos="5837238" algn="l"/>
                <a:tab pos="6284913" algn="l"/>
                <a:tab pos="6735763" algn="l"/>
                <a:tab pos="7183438" algn="l"/>
                <a:tab pos="7634288" algn="l"/>
                <a:tab pos="8081963" algn="l"/>
                <a:tab pos="8532813" algn="l"/>
                <a:tab pos="8980488" algn="l"/>
              </a:tabLst>
            </a:pPr>
            <a:r>
              <a:rPr lang="en-GB" altLang="en-US" sz="2200" b="1" dirty="0" smtClean="0">
                <a:latin typeface="Tahoma" panose="020B0604030504040204" pitchFamily="34" charset="0"/>
              </a:rPr>
              <a:t>Head: </a:t>
            </a:r>
            <a:r>
              <a:rPr lang="en-GB" altLang="en-US" sz="2200" dirty="0" smtClean="0">
                <a:latin typeface="Tahoma" panose="020B0604030504040204" pitchFamily="34" charset="0"/>
              </a:rPr>
              <a:t>not imposing knowledge, but stimulate curiosity</a:t>
            </a:r>
          </a:p>
          <a:p>
            <a:pPr marL="439738" lvl="1" indent="-277813" defTabSz="912813">
              <a:spcBef>
                <a:spcPts val="500"/>
              </a:spcBef>
              <a:spcAft>
                <a:spcPts val="600"/>
              </a:spcAft>
              <a:tabLst>
                <a:tab pos="446088" algn="l"/>
                <a:tab pos="893763" algn="l"/>
                <a:tab pos="1344613" algn="l"/>
                <a:tab pos="1792288" algn="l"/>
                <a:tab pos="2243138" algn="l"/>
                <a:tab pos="2690813" algn="l"/>
                <a:tab pos="3141663" algn="l"/>
                <a:tab pos="3589338" algn="l"/>
                <a:tab pos="4040188" algn="l"/>
                <a:tab pos="4487863" algn="l"/>
                <a:tab pos="4938713" algn="l"/>
                <a:tab pos="5386388" algn="l"/>
                <a:tab pos="5837238" algn="l"/>
                <a:tab pos="6284913" algn="l"/>
                <a:tab pos="6735763" algn="l"/>
                <a:tab pos="7183438" algn="l"/>
                <a:tab pos="7634288" algn="l"/>
                <a:tab pos="8081963" algn="l"/>
                <a:tab pos="8532813" algn="l"/>
                <a:tab pos="8980488" algn="l"/>
              </a:tabLst>
            </a:pPr>
            <a:r>
              <a:rPr lang="en-GB" altLang="en-US" sz="2200" b="1" dirty="0" smtClean="0">
                <a:latin typeface="Tahoma" panose="020B0604030504040204" pitchFamily="34" charset="0"/>
              </a:rPr>
              <a:t>Heart: </a:t>
            </a:r>
            <a:r>
              <a:rPr lang="en-GB" altLang="en-US" sz="2200" dirty="0" smtClean="0">
                <a:latin typeface="Tahoma" panose="020B0604030504040204" pitchFamily="34" charset="0"/>
              </a:rPr>
              <a:t>moral education, “without it, the other types </a:t>
            </a:r>
            <a:r>
              <a:rPr lang="en-GB" altLang="en-US" sz="2200" dirty="0" smtClean="0">
                <a:latin typeface="Tahoma" panose="020B0604030504040204" pitchFamily="34" charset="0"/>
              </a:rPr>
              <a:t>would </a:t>
            </a:r>
            <a:r>
              <a:rPr lang="en-GB" altLang="en-US" sz="2200" dirty="0" smtClean="0">
                <a:latin typeface="Tahoma" panose="020B0604030504040204" pitchFamily="34" charset="0"/>
              </a:rPr>
              <a:t>lose their sense of direction”</a:t>
            </a:r>
          </a:p>
          <a:p>
            <a:pPr marL="439738" lvl="1" indent="-277813" defTabSz="912813">
              <a:spcBef>
                <a:spcPts val="500"/>
              </a:spcBef>
              <a:spcAft>
                <a:spcPts val="600"/>
              </a:spcAft>
              <a:tabLst>
                <a:tab pos="446088" algn="l"/>
                <a:tab pos="893763" algn="l"/>
                <a:tab pos="1344613" algn="l"/>
                <a:tab pos="1792288" algn="l"/>
                <a:tab pos="2243138" algn="l"/>
                <a:tab pos="2690813" algn="l"/>
                <a:tab pos="3141663" algn="l"/>
                <a:tab pos="3589338" algn="l"/>
                <a:tab pos="4040188" algn="l"/>
                <a:tab pos="4487863" algn="l"/>
                <a:tab pos="4938713" algn="l"/>
                <a:tab pos="5386388" algn="l"/>
                <a:tab pos="5837238" algn="l"/>
                <a:tab pos="6284913" algn="l"/>
                <a:tab pos="6735763" algn="l"/>
                <a:tab pos="7183438" algn="l"/>
                <a:tab pos="7634288" algn="l"/>
                <a:tab pos="8081963" algn="l"/>
                <a:tab pos="8532813" algn="l"/>
                <a:tab pos="8980488" algn="l"/>
              </a:tabLst>
            </a:pPr>
            <a:r>
              <a:rPr lang="en-GB" altLang="en-US" sz="2200" b="1" dirty="0" smtClean="0">
                <a:latin typeface="Tahoma" panose="020B0604030504040204" pitchFamily="34" charset="0"/>
              </a:rPr>
              <a:t>Hands: </a:t>
            </a:r>
            <a:r>
              <a:rPr lang="en-GB" altLang="en-US" sz="2200" dirty="0" smtClean="0">
                <a:latin typeface="Tahoma" panose="020B0604030504040204" pitchFamily="34" charset="0"/>
              </a:rPr>
              <a:t>learning through physical activities, grasping the world</a:t>
            </a:r>
            <a:endParaRPr lang="en-GB" altLang="en-US" sz="2200" dirty="0">
              <a:latin typeface="Tahoma" panose="020B0604030504040204" pitchFamily="34" charset="0"/>
            </a:endParaRPr>
          </a:p>
        </p:txBody>
      </p:sp>
    </p:spTree>
    <p:extLst>
      <p:ext uri="{BB962C8B-B14F-4D97-AF65-F5344CB8AC3E}">
        <p14:creationId xmlns:p14="http://schemas.microsoft.com/office/powerpoint/2010/main" val="4196539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fill="hold" nodeType="withEffect">
                                  <p:stCondLst>
                                    <p:cond delay="0"/>
                                  </p:stCondLst>
                                  <p:childTnLst>
                                    <p:set>
                                      <p:cBhvr additive="repl">
                                        <p:cTn id="6" dur="1" fill="hold">
                                          <p:stCondLst>
                                            <p:cond delay="0"/>
                                          </p:stCondLst>
                                        </p:cTn>
                                        <p:tgtEl>
                                          <p:spTgt spid="8"/>
                                        </p:tgtEl>
                                        <p:attrNameLst>
                                          <p:attrName>style.visibility</p:attrName>
                                        </p:attrNameLst>
                                      </p:cBhvr>
                                      <p:to>
                                        <p:strVal val="visible"/>
                                      </p:to>
                                    </p:set>
                                    <p:animEffect transition="in" filter="wedge">
                                      <p:cBhvr additive="repl">
                                        <p:cTn id="7" dur="2000"/>
                                        <p:tgtEl>
                                          <p:spTgt spid="8"/>
                                        </p:tgtEl>
                                      </p:cBhvr>
                                    </p:animEffect>
                                  </p:childTnLst>
                                </p:cTn>
                              </p:par>
                              <p:par>
                                <p:cTn id="8" presetID="10" presetClass="entr" fill="hold" nodeType="withEffect">
                                  <p:stCondLst>
                                    <p:cond delay="0"/>
                                  </p:stCondLst>
                                  <p:childTnLst>
                                    <p:set>
                                      <p:cBhvr additive="repl">
                                        <p:cTn id="9" dur="1" fill="hold">
                                          <p:stCondLst>
                                            <p:cond delay="0"/>
                                          </p:stCondLst>
                                        </p:cTn>
                                        <p:tgtEl>
                                          <p:spTgt spid="9"/>
                                        </p:tgtEl>
                                        <p:attrNameLst>
                                          <p:attrName>style.visibility</p:attrName>
                                        </p:attrNameLst>
                                      </p:cBhvr>
                                      <p:to>
                                        <p:strVal val="visible"/>
                                      </p:to>
                                    </p:set>
                                    <p:animEffect transition="in" filter="fade">
                                      <p:cBhvr additive="repl">
                                        <p:cTn id="10"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4"/>
          <p:cNvSpPr>
            <a:spLocks noGrp="1"/>
          </p:cNvSpPr>
          <p:nvPr>
            <p:ph type="title"/>
          </p:nvPr>
        </p:nvSpPr>
        <p:spPr/>
        <p:txBody>
          <a:bodyPr/>
          <a:lstStyle/>
          <a:p>
            <a:pPr algn="l" eaLnBrk="1" hangingPunct="1"/>
            <a:r>
              <a:rPr lang="en-GB" altLang="en-US" b="1" dirty="0" smtClean="0"/>
              <a:t>Head, Heart, Hands</a:t>
            </a:r>
          </a:p>
        </p:txBody>
      </p:sp>
      <p:sp>
        <p:nvSpPr>
          <p:cNvPr id="21507" name="Content Placeholder 5"/>
          <p:cNvSpPr>
            <a:spLocks noGrp="1"/>
          </p:cNvSpPr>
          <p:nvPr>
            <p:ph idx="1"/>
          </p:nvPr>
        </p:nvSpPr>
        <p:spPr/>
        <p:txBody>
          <a:bodyPr/>
          <a:lstStyle/>
          <a:p>
            <a:pPr eaLnBrk="1" hangingPunct="1"/>
            <a:r>
              <a:rPr lang="en-GB" altLang="en-US" dirty="0" smtClean="0"/>
              <a:t>http://www.thempra.org.uk/social-pedagogy/</a:t>
            </a:r>
          </a:p>
        </p:txBody>
      </p:sp>
      <p:pic>
        <p:nvPicPr>
          <p:cNvPr id="21508" name="Picture 2" descr="Image result for head heart hand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4616" y="3104953"/>
            <a:ext cx="7042150" cy="362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11115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algn="l" eaLnBrk="1" hangingPunct="1"/>
            <a:r>
              <a:rPr lang="en-GB" altLang="en-US" b="1" dirty="0" smtClean="0"/>
              <a:t>Social Pedagogy</a:t>
            </a:r>
          </a:p>
        </p:txBody>
      </p:sp>
      <p:sp>
        <p:nvSpPr>
          <p:cNvPr id="22531" name="Rectangle 3"/>
          <p:cNvSpPr>
            <a:spLocks noGrp="1" noChangeArrowheads="1"/>
          </p:cNvSpPr>
          <p:nvPr>
            <p:ph idx="1"/>
          </p:nvPr>
        </p:nvSpPr>
        <p:spPr/>
        <p:txBody>
          <a:bodyPr>
            <a:normAutofit lnSpcReduction="10000"/>
          </a:bodyPr>
          <a:lstStyle/>
          <a:p>
            <a:pPr eaLnBrk="1" hangingPunct="1"/>
            <a:r>
              <a:rPr lang="en-US" altLang="en-US" sz="2700"/>
              <a:t>Social pedagogues place a strong focus on activities undertaken with, rather than by, young people. </a:t>
            </a:r>
          </a:p>
          <a:p>
            <a:pPr eaLnBrk="1" hangingPunct="1"/>
            <a:r>
              <a:rPr lang="en-US" altLang="en-US" sz="2700"/>
              <a:t>These should allow both parties to develop their skills: Eichsteller (2006) argues that activities have broad educational values which give young people the chance to learn about themselves and the society in which they live.</a:t>
            </a:r>
            <a:endParaRPr lang="en-GB" altLang="en-US" sz="2700"/>
          </a:p>
        </p:txBody>
      </p:sp>
    </p:spTree>
    <p:extLst>
      <p:ext uri="{BB962C8B-B14F-4D97-AF65-F5344CB8AC3E}">
        <p14:creationId xmlns:p14="http://schemas.microsoft.com/office/powerpoint/2010/main" val="25953897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algn="l" eaLnBrk="1" hangingPunct="1"/>
            <a:r>
              <a:rPr lang="en-GB" altLang="en-US" b="1" dirty="0" smtClean="0"/>
              <a:t>Social Pedagogy Europe </a:t>
            </a:r>
          </a:p>
        </p:txBody>
      </p:sp>
      <p:sp>
        <p:nvSpPr>
          <p:cNvPr id="23555" name="Rectangle 3"/>
          <p:cNvSpPr>
            <a:spLocks noGrp="1" noChangeArrowheads="1"/>
          </p:cNvSpPr>
          <p:nvPr>
            <p:ph idx="1"/>
          </p:nvPr>
        </p:nvSpPr>
        <p:spPr>
          <a:xfrm>
            <a:off x="1154954" y="2603499"/>
            <a:ext cx="9965513" cy="4172147"/>
          </a:xfrm>
        </p:spPr>
        <p:txBody>
          <a:bodyPr>
            <a:normAutofit lnSpcReduction="10000"/>
          </a:bodyPr>
          <a:lstStyle/>
          <a:p>
            <a:pPr eaLnBrk="1" hangingPunct="1"/>
            <a:r>
              <a:rPr lang="en-GB" altLang="en-US" sz="2400" dirty="0" smtClean="0"/>
              <a:t>In continental Europe the job title of social pedagogue is understood and well developed, whilst in England and Wales employers have used a range of alternative titles such as social educator, personal adviser, youth worker, </a:t>
            </a:r>
            <a:r>
              <a:rPr lang="en-GB" altLang="en-US" sz="2400" dirty="0" err="1" smtClean="0"/>
              <a:t>etc</a:t>
            </a:r>
            <a:r>
              <a:rPr lang="en-GB" altLang="en-US" sz="2400" dirty="0" smtClean="0"/>
              <a:t> to describe roles which </a:t>
            </a:r>
            <a:r>
              <a:rPr lang="en-GB" altLang="en-US" sz="2400" b="1" u="sng" dirty="0" smtClean="0"/>
              <a:t>are social pedagogical in style. </a:t>
            </a:r>
            <a:endParaRPr lang="en-GB" altLang="en-US" sz="2400" b="1" u="sng" dirty="0"/>
          </a:p>
          <a:p>
            <a:pPr eaLnBrk="1" hangingPunct="1"/>
            <a:r>
              <a:rPr lang="en-GB" sz="2400" dirty="0" err="1" smtClean="0"/>
              <a:t>ThemPra</a:t>
            </a:r>
            <a:r>
              <a:rPr lang="en-GB" sz="2400" dirty="0" smtClean="0"/>
              <a:t> </a:t>
            </a:r>
            <a:r>
              <a:rPr lang="en-GB" sz="2400" dirty="0"/>
              <a:t>(2017) note </a:t>
            </a:r>
            <a:r>
              <a:rPr lang="en-GB" sz="2400" dirty="0" smtClean="0"/>
              <a:t>how</a:t>
            </a:r>
          </a:p>
          <a:p>
            <a:pPr lvl="2"/>
            <a:r>
              <a:rPr lang="en-GB" sz="1800" dirty="0" smtClean="0"/>
              <a:t>“Social </a:t>
            </a:r>
            <a:r>
              <a:rPr lang="en-GB" sz="1800" dirty="0"/>
              <a:t>pedagogues work with all age groups, starting from the early years up to the aged. They work in nurseries and kindergartens, schools, children’s and youth services, play settings, children’s homes and youth clubs; they work in adult services engaging with communities and disadvantaged adults, such as ethnic minorities, substance misusers, homeless, unemployed or imprisoned persons; and they are employed in palliative care, supporting older people at home or in care”.</a:t>
            </a:r>
          </a:p>
          <a:p>
            <a:pPr eaLnBrk="1" hangingPunct="1"/>
            <a:endParaRPr lang="en-GB" altLang="en-US" b="1" u="sng" dirty="0" smtClean="0"/>
          </a:p>
        </p:txBody>
      </p:sp>
    </p:spTree>
    <p:extLst>
      <p:ext uri="{BB962C8B-B14F-4D97-AF65-F5344CB8AC3E}">
        <p14:creationId xmlns:p14="http://schemas.microsoft.com/office/powerpoint/2010/main" val="17826482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algn="l" eaLnBrk="1" hangingPunct="1"/>
            <a:r>
              <a:rPr lang="en-GB" altLang="en-US" dirty="0" smtClean="0"/>
              <a:t>Social Pedagogues</a:t>
            </a:r>
          </a:p>
        </p:txBody>
      </p:sp>
      <p:sp>
        <p:nvSpPr>
          <p:cNvPr id="3" name="Content Placeholder 2"/>
          <p:cNvSpPr>
            <a:spLocks noGrp="1"/>
          </p:cNvSpPr>
          <p:nvPr>
            <p:ph idx="1"/>
          </p:nvPr>
        </p:nvSpPr>
        <p:spPr>
          <a:xfrm>
            <a:off x="1154954" y="2603499"/>
            <a:ext cx="9988231" cy="3598517"/>
          </a:xfrm>
        </p:spPr>
        <p:txBody>
          <a:bodyPr>
            <a:normAutofit fontScale="85000" lnSpcReduction="20000"/>
          </a:bodyPr>
          <a:lstStyle/>
          <a:p>
            <a:pPr eaLnBrk="1" hangingPunct="1">
              <a:buFont typeface="Arial" charset="0"/>
              <a:buChar char="•"/>
              <a:defRPr/>
            </a:pPr>
            <a:r>
              <a:rPr lang="en-GB" sz="2800" dirty="0"/>
              <a:t>It is only logical that the practical methods in all these settings will differ, depending on the target group. </a:t>
            </a:r>
          </a:p>
          <a:p>
            <a:pPr eaLnBrk="1" hangingPunct="1">
              <a:buFont typeface="Arial" charset="0"/>
              <a:buChar char="•"/>
              <a:defRPr/>
            </a:pPr>
            <a:r>
              <a:rPr lang="en-GB" sz="2800" dirty="0"/>
              <a:t>Therefore within the general discipline pedagogy we can distinguish various approaches. </a:t>
            </a:r>
          </a:p>
          <a:p>
            <a:pPr eaLnBrk="1" hangingPunct="1">
              <a:buFont typeface="Arial" charset="0"/>
              <a:buChar char="•"/>
              <a:defRPr/>
            </a:pPr>
            <a:r>
              <a:rPr lang="en-GB" sz="2800" dirty="0"/>
              <a:t>Some of these are named after key thinkers like </a:t>
            </a:r>
            <a:r>
              <a:rPr lang="en-GB" sz="2800" dirty="0" err="1"/>
              <a:t>Fröbel</a:t>
            </a:r>
            <a:r>
              <a:rPr lang="en-GB" sz="2800" dirty="0"/>
              <a:t> or Montessori who have created a very specific pedagogic concept for the context of their work, while others are termed according to the medium they are utilising, such as play, circus, music, or theatre pedagogy.</a:t>
            </a:r>
          </a:p>
          <a:p>
            <a:pPr marL="0" indent="0">
              <a:buNone/>
              <a:defRPr/>
            </a:pPr>
            <a:r>
              <a:rPr lang="en-GB" sz="1800" dirty="0"/>
              <a:t>(</a:t>
            </a:r>
            <a:r>
              <a:rPr lang="en-GB" sz="1800" dirty="0" err="1"/>
              <a:t>ThemPra</a:t>
            </a:r>
            <a:r>
              <a:rPr lang="en-GB" sz="1800" dirty="0"/>
              <a:t>, 2017)</a:t>
            </a:r>
          </a:p>
        </p:txBody>
      </p:sp>
    </p:spTree>
    <p:extLst>
      <p:ext uri="{BB962C8B-B14F-4D97-AF65-F5344CB8AC3E}">
        <p14:creationId xmlns:p14="http://schemas.microsoft.com/office/powerpoint/2010/main" val="23117240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algn="l" eaLnBrk="1" hangingPunct="1"/>
            <a:r>
              <a:rPr lang="en-GB" altLang="en-US" b="1" dirty="0" smtClean="0"/>
              <a:t>Social Pedagogues</a:t>
            </a:r>
          </a:p>
        </p:txBody>
      </p:sp>
      <p:sp>
        <p:nvSpPr>
          <p:cNvPr id="3" name="Content Placeholder 2"/>
          <p:cNvSpPr>
            <a:spLocks noGrp="1"/>
          </p:cNvSpPr>
          <p:nvPr>
            <p:ph idx="1"/>
          </p:nvPr>
        </p:nvSpPr>
        <p:spPr>
          <a:xfrm>
            <a:off x="1154954" y="2603499"/>
            <a:ext cx="9607704" cy="3689389"/>
          </a:xfrm>
        </p:spPr>
        <p:txBody>
          <a:bodyPr>
            <a:normAutofit fontScale="92500" lnSpcReduction="20000"/>
          </a:bodyPr>
          <a:lstStyle/>
          <a:p>
            <a:pPr eaLnBrk="1" hangingPunct="1">
              <a:buFont typeface="Arial" charset="0"/>
              <a:buChar char="•"/>
              <a:defRPr/>
            </a:pPr>
            <a:r>
              <a:rPr lang="en-GB" sz="2500" dirty="0"/>
              <a:t>Despite these differences in approach, what combines all pedagogies is the way of thinking, the philosophy, the attitude with which these different methods are used – and this is what makes practice social pedagogic;</a:t>
            </a:r>
          </a:p>
          <a:p>
            <a:pPr eaLnBrk="1" hangingPunct="1">
              <a:buFont typeface="Arial" charset="0"/>
              <a:buChar char="•"/>
              <a:defRPr/>
            </a:pPr>
            <a:r>
              <a:rPr lang="en-GB" sz="2500" dirty="0"/>
              <a:t>As </a:t>
            </a:r>
            <a:r>
              <a:rPr lang="en-GB" sz="2500" dirty="0" err="1"/>
              <a:t>Hämäläinen</a:t>
            </a:r>
            <a:r>
              <a:rPr lang="en-GB" sz="2500" dirty="0"/>
              <a:t> (2003) points out, ‘social pedagogy is not a method, nor even a set of methods. As a discipline it has its own theoretical orientation to the world. An action is not social pedagogical because certain methods are used therein, but because some methods are chosen and used as a consequence of social pedagogical thought.’ </a:t>
            </a:r>
          </a:p>
          <a:p>
            <a:pPr marL="0" indent="0">
              <a:buNone/>
              <a:defRPr/>
            </a:pPr>
            <a:r>
              <a:rPr lang="en-GB" sz="2000" dirty="0"/>
              <a:t>(</a:t>
            </a:r>
            <a:r>
              <a:rPr lang="en-GB" sz="2000" dirty="0" err="1"/>
              <a:t>ThemPra</a:t>
            </a:r>
            <a:r>
              <a:rPr lang="en-GB" sz="2000" dirty="0"/>
              <a:t>, 2017)</a:t>
            </a:r>
          </a:p>
        </p:txBody>
      </p:sp>
    </p:spTree>
    <p:extLst>
      <p:ext uri="{BB962C8B-B14F-4D97-AF65-F5344CB8AC3E}">
        <p14:creationId xmlns:p14="http://schemas.microsoft.com/office/powerpoint/2010/main" val="22210285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algn="l" eaLnBrk="1" hangingPunct="1"/>
            <a:r>
              <a:rPr lang="en-GB" altLang="en-US" b="1" dirty="0" smtClean="0"/>
              <a:t>Social Pedagogues</a:t>
            </a:r>
          </a:p>
        </p:txBody>
      </p:sp>
      <p:sp>
        <p:nvSpPr>
          <p:cNvPr id="3" name="Content Placeholder 2"/>
          <p:cNvSpPr>
            <a:spLocks noGrp="1"/>
          </p:cNvSpPr>
          <p:nvPr>
            <p:ph idx="1"/>
          </p:nvPr>
        </p:nvSpPr>
        <p:spPr>
          <a:xfrm>
            <a:off x="1154954" y="2603500"/>
            <a:ext cx="9948475" cy="3416300"/>
          </a:xfrm>
        </p:spPr>
        <p:txBody>
          <a:bodyPr>
            <a:normAutofit fontScale="92500" lnSpcReduction="20000"/>
          </a:bodyPr>
          <a:lstStyle/>
          <a:p>
            <a:pPr eaLnBrk="1" hangingPunct="1">
              <a:buFont typeface="Arial" charset="0"/>
              <a:buChar char="•"/>
              <a:defRPr/>
            </a:pPr>
            <a:r>
              <a:rPr lang="en-GB" dirty="0"/>
              <a:t>So social pedagogy is not what we do, it is rather how we approach practice, with what attitude and aims. </a:t>
            </a:r>
          </a:p>
          <a:p>
            <a:pPr eaLnBrk="1" hangingPunct="1">
              <a:buFont typeface="Arial" charset="0"/>
              <a:buChar char="•"/>
              <a:defRPr/>
            </a:pPr>
            <a:r>
              <a:rPr lang="en-GB" dirty="0"/>
              <a:t>This also means that social pedagogy is not something we do or don’t do – the question to ask ourselves is to what degree we are working in a social pedagogical way! </a:t>
            </a:r>
          </a:p>
          <a:p>
            <a:pPr eaLnBrk="1" hangingPunct="1">
              <a:buFont typeface="Arial" charset="0"/>
              <a:buChar char="•"/>
              <a:defRPr/>
            </a:pPr>
            <a:r>
              <a:rPr lang="en-GB" dirty="0"/>
              <a:t>In that sense, social pedagogy is an ongoing journey of learning and development, not just for the people we work with but also for ourselves. Fortunately, as human beings our potential to develop is only limited by our imagination.</a:t>
            </a:r>
          </a:p>
          <a:p>
            <a:pPr marL="0" indent="0">
              <a:buNone/>
              <a:defRPr/>
            </a:pPr>
            <a:r>
              <a:rPr lang="en-GB" dirty="0"/>
              <a:t>(</a:t>
            </a:r>
            <a:r>
              <a:rPr lang="en-GB" dirty="0" err="1"/>
              <a:t>ThemPra</a:t>
            </a:r>
            <a:r>
              <a:rPr lang="en-GB" dirty="0"/>
              <a:t>, 2017</a:t>
            </a:r>
            <a:r>
              <a:rPr lang="en-GB" dirty="0" smtClean="0"/>
              <a:t>)</a:t>
            </a:r>
          </a:p>
          <a:p>
            <a:pPr>
              <a:defRPr/>
            </a:pPr>
            <a:r>
              <a:rPr lang="en-GB" dirty="0"/>
              <a:t>“I prefer the word pedagogue to teacher. A teacher is </a:t>
            </a:r>
            <a:r>
              <a:rPr lang="en-GB" dirty="0" smtClean="0"/>
              <a:t>someone </a:t>
            </a:r>
            <a:r>
              <a:rPr lang="en-GB" dirty="0"/>
              <a:t>paid by the hour to drill something into the child, </a:t>
            </a:r>
            <a:r>
              <a:rPr lang="en-GB" dirty="0" smtClean="0"/>
              <a:t>while </a:t>
            </a:r>
            <a:r>
              <a:rPr lang="en-GB" dirty="0"/>
              <a:t>a pedagogue draws something out. </a:t>
            </a:r>
            <a:r>
              <a:rPr lang="en-GB" dirty="0" smtClean="0"/>
              <a:t> If </a:t>
            </a:r>
            <a:r>
              <a:rPr lang="en-GB" dirty="0"/>
              <a:t>you want to be a pedagogue you have to learn </a:t>
            </a:r>
            <a:r>
              <a:rPr lang="en-GB" dirty="0" smtClean="0"/>
              <a:t>to </a:t>
            </a:r>
            <a:r>
              <a:rPr lang="en-GB" dirty="0"/>
              <a:t>talk with children instead of to them. </a:t>
            </a:r>
            <a:r>
              <a:rPr lang="en-GB" dirty="0" smtClean="0"/>
              <a:t>You </a:t>
            </a:r>
            <a:r>
              <a:rPr lang="en-GB" dirty="0"/>
              <a:t>have to learn to trust their capacities and possibilities</a:t>
            </a:r>
            <a:r>
              <a:rPr lang="en-GB" dirty="0" smtClean="0"/>
              <a:t>.”</a:t>
            </a:r>
            <a:endParaRPr lang="en-GB" dirty="0"/>
          </a:p>
          <a:p>
            <a:pPr lvl="2">
              <a:defRPr/>
            </a:pPr>
            <a:r>
              <a:rPr lang="en-GB" dirty="0" err="1" smtClean="0"/>
              <a:t>Janusz</a:t>
            </a:r>
            <a:r>
              <a:rPr lang="en-GB" dirty="0" smtClean="0"/>
              <a:t> </a:t>
            </a:r>
            <a:r>
              <a:rPr lang="en-GB" dirty="0" err="1"/>
              <a:t>Korczak</a:t>
            </a:r>
            <a:r>
              <a:rPr lang="en-GB" dirty="0"/>
              <a:t> (1878 – 1942), Polish pedagogue, paediatrician and author</a:t>
            </a:r>
          </a:p>
          <a:p>
            <a:pPr>
              <a:defRPr/>
            </a:pPr>
            <a:endParaRPr lang="en-GB" dirty="0"/>
          </a:p>
        </p:txBody>
      </p:sp>
    </p:spTree>
    <p:extLst>
      <p:ext uri="{BB962C8B-B14F-4D97-AF65-F5344CB8AC3E}">
        <p14:creationId xmlns:p14="http://schemas.microsoft.com/office/powerpoint/2010/main" val="38016090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idx="4294967295"/>
          </p:nvPr>
        </p:nvSpPr>
        <p:spPr>
          <a:xfrm>
            <a:off x="0" y="0"/>
            <a:ext cx="8761413" cy="708025"/>
          </a:xfrm>
        </p:spPr>
        <p:txBody>
          <a:bodyPr>
            <a:normAutofit/>
          </a:bodyPr>
          <a:lstStyle/>
          <a:p>
            <a:pPr algn="l" eaLnBrk="1" hangingPunct="1"/>
            <a:r>
              <a:rPr lang="en-GB" altLang="en-US" b="1" dirty="0" smtClean="0">
                <a:solidFill>
                  <a:schemeClr val="tx2"/>
                </a:solidFill>
              </a:rPr>
              <a:t>The Social Pedagogy Tree</a:t>
            </a:r>
          </a:p>
        </p:txBody>
      </p:sp>
      <p:sp>
        <p:nvSpPr>
          <p:cNvPr id="30723" name="Content Placeholder 2"/>
          <p:cNvSpPr>
            <a:spLocks noGrp="1"/>
          </p:cNvSpPr>
          <p:nvPr>
            <p:ph idx="4294967295"/>
          </p:nvPr>
        </p:nvSpPr>
        <p:spPr>
          <a:xfrm>
            <a:off x="7451509" y="2073265"/>
            <a:ext cx="4276666" cy="3416300"/>
          </a:xfrm>
        </p:spPr>
        <p:txBody>
          <a:bodyPr>
            <a:normAutofit/>
          </a:bodyPr>
          <a:lstStyle/>
          <a:p>
            <a:pPr marL="0" indent="0">
              <a:buNone/>
            </a:pPr>
            <a:r>
              <a:rPr lang="en-GB" altLang="en-US" dirty="0" smtClean="0"/>
              <a:t>The Social Pedagogy Tree conceptualises the various elements that form part of social pedagogy</a:t>
            </a:r>
          </a:p>
          <a:p>
            <a:pPr marL="0" indent="0">
              <a:buNone/>
            </a:pPr>
            <a:r>
              <a:rPr lang="en-GB" altLang="en-US" dirty="0" smtClean="0"/>
              <a:t>(</a:t>
            </a:r>
            <a:r>
              <a:rPr lang="en-GB" altLang="en-US" dirty="0" err="1" smtClean="0"/>
              <a:t>ThemPra</a:t>
            </a:r>
            <a:r>
              <a:rPr lang="en-GB" altLang="en-US" dirty="0" smtClean="0"/>
              <a:t>, 2017)</a:t>
            </a:r>
          </a:p>
        </p:txBody>
      </p:sp>
      <p:pic>
        <p:nvPicPr>
          <p:cNvPr id="30725" name="Picture 4" descr="http://www.thempra.org.uk/wp-content/uploads/2015/06/tre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8528"/>
            <a:ext cx="7019866" cy="6156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612486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idx="4294967295"/>
          </p:nvPr>
        </p:nvSpPr>
        <p:spPr>
          <a:xfrm>
            <a:off x="0" y="0"/>
            <a:ext cx="8761413" cy="708025"/>
          </a:xfrm>
        </p:spPr>
        <p:txBody>
          <a:bodyPr>
            <a:normAutofit/>
          </a:bodyPr>
          <a:lstStyle/>
          <a:p>
            <a:pPr algn="l" eaLnBrk="1" hangingPunct="1"/>
            <a:r>
              <a:rPr lang="en-GB" altLang="en-US" b="1" dirty="0" smtClean="0">
                <a:solidFill>
                  <a:schemeClr val="tx2"/>
                </a:solidFill>
              </a:rPr>
              <a:t>The Social Pedagogy Tree</a:t>
            </a:r>
          </a:p>
        </p:txBody>
      </p:sp>
      <p:pic>
        <p:nvPicPr>
          <p:cNvPr id="30725" name="Picture 4" descr="http://www.thempra.org.uk/wp-content/uploads/2015/06/tre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8528"/>
            <a:ext cx="7019866" cy="6156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3"/>
          <p:cNvSpPr>
            <a:spLocks noGrp="1"/>
          </p:cNvSpPr>
          <p:nvPr>
            <p:ph idx="4294967295"/>
          </p:nvPr>
        </p:nvSpPr>
        <p:spPr>
          <a:xfrm>
            <a:off x="7451725" y="2073275"/>
            <a:ext cx="4276725" cy="4526308"/>
          </a:xfrm>
        </p:spPr>
        <p:txBody>
          <a:bodyPr>
            <a:normAutofit fontScale="92500"/>
          </a:bodyPr>
          <a:lstStyle/>
          <a:p>
            <a:pPr eaLnBrk="1" hangingPunct="1"/>
            <a:r>
              <a:rPr lang="en-GB" altLang="en-US" sz="2200" dirty="0" err="1"/>
              <a:t>ThemPra’s</a:t>
            </a:r>
            <a:r>
              <a:rPr lang="en-GB" altLang="en-US" sz="2200" dirty="0"/>
              <a:t> Social Pedagogy Tree symbolizes that social pedagogy has organically grown out of societal conditions. It is solidly rooted in society, with the different roots representing different strands of particular influences on social pedagogy, such as theories from related disciplines or influential key thinkers that have shaped the development of social pedagogy.</a:t>
            </a:r>
          </a:p>
        </p:txBody>
      </p:sp>
    </p:spTree>
    <p:extLst>
      <p:ext uri="{BB962C8B-B14F-4D97-AF65-F5344CB8AC3E}">
        <p14:creationId xmlns:p14="http://schemas.microsoft.com/office/powerpoint/2010/main" val="140404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idx="4294967295"/>
          </p:nvPr>
        </p:nvSpPr>
        <p:spPr>
          <a:xfrm>
            <a:off x="0" y="0"/>
            <a:ext cx="8761413" cy="708025"/>
          </a:xfrm>
        </p:spPr>
        <p:txBody>
          <a:bodyPr>
            <a:normAutofit/>
          </a:bodyPr>
          <a:lstStyle/>
          <a:p>
            <a:pPr algn="l" eaLnBrk="1" hangingPunct="1"/>
            <a:r>
              <a:rPr lang="en-GB" altLang="en-US" b="1" dirty="0" smtClean="0">
                <a:solidFill>
                  <a:schemeClr val="tx2"/>
                </a:solidFill>
              </a:rPr>
              <a:t>The Social Pedagogy Tree</a:t>
            </a:r>
          </a:p>
        </p:txBody>
      </p:sp>
      <p:pic>
        <p:nvPicPr>
          <p:cNvPr id="30725" name="Picture 4" descr="http://www.thempra.org.uk/wp-content/uploads/2015/06/tre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8528"/>
            <a:ext cx="7019866" cy="6156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3"/>
          <p:cNvSpPr>
            <a:spLocks noGrp="1"/>
          </p:cNvSpPr>
          <p:nvPr>
            <p:ph idx="4294967295"/>
          </p:nvPr>
        </p:nvSpPr>
        <p:spPr>
          <a:xfrm>
            <a:off x="7451725" y="2073274"/>
            <a:ext cx="4276725" cy="4673975"/>
          </a:xfrm>
        </p:spPr>
        <p:txBody>
          <a:bodyPr>
            <a:normAutofit/>
          </a:bodyPr>
          <a:lstStyle/>
          <a:p>
            <a:pPr eaLnBrk="1" hangingPunct="1"/>
            <a:r>
              <a:rPr lang="en-GB" altLang="en-US" sz="2200"/>
              <a:t>The trunk forms the core of what social pedagogy represents in theory and in practice: the holistic approach to education in the broadest sense, the centrality of relationships, and the use of observation and reflection as a tool for continuous development of all (systems and people) that are included in the pedagogic process.</a:t>
            </a:r>
          </a:p>
        </p:txBody>
      </p:sp>
    </p:spTree>
    <p:extLst>
      <p:ext uri="{BB962C8B-B14F-4D97-AF65-F5344CB8AC3E}">
        <p14:creationId xmlns:p14="http://schemas.microsoft.com/office/powerpoint/2010/main" val="37040888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idx="4294967295"/>
          </p:nvPr>
        </p:nvSpPr>
        <p:spPr>
          <a:xfrm>
            <a:off x="0" y="0"/>
            <a:ext cx="8761413" cy="708025"/>
          </a:xfrm>
        </p:spPr>
        <p:txBody>
          <a:bodyPr>
            <a:normAutofit/>
          </a:bodyPr>
          <a:lstStyle/>
          <a:p>
            <a:pPr algn="l" eaLnBrk="1" hangingPunct="1"/>
            <a:r>
              <a:rPr lang="en-GB" altLang="en-US" b="1" dirty="0" smtClean="0">
                <a:solidFill>
                  <a:schemeClr val="tx2"/>
                </a:solidFill>
              </a:rPr>
              <a:t>The Social Pedagogy Tree</a:t>
            </a:r>
          </a:p>
        </p:txBody>
      </p:sp>
      <p:pic>
        <p:nvPicPr>
          <p:cNvPr id="30725" name="Picture 4" descr="http://www.thempra.org.uk/wp-content/uploads/2015/06/tre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8528"/>
            <a:ext cx="7019866" cy="6156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3"/>
          <p:cNvSpPr>
            <a:spLocks noGrp="1"/>
          </p:cNvSpPr>
          <p:nvPr>
            <p:ph idx="4294967295"/>
          </p:nvPr>
        </p:nvSpPr>
        <p:spPr>
          <a:xfrm>
            <a:off x="7451725" y="2073274"/>
            <a:ext cx="4276725" cy="4645577"/>
          </a:xfrm>
        </p:spPr>
        <p:txBody>
          <a:bodyPr>
            <a:normAutofit fontScale="92500"/>
          </a:bodyPr>
          <a:lstStyle/>
          <a:p>
            <a:pPr eaLnBrk="1" hangingPunct="1"/>
            <a:r>
              <a:rPr lang="en-GB" altLang="en-US" sz="2200" dirty="0"/>
              <a:t>The branches outline various predominant elements that form part of social pedagogy, and each of them is underpinned in its significance by theory and research. This makes it helpful to apply theory to practice. For instance, the knowledge of communication models makes practitioners more self-reflective about and conscious of how they communicate.</a:t>
            </a:r>
          </a:p>
        </p:txBody>
      </p:sp>
    </p:spTree>
    <p:extLst>
      <p:ext uri="{BB962C8B-B14F-4D97-AF65-F5344CB8AC3E}">
        <p14:creationId xmlns:p14="http://schemas.microsoft.com/office/powerpoint/2010/main" val="14159114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idx="4294967295"/>
          </p:nvPr>
        </p:nvSpPr>
        <p:spPr>
          <a:xfrm>
            <a:off x="0" y="0"/>
            <a:ext cx="8761413" cy="708025"/>
          </a:xfrm>
        </p:spPr>
        <p:txBody>
          <a:bodyPr>
            <a:normAutofit/>
          </a:bodyPr>
          <a:lstStyle/>
          <a:p>
            <a:pPr algn="l" eaLnBrk="1" hangingPunct="1"/>
            <a:r>
              <a:rPr lang="en-GB" altLang="en-US" b="1" dirty="0" smtClean="0">
                <a:solidFill>
                  <a:schemeClr val="tx2"/>
                </a:solidFill>
              </a:rPr>
              <a:t>The Social Pedagogy Tree</a:t>
            </a:r>
          </a:p>
        </p:txBody>
      </p:sp>
      <p:pic>
        <p:nvPicPr>
          <p:cNvPr id="30725" name="Picture 4" descr="http://www.thempra.org.uk/wp-content/uploads/2015/06/tre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8528"/>
            <a:ext cx="7019866" cy="6156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3"/>
          <p:cNvSpPr txBox="1">
            <a:spLocks/>
          </p:cNvSpPr>
          <p:nvPr/>
        </p:nvSpPr>
        <p:spPr>
          <a:xfrm>
            <a:off x="7579770" y="1518433"/>
            <a:ext cx="4038600" cy="5030033"/>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altLang="en-US" sz="2200" smtClean="0"/>
              <a:t>As with every tree, growth takes place in two opposite directions, both away from and further into the ground. This reflects how social pedagogy interacts between society and the individual. Social pedagogy aims to provide nurturing conditions that support children’s growth in both directions, towards independence and interdependence. </a:t>
            </a:r>
          </a:p>
          <a:p>
            <a:r>
              <a:rPr lang="en-GB" altLang="en-US" sz="2200" smtClean="0"/>
              <a:t>‘children need two things from their parents: roots and wings’.</a:t>
            </a:r>
            <a:endParaRPr lang="en-GB" altLang="en-US" sz="2200" dirty="0"/>
          </a:p>
        </p:txBody>
      </p:sp>
    </p:spTree>
    <p:extLst>
      <p:ext uri="{BB962C8B-B14F-4D97-AF65-F5344CB8AC3E}">
        <p14:creationId xmlns:p14="http://schemas.microsoft.com/office/powerpoint/2010/main" val="4116938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idx="4294967295"/>
          </p:nvPr>
        </p:nvSpPr>
        <p:spPr>
          <a:xfrm>
            <a:off x="0" y="0"/>
            <a:ext cx="8761413" cy="708025"/>
          </a:xfrm>
        </p:spPr>
        <p:txBody>
          <a:bodyPr>
            <a:normAutofit/>
          </a:bodyPr>
          <a:lstStyle/>
          <a:p>
            <a:pPr algn="l" eaLnBrk="1" hangingPunct="1"/>
            <a:r>
              <a:rPr lang="en-GB" altLang="en-US" b="1" dirty="0" smtClean="0">
                <a:solidFill>
                  <a:schemeClr val="tx2"/>
                </a:solidFill>
              </a:rPr>
              <a:t>The Social Pedagogy Tree</a:t>
            </a:r>
          </a:p>
        </p:txBody>
      </p:sp>
      <p:pic>
        <p:nvPicPr>
          <p:cNvPr id="30725" name="Picture 4" descr="http://www.thempra.org.uk/wp-content/uploads/2015/06/tre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8528"/>
            <a:ext cx="7019866" cy="6156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3"/>
          <p:cNvSpPr txBox="1">
            <a:spLocks/>
          </p:cNvSpPr>
          <p:nvPr/>
        </p:nvSpPr>
        <p:spPr>
          <a:xfrm>
            <a:off x="7562732" y="1526120"/>
            <a:ext cx="4038600" cy="5175694"/>
          </a:xfrm>
          <a:prstGeom prst="rect">
            <a:avLst/>
          </a:prstGeom>
        </p:spPr>
        <p:txBody>
          <a:bodyPr vert="horz" lIns="91440" tIns="45720" rIns="91440" bIns="45720" rtlCol="0">
            <a:normAutofit fontScale="925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altLang="en-US" sz="2100" smtClean="0"/>
              <a:t>Similar to this is the growth of social pedagogy itself: through dialogue, social pedagogy takes influence on how society is constructed, and in reverse these constructions take influence on how social pedagogy is shaped. Because of this vital relationship with society, social pedagogy cannot simply be transplanted. It flourishes best when embedded into the culture and existing practice, and therefore it takes time and constant care to grow.</a:t>
            </a:r>
            <a:endParaRPr lang="en-GB" altLang="en-US" sz="2100" dirty="0"/>
          </a:p>
        </p:txBody>
      </p:sp>
    </p:spTree>
    <p:extLst>
      <p:ext uri="{BB962C8B-B14F-4D97-AF65-F5344CB8AC3E}">
        <p14:creationId xmlns:p14="http://schemas.microsoft.com/office/powerpoint/2010/main" val="33475260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rtlCol="0">
            <a:normAutofit fontScale="90000"/>
          </a:bodyPr>
          <a:lstStyle/>
          <a:p>
            <a:pPr>
              <a:defRPr/>
            </a:pPr>
            <a:r>
              <a:rPr lang="en-GB" altLang="en-US" b="1" dirty="0" smtClean="0"/>
              <a:t>References and Further Reading</a:t>
            </a:r>
            <a:r>
              <a:rPr lang="en-GB" altLang="en-US" dirty="0" smtClean="0"/>
              <a:t/>
            </a:r>
            <a:br>
              <a:rPr lang="en-GB" altLang="en-US" dirty="0" smtClean="0"/>
            </a:br>
            <a:endParaRPr lang="en-GB" altLang="en-US" dirty="0" smtClean="0"/>
          </a:p>
        </p:txBody>
      </p:sp>
      <p:sp>
        <p:nvSpPr>
          <p:cNvPr id="40963" name="Rectangle 3"/>
          <p:cNvSpPr>
            <a:spLocks noGrp="1" noChangeArrowheads="1"/>
          </p:cNvSpPr>
          <p:nvPr>
            <p:ph idx="1"/>
          </p:nvPr>
        </p:nvSpPr>
        <p:spPr>
          <a:xfrm>
            <a:off x="1154954" y="2603499"/>
            <a:ext cx="8825659" cy="4155109"/>
          </a:xfrm>
        </p:spPr>
        <p:txBody>
          <a:bodyPr>
            <a:normAutofit fontScale="70000" lnSpcReduction="20000"/>
          </a:bodyPr>
          <a:lstStyle/>
          <a:p>
            <a:r>
              <a:rPr lang="en-GB" dirty="0" err="1"/>
              <a:t>Boddy</a:t>
            </a:r>
            <a:r>
              <a:rPr lang="en-GB" dirty="0"/>
              <a:t> J., Cameron, C., Moss, P., Mooney, A., Petrie, P. and Statham, J. [2005] Introducing Pedagogy into the Children’s Workforce: Children’s Workforce Strategy - a response to the Consultation Document.</a:t>
            </a:r>
          </a:p>
          <a:p>
            <a:r>
              <a:rPr lang="en-GB" dirty="0"/>
              <a:t>Cameron, C. (2004). Social pedagogy and care: Danish and German practice in young people’s residential care. Journal of Social Work, 4(2), 133-151.</a:t>
            </a:r>
          </a:p>
          <a:p>
            <a:r>
              <a:rPr lang="en-GB" dirty="0"/>
              <a:t>Central London Connexions [2005] Pedagogues and Support to Young People within Children’s Trusts, June 2005</a:t>
            </a:r>
          </a:p>
          <a:p>
            <a:r>
              <a:rPr lang="en-GB" dirty="0"/>
              <a:t>CPEA Ltd (2007), a report for the Department for Children, Schools and Families on Social Pedagogy and the Young People’s Workforce, http://www.gbyoc.org.uk/docs/social_pedagogy_and_young_people.pdf.</a:t>
            </a:r>
          </a:p>
          <a:p>
            <a:r>
              <a:rPr lang="en-GB" dirty="0"/>
              <a:t>Cruddas, L. [2005] Response to ‘a pedagogical approach to education and care: discussion paper’, December 2005, DfES</a:t>
            </a:r>
          </a:p>
          <a:p>
            <a:r>
              <a:rPr lang="en-GB" dirty="0"/>
              <a:t>Department for Education and Skills [2006] Care Matters: Transforming the Lives of Children and Young People in Care.</a:t>
            </a:r>
          </a:p>
          <a:p>
            <a:r>
              <a:rPr lang="en-GB" dirty="0"/>
              <a:t>Doyle, M. E., &amp; Smith, M. K. (1997). Jean-Jacques Rousseau on education. The Encyclopaedia of Informal Education. Available online: http://www.infed.org/thinkers/et-rous.htm (accessed: 20/02/09) </a:t>
            </a:r>
          </a:p>
          <a:p>
            <a:r>
              <a:rPr lang="en-GB" dirty="0" err="1"/>
              <a:t>Eichsteller</a:t>
            </a:r>
            <a:r>
              <a:rPr lang="en-GB" dirty="0"/>
              <a:t>, G. (2006). Treasure Hunt – Searching for Pedagogic Ideas within Youth Work in Portsmouth. BA Dissertation – University of Portsmouth.</a:t>
            </a:r>
          </a:p>
          <a:p>
            <a:pPr eaLnBrk="1" hangingPunct="1">
              <a:lnSpc>
                <a:spcPct val="80000"/>
              </a:lnSpc>
            </a:pPr>
            <a:endParaRPr lang="en-GB" altLang="en-US" sz="1800" dirty="0"/>
          </a:p>
        </p:txBody>
      </p:sp>
    </p:spTree>
    <p:extLst>
      <p:ext uri="{BB962C8B-B14F-4D97-AF65-F5344CB8AC3E}">
        <p14:creationId xmlns:p14="http://schemas.microsoft.com/office/powerpoint/2010/main" val="29259840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rtlCol="0">
            <a:normAutofit fontScale="90000"/>
          </a:bodyPr>
          <a:lstStyle/>
          <a:p>
            <a:pPr>
              <a:defRPr/>
            </a:pPr>
            <a:r>
              <a:rPr lang="en-GB" altLang="en-US" b="1" dirty="0" smtClean="0"/>
              <a:t>References and Further Reading</a:t>
            </a:r>
            <a:r>
              <a:rPr lang="en-GB" altLang="en-US" dirty="0" smtClean="0"/>
              <a:t/>
            </a:r>
            <a:br>
              <a:rPr lang="en-GB" altLang="en-US" dirty="0" smtClean="0"/>
            </a:br>
            <a:endParaRPr lang="en-GB" altLang="en-US" dirty="0" smtClean="0"/>
          </a:p>
        </p:txBody>
      </p:sp>
      <p:sp>
        <p:nvSpPr>
          <p:cNvPr id="40963" name="Rectangle 3"/>
          <p:cNvSpPr>
            <a:spLocks noGrp="1" noChangeArrowheads="1"/>
          </p:cNvSpPr>
          <p:nvPr>
            <p:ph idx="1"/>
          </p:nvPr>
        </p:nvSpPr>
        <p:spPr>
          <a:xfrm>
            <a:off x="1154954" y="2603499"/>
            <a:ext cx="8825659" cy="4427725"/>
          </a:xfrm>
        </p:spPr>
        <p:txBody>
          <a:bodyPr>
            <a:normAutofit fontScale="85000" lnSpcReduction="10000"/>
          </a:bodyPr>
          <a:lstStyle/>
          <a:p>
            <a:r>
              <a:rPr lang="en-GB" dirty="0" err="1"/>
              <a:t>Hämäläinen</a:t>
            </a:r>
            <a:r>
              <a:rPr lang="en-GB" dirty="0"/>
              <a:t>, J. (2003). The Concept of Social Pedagogy in the Field of Social Work. Journal of Social Work, 3(1), 69-80. </a:t>
            </a:r>
          </a:p>
          <a:p>
            <a:r>
              <a:rPr lang="en-GB" dirty="0">
                <a:hlinkClick r:id="rId2"/>
              </a:rPr>
              <a:t>http://www.thempra.org.uk/social-pedagogy</a:t>
            </a:r>
            <a:r>
              <a:rPr lang="en-GB" dirty="0" smtClean="0">
                <a:hlinkClick r:id="rId2"/>
              </a:rPr>
              <a:t>/</a:t>
            </a:r>
            <a:endParaRPr lang="en-GB" dirty="0"/>
          </a:p>
          <a:p>
            <a:r>
              <a:rPr lang="en-GB" dirty="0" err="1"/>
              <a:t>Kornbeck</a:t>
            </a:r>
            <a:r>
              <a:rPr lang="en-GB" dirty="0"/>
              <a:t>, J. [2002] Reflections on the Exportability of Social Pedagogy and its Possible Limits, Social Work in Europe, 9 [2] pp 37 – 49</a:t>
            </a:r>
          </a:p>
          <a:p>
            <a:r>
              <a:rPr lang="en-GB" dirty="0"/>
              <a:t>Petrie, P., </a:t>
            </a:r>
            <a:r>
              <a:rPr lang="en-GB" dirty="0" err="1"/>
              <a:t>Boddy</a:t>
            </a:r>
            <a:r>
              <a:rPr lang="en-GB" dirty="0"/>
              <a:t>, J., Cameron, C., </a:t>
            </a:r>
            <a:r>
              <a:rPr lang="en-GB" dirty="0" err="1"/>
              <a:t>Heptinstall</a:t>
            </a:r>
            <a:r>
              <a:rPr lang="en-GB" dirty="0"/>
              <a:t>, E., </a:t>
            </a:r>
            <a:r>
              <a:rPr lang="en-GB" dirty="0" err="1"/>
              <a:t>McQuail</a:t>
            </a:r>
            <a:r>
              <a:rPr lang="en-GB" dirty="0"/>
              <a:t> S., Simon, A. and V. Wigfall [2005] Pedagogy – a holistic, personal approach to work with children and young people across services, Briefing Paper, June 2005, Thomas Coram Research Unit.</a:t>
            </a:r>
          </a:p>
          <a:p>
            <a:r>
              <a:rPr lang="en-GB" dirty="0"/>
              <a:t>Petrie, P., </a:t>
            </a:r>
            <a:r>
              <a:rPr lang="en-GB" dirty="0" err="1"/>
              <a:t>Boddy</a:t>
            </a:r>
            <a:r>
              <a:rPr lang="en-GB" dirty="0"/>
              <a:t>, J., Cameron, C., Wigfall, V. &amp; Simon, A. (2006). Working with Children in Care – European Perspectives. Maidenhead: Open University Press.</a:t>
            </a:r>
          </a:p>
          <a:p>
            <a:r>
              <a:rPr lang="en-GB" dirty="0"/>
              <a:t>Scott, J. &amp; Marshall, G. (2005). A Dictionary of Sociology. Oxford: Oxford University Press.</a:t>
            </a:r>
          </a:p>
          <a:p>
            <a:r>
              <a:rPr lang="en-GB" dirty="0"/>
              <a:t>Smith, M. K. (2009). Social Pedagogy. The Online Encyclopaedia of Informal Education. Available online: http://www.infed.org/biblio/b-socped.htm (accessed: 20/02/09)</a:t>
            </a:r>
          </a:p>
          <a:p>
            <a:r>
              <a:rPr lang="en-GB" dirty="0" smtClean="0">
                <a:hlinkClick r:id="rId3"/>
              </a:rPr>
              <a:t>www.socialpedagogy.co.uk</a:t>
            </a:r>
            <a:endParaRPr lang="en-GB" dirty="0"/>
          </a:p>
          <a:p>
            <a:r>
              <a:rPr lang="en-GB" u="sng" dirty="0">
                <a:hlinkClick r:id="rId4"/>
              </a:rPr>
              <a:t>www.socialpedagogyuk.com</a:t>
            </a:r>
            <a:endParaRPr lang="en-GB" dirty="0"/>
          </a:p>
          <a:p>
            <a:pPr eaLnBrk="1" hangingPunct="1">
              <a:lnSpc>
                <a:spcPct val="80000"/>
              </a:lnSpc>
            </a:pPr>
            <a:endParaRPr lang="en-GB" altLang="en-US" sz="1800" dirty="0"/>
          </a:p>
        </p:txBody>
      </p:sp>
    </p:spTree>
    <p:extLst>
      <p:ext uri="{BB962C8B-B14F-4D97-AF65-F5344CB8AC3E}">
        <p14:creationId xmlns:p14="http://schemas.microsoft.com/office/powerpoint/2010/main" val="37518895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306</TotalTime>
  <Words>2838</Words>
  <Application>Microsoft Office PowerPoint</Application>
  <PresentationFormat>Widescreen</PresentationFormat>
  <Paragraphs>146</Paragraphs>
  <Slides>30</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Arial</vt:lpstr>
      <vt:lpstr>Arial Unicode MS</vt:lpstr>
      <vt:lpstr>Calibri</vt:lpstr>
      <vt:lpstr>Century Gothic</vt:lpstr>
      <vt:lpstr>Tahoma</vt:lpstr>
      <vt:lpstr>Times New Roman</vt:lpstr>
      <vt:lpstr>Wingdings</vt:lpstr>
      <vt:lpstr>Wingdings 3</vt:lpstr>
      <vt:lpstr>Ion Boardroom</vt:lpstr>
      <vt:lpstr>  </vt:lpstr>
      <vt:lpstr>Social Pedagogy as a model of practice</vt:lpstr>
      <vt:lpstr>“Children are a key to understanding a nation, not only to comprehend the habits of a society but also its collective intelligence and sustainability”.   (Donata Elschenbroich, German sociologist) </vt:lpstr>
      <vt:lpstr>Activity </vt:lpstr>
      <vt:lpstr>Social Pedagogy </vt:lpstr>
      <vt:lpstr>Youth Work and Social Pedagogy </vt:lpstr>
      <vt:lpstr>What is Social Pedagogy?</vt:lpstr>
      <vt:lpstr>What is Pedagogy? </vt:lpstr>
      <vt:lpstr>History</vt:lpstr>
      <vt:lpstr>What is Social Pedagogy?</vt:lpstr>
      <vt:lpstr>What is Social Pedagogy? </vt:lpstr>
      <vt:lpstr>What is Social Pedagogy?</vt:lpstr>
      <vt:lpstr>Key features</vt:lpstr>
      <vt:lpstr>Who are Pedagogues?</vt:lpstr>
      <vt:lpstr>Social Pedagogy </vt:lpstr>
      <vt:lpstr>Philosophical Influences on Social Pedagogic Thought</vt:lpstr>
      <vt:lpstr>Head, Heart, Hands</vt:lpstr>
      <vt:lpstr>Social Pedagogy</vt:lpstr>
      <vt:lpstr>Social Pedagogy Europe </vt:lpstr>
      <vt:lpstr>Social Pedagogues</vt:lpstr>
      <vt:lpstr>Social Pedagogues</vt:lpstr>
      <vt:lpstr>Social Pedagogues</vt:lpstr>
      <vt:lpstr>The Social Pedagogy Tree</vt:lpstr>
      <vt:lpstr>The Social Pedagogy Tree</vt:lpstr>
      <vt:lpstr>The Social Pedagogy Tree</vt:lpstr>
      <vt:lpstr>The Social Pedagogy Tree</vt:lpstr>
      <vt:lpstr>The Social Pedagogy Tree</vt:lpstr>
      <vt:lpstr>The Social Pedagogy Tree</vt:lpstr>
      <vt:lpstr>References and Further Reading </vt:lpstr>
      <vt:lpstr>References and Further Reading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SJYW7011</dc:title>
  <dc:creator>Nicola Welton</dc:creator>
  <cp:lastModifiedBy>Angharad Lewis</cp:lastModifiedBy>
  <cp:revision>22</cp:revision>
  <cp:lastPrinted>2019-04-29T16:44:39Z</cp:lastPrinted>
  <dcterms:created xsi:type="dcterms:W3CDTF">2017-02-27T13:43:39Z</dcterms:created>
  <dcterms:modified xsi:type="dcterms:W3CDTF">2020-12-02T16:27:24Z</dcterms:modified>
</cp:coreProperties>
</file>