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8140" autoAdjust="0"/>
  </p:normalViewPr>
  <p:slideViewPr>
    <p:cSldViewPr snapToGrid="0">
      <p:cViewPr varScale="1">
        <p:scale>
          <a:sx n="71" d="100"/>
          <a:sy n="71" d="100"/>
        </p:scale>
        <p:origin x="113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C1F3A8-5FBB-42A8-89FD-B5A9DEDB1ED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E10FC22-2FC5-4574-A796-434A10DD7451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Values and beliefs</a:t>
          </a:r>
          <a:endParaRPr lang="en-US"/>
        </a:p>
      </dgm:t>
    </dgm:pt>
    <dgm:pt modelId="{52A85ABB-4B46-491D-BCA2-7F64797A6FE0}" type="parTrans" cxnId="{15CA1C5A-5066-47A1-A78C-36EE1DE0DEE0}">
      <dgm:prSet/>
      <dgm:spPr/>
      <dgm:t>
        <a:bodyPr/>
        <a:lstStyle/>
        <a:p>
          <a:endParaRPr lang="en-US"/>
        </a:p>
      </dgm:t>
    </dgm:pt>
    <dgm:pt modelId="{80E30C3C-0924-4027-8C43-4C627852AF3D}" type="sibTrans" cxnId="{15CA1C5A-5066-47A1-A78C-36EE1DE0DEE0}">
      <dgm:prSet/>
      <dgm:spPr/>
      <dgm:t>
        <a:bodyPr/>
        <a:lstStyle/>
        <a:p>
          <a:endParaRPr lang="en-US"/>
        </a:p>
      </dgm:t>
    </dgm:pt>
    <dgm:pt modelId="{B450152C-59E5-4E49-A99B-12E38715FAE0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Language and communication</a:t>
          </a:r>
          <a:endParaRPr lang="en-US"/>
        </a:p>
      </dgm:t>
    </dgm:pt>
    <dgm:pt modelId="{4D646658-21C1-48B3-97FB-891DC87ABA4F}" type="parTrans" cxnId="{1DF26F3B-729E-4911-9C48-CCDAE8089C85}">
      <dgm:prSet/>
      <dgm:spPr/>
      <dgm:t>
        <a:bodyPr/>
        <a:lstStyle/>
        <a:p>
          <a:endParaRPr lang="en-US"/>
        </a:p>
      </dgm:t>
    </dgm:pt>
    <dgm:pt modelId="{51BE4EDE-5586-4018-8C2F-1E43BAB7C2A8}" type="sibTrans" cxnId="{1DF26F3B-729E-4911-9C48-CCDAE8089C85}">
      <dgm:prSet/>
      <dgm:spPr/>
      <dgm:t>
        <a:bodyPr/>
        <a:lstStyle/>
        <a:p>
          <a:endParaRPr lang="en-US"/>
        </a:p>
      </dgm:t>
    </dgm:pt>
    <dgm:pt modelId="{5A8AB616-4863-4CB4-9291-5D374AD4FBB3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Power distance</a:t>
          </a:r>
          <a:endParaRPr lang="en-US"/>
        </a:p>
      </dgm:t>
    </dgm:pt>
    <dgm:pt modelId="{D3762052-1F88-4C69-8D57-ED8ED50381EB}" type="parTrans" cxnId="{6C7726EF-1301-4235-A487-A4AB1CCDFE26}">
      <dgm:prSet/>
      <dgm:spPr/>
      <dgm:t>
        <a:bodyPr/>
        <a:lstStyle/>
        <a:p>
          <a:endParaRPr lang="en-US"/>
        </a:p>
      </dgm:t>
    </dgm:pt>
    <dgm:pt modelId="{AB8F8140-4236-4879-9D63-04D165BD38CF}" type="sibTrans" cxnId="{6C7726EF-1301-4235-A487-A4AB1CCDFE26}">
      <dgm:prSet/>
      <dgm:spPr/>
      <dgm:t>
        <a:bodyPr/>
        <a:lstStyle/>
        <a:p>
          <a:endParaRPr lang="en-US"/>
        </a:p>
      </dgm:t>
    </dgm:pt>
    <dgm:pt modelId="{6AD6DAF1-8C8E-489C-8F5D-3A29D21EB3CA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Time orientation</a:t>
          </a:r>
          <a:endParaRPr lang="en-US"/>
        </a:p>
      </dgm:t>
    </dgm:pt>
    <dgm:pt modelId="{A4597EAD-32B1-412C-8548-F22FA228F81B}" type="parTrans" cxnId="{FFEA3739-3A03-4533-9E73-407C82031BC7}">
      <dgm:prSet/>
      <dgm:spPr/>
      <dgm:t>
        <a:bodyPr/>
        <a:lstStyle/>
        <a:p>
          <a:endParaRPr lang="en-US"/>
        </a:p>
      </dgm:t>
    </dgm:pt>
    <dgm:pt modelId="{C1082D69-A886-45AA-A907-A22554F85A26}" type="sibTrans" cxnId="{FFEA3739-3A03-4533-9E73-407C82031BC7}">
      <dgm:prSet/>
      <dgm:spPr/>
      <dgm:t>
        <a:bodyPr/>
        <a:lstStyle/>
        <a:p>
          <a:endParaRPr lang="en-US"/>
        </a:p>
      </dgm:t>
    </dgm:pt>
    <dgm:pt modelId="{2884247A-DC46-42A0-885E-827B8A97B791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Relationship building</a:t>
          </a:r>
          <a:endParaRPr lang="en-US"/>
        </a:p>
      </dgm:t>
    </dgm:pt>
    <dgm:pt modelId="{671E00AD-4FE5-418E-9736-37C915B7CCBD}" type="parTrans" cxnId="{8AC8CF72-2315-4EEE-9070-994A815728BD}">
      <dgm:prSet/>
      <dgm:spPr/>
      <dgm:t>
        <a:bodyPr/>
        <a:lstStyle/>
        <a:p>
          <a:endParaRPr lang="en-US"/>
        </a:p>
      </dgm:t>
    </dgm:pt>
    <dgm:pt modelId="{F5824EBA-B561-4951-A44E-58F927CD552F}" type="sibTrans" cxnId="{8AC8CF72-2315-4EEE-9070-994A815728BD}">
      <dgm:prSet/>
      <dgm:spPr/>
      <dgm:t>
        <a:bodyPr/>
        <a:lstStyle/>
        <a:p>
          <a:endParaRPr lang="en-US"/>
        </a:p>
      </dgm:t>
    </dgm:pt>
    <dgm:pt modelId="{B51711AB-5EFC-42AC-945B-DBF1C0393227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Decision-making style</a:t>
          </a:r>
          <a:endParaRPr lang="en-US"/>
        </a:p>
      </dgm:t>
    </dgm:pt>
    <dgm:pt modelId="{AF63D221-3835-4A43-B9F5-176F8666FA1E}" type="parTrans" cxnId="{D41D4B47-94BC-4089-8480-8FBA87EE7BBE}">
      <dgm:prSet/>
      <dgm:spPr/>
      <dgm:t>
        <a:bodyPr/>
        <a:lstStyle/>
        <a:p>
          <a:endParaRPr lang="en-US"/>
        </a:p>
      </dgm:t>
    </dgm:pt>
    <dgm:pt modelId="{103899AA-951D-490F-BAC6-F0DE43F841CE}" type="sibTrans" cxnId="{D41D4B47-94BC-4089-8480-8FBA87EE7BBE}">
      <dgm:prSet/>
      <dgm:spPr/>
      <dgm:t>
        <a:bodyPr/>
        <a:lstStyle/>
        <a:p>
          <a:endParaRPr lang="en-US"/>
        </a:p>
      </dgm:t>
    </dgm:pt>
    <dgm:pt modelId="{3FDE9FEB-8F2D-4D7F-AD73-232069A491EC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Business etiquette (Zhan, Lu, and Liu, 2021).</a:t>
          </a:r>
          <a:endParaRPr lang="en-US"/>
        </a:p>
      </dgm:t>
    </dgm:pt>
    <dgm:pt modelId="{B79B17DC-C04C-407C-8029-7D9BC219554F}" type="parTrans" cxnId="{E8B504BA-C050-41FC-BA55-38EA43E28F8B}">
      <dgm:prSet/>
      <dgm:spPr/>
      <dgm:t>
        <a:bodyPr/>
        <a:lstStyle/>
        <a:p>
          <a:endParaRPr lang="en-US"/>
        </a:p>
      </dgm:t>
    </dgm:pt>
    <dgm:pt modelId="{6ED2FA8D-9555-433A-BC68-48605C762143}" type="sibTrans" cxnId="{E8B504BA-C050-41FC-BA55-38EA43E28F8B}">
      <dgm:prSet/>
      <dgm:spPr/>
      <dgm:t>
        <a:bodyPr/>
        <a:lstStyle/>
        <a:p>
          <a:endParaRPr lang="en-US"/>
        </a:p>
      </dgm:t>
    </dgm:pt>
    <dgm:pt modelId="{A054546E-3D5B-4DCC-9D37-E19F7E13E6EE}" type="pres">
      <dgm:prSet presAssocID="{7FC1F3A8-5FBB-42A8-89FD-B5A9DEDB1ED1}" presName="linear" presStyleCnt="0">
        <dgm:presLayoutVars>
          <dgm:animLvl val="lvl"/>
          <dgm:resizeHandles val="exact"/>
        </dgm:presLayoutVars>
      </dgm:prSet>
      <dgm:spPr/>
    </dgm:pt>
    <dgm:pt modelId="{C07A00D2-FCC9-41E3-9413-A67EDD06D00D}" type="pres">
      <dgm:prSet presAssocID="{CE10FC22-2FC5-4574-A796-434A10DD745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552B440-0E32-4A77-A66F-39E702B42A31}" type="pres">
      <dgm:prSet presAssocID="{80E30C3C-0924-4027-8C43-4C627852AF3D}" presName="spacer" presStyleCnt="0"/>
      <dgm:spPr/>
    </dgm:pt>
    <dgm:pt modelId="{005E554A-8D00-4324-8FAF-22725524C0BF}" type="pres">
      <dgm:prSet presAssocID="{B450152C-59E5-4E49-A99B-12E38715FAE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03F5240-B00B-4ECD-AE99-DF21AAA5CBFA}" type="pres">
      <dgm:prSet presAssocID="{51BE4EDE-5586-4018-8C2F-1E43BAB7C2A8}" presName="spacer" presStyleCnt="0"/>
      <dgm:spPr/>
    </dgm:pt>
    <dgm:pt modelId="{3D53655B-FC1D-4111-800C-5F9615F70626}" type="pres">
      <dgm:prSet presAssocID="{5A8AB616-4863-4CB4-9291-5D374AD4FBB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18AC685-406B-4AF4-9A07-E08D4B442E64}" type="pres">
      <dgm:prSet presAssocID="{AB8F8140-4236-4879-9D63-04D165BD38CF}" presName="spacer" presStyleCnt="0"/>
      <dgm:spPr/>
    </dgm:pt>
    <dgm:pt modelId="{095DABC9-66B2-4759-91EF-095CF1A8CBE7}" type="pres">
      <dgm:prSet presAssocID="{6AD6DAF1-8C8E-489C-8F5D-3A29D21EB3C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56ABB86-AD35-4F52-AD54-16BA29307756}" type="pres">
      <dgm:prSet presAssocID="{C1082D69-A886-45AA-A907-A22554F85A26}" presName="spacer" presStyleCnt="0"/>
      <dgm:spPr/>
    </dgm:pt>
    <dgm:pt modelId="{E381B6F3-9EBA-45C6-A154-37E9A2C8FD91}" type="pres">
      <dgm:prSet presAssocID="{2884247A-DC46-42A0-885E-827B8A97B79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86C4863-3A53-4412-893C-2B52BA6F1E67}" type="pres">
      <dgm:prSet presAssocID="{F5824EBA-B561-4951-A44E-58F927CD552F}" presName="spacer" presStyleCnt="0"/>
      <dgm:spPr/>
    </dgm:pt>
    <dgm:pt modelId="{C7E7540F-81E4-466F-BB53-ED219F0DC6E6}" type="pres">
      <dgm:prSet presAssocID="{B51711AB-5EFC-42AC-945B-DBF1C039322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BA68C10-E575-43A8-A8F8-EC4DBCABC4CB}" type="pres">
      <dgm:prSet presAssocID="{103899AA-951D-490F-BAC6-F0DE43F841CE}" presName="spacer" presStyleCnt="0"/>
      <dgm:spPr/>
    </dgm:pt>
    <dgm:pt modelId="{1E8FE54E-A504-4815-91EC-F1DE02D063FB}" type="pres">
      <dgm:prSet presAssocID="{3FDE9FEB-8F2D-4D7F-AD73-232069A491E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33CD027-6136-40F6-BA02-3992AD2DDC5E}" type="presOf" srcId="{B51711AB-5EFC-42AC-945B-DBF1C0393227}" destId="{C7E7540F-81E4-466F-BB53-ED219F0DC6E6}" srcOrd="0" destOrd="0" presId="urn:microsoft.com/office/officeart/2005/8/layout/vList2"/>
    <dgm:cxn modelId="{FFEA3739-3A03-4533-9E73-407C82031BC7}" srcId="{7FC1F3A8-5FBB-42A8-89FD-B5A9DEDB1ED1}" destId="{6AD6DAF1-8C8E-489C-8F5D-3A29D21EB3CA}" srcOrd="3" destOrd="0" parTransId="{A4597EAD-32B1-412C-8548-F22FA228F81B}" sibTransId="{C1082D69-A886-45AA-A907-A22554F85A26}"/>
    <dgm:cxn modelId="{1DF26F3B-729E-4911-9C48-CCDAE8089C85}" srcId="{7FC1F3A8-5FBB-42A8-89FD-B5A9DEDB1ED1}" destId="{B450152C-59E5-4E49-A99B-12E38715FAE0}" srcOrd="1" destOrd="0" parTransId="{4D646658-21C1-48B3-97FB-891DC87ABA4F}" sibTransId="{51BE4EDE-5586-4018-8C2F-1E43BAB7C2A8}"/>
    <dgm:cxn modelId="{D41D4B47-94BC-4089-8480-8FBA87EE7BBE}" srcId="{7FC1F3A8-5FBB-42A8-89FD-B5A9DEDB1ED1}" destId="{B51711AB-5EFC-42AC-945B-DBF1C0393227}" srcOrd="5" destOrd="0" parTransId="{AF63D221-3835-4A43-B9F5-176F8666FA1E}" sibTransId="{103899AA-951D-490F-BAC6-F0DE43F841CE}"/>
    <dgm:cxn modelId="{8AC8CF72-2315-4EEE-9070-994A815728BD}" srcId="{7FC1F3A8-5FBB-42A8-89FD-B5A9DEDB1ED1}" destId="{2884247A-DC46-42A0-885E-827B8A97B791}" srcOrd="4" destOrd="0" parTransId="{671E00AD-4FE5-418E-9736-37C915B7CCBD}" sibTransId="{F5824EBA-B561-4951-A44E-58F927CD552F}"/>
    <dgm:cxn modelId="{E21BAF77-2ACC-4918-A5BE-D9BD9D654187}" type="presOf" srcId="{2884247A-DC46-42A0-885E-827B8A97B791}" destId="{E381B6F3-9EBA-45C6-A154-37E9A2C8FD91}" srcOrd="0" destOrd="0" presId="urn:microsoft.com/office/officeart/2005/8/layout/vList2"/>
    <dgm:cxn modelId="{15CA1C5A-5066-47A1-A78C-36EE1DE0DEE0}" srcId="{7FC1F3A8-5FBB-42A8-89FD-B5A9DEDB1ED1}" destId="{CE10FC22-2FC5-4574-A796-434A10DD7451}" srcOrd="0" destOrd="0" parTransId="{52A85ABB-4B46-491D-BCA2-7F64797A6FE0}" sibTransId="{80E30C3C-0924-4027-8C43-4C627852AF3D}"/>
    <dgm:cxn modelId="{E6A5E784-4655-4407-987E-0E6357C1FDD6}" type="presOf" srcId="{3FDE9FEB-8F2D-4D7F-AD73-232069A491EC}" destId="{1E8FE54E-A504-4815-91EC-F1DE02D063FB}" srcOrd="0" destOrd="0" presId="urn:microsoft.com/office/officeart/2005/8/layout/vList2"/>
    <dgm:cxn modelId="{A2D4A79C-D248-4EDB-BB64-CB29B3325EBA}" type="presOf" srcId="{6AD6DAF1-8C8E-489C-8F5D-3A29D21EB3CA}" destId="{095DABC9-66B2-4759-91EF-095CF1A8CBE7}" srcOrd="0" destOrd="0" presId="urn:microsoft.com/office/officeart/2005/8/layout/vList2"/>
    <dgm:cxn modelId="{C4079F9D-D888-4F32-A99A-6509E5D765E3}" type="presOf" srcId="{5A8AB616-4863-4CB4-9291-5D374AD4FBB3}" destId="{3D53655B-FC1D-4111-800C-5F9615F70626}" srcOrd="0" destOrd="0" presId="urn:microsoft.com/office/officeart/2005/8/layout/vList2"/>
    <dgm:cxn modelId="{D2C7F5A2-7C83-441E-B4CF-0EB9C4DF01B3}" type="presOf" srcId="{B450152C-59E5-4E49-A99B-12E38715FAE0}" destId="{005E554A-8D00-4324-8FAF-22725524C0BF}" srcOrd="0" destOrd="0" presId="urn:microsoft.com/office/officeart/2005/8/layout/vList2"/>
    <dgm:cxn modelId="{6F082BB8-BC54-4B17-AA9B-1BE769456737}" type="presOf" srcId="{7FC1F3A8-5FBB-42A8-89FD-B5A9DEDB1ED1}" destId="{A054546E-3D5B-4DCC-9D37-E19F7E13E6EE}" srcOrd="0" destOrd="0" presId="urn:microsoft.com/office/officeart/2005/8/layout/vList2"/>
    <dgm:cxn modelId="{E8B504BA-C050-41FC-BA55-38EA43E28F8B}" srcId="{7FC1F3A8-5FBB-42A8-89FD-B5A9DEDB1ED1}" destId="{3FDE9FEB-8F2D-4D7F-AD73-232069A491EC}" srcOrd="6" destOrd="0" parTransId="{B79B17DC-C04C-407C-8029-7D9BC219554F}" sibTransId="{6ED2FA8D-9555-433A-BC68-48605C762143}"/>
    <dgm:cxn modelId="{25AFEDCE-F997-4BCB-A078-0B427A6E1F3F}" type="presOf" srcId="{CE10FC22-2FC5-4574-A796-434A10DD7451}" destId="{C07A00D2-FCC9-41E3-9413-A67EDD06D00D}" srcOrd="0" destOrd="0" presId="urn:microsoft.com/office/officeart/2005/8/layout/vList2"/>
    <dgm:cxn modelId="{6C7726EF-1301-4235-A487-A4AB1CCDFE26}" srcId="{7FC1F3A8-5FBB-42A8-89FD-B5A9DEDB1ED1}" destId="{5A8AB616-4863-4CB4-9291-5D374AD4FBB3}" srcOrd="2" destOrd="0" parTransId="{D3762052-1F88-4C69-8D57-ED8ED50381EB}" sibTransId="{AB8F8140-4236-4879-9D63-04D165BD38CF}"/>
    <dgm:cxn modelId="{BF387B2B-8A75-45B0-8A4E-9444A9F9FB95}" type="presParOf" srcId="{A054546E-3D5B-4DCC-9D37-E19F7E13E6EE}" destId="{C07A00D2-FCC9-41E3-9413-A67EDD06D00D}" srcOrd="0" destOrd="0" presId="urn:microsoft.com/office/officeart/2005/8/layout/vList2"/>
    <dgm:cxn modelId="{B18D2918-8537-4DCC-A0C8-BB5844FEEC1F}" type="presParOf" srcId="{A054546E-3D5B-4DCC-9D37-E19F7E13E6EE}" destId="{4552B440-0E32-4A77-A66F-39E702B42A31}" srcOrd="1" destOrd="0" presId="urn:microsoft.com/office/officeart/2005/8/layout/vList2"/>
    <dgm:cxn modelId="{FAC9636C-AA9A-421F-8A09-AB819431E73F}" type="presParOf" srcId="{A054546E-3D5B-4DCC-9D37-E19F7E13E6EE}" destId="{005E554A-8D00-4324-8FAF-22725524C0BF}" srcOrd="2" destOrd="0" presId="urn:microsoft.com/office/officeart/2005/8/layout/vList2"/>
    <dgm:cxn modelId="{6D45F7F3-E4BD-4839-A52E-BFA71C7F0A88}" type="presParOf" srcId="{A054546E-3D5B-4DCC-9D37-E19F7E13E6EE}" destId="{003F5240-B00B-4ECD-AE99-DF21AAA5CBFA}" srcOrd="3" destOrd="0" presId="urn:microsoft.com/office/officeart/2005/8/layout/vList2"/>
    <dgm:cxn modelId="{5D6CED81-AFE0-4773-8C65-A3FB55920831}" type="presParOf" srcId="{A054546E-3D5B-4DCC-9D37-E19F7E13E6EE}" destId="{3D53655B-FC1D-4111-800C-5F9615F70626}" srcOrd="4" destOrd="0" presId="urn:microsoft.com/office/officeart/2005/8/layout/vList2"/>
    <dgm:cxn modelId="{C0D8EDE4-5680-4721-9E65-60BBBCF5AAD9}" type="presParOf" srcId="{A054546E-3D5B-4DCC-9D37-E19F7E13E6EE}" destId="{418AC685-406B-4AF4-9A07-E08D4B442E64}" srcOrd="5" destOrd="0" presId="urn:microsoft.com/office/officeart/2005/8/layout/vList2"/>
    <dgm:cxn modelId="{745BC598-CF30-496D-BDEA-43DAE225FC8B}" type="presParOf" srcId="{A054546E-3D5B-4DCC-9D37-E19F7E13E6EE}" destId="{095DABC9-66B2-4759-91EF-095CF1A8CBE7}" srcOrd="6" destOrd="0" presId="urn:microsoft.com/office/officeart/2005/8/layout/vList2"/>
    <dgm:cxn modelId="{95716118-DD0C-4D3E-8358-F4DF62581B9E}" type="presParOf" srcId="{A054546E-3D5B-4DCC-9D37-E19F7E13E6EE}" destId="{A56ABB86-AD35-4F52-AD54-16BA29307756}" srcOrd="7" destOrd="0" presId="urn:microsoft.com/office/officeart/2005/8/layout/vList2"/>
    <dgm:cxn modelId="{AEEF98AB-9C68-48B6-AAC4-444936748B1D}" type="presParOf" srcId="{A054546E-3D5B-4DCC-9D37-E19F7E13E6EE}" destId="{E381B6F3-9EBA-45C6-A154-37E9A2C8FD91}" srcOrd="8" destOrd="0" presId="urn:microsoft.com/office/officeart/2005/8/layout/vList2"/>
    <dgm:cxn modelId="{1F5F2C89-FBD0-4EE5-BF20-DC1DF75AFAE1}" type="presParOf" srcId="{A054546E-3D5B-4DCC-9D37-E19F7E13E6EE}" destId="{786C4863-3A53-4412-893C-2B52BA6F1E67}" srcOrd="9" destOrd="0" presId="urn:microsoft.com/office/officeart/2005/8/layout/vList2"/>
    <dgm:cxn modelId="{7BE084F7-0E56-416F-AC02-FD059565A2DB}" type="presParOf" srcId="{A054546E-3D5B-4DCC-9D37-E19F7E13E6EE}" destId="{C7E7540F-81E4-466F-BB53-ED219F0DC6E6}" srcOrd="10" destOrd="0" presId="urn:microsoft.com/office/officeart/2005/8/layout/vList2"/>
    <dgm:cxn modelId="{8EBEEA74-2084-442E-AF35-33BCFA57867D}" type="presParOf" srcId="{A054546E-3D5B-4DCC-9D37-E19F7E13E6EE}" destId="{DBA68C10-E575-43A8-A8F8-EC4DBCABC4CB}" srcOrd="11" destOrd="0" presId="urn:microsoft.com/office/officeart/2005/8/layout/vList2"/>
    <dgm:cxn modelId="{5EC227E5-6901-44CE-A903-79EC4103AECB}" type="presParOf" srcId="{A054546E-3D5B-4DCC-9D37-E19F7E13E6EE}" destId="{1E8FE54E-A504-4815-91EC-F1DE02D063F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ACC193-7C7E-4E93-918B-4A9179C6F763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IN"/>
        </a:p>
      </dgm:t>
    </dgm:pt>
    <dgm:pt modelId="{F94479F7-4EFB-48C7-A2F9-479A1BE3287A}">
      <dgm:prSet/>
      <dgm:spPr/>
      <dgm:t>
        <a:bodyPr/>
        <a:lstStyle/>
        <a:p>
          <a:r>
            <a:rPr lang="en-IN" b="1"/>
            <a:t>United Kingdom</a:t>
          </a:r>
          <a:endParaRPr lang="en-IN"/>
        </a:p>
      </dgm:t>
    </dgm:pt>
    <dgm:pt modelId="{E0C45421-BC64-4876-92F6-45EA48B9CDE3}" type="parTrans" cxnId="{D0FF2704-B022-476E-9F40-8C3BEE0BDC82}">
      <dgm:prSet/>
      <dgm:spPr/>
      <dgm:t>
        <a:bodyPr/>
        <a:lstStyle/>
        <a:p>
          <a:endParaRPr lang="en-IN"/>
        </a:p>
      </dgm:t>
    </dgm:pt>
    <dgm:pt modelId="{DBA3F37E-344C-469B-96D9-35D896E978FD}" type="sibTrans" cxnId="{D0FF2704-B022-476E-9F40-8C3BEE0BDC82}">
      <dgm:prSet/>
      <dgm:spPr/>
      <dgm:t>
        <a:bodyPr/>
        <a:lstStyle/>
        <a:p>
          <a:endParaRPr lang="en-IN"/>
        </a:p>
      </dgm:t>
    </dgm:pt>
    <dgm:pt modelId="{C4B402DD-9841-401F-B41D-FEC9BB6499C2}">
      <dgm:prSet/>
      <dgm:spPr/>
      <dgm:t>
        <a:bodyPr/>
        <a:lstStyle/>
        <a:p>
          <a:r>
            <a:rPr lang="en-IN"/>
            <a:t>Individualistic</a:t>
          </a:r>
        </a:p>
      </dgm:t>
    </dgm:pt>
    <dgm:pt modelId="{E64B19C3-CB46-441F-ACA0-EEA1AEA6D54F}" type="parTrans" cxnId="{D00BDCE7-B5E2-4C7F-BF0F-7D5CBB7DD0A3}">
      <dgm:prSet/>
      <dgm:spPr/>
      <dgm:t>
        <a:bodyPr/>
        <a:lstStyle/>
        <a:p>
          <a:endParaRPr lang="en-IN"/>
        </a:p>
      </dgm:t>
    </dgm:pt>
    <dgm:pt modelId="{6F288F57-3A79-4AA1-A46F-D756107DFB1B}" type="sibTrans" cxnId="{D00BDCE7-B5E2-4C7F-BF0F-7D5CBB7DD0A3}">
      <dgm:prSet/>
      <dgm:spPr/>
      <dgm:t>
        <a:bodyPr/>
        <a:lstStyle/>
        <a:p>
          <a:endParaRPr lang="en-IN"/>
        </a:p>
      </dgm:t>
    </dgm:pt>
    <dgm:pt modelId="{D594398A-1C3E-4D95-B732-5773D182C08B}">
      <dgm:prSet/>
      <dgm:spPr/>
      <dgm:t>
        <a:bodyPr/>
        <a:lstStyle/>
        <a:p>
          <a:r>
            <a:rPr lang="en-IN"/>
            <a:t>Low power distance</a:t>
          </a:r>
        </a:p>
      </dgm:t>
    </dgm:pt>
    <dgm:pt modelId="{14322CAF-6DA3-4199-80D1-3DBB6E7B2229}" type="parTrans" cxnId="{1EFA62E5-61CC-439E-93F1-9FA173E54B2F}">
      <dgm:prSet/>
      <dgm:spPr/>
      <dgm:t>
        <a:bodyPr/>
        <a:lstStyle/>
        <a:p>
          <a:endParaRPr lang="en-IN"/>
        </a:p>
      </dgm:t>
    </dgm:pt>
    <dgm:pt modelId="{41CF5481-8A64-4BCD-BEC2-DADCA2110412}" type="sibTrans" cxnId="{1EFA62E5-61CC-439E-93F1-9FA173E54B2F}">
      <dgm:prSet/>
      <dgm:spPr/>
      <dgm:t>
        <a:bodyPr/>
        <a:lstStyle/>
        <a:p>
          <a:endParaRPr lang="en-IN"/>
        </a:p>
      </dgm:t>
    </dgm:pt>
    <dgm:pt modelId="{01E205EB-6BE4-4661-B646-591B5BC9809E}">
      <dgm:prSet/>
      <dgm:spPr/>
      <dgm:t>
        <a:bodyPr/>
        <a:lstStyle/>
        <a:p>
          <a:r>
            <a:rPr lang="en-IN"/>
            <a:t>Direct communication</a:t>
          </a:r>
        </a:p>
      </dgm:t>
    </dgm:pt>
    <dgm:pt modelId="{2F95535E-6D83-44F5-BC22-C8D5B0A2A282}" type="parTrans" cxnId="{FC07B00E-2027-4577-BDC8-95A86D4EE734}">
      <dgm:prSet/>
      <dgm:spPr/>
      <dgm:t>
        <a:bodyPr/>
        <a:lstStyle/>
        <a:p>
          <a:endParaRPr lang="en-IN"/>
        </a:p>
      </dgm:t>
    </dgm:pt>
    <dgm:pt modelId="{2C973E24-BD18-4DFE-9269-1CDA3CC68E3A}" type="sibTrans" cxnId="{FC07B00E-2027-4577-BDC8-95A86D4EE734}">
      <dgm:prSet/>
      <dgm:spPr/>
      <dgm:t>
        <a:bodyPr/>
        <a:lstStyle/>
        <a:p>
          <a:endParaRPr lang="en-IN"/>
        </a:p>
      </dgm:t>
    </dgm:pt>
    <dgm:pt modelId="{609802B1-FFA2-4381-B637-005CE3F43BEE}">
      <dgm:prSet/>
      <dgm:spPr/>
      <dgm:t>
        <a:bodyPr/>
        <a:lstStyle/>
        <a:p>
          <a:r>
            <a:rPr lang="en-IN"/>
            <a:t>Task-focused (Zhan, Lu, and Liu, 2021)</a:t>
          </a:r>
        </a:p>
      </dgm:t>
    </dgm:pt>
    <dgm:pt modelId="{CAF02AC7-5698-4D49-9631-F479B4008836}" type="parTrans" cxnId="{A6FA2037-EA71-472A-9463-996021C4E9D1}">
      <dgm:prSet/>
      <dgm:spPr/>
      <dgm:t>
        <a:bodyPr/>
        <a:lstStyle/>
        <a:p>
          <a:endParaRPr lang="en-IN"/>
        </a:p>
      </dgm:t>
    </dgm:pt>
    <dgm:pt modelId="{0DD62C09-C09C-4AF8-8439-BD1F52C9E8FF}" type="sibTrans" cxnId="{A6FA2037-EA71-472A-9463-996021C4E9D1}">
      <dgm:prSet/>
      <dgm:spPr/>
      <dgm:t>
        <a:bodyPr/>
        <a:lstStyle/>
        <a:p>
          <a:endParaRPr lang="en-IN"/>
        </a:p>
      </dgm:t>
    </dgm:pt>
    <dgm:pt modelId="{90F8EB69-873A-433D-9C99-73E07D583D09}">
      <dgm:prSet/>
      <dgm:spPr/>
      <dgm:t>
        <a:bodyPr/>
        <a:lstStyle/>
        <a:p>
          <a:r>
            <a:rPr lang="en-IN"/>
            <a:t>Faster decision-making </a:t>
          </a:r>
        </a:p>
      </dgm:t>
    </dgm:pt>
    <dgm:pt modelId="{9CACB2C6-2F8E-4E64-BAF5-BE26F93C1738}" type="parTrans" cxnId="{6501676C-297D-4E8B-9D8F-EF01B30AC3FB}">
      <dgm:prSet/>
      <dgm:spPr/>
      <dgm:t>
        <a:bodyPr/>
        <a:lstStyle/>
        <a:p>
          <a:endParaRPr lang="en-IN"/>
        </a:p>
      </dgm:t>
    </dgm:pt>
    <dgm:pt modelId="{A1F0A9F0-08E2-4C52-8A55-C4338363D979}" type="sibTrans" cxnId="{6501676C-297D-4E8B-9D8F-EF01B30AC3FB}">
      <dgm:prSet/>
      <dgm:spPr/>
      <dgm:t>
        <a:bodyPr/>
        <a:lstStyle/>
        <a:p>
          <a:endParaRPr lang="en-IN"/>
        </a:p>
      </dgm:t>
    </dgm:pt>
    <dgm:pt modelId="{98CFD104-B51B-41EF-9179-C6AAC97F95E4}">
      <dgm:prSet/>
      <dgm:spPr/>
      <dgm:t>
        <a:bodyPr/>
        <a:lstStyle/>
        <a:p>
          <a:r>
            <a:rPr lang="en-IN" b="1"/>
            <a:t>China</a:t>
          </a:r>
          <a:endParaRPr lang="en-IN"/>
        </a:p>
      </dgm:t>
    </dgm:pt>
    <dgm:pt modelId="{CAF90186-3DDE-47F2-9999-83C78D2984C0}" type="parTrans" cxnId="{1DEEEAB8-79B0-4FE2-8F10-BF3A1803500A}">
      <dgm:prSet/>
      <dgm:spPr/>
      <dgm:t>
        <a:bodyPr/>
        <a:lstStyle/>
        <a:p>
          <a:endParaRPr lang="en-IN"/>
        </a:p>
      </dgm:t>
    </dgm:pt>
    <dgm:pt modelId="{17F5BBA7-D6D6-45E8-BB43-AB071C053FD6}" type="sibTrans" cxnId="{1DEEEAB8-79B0-4FE2-8F10-BF3A1803500A}">
      <dgm:prSet/>
      <dgm:spPr/>
      <dgm:t>
        <a:bodyPr/>
        <a:lstStyle/>
        <a:p>
          <a:endParaRPr lang="en-IN"/>
        </a:p>
      </dgm:t>
    </dgm:pt>
    <dgm:pt modelId="{E7EC15B4-5248-49BA-8B79-E64850C07744}">
      <dgm:prSet/>
      <dgm:spPr/>
      <dgm:t>
        <a:bodyPr/>
        <a:lstStyle/>
        <a:p>
          <a:r>
            <a:rPr lang="en-IN"/>
            <a:t>Collectivist</a:t>
          </a:r>
        </a:p>
      </dgm:t>
    </dgm:pt>
    <dgm:pt modelId="{67BCACF4-F753-4341-ABCC-DD01953F979C}" type="parTrans" cxnId="{0E14CD32-FB76-4148-9E33-22416EE05397}">
      <dgm:prSet/>
      <dgm:spPr/>
      <dgm:t>
        <a:bodyPr/>
        <a:lstStyle/>
        <a:p>
          <a:endParaRPr lang="en-IN"/>
        </a:p>
      </dgm:t>
    </dgm:pt>
    <dgm:pt modelId="{815EF20A-02BF-4936-92F8-09B947017C24}" type="sibTrans" cxnId="{0E14CD32-FB76-4148-9E33-22416EE05397}">
      <dgm:prSet/>
      <dgm:spPr/>
      <dgm:t>
        <a:bodyPr/>
        <a:lstStyle/>
        <a:p>
          <a:endParaRPr lang="en-IN"/>
        </a:p>
      </dgm:t>
    </dgm:pt>
    <dgm:pt modelId="{67EE680B-B2CE-43B6-BF19-618DF33B4042}">
      <dgm:prSet/>
      <dgm:spPr/>
      <dgm:t>
        <a:bodyPr/>
        <a:lstStyle/>
        <a:p>
          <a:r>
            <a:rPr lang="en-IN"/>
            <a:t>High power distance</a:t>
          </a:r>
        </a:p>
      </dgm:t>
    </dgm:pt>
    <dgm:pt modelId="{A6069E91-BA1F-469D-AD30-CA97C9857A96}" type="parTrans" cxnId="{CD01E100-FACD-4ECF-9A76-12C398188671}">
      <dgm:prSet/>
      <dgm:spPr/>
      <dgm:t>
        <a:bodyPr/>
        <a:lstStyle/>
        <a:p>
          <a:endParaRPr lang="en-IN"/>
        </a:p>
      </dgm:t>
    </dgm:pt>
    <dgm:pt modelId="{54437CC6-658F-4071-B9FC-76ABFF5D1FA3}" type="sibTrans" cxnId="{CD01E100-FACD-4ECF-9A76-12C398188671}">
      <dgm:prSet/>
      <dgm:spPr/>
      <dgm:t>
        <a:bodyPr/>
        <a:lstStyle/>
        <a:p>
          <a:endParaRPr lang="en-IN"/>
        </a:p>
      </dgm:t>
    </dgm:pt>
    <dgm:pt modelId="{A2E6C8E4-EC72-4708-BA3A-58EA8D1822D9}">
      <dgm:prSet/>
      <dgm:spPr/>
      <dgm:t>
        <a:bodyPr/>
        <a:lstStyle/>
        <a:p>
          <a:r>
            <a:rPr lang="en-IN"/>
            <a:t>Indirect communication (Levitt, 2022)</a:t>
          </a:r>
        </a:p>
      </dgm:t>
    </dgm:pt>
    <dgm:pt modelId="{03671F09-BD9F-4ED8-8BC6-FE00C157DCDE}" type="parTrans" cxnId="{7049DDB5-09E2-4B0F-9449-6549CCDE3127}">
      <dgm:prSet/>
      <dgm:spPr/>
      <dgm:t>
        <a:bodyPr/>
        <a:lstStyle/>
        <a:p>
          <a:endParaRPr lang="en-IN"/>
        </a:p>
      </dgm:t>
    </dgm:pt>
    <dgm:pt modelId="{073F376B-EE1C-47E9-A210-C9AD872A3FEC}" type="sibTrans" cxnId="{7049DDB5-09E2-4B0F-9449-6549CCDE3127}">
      <dgm:prSet/>
      <dgm:spPr/>
      <dgm:t>
        <a:bodyPr/>
        <a:lstStyle/>
        <a:p>
          <a:endParaRPr lang="en-IN"/>
        </a:p>
      </dgm:t>
    </dgm:pt>
    <dgm:pt modelId="{1279E9D8-1494-445E-955E-372A0BFDE92E}">
      <dgm:prSet/>
      <dgm:spPr/>
      <dgm:t>
        <a:bodyPr/>
        <a:lstStyle/>
        <a:p>
          <a:r>
            <a:rPr lang="en-IN"/>
            <a:t>Relationship-focused</a:t>
          </a:r>
        </a:p>
      </dgm:t>
    </dgm:pt>
    <dgm:pt modelId="{B01E09C6-B837-48D4-9FA0-B302E7C49CA7}" type="parTrans" cxnId="{C10C315D-657A-46CA-BF4D-564CCB7A1A1F}">
      <dgm:prSet/>
      <dgm:spPr/>
      <dgm:t>
        <a:bodyPr/>
        <a:lstStyle/>
        <a:p>
          <a:endParaRPr lang="en-IN"/>
        </a:p>
      </dgm:t>
    </dgm:pt>
    <dgm:pt modelId="{B285C856-B5D2-4988-B4BA-308DD3EFAC33}" type="sibTrans" cxnId="{C10C315D-657A-46CA-BF4D-564CCB7A1A1F}">
      <dgm:prSet/>
      <dgm:spPr/>
      <dgm:t>
        <a:bodyPr/>
        <a:lstStyle/>
        <a:p>
          <a:endParaRPr lang="en-IN"/>
        </a:p>
      </dgm:t>
    </dgm:pt>
    <dgm:pt modelId="{56A1123D-EC83-4F1C-A9DE-2465BAB433E8}">
      <dgm:prSet/>
      <dgm:spPr/>
      <dgm:t>
        <a:bodyPr/>
        <a:lstStyle/>
        <a:p>
          <a:r>
            <a:rPr lang="en-IN"/>
            <a:t>Long-term orientation</a:t>
          </a:r>
        </a:p>
      </dgm:t>
    </dgm:pt>
    <dgm:pt modelId="{AC31990B-B5B7-492A-8889-0DD134879FCB}" type="parTrans" cxnId="{EB4785FD-D43C-45C5-8554-401ADF337136}">
      <dgm:prSet/>
      <dgm:spPr/>
      <dgm:t>
        <a:bodyPr/>
        <a:lstStyle/>
        <a:p>
          <a:endParaRPr lang="en-IN"/>
        </a:p>
      </dgm:t>
    </dgm:pt>
    <dgm:pt modelId="{DF253736-1D3A-47F5-A0AE-ABC60818143E}" type="sibTrans" cxnId="{EB4785FD-D43C-45C5-8554-401ADF337136}">
      <dgm:prSet/>
      <dgm:spPr/>
      <dgm:t>
        <a:bodyPr/>
        <a:lstStyle/>
        <a:p>
          <a:endParaRPr lang="en-IN"/>
        </a:p>
      </dgm:t>
    </dgm:pt>
    <dgm:pt modelId="{20A4C900-9045-47A7-A0F0-58E7375C1028}" type="pres">
      <dgm:prSet presAssocID="{6CACC193-7C7E-4E93-918B-4A9179C6F763}" presName="linear" presStyleCnt="0">
        <dgm:presLayoutVars>
          <dgm:dir/>
          <dgm:animLvl val="lvl"/>
          <dgm:resizeHandles val="exact"/>
        </dgm:presLayoutVars>
      </dgm:prSet>
      <dgm:spPr/>
    </dgm:pt>
    <dgm:pt modelId="{167FDC73-2679-4996-9B7A-1FCA389EFD7A}" type="pres">
      <dgm:prSet presAssocID="{F94479F7-4EFB-48C7-A2F9-479A1BE3287A}" presName="parentLin" presStyleCnt="0"/>
      <dgm:spPr/>
    </dgm:pt>
    <dgm:pt modelId="{8432913C-AA4A-4144-B904-A1EB350466C2}" type="pres">
      <dgm:prSet presAssocID="{F94479F7-4EFB-48C7-A2F9-479A1BE3287A}" presName="parentLeftMargin" presStyleLbl="node1" presStyleIdx="0" presStyleCnt="2"/>
      <dgm:spPr/>
    </dgm:pt>
    <dgm:pt modelId="{C613F64B-7494-4665-A7CD-3391FBE378C7}" type="pres">
      <dgm:prSet presAssocID="{F94479F7-4EFB-48C7-A2F9-479A1BE3287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F258A97-5849-4693-9A85-8391C77AF51F}" type="pres">
      <dgm:prSet presAssocID="{F94479F7-4EFB-48C7-A2F9-479A1BE3287A}" presName="negativeSpace" presStyleCnt="0"/>
      <dgm:spPr/>
    </dgm:pt>
    <dgm:pt modelId="{80FF9DFD-DC0B-49BD-A9F6-FF0B675FAC36}" type="pres">
      <dgm:prSet presAssocID="{F94479F7-4EFB-48C7-A2F9-479A1BE3287A}" presName="childText" presStyleLbl="conFgAcc1" presStyleIdx="0" presStyleCnt="2">
        <dgm:presLayoutVars>
          <dgm:bulletEnabled val="1"/>
        </dgm:presLayoutVars>
      </dgm:prSet>
      <dgm:spPr/>
    </dgm:pt>
    <dgm:pt modelId="{FDDCA6E3-0757-4804-ACF8-417092600A7A}" type="pres">
      <dgm:prSet presAssocID="{DBA3F37E-344C-469B-96D9-35D896E978FD}" presName="spaceBetweenRectangles" presStyleCnt="0"/>
      <dgm:spPr/>
    </dgm:pt>
    <dgm:pt modelId="{99838EE6-77BE-4790-844F-1BFFDFD70264}" type="pres">
      <dgm:prSet presAssocID="{98CFD104-B51B-41EF-9179-C6AAC97F95E4}" presName="parentLin" presStyleCnt="0"/>
      <dgm:spPr/>
    </dgm:pt>
    <dgm:pt modelId="{56327671-6739-4285-A6FA-93B6F781D3D1}" type="pres">
      <dgm:prSet presAssocID="{98CFD104-B51B-41EF-9179-C6AAC97F95E4}" presName="parentLeftMargin" presStyleLbl="node1" presStyleIdx="0" presStyleCnt="2"/>
      <dgm:spPr/>
    </dgm:pt>
    <dgm:pt modelId="{EA043225-326B-459F-9E76-E2320AE70636}" type="pres">
      <dgm:prSet presAssocID="{98CFD104-B51B-41EF-9179-C6AAC97F95E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2D7914E-49FF-4E27-B79A-F882E7059CFA}" type="pres">
      <dgm:prSet presAssocID="{98CFD104-B51B-41EF-9179-C6AAC97F95E4}" presName="negativeSpace" presStyleCnt="0"/>
      <dgm:spPr/>
    </dgm:pt>
    <dgm:pt modelId="{D364DE17-D4C5-402C-9A30-FA95BE95659F}" type="pres">
      <dgm:prSet presAssocID="{98CFD104-B51B-41EF-9179-C6AAC97F95E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D01E100-FACD-4ECF-9A76-12C398188671}" srcId="{98CFD104-B51B-41EF-9179-C6AAC97F95E4}" destId="{67EE680B-B2CE-43B6-BF19-618DF33B4042}" srcOrd="1" destOrd="0" parTransId="{A6069E91-BA1F-469D-AD30-CA97C9857A96}" sibTransId="{54437CC6-658F-4071-B9FC-76ABFF5D1FA3}"/>
    <dgm:cxn modelId="{D0FF2704-B022-476E-9F40-8C3BEE0BDC82}" srcId="{6CACC193-7C7E-4E93-918B-4A9179C6F763}" destId="{F94479F7-4EFB-48C7-A2F9-479A1BE3287A}" srcOrd="0" destOrd="0" parTransId="{E0C45421-BC64-4876-92F6-45EA48B9CDE3}" sibTransId="{DBA3F37E-344C-469B-96D9-35D896E978FD}"/>
    <dgm:cxn modelId="{FC07B00E-2027-4577-BDC8-95A86D4EE734}" srcId="{F94479F7-4EFB-48C7-A2F9-479A1BE3287A}" destId="{01E205EB-6BE4-4661-B646-591B5BC9809E}" srcOrd="2" destOrd="0" parTransId="{2F95535E-6D83-44F5-BC22-C8D5B0A2A282}" sibTransId="{2C973E24-BD18-4DFE-9269-1CDA3CC68E3A}"/>
    <dgm:cxn modelId="{1BA05D20-13A7-47F5-8C0C-255F92E303FC}" type="presOf" srcId="{E7EC15B4-5248-49BA-8B79-E64850C07744}" destId="{D364DE17-D4C5-402C-9A30-FA95BE95659F}" srcOrd="0" destOrd="0" presId="urn:microsoft.com/office/officeart/2005/8/layout/list1"/>
    <dgm:cxn modelId="{B784F821-FF5D-43F4-AEAB-A14C5021E109}" type="presOf" srcId="{56A1123D-EC83-4F1C-A9DE-2465BAB433E8}" destId="{D364DE17-D4C5-402C-9A30-FA95BE95659F}" srcOrd="0" destOrd="4" presId="urn:microsoft.com/office/officeart/2005/8/layout/list1"/>
    <dgm:cxn modelId="{0E14CD32-FB76-4148-9E33-22416EE05397}" srcId="{98CFD104-B51B-41EF-9179-C6AAC97F95E4}" destId="{E7EC15B4-5248-49BA-8B79-E64850C07744}" srcOrd="0" destOrd="0" parTransId="{67BCACF4-F753-4341-ABCC-DD01953F979C}" sibTransId="{815EF20A-02BF-4936-92F8-09B947017C24}"/>
    <dgm:cxn modelId="{A6FA2037-EA71-472A-9463-996021C4E9D1}" srcId="{F94479F7-4EFB-48C7-A2F9-479A1BE3287A}" destId="{609802B1-FFA2-4381-B637-005CE3F43BEE}" srcOrd="3" destOrd="0" parTransId="{CAF02AC7-5698-4D49-9631-F479B4008836}" sibTransId="{0DD62C09-C09C-4AF8-8439-BD1F52C9E8FF}"/>
    <dgm:cxn modelId="{C10C315D-657A-46CA-BF4D-564CCB7A1A1F}" srcId="{98CFD104-B51B-41EF-9179-C6AAC97F95E4}" destId="{1279E9D8-1494-445E-955E-372A0BFDE92E}" srcOrd="3" destOrd="0" parTransId="{B01E09C6-B837-48D4-9FA0-B302E7C49CA7}" sibTransId="{B285C856-B5D2-4988-B4BA-308DD3EFAC33}"/>
    <dgm:cxn modelId="{AB86675D-A9E3-469B-976B-2F2F1AC69C26}" type="presOf" srcId="{F94479F7-4EFB-48C7-A2F9-479A1BE3287A}" destId="{C613F64B-7494-4665-A7CD-3391FBE378C7}" srcOrd="1" destOrd="0" presId="urn:microsoft.com/office/officeart/2005/8/layout/list1"/>
    <dgm:cxn modelId="{6501676C-297D-4E8B-9D8F-EF01B30AC3FB}" srcId="{F94479F7-4EFB-48C7-A2F9-479A1BE3287A}" destId="{90F8EB69-873A-433D-9C99-73E07D583D09}" srcOrd="4" destOrd="0" parTransId="{9CACB2C6-2F8E-4E64-BAF5-BE26F93C1738}" sibTransId="{A1F0A9F0-08E2-4C52-8A55-C4338363D979}"/>
    <dgm:cxn modelId="{A9D32770-2DC6-4454-B536-5A77BEFC9693}" type="presOf" srcId="{C4B402DD-9841-401F-B41D-FEC9BB6499C2}" destId="{80FF9DFD-DC0B-49BD-A9F6-FF0B675FAC36}" srcOrd="0" destOrd="0" presId="urn:microsoft.com/office/officeart/2005/8/layout/list1"/>
    <dgm:cxn modelId="{CE2CEC73-E3D9-42A2-8445-2161BB734241}" type="presOf" srcId="{F94479F7-4EFB-48C7-A2F9-479A1BE3287A}" destId="{8432913C-AA4A-4144-B904-A1EB350466C2}" srcOrd="0" destOrd="0" presId="urn:microsoft.com/office/officeart/2005/8/layout/list1"/>
    <dgm:cxn modelId="{F5608076-B70C-4221-BD74-F73BB36D485C}" type="presOf" srcId="{90F8EB69-873A-433D-9C99-73E07D583D09}" destId="{80FF9DFD-DC0B-49BD-A9F6-FF0B675FAC36}" srcOrd="0" destOrd="4" presId="urn:microsoft.com/office/officeart/2005/8/layout/list1"/>
    <dgm:cxn modelId="{116E387A-88A5-4EDC-87CA-EFED2BA5F6F7}" type="presOf" srcId="{609802B1-FFA2-4381-B637-005CE3F43BEE}" destId="{80FF9DFD-DC0B-49BD-A9F6-FF0B675FAC36}" srcOrd="0" destOrd="3" presId="urn:microsoft.com/office/officeart/2005/8/layout/list1"/>
    <dgm:cxn modelId="{7EA5E5B1-CD05-4EA8-8568-7514E0A5F152}" type="presOf" srcId="{A2E6C8E4-EC72-4708-BA3A-58EA8D1822D9}" destId="{D364DE17-D4C5-402C-9A30-FA95BE95659F}" srcOrd="0" destOrd="2" presId="urn:microsoft.com/office/officeart/2005/8/layout/list1"/>
    <dgm:cxn modelId="{7049DDB5-09E2-4B0F-9449-6549CCDE3127}" srcId="{98CFD104-B51B-41EF-9179-C6AAC97F95E4}" destId="{A2E6C8E4-EC72-4708-BA3A-58EA8D1822D9}" srcOrd="2" destOrd="0" parTransId="{03671F09-BD9F-4ED8-8BC6-FE00C157DCDE}" sibTransId="{073F376B-EE1C-47E9-A210-C9AD872A3FEC}"/>
    <dgm:cxn modelId="{01156DB7-9AA0-4521-8283-FB40ED9D8670}" type="presOf" srcId="{01E205EB-6BE4-4661-B646-591B5BC9809E}" destId="{80FF9DFD-DC0B-49BD-A9F6-FF0B675FAC36}" srcOrd="0" destOrd="2" presId="urn:microsoft.com/office/officeart/2005/8/layout/list1"/>
    <dgm:cxn modelId="{1DEEEAB8-79B0-4FE2-8F10-BF3A1803500A}" srcId="{6CACC193-7C7E-4E93-918B-4A9179C6F763}" destId="{98CFD104-B51B-41EF-9179-C6AAC97F95E4}" srcOrd="1" destOrd="0" parTransId="{CAF90186-3DDE-47F2-9999-83C78D2984C0}" sibTransId="{17F5BBA7-D6D6-45E8-BB43-AB071C053FD6}"/>
    <dgm:cxn modelId="{6570A2C2-0D4E-4A6D-9C80-057637AEA27D}" type="presOf" srcId="{D594398A-1C3E-4D95-B732-5773D182C08B}" destId="{80FF9DFD-DC0B-49BD-A9F6-FF0B675FAC36}" srcOrd="0" destOrd="1" presId="urn:microsoft.com/office/officeart/2005/8/layout/list1"/>
    <dgm:cxn modelId="{84D279E3-46DD-4E24-B4FB-9DF79051B66C}" type="presOf" srcId="{98CFD104-B51B-41EF-9179-C6AAC97F95E4}" destId="{EA043225-326B-459F-9E76-E2320AE70636}" srcOrd="1" destOrd="0" presId="urn:microsoft.com/office/officeart/2005/8/layout/list1"/>
    <dgm:cxn modelId="{6E0EFFE3-0D2F-4F46-8D72-AF90236A04E6}" type="presOf" srcId="{1279E9D8-1494-445E-955E-372A0BFDE92E}" destId="{D364DE17-D4C5-402C-9A30-FA95BE95659F}" srcOrd="0" destOrd="3" presId="urn:microsoft.com/office/officeart/2005/8/layout/list1"/>
    <dgm:cxn modelId="{1EFA62E5-61CC-439E-93F1-9FA173E54B2F}" srcId="{F94479F7-4EFB-48C7-A2F9-479A1BE3287A}" destId="{D594398A-1C3E-4D95-B732-5773D182C08B}" srcOrd="1" destOrd="0" parTransId="{14322CAF-6DA3-4199-80D1-3DBB6E7B2229}" sibTransId="{41CF5481-8A64-4BCD-BEC2-DADCA2110412}"/>
    <dgm:cxn modelId="{D00BDCE7-B5E2-4C7F-BF0F-7D5CBB7DD0A3}" srcId="{F94479F7-4EFB-48C7-A2F9-479A1BE3287A}" destId="{C4B402DD-9841-401F-B41D-FEC9BB6499C2}" srcOrd="0" destOrd="0" parTransId="{E64B19C3-CB46-441F-ACA0-EEA1AEA6D54F}" sibTransId="{6F288F57-3A79-4AA1-A46F-D756107DFB1B}"/>
    <dgm:cxn modelId="{C32F4FF0-7CA4-41AA-9FA9-85A7FD22F260}" type="presOf" srcId="{98CFD104-B51B-41EF-9179-C6AAC97F95E4}" destId="{56327671-6739-4285-A6FA-93B6F781D3D1}" srcOrd="0" destOrd="0" presId="urn:microsoft.com/office/officeart/2005/8/layout/list1"/>
    <dgm:cxn modelId="{4AEAD0F0-FBAB-417A-881E-803331E9B458}" type="presOf" srcId="{67EE680B-B2CE-43B6-BF19-618DF33B4042}" destId="{D364DE17-D4C5-402C-9A30-FA95BE95659F}" srcOrd="0" destOrd="1" presId="urn:microsoft.com/office/officeart/2005/8/layout/list1"/>
    <dgm:cxn modelId="{EE31BFF2-666E-4EF9-A83E-1DBBE330D06E}" type="presOf" srcId="{6CACC193-7C7E-4E93-918B-4A9179C6F763}" destId="{20A4C900-9045-47A7-A0F0-58E7375C1028}" srcOrd="0" destOrd="0" presId="urn:microsoft.com/office/officeart/2005/8/layout/list1"/>
    <dgm:cxn modelId="{EB4785FD-D43C-45C5-8554-401ADF337136}" srcId="{98CFD104-B51B-41EF-9179-C6AAC97F95E4}" destId="{56A1123D-EC83-4F1C-A9DE-2465BAB433E8}" srcOrd="4" destOrd="0" parTransId="{AC31990B-B5B7-492A-8889-0DD134879FCB}" sibTransId="{DF253736-1D3A-47F5-A0AE-ABC60818143E}"/>
    <dgm:cxn modelId="{285EDDE7-5EDD-4627-BC62-F4873E361F7A}" type="presParOf" srcId="{20A4C900-9045-47A7-A0F0-58E7375C1028}" destId="{167FDC73-2679-4996-9B7A-1FCA389EFD7A}" srcOrd="0" destOrd="0" presId="urn:microsoft.com/office/officeart/2005/8/layout/list1"/>
    <dgm:cxn modelId="{AE5EC1AA-4A0A-40B7-B71B-B017D410621D}" type="presParOf" srcId="{167FDC73-2679-4996-9B7A-1FCA389EFD7A}" destId="{8432913C-AA4A-4144-B904-A1EB350466C2}" srcOrd="0" destOrd="0" presId="urn:microsoft.com/office/officeart/2005/8/layout/list1"/>
    <dgm:cxn modelId="{A7FF6F1F-F065-42D9-8753-DF7C1FE90B7C}" type="presParOf" srcId="{167FDC73-2679-4996-9B7A-1FCA389EFD7A}" destId="{C613F64B-7494-4665-A7CD-3391FBE378C7}" srcOrd="1" destOrd="0" presId="urn:microsoft.com/office/officeart/2005/8/layout/list1"/>
    <dgm:cxn modelId="{0DC75208-64B4-4860-959C-4321535EED45}" type="presParOf" srcId="{20A4C900-9045-47A7-A0F0-58E7375C1028}" destId="{BF258A97-5849-4693-9A85-8391C77AF51F}" srcOrd="1" destOrd="0" presId="urn:microsoft.com/office/officeart/2005/8/layout/list1"/>
    <dgm:cxn modelId="{65C0F577-3D89-4F45-B58A-D4983444EF8F}" type="presParOf" srcId="{20A4C900-9045-47A7-A0F0-58E7375C1028}" destId="{80FF9DFD-DC0B-49BD-A9F6-FF0B675FAC36}" srcOrd="2" destOrd="0" presId="urn:microsoft.com/office/officeart/2005/8/layout/list1"/>
    <dgm:cxn modelId="{F7534BE8-5887-499B-9FD7-580E27CA6F4C}" type="presParOf" srcId="{20A4C900-9045-47A7-A0F0-58E7375C1028}" destId="{FDDCA6E3-0757-4804-ACF8-417092600A7A}" srcOrd="3" destOrd="0" presId="urn:microsoft.com/office/officeart/2005/8/layout/list1"/>
    <dgm:cxn modelId="{718722E8-3E8F-4257-878D-26AF70E1EE12}" type="presParOf" srcId="{20A4C900-9045-47A7-A0F0-58E7375C1028}" destId="{99838EE6-77BE-4790-844F-1BFFDFD70264}" srcOrd="4" destOrd="0" presId="urn:microsoft.com/office/officeart/2005/8/layout/list1"/>
    <dgm:cxn modelId="{866750AB-1DF4-4A54-A531-37A08185A0D0}" type="presParOf" srcId="{99838EE6-77BE-4790-844F-1BFFDFD70264}" destId="{56327671-6739-4285-A6FA-93B6F781D3D1}" srcOrd="0" destOrd="0" presId="urn:microsoft.com/office/officeart/2005/8/layout/list1"/>
    <dgm:cxn modelId="{18914A01-699D-4B4C-B891-1C4D7F10ED78}" type="presParOf" srcId="{99838EE6-77BE-4790-844F-1BFFDFD70264}" destId="{EA043225-326B-459F-9E76-E2320AE70636}" srcOrd="1" destOrd="0" presId="urn:microsoft.com/office/officeart/2005/8/layout/list1"/>
    <dgm:cxn modelId="{63CA94D6-37F9-4804-AE08-34A773A9CBD5}" type="presParOf" srcId="{20A4C900-9045-47A7-A0F0-58E7375C1028}" destId="{42D7914E-49FF-4E27-B79A-F882E7059CFA}" srcOrd="5" destOrd="0" presId="urn:microsoft.com/office/officeart/2005/8/layout/list1"/>
    <dgm:cxn modelId="{C72CF801-5A90-44CB-8913-5F009E77368D}" type="presParOf" srcId="{20A4C900-9045-47A7-A0F0-58E7375C1028}" destId="{D364DE17-D4C5-402C-9A30-FA95BE95659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A00D2-FCC9-41E3-9413-A67EDD06D00D}">
      <dsp:nvSpPr>
        <dsp:cNvPr id="0" name=""/>
        <dsp:cNvSpPr/>
      </dsp:nvSpPr>
      <dsp:spPr>
        <a:xfrm>
          <a:off x="0" y="3608"/>
          <a:ext cx="6542322" cy="566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Values and beliefs</a:t>
          </a:r>
          <a:endParaRPr lang="en-US" sz="2200" kern="1200"/>
        </a:p>
      </dsp:txBody>
      <dsp:txXfrm>
        <a:off x="27644" y="31252"/>
        <a:ext cx="6487034" cy="510992"/>
      </dsp:txXfrm>
    </dsp:sp>
    <dsp:sp modelId="{005E554A-8D00-4324-8FAF-22725524C0BF}">
      <dsp:nvSpPr>
        <dsp:cNvPr id="0" name=""/>
        <dsp:cNvSpPr/>
      </dsp:nvSpPr>
      <dsp:spPr>
        <a:xfrm>
          <a:off x="0" y="633248"/>
          <a:ext cx="6542322" cy="566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Language and communication</a:t>
          </a:r>
          <a:endParaRPr lang="en-US" sz="2200" kern="1200"/>
        </a:p>
      </dsp:txBody>
      <dsp:txXfrm>
        <a:off x="27644" y="660892"/>
        <a:ext cx="6487034" cy="510992"/>
      </dsp:txXfrm>
    </dsp:sp>
    <dsp:sp modelId="{3D53655B-FC1D-4111-800C-5F9615F70626}">
      <dsp:nvSpPr>
        <dsp:cNvPr id="0" name=""/>
        <dsp:cNvSpPr/>
      </dsp:nvSpPr>
      <dsp:spPr>
        <a:xfrm>
          <a:off x="0" y="1262888"/>
          <a:ext cx="6542322" cy="5662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Power distance</a:t>
          </a:r>
          <a:endParaRPr lang="en-US" sz="2200" kern="1200"/>
        </a:p>
      </dsp:txBody>
      <dsp:txXfrm>
        <a:off x="27644" y="1290532"/>
        <a:ext cx="6487034" cy="510992"/>
      </dsp:txXfrm>
    </dsp:sp>
    <dsp:sp modelId="{095DABC9-66B2-4759-91EF-095CF1A8CBE7}">
      <dsp:nvSpPr>
        <dsp:cNvPr id="0" name=""/>
        <dsp:cNvSpPr/>
      </dsp:nvSpPr>
      <dsp:spPr>
        <a:xfrm>
          <a:off x="0" y="1892528"/>
          <a:ext cx="6542322" cy="566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Time orientation</a:t>
          </a:r>
          <a:endParaRPr lang="en-US" sz="2200" kern="1200"/>
        </a:p>
      </dsp:txBody>
      <dsp:txXfrm>
        <a:off x="27644" y="1920172"/>
        <a:ext cx="6487034" cy="510992"/>
      </dsp:txXfrm>
    </dsp:sp>
    <dsp:sp modelId="{E381B6F3-9EBA-45C6-A154-37E9A2C8FD91}">
      <dsp:nvSpPr>
        <dsp:cNvPr id="0" name=""/>
        <dsp:cNvSpPr/>
      </dsp:nvSpPr>
      <dsp:spPr>
        <a:xfrm>
          <a:off x="0" y="2522169"/>
          <a:ext cx="6542322" cy="5662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Relationship building</a:t>
          </a:r>
          <a:endParaRPr lang="en-US" sz="2200" kern="1200"/>
        </a:p>
      </dsp:txBody>
      <dsp:txXfrm>
        <a:off x="27644" y="2549813"/>
        <a:ext cx="6487034" cy="510992"/>
      </dsp:txXfrm>
    </dsp:sp>
    <dsp:sp modelId="{C7E7540F-81E4-466F-BB53-ED219F0DC6E6}">
      <dsp:nvSpPr>
        <dsp:cNvPr id="0" name=""/>
        <dsp:cNvSpPr/>
      </dsp:nvSpPr>
      <dsp:spPr>
        <a:xfrm>
          <a:off x="0" y="3151809"/>
          <a:ext cx="6542322" cy="566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Decision-making style</a:t>
          </a:r>
          <a:endParaRPr lang="en-US" sz="2200" kern="1200"/>
        </a:p>
      </dsp:txBody>
      <dsp:txXfrm>
        <a:off x="27644" y="3179453"/>
        <a:ext cx="6487034" cy="510992"/>
      </dsp:txXfrm>
    </dsp:sp>
    <dsp:sp modelId="{1E8FE54E-A504-4815-91EC-F1DE02D063FB}">
      <dsp:nvSpPr>
        <dsp:cNvPr id="0" name=""/>
        <dsp:cNvSpPr/>
      </dsp:nvSpPr>
      <dsp:spPr>
        <a:xfrm>
          <a:off x="0" y="3781449"/>
          <a:ext cx="6542322" cy="566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Business etiquette (Zhan, Lu, and Liu, 2021).</a:t>
          </a:r>
          <a:endParaRPr lang="en-US" sz="2200" kern="1200"/>
        </a:p>
      </dsp:txBody>
      <dsp:txXfrm>
        <a:off x="27644" y="3809093"/>
        <a:ext cx="6487034" cy="510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FF9DFD-DC0B-49BD-A9F6-FF0B675FAC36}">
      <dsp:nvSpPr>
        <dsp:cNvPr id="0" name=""/>
        <dsp:cNvSpPr/>
      </dsp:nvSpPr>
      <dsp:spPr>
        <a:xfrm>
          <a:off x="0" y="309069"/>
          <a:ext cx="6313967" cy="182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034" tIns="354076" rIns="49003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Individualistic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Low power distance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Direct communication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Task-focused (Zhan, Lu, and Liu, 2021)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Faster decision-making </a:t>
          </a:r>
        </a:p>
      </dsp:txBody>
      <dsp:txXfrm>
        <a:off x="0" y="309069"/>
        <a:ext cx="6313967" cy="1820700"/>
      </dsp:txXfrm>
    </dsp:sp>
    <dsp:sp modelId="{C613F64B-7494-4665-A7CD-3391FBE378C7}">
      <dsp:nvSpPr>
        <dsp:cNvPr id="0" name=""/>
        <dsp:cNvSpPr/>
      </dsp:nvSpPr>
      <dsp:spPr>
        <a:xfrm>
          <a:off x="315698" y="58149"/>
          <a:ext cx="4419776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057" tIns="0" rIns="16705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/>
            <a:t>United Kingdom</a:t>
          </a:r>
          <a:endParaRPr lang="en-IN" sz="1700" kern="1200"/>
        </a:p>
      </dsp:txBody>
      <dsp:txXfrm>
        <a:off x="340196" y="82647"/>
        <a:ext cx="4370780" cy="452844"/>
      </dsp:txXfrm>
    </dsp:sp>
    <dsp:sp modelId="{D364DE17-D4C5-402C-9A30-FA95BE95659F}">
      <dsp:nvSpPr>
        <dsp:cNvPr id="0" name=""/>
        <dsp:cNvSpPr/>
      </dsp:nvSpPr>
      <dsp:spPr>
        <a:xfrm>
          <a:off x="0" y="2472489"/>
          <a:ext cx="6313967" cy="182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034" tIns="354076" rIns="49003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Collectivist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High power distance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Indirect communication (Levitt, 2022)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Relationship-focused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700" kern="1200"/>
            <a:t>Long-term orientation</a:t>
          </a:r>
        </a:p>
      </dsp:txBody>
      <dsp:txXfrm>
        <a:off x="0" y="2472489"/>
        <a:ext cx="6313967" cy="1820700"/>
      </dsp:txXfrm>
    </dsp:sp>
    <dsp:sp modelId="{EA043225-326B-459F-9E76-E2320AE70636}">
      <dsp:nvSpPr>
        <dsp:cNvPr id="0" name=""/>
        <dsp:cNvSpPr/>
      </dsp:nvSpPr>
      <dsp:spPr>
        <a:xfrm>
          <a:off x="315698" y="2221569"/>
          <a:ext cx="4419776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057" tIns="0" rIns="16705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/>
            <a:t>China</a:t>
          </a:r>
          <a:endParaRPr lang="en-IN" sz="1700" kern="1200"/>
        </a:p>
      </dsp:txBody>
      <dsp:txXfrm>
        <a:off x="340196" y="2246067"/>
        <a:ext cx="4370780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EAF66-0AC3-4E08-904F-52402C55CE76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442582-1005-4AB7-9F59-7C7DC335A41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7259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76293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9967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5618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8451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5268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1517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38134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224031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04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907858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442582-1005-4AB7-9F59-7C7DC335A410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0529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8DDF2-44D1-D411-1BD4-E760722AC0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B2D50A-C2A1-3929-68AC-5A238B6A9A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2B098-74F3-E36B-DA22-24A69FCA1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D5821-2B2A-F200-A941-5676477B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B9F8D-1A33-17D6-8F48-A48F2170F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9858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0CF9C-1238-DD59-E0B5-9F80B69D8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7D850-9DE5-6253-DDFF-18090A2D5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A7463-BD2D-2E02-B0E1-7792F3EB8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2095E-7A3D-682B-0F2D-4CC183869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7C781-05A8-6CF1-9630-49FA13230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6826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70952-DF1B-BEFF-BFAD-F81DB3A58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41569-FD89-FA40-04EB-7FB6E2B871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28513-8AF5-B0AF-09AA-D0AC36759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1E2F9-DD28-2505-22E8-A1EB92560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07FD9-C179-A557-E19B-CA43ABA15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9319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1D88D-14C5-339F-8CAA-4FF4778F1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87AA2-089B-1983-0F29-6F1C342648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F7911-B594-B41B-A88D-43B81BCB5F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23135C-E2B1-D8B3-2427-CF9881D9E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C00E1-5AC9-804C-31B0-C50A5E714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C3549E-43AD-5DC3-F3A2-9EC3EE2AC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155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F4215-F7D8-87A1-0043-85E1A0911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AB6C3-33F1-7F7F-14E3-6FCA5BEF12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D14B0-BDC5-2357-3CA1-642CAB95D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F9D53B-19AA-5D60-F9DD-A495CD3905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0CEBCE-79A1-2E67-E76F-DC137D6C8B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3FDEFF-10E5-7791-5B4E-C0AE47657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3F39E7-D625-2621-DE7B-172D28F05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0B3CA6-B95A-F710-CE00-FF6DFB81F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5790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175DD-789F-AC60-31A7-C1D917F0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B4B8BB-18E6-A603-DE4E-D6C2B4280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06F689-4334-5F15-5928-4586080A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0A9885-62F1-8CB9-5B97-6AD862DC3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9592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26FB6D-6063-2665-4C25-BCA90C0EC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29601F-99EB-1B32-B375-F606EA9AF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8C797-3870-FD50-D21D-FC63A4088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7659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4D295-7EB2-1FA9-E7F9-A5FABAC36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F48AC-5ACA-074F-152D-3B1EDCD9A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A740F2-A81F-F128-2C95-5E31944B92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818AA-08AD-544C-EF17-C8C2E3DCD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426BC-BE90-4AC6-2A07-49DC5F8C7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77846-4192-1A0B-9F4F-8700CBDFD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4622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A5F85-E967-B4B0-0E69-BA388D05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404AFE-3479-0454-73D5-789BDC6A9D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BE25A8-F0CF-CE64-E5F2-C333C94425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ECC516-1DAA-B931-A619-A7F3442CF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161B7-FD32-6875-5161-25DE7E909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3C8B83-5DDD-171C-420C-6891683DE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80421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91BBF-F4FC-214A-02C2-2136D4804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75F96C-87B4-B8D1-B183-C0B61D52FA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65901-98F3-AE5D-2F64-57736C183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8A19A-64A4-D6C0-DB64-87987EEC7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E49EC-8E03-E226-3950-345A1923F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88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1561B6-993F-0F8A-B593-A673A141FD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54F780-FA71-B728-F77A-278048A85A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7FC2A-8C9C-B170-11D2-06914E430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3D925-4C70-1989-E2B2-2F83FED06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CE0B9-E140-1DDC-6E9C-C8BEA36F3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69824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C2C9F7-D24D-B189-BF64-B93F82F5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3C0218-4707-A472-6E9F-79587F1D3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EF21B-84A3-A750-8F31-24F2C4E6C2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230505-D0B8-497F-B435-42530E689463}" type="datetimeFigureOut">
              <a:rPr lang="en-IN" smtClean="0"/>
              <a:t>27-06-2026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35897-F669-F26C-D6C2-2823AEFE43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DABCC-B9A7-136A-626D-FC9246885E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48CD25-5FEE-4950-A801-6C6E547C4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37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arth as a particle with gold and blue">
            <a:extLst>
              <a:ext uri="{FF2B5EF4-FFF2-40B4-BE49-F238E27FC236}">
                <a16:creationId xmlns:a16="http://schemas.microsoft.com/office/drawing/2014/main" id="{297C3C58-4046-022E-1F52-EE2AC360AA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9" r="23298" b="809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5DA95-1DFA-280E-0E47-13E29CD01A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5143886" cy="3204134"/>
          </a:xfrm>
        </p:spPr>
        <p:txBody>
          <a:bodyPr anchor="b">
            <a:normAutofit/>
          </a:bodyPr>
          <a:lstStyle/>
          <a:p>
            <a:r>
              <a:rPr lang="en-GB" sz="4100" b="1" dirty="0"/>
              <a:t>LCBB6023</a:t>
            </a:r>
            <a:r>
              <a:rPr lang="en-GB" sz="4100" dirty="0"/>
              <a:t> </a:t>
            </a:r>
            <a:br>
              <a:rPr lang="en-IN" sz="4100" dirty="0"/>
            </a:br>
            <a:r>
              <a:rPr lang="en-GB" sz="4100" b="1" dirty="0"/>
              <a:t>International Business Communications</a:t>
            </a:r>
            <a:endParaRPr lang="en-IN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76F907-C14C-19BF-1F52-8118104A0E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IN" sz="2000" b="1" dirty="0"/>
              <a:t>Student Name: Mariana-Janeta Cucu</a:t>
            </a:r>
            <a:endParaRPr lang="en-IN" sz="2000" dirty="0"/>
          </a:p>
          <a:p>
            <a:r>
              <a:rPr lang="en-IN" sz="2000" b="1" dirty="0"/>
              <a:t>Student ID: 2238838</a:t>
            </a:r>
            <a:endParaRPr lang="en-IN" sz="20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FE51B8D8-A416-A702-5EC1-B477F6B17F2B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040" y="1064618"/>
            <a:ext cx="2773299" cy="12094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0597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51E14-5F40-901A-9DA3-4D398115D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IN" sz="4000" b="1"/>
              <a:t>Presentation Overview</a:t>
            </a:r>
            <a:endParaRPr lang="en-IN" sz="400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0739C-5479-90CF-074D-38B38AA62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pPr lvl="0"/>
            <a:r>
              <a:rPr lang="en-IN" sz="1700" dirty="0"/>
              <a:t>Introduction</a:t>
            </a:r>
          </a:p>
          <a:p>
            <a:pPr lvl="0"/>
            <a:r>
              <a:rPr lang="en-IN" sz="1700" dirty="0"/>
              <a:t>Understanding Culture</a:t>
            </a:r>
          </a:p>
          <a:p>
            <a:pPr lvl="0"/>
            <a:r>
              <a:rPr lang="en-IN" sz="1700" dirty="0"/>
              <a:t>Elements of Culture</a:t>
            </a:r>
          </a:p>
          <a:p>
            <a:pPr lvl="0"/>
            <a:r>
              <a:rPr lang="en-IN" sz="1700" dirty="0"/>
              <a:t>Hofstede's Cultural Dimensions</a:t>
            </a:r>
          </a:p>
          <a:p>
            <a:pPr lvl="0"/>
            <a:r>
              <a:rPr lang="en-IN" sz="1700" dirty="0"/>
              <a:t>UK–China Cultural Differences (Zhang, 2021).</a:t>
            </a:r>
          </a:p>
          <a:p>
            <a:pPr lvl="0"/>
            <a:r>
              <a:rPr lang="en-IN" sz="1700" dirty="0"/>
              <a:t>Chinese Cultural Challenges</a:t>
            </a:r>
          </a:p>
          <a:p>
            <a:pPr lvl="0"/>
            <a:r>
              <a:rPr lang="en-IN" sz="1700" dirty="0"/>
              <a:t>Aston Martin–Geely Business Issues</a:t>
            </a:r>
          </a:p>
          <a:p>
            <a:pPr lvl="0"/>
            <a:r>
              <a:rPr lang="en-IN" sz="1700" dirty="0"/>
              <a:t>Negotiation Strategies</a:t>
            </a:r>
          </a:p>
          <a:p>
            <a:pPr lvl="0"/>
            <a:r>
              <a:rPr lang="en-IN" sz="1700" dirty="0"/>
              <a:t>Conclusion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8A89F3-0730-791A-A5CE-E082BE5FC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703" y="2753303"/>
            <a:ext cx="5860543" cy="317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284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0EBBBD-68A6-88D9-EA92-246E34C00C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595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ECE4DB-0592-9728-EAFB-C02799355D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678" r="2" b="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2" name="Freeform: Shape 51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3B48A-F58E-9FEC-BB5C-B23F611A8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IN" sz="3400" b="1"/>
              <a:t>Understanding Culture</a:t>
            </a:r>
            <a:endParaRPr lang="en-IN" sz="340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A1DD8-7BBE-5E2B-6C70-700064E2B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pPr lvl="0"/>
            <a:r>
              <a:rPr lang="en-IN" sz="2000"/>
              <a:t>Definition of culture: </a:t>
            </a:r>
            <a:r>
              <a:rPr lang="en-GB" sz="2000"/>
              <a:t>Culture is shared values and behaviours guiding how people think and act</a:t>
            </a:r>
            <a:endParaRPr lang="en-IN" sz="2000"/>
          </a:p>
          <a:p>
            <a:pPr lvl="0"/>
            <a:r>
              <a:rPr lang="en-IN" sz="2000"/>
              <a:t>Shared values and beliefs</a:t>
            </a:r>
          </a:p>
          <a:p>
            <a:pPr lvl="0"/>
            <a:r>
              <a:rPr lang="en-IN" sz="2000"/>
              <a:t>Communication patterns</a:t>
            </a:r>
          </a:p>
          <a:p>
            <a:pPr lvl="0"/>
            <a:r>
              <a:rPr lang="en-IN" sz="2000"/>
              <a:t>Business behaviour (Liu, Lu, and Zhan, 2021)</a:t>
            </a:r>
          </a:p>
          <a:p>
            <a:pPr lvl="0"/>
            <a:r>
              <a:rPr lang="en-IN" sz="2000"/>
              <a:t>Importance in international negotiations</a:t>
            </a:r>
          </a:p>
        </p:txBody>
      </p:sp>
    </p:spTree>
    <p:extLst>
      <p:ext uri="{BB962C8B-B14F-4D97-AF65-F5344CB8AC3E}">
        <p14:creationId xmlns:p14="http://schemas.microsoft.com/office/powerpoint/2010/main" val="1516792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3C0C5-ED91-35FE-4CF7-ABC6813D4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IN" sz="4000" b="1"/>
              <a:t>Key Elements of Culture</a:t>
            </a:r>
            <a:endParaRPr lang="en-IN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DA4C5265-2F2F-5ED6-0A77-854557FEFB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515910"/>
              </p:ext>
            </p:extLst>
          </p:nvPr>
        </p:nvGraphicFramePr>
        <p:xfrm>
          <a:off x="4811478" y="1825625"/>
          <a:ext cx="654232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08968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D5120-AE50-4158-BDCD-FE430BD35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IN" sz="3700" b="1" dirty="0"/>
              <a:t>Theoretical Framework: Hofstede's Cultural Dimensions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BC1AF-3522-24F0-9821-CE2A3C2DAF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" r="2" b="28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1E105-123E-8B2E-D8BE-A5F084F1E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 fontScale="92500"/>
          </a:bodyPr>
          <a:lstStyle/>
          <a:p>
            <a:pPr lvl="0"/>
            <a:r>
              <a:rPr lang="en-IN" dirty="0"/>
              <a:t>Individualism vs Collectivism</a:t>
            </a:r>
          </a:p>
          <a:p>
            <a:pPr lvl="0"/>
            <a:r>
              <a:rPr lang="en-IN" dirty="0"/>
              <a:t>Power Distance</a:t>
            </a:r>
          </a:p>
          <a:p>
            <a:pPr lvl="0"/>
            <a:r>
              <a:rPr lang="en-IN" dirty="0"/>
              <a:t>Uncertainty Avoidance</a:t>
            </a:r>
          </a:p>
          <a:p>
            <a:pPr lvl="0"/>
            <a:r>
              <a:rPr lang="en-IN" dirty="0"/>
              <a:t>Long-Term Orientation (Fan, 2021)</a:t>
            </a:r>
          </a:p>
          <a:p>
            <a:r>
              <a:rPr lang="en-IN" dirty="0"/>
              <a:t>Impact on international negotiations</a:t>
            </a: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3713278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0870DC-0825-10DD-FDE9-B250AEA87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180907" cy="557106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Applying Theory: UK vs China Cultural Differences</a:t>
            </a:r>
            <a:endParaRPr lang="en-IN" sz="3100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2C15FBC-E06B-F2E7-4271-3D5D12890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243700"/>
              </p:ext>
            </p:extLst>
          </p:nvPr>
        </p:nvGraphicFramePr>
        <p:xfrm>
          <a:off x="5039832" y="1825625"/>
          <a:ext cx="631396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7506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2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6444" y="0"/>
            <a:ext cx="6075554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8180D-2174-98F1-E3F7-6C1AF1674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6432" y="762001"/>
            <a:ext cx="4554680" cy="1708243"/>
          </a:xfrm>
        </p:spPr>
        <p:txBody>
          <a:bodyPr anchor="ctr">
            <a:normAutofit fontScale="90000"/>
          </a:bodyPr>
          <a:lstStyle/>
          <a:p>
            <a:r>
              <a:rPr lang="en-IN" b="1" dirty="0"/>
              <a:t>Chinese Cultural Elements to Overcome</a:t>
            </a:r>
            <a:endParaRPr lang="en-IN" sz="3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DB1656-A783-DC1D-82F0-F3E52214DA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751" r="-1" b="-1"/>
          <a:stretch>
            <a:fillRect/>
          </a:stretch>
        </p:blipFill>
        <p:spPr>
          <a:xfrm>
            <a:off x="-3" y="0"/>
            <a:ext cx="6096003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CB272-707D-1406-E878-9592AD33C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6432" y="2470244"/>
            <a:ext cx="4554680" cy="3769835"/>
          </a:xfrm>
        </p:spPr>
        <p:txBody>
          <a:bodyPr anchor="ctr">
            <a:normAutofit lnSpcReduction="10000"/>
          </a:bodyPr>
          <a:lstStyle/>
          <a:p>
            <a:pPr lvl="0"/>
            <a:r>
              <a:rPr lang="en-IN" dirty="0"/>
              <a:t>Relationship building (</a:t>
            </a:r>
            <a:r>
              <a:rPr lang="en-GB" dirty="0"/>
              <a:t>Yu, 2024).</a:t>
            </a:r>
            <a:endParaRPr lang="en-IN" dirty="0"/>
          </a:p>
          <a:p>
            <a:pPr lvl="0"/>
            <a:r>
              <a:rPr lang="en-GB" dirty="0"/>
              <a:t>Social dignity</a:t>
            </a:r>
            <a:endParaRPr lang="en-IN" dirty="0"/>
          </a:p>
          <a:p>
            <a:pPr lvl="0"/>
            <a:r>
              <a:rPr lang="en-IN" dirty="0"/>
              <a:t>Respect for hierarchy</a:t>
            </a:r>
          </a:p>
          <a:p>
            <a:pPr lvl="0"/>
            <a:r>
              <a:rPr lang="en-IN" dirty="0"/>
              <a:t>Indirect communication</a:t>
            </a:r>
          </a:p>
          <a:p>
            <a:pPr lvl="0"/>
            <a:r>
              <a:rPr lang="en-IN" dirty="0"/>
              <a:t>Consensus-based decisions</a:t>
            </a:r>
          </a:p>
          <a:p>
            <a:pPr lvl="0"/>
            <a:r>
              <a:rPr lang="en-IN" dirty="0"/>
              <a:t>Patience in negotiations</a:t>
            </a:r>
          </a:p>
        </p:txBody>
      </p:sp>
    </p:spTree>
    <p:extLst>
      <p:ext uri="{BB962C8B-B14F-4D97-AF65-F5344CB8AC3E}">
        <p14:creationId xmlns:p14="http://schemas.microsoft.com/office/powerpoint/2010/main" val="1911711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F8835-FF4D-A297-25D0-62C1D56BB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IN" sz="3600" b="1"/>
              <a:t>Real-World Business Issues: Aston Martin and Geely</a:t>
            </a:r>
            <a:endParaRPr lang="en-IN" sz="36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52D824-B428-313E-6697-DB1C4B838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68" y="2177661"/>
            <a:ext cx="6702552" cy="3599957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4DC9C-EDCB-AD03-016B-334EA522F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pPr lvl="0"/>
            <a:r>
              <a:rPr lang="en-IN" sz="1500"/>
              <a:t>Building trust and long-term confidence (Chen, 2023)</a:t>
            </a:r>
          </a:p>
          <a:p>
            <a:pPr lvl="0"/>
            <a:r>
              <a:rPr lang="en-IN" sz="1500"/>
              <a:t>Differences in leadership expectations and authority structures</a:t>
            </a:r>
          </a:p>
          <a:p>
            <a:pPr lvl="0"/>
            <a:r>
              <a:rPr lang="en-IN" sz="1500"/>
              <a:t>Challenges in technology sharing and intellectual property concerns</a:t>
            </a:r>
          </a:p>
          <a:p>
            <a:pPr lvl="0"/>
            <a:r>
              <a:rPr lang="en-IN" sz="1500"/>
              <a:t>Communication barriers due to language and cultural differences</a:t>
            </a:r>
          </a:p>
          <a:p>
            <a:pPr lvl="0"/>
            <a:r>
              <a:rPr lang="en-IN" sz="1500"/>
              <a:t>Variations in decision-making speed and processes</a:t>
            </a:r>
          </a:p>
          <a:p>
            <a:pPr lvl="0"/>
            <a:r>
              <a:rPr lang="en-IN" sz="1500"/>
              <a:t>Need for long-term strategic collaboration and mutual benefit</a:t>
            </a:r>
          </a:p>
        </p:txBody>
      </p:sp>
    </p:spTree>
    <p:extLst>
      <p:ext uri="{BB962C8B-B14F-4D97-AF65-F5344CB8AC3E}">
        <p14:creationId xmlns:p14="http://schemas.microsoft.com/office/powerpoint/2010/main" val="3344887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261B2-2B4A-09D9-3385-E1971D04D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>
            <a:normAutofit/>
          </a:bodyPr>
          <a:lstStyle/>
          <a:p>
            <a:r>
              <a:rPr lang="en-IN" sz="2500" b="1" dirty="0"/>
              <a:t>Negotiation Strategy 1: Building Cultural Intelligence and Trust</a:t>
            </a:r>
            <a:endParaRPr lang="en-IN" sz="2500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FCC101-08AD-D361-6DC8-985A410C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6" y="2368296"/>
            <a:ext cx="4607052" cy="3502152"/>
          </a:xfrm>
        </p:spPr>
        <p:txBody>
          <a:bodyPr>
            <a:normAutofit/>
          </a:bodyPr>
          <a:lstStyle/>
          <a:p>
            <a:pPr lvl="0"/>
            <a:r>
              <a:rPr lang="en-IN" sz="2400" dirty="0"/>
              <a:t>Cross-cultural training (Yao and Du-Babcock, 2023)</a:t>
            </a:r>
          </a:p>
          <a:p>
            <a:pPr lvl="0"/>
            <a:r>
              <a:rPr lang="en-IN" sz="2400" dirty="0"/>
              <a:t>Develop Cultural Intelligence (CQ)</a:t>
            </a:r>
          </a:p>
          <a:p>
            <a:pPr lvl="0"/>
            <a:r>
              <a:rPr lang="en-IN" sz="2400" dirty="0"/>
              <a:t>Respect hierarchy</a:t>
            </a:r>
          </a:p>
          <a:p>
            <a:pPr lvl="0"/>
            <a:r>
              <a:rPr lang="en-IN" sz="2400" dirty="0"/>
              <a:t>Invest in Guanxi</a:t>
            </a:r>
          </a:p>
          <a:p>
            <a:pPr lvl="0"/>
            <a:r>
              <a:rPr lang="en-IN" sz="2400" dirty="0"/>
              <a:t>Build mutual trust</a:t>
            </a:r>
          </a:p>
          <a:p>
            <a:endParaRPr lang="en-IN" sz="1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727845-C4FA-5B52-2716-41672BD53E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20" r="-1" b="-1"/>
          <a:stretch>
            <a:fillRect/>
          </a:stretch>
        </p:blipFill>
        <p:spPr>
          <a:xfrm>
            <a:off x="6324599" y="10"/>
            <a:ext cx="5457817" cy="33375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B3FF54F-FC3E-51F7-B9B3-D71B065BC1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7554"/>
          <a:stretch>
            <a:fillRect/>
          </a:stretch>
        </p:blipFill>
        <p:spPr>
          <a:xfrm>
            <a:off x="6324590" y="3520439"/>
            <a:ext cx="5457817" cy="333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667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F18D8-E4CD-0913-2726-C485A75D7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Negotiation Strategy 2: Communication and Conflict Management</a:t>
            </a:r>
            <a:endParaRPr lang="en-IN" sz="4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21009B81-57F1-5DD8-C7D2-BF0CE47155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25" r="2" b="2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5A21A-08F0-9925-F087-6E2574580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 lnSpcReduction="10000"/>
          </a:bodyPr>
          <a:lstStyle/>
          <a:p>
            <a:pPr lvl="0"/>
            <a:r>
              <a:rPr lang="en-IN" dirty="0"/>
              <a:t>Adapt communication style (</a:t>
            </a:r>
            <a:r>
              <a:rPr lang="en-GB" dirty="0"/>
              <a:t>Folger, Poole, and Stutman, 2024). </a:t>
            </a:r>
            <a:endParaRPr lang="en-IN" dirty="0"/>
          </a:p>
          <a:p>
            <a:pPr lvl="0"/>
            <a:r>
              <a:rPr lang="en-IN" dirty="0"/>
              <a:t>Active listening</a:t>
            </a:r>
          </a:p>
          <a:p>
            <a:pPr lvl="0"/>
            <a:r>
              <a:rPr lang="en-IN" dirty="0"/>
              <a:t>Respectful feedback</a:t>
            </a:r>
          </a:p>
          <a:p>
            <a:pPr lvl="0"/>
            <a:r>
              <a:rPr lang="en-IN" dirty="0"/>
              <a:t>Professional interpreters</a:t>
            </a:r>
          </a:p>
          <a:p>
            <a:pPr lvl="0"/>
            <a:r>
              <a:rPr lang="en-IN" dirty="0"/>
              <a:t>Manage conflict constructively</a:t>
            </a:r>
          </a:p>
        </p:txBody>
      </p:sp>
    </p:spTree>
    <p:extLst>
      <p:ext uri="{BB962C8B-B14F-4D97-AF65-F5344CB8AC3E}">
        <p14:creationId xmlns:p14="http://schemas.microsoft.com/office/powerpoint/2010/main" val="2776706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95D48-83F5-F7C2-F189-8DE3ECA4E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Negotiation Strategy 3: Achieving a Successful Partnership</a:t>
            </a:r>
            <a:endParaRPr lang="en-IN" sz="36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658A88-1B27-1819-CC66-84F457167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768" y="1793397"/>
            <a:ext cx="6702552" cy="4368486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CDE03-4AD4-5740-38FE-750860FB4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pPr lvl="0"/>
            <a:r>
              <a:rPr lang="en-IN" sz="2400" dirty="0"/>
              <a:t>Win–win negotiation</a:t>
            </a:r>
          </a:p>
          <a:p>
            <a:pPr lvl="0"/>
            <a:r>
              <a:rPr lang="en-IN" sz="2400" dirty="0"/>
              <a:t>Long-term partnership (</a:t>
            </a:r>
            <a:r>
              <a:rPr lang="en-GB" sz="2400" dirty="0"/>
              <a:t>Gates, 2022). </a:t>
            </a:r>
            <a:endParaRPr lang="en-IN" sz="2400" dirty="0"/>
          </a:p>
          <a:p>
            <a:pPr lvl="0"/>
            <a:r>
              <a:rPr lang="en-IN" sz="2400" dirty="0"/>
              <a:t>Collaborative decision-making</a:t>
            </a:r>
          </a:p>
          <a:p>
            <a:pPr lvl="0"/>
            <a:r>
              <a:rPr lang="en-IN" sz="2400" dirty="0"/>
              <a:t>Flexibility and adaptability</a:t>
            </a:r>
          </a:p>
          <a:p>
            <a:pPr lvl="0"/>
            <a:r>
              <a:rPr lang="en-IN" sz="2400" dirty="0"/>
              <a:t>Sustainable competitive advantage</a:t>
            </a:r>
          </a:p>
        </p:txBody>
      </p:sp>
    </p:spTree>
    <p:extLst>
      <p:ext uri="{BB962C8B-B14F-4D97-AF65-F5344CB8AC3E}">
        <p14:creationId xmlns:p14="http://schemas.microsoft.com/office/powerpoint/2010/main" val="4042631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2FF2C-2683-6DD3-CE18-C0244B52F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IN" sz="3600" b="1"/>
              <a:t>Conclusion</a:t>
            </a:r>
            <a:endParaRPr lang="en-IN" sz="36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6CDBD-E55F-C6D8-8E85-5286AA89E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pPr lvl="0"/>
            <a:r>
              <a:rPr lang="en-IN" sz="1800" dirty="0"/>
              <a:t>Culture influences negotiation outcomes</a:t>
            </a:r>
          </a:p>
          <a:p>
            <a:pPr lvl="0"/>
            <a:r>
              <a:rPr lang="en-IN" sz="1800" dirty="0"/>
              <a:t>Understanding Chinese culture reduces business risk</a:t>
            </a:r>
          </a:p>
          <a:p>
            <a:pPr lvl="0"/>
            <a:r>
              <a:rPr lang="en-IN" sz="1800" dirty="0"/>
              <a:t>Theory supports effective international communication</a:t>
            </a:r>
          </a:p>
          <a:p>
            <a:pPr lvl="0"/>
            <a:r>
              <a:rPr lang="en-IN" sz="1800" dirty="0"/>
              <a:t>Cultural intelligence strengthens Aston Martin–Geely collaboration</a:t>
            </a:r>
          </a:p>
          <a:p>
            <a:pPr lvl="0"/>
            <a:r>
              <a:rPr lang="en-IN" sz="1800" dirty="0"/>
              <a:t>Adaptability is essential for long-term success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C58E54-293E-9DEF-BAC4-AAD05CE8A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131" y="2265751"/>
            <a:ext cx="5715540" cy="3469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713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8EC129-4A94-1DF7-DAFB-7F6D4E429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References </a:t>
            </a:r>
            <a:endParaRPr lang="en-IN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7641C-905D-EF53-92A8-18130D988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/>
              <a:t>Chen, Y. (2023). Long-term business cooperation: The importance of knowing business culture in doing cross-cultural business.</a:t>
            </a:r>
            <a:endParaRPr lang="en-IN" dirty="0"/>
          </a:p>
          <a:p>
            <a:r>
              <a:rPr lang="en-GB" dirty="0"/>
              <a:t>Fan, Q. (2021), January. An Analysis of Hofstede’s 5 Cultural Dimensions Functioning in Ren Zhengfei’s Intercultural Communication With BBC Reporter. In </a:t>
            </a:r>
            <a:r>
              <a:rPr lang="en-GB" i="1" dirty="0"/>
              <a:t>6th Annual International Conference on Social Science and Contemporary Humanity Development (SSCHD 2020)</a:t>
            </a:r>
            <a:r>
              <a:rPr lang="en-GB" dirty="0"/>
              <a:t> (pp. 131-134). Atlantis Press.</a:t>
            </a:r>
            <a:endParaRPr lang="en-IN" dirty="0"/>
          </a:p>
          <a:p>
            <a:r>
              <a:rPr lang="en-GB" dirty="0"/>
              <a:t>Folger, J.P., Poole, M.S. and Stutman, R.K., (2024). </a:t>
            </a:r>
            <a:r>
              <a:rPr lang="en-GB" i="1" dirty="0"/>
              <a:t>Working through conflict: Strategies for relationships, groups, and organizations</a:t>
            </a:r>
            <a:r>
              <a:rPr lang="en-GB" dirty="0"/>
              <a:t>. Routledge.</a:t>
            </a:r>
            <a:endParaRPr lang="en-IN" dirty="0"/>
          </a:p>
          <a:p>
            <a:r>
              <a:rPr lang="en-GB" dirty="0"/>
              <a:t>Gates, S., (2022). </a:t>
            </a:r>
            <a:r>
              <a:rPr lang="en-GB" i="1" dirty="0"/>
              <a:t>The negotiation book: Your definitive guide to successful negotiating</a:t>
            </a:r>
            <a:r>
              <a:rPr lang="en-GB" dirty="0"/>
              <a:t>. John Wiley &amp; Sons.</a:t>
            </a:r>
            <a:endParaRPr lang="en-IN" dirty="0"/>
          </a:p>
          <a:p>
            <a:r>
              <a:rPr lang="en-GB" dirty="0"/>
              <a:t>Levitt, S.R. (2022). Intercultural competence in international teamwork: Understanding high-and low-context communication styles. </a:t>
            </a:r>
            <a:r>
              <a:rPr lang="en-GB" i="1" dirty="0"/>
              <a:t>Communication and Media in Asia Pacific</a:t>
            </a:r>
            <a:r>
              <a:rPr lang="en-GB" dirty="0"/>
              <a:t>, </a:t>
            </a:r>
            <a:r>
              <a:rPr lang="en-GB" i="1" dirty="0"/>
              <a:t>5</a:t>
            </a:r>
            <a:r>
              <a:rPr lang="en-GB" dirty="0"/>
              <a:t>(1), pp.1-13.</a:t>
            </a:r>
            <a:endParaRPr lang="en-IN" dirty="0"/>
          </a:p>
          <a:p>
            <a:r>
              <a:rPr lang="en-GB" dirty="0"/>
              <a:t>Liu, C., Lu, J. and Zhan, Y., (2021), October. Cultural differences in business negotiations between China and the UK. In </a:t>
            </a:r>
            <a:r>
              <a:rPr lang="en-GB" i="1" dirty="0"/>
              <a:t>2021 6th International Conference on Modern Management and Education Technology (MMET 2021)</a:t>
            </a:r>
            <a:r>
              <a:rPr lang="en-GB" dirty="0"/>
              <a:t> (pp. 433-437). Atlantis Press.</a:t>
            </a:r>
            <a:endParaRPr lang="en-IN" dirty="0"/>
          </a:p>
          <a:p>
            <a:r>
              <a:rPr lang="en-GB" dirty="0"/>
              <a:t>Yao, Y. and Du-Babcock, B., (2023). English as a lingua franca in Mainland China: An analysis of intercultural business communicative competence. </a:t>
            </a:r>
            <a:r>
              <a:rPr lang="en-GB" i="1" dirty="0"/>
              <a:t>International Journal of Business Communication</a:t>
            </a:r>
            <a:r>
              <a:rPr lang="en-GB" dirty="0"/>
              <a:t>, </a:t>
            </a:r>
            <a:r>
              <a:rPr lang="en-GB" i="1" dirty="0"/>
              <a:t>60</a:t>
            </a:r>
            <a:r>
              <a:rPr lang="en-GB" dirty="0"/>
              <a:t>(1), pp.3-23.</a:t>
            </a:r>
            <a:endParaRPr lang="en-IN" dirty="0"/>
          </a:p>
          <a:p>
            <a:r>
              <a:rPr lang="en-GB" dirty="0"/>
              <a:t>Yu, S., (2024). The Transmission of Car Culture in Chinese and Western Films from a Cross-cultural Communication Perspective. </a:t>
            </a:r>
            <a:r>
              <a:rPr lang="en-GB" i="1" dirty="0"/>
              <a:t>Journal of Social Science Development Research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(2), pp.41-48.</a:t>
            </a:r>
            <a:endParaRPr lang="en-IN" dirty="0"/>
          </a:p>
          <a:p>
            <a:r>
              <a:rPr lang="en-GB" dirty="0"/>
              <a:t>Zhan, Y., Lu, J. and Liu, C., (2021). Cultural differences in business negotiations between China and the UK.</a:t>
            </a:r>
            <a:endParaRPr lang="en-IN" dirty="0"/>
          </a:p>
          <a:p>
            <a:r>
              <a:rPr lang="en-GB" dirty="0"/>
              <a:t>Zhang, B., (2021). A comparison between pedagogical approaches in the UK and China. </a:t>
            </a:r>
            <a:r>
              <a:rPr lang="en-GB" i="1" dirty="0"/>
              <a:t>Journal of Comparative &amp; International Higher Education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(6), p.16.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12233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749</Words>
  <Application>Microsoft Office PowerPoint</Application>
  <PresentationFormat>Widescreen</PresentationFormat>
  <Paragraphs>106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LCBB6023  International Business Communications</vt:lpstr>
      <vt:lpstr>Presentation Overview</vt:lpstr>
      <vt:lpstr>Understanding Culture</vt:lpstr>
      <vt:lpstr>Key Elements of Culture</vt:lpstr>
      <vt:lpstr>Theoretical Framework: Hofstede's Cultural Dimensions</vt:lpstr>
      <vt:lpstr>Applying Theory: UK vs China Cultural Differences</vt:lpstr>
      <vt:lpstr>Chinese Cultural Elements to Overcome</vt:lpstr>
      <vt:lpstr>Real-World Business Issues: Aston Martin and Geely</vt:lpstr>
      <vt:lpstr>Negotiation Strategy 1: Building Cultural Intelligence and Trust</vt:lpstr>
      <vt:lpstr>Negotiation Strategy 2: Communication and Conflict Management</vt:lpstr>
      <vt:lpstr>Negotiation Strategy 3: Achieving a Successful Partnership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2026-06-05T13:17:13Z</dcterms:created>
  <dcterms:modified xsi:type="dcterms:W3CDTF">2026-06-27T18:27:27Z</dcterms:modified>
</cp:coreProperties>
</file>