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68" r:id="rId5"/>
    <p:sldId id="260" r:id="rId6"/>
    <p:sldId id="269" r:id="rId7"/>
    <p:sldId id="261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046" autoAdjust="0"/>
  </p:normalViewPr>
  <p:slideViewPr>
    <p:cSldViewPr>
      <p:cViewPr varScale="1">
        <p:scale>
          <a:sx n="105" d="100"/>
          <a:sy n="105" d="100"/>
        </p:scale>
        <p:origin x="-17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F982A7-D53E-48F2-B4B5-995AFDE754FB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2DF4D-2112-4D03-B82B-045E429EA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95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2DF4D-2112-4D03-B82B-045E429EA4D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34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2DF4D-2112-4D03-B82B-045E429EA4D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179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GB" smtClean="0"/>
              <a:t>Rehman Ismail - 1908396 -21/06/2020</a:t>
            </a: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4.wav"/><Relationship Id="rId7" Type="http://schemas.openxmlformats.org/officeDocument/2006/relationships/image" Target="../media/image2.png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3.gif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b="1" i="1" dirty="0" smtClean="0"/>
              <a:t>Contemporary  Issues </a:t>
            </a:r>
            <a:r>
              <a:rPr lang="en-GB" sz="1800" b="1" i="1" dirty="0"/>
              <a:t>in </a:t>
            </a:r>
            <a:r>
              <a:rPr lang="en-GB" sz="1800" b="1" i="1" dirty="0" smtClean="0"/>
              <a:t>Marketing Management: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Development of Social </a:t>
            </a:r>
            <a:r>
              <a:rPr lang="en-GB" dirty="0" smtClean="0"/>
              <a:t>Media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Rehman Ismail</a:t>
            </a:r>
            <a:endParaRPr lang="en-GB" dirty="0"/>
          </a:p>
        </p:txBody>
      </p:sp>
      <p:pic>
        <p:nvPicPr>
          <p:cNvPr id="10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97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smtClean="0"/>
              <a:t>Marketing</a:t>
            </a:r>
            <a:endParaRPr lang="en-GB" dirty="0" smtClean="0"/>
          </a:p>
          <a:p>
            <a:r>
              <a:rPr lang="en-GB" dirty="0" smtClean="0"/>
              <a:t>Growth of Social Media</a:t>
            </a:r>
          </a:p>
          <a:p>
            <a:r>
              <a:rPr lang="en-GB" dirty="0" smtClean="0"/>
              <a:t>Social Media Challenges</a:t>
            </a:r>
            <a:endParaRPr lang="en-GB" dirty="0" smtClean="0"/>
          </a:p>
          <a:p>
            <a:r>
              <a:rPr lang="en-GB" dirty="0" smtClean="0"/>
              <a:t>Social </a:t>
            </a:r>
            <a:r>
              <a:rPr lang="en-GB" dirty="0" smtClean="0"/>
              <a:t>Media </a:t>
            </a:r>
            <a:r>
              <a:rPr lang="en-GB" dirty="0" smtClean="0"/>
              <a:t>Marketing (Case Study)</a:t>
            </a:r>
            <a:endParaRPr lang="en-GB" dirty="0" smtClean="0"/>
          </a:p>
          <a:p>
            <a:r>
              <a:rPr lang="en-GB" dirty="0" smtClean="0"/>
              <a:t>Future </a:t>
            </a:r>
            <a:r>
              <a:rPr lang="en-GB" dirty="0" smtClean="0"/>
              <a:t>of Social Media </a:t>
            </a:r>
            <a:r>
              <a:rPr lang="en-GB" dirty="0" smtClean="0"/>
              <a:t>Marketing</a:t>
            </a:r>
          </a:p>
          <a:p>
            <a:r>
              <a:rPr lang="en-GB" dirty="0" smtClean="0"/>
              <a:t>Overcoming Social Media Marketing Challenges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11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smtClean="0"/>
              <a:t>Marketing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434048"/>
            <a:ext cx="4441304" cy="2599503"/>
          </a:xfr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92547" y="3133635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CIM (2020) define marketing as “Marketing is about understanding the competitive </a:t>
            </a:r>
            <a:r>
              <a:rPr lang="en-GB" dirty="0" smtClean="0"/>
              <a:t>marketplace.,”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9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39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of Social Media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887290"/>
            <a:ext cx="3744416" cy="2361390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Clement (2020) “In 2019, an estimated 2.95 billion people were using social media worldwide, a number projected to increase to almost 3.43 billion in 2023”.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Charney (2019</a:t>
            </a:r>
            <a:r>
              <a:rPr lang="en-GB" dirty="0"/>
              <a:t>) states that “that there will be a shift towards digital marketing”</a:t>
            </a:r>
            <a:endParaRPr lang="en-GB" dirty="0"/>
          </a:p>
          <a:p>
            <a:endParaRPr lang="en-GB" dirty="0"/>
          </a:p>
        </p:txBody>
      </p:sp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17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4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7620000" cy="1143000"/>
          </a:xfrm>
        </p:spPr>
        <p:txBody>
          <a:bodyPr/>
          <a:lstStyle/>
          <a:p>
            <a:pPr lvl="0"/>
            <a:r>
              <a:rPr lang="en-GB" dirty="0"/>
              <a:t>Social Media </a:t>
            </a:r>
            <a:r>
              <a:rPr lang="en-GB" dirty="0" smtClean="0"/>
              <a:t>Challenges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365104"/>
            <a:ext cx="3145160" cy="1743101"/>
          </a:xfrm>
        </p:spPr>
      </p:pic>
      <p:sp>
        <p:nvSpPr>
          <p:cNvPr id="6" name="TextBox 5"/>
          <p:cNvSpPr txBox="1"/>
          <p:nvPr/>
        </p:nvSpPr>
        <p:spPr>
          <a:xfrm>
            <a:off x="539552" y="1844824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the Li (2020) of the World Economic Forum, </a:t>
            </a:r>
            <a:r>
              <a:rPr lang="en-GB" dirty="0" smtClean="0"/>
              <a:t>“pandemic </a:t>
            </a:r>
            <a:r>
              <a:rPr lang="en-GB" dirty="0"/>
              <a:t>has caused a considerable drop in advertising spending” where “advertisers have adapted by </a:t>
            </a:r>
            <a:r>
              <a:rPr lang="en-GB" dirty="0" smtClean="0"/>
              <a:t>prioritizing </a:t>
            </a:r>
            <a:r>
              <a:rPr lang="en-GB" dirty="0"/>
              <a:t>digital advertising</a:t>
            </a:r>
            <a:r>
              <a:rPr lang="en-GB" dirty="0" smtClean="0"/>
              <a:t>.”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0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Consumer Behaviour (Big Data)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err="1" smtClean="0"/>
              <a:t>McMurty</a:t>
            </a:r>
            <a:r>
              <a:rPr lang="en-GB" dirty="0"/>
              <a:t>, J (2017) states </a:t>
            </a:r>
            <a:r>
              <a:rPr lang="en-GB" dirty="0" smtClean="0"/>
              <a:t>“you </a:t>
            </a:r>
            <a:r>
              <a:rPr lang="en-GB" dirty="0"/>
              <a:t>must become consumer oriented and understand what matters to the consumers of today”.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11"/>
          <a:stretch/>
        </p:blipFill>
        <p:spPr>
          <a:xfrm>
            <a:off x="827584" y="3429000"/>
            <a:ext cx="6666667" cy="2430271"/>
          </a:xfrm>
          <a:prstGeom prst="rect">
            <a:avLst/>
          </a:prstGeom>
        </p:spPr>
      </p:pic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9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 - Case </a:t>
            </a:r>
            <a:r>
              <a:rPr lang="en-GB" dirty="0" smtClean="0"/>
              <a:t>Study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852936"/>
            <a:ext cx="3456384" cy="173913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14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dirty="0"/>
              <a:t>Future of Social Media Marketing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988024"/>
          </a:xfrm>
        </p:spPr>
        <p:txBody>
          <a:bodyPr>
            <a:normAutofit/>
          </a:bodyPr>
          <a:lstStyle/>
          <a:p>
            <a:r>
              <a:rPr lang="en-GB" dirty="0" smtClean="0"/>
              <a:t>Maymann (2008) states “Companies are spending a huge amount of their budget on social media and  they are finding value in this as they reap a  return on investments.” </a:t>
            </a:r>
          </a:p>
          <a:p>
            <a:endParaRPr lang="en-GB" dirty="0"/>
          </a:p>
          <a:p>
            <a:pPr marL="114300" indent="0">
              <a:buNone/>
            </a:pPr>
            <a:r>
              <a:rPr lang="en-GB" dirty="0" smtClean="0"/>
              <a:t>Gunelius </a:t>
            </a:r>
            <a:r>
              <a:rPr lang="en-GB" dirty="0"/>
              <a:t>(2011) states that there are five main ways that social media can aid businesses’</a:t>
            </a:r>
            <a:r>
              <a:rPr lang="en-GB" dirty="0" smtClean="0"/>
              <a:t>:</a:t>
            </a:r>
            <a:endParaRPr lang="en-GB" dirty="0"/>
          </a:p>
          <a:p>
            <a:pPr lvl="0"/>
            <a:r>
              <a:rPr lang="en-GB" b="1" i="1" dirty="0" smtClean="0"/>
              <a:t>Relationship Building</a:t>
            </a:r>
          </a:p>
          <a:p>
            <a:pPr lvl="0"/>
            <a:r>
              <a:rPr lang="en-GB" b="1" i="1" dirty="0" smtClean="0"/>
              <a:t>Brand Building</a:t>
            </a:r>
          </a:p>
          <a:p>
            <a:pPr lvl="0"/>
            <a:r>
              <a:rPr lang="en-GB" b="1" i="1" dirty="0" smtClean="0"/>
              <a:t>Publicity</a:t>
            </a:r>
          </a:p>
          <a:p>
            <a:pPr lvl="0"/>
            <a:r>
              <a:rPr lang="en-GB" b="1" i="1" dirty="0" smtClean="0"/>
              <a:t>Promotions</a:t>
            </a:r>
          </a:p>
          <a:p>
            <a:pPr lvl="0"/>
            <a:r>
              <a:rPr lang="en-GB" b="1" i="1" dirty="0" smtClean="0"/>
              <a:t>Market research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9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Overcoming </a:t>
            </a:r>
            <a:r>
              <a:rPr lang="en-GB" sz="4400" dirty="0"/>
              <a:t>Social Media Marketing Challenges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Creating better content</a:t>
            </a:r>
          </a:p>
          <a:p>
            <a:r>
              <a:rPr lang="en-GB" dirty="0" smtClean="0"/>
              <a:t>Better understand consumer behaviour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40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Grewal</a:t>
            </a:r>
            <a:r>
              <a:rPr lang="en-GB" dirty="0" smtClean="0"/>
              <a:t> et el (2020) states “new innovations such as Internet.. And the </a:t>
            </a:r>
            <a:r>
              <a:rPr lang="en-GB" dirty="0"/>
              <a:t>Internet of things (</a:t>
            </a:r>
            <a:r>
              <a:rPr lang="en-GB" dirty="0" err="1"/>
              <a:t>IoT</a:t>
            </a:r>
            <a:r>
              <a:rPr lang="en-GB" dirty="0"/>
              <a:t>) and robotics will be exerting </a:t>
            </a:r>
            <a:r>
              <a:rPr lang="en-GB" dirty="0" smtClean="0"/>
              <a:t>new profound </a:t>
            </a:r>
            <a:r>
              <a:rPr lang="en-GB" dirty="0"/>
              <a:t>effects on the practice of </a:t>
            </a:r>
            <a:r>
              <a:rPr lang="en-GB" dirty="0" smtClean="0"/>
              <a:t>marketing and wider society. ”</a:t>
            </a:r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 smtClean="0"/>
              <a:t>Rehman Ismail - 1908396 -21/06/2020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8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/>
              <a:t>CIM. (2020). </a:t>
            </a:r>
            <a:r>
              <a:rPr lang="en-GB" sz="1200" i="1" dirty="0"/>
              <a:t>What is marketing?.</a:t>
            </a:r>
            <a:r>
              <a:rPr lang="en-GB" sz="1200" dirty="0"/>
              <a:t> Available: https://www.cim.co.uk/qualifications/get-into-marketing/. Last accessed 17th June 2020. </a:t>
            </a:r>
            <a:endParaRPr lang="en-GB" sz="1200" dirty="0" smtClean="0"/>
          </a:p>
          <a:p>
            <a:r>
              <a:rPr lang="en-GB" sz="1200" dirty="0"/>
              <a:t>Clement, J. (2020). </a:t>
            </a:r>
            <a:r>
              <a:rPr lang="en-GB" sz="1200" i="1" dirty="0"/>
              <a:t>Number of social network users worldwide from 2010 to 2023 .</a:t>
            </a:r>
            <a:r>
              <a:rPr lang="en-GB" sz="1200" dirty="0"/>
              <a:t> Available: https://www.statista.com/statistics/278414/number-of-worldwide-social-network-users/. Last accessed 17th June 2020.</a:t>
            </a:r>
            <a:endParaRPr lang="en-GB" sz="1200" dirty="0"/>
          </a:p>
          <a:p>
            <a:r>
              <a:rPr lang="en-GB" sz="1200" dirty="0"/>
              <a:t>Li, C. (2020). </a:t>
            </a:r>
            <a:r>
              <a:rPr lang="en-GB" sz="1200" i="1" dirty="0"/>
              <a:t>This is how COVID-19 is affecting the advertising industry.</a:t>
            </a:r>
            <a:r>
              <a:rPr lang="en-GB" sz="1200" dirty="0"/>
              <a:t> Available: https://www.weforum.org/agenda/2020/06/coronavirus-advertising-marketing-covid19-pandemic-business/. Last accessed 17th June 2020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Maymann, J. (2008). </a:t>
            </a:r>
            <a:r>
              <a:rPr lang="en-GB" sz="1200" i="1" dirty="0"/>
              <a:t>The Social Metropolis</a:t>
            </a:r>
            <a:r>
              <a:rPr lang="en-GB" sz="1200" i="1" dirty="0" smtClean="0"/>
              <a:t>.</a:t>
            </a:r>
            <a:r>
              <a:rPr lang="en-GB" sz="1200" dirty="0" smtClean="0"/>
              <a:t> </a:t>
            </a:r>
            <a:r>
              <a:rPr lang="en-GB" sz="1200" dirty="0"/>
              <a:t>Go </a:t>
            </a:r>
            <a:r>
              <a:rPr lang="en-GB" sz="1200" dirty="0" smtClean="0"/>
              <a:t>Viral. USA: Go Viral, P18</a:t>
            </a:r>
            <a:endParaRPr lang="en-GB" sz="1200" dirty="0"/>
          </a:p>
          <a:p>
            <a:r>
              <a:rPr lang="en-GB" sz="1200" dirty="0"/>
              <a:t>Gunelius, S. (2011). </a:t>
            </a:r>
            <a:r>
              <a:rPr lang="en-GB" sz="1200" i="1" dirty="0"/>
              <a:t>30 minute social media marketing: step by step techniques to spread the word about your business fast and free. </a:t>
            </a:r>
            <a:r>
              <a:rPr lang="en-GB" sz="1200" dirty="0"/>
              <a:t>United States: McGraw-Hill </a:t>
            </a:r>
            <a:r>
              <a:rPr lang="en-GB" sz="1200" dirty="0" smtClean="0"/>
              <a:t>.. P28-42</a:t>
            </a:r>
          </a:p>
          <a:p>
            <a:r>
              <a:rPr lang="en-GB" sz="1200" dirty="0" err="1"/>
              <a:t>Grewal</a:t>
            </a:r>
            <a:r>
              <a:rPr lang="en-GB" sz="1200" dirty="0"/>
              <a:t> et al, (2020). The future of technology and marketing: a multidisciplinary perspective. Journal of the Academy of Marketing Science, volume 48, pages 1–8(2020</a:t>
            </a:r>
            <a:r>
              <a:rPr lang="en-GB" sz="1200" dirty="0" smtClean="0"/>
              <a:t>).</a:t>
            </a:r>
          </a:p>
          <a:p>
            <a:r>
              <a:rPr lang="en-GB" sz="1200" dirty="0" err="1"/>
              <a:t>McMurty</a:t>
            </a:r>
            <a:r>
              <a:rPr lang="en-GB" sz="1200" dirty="0"/>
              <a:t>, J (2017). </a:t>
            </a:r>
            <a:r>
              <a:rPr lang="en-GB" sz="1200" i="1" dirty="0"/>
              <a:t>Marketing for Dummies</a:t>
            </a:r>
            <a:r>
              <a:rPr lang="en-GB" sz="1200" dirty="0"/>
              <a:t>. 5th ed. USA: John Wiley &amp; Sons, Inc. p1-53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Charney, C. (2019). </a:t>
            </a:r>
            <a:r>
              <a:rPr lang="en-GB" sz="1200" dirty="0" smtClean="0"/>
              <a:t>Consumer Concerns, Digital </a:t>
            </a:r>
            <a:r>
              <a:rPr lang="en-GB" sz="1200" dirty="0"/>
              <a:t>D</a:t>
            </a:r>
            <a:r>
              <a:rPr lang="en-GB" sz="1200" dirty="0" smtClean="0"/>
              <a:t>isconnects, and Economic </a:t>
            </a:r>
            <a:r>
              <a:rPr lang="en-GB" sz="1200" dirty="0"/>
              <a:t>N</a:t>
            </a:r>
            <a:r>
              <a:rPr lang="en-GB" sz="1200" dirty="0" smtClean="0"/>
              <a:t>ationalism in the US. and China. </a:t>
            </a:r>
            <a:r>
              <a:rPr lang="en-GB" sz="1200" i="1" dirty="0" smtClean="0"/>
              <a:t>the future of marketing report, 2019</a:t>
            </a:r>
            <a:r>
              <a:rPr lang="en-GB" sz="1200" dirty="0" smtClean="0"/>
              <a:t>. 1 (3), p2.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Rehman Ismail - 1908396 -21/06/2020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37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7173</TotalTime>
  <Words>590</Words>
  <Application>Microsoft Office PowerPoint</Application>
  <PresentationFormat>On-screen Show (4:3)</PresentationFormat>
  <Paragraphs>60</Paragraphs>
  <Slides>11</Slides>
  <Notes>2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Adjacency</vt:lpstr>
      <vt:lpstr>Contemporary  Issues in Marketing Management:  Development of Social Media</vt:lpstr>
      <vt:lpstr>Objective</vt:lpstr>
      <vt:lpstr>What is Marketing?</vt:lpstr>
      <vt:lpstr>Growth of Social Media</vt:lpstr>
      <vt:lpstr>Social Media Challenges</vt:lpstr>
      <vt:lpstr>Consumer Behaviour (Big Data)</vt:lpstr>
      <vt:lpstr>Social Media Marketing - Case Study</vt:lpstr>
      <vt:lpstr>Future of Social Media Marketing </vt:lpstr>
      <vt:lpstr> Overcoming Social Media Marketing Challenges  </vt:lpstr>
      <vt:lpstr>Conclusion</vt:lpstr>
      <vt:lpstr>References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Corperate Social Respobilty</dc:title>
  <dc:creator>Admin</dc:creator>
  <cp:lastModifiedBy>Admin</cp:lastModifiedBy>
  <cp:revision>48</cp:revision>
  <dcterms:created xsi:type="dcterms:W3CDTF">2020-06-16T20:06:21Z</dcterms:created>
  <dcterms:modified xsi:type="dcterms:W3CDTF">2020-06-21T19:43:00Z</dcterms:modified>
</cp:coreProperties>
</file>