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23"/>
  </p:notesMasterIdLst>
  <p:handoutMasterIdLst>
    <p:handoutMasterId r:id="rId24"/>
  </p:handoutMasterIdLst>
  <p:sldIdLst>
    <p:sldId id="256" r:id="rId4"/>
    <p:sldId id="257" r:id="rId5"/>
    <p:sldId id="303" r:id="rId6"/>
    <p:sldId id="304" r:id="rId7"/>
    <p:sldId id="291" r:id="rId8"/>
    <p:sldId id="295" r:id="rId9"/>
    <p:sldId id="297" r:id="rId10"/>
    <p:sldId id="296" r:id="rId11"/>
    <p:sldId id="298" r:id="rId12"/>
    <p:sldId id="309" r:id="rId13"/>
    <p:sldId id="293" r:id="rId14"/>
    <p:sldId id="299" r:id="rId15"/>
    <p:sldId id="300" r:id="rId16"/>
    <p:sldId id="301" r:id="rId17"/>
    <p:sldId id="305" r:id="rId18"/>
    <p:sldId id="302" r:id="rId19"/>
    <p:sldId id="307" r:id="rId20"/>
    <p:sldId id="308" r:id="rId21"/>
    <p:sldId id="306" r:id="rId2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698" y="5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30/09/2019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Source: https://app.kortext.com/reader/draw?n=80118&amp;l=76&amp;w=1560&amp;p=74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210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aseline="30000" dirty="0"/>
              <a:t>1</a:t>
            </a:r>
            <a:r>
              <a:rPr lang="en-GB" sz="1200" dirty="0"/>
              <a:t>The relational model was introduced by E.F. </a:t>
            </a:r>
            <a:r>
              <a:rPr lang="en-GB" sz="1200" dirty="0" err="1"/>
              <a:t>Codd</a:t>
            </a:r>
            <a:r>
              <a:rPr lang="en-GB" sz="1200" dirty="0"/>
              <a:t> in 1970 in his paper, “A Relational Model of Data for Large Shared Data Banks”.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444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Introduction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</a:t>
            </a:r>
            <a:r>
              <a:rPr lang="en-GB" dirty="0" smtClean="0"/>
              <a:t>1b: </a:t>
            </a:r>
            <a:r>
              <a:rPr lang="en-GB" dirty="0"/>
              <a:t>Database Management Systems </a:t>
            </a:r>
            <a:r>
              <a:rPr lang="en-GB" dirty="0" smtClean="0"/>
              <a:t>(DBS)</a:t>
            </a:r>
            <a:endParaRPr lang="en-GB" dirty="0"/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 smtClean="0"/>
              <a:t>30-Sep-2019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Historical Development of Databases</a:t>
            </a:r>
          </a:p>
          <a:p>
            <a:r>
              <a:rPr lang="en-GB" dirty="0"/>
              <a:t>File-Based Systems</a:t>
            </a:r>
          </a:p>
          <a:p>
            <a:r>
              <a:rPr lang="en-GB" dirty="0"/>
              <a:t>The Database and Database Management Systems (DBMSs)</a:t>
            </a:r>
          </a:p>
          <a:p>
            <a:r>
              <a:rPr lang="en-GB" dirty="0"/>
              <a:t>Advantages and Disadvantages of DBMSs</a:t>
            </a:r>
          </a:p>
        </p:txBody>
      </p:sp>
    </p:spTree>
    <p:extLst>
      <p:ext uri="{BB962C8B-B14F-4D97-AF65-F5344CB8AC3E}">
        <p14:creationId xmlns:p14="http://schemas.microsoft.com/office/powerpoint/2010/main" val="1357434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34250"/>
          <a:stretch/>
        </p:blipFill>
        <p:spPr>
          <a:xfrm>
            <a:off x="539552" y="836712"/>
            <a:ext cx="7429500" cy="60434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Historical Development </a:t>
            </a:r>
            <a:r>
              <a:rPr lang="en-GB"/>
              <a:t>of Databases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5447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History of Databases Summarised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File-based Systems</a:t>
            </a:r>
          </a:p>
          <a:p>
            <a:r>
              <a:rPr lang="en-GB" dirty="0"/>
              <a:t>1</a:t>
            </a:r>
            <a:r>
              <a:rPr lang="en-GB" baseline="30000" dirty="0"/>
              <a:t>st</a:t>
            </a:r>
            <a:r>
              <a:rPr lang="en-GB" dirty="0"/>
              <a:t> Generation</a:t>
            </a:r>
          </a:p>
          <a:p>
            <a:pPr lvl="1"/>
            <a:r>
              <a:rPr lang="en-GB" dirty="0"/>
              <a:t>Hierarchical and network models</a:t>
            </a:r>
          </a:p>
          <a:p>
            <a:r>
              <a:rPr lang="en-GB" dirty="0"/>
              <a:t>2</a:t>
            </a:r>
            <a:r>
              <a:rPr lang="en-GB" baseline="30000" dirty="0"/>
              <a:t>nd</a:t>
            </a:r>
            <a:r>
              <a:rPr lang="en-GB" dirty="0"/>
              <a:t> Generation</a:t>
            </a:r>
          </a:p>
          <a:p>
            <a:pPr lvl="1"/>
            <a:r>
              <a:rPr lang="en-GB" dirty="0"/>
              <a:t>Relational model, proposed by E.F. Codd</a:t>
            </a:r>
            <a:r>
              <a:rPr lang="en-GB" baseline="30000" dirty="0"/>
              <a:t>1</a:t>
            </a:r>
            <a:r>
              <a:rPr lang="en-GB" dirty="0"/>
              <a:t> in 1970</a:t>
            </a:r>
          </a:p>
          <a:p>
            <a:pPr lvl="2"/>
            <a:r>
              <a:rPr lang="en-GB" dirty="0"/>
              <a:t>Had strong theoretical foundation and addressed the disadvantages of former approaches.</a:t>
            </a:r>
          </a:p>
          <a:p>
            <a:pPr lvl="2"/>
            <a:r>
              <a:rPr lang="en-GB" dirty="0"/>
              <a:t>Led to introduction of a structured query language, SQL</a:t>
            </a:r>
          </a:p>
          <a:p>
            <a:r>
              <a:rPr lang="en-GB" dirty="0"/>
              <a:t>3</a:t>
            </a:r>
            <a:r>
              <a:rPr lang="en-GB" baseline="30000" dirty="0"/>
              <a:t>rd</a:t>
            </a:r>
            <a:r>
              <a:rPr lang="en-GB" dirty="0"/>
              <a:t> Generation</a:t>
            </a:r>
          </a:p>
          <a:p>
            <a:pPr lvl="1"/>
            <a:r>
              <a:rPr lang="en-GB" dirty="0"/>
              <a:t>Object-Relational</a:t>
            </a:r>
          </a:p>
          <a:p>
            <a:pPr lvl="1"/>
            <a:r>
              <a:rPr lang="en-GB" dirty="0"/>
              <a:t>Object-Oriented</a:t>
            </a:r>
          </a:p>
          <a:p>
            <a:r>
              <a:rPr lang="en-GB" dirty="0"/>
              <a:t>Current</a:t>
            </a:r>
          </a:p>
          <a:p>
            <a:pPr lvl="1"/>
            <a:r>
              <a:rPr lang="en-GB" dirty="0"/>
              <a:t>Data Warehouses</a:t>
            </a:r>
          </a:p>
          <a:p>
            <a:pPr lvl="1"/>
            <a:r>
              <a:rPr lang="en-GB" dirty="0"/>
              <a:t>Big Data database technologies: NoSQL and </a:t>
            </a:r>
            <a:r>
              <a:rPr lang="en-GB" dirty="0" err="1"/>
              <a:t>NewSQL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9656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File-Based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fontScale="92500"/>
          </a:bodyPr>
          <a:lstStyle/>
          <a:p>
            <a:r>
              <a:rPr lang="en-GB" dirty="0"/>
              <a:t>It is important to understand why database systems emerged.</a:t>
            </a:r>
          </a:p>
          <a:p>
            <a:r>
              <a:rPr lang="en-GB" dirty="0"/>
              <a:t>Traditionally, there were file-based systems:</a:t>
            </a:r>
          </a:p>
          <a:p>
            <a:pPr lvl="1"/>
            <a:r>
              <a:rPr lang="en-GB" dirty="0"/>
              <a:t>Collection of application programs that perform services for the end users e.g. producing reports</a:t>
            </a:r>
          </a:p>
          <a:p>
            <a:pPr lvl="1"/>
            <a:r>
              <a:rPr lang="en-GB" dirty="0"/>
              <a:t>Each application program defined and managed its own:</a:t>
            </a:r>
          </a:p>
          <a:p>
            <a:pPr lvl="2"/>
            <a:r>
              <a:rPr lang="en-GB" dirty="0"/>
              <a:t>Data entry</a:t>
            </a:r>
          </a:p>
          <a:p>
            <a:pPr lvl="2"/>
            <a:r>
              <a:rPr lang="en-GB" dirty="0"/>
              <a:t>File maintenance</a:t>
            </a:r>
          </a:p>
          <a:p>
            <a:pPr lvl="2"/>
            <a:r>
              <a:rPr lang="en-GB" dirty="0"/>
              <a:t>Generation of a </a:t>
            </a:r>
            <a:r>
              <a:rPr lang="en-GB" b="1" i="1" dirty="0"/>
              <a:t>fixed</a:t>
            </a:r>
            <a:r>
              <a:rPr lang="en-GB" dirty="0"/>
              <a:t> set of reports</a:t>
            </a:r>
          </a:p>
          <a:p>
            <a:pPr lvl="1"/>
            <a:r>
              <a:rPr lang="en-GB" dirty="0"/>
              <a:t>The physical structure and storage of data files and records are all defined in the application’s code.</a:t>
            </a:r>
          </a:p>
          <a:p>
            <a:pPr lvl="1"/>
            <a:r>
              <a:rPr lang="en-GB" dirty="0"/>
              <a:t>The file-based approach is a decentralised approach!</a:t>
            </a:r>
          </a:p>
        </p:txBody>
      </p:sp>
    </p:spTree>
    <p:extLst>
      <p:ext uri="{BB962C8B-B14F-4D97-AF65-F5344CB8AC3E}">
        <p14:creationId xmlns:p14="http://schemas.microsoft.com/office/powerpoint/2010/main" val="3352887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Limitations of File-Based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Separation and isolation of data</a:t>
            </a:r>
          </a:p>
          <a:p>
            <a:pPr lvl="1"/>
            <a:r>
              <a:rPr lang="en-GB" dirty="0"/>
              <a:t>Each program maintains its own set of data.</a:t>
            </a:r>
          </a:p>
          <a:p>
            <a:pPr lvl="1"/>
            <a:r>
              <a:rPr lang="en-GB" dirty="0"/>
              <a:t>Thus, users of one program may be unaware of potentially useful data held by other programs.</a:t>
            </a:r>
          </a:p>
          <a:p>
            <a:r>
              <a:rPr lang="en-GB" b="1" dirty="0"/>
              <a:t>Duplication of data</a:t>
            </a:r>
          </a:p>
          <a:p>
            <a:pPr lvl="1"/>
            <a:r>
              <a:rPr lang="en-GB" dirty="0"/>
              <a:t>Same data is held by different programs.</a:t>
            </a:r>
          </a:p>
          <a:p>
            <a:pPr lvl="1"/>
            <a:r>
              <a:rPr lang="en-GB" dirty="0"/>
              <a:t>Wasted space and potentially different values and/or different formats for the same item.</a:t>
            </a:r>
          </a:p>
          <a:p>
            <a:pPr lvl="1"/>
            <a:r>
              <a:rPr lang="en-GB" dirty="0"/>
              <a:t>Duplication can lead to loss of data integrity.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7863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Limitations of File-Based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Sales and Contracts each have their own separate data and some of </a:t>
            </a:r>
            <a:r>
              <a:rPr lang="en-GB" dirty="0" smtClean="0"/>
              <a:t>it is </a:t>
            </a:r>
            <a:r>
              <a:rPr lang="en-GB" dirty="0"/>
              <a:t>duplicated.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157" y="4653136"/>
            <a:ext cx="6570286" cy="12801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397" y="2451729"/>
            <a:ext cx="6407806" cy="1280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8704" y="3627021"/>
            <a:ext cx="66445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Sales Files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/>
              <a:t>PropertyForRent</a:t>
            </a:r>
            <a:r>
              <a:rPr lang="en-GB" sz="1400" dirty="0"/>
              <a:t> (</a:t>
            </a:r>
            <a:r>
              <a:rPr lang="en-GB" sz="1400" dirty="0" err="1"/>
              <a:t>propertyNo</a:t>
            </a:r>
            <a:r>
              <a:rPr lang="en-GB" sz="1400" dirty="0"/>
              <a:t>, street, city, postcode, type, rooms, rent, </a:t>
            </a:r>
            <a:r>
              <a:rPr lang="en-GB" sz="1400" dirty="0" err="1"/>
              <a:t>ownerNo</a:t>
            </a:r>
            <a:r>
              <a:rPr lang="en-GB" sz="14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/>
              <a:t>PrivateOwner</a:t>
            </a:r>
            <a:r>
              <a:rPr lang="en-GB" sz="1400" dirty="0"/>
              <a:t> (</a:t>
            </a:r>
            <a:r>
              <a:rPr lang="en-GB" sz="1400" dirty="0" err="1"/>
              <a:t>ownerNo</a:t>
            </a:r>
            <a:r>
              <a:rPr lang="en-GB" sz="1400" dirty="0"/>
              <a:t>, </a:t>
            </a:r>
            <a:r>
              <a:rPr lang="en-GB" sz="1400" dirty="0" err="1"/>
              <a:t>fName</a:t>
            </a:r>
            <a:r>
              <a:rPr lang="en-GB" sz="1400" dirty="0"/>
              <a:t>, </a:t>
            </a:r>
            <a:r>
              <a:rPr lang="en-GB" sz="1400" dirty="0" err="1"/>
              <a:t>lName</a:t>
            </a:r>
            <a:r>
              <a:rPr lang="en-GB" sz="1400" dirty="0"/>
              <a:t>, address, </a:t>
            </a:r>
            <a:r>
              <a:rPr lang="en-GB" sz="1400" dirty="0" err="1"/>
              <a:t>telNo</a:t>
            </a:r>
            <a:r>
              <a:rPr lang="en-GB" sz="14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Client (</a:t>
            </a:r>
            <a:r>
              <a:rPr lang="en-GB" sz="1400" dirty="0" err="1"/>
              <a:t>clientNo</a:t>
            </a:r>
            <a:r>
              <a:rPr lang="en-GB" sz="1400" dirty="0"/>
              <a:t>, </a:t>
            </a:r>
            <a:r>
              <a:rPr lang="en-GB" sz="1400" dirty="0" err="1"/>
              <a:t>fName</a:t>
            </a:r>
            <a:r>
              <a:rPr lang="en-GB" sz="1400" dirty="0"/>
              <a:t>, </a:t>
            </a:r>
            <a:r>
              <a:rPr lang="en-GB" sz="1400" dirty="0" err="1"/>
              <a:t>lName</a:t>
            </a:r>
            <a:r>
              <a:rPr lang="en-GB" sz="1400" dirty="0"/>
              <a:t>, address, </a:t>
            </a:r>
            <a:r>
              <a:rPr lang="en-GB" sz="1400" dirty="0" err="1"/>
              <a:t>telNo</a:t>
            </a:r>
            <a:r>
              <a:rPr lang="en-GB" sz="1400" dirty="0"/>
              <a:t>, </a:t>
            </a:r>
            <a:r>
              <a:rPr lang="en-GB" sz="1400" dirty="0" err="1"/>
              <a:t>prefType</a:t>
            </a:r>
            <a:r>
              <a:rPr lang="en-GB" sz="1400" dirty="0"/>
              <a:t>, </a:t>
            </a:r>
            <a:r>
              <a:rPr lang="en-GB" sz="1400" dirty="0" err="1"/>
              <a:t>maxRent</a:t>
            </a:r>
            <a:r>
              <a:rPr lang="en-GB" sz="1400" dirty="0"/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8704" y="5859269"/>
            <a:ext cx="711149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Contracts Files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Lease (</a:t>
            </a:r>
            <a:r>
              <a:rPr lang="en-GB" sz="1400" dirty="0" err="1"/>
              <a:t>leaseNo</a:t>
            </a:r>
            <a:r>
              <a:rPr lang="en-GB" sz="1400" dirty="0"/>
              <a:t>, </a:t>
            </a:r>
            <a:r>
              <a:rPr lang="en-GB" sz="1400" dirty="0" err="1"/>
              <a:t>propertyNo</a:t>
            </a:r>
            <a:r>
              <a:rPr lang="en-GB" sz="1400" dirty="0"/>
              <a:t>, rent, </a:t>
            </a:r>
            <a:r>
              <a:rPr lang="en-GB" sz="1400" dirty="0" err="1"/>
              <a:t>paymentMethod</a:t>
            </a:r>
            <a:r>
              <a:rPr lang="en-GB" sz="1400" dirty="0"/>
              <a:t>, deposit, paid, </a:t>
            </a:r>
            <a:r>
              <a:rPr lang="en-GB" sz="1400" dirty="0" err="1"/>
              <a:t>rentStart</a:t>
            </a:r>
            <a:r>
              <a:rPr lang="en-GB" sz="1400" dirty="0"/>
              <a:t>, </a:t>
            </a:r>
            <a:r>
              <a:rPr lang="en-GB" sz="1400" dirty="0" err="1"/>
              <a:t>rentFinish</a:t>
            </a:r>
            <a:r>
              <a:rPr lang="en-GB" sz="14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/>
              <a:t>PropertyForRent</a:t>
            </a:r>
            <a:r>
              <a:rPr lang="en-GB" sz="1400" dirty="0"/>
              <a:t> (</a:t>
            </a:r>
            <a:r>
              <a:rPr lang="en-GB" sz="1400" dirty="0" err="1"/>
              <a:t>propertyNo</a:t>
            </a:r>
            <a:r>
              <a:rPr lang="en-GB" sz="1400" dirty="0"/>
              <a:t>, street, city, postcode, rent)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Client (</a:t>
            </a:r>
            <a:r>
              <a:rPr lang="en-GB" sz="1400" dirty="0" err="1"/>
              <a:t>clientNo</a:t>
            </a:r>
            <a:r>
              <a:rPr lang="en-GB" sz="1400" dirty="0"/>
              <a:t>, </a:t>
            </a:r>
            <a:r>
              <a:rPr lang="en-GB" sz="1400" dirty="0" err="1"/>
              <a:t>fName</a:t>
            </a:r>
            <a:r>
              <a:rPr lang="en-GB" sz="1400" dirty="0"/>
              <a:t>, </a:t>
            </a:r>
            <a:r>
              <a:rPr lang="en-GB" sz="1400" dirty="0" err="1"/>
              <a:t>lName</a:t>
            </a:r>
            <a:r>
              <a:rPr lang="en-GB" sz="1400" dirty="0"/>
              <a:t>, address, </a:t>
            </a:r>
            <a:r>
              <a:rPr lang="en-GB" sz="1400" dirty="0" err="1"/>
              <a:t>telNo</a:t>
            </a:r>
            <a:r>
              <a:rPr lang="en-GB" sz="1400" dirty="0"/>
              <a:t>)</a:t>
            </a:r>
          </a:p>
        </p:txBody>
      </p:sp>
      <p:sp>
        <p:nvSpPr>
          <p:cNvPr id="8" name="Rectangle 7"/>
          <p:cNvSpPr/>
          <p:nvPr/>
        </p:nvSpPr>
        <p:spPr>
          <a:xfrm>
            <a:off x="1115616" y="3861048"/>
            <a:ext cx="6307599" cy="25200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115616" y="6309320"/>
            <a:ext cx="6307599" cy="25200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115616" y="4320000"/>
            <a:ext cx="5184576" cy="25200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115616" y="6552000"/>
            <a:ext cx="5184576" cy="25200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686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Limitations of File-Based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13176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/>
              <a:t>Data dependence</a:t>
            </a:r>
          </a:p>
          <a:p>
            <a:pPr lvl="1"/>
            <a:r>
              <a:rPr lang="en-GB" dirty="0"/>
              <a:t>The file structure is defined in the program code, making changes to an existing structure difficult.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b="1" dirty="0"/>
          </a:p>
          <a:p>
            <a:r>
              <a:rPr lang="en-GB" b="1" dirty="0"/>
              <a:t>Incompatible file formats</a:t>
            </a:r>
          </a:p>
          <a:p>
            <a:pPr lvl="1"/>
            <a:r>
              <a:rPr lang="en-GB" dirty="0"/>
              <a:t>Structure of files are dependent on the application’s programming language.</a:t>
            </a:r>
          </a:p>
          <a:p>
            <a:pPr lvl="1"/>
            <a:r>
              <a:rPr lang="en-GB" dirty="0"/>
              <a:t>Application programs written in different languages cannot easily access each other’s files.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156952"/>
            <a:ext cx="6407806" cy="128016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43808" y="2996952"/>
            <a:ext cx="3096344" cy="1440160"/>
          </a:xfrm>
          <a:prstGeom prst="rect">
            <a:avLst/>
          </a:prstGeom>
          <a:noFill/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5796136" y="2364864"/>
            <a:ext cx="504056" cy="6320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965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Limitations of File-Based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/>
          </a:bodyPr>
          <a:lstStyle/>
          <a:p>
            <a:r>
              <a:rPr lang="en-GB" b="1" dirty="0"/>
              <a:t>Fixed queries or proliferation of application code</a:t>
            </a:r>
          </a:p>
          <a:p>
            <a:pPr lvl="1"/>
            <a:r>
              <a:rPr lang="en-GB" dirty="0"/>
              <a:t>Program’s are written for particular functions with fixed reports and queries - no support for ad hoc/dynamic queries.</a:t>
            </a:r>
          </a:p>
          <a:p>
            <a:pPr lvl="1"/>
            <a:r>
              <a:rPr lang="en-GB" dirty="0"/>
              <a:t>New requirements meant </a:t>
            </a:r>
            <a:r>
              <a:rPr lang="en-GB" b="1" i="1" dirty="0"/>
              <a:t>new</a:t>
            </a:r>
            <a:r>
              <a:rPr lang="en-GB" dirty="0"/>
              <a:t> application program code.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3210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Limitations of File-Based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/>
          </a:bodyPr>
          <a:lstStyle/>
          <a:p>
            <a:r>
              <a:rPr lang="en-GB" dirty="0" smtClean="0"/>
              <a:t>In an Estate Management file-based application, different files may exist for: each property, each sale/rent, each buyer, each renter, and one for each member of staff.</a:t>
            </a:r>
            <a:endParaRPr lang="en-GB" dirty="0"/>
          </a:p>
          <a:p>
            <a:r>
              <a:rPr lang="en-GB" dirty="0"/>
              <a:t>Imagine trying to answer the following </a:t>
            </a:r>
            <a:r>
              <a:rPr lang="en-GB" dirty="0" smtClean="0"/>
              <a:t>queries using all these separate files:</a:t>
            </a:r>
            <a:endParaRPr lang="en-GB" dirty="0"/>
          </a:p>
          <a:p>
            <a:pPr lvl="1"/>
            <a:r>
              <a:rPr lang="en-GB" dirty="0"/>
              <a:t>What three-bedroom properties are available with a large garden and garage?</a:t>
            </a:r>
          </a:p>
          <a:p>
            <a:pPr lvl="1"/>
            <a:r>
              <a:rPr lang="en-GB" dirty="0"/>
              <a:t>What two-bed properties do you have for rent within three miles of the University?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1309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Database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All the limitations of the file-based approach can be attributed to two factors:</a:t>
            </a:r>
          </a:p>
          <a:p>
            <a:pPr lvl="1"/>
            <a:r>
              <a:rPr lang="en-GB" dirty="0"/>
              <a:t>The definition of the data was embedded in application programs, rather than being stored separately and independently.</a:t>
            </a:r>
          </a:p>
          <a:p>
            <a:pPr lvl="1"/>
            <a:r>
              <a:rPr lang="en-GB" dirty="0"/>
              <a:t>There is no control over access and manipulation of data beyond that imposed by application programs.</a:t>
            </a:r>
          </a:p>
          <a:p>
            <a:r>
              <a:rPr lang="en-GB" dirty="0"/>
              <a:t>As a result, the </a:t>
            </a:r>
            <a:r>
              <a:rPr lang="en-GB" b="1" dirty="0"/>
              <a:t>Database</a:t>
            </a:r>
            <a:r>
              <a:rPr lang="en-GB" dirty="0"/>
              <a:t> </a:t>
            </a:r>
            <a:r>
              <a:rPr lang="en-GB"/>
              <a:t>and the </a:t>
            </a:r>
            <a:r>
              <a:rPr lang="en-GB" b="1" dirty="0"/>
              <a:t>Database Management System</a:t>
            </a:r>
            <a:r>
              <a:rPr lang="en-GB" dirty="0"/>
              <a:t> emerged.</a:t>
            </a:r>
          </a:p>
        </p:txBody>
      </p:sp>
    </p:spTree>
    <p:extLst>
      <p:ext uri="{BB962C8B-B14F-4D97-AF65-F5344CB8AC3E}">
        <p14:creationId xmlns:p14="http://schemas.microsoft.com/office/powerpoint/2010/main" val="41286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Database Recap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shared collection of logically, related data, and a description of this data, designed to meet the information needs of an organisation.</a:t>
            </a:r>
          </a:p>
          <a:p>
            <a:r>
              <a:rPr lang="en-GB" dirty="0"/>
              <a:t>Consisting of:</a:t>
            </a:r>
          </a:p>
          <a:p>
            <a:pPr lvl="1"/>
            <a:r>
              <a:rPr lang="en-GB" b="1" dirty="0"/>
              <a:t>The System </a:t>
            </a:r>
            <a:r>
              <a:rPr lang="en-GB" b="1" dirty="0" err="1"/>
              <a:t>Catalog</a:t>
            </a:r>
            <a:r>
              <a:rPr lang="en-GB" dirty="0"/>
              <a:t> (aka the data dictionary or metadata) provides the description of the data to enable data independence.</a:t>
            </a:r>
          </a:p>
          <a:p>
            <a:pPr lvl="1"/>
            <a:r>
              <a:rPr lang="en-GB" b="1" dirty="0"/>
              <a:t>Logically, related data</a:t>
            </a:r>
            <a:r>
              <a:rPr lang="en-GB" dirty="0"/>
              <a:t> comprises entities, attributes and relationships of an organisation’s information.</a:t>
            </a:r>
          </a:p>
        </p:txBody>
      </p:sp>
    </p:spTree>
    <p:extLst>
      <p:ext uri="{BB962C8B-B14F-4D97-AF65-F5344CB8AC3E}">
        <p14:creationId xmlns:p14="http://schemas.microsoft.com/office/powerpoint/2010/main" val="163648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Database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database is also defined as </a:t>
            </a:r>
            <a:r>
              <a:rPr lang="en-GB" i="1" dirty="0"/>
              <a:t>a self-describing collection of integrated records</a:t>
            </a:r>
            <a:r>
              <a:rPr lang="en-GB" dirty="0"/>
              <a:t> because it stores:</a:t>
            </a:r>
          </a:p>
          <a:p>
            <a:pPr lvl="1"/>
            <a:r>
              <a:rPr lang="en-GB" dirty="0"/>
              <a:t>the organisation’s operational data,</a:t>
            </a:r>
          </a:p>
          <a:p>
            <a:pPr lvl="1"/>
            <a:r>
              <a:rPr lang="en-GB" dirty="0"/>
              <a:t>and also a description of this data.</a:t>
            </a:r>
          </a:p>
          <a:p>
            <a:r>
              <a:rPr lang="en-GB" dirty="0"/>
              <a:t>It is this self-describing nature of databases that provides </a:t>
            </a:r>
            <a:r>
              <a:rPr lang="en-GB" b="1" dirty="0"/>
              <a:t>data independence</a:t>
            </a:r>
            <a:r>
              <a:rPr lang="en-GB" dirty="0"/>
              <a:t>, which file-based systems lacked.</a:t>
            </a:r>
          </a:p>
          <a:p>
            <a:r>
              <a:rPr lang="en-GB" dirty="0"/>
              <a:t>More on data independence in the next lecture.</a:t>
            </a:r>
          </a:p>
        </p:txBody>
      </p:sp>
    </p:spTree>
    <p:extLst>
      <p:ext uri="{BB962C8B-B14F-4D97-AF65-F5344CB8AC3E}">
        <p14:creationId xmlns:p14="http://schemas.microsoft.com/office/powerpoint/2010/main" val="2449774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Database Management System (DBMS) Recap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DBMS is software system that enables users to define, create, maintain and control access to the database.</a:t>
            </a:r>
          </a:p>
          <a:p>
            <a:pPr lvl="1"/>
            <a:r>
              <a:rPr lang="en-GB" dirty="0"/>
              <a:t>Access to the database is through the DBMS.</a:t>
            </a:r>
          </a:p>
          <a:p>
            <a:pPr lvl="1"/>
            <a:r>
              <a:rPr lang="en-GB" dirty="0"/>
              <a:t>It sits between application programs and the backend database.</a:t>
            </a:r>
          </a:p>
          <a:p>
            <a:pPr lvl="1"/>
            <a:r>
              <a:rPr lang="en-GB" dirty="0"/>
              <a:t>The DBMS is the software that interacts with users (individuals on workstations and users’ application programs) and the database.</a:t>
            </a:r>
          </a:p>
          <a:p>
            <a:r>
              <a:rPr lang="en-GB" dirty="0"/>
              <a:t>Example DBMSs include Access, Oracle, MySQL, MS SQL Server, etc.</a:t>
            </a:r>
          </a:p>
        </p:txBody>
      </p:sp>
    </p:spTree>
    <p:extLst>
      <p:ext uri="{BB962C8B-B14F-4D97-AF65-F5344CB8AC3E}">
        <p14:creationId xmlns:p14="http://schemas.microsoft.com/office/powerpoint/2010/main" val="339045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Advantages and Disadvantages of DBMSs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DBMS has many advantages, but also some disadvantages.</a:t>
            </a:r>
          </a:p>
          <a:p>
            <a:r>
              <a:rPr lang="en-GB" dirty="0"/>
              <a:t>The advantages and disadvantages are </a:t>
            </a:r>
            <a:r>
              <a:rPr lang="en-GB" u="sng" dirty="0"/>
              <a:t>only</a:t>
            </a:r>
            <a:r>
              <a:rPr lang="en-GB" dirty="0"/>
              <a:t> listed on the following slides.</a:t>
            </a:r>
          </a:p>
          <a:p>
            <a:r>
              <a:rPr lang="en-GB" b="1" dirty="0"/>
              <a:t>Please read </a:t>
            </a:r>
            <a:r>
              <a:rPr lang="en-GB" dirty="0"/>
              <a:t>the accompanying notes for explanations. </a:t>
            </a:r>
          </a:p>
          <a:p>
            <a:pPr lvl="1"/>
            <a:r>
              <a:rPr lang="en-GB" dirty="0"/>
              <a:t>The advantages and disadvantages highlight the differences between the file-based approach and database approach.</a:t>
            </a:r>
          </a:p>
          <a:p>
            <a:pPr lvl="1"/>
            <a:r>
              <a:rPr lang="en-GB" dirty="0"/>
              <a:t>The advantages further highlight why the database approach is better than the file-based approach.</a:t>
            </a:r>
          </a:p>
        </p:txBody>
      </p:sp>
    </p:spTree>
    <p:extLst>
      <p:ext uri="{BB962C8B-B14F-4D97-AF65-F5344CB8AC3E}">
        <p14:creationId xmlns:p14="http://schemas.microsoft.com/office/powerpoint/2010/main" val="76266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Advantages of DBMSs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Control of data redundancy</a:t>
            </a:r>
          </a:p>
          <a:p>
            <a:r>
              <a:rPr lang="en-GB" dirty="0"/>
              <a:t>Data consistency</a:t>
            </a:r>
          </a:p>
          <a:p>
            <a:r>
              <a:rPr lang="en-GB" dirty="0"/>
              <a:t>More information from the same amount of data</a:t>
            </a:r>
          </a:p>
          <a:p>
            <a:r>
              <a:rPr lang="en-GB" dirty="0"/>
              <a:t>Sharing of data</a:t>
            </a:r>
          </a:p>
          <a:p>
            <a:r>
              <a:rPr lang="en-GB" dirty="0"/>
              <a:t>Improved data integrity</a:t>
            </a:r>
          </a:p>
          <a:p>
            <a:r>
              <a:rPr lang="en-GB" dirty="0"/>
              <a:t>Improved security</a:t>
            </a:r>
          </a:p>
          <a:p>
            <a:r>
              <a:rPr lang="en-GB" dirty="0"/>
              <a:t>Enforcement of standards</a:t>
            </a:r>
          </a:p>
          <a:p>
            <a:r>
              <a:rPr lang="en-GB" dirty="0"/>
              <a:t>Economy of scale</a:t>
            </a:r>
          </a:p>
        </p:txBody>
      </p:sp>
    </p:spTree>
    <p:extLst>
      <p:ext uri="{BB962C8B-B14F-4D97-AF65-F5344CB8AC3E}">
        <p14:creationId xmlns:p14="http://schemas.microsoft.com/office/powerpoint/2010/main" val="40970308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Advantages of DBMSs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Balance conflicting requirements</a:t>
            </a:r>
          </a:p>
          <a:p>
            <a:r>
              <a:rPr lang="en-GB" dirty="0"/>
              <a:t>Improved data accessibility and responsiveness</a:t>
            </a:r>
          </a:p>
          <a:p>
            <a:r>
              <a:rPr lang="en-GB" dirty="0"/>
              <a:t>Increased productivity</a:t>
            </a:r>
          </a:p>
          <a:p>
            <a:r>
              <a:rPr lang="en-GB" dirty="0"/>
              <a:t>Improved maintenance through data independence</a:t>
            </a:r>
          </a:p>
          <a:p>
            <a:r>
              <a:rPr lang="en-GB" dirty="0"/>
              <a:t>Increased concurrency</a:t>
            </a:r>
          </a:p>
          <a:p>
            <a:r>
              <a:rPr lang="en-GB" dirty="0"/>
              <a:t>Improved backup and recovery services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97514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Disadvantages of DBMSs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Complexity</a:t>
            </a:r>
          </a:p>
          <a:p>
            <a:r>
              <a:rPr lang="en-GB" dirty="0"/>
              <a:t>Size</a:t>
            </a:r>
          </a:p>
          <a:p>
            <a:r>
              <a:rPr lang="en-GB" dirty="0"/>
              <a:t>Cost of DBMS</a:t>
            </a:r>
          </a:p>
          <a:p>
            <a:r>
              <a:rPr lang="en-GB" dirty="0"/>
              <a:t>Additional hardware costs</a:t>
            </a:r>
          </a:p>
          <a:p>
            <a:r>
              <a:rPr lang="en-GB" dirty="0"/>
              <a:t>Cost of conversion</a:t>
            </a:r>
          </a:p>
          <a:p>
            <a:r>
              <a:rPr lang="en-GB" dirty="0"/>
              <a:t>Performance</a:t>
            </a:r>
          </a:p>
          <a:p>
            <a:r>
              <a:rPr lang="en-GB" dirty="0"/>
              <a:t>Greater impact of a failure</a:t>
            </a:r>
          </a:p>
        </p:txBody>
      </p:sp>
    </p:spTree>
    <p:extLst>
      <p:ext uri="{BB962C8B-B14F-4D97-AF65-F5344CB8AC3E}">
        <p14:creationId xmlns:p14="http://schemas.microsoft.com/office/powerpoint/2010/main" val="2016328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Review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What are the two main problems of the file-based approach?</a:t>
            </a:r>
          </a:p>
          <a:p>
            <a:r>
              <a:rPr lang="en-GB" dirty="0" smtClean="0"/>
              <a:t>Consider a situation where Excel is used as “a database”. What problems may this pose?</a:t>
            </a:r>
            <a:endParaRPr lang="en-GB" dirty="0" smtClean="0"/>
          </a:p>
          <a:p>
            <a:r>
              <a:rPr lang="en-GB" dirty="0" smtClean="0"/>
              <a:t>Compare </a:t>
            </a:r>
            <a:r>
              <a:rPr lang="en-GB" dirty="0"/>
              <a:t>and contrast the file-based system to a database management system.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46916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9065</TotalTime>
  <Words>1024</Words>
  <Application>Microsoft Office PowerPoint</Application>
  <PresentationFormat>On-screen Show (4:3)</PresentationFormat>
  <Paragraphs>132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Cambria</vt:lpstr>
      <vt:lpstr>Wingdings</vt:lpstr>
      <vt:lpstr>Wingdings 2</vt:lpstr>
      <vt:lpstr>Median</vt:lpstr>
      <vt:lpstr>Introduction</vt:lpstr>
      <vt:lpstr>Today’s Lecture</vt:lpstr>
      <vt:lpstr>Historical Development of Databases</vt:lpstr>
      <vt:lpstr>History of Databases Summarised</vt:lpstr>
      <vt:lpstr>File-Based Systems</vt:lpstr>
      <vt:lpstr>Limitations of File-Based Approach</vt:lpstr>
      <vt:lpstr>Limitations of File-Based Approach</vt:lpstr>
      <vt:lpstr>Limitations of File-Based Approach</vt:lpstr>
      <vt:lpstr>Limitations of File-Based Approach</vt:lpstr>
      <vt:lpstr>Limitations of File-Based Approach</vt:lpstr>
      <vt:lpstr>Database Approach</vt:lpstr>
      <vt:lpstr>Database Recap</vt:lpstr>
      <vt:lpstr>Database</vt:lpstr>
      <vt:lpstr>Database Management System (DBMS) Recap</vt:lpstr>
      <vt:lpstr>Advantages and Disadvantages of DBMSs</vt:lpstr>
      <vt:lpstr>Advantages of DBMSs</vt:lpstr>
      <vt:lpstr>Advantages of DBMSs</vt:lpstr>
      <vt:lpstr>Disadvantages of DBMSs</vt:lpstr>
      <vt:lpstr>Review Question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1247</cp:revision>
  <cp:lastPrinted>2014-09-29T16:21:25Z</cp:lastPrinted>
  <dcterms:created xsi:type="dcterms:W3CDTF">2013-09-18T07:00:31Z</dcterms:created>
  <dcterms:modified xsi:type="dcterms:W3CDTF">2019-09-30T09:15:35Z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