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73" r:id="rId3"/>
    <p:sldId id="259" r:id="rId4"/>
    <p:sldId id="261" r:id="rId5"/>
    <p:sldId id="267" r:id="rId6"/>
    <p:sldId id="265" r:id="rId7"/>
    <p:sldId id="266" r:id="rId8"/>
    <p:sldId id="262" r:id="rId9"/>
    <p:sldId id="260" r:id="rId10"/>
    <p:sldId id="268"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339"/>
    <p:restoredTop sz="94615"/>
  </p:normalViewPr>
  <p:slideViewPr>
    <p:cSldViewPr snapToGrid="0">
      <p:cViewPr varScale="1">
        <p:scale>
          <a:sx n="85" d="100"/>
          <a:sy n="85" d="100"/>
        </p:scale>
        <p:origin x="200"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August 16, 2026</a:t>
            </a:fld>
            <a:endParaRPr lang="en-US" dirty="0"/>
          </a:p>
        </p:txBody>
      </p:sp>
    </p:spTree>
    <p:extLst>
      <p:ext uri="{BB962C8B-B14F-4D97-AF65-F5344CB8AC3E}">
        <p14:creationId xmlns:p14="http://schemas.microsoft.com/office/powerpoint/2010/main" val="70392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August 16, 2026</a:t>
            </a:fld>
            <a:endParaRPr lang="en-US" dirty="0"/>
          </a:p>
        </p:txBody>
      </p:sp>
    </p:spTree>
    <p:extLst>
      <p:ext uri="{BB962C8B-B14F-4D97-AF65-F5344CB8AC3E}">
        <p14:creationId xmlns:p14="http://schemas.microsoft.com/office/powerpoint/2010/main" val="848214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August 16, 2026</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13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August 16, 2026</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145619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August 16, 2026</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65507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August 16, 2026</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387562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August 16, 2026</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3388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August 16, 2026</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978020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August 16, 2026</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471239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August 16, 2026</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03338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August 16, 2026</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76091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August 16, 2026</a:t>
            </a:fld>
            <a:endParaRPr lang="en-US" dirty="0"/>
          </a:p>
        </p:txBody>
      </p:sp>
    </p:spTree>
    <p:extLst>
      <p:ext uri="{BB962C8B-B14F-4D97-AF65-F5344CB8AC3E}">
        <p14:creationId xmlns:p14="http://schemas.microsoft.com/office/powerpoint/2010/main" val="1556909405"/>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A5F57220-B3BC-40FE-9FA8-28584D25C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C81B4-D61E-C769-47B7-0850A7404802}"/>
              </a:ext>
            </a:extLst>
          </p:cNvPr>
          <p:cNvSpPr>
            <a:spLocks noGrp="1"/>
          </p:cNvSpPr>
          <p:nvPr>
            <p:ph type="ctrTitle"/>
          </p:nvPr>
        </p:nvSpPr>
        <p:spPr>
          <a:xfrm>
            <a:off x="450000" y="226800"/>
            <a:ext cx="4719600" cy="2986300"/>
          </a:xfrm>
        </p:spPr>
        <p:txBody>
          <a:bodyPr anchor="t">
            <a:normAutofit/>
          </a:bodyPr>
          <a:lstStyle/>
          <a:p>
            <a:r>
              <a:rPr lang="en-GB" sz="3000"/>
              <a:t>Task 3 </a:t>
            </a:r>
            <a:br>
              <a:rPr lang="en-GB" sz="3000"/>
            </a:br>
            <a:r>
              <a:rPr lang="en-GB" sz="3000"/>
              <a:t>Source Evaluation Template.</a:t>
            </a:r>
            <a:br>
              <a:rPr lang="en-GB" sz="3000"/>
            </a:br>
            <a:br>
              <a:rPr lang="en-GB" sz="3000"/>
            </a:br>
            <a:r>
              <a:rPr lang="en-GB" sz="3000" i="0"/>
              <a:t>Topic: The use of social media to promote businesses. .</a:t>
            </a:r>
            <a:br>
              <a:rPr lang="en-GB" sz="3000"/>
            </a:br>
            <a:endParaRPr lang="en-US" sz="3000"/>
          </a:p>
        </p:txBody>
      </p:sp>
      <p:sp>
        <p:nvSpPr>
          <p:cNvPr id="3" name="Subtitle 2">
            <a:extLst>
              <a:ext uri="{FF2B5EF4-FFF2-40B4-BE49-F238E27FC236}">
                <a16:creationId xmlns:a16="http://schemas.microsoft.com/office/drawing/2014/main" id="{D83EF67F-718E-1592-1E32-0B041CB16EFC}"/>
              </a:ext>
            </a:extLst>
          </p:cNvPr>
          <p:cNvSpPr>
            <a:spLocks noGrp="1"/>
          </p:cNvSpPr>
          <p:nvPr>
            <p:ph type="subTitle" idx="1"/>
          </p:nvPr>
        </p:nvSpPr>
        <p:spPr>
          <a:xfrm>
            <a:off x="6094800" y="345600"/>
            <a:ext cx="5169600" cy="2876400"/>
          </a:xfrm>
        </p:spPr>
        <p:txBody>
          <a:bodyPr>
            <a:normAutofit/>
          </a:bodyPr>
          <a:lstStyle/>
          <a:p>
            <a:r>
              <a:rPr lang="en-GB" b="1" i="1">
                <a:latin typeface="+mj-lt"/>
                <a:ea typeface="+mj-ea"/>
                <a:cs typeface="+mj-cs"/>
              </a:rPr>
              <a:t>Name and student ID: </a:t>
            </a:r>
          </a:p>
          <a:p>
            <a:r>
              <a:rPr lang="en-GB" b="1" i="1">
                <a:latin typeface="+mj-lt"/>
                <a:ea typeface="+mj-ea"/>
                <a:cs typeface="+mj-cs"/>
              </a:rPr>
              <a:t>Karen Lissette  Alarcon De Torres - 2525897</a:t>
            </a:r>
          </a:p>
          <a:p>
            <a:endParaRPr lang="en-US" dirty="0"/>
          </a:p>
        </p:txBody>
      </p:sp>
      <p:cxnSp>
        <p:nvCxnSpPr>
          <p:cNvPr id="66" name="Straight Connector 65">
            <a:extLst>
              <a:ext uri="{FF2B5EF4-FFF2-40B4-BE49-F238E27FC236}">
                <a16:creationId xmlns:a16="http://schemas.microsoft.com/office/drawing/2014/main" id="{E162CD6F-E89D-4CC2-BA38-20EB86002F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2772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4EA7845-6518-CD34-176B-F767BAE45788}"/>
              </a:ext>
            </a:extLst>
          </p:cNvPr>
          <p:cNvPicPr>
            <a:picLocks noChangeAspect="1"/>
          </p:cNvPicPr>
          <p:nvPr/>
        </p:nvPicPr>
        <p:blipFill>
          <a:blip r:embed="rId2"/>
          <a:srcRect t="10019" b="2619"/>
          <a:stretch>
            <a:fillRect/>
          </a:stretch>
        </p:blipFill>
        <p:spPr>
          <a:xfrm>
            <a:off x="450000" y="3639600"/>
            <a:ext cx="5166000" cy="2775600"/>
          </a:xfrm>
          <a:prstGeom prst="rect">
            <a:avLst/>
          </a:prstGeom>
        </p:spPr>
      </p:pic>
      <p:pic>
        <p:nvPicPr>
          <p:cNvPr id="4" name="Picture 3">
            <a:extLst>
              <a:ext uri="{FF2B5EF4-FFF2-40B4-BE49-F238E27FC236}">
                <a16:creationId xmlns:a16="http://schemas.microsoft.com/office/drawing/2014/main" id="{4E3DBD22-1316-8A6C-A150-1B1A17900A0F}"/>
              </a:ext>
            </a:extLst>
          </p:cNvPr>
          <p:cNvPicPr>
            <a:picLocks noChangeAspect="1"/>
          </p:cNvPicPr>
          <p:nvPr/>
        </p:nvPicPr>
        <p:blipFill>
          <a:blip r:embed="rId3"/>
          <a:srcRect t="8283" r="-2" b="3484"/>
          <a:stretch>
            <a:fillRect/>
          </a:stretch>
        </p:blipFill>
        <p:spPr>
          <a:xfrm>
            <a:off x="5796000" y="3639600"/>
            <a:ext cx="5494912" cy="2775600"/>
          </a:xfrm>
          <a:custGeom>
            <a:avLst/>
            <a:gdLst/>
            <a:ahLst/>
            <a:cxnLst/>
            <a:rect l="l" t="t" r="r" b="b"/>
            <a:pathLst>
              <a:path w="5494912" h="2775600">
                <a:moveTo>
                  <a:pt x="0" y="0"/>
                </a:moveTo>
                <a:lnTo>
                  <a:pt x="5494912" y="0"/>
                </a:lnTo>
                <a:lnTo>
                  <a:pt x="5494912" y="2775600"/>
                </a:lnTo>
                <a:lnTo>
                  <a:pt x="0" y="2775600"/>
                </a:lnTo>
                <a:close/>
              </a:path>
            </a:pathLst>
          </a:custGeom>
        </p:spPr>
      </p:pic>
    </p:spTree>
    <p:extLst>
      <p:ext uri="{BB962C8B-B14F-4D97-AF65-F5344CB8AC3E}">
        <p14:creationId xmlns:p14="http://schemas.microsoft.com/office/powerpoint/2010/main" val="3888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EC40763-63F8-B5D2-AD95-B83B87EFB507}"/>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7887A5D-F16A-A529-714D-86C6DD432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20D8147-16DF-7BEA-796D-066EC4FD8741}"/>
              </a:ext>
            </a:extLst>
          </p:cNvPr>
          <p:cNvPicPr>
            <a:picLocks noChangeAspect="1"/>
          </p:cNvPicPr>
          <p:nvPr/>
        </p:nvPicPr>
        <p:blipFill>
          <a:blip r:embed="rId2"/>
          <a:srcRect t="1747"/>
          <a:stretch>
            <a:fillRect/>
          </a:stretch>
        </p:blipFill>
        <p:spPr>
          <a:xfrm>
            <a:off x="109203" y="297327"/>
            <a:ext cx="12191980" cy="6857990"/>
          </a:xfrm>
          <a:prstGeom prst="rect">
            <a:avLst/>
          </a:prstGeom>
        </p:spPr>
      </p:pic>
      <p:sp>
        <p:nvSpPr>
          <p:cNvPr id="40" name="Rectangle 39">
            <a:extLst>
              <a:ext uri="{FF2B5EF4-FFF2-40B4-BE49-F238E27FC236}">
                <a16:creationId xmlns:a16="http://schemas.microsoft.com/office/drawing/2014/main" id="{EEFFBE1E-2BB5-42F9-064D-946F7FB0BE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412"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8C462-B429-70C1-FED2-91AD2D814414}"/>
              </a:ext>
            </a:extLst>
          </p:cNvPr>
          <p:cNvSpPr>
            <a:spLocks noGrp="1"/>
          </p:cNvSpPr>
          <p:nvPr>
            <p:ph type="ctrTitle"/>
          </p:nvPr>
        </p:nvSpPr>
        <p:spPr>
          <a:xfrm>
            <a:off x="3958824" y="3087975"/>
            <a:ext cx="7792941" cy="2503345"/>
          </a:xfrm>
        </p:spPr>
        <p:txBody>
          <a:bodyPr>
            <a:normAutofit/>
          </a:bodyPr>
          <a:lstStyle/>
          <a:p>
            <a:r>
              <a:rPr lang="en-GB" sz="2000" dirty="0">
                <a:latin typeface="Arial" panose="020B0604020202020204" pitchFamily="34" charset="0"/>
                <a:cs typeface="Arial" panose="020B0604020202020204" pitchFamily="34" charset="0"/>
              </a:rPr>
              <a:t>Author(s):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Carlos Vladimir Moreano Guerra, Edwin Ramiro Haro Haro, Paulina Alexandra Villagomez Valencia. From University Ecuador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Year published: e article was published in March – April 2024, Volume 8 Number 2</a:t>
            </a:r>
            <a:r>
              <a:rPr lang="en-GB" sz="500" dirty="0">
                <a:latin typeface="Arial" panose="020B0604020202020204" pitchFamily="34" charset="0"/>
                <a:cs typeface="Arial" panose="020B0604020202020204" pitchFamily="34" charset="0"/>
              </a:rPr>
              <a:t> .</a:t>
            </a:r>
            <a:br>
              <a:rPr lang="en-GB" sz="500" dirty="0">
                <a:latin typeface="Arial" panose="020B0604020202020204" pitchFamily="34" charset="0"/>
                <a:cs typeface="Arial" panose="020B0604020202020204" pitchFamily="34" charset="0"/>
              </a:rPr>
            </a:br>
            <a:r>
              <a:rPr lang="en-GB" sz="500" dirty="0" err="1">
                <a:latin typeface="Arial" panose="020B0604020202020204" pitchFamily="34" charset="0"/>
                <a:cs typeface="Arial" panose="020B0604020202020204" pitchFamily="34" charset="0"/>
              </a:rPr>
              <a:t>Refe</a:t>
            </a:r>
            <a:endParaRPr lang="en-US" sz="500" dirty="0">
              <a:latin typeface="Arial" panose="020B0604020202020204" pitchFamily="34" charset="0"/>
              <a:cs typeface="Arial" panose="020B0604020202020204" pitchFamily="34" charset="0"/>
            </a:endParaRPr>
          </a:p>
        </p:txBody>
      </p:sp>
      <p:cxnSp>
        <p:nvCxnSpPr>
          <p:cNvPr id="42" name="Straight Connector 41">
            <a:extLst>
              <a:ext uri="{FF2B5EF4-FFF2-40B4-BE49-F238E27FC236}">
                <a16:creationId xmlns:a16="http://schemas.microsoft.com/office/drawing/2014/main" id="{4052B7EE-E716-620C-296B-BCAA9855A2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7C46B0C-34A4-B44B-8227-C8BC49B88D6A}"/>
              </a:ext>
            </a:extLst>
          </p:cNvPr>
          <p:cNvSpPr txBox="1"/>
          <p:nvPr/>
        </p:nvSpPr>
        <p:spPr>
          <a:xfrm>
            <a:off x="3935413" y="864000"/>
            <a:ext cx="8147384" cy="2862322"/>
          </a:xfrm>
          <a:prstGeom prst="rect">
            <a:avLst/>
          </a:prstGeom>
          <a:noFill/>
        </p:spPr>
        <p:txBody>
          <a:bodyPr wrap="square" rtlCol="0">
            <a:spAutoFit/>
          </a:bodyPr>
          <a:lstStyle/>
          <a:p>
            <a:pPr algn="just"/>
            <a:r>
              <a:rPr lang="en-US" sz="2000" i="1" dirty="0">
                <a:solidFill>
                  <a:schemeClr val="tx2"/>
                </a:solidFill>
                <a:latin typeface="Arial" panose="020B0604020202020204" pitchFamily="34" charset="0"/>
                <a:ea typeface="+mj-ea"/>
                <a:cs typeface="Arial" panose="020B0604020202020204" pitchFamily="34" charset="0"/>
              </a:rPr>
              <a:t>Title of Source  : Social  Networks and their </a:t>
            </a:r>
            <a:r>
              <a:rPr lang="en-US" sz="2000" i="1" dirty="0" err="1">
                <a:solidFill>
                  <a:schemeClr val="tx2"/>
                </a:solidFill>
                <a:latin typeface="Arial" panose="020B0604020202020204" pitchFamily="34" charset="0"/>
                <a:ea typeface="+mj-ea"/>
                <a:cs typeface="Arial" panose="020B0604020202020204" pitchFamily="34" charset="0"/>
              </a:rPr>
              <a:t>impract</a:t>
            </a:r>
            <a:r>
              <a:rPr lang="en-US" sz="2000" i="1" dirty="0">
                <a:solidFill>
                  <a:schemeClr val="tx2"/>
                </a:solidFill>
                <a:latin typeface="Arial" panose="020B0604020202020204" pitchFamily="34" charset="0"/>
                <a:ea typeface="+mj-ea"/>
                <a:cs typeface="Arial" panose="020B0604020202020204" pitchFamily="34" charset="0"/>
              </a:rPr>
              <a:t> on the digital environment of companies.</a:t>
            </a:r>
          </a:p>
          <a:p>
            <a:pPr algn="just"/>
            <a:endParaRPr lang="en-US" sz="2000" i="1" dirty="0">
              <a:solidFill>
                <a:schemeClr val="tx2"/>
              </a:solidFill>
              <a:latin typeface="Arial" panose="020B0604020202020204" pitchFamily="34" charset="0"/>
              <a:ea typeface="+mj-ea"/>
              <a:cs typeface="Arial" panose="020B0604020202020204" pitchFamily="34" charset="0"/>
            </a:endParaRPr>
          </a:p>
          <a:p>
            <a:pPr algn="just"/>
            <a:r>
              <a:rPr lang="en-US" sz="2000" i="1" dirty="0">
                <a:solidFill>
                  <a:schemeClr val="tx2"/>
                </a:solidFill>
                <a:latin typeface="Arial" panose="020B0604020202020204" pitchFamily="34" charset="0"/>
                <a:ea typeface="+mj-ea"/>
                <a:cs typeface="Arial" panose="020B0604020202020204" pitchFamily="34" charset="0"/>
              </a:rPr>
              <a:t>Source information: Journal, Science Latina International. </a:t>
            </a:r>
          </a:p>
          <a:p>
            <a:pPr algn="just"/>
            <a:endParaRPr lang="en-US" sz="2000" i="1" dirty="0">
              <a:solidFill>
                <a:schemeClr val="tx2"/>
              </a:solidFill>
              <a:latin typeface="Arial" panose="020B0604020202020204" pitchFamily="34" charset="0"/>
              <a:ea typeface="+mj-ea"/>
              <a:cs typeface="Arial" panose="020B0604020202020204" pitchFamily="34" charset="0"/>
            </a:endParaRPr>
          </a:p>
          <a:p>
            <a:pPr algn="just"/>
            <a:r>
              <a:rPr lang="en-US" sz="2000" i="1" dirty="0">
                <a:solidFill>
                  <a:schemeClr val="tx2"/>
                </a:solidFill>
                <a:latin typeface="Arial" panose="020B0604020202020204" pitchFamily="34" charset="0"/>
                <a:ea typeface="+mj-ea"/>
                <a:cs typeface="Arial" panose="020B0604020202020204" pitchFamily="34" charset="0"/>
              </a:rPr>
              <a:t>Type: </a:t>
            </a:r>
            <a:r>
              <a:rPr lang="en-US" sz="2000" i="1" dirty="0" err="1">
                <a:solidFill>
                  <a:schemeClr val="tx2"/>
                </a:solidFill>
                <a:latin typeface="Arial" panose="020B0604020202020204" pitchFamily="34" charset="0"/>
                <a:ea typeface="+mj-ea"/>
                <a:cs typeface="Arial" panose="020B0604020202020204" pitchFamily="34" charset="0"/>
              </a:rPr>
              <a:t>Multidisplinary</a:t>
            </a:r>
            <a:r>
              <a:rPr lang="en-US" sz="2000" i="1" dirty="0">
                <a:solidFill>
                  <a:schemeClr val="tx2"/>
                </a:solidFill>
                <a:latin typeface="Arial" panose="020B0604020202020204" pitchFamily="34" charset="0"/>
                <a:ea typeface="+mj-ea"/>
                <a:cs typeface="Arial" panose="020B0604020202020204" pitchFamily="34" charset="0"/>
              </a:rPr>
              <a:t> Scientific Journal – It is Academic so it is reliable.</a:t>
            </a:r>
          </a:p>
          <a:p>
            <a:pPr algn="just"/>
            <a:r>
              <a:rPr lang="en-US" sz="2000" i="1" dirty="0">
                <a:solidFill>
                  <a:schemeClr val="tx2"/>
                </a:solidFill>
                <a:latin typeface="Arial" panose="020B0604020202020204" pitchFamily="34" charset="0"/>
                <a:ea typeface="+mj-ea"/>
                <a:cs typeface="Arial" panose="020B0604020202020204" pitchFamily="34" charset="0"/>
              </a:rPr>
              <a:t>Location : Mexico city</a:t>
            </a:r>
          </a:p>
          <a:p>
            <a:pPr algn="just"/>
            <a:r>
              <a:rPr lang="en-US" sz="2000" i="1" dirty="0">
                <a:solidFill>
                  <a:schemeClr val="tx2"/>
                </a:solidFill>
                <a:latin typeface="Arial" panose="020B0604020202020204" pitchFamily="34" charset="0"/>
                <a:ea typeface="+mj-ea"/>
                <a:cs typeface="Arial" panose="020B0604020202020204" pitchFamily="34" charset="0"/>
              </a:rPr>
              <a:t>ISSSN: 207 – 2215.</a:t>
            </a:r>
          </a:p>
          <a:p>
            <a:pPr algn="just"/>
            <a:r>
              <a:rPr lang="en-US" sz="2000" i="1" dirty="0">
                <a:solidFill>
                  <a:schemeClr val="tx2"/>
                </a:solidFill>
                <a:latin typeface="Arial" panose="020B0604020202020204" pitchFamily="34" charset="0"/>
                <a:ea typeface="+mj-ea"/>
                <a:cs typeface="Arial" panose="020B0604020202020204" pitchFamily="34" charset="0"/>
              </a:rPr>
              <a:t>DOI: </a:t>
            </a:r>
            <a:r>
              <a:rPr lang="en-US" sz="2000" i="1" dirty="0" err="1">
                <a:solidFill>
                  <a:schemeClr val="tx2"/>
                </a:solidFill>
                <a:latin typeface="Arial" panose="020B0604020202020204" pitchFamily="34" charset="0"/>
                <a:ea typeface="+mj-ea"/>
                <a:cs typeface="Arial" panose="020B0604020202020204" pitchFamily="34" charset="0"/>
              </a:rPr>
              <a:t>doi.org</a:t>
            </a:r>
            <a:endParaRPr lang="en-US" sz="2000" i="1" dirty="0">
              <a:solidFill>
                <a:schemeClr val="tx2"/>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63468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731C7EC-D2E0-C640-DDDB-BAC3AAE786EE}"/>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B6BB888-617E-4D93-B6D4-2EB9D9D98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F28AF0-225E-270F-A753-E036F77C27A0}"/>
              </a:ext>
            </a:extLst>
          </p:cNvPr>
          <p:cNvPicPr>
            <a:picLocks noChangeAspect="1"/>
          </p:cNvPicPr>
          <p:nvPr/>
        </p:nvPicPr>
        <p:blipFill>
          <a:blip r:embed="rId2"/>
          <a:srcRect t="1747"/>
          <a:stretch>
            <a:fillRect/>
          </a:stretch>
        </p:blipFill>
        <p:spPr>
          <a:xfrm>
            <a:off x="109203" y="352388"/>
            <a:ext cx="12191980" cy="6857990"/>
          </a:xfrm>
          <a:prstGeom prst="rect">
            <a:avLst/>
          </a:prstGeom>
        </p:spPr>
      </p:pic>
      <p:sp>
        <p:nvSpPr>
          <p:cNvPr id="40" name="Rectangle 39">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412"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2FA74-2AC9-0CEA-EBEB-574A06948DB2}"/>
              </a:ext>
            </a:extLst>
          </p:cNvPr>
          <p:cNvSpPr>
            <a:spLocks noGrp="1"/>
          </p:cNvSpPr>
          <p:nvPr>
            <p:ph type="ctrTitle"/>
          </p:nvPr>
        </p:nvSpPr>
        <p:spPr>
          <a:xfrm>
            <a:off x="3935413" y="732416"/>
            <a:ext cx="8024764" cy="4933865"/>
          </a:xfrm>
        </p:spPr>
        <p:txBody>
          <a:bodyPr>
            <a:normAutofit fontScale="90000"/>
          </a:bodyPr>
          <a:lstStyle/>
          <a:p>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Summary: This article analyses how social networks impact the digital environment of companies. It </a:t>
            </a:r>
            <a:r>
              <a:rPr lang="en-GB" sz="2400" dirty="0" err="1">
                <a:latin typeface="Arial" panose="020B0604020202020204" pitchFamily="34" charset="0"/>
                <a:cs typeface="Arial" panose="020B0604020202020204" pitchFamily="34" charset="0"/>
              </a:rPr>
              <a:t>explaines</a:t>
            </a:r>
            <a:r>
              <a:rPr lang="en-GB" sz="2400" dirty="0">
                <a:latin typeface="Arial" panose="020B0604020202020204" pitchFamily="34" charset="0"/>
                <a:cs typeface="Arial" panose="020B0604020202020204" pitchFamily="34" charset="0"/>
              </a:rPr>
              <a:t> the benefits and challenges of using social media for business promotion.</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Reference: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Autor , A,A, (20224).  Social Networks and their impact on the digital environment of companies . Latina </a:t>
            </a:r>
            <a:r>
              <a:rPr lang="en-GB" sz="2400" dirty="0" err="1">
                <a:latin typeface="Arial" panose="020B0604020202020204" pitchFamily="34" charset="0"/>
                <a:cs typeface="Arial" panose="020B0604020202020204" pitchFamily="34" charset="0"/>
              </a:rPr>
              <a:t>Scence</a:t>
            </a:r>
            <a:r>
              <a:rPr lang="en-GB" sz="2400" dirty="0">
                <a:latin typeface="Arial" panose="020B0604020202020204" pitchFamily="34" charset="0"/>
                <a:cs typeface="Arial" panose="020B0604020202020204" pitchFamily="34" charset="0"/>
              </a:rPr>
              <a:t> International.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/10.37811/cl_rcm.v8i2.</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Social Networks and Their Impact on the Digital Environment of Companies.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600" dirty="0" err="1">
                <a:latin typeface="Arial" panose="020B0604020202020204" pitchFamily="34" charset="0"/>
                <a:cs typeface="Arial" panose="020B0604020202020204" pitchFamily="34" charset="0"/>
              </a:rPr>
              <a:t>Refe</a:t>
            </a:r>
            <a:endParaRPr lang="en-US" sz="600" dirty="0">
              <a:latin typeface="Arial" panose="020B0604020202020204" pitchFamily="34" charset="0"/>
              <a:cs typeface="Arial" panose="020B0604020202020204" pitchFamily="34" charset="0"/>
            </a:endParaRPr>
          </a:p>
        </p:txBody>
      </p:sp>
      <p:cxnSp>
        <p:nvCxnSpPr>
          <p:cNvPr id="42" name="Straight Connector 41">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60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307A7EB-3D67-FBF0-BC92-0F823436FF9D}"/>
            </a:ext>
          </a:extLst>
        </p:cNvPr>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1AC9065-C961-45DA-BF0F-07DE2452B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6A3180-04FD-3D2D-3C9A-86628EDCA49A}"/>
              </a:ext>
            </a:extLst>
          </p:cNvPr>
          <p:cNvPicPr>
            <a:picLocks noChangeAspect="1"/>
          </p:cNvPicPr>
          <p:nvPr/>
        </p:nvPicPr>
        <p:blipFill>
          <a:blip r:embed="rId2"/>
          <a:srcRect t="1747"/>
          <a:stretch>
            <a:fillRect/>
          </a:stretch>
        </p:blipFill>
        <p:spPr>
          <a:xfrm>
            <a:off x="-71696" y="10"/>
            <a:ext cx="12191980" cy="6857990"/>
          </a:xfrm>
          <a:prstGeom prst="rect">
            <a:avLst/>
          </a:prstGeom>
        </p:spPr>
      </p:pic>
      <p:sp>
        <p:nvSpPr>
          <p:cNvPr id="98" name="Rectangle 97">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E081C38-FBD8-073E-1580-F5535C402076}"/>
              </a:ext>
            </a:extLst>
          </p:cNvPr>
          <p:cNvSpPr>
            <a:spLocks noGrp="1"/>
          </p:cNvSpPr>
          <p:nvPr>
            <p:ph type="subTitle" idx="1"/>
          </p:nvPr>
        </p:nvSpPr>
        <p:spPr>
          <a:xfrm>
            <a:off x="66565" y="598250"/>
            <a:ext cx="8256588" cy="5395750"/>
          </a:xfrm>
        </p:spPr>
        <p:txBody>
          <a:bodyPr>
            <a:normAutofit fontScale="40000" lnSpcReduction="20000"/>
          </a:bodyPr>
          <a:lstStyle/>
          <a:p>
            <a:endParaRPr lang="en-GB" sz="4200" b="1" i="1" dirty="0">
              <a:solidFill>
                <a:schemeClr val="tx2"/>
              </a:solidFill>
              <a:latin typeface="Arial" panose="020B0604020202020204" pitchFamily="34" charset="0"/>
              <a:ea typeface="+mj-ea"/>
              <a:cs typeface="Arial" panose="020B0604020202020204" pitchFamily="34" charset="0"/>
            </a:endParaRPr>
          </a:p>
          <a:p>
            <a:r>
              <a:rPr lang="en-GB" sz="4400" b="1" i="1" dirty="0">
                <a:solidFill>
                  <a:schemeClr val="tx2"/>
                </a:solidFill>
                <a:latin typeface="Arial" panose="020B0604020202020204" pitchFamily="34" charset="0"/>
                <a:ea typeface="+mj-ea"/>
                <a:cs typeface="Arial" panose="020B0604020202020204" pitchFamily="34" charset="0"/>
              </a:rPr>
              <a:t>      </a:t>
            </a:r>
            <a:r>
              <a:rPr lang="en-GB" sz="4900" b="1" i="1" dirty="0">
                <a:solidFill>
                  <a:schemeClr val="tx2"/>
                </a:solidFill>
                <a:latin typeface="Arial" panose="020B0604020202020204" pitchFamily="34" charset="0"/>
                <a:ea typeface="+mj-ea"/>
                <a:cs typeface="Arial" panose="020B0604020202020204" pitchFamily="34" charset="0"/>
              </a:rPr>
              <a:t>How did you find this source?</a:t>
            </a:r>
          </a:p>
          <a:p>
            <a:r>
              <a:rPr lang="en-GB" sz="4300" b="1" i="1" dirty="0">
                <a:solidFill>
                  <a:schemeClr val="tx2"/>
                </a:solidFill>
                <a:latin typeface="Arial" panose="020B0604020202020204" pitchFamily="34" charset="0"/>
                <a:ea typeface="+mj-ea"/>
                <a:cs typeface="Arial" panose="020B0604020202020204" pitchFamily="34" charset="0"/>
              </a:rPr>
              <a:t> </a:t>
            </a:r>
            <a:br>
              <a:rPr lang="en-GB" sz="4300" i="1" dirty="0">
                <a:solidFill>
                  <a:schemeClr val="tx2"/>
                </a:solidFill>
                <a:latin typeface="Arial" panose="020B0604020202020204" pitchFamily="34" charset="0"/>
                <a:ea typeface="+mj-ea"/>
                <a:cs typeface="Arial" panose="020B0604020202020204" pitchFamily="34" charset="0"/>
              </a:rPr>
            </a:br>
            <a:r>
              <a:rPr lang="en-GB" sz="4300" i="1" dirty="0">
                <a:solidFill>
                  <a:schemeClr val="tx2"/>
                </a:solidFill>
                <a:latin typeface="Arial" panose="020B0604020202020204" pitchFamily="34" charset="0"/>
                <a:ea typeface="+mj-ea"/>
                <a:cs typeface="Arial" panose="020B0604020202020204" pitchFamily="34" charset="0"/>
              </a:rPr>
              <a:t> I found this source by using ,Google Scholar and searching for “  social media”  “business”</a:t>
            </a:r>
          </a:p>
          <a:p>
            <a:endParaRPr lang="en-GB" sz="3800" i="1" dirty="0">
              <a:solidFill>
                <a:schemeClr val="tx2"/>
              </a:solidFill>
              <a:latin typeface="Arial" panose="020B0604020202020204" pitchFamily="34" charset="0"/>
              <a:ea typeface="+mj-ea"/>
              <a:cs typeface="Arial" panose="020B0604020202020204" pitchFamily="34" charset="0"/>
            </a:endParaRPr>
          </a:p>
          <a:p>
            <a:r>
              <a:rPr lang="en-GB" sz="3800" b="1" i="1" dirty="0">
                <a:solidFill>
                  <a:schemeClr val="tx2"/>
                </a:solidFill>
                <a:latin typeface="Arial" panose="020B0604020202020204" pitchFamily="34" charset="0"/>
                <a:ea typeface="+mj-ea"/>
                <a:cs typeface="Arial" panose="020B0604020202020204" pitchFamily="34" charset="0"/>
              </a:rPr>
              <a:t>     </a:t>
            </a:r>
            <a:r>
              <a:rPr lang="en-GB" sz="4500" b="1" i="1" dirty="0">
                <a:solidFill>
                  <a:schemeClr val="tx2"/>
                </a:solidFill>
                <a:latin typeface="Arial" panose="020B0604020202020204" pitchFamily="34" charset="0"/>
                <a:ea typeface="+mj-ea"/>
                <a:cs typeface="Arial" panose="020B0604020202020204" pitchFamily="34" charset="0"/>
              </a:rPr>
              <a:t>Why did I choose this source?</a:t>
            </a:r>
            <a:endParaRPr lang="en-GB" sz="3800" b="1" i="1" dirty="0">
              <a:solidFill>
                <a:schemeClr val="tx2"/>
              </a:solidFill>
              <a:latin typeface="Arial" panose="020B0604020202020204" pitchFamily="34" charset="0"/>
              <a:ea typeface="+mj-ea"/>
              <a:cs typeface="Arial" panose="020B0604020202020204" pitchFamily="34" charset="0"/>
            </a:endParaRPr>
          </a:p>
          <a:p>
            <a:br>
              <a:rPr lang="en-GB" sz="3800" b="1" i="1" dirty="0">
                <a:solidFill>
                  <a:schemeClr val="tx2"/>
                </a:solidFill>
                <a:latin typeface="Arial" panose="020B0604020202020204" pitchFamily="34" charset="0"/>
                <a:ea typeface="+mj-ea"/>
                <a:cs typeface="Arial" panose="020B0604020202020204" pitchFamily="34" charset="0"/>
              </a:rPr>
            </a:br>
            <a:r>
              <a:rPr lang="en-GB" sz="3800" i="1" dirty="0">
                <a:solidFill>
                  <a:schemeClr val="tx2"/>
                </a:solidFill>
                <a:latin typeface="Arial" panose="020B0604020202020204" pitchFamily="34" charset="0"/>
                <a:ea typeface="+mj-ea"/>
                <a:cs typeface="Arial" panose="020B0604020202020204" pitchFamily="34" charset="0"/>
              </a:rPr>
              <a:t>      </a:t>
            </a:r>
            <a:r>
              <a:rPr lang="en-GB" sz="4000" i="1" dirty="0">
                <a:solidFill>
                  <a:schemeClr val="tx2"/>
                </a:solidFill>
                <a:latin typeface="Arial" panose="020B0604020202020204" pitchFamily="34" charset="0"/>
                <a:ea typeface="+mj-ea"/>
                <a:cs typeface="Arial" panose="020B0604020202020204" pitchFamily="34" charset="0"/>
              </a:rPr>
              <a:t>Is Relevant</a:t>
            </a:r>
            <a:r>
              <a:rPr lang="en-GB" sz="3800" i="1" dirty="0">
                <a:solidFill>
                  <a:schemeClr val="tx2"/>
                </a:solidFill>
                <a:latin typeface="Arial" panose="020B0604020202020204" pitchFamily="34" charset="0"/>
                <a:ea typeface="+mj-ea"/>
                <a:cs typeface="Arial" panose="020B0604020202020204" pitchFamily="34" charset="0"/>
              </a:rPr>
              <a:t>: It’s directly about “social networks and their impact on companies” which matches my topic. It provides information can use digital platforms to reach customers and improve sales.</a:t>
            </a:r>
          </a:p>
          <a:p>
            <a:endParaRPr lang="en-GB" sz="3800" i="1" dirty="0">
              <a:solidFill>
                <a:schemeClr val="tx2"/>
              </a:solidFill>
              <a:latin typeface="Arial" panose="020B0604020202020204" pitchFamily="34" charset="0"/>
              <a:ea typeface="+mj-ea"/>
              <a:cs typeface="Arial" panose="020B0604020202020204" pitchFamily="34" charset="0"/>
            </a:endParaRPr>
          </a:p>
          <a:p>
            <a:pPr algn="just"/>
            <a:r>
              <a:rPr lang="en-GB" sz="3800" i="1" dirty="0">
                <a:solidFill>
                  <a:schemeClr val="tx2"/>
                </a:solidFill>
                <a:latin typeface="Arial" panose="020B0604020202020204" pitchFamily="34" charset="0"/>
                <a:ea typeface="+mj-ea"/>
                <a:cs typeface="Arial" panose="020B0604020202020204" pitchFamily="34" charset="0"/>
              </a:rPr>
              <a:t>     Is </a:t>
            </a:r>
            <a:r>
              <a:rPr lang="en-GB" sz="4000" i="1" dirty="0">
                <a:solidFill>
                  <a:schemeClr val="tx2"/>
                </a:solidFill>
                <a:latin typeface="Arial" panose="020B0604020202020204" pitchFamily="34" charset="0"/>
                <a:ea typeface="+mj-ea"/>
                <a:cs typeface="Arial" panose="020B0604020202020204" pitchFamily="34" charset="0"/>
              </a:rPr>
              <a:t>Academic</a:t>
            </a:r>
            <a:r>
              <a:rPr lang="en-GB" sz="3800" i="1" dirty="0">
                <a:solidFill>
                  <a:schemeClr val="tx2"/>
                </a:solidFill>
                <a:latin typeface="Arial" panose="020B0604020202020204" pitchFamily="34" charset="0"/>
                <a:ea typeface="+mj-ea"/>
                <a:cs typeface="Arial" panose="020B0604020202020204" pitchFamily="34" charset="0"/>
              </a:rPr>
              <a:t>: It’s published in Ciencia Latina, a scientific multidisciplinary journal, so it’s credible.</a:t>
            </a:r>
          </a:p>
          <a:p>
            <a:r>
              <a:rPr lang="en-GB" sz="4000" i="1" dirty="0">
                <a:solidFill>
                  <a:schemeClr val="tx2"/>
                </a:solidFill>
                <a:latin typeface="Arial" panose="020B0604020202020204" pitchFamily="34" charset="0"/>
                <a:ea typeface="+mj-ea"/>
                <a:cs typeface="Arial" panose="020B0604020202020204" pitchFamily="34" charset="0"/>
              </a:rPr>
              <a:t>    Is Current</a:t>
            </a:r>
            <a:r>
              <a:rPr lang="en-GB" sz="3800" i="1" dirty="0">
                <a:solidFill>
                  <a:schemeClr val="tx2"/>
                </a:solidFill>
                <a:latin typeface="Arial" panose="020B0604020202020204" pitchFamily="34" charset="0"/>
                <a:ea typeface="+mj-ea"/>
                <a:cs typeface="Arial" panose="020B0604020202020204" pitchFamily="34" charset="0"/>
              </a:rPr>
              <a:t>: It was published in 2024, so the data about digital   environments and social media is up to date. </a:t>
            </a:r>
          </a:p>
          <a:p>
            <a:r>
              <a:rPr lang="en-GB" sz="3800" i="1" dirty="0">
                <a:solidFill>
                  <a:schemeClr val="tx2"/>
                </a:solidFill>
                <a:latin typeface="Arial" panose="020B0604020202020204" pitchFamily="34" charset="0"/>
                <a:ea typeface="+mj-ea"/>
                <a:cs typeface="Arial" panose="020B0604020202020204" pitchFamily="34" charset="0"/>
              </a:rPr>
              <a:t> </a:t>
            </a:r>
          </a:p>
          <a:p>
            <a:endParaRPr lang="en-GB" sz="3800" i="1"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pPr>
            <a:endParaRPr lang="en-US" sz="2200" i="1" dirty="0">
              <a:solidFill>
                <a:schemeClr val="tx2"/>
              </a:solidFill>
              <a:latin typeface="Arial" panose="020B0604020202020204" pitchFamily="34" charset="0"/>
              <a:ea typeface="+mj-ea"/>
              <a:cs typeface="Arial" panose="020B0604020202020204" pitchFamily="34" charset="0"/>
            </a:endParaRPr>
          </a:p>
        </p:txBody>
      </p:sp>
      <p:cxnSp>
        <p:nvCxnSpPr>
          <p:cNvPr id="92" name="Straight Connector 91">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37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700"/>
                                        <p:tgtEl>
                                          <p:spTgt spid="3">
                                            <p:txEl>
                                              <p:pRg st="4" end="4"/>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700"/>
                                        <p:tgtEl>
                                          <p:spTgt spid="3">
                                            <p:txEl>
                                              <p:pRg st="5" end="5"/>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7" end="7"/>
                                            </p:txEl>
                                          </p:spTgt>
                                        </p:tgtEl>
                                        <p:attrNameLst>
                                          <p:attrName>style.visibility</p:attrName>
                                        </p:attrNameLst>
                                      </p:cBhvr>
                                      <p:to>
                                        <p:strVal val="visible"/>
                                      </p:to>
                                    </p:set>
                                    <p:animEffect transition="in" filter="fade">
                                      <p:cBhvr>
                                        <p:cTn id="19" dur="700"/>
                                        <p:tgtEl>
                                          <p:spTgt spid="3">
                                            <p:txEl>
                                              <p:pRg st="7" end="7"/>
                                            </p:txEl>
                                          </p:spTgt>
                                        </p:tgtEl>
                                      </p:cBhvr>
                                    </p:animEffect>
                                  </p:childTnLst>
                                </p:cTn>
                              </p:par>
                              <p:par>
                                <p:cTn id="20" presetID="10" presetClass="entr" presetSubtype="0" fill="hold" grpId="0" nodeType="withEffect">
                                  <p:stCondLst>
                                    <p:cond delay="1500"/>
                                  </p:stCondLst>
                                  <p:iterate>
                                    <p:tmPct val="10000"/>
                                  </p:iterate>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700"/>
                                        <p:tgtEl>
                                          <p:spTgt spid="3">
                                            <p:txEl>
                                              <p:pRg st="8" end="8"/>
                                            </p:txEl>
                                          </p:spTgt>
                                        </p:tgtEl>
                                      </p:cBhvr>
                                    </p:animEffect>
                                  </p:childTnLst>
                                </p:cTn>
                              </p:par>
                              <p:par>
                                <p:cTn id="23" presetID="10" presetClass="entr" presetSubtype="0" fill="hold" grpId="0" nodeType="withEffect">
                                  <p:stCondLst>
                                    <p:cond delay="1500"/>
                                  </p:stCondLst>
                                  <p:iterate>
                                    <p:tmPct val="10000"/>
                                  </p:iterate>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7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C889ED2-0C92-33E9-CB71-5DB1328A30CE}"/>
            </a:ext>
          </a:extLst>
        </p:cNvPr>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5D81BE3A-4147-521E-887C-5DD974F17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573279-1CBC-44FE-B6FF-727E79B26654}"/>
              </a:ext>
            </a:extLst>
          </p:cNvPr>
          <p:cNvPicPr>
            <a:picLocks noChangeAspect="1"/>
          </p:cNvPicPr>
          <p:nvPr/>
        </p:nvPicPr>
        <p:blipFill>
          <a:blip r:embed="rId2"/>
          <a:srcRect t="1747"/>
          <a:stretch>
            <a:fillRect/>
          </a:stretch>
        </p:blipFill>
        <p:spPr>
          <a:xfrm>
            <a:off x="20" y="10"/>
            <a:ext cx="12191980" cy="6857990"/>
          </a:xfrm>
          <a:prstGeom prst="rect">
            <a:avLst/>
          </a:prstGeom>
        </p:spPr>
      </p:pic>
      <p:sp>
        <p:nvSpPr>
          <p:cNvPr id="98" name="Rectangle 97">
            <a:extLst>
              <a:ext uri="{FF2B5EF4-FFF2-40B4-BE49-F238E27FC236}">
                <a16:creationId xmlns:a16="http://schemas.microsoft.com/office/drawing/2014/main" id="{2B213C63-1F0A-CBA2-7945-CC7EAFD2C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F6EDDF2-52B2-17E0-7BD6-44DC1DD0F259}"/>
              </a:ext>
            </a:extLst>
          </p:cNvPr>
          <p:cNvSpPr>
            <a:spLocks noGrp="1"/>
          </p:cNvSpPr>
          <p:nvPr>
            <p:ph type="subTitle" idx="1"/>
          </p:nvPr>
        </p:nvSpPr>
        <p:spPr>
          <a:xfrm>
            <a:off x="270704" y="598250"/>
            <a:ext cx="7851319" cy="5228809"/>
          </a:xfrm>
        </p:spPr>
        <p:txBody>
          <a:bodyPr>
            <a:normAutofit fontScale="92500" lnSpcReduction="20000"/>
          </a:bodyPr>
          <a:lstStyle/>
          <a:p>
            <a:endParaRPr lang="en-GB" sz="3800" i="1" dirty="0">
              <a:solidFill>
                <a:schemeClr val="tx2"/>
              </a:solidFill>
              <a:latin typeface="Arial" panose="020B0604020202020204" pitchFamily="34" charset="0"/>
              <a:ea typeface="+mj-ea"/>
              <a:cs typeface="Arial" panose="020B0604020202020204" pitchFamily="34" charset="0"/>
            </a:endParaRPr>
          </a:p>
          <a:p>
            <a:pPr algn="just"/>
            <a:r>
              <a:rPr lang="en-GB" b="1" i="1" dirty="0">
                <a:solidFill>
                  <a:schemeClr val="tx2"/>
                </a:solidFill>
                <a:latin typeface="Arial" panose="020B0604020202020204" pitchFamily="34" charset="0"/>
                <a:ea typeface="+mj-ea"/>
                <a:cs typeface="Arial" panose="020B0604020202020204" pitchFamily="34" charset="0"/>
              </a:rPr>
              <a:t>What is the main idea of the source?</a:t>
            </a:r>
          </a:p>
          <a:p>
            <a:pPr algn="just"/>
            <a:r>
              <a:rPr lang="en-GB" sz="2100" i="1" dirty="0">
                <a:solidFill>
                  <a:schemeClr val="tx2"/>
                </a:solidFill>
                <a:latin typeface="Arial" panose="020B0604020202020204" pitchFamily="34" charset="0"/>
                <a:ea typeface="+mj-ea"/>
                <a:cs typeface="Arial" panose="020B0604020202020204" pitchFamily="34" charset="0"/>
              </a:rPr>
              <a:t>Social media has evolved into a mandatory business strategy, essential for companies to compete and grow by enabling direct, real-time customer interaction. Beyond mere visibility, this shift requires active reputation management to leverage engagement and mitigate risks. For more, visit the source</a:t>
            </a:r>
            <a:r>
              <a:rPr lang="en-GB" dirty="0"/>
              <a:t>.</a:t>
            </a:r>
          </a:p>
          <a:p>
            <a:pPr algn="just"/>
            <a:endParaRPr lang="en-GB" b="1" i="1" dirty="0">
              <a:solidFill>
                <a:schemeClr val="tx2"/>
              </a:solidFill>
              <a:latin typeface="Arial" panose="020B0604020202020204" pitchFamily="34" charset="0"/>
              <a:ea typeface="+mj-ea"/>
              <a:cs typeface="Arial" panose="020B0604020202020204" pitchFamily="34" charset="0"/>
            </a:endParaRPr>
          </a:p>
          <a:p>
            <a:pPr algn="just"/>
            <a:endParaRPr lang="en-GB" b="1" i="1" dirty="0">
              <a:solidFill>
                <a:schemeClr val="tx2"/>
              </a:solidFill>
              <a:latin typeface="Arial" panose="020B0604020202020204" pitchFamily="34" charset="0"/>
              <a:ea typeface="+mj-ea"/>
              <a:cs typeface="Arial" panose="020B0604020202020204" pitchFamily="34" charset="0"/>
            </a:endParaRPr>
          </a:p>
          <a:p>
            <a:pPr algn="just"/>
            <a:r>
              <a:rPr lang="en-GB" b="1" i="1" dirty="0">
                <a:solidFill>
                  <a:schemeClr val="tx2"/>
                </a:solidFill>
                <a:latin typeface="Arial" panose="020B0604020202020204" pitchFamily="34" charset="0"/>
                <a:ea typeface="+mj-ea"/>
                <a:cs typeface="Arial" panose="020B0604020202020204" pitchFamily="34" charset="0"/>
              </a:rPr>
              <a:t>When was it published? Is it recent enough? Why?</a:t>
            </a:r>
          </a:p>
          <a:p>
            <a:pPr algn="just"/>
            <a:r>
              <a:rPr lang="en-GB" sz="2000" i="1" dirty="0">
                <a:solidFill>
                  <a:schemeClr val="tx2"/>
                </a:solidFill>
                <a:latin typeface="Arial" panose="020B0604020202020204" pitchFamily="34" charset="0"/>
                <a:ea typeface="+mj-ea"/>
                <a:cs typeface="Arial" panose="020B0604020202020204" pitchFamily="34" charset="0"/>
              </a:rPr>
              <a:t>March – April 2024, yes is recent and reliable.  we are in August 2026. In Academic terms, anything under 3-5 years is considered “current” for topics like social media and digital business</a:t>
            </a:r>
          </a:p>
          <a:p>
            <a:pPr>
              <a:lnSpc>
                <a:spcPct val="90000"/>
              </a:lnSpc>
              <a:spcBef>
                <a:spcPct val="0"/>
              </a:spcBef>
            </a:pPr>
            <a:endParaRPr lang="en-US" sz="2200" i="1" dirty="0">
              <a:solidFill>
                <a:schemeClr val="tx2"/>
              </a:solidFill>
              <a:latin typeface="Arial" panose="020B0604020202020204" pitchFamily="34" charset="0"/>
              <a:ea typeface="+mj-ea"/>
              <a:cs typeface="Arial" panose="020B0604020202020204" pitchFamily="34" charset="0"/>
            </a:endParaRPr>
          </a:p>
        </p:txBody>
      </p:sp>
      <p:cxnSp>
        <p:nvCxnSpPr>
          <p:cNvPr id="92" name="Straight Connector 91">
            <a:extLst>
              <a:ext uri="{FF2B5EF4-FFF2-40B4-BE49-F238E27FC236}">
                <a16:creationId xmlns:a16="http://schemas.microsoft.com/office/drawing/2014/main" id="{DCAED543-5CC6-C121-8E12-A008CE2E58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688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par>
                                <p:cTn id="13" presetID="10" presetClass="entr" presetSubtype="0" fill="hold" grpId="0" nodeType="withEffect">
                                  <p:stCondLst>
                                    <p:cond delay="1500"/>
                                  </p:stCondLst>
                                  <p:iterate>
                                    <p:tmPct val="10000"/>
                                  </p:iterate>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700"/>
                                        <p:tgtEl>
                                          <p:spTgt spid="3">
                                            <p:txEl>
                                              <p:pRg st="5" end="5"/>
                                            </p:txEl>
                                          </p:spTgt>
                                        </p:tgtEl>
                                      </p:cBhvr>
                                    </p:animEffect>
                                  </p:childTnLst>
                                </p:cTn>
                              </p:par>
                              <p:par>
                                <p:cTn id="16" presetID="10" presetClass="entr" presetSubtype="0" fill="hold" grpId="0" nodeType="withEffect">
                                  <p:stCondLst>
                                    <p:cond delay="1500"/>
                                  </p:stCondLst>
                                  <p:iterate>
                                    <p:tmPct val="10000"/>
                                  </p:iterate>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7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408CF85-BDAF-9359-CEC3-193E18FE4E2D}"/>
            </a:ext>
          </a:extLst>
        </p:cNvPr>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DAA43F9-01C2-D1AF-26D2-83A7368A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5172E7-647B-A72D-9EC9-D45C807864D2}"/>
              </a:ext>
            </a:extLst>
          </p:cNvPr>
          <p:cNvPicPr>
            <a:picLocks noChangeAspect="1"/>
          </p:cNvPicPr>
          <p:nvPr/>
        </p:nvPicPr>
        <p:blipFill>
          <a:blip r:embed="rId2"/>
          <a:srcRect t="1747"/>
          <a:stretch>
            <a:fillRect/>
          </a:stretch>
        </p:blipFill>
        <p:spPr>
          <a:xfrm>
            <a:off x="20" y="10"/>
            <a:ext cx="12191980" cy="6857990"/>
          </a:xfrm>
          <a:prstGeom prst="rect">
            <a:avLst/>
          </a:prstGeom>
        </p:spPr>
      </p:pic>
      <p:sp>
        <p:nvSpPr>
          <p:cNvPr id="98" name="Rectangle 97">
            <a:extLst>
              <a:ext uri="{FF2B5EF4-FFF2-40B4-BE49-F238E27FC236}">
                <a16:creationId xmlns:a16="http://schemas.microsoft.com/office/drawing/2014/main" id="{B4AB8D27-1D1B-8469-2639-269E54950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EA4DBC1-F42F-CC05-D9A0-92B8A638479B}"/>
              </a:ext>
            </a:extLst>
          </p:cNvPr>
          <p:cNvSpPr>
            <a:spLocks noGrp="1"/>
          </p:cNvSpPr>
          <p:nvPr>
            <p:ph type="subTitle" idx="1"/>
          </p:nvPr>
        </p:nvSpPr>
        <p:spPr>
          <a:xfrm>
            <a:off x="101351" y="450000"/>
            <a:ext cx="8244882" cy="5544000"/>
          </a:xfrm>
        </p:spPr>
        <p:txBody>
          <a:bodyPr>
            <a:normAutofit fontScale="25000" lnSpcReduction="20000"/>
          </a:bodyPr>
          <a:lstStyle/>
          <a:p>
            <a:endParaRPr lang="en-GB" sz="5000" b="1" i="1" dirty="0">
              <a:solidFill>
                <a:schemeClr val="tx2"/>
              </a:solidFill>
              <a:latin typeface="Arial" panose="020B0604020202020204" pitchFamily="34" charset="0"/>
              <a:ea typeface="+mj-ea"/>
              <a:cs typeface="Arial" panose="020B0604020202020204" pitchFamily="34" charset="0"/>
            </a:endParaRPr>
          </a:p>
          <a:p>
            <a:r>
              <a:rPr lang="en-GB" sz="9600" b="1" i="1" dirty="0">
                <a:solidFill>
                  <a:schemeClr val="tx2"/>
                </a:solidFill>
                <a:latin typeface="Arial" panose="020B0604020202020204" pitchFamily="34" charset="0"/>
                <a:ea typeface="+mj-ea"/>
                <a:cs typeface="Arial" panose="020B0604020202020204" pitchFamily="34" charset="0"/>
              </a:rPr>
              <a:t>Author Credibility</a:t>
            </a:r>
          </a:p>
          <a:p>
            <a:r>
              <a:rPr lang="en-GB" sz="9600" b="1" i="1" dirty="0">
                <a:solidFill>
                  <a:schemeClr val="tx2"/>
                </a:solidFill>
                <a:latin typeface="Arial" panose="020B0604020202020204" pitchFamily="34" charset="0"/>
                <a:ea typeface="+mj-ea"/>
                <a:cs typeface="Arial" panose="020B0604020202020204" pitchFamily="34" charset="0"/>
              </a:rPr>
              <a:t>Who is the author? : Carlos Bladimir Moreano Guerra, Edwin Ramiro Haro Haro, Paulina Alexandra Villagomez Valencia.</a:t>
            </a:r>
          </a:p>
          <a:p>
            <a:endParaRPr lang="en-GB" sz="9600" b="1" i="1" dirty="0">
              <a:solidFill>
                <a:schemeClr val="tx2"/>
              </a:solidFill>
              <a:latin typeface="Arial" panose="020B0604020202020204" pitchFamily="34" charset="0"/>
              <a:ea typeface="+mj-ea"/>
              <a:cs typeface="Arial" panose="020B0604020202020204" pitchFamily="34" charset="0"/>
            </a:endParaRPr>
          </a:p>
          <a:p>
            <a:endParaRPr lang="en-GB" sz="8000" b="1" i="1" dirty="0">
              <a:solidFill>
                <a:schemeClr val="tx2"/>
              </a:solidFill>
              <a:latin typeface="Arial" panose="020B0604020202020204" pitchFamily="34" charset="0"/>
              <a:ea typeface="+mj-ea"/>
              <a:cs typeface="Arial" panose="020B0604020202020204" pitchFamily="34" charset="0"/>
            </a:endParaRPr>
          </a:p>
          <a:p>
            <a:r>
              <a:rPr lang="en-GB" sz="9600" b="1" i="1" dirty="0">
                <a:solidFill>
                  <a:schemeClr val="tx2"/>
                </a:solidFill>
                <a:latin typeface="Arial" panose="020B0604020202020204" pitchFamily="34" charset="0"/>
                <a:ea typeface="+mj-ea"/>
                <a:cs typeface="Arial" panose="020B0604020202020204" pitchFamily="34" charset="0"/>
              </a:rPr>
              <a:t>What are their qualifications or expertise?</a:t>
            </a:r>
          </a:p>
          <a:p>
            <a:endParaRPr lang="en-GB" sz="8000" b="1" i="1" dirty="0">
              <a:solidFill>
                <a:schemeClr val="tx2"/>
              </a:solidFill>
              <a:latin typeface="Arial" panose="020B0604020202020204" pitchFamily="34" charset="0"/>
              <a:ea typeface="+mj-ea"/>
              <a:cs typeface="Arial" panose="020B0604020202020204" pitchFamily="34" charset="0"/>
            </a:endParaRPr>
          </a:p>
          <a:p>
            <a:pPr algn="just"/>
            <a:r>
              <a:rPr lang="en-GB" sz="8000" b="1" i="1" dirty="0">
                <a:solidFill>
                  <a:schemeClr val="tx2"/>
                </a:solidFill>
                <a:latin typeface="Arial" panose="020B0604020202020204" pitchFamily="34" charset="0"/>
                <a:ea typeface="+mj-ea"/>
                <a:cs typeface="Arial" panose="020B0604020202020204" pitchFamily="34" charset="0"/>
              </a:rPr>
              <a:t>The authors are researchers from the Central University of Ecuador. Their expertise is in business and digital environments, specifically analysing how social networks impact companies. </a:t>
            </a:r>
            <a:endParaRPr lang="en-GB" sz="4000" b="1" i="1" dirty="0">
              <a:solidFill>
                <a:schemeClr val="tx2"/>
              </a:solidFill>
              <a:latin typeface="Arial" panose="020B0604020202020204" pitchFamily="34" charset="0"/>
              <a:ea typeface="+mj-ea"/>
              <a:cs typeface="Arial" panose="020B0604020202020204" pitchFamily="34" charset="0"/>
            </a:endParaRPr>
          </a:p>
          <a:p>
            <a:endParaRPr lang="en-GB" sz="3600" b="1" i="1"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pPr>
            <a:endParaRPr lang="en-US" sz="2200" i="1" dirty="0">
              <a:solidFill>
                <a:schemeClr val="tx2"/>
              </a:solidFill>
              <a:latin typeface="Arial" panose="020B0604020202020204" pitchFamily="34" charset="0"/>
              <a:ea typeface="+mj-ea"/>
              <a:cs typeface="Arial" panose="020B0604020202020204" pitchFamily="34" charset="0"/>
            </a:endParaRPr>
          </a:p>
        </p:txBody>
      </p:sp>
      <p:cxnSp>
        <p:nvCxnSpPr>
          <p:cNvPr id="92" name="Straight Connector 91">
            <a:extLst>
              <a:ext uri="{FF2B5EF4-FFF2-40B4-BE49-F238E27FC236}">
                <a16:creationId xmlns:a16="http://schemas.microsoft.com/office/drawing/2014/main" id="{AC09AE20-60FF-B6A1-197A-A6C16172D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734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0A55302-A965-CD8D-D44D-589196C1EC98}"/>
            </a:ext>
          </a:extLst>
        </p:cNvPr>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4D259DD6-F4D6-8502-1F73-0F1305B9F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DDBE52-1290-C4FA-CC0B-79DACE414E4B}"/>
              </a:ext>
            </a:extLst>
          </p:cNvPr>
          <p:cNvPicPr>
            <a:picLocks noChangeAspect="1"/>
          </p:cNvPicPr>
          <p:nvPr/>
        </p:nvPicPr>
        <p:blipFill>
          <a:blip r:embed="rId2"/>
          <a:srcRect t="1747"/>
          <a:stretch>
            <a:fillRect/>
          </a:stretch>
        </p:blipFill>
        <p:spPr>
          <a:xfrm>
            <a:off x="20" y="10"/>
            <a:ext cx="12191980" cy="6857990"/>
          </a:xfrm>
          <a:prstGeom prst="rect">
            <a:avLst/>
          </a:prstGeom>
        </p:spPr>
      </p:pic>
      <p:sp>
        <p:nvSpPr>
          <p:cNvPr id="98" name="Rectangle 97">
            <a:extLst>
              <a:ext uri="{FF2B5EF4-FFF2-40B4-BE49-F238E27FC236}">
                <a16:creationId xmlns:a16="http://schemas.microsoft.com/office/drawing/2014/main" id="{F76149DE-B11E-0B7A-B830-1A40FF9F4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BD47188-EDAA-59B2-D136-BB2B7C91437E}"/>
              </a:ext>
            </a:extLst>
          </p:cNvPr>
          <p:cNvSpPr>
            <a:spLocks noGrp="1"/>
          </p:cNvSpPr>
          <p:nvPr>
            <p:ph type="subTitle" idx="1"/>
          </p:nvPr>
        </p:nvSpPr>
        <p:spPr>
          <a:xfrm>
            <a:off x="101351" y="450000"/>
            <a:ext cx="8244882" cy="5544000"/>
          </a:xfrm>
        </p:spPr>
        <p:txBody>
          <a:bodyPr>
            <a:normAutofit/>
          </a:bodyPr>
          <a:lstStyle/>
          <a:p>
            <a:r>
              <a:rPr lang="en-GB" sz="2800" b="1" i="1" dirty="0">
                <a:solidFill>
                  <a:schemeClr val="tx2"/>
                </a:solidFill>
                <a:latin typeface="Arial" panose="020B0604020202020204" pitchFamily="34" charset="0"/>
                <a:ea typeface="+mj-ea"/>
                <a:cs typeface="Arial" panose="020B0604020202020204" pitchFamily="34" charset="0"/>
              </a:rPr>
              <a:t>  Reliability</a:t>
            </a:r>
          </a:p>
          <a:p>
            <a:r>
              <a:rPr lang="en-GB" sz="2000" b="1" i="1" dirty="0">
                <a:solidFill>
                  <a:schemeClr val="tx2"/>
                </a:solidFill>
                <a:latin typeface="Arial" panose="020B0604020202020204" pitchFamily="34" charset="0"/>
                <a:ea typeface="+mj-ea"/>
                <a:cs typeface="Arial" panose="020B0604020202020204" pitchFamily="34" charset="0"/>
              </a:rPr>
              <a:t>The  source reliable? Why?</a:t>
            </a:r>
          </a:p>
          <a:p>
            <a:br>
              <a:rPr lang="en-GB" sz="2000" b="1" i="1" dirty="0">
                <a:solidFill>
                  <a:schemeClr val="tx2"/>
                </a:solidFill>
                <a:latin typeface="Arial" panose="020B0604020202020204" pitchFamily="34" charset="0"/>
                <a:ea typeface="+mj-ea"/>
                <a:cs typeface="Arial" panose="020B0604020202020204" pitchFamily="34" charset="0"/>
              </a:rPr>
            </a:br>
            <a:r>
              <a:rPr lang="en-GB" sz="2000" b="1" i="1" dirty="0">
                <a:solidFill>
                  <a:schemeClr val="tx2"/>
                </a:solidFill>
                <a:latin typeface="Arial" panose="020B0604020202020204" pitchFamily="34" charset="0"/>
                <a:ea typeface="+mj-ea"/>
                <a:cs typeface="Arial" panose="020B0604020202020204" pitchFamily="34" charset="0"/>
              </a:rPr>
              <a:t>I choose this source because it is reliable. It was published in 2024 in a peer-reviewed scientific journal by researchers from the Central University of Ecuador, and it included a DOI. this makes the information credible for analysing the impact of social networks on companies. </a:t>
            </a:r>
          </a:p>
          <a:p>
            <a:r>
              <a:rPr lang="en-GB" sz="2000" b="1" i="1" dirty="0">
                <a:solidFill>
                  <a:schemeClr val="tx2"/>
                </a:solidFill>
                <a:latin typeface="Arial" panose="020B0604020202020204" pitchFamily="34" charset="0"/>
                <a:ea typeface="+mj-ea"/>
                <a:cs typeface="Arial" panose="020B0604020202020204" pitchFamily="34" charset="0"/>
              </a:rPr>
              <a:t> </a:t>
            </a:r>
          </a:p>
          <a:p>
            <a:r>
              <a:rPr lang="en-GB" sz="2000" b="1" i="1" dirty="0">
                <a:solidFill>
                  <a:schemeClr val="tx2"/>
                </a:solidFill>
                <a:latin typeface="Arial" panose="020B0604020202020204" pitchFamily="34" charset="0"/>
                <a:ea typeface="+mj-ea"/>
                <a:cs typeface="Arial" panose="020B0604020202020204" pitchFamily="34" charset="0"/>
              </a:rPr>
              <a:t> </a:t>
            </a:r>
          </a:p>
          <a:p>
            <a:pPr>
              <a:lnSpc>
                <a:spcPct val="90000"/>
              </a:lnSpc>
              <a:spcBef>
                <a:spcPct val="0"/>
              </a:spcBef>
            </a:pPr>
            <a:endParaRPr lang="en-US" sz="2200" i="1" dirty="0">
              <a:solidFill>
                <a:schemeClr val="tx2"/>
              </a:solidFill>
              <a:latin typeface="Arial" panose="020B0604020202020204" pitchFamily="34" charset="0"/>
              <a:ea typeface="+mj-ea"/>
              <a:cs typeface="Arial" panose="020B0604020202020204" pitchFamily="34" charset="0"/>
            </a:endParaRPr>
          </a:p>
        </p:txBody>
      </p:sp>
      <p:cxnSp>
        <p:nvCxnSpPr>
          <p:cNvPr id="92" name="Straight Connector 91">
            <a:extLst>
              <a:ext uri="{FF2B5EF4-FFF2-40B4-BE49-F238E27FC236}">
                <a16:creationId xmlns:a16="http://schemas.microsoft.com/office/drawing/2014/main" id="{339890B2-8E58-8CDE-BA9A-6B9DF1BF3F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0581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33E46FE-1AA5-35C4-20B0-A06C802B5007}"/>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A5F57220-B3BC-40FE-9FA8-28584D25C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BA8159-ABD6-2DDE-3A97-A227DB20D69D}"/>
              </a:ext>
            </a:extLst>
          </p:cNvPr>
          <p:cNvPicPr>
            <a:picLocks noChangeAspect="1"/>
          </p:cNvPicPr>
          <p:nvPr/>
        </p:nvPicPr>
        <p:blipFill>
          <a:blip r:embed="rId2"/>
          <a:srcRect t="1747"/>
          <a:stretch>
            <a:fillRect/>
          </a:stretch>
        </p:blipFill>
        <p:spPr>
          <a:xfrm>
            <a:off x="-179860" y="10"/>
            <a:ext cx="12191980" cy="6857990"/>
          </a:xfrm>
          <a:prstGeom prst="rect">
            <a:avLst/>
          </a:prstGeom>
        </p:spPr>
      </p:pic>
      <p:sp>
        <p:nvSpPr>
          <p:cNvPr id="115" name="Rectangle 114">
            <a:extLst>
              <a:ext uri="{FF2B5EF4-FFF2-40B4-BE49-F238E27FC236}">
                <a16:creationId xmlns:a16="http://schemas.microsoft.com/office/drawing/2014/main" id="{97E9903C-C291-4D13-914B-9B3CC5E21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000" y="3211200"/>
            <a:ext cx="10818000" cy="36468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B7087-6D1E-B295-E62F-A5F62E60EDF4}"/>
              </a:ext>
            </a:extLst>
          </p:cNvPr>
          <p:cNvSpPr>
            <a:spLocks noGrp="1"/>
          </p:cNvSpPr>
          <p:nvPr>
            <p:ph type="ctrTitle"/>
          </p:nvPr>
        </p:nvSpPr>
        <p:spPr>
          <a:xfrm>
            <a:off x="900000" y="3438000"/>
            <a:ext cx="6170400" cy="2986300"/>
          </a:xfrm>
        </p:spPr>
        <p:txBody>
          <a:bodyPr anchor="t">
            <a:normAutofit/>
          </a:bodyPr>
          <a:lstStyle/>
          <a:p>
            <a:pPr algn="ctr"/>
            <a:r>
              <a:rPr lang="en-US" dirty="0"/>
              <a:t>    </a:t>
            </a:r>
            <a:br>
              <a:rPr lang="en-US" dirty="0"/>
            </a:br>
            <a:r>
              <a:rPr lang="en-US" dirty="0"/>
              <a:t>Presentation </a:t>
            </a:r>
          </a:p>
        </p:txBody>
      </p:sp>
      <p:pic>
        <p:nvPicPr>
          <p:cNvPr id="5" name="Picture 4">
            <a:extLst>
              <a:ext uri="{FF2B5EF4-FFF2-40B4-BE49-F238E27FC236}">
                <a16:creationId xmlns:a16="http://schemas.microsoft.com/office/drawing/2014/main" id="{B535F504-297F-DE28-CD27-B19F5A8A99FC}"/>
              </a:ext>
            </a:extLst>
          </p:cNvPr>
          <p:cNvPicPr>
            <a:picLocks noChangeAspect="1"/>
          </p:cNvPicPr>
          <p:nvPr/>
        </p:nvPicPr>
        <p:blipFill>
          <a:blip r:embed="rId3"/>
          <a:stretch>
            <a:fillRect/>
          </a:stretch>
        </p:blipFill>
        <p:spPr>
          <a:xfrm>
            <a:off x="7949048" y="3556800"/>
            <a:ext cx="2905590" cy="2876401"/>
          </a:xfrm>
          <a:prstGeom prst="rect">
            <a:avLst/>
          </a:prstGeom>
        </p:spPr>
      </p:pic>
      <p:sp>
        <p:nvSpPr>
          <p:cNvPr id="3" name="Subtitle 2">
            <a:extLst>
              <a:ext uri="{FF2B5EF4-FFF2-40B4-BE49-F238E27FC236}">
                <a16:creationId xmlns:a16="http://schemas.microsoft.com/office/drawing/2014/main" id="{9C30DAAA-1F5B-3514-3D18-87BD78E36BA4}"/>
              </a:ext>
            </a:extLst>
          </p:cNvPr>
          <p:cNvSpPr>
            <a:spLocks noGrp="1"/>
          </p:cNvSpPr>
          <p:nvPr>
            <p:ph type="subTitle" idx="1"/>
          </p:nvPr>
        </p:nvSpPr>
        <p:spPr>
          <a:xfrm>
            <a:off x="7966800" y="3556800"/>
            <a:ext cx="2876400" cy="2876400"/>
          </a:xfrm>
        </p:spPr>
        <p:txBody>
          <a:bodyPr>
            <a:normAutofit/>
          </a:bodyPr>
          <a:lstStyle/>
          <a:p>
            <a:endParaRPr lang="en-US" b="1" i="1" dirty="0"/>
          </a:p>
        </p:txBody>
      </p:sp>
      <p:cxnSp>
        <p:nvCxnSpPr>
          <p:cNvPr id="103" name="Straight Connector 102">
            <a:extLst>
              <a:ext uri="{FF2B5EF4-FFF2-40B4-BE49-F238E27FC236}">
                <a16:creationId xmlns:a16="http://schemas.microsoft.com/office/drawing/2014/main" id="{E162CD6F-E89D-4CC2-BA38-20EB86002F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7600" y="3661200"/>
            <a:ext cx="0" cy="2772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8300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FD20A1D-2098-27ED-6DED-F3CD19B6C420}"/>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A4C6E2F-21D4-B08E-820C-665FA3D6C55B}"/>
              </a:ext>
            </a:extLst>
          </p:cNvPr>
          <p:cNvPicPr>
            <a:picLocks noChangeAspect="1"/>
          </p:cNvPicPr>
          <p:nvPr/>
        </p:nvPicPr>
        <p:blipFill>
          <a:blip r:embed="rId2"/>
          <a:srcRect t="7968" b="568"/>
          <a:stretch>
            <a:fillRect/>
          </a:stretch>
        </p:blipFill>
        <p:spPr>
          <a:xfrm>
            <a:off x="1" y="1"/>
            <a:ext cx="12192000" cy="6857999"/>
          </a:xfrm>
          <a:prstGeom prst="rect">
            <a:avLst/>
          </a:prstGeom>
        </p:spPr>
      </p:pic>
      <p:sp>
        <p:nvSpPr>
          <p:cNvPr id="65" name="Rectangle 64">
            <a:extLst>
              <a:ext uri="{FF2B5EF4-FFF2-40B4-BE49-F238E27FC236}">
                <a16:creationId xmlns:a16="http://schemas.microsoft.com/office/drawing/2014/main" id="{54B995A6-4802-435A-B06E-300075505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311901"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7FF5B43-2002-15CD-651C-50359EBE64FF}"/>
              </a:ext>
            </a:extLst>
          </p:cNvPr>
          <p:cNvSpPr>
            <a:spLocks noGrp="1"/>
          </p:cNvSpPr>
          <p:nvPr>
            <p:ph type="subTitle" idx="1"/>
          </p:nvPr>
        </p:nvSpPr>
        <p:spPr>
          <a:xfrm>
            <a:off x="448056" y="659585"/>
            <a:ext cx="5432044" cy="5748412"/>
          </a:xfrm>
        </p:spPr>
        <p:txBody>
          <a:bodyPr>
            <a:normAutofit fontScale="62500" lnSpcReduction="20000"/>
          </a:bodyPr>
          <a:lstStyle/>
          <a:p>
            <a:pPr>
              <a:lnSpc>
                <a:spcPct val="130000"/>
              </a:lnSpc>
            </a:pPr>
            <a:endParaRPr lang="en-GB" sz="2900" b="1" i="1" dirty="0">
              <a:solidFill>
                <a:schemeClr val="tx2"/>
              </a:solidFill>
              <a:latin typeface="Arial" panose="020B0604020202020204" pitchFamily="34" charset="0"/>
              <a:ea typeface="+mj-ea"/>
              <a:cs typeface="Arial" panose="020B0604020202020204" pitchFamily="34" charset="0"/>
            </a:endParaRPr>
          </a:p>
          <a:p>
            <a:pPr>
              <a:lnSpc>
                <a:spcPct val="130000"/>
              </a:lnSpc>
            </a:pPr>
            <a:r>
              <a:rPr lang="en-GB" sz="2900" b="1" i="1" dirty="0">
                <a:solidFill>
                  <a:schemeClr val="tx2"/>
                </a:solidFill>
                <a:latin typeface="Arial" panose="020B0604020202020204" pitchFamily="34" charset="0"/>
                <a:ea typeface="+mj-ea"/>
                <a:cs typeface="Arial" panose="020B0604020202020204" pitchFamily="34" charset="0"/>
              </a:rPr>
              <a:t>Hello everyone. Today, I am going to talk about a topic we all know very well: how social media impacts business.</a:t>
            </a:r>
          </a:p>
          <a:p>
            <a:pPr>
              <a:lnSpc>
                <a:spcPct val="130000"/>
              </a:lnSpc>
            </a:pPr>
            <a:r>
              <a:rPr lang="en-GB" sz="2900" b="1" i="1" dirty="0">
                <a:solidFill>
                  <a:schemeClr val="tx2"/>
                </a:solidFill>
                <a:latin typeface="Arial" panose="020B0604020202020204" pitchFamily="34" charset="0"/>
                <a:ea typeface="+mj-ea"/>
                <a:cs typeface="Arial" panose="020B0604020202020204" pitchFamily="34" charset="0"/>
              </a:rPr>
              <a:t>For this work, I used a very good scientific paper. The title is 'Social Networks and their Impact on the Digital Environment of Companies'. It was published in a journal called Latina Science.</a:t>
            </a:r>
          </a:p>
          <a:p>
            <a:pPr>
              <a:lnSpc>
                <a:spcPct val="130000"/>
              </a:lnSpc>
            </a:pPr>
            <a:endParaRPr lang="en-GB" sz="2900" b="1" i="1" dirty="0">
              <a:solidFill>
                <a:schemeClr val="tx2"/>
              </a:solidFill>
              <a:latin typeface="Arial" panose="020B0604020202020204" pitchFamily="34" charset="0"/>
              <a:ea typeface="+mj-ea"/>
              <a:cs typeface="Arial" panose="020B0604020202020204" pitchFamily="34" charset="0"/>
            </a:endParaRPr>
          </a:p>
          <a:p>
            <a:pPr>
              <a:lnSpc>
                <a:spcPct val="130000"/>
              </a:lnSpc>
            </a:pPr>
            <a:r>
              <a:rPr lang="en-GB" sz="2900" b="1" i="1" dirty="0">
                <a:solidFill>
                  <a:schemeClr val="tx2"/>
                </a:solidFill>
                <a:latin typeface="Arial" panose="020B0604020202020204" pitchFamily="34" charset="0"/>
                <a:ea typeface="+mj-ea"/>
                <a:cs typeface="Arial" panose="020B0604020202020204" pitchFamily="34" charset="0"/>
              </a:rPr>
              <a:t>What I liked the most about this paper is that it shows how these apps are not just for friends anymore. Today, they are necessary tools for businesses to survive, get more sales, and stay alive in the market."</a:t>
            </a:r>
          </a:p>
          <a:p>
            <a:pPr>
              <a:lnSpc>
                <a:spcPct val="130000"/>
              </a:lnSpc>
            </a:pPr>
            <a:r>
              <a:rPr lang="en-GB" sz="2900" b="1" i="1" dirty="0">
                <a:solidFill>
                  <a:schemeClr val="tx2"/>
                </a:solidFill>
                <a:latin typeface="Arial" panose="020B0604020202020204" pitchFamily="34" charset="0"/>
                <a:ea typeface="+mj-ea"/>
                <a:cs typeface="Arial" panose="020B0604020202020204" pitchFamily="34" charset="0"/>
              </a:rPr>
              <a:t> </a:t>
            </a:r>
            <a:endParaRPr lang="en-GB" sz="2000" b="1" i="1" dirty="0">
              <a:solidFill>
                <a:schemeClr val="tx2"/>
              </a:solidFill>
              <a:latin typeface="Arial" panose="020B0604020202020204" pitchFamily="34" charset="0"/>
              <a:ea typeface="+mj-ea"/>
              <a:cs typeface="Arial" panose="020B0604020202020204" pitchFamily="34" charset="0"/>
            </a:endParaRPr>
          </a:p>
        </p:txBody>
      </p:sp>
      <p:cxnSp>
        <p:nvCxnSpPr>
          <p:cNvPr id="67" name="Straight Connector 66">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537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7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7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283D913-3BBC-BF3D-ED34-6C74EB07D402}"/>
            </a:ext>
          </a:extLst>
        </p:cNvPr>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8D5F97-0012-3427-7C5F-B54428D3B957}"/>
              </a:ext>
            </a:extLst>
          </p:cNvPr>
          <p:cNvPicPr>
            <a:picLocks noChangeAspect="1"/>
          </p:cNvPicPr>
          <p:nvPr/>
        </p:nvPicPr>
        <p:blipFill>
          <a:blip r:embed="rId2"/>
          <a:srcRect t="7968" b="568"/>
          <a:stretch>
            <a:fillRect/>
          </a:stretch>
        </p:blipFill>
        <p:spPr>
          <a:xfrm>
            <a:off x="-450000" y="194873"/>
            <a:ext cx="12192000" cy="6857999"/>
          </a:xfrm>
          <a:prstGeom prst="rect">
            <a:avLst/>
          </a:prstGeom>
        </p:spPr>
      </p:pic>
      <p:sp>
        <p:nvSpPr>
          <p:cNvPr id="76" name="Rectangle 75">
            <a:extLst>
              <a:ext uri="{FF2B5EF4-FFF2-40B4-BE49-F238E27FC236}">
                <a16:creationId xmlns:a16="http://schemas.microsoft.com/office/drawing/2014/main" id="{54B995A6-4802-435A-B06E-300075505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311901"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A000825-8172-13C6-EFF8-C25189313C18}"/>
              </a:ext>
            </a:extLst>
          </p:cNvPr>
          <p:cNvSpPr>
            <a:spLocks noGrp="1"/>
          </p:cNvSpPr>
          <p:nvPr>
            <p:ph type="subTitle" idx="1"/>
          </p:nvPr>
        </p:nvSpPr>
        <p:spPr>
          <a:xfrm>
            <a:off x="448056" y="449999"/>
            <a:ext cx="5863844" cy="6213119"/>
          </a:xfrm>
        </p:spPr>
        <p:txBody>
          <a:bodyPr>
            <a:normAutofit fontScale="85000" lnSpcReduction="20000"/>
          </a:bodyPr>
          <a:lstStyle/>
          <a:p>
            <a:pPr>
              <a:lnSpc>
                <a:spcPct val="110000"/>
              </a:lnSpc>
            </a:pPr>
            <a:endParaRPr lang="en-GB" sz="1600" dirty="0"/>
          </a:p>
          <a:p>
            <a:pPr>
              <a:lnSpc>
                <a:spcPct val="110000"/>
              </a:lnSpc>
            </a:pPr>
            <a:endParaRPr lang="en-GB" sz="1600" dirty="0"/>
          </a:p>
          <a:p>
            <a:pPr algn="just">
              <a:lnSpc>
                <a:spcPct val="130000"/>
              </a:lnSpc>
            </a:pPr>
            <a:r>
              <a:rPr lang="en-GB" sz="2300" b="1" i="1" dirty="0">
                <a:solidFill>
                  <a:schemeClr val="tx2"/>
                </a:solidFill>
                <a:latin typeface="Arial" panose="020B0604020202020204" pitchFamily="34" charset="0"/>
                <a:ea typeface="+mj-ea"/>
                <a:cs typeface="Arial" panose="020B0604020202020204" pitchFamily="34" charset="0"/>
              </a:rPr>
              <a:t>How did I find this document?</a:t>
            </a:r>
          </a:p>
          <a:p>
            <a:pPr algn="just">
              <a:lnSpc>
                <a:spcPct val="130000"/>
              </a:lnSpc>
            </a:pPr>
            <a:r>
              <a:rPr lang="en-GB" sz="2300" b="1" i="1" dirty="0">
                <a:solidFill>
                  <a:schemeClr val="tx2"/>
                </a:solidFill>
                <a:latin typeface="Arial" panose="020B0604020202020204" pitchFamily="34" charset="0"/>
                <a:ea typeface="+mj-ea"/>
                <a:cs typeface="Arial" panose="020B0604020202020204" pitchFamily="34" charset="0"/>
              </a:rPr>
              <a:t> Well, the search process was very specific. Instead of using regular Google, I looked  into academic databases and special search engines for science papers.</a:t>
            </a:r>
          </a:p>
          <a:p>
            <a:pPr algn="just">
              <a:lnSpc>
                <a:spcPct val="130000"/>
              </a:lnSpc>
            </a:pPr>
            <a:r>
              <a:rPr lang="en-GB" sz="2300" b="1" i="1" dirty="0">
                <a:solidFill>
                  <a:schemeClr val="tx2"/>
                </a:solidFill>
                <a:latin typeface="Arial" panose="020B0604020202020204" pitchFamily="34" charset="0"/>
                <a:ea typeface="+mj-ea"/>
                <a:cs typeface="Arial" panose="020B0604020202020204" pitchFamily="34" charset="0"/>
              </a:rPr>
              <a:t>I used simple but clear words like 'digital marketing', 'social media', and 'business benefits’.</a:t>
            </a:r>
          </a:p>
          <a:p>
            <a:pPr algn="just">
              <a:lnSpc>
                <a:spcPct val="130000"/>
              </a:lnSpc>
            </a:pPr>
            <a:endParaRPr lang="en-GB" sz="2300" b="1" i="1" dirty="0">
              <a:solidFill>
                <a:schemeClr val="tx2"/>
              </a:solidFill>
              <a:latin typeface="Arial" panose="020B0604020202020204" pitchFamily="34" charset="0"/>
              <a:ea typeface="+mj-ea"/>
              <a:cs typeface="Arial" panose="020B0604020202020204" pitchFamily="34" charset="0"/>
            </a:endParaRPr>
          </a:p>
          <a:p>
            <a:pPr algn="just">
              <a:lnSpc>
                <a:spcPct val="130000"/>
              </a:lnSpc>
            </a:pPr>
            <a:r>
              <a:rPr lang="en-GB" sz="2300" b="1" i="1" dirty="0">
                <a:solidFill>
                  <a:schemeClr val="tx2"/>
                </a:solidFill>
                <a:latin typeface="Arial" panose="020B0604020202020204" pitchFamily="34" charset="0"/>
                <a:ea typeface="+mj-ea"/>
                <a:cs typeface="Arial" panose="020B0604020202020204" pitchFamily="34" charset="0"/>
              </a:rPr>
              <a:t> Out of all the results, I chose this one because it was the most complete, the newest, and it had real data to support everything the authors explained."</a:t>
            </a:r>
          </a:p>
          <a:p>
            <a:pPr algn="just">
              <a:lnSpc>
                <a:spcPct val="130000"/>
              </a:lnSpc>
            </a:pPr>
            <a:r>
              <a:rPr lang="en-GB" sz="2300" b="1" i="1" dirty="0">
                <a:solidFill>
                  <a:schemeClr val="tx2"/>
                </a:solidFill>
                <a:latin typeface="Arial" panose="020B0604020202020204" pitchFamily="34" charset="0"/>
                <a:ea typeface="+mj-ea"/>
                <a:cs typeface="Arial" panose="020B0604020202020204" pitchFamily="34" charset="0"/>
              </a:rPr>
              <a:t> </a:t>
            </a:r>
          </a:p>
          <a:p>
            <a:pPr>
              <a:lnSpc>
                <a:spcPct val="110000"/>
              </a:lnSpc>
            </a:pPr>
            <a:endParaRPr lang="en-GB" sz="1600" dirty="0"/>
          </a:p>
        </p:txBody>
      </p:sp>
      <p:cxnSp>
        <p:nvCxnSpPr>
          <p:cNvPr id="78" name="Straight Connector 77">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904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400"/>
                                        <p:tgtEl>
                                          <p:spTgt spid="3">
                                            <p:txEl>
                                              <p:pRg st="2" end="2"/>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4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4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4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7" end="7"/>
                                            </p:txEl>
                                          </p:spTgt>
                                        </p:tgtEl>
                                        <p:attrNameLst>
                                          <p:attrName>style.visibility</p:attrName>
                                        </p:attrNameLst>
                                      </p:cBhvr>
                                      <p:to>
                                        <p:strVal val="visible"/>
                                      </p:to>
                                    </p:set>
                                    <p:animEffect transition="in" filter="fade">
                                      <p:cBhvr>
                                        <p:cTn id="25" dur="4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6BF485C-A7F1-893A-50F8-D00B6B2B07B1}"/>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7DEE48C-2DDB-B364-AD9A-9443883B7FDF}"/>
              </a:ext>
            </a:extLst>
          </p:cNvPr>
          <p:cNvSpPr>
            <a:spLocks noGrp="1"/>
          </p:cNvSpPr>
          <p:nvPr>
            <p:ph type="subTitle" idx="1"/>
          </p:nvPr>
        </p:nvSpPr>
        <p:spPr>
          <a:xfrm>
            <a:off x="448055" y="794479"/>
            <a:ext cx="5647945" cy="5846162"/>
          </a:xfrm>
        </p:spPr>
        <p:txBody>
          <a:bodyPr>
            <a:normAutofit fontScale="70000" lnSpcReduction="20000"/>
          </a:bodyPr>
          <a:lstStyle/>
          <a:p>
            <a:pPr>
              <a:lnSpc>
                <a:spcPct val="110000"/>
              </a:lnSpc>
            </a:pPr>
            <a:endParaRPr lang="en-GB" sz="1600" dirty="0"/>
          </a:p>
          <a:p>
            <a:pPr>
              <a:lnSpc>
                <a:spcPct val="110000"/>
              </a:lnSpc>
            </a:pPr>
            <a:endParaRPr lang="en-GB" sz="1600" dirty="0"/>
          </a:p>
          <a:p>
            <a:pPr algn="just">
              <a:lnSpc>
                <a:spcPct val="130000"/>
              </a:lnSpc>
            </a:pPr>
            <a:r>
              <a:rPr lang="en-GB" sz="2600" b="1" i="1" dirty="0">
                <a:solidFill>
                  <a:schemeClr val="tx2"/>
                </a:solidFill>
                <a:latin typeface="Arial" panose="020B0604020202020204" pitchFamily="34" charset="0"/>
                <a:ea typeface="+mj-ea"/>
                <a:cs typeface="Arial" panose="020B0604020202020204" pitchFamily="34" charset="0"/>
              </a:rPr>
              <a:t>To be 100% sure the information was valid,  I checked its credibility in three steps:</a:t>
            </a:r>
          </a:p>
          <a:p>
            <a:pPr algn="just">
              <a:lnSpc>
                <a:spcPct val="130000"/>
              </a:lnSpc>
            </a:pPr>
            <a:r>
              <a:rPr lang="en-GB" sz="2600" b="1" i="1" dirty="0">
                <a:solidFill>
                  <a:schemeClr val="tx2"/>
                </a:solidFill>
                <a:latin typeface="Arial" panose="020B0604020202020204" pitchFamily="34" charset="0"/>
                <a:ea typeface="+mj-ea"/>
                <a:cs typeface="Arial" panose="020B0604020202020204" pitchFamily="34" charset="0"/>
              </a:rPr>
              <a:t>First, the authors. The paper was written by Carlos Moreano, Tania Escobar, Edwin Haro, and Paulina Villagomez. They are all researchers from the Central University of Ecuador. </a:t>
            </a:r>
          </a:p>
          <a:p>
            <a:pPr algn="just">
              <a:lnSpc>
                <a:spcPct val="130000"/>
              </a:lnSpc>
            </a:pPr>
            <a:endParaRPr lang="en-GB" sz="2600" b="1" i="1" dirty="0">
              <a:solidFill>
                <a:schemeClr val="tx2"/>
              </a:solidFill>
              <a:latin typeface="Arial" panose="020B0604020202020204" pitchFamily="34" charset="0"/>
              <a:ea typeface="+mj-ea"/>
              <a:cs typeface="Arial" panose="020B0604020202020204" pitchFamily="34" charset="0"/>
            </a:endParaRPr>
          </a:p>
          <a:p>
            <a:pPr algn="just">
              <a:lnSpc>
                <a:spcPct val="130000"/>
              </a:lnSpc>
            </a:pPr>
            <a:r>
              <a:rPr lang="en-GB" sz="2600" b="1" i="1" dirty="0">
                <a:solidFill>
                  <a:schemeClr val="tx2"/>
                </a:solidFill>
                <a:latin typeface="Arial" panose="020B0604020202020204" pitchFamily="34" charset="0"/>
                <a:ea typeface="+mj-ea"/>
                <a:cs typeface="Arial" panose="020B0604020202020204" pitchFamily="34" charset="0"/>
              </a:rPr>
              <a:t>Second, the date: it was published very recently, in 2024, so the information matches our world today. And third, the method: the paper was checked by other experts, and the results are based on a real survey done with 384 companies. It is not just opinions,  it is real data."</a:t>
            </a:r>
          </a:p>
          <a:p>
            <a:pPr>
              <a:lnSpc>
                <a:spcPct val="110000"/>
              </a:lnSpc>
            </a:pPr>
            <a:endParaRPr lang="en-GB" sz="1600" dirty="0"/>
          </a:p>
        </p:txBody>
      </p:sp>
      <p:cxnSp>
        <p:nvCxnSpPr>
          <p:cNvPr id="65" name="Straight Connector 64">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2350FC12-898B-949D-0AC0-706AD1659919}"/>
              </a:ext>
            </a:extLst>
          </p:cNvPr>
          <p:cNvPicPr>
            <a:picLocks noChangeAspect="1"/>
          </p:cNvPicPr>
          <p:nvPr/>
        </p:nvPicPr>
        <p:blipFill>
          <a:blip r:embed="rId2"/>
          <a:srcRect l="21878" r="25391"/>
          <a:stretch>
            <a:fillRect/>
          </a:stretch>
        </p:blipFill>
        <p:spPr>
          <a:xfrm>
            <a:off x="6311900" y="10"/>
            <a:ext cx="5880100" cy="6857990"/>
          </a:xfrm>
          <a:prstGeom prst="rect">
            <a:avLst/>
          </a:prstGeom>
        </p:spPr>
      </p:pic>
    </p:spTree>
    <p:extLst>
      <p:ext uri="{BB962C8B-B14F-4D97-AF65-F5344CB8AC3E}">
        <p14:creationId xmlns:p14="http://schemas.microsoft.com/office/powerpoint/2010/main" val="2765718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483D83F-3FF1-385A-EDE2-FC2DC3F867B5}"/>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78FF188-1F58-1A76-9752-83272D16AFD5}"/>
              </a:ext>
            </a:extLst>
          </p:cNvPr>
          <p:cNvSpPr>
            <a:spLocks noGrp="1"/>
          </p:cNvSpPr>
          <p:nvPr>
            <p:ph type="subTitle" idx="1"/>
          </p:nvPr>
        </p:nvSpPr>
        <p:spPr>
          <a:xfrm>
            <a:off x="478330" y="779492"/>
            <a:ext cx="5833570" cy="5628494"/>
          </a:xfrm>
        </p:spPr>
        <p:txBody>
          <a:bodyPr>
            <a:normAutofit fontScale="92500" lnSpcReduction="10000"/>
          </a:bodyPr>
          <a:lstStyle/>
          <a:p>
            <a:pPr>
              <a:lnSpc>
                <a:spcPct val="110000"/>
              </a:lnSpc>
            </a:pPr>
            <a:endParaRPr lang="en-GB" sz="1600" dirty="0"/>
          </a:p>
          <a:p>
            <a:pPr>
              <a:lnSpc>
                <a:spcPct val="110000"/>
              </a:lnSpc>
            </a:pPr>
            <a:endParaRPr lang="en-GB" sz="1600" dirty="0"/>
          </a:p>
          <a:p>
            <a:pPr algn="just">
              <a:lnSpc>
                <a:spcPct val="130000"/>
              </a:lnSpc>
            </a:pPr>
            <a:r>
              <a:rPr lang="en-GB" sz="1900" b="1" i="1" dirty="0">
                <a:solidFill>
                  <a:schemeClr val="tx2"/>
                </a:solidFill>
                <a:latin typeface="Arial" panose="020B0604020202020204" pitchFamily="34" charset="0"/>
                <a:ea typeface="+mj-ea"/>
                <a:cs typeface="Arial" panose="020B0604020202020204" pitchFamily="34" charset="0"/>
              </a:rPr>
              <a:t>Now, to be honest, doing this work had some difficult parts. The hardest thing for me was changing my mindset from a user to a researcher. We all use Facebook or Instagram every day to have fun. So, at first, it was hard to look at these apps in a professional way and understand the serious plans that companies have behind each post.</a:t>
            </a:r>
          </a:p>
          <a:p>
            <a:pPr algn="just">
              <a:lnSpc>
                <a:spcPct val="130000"/>
              </a:lnSpc>
            </a:pPr>
            <a:endParaRPr lang="en-GB" sz="1900" b="1" i="1" dirty="0">
              <a:solidFill>
                <a:schemeClr val="tx2"/>
              </a:solidFill>
              <a:latin typeface="Arial" panose="020B0604020202020204" pitchFamily="34" charset="0"/>
              <a:ea typeface="+mj-ea"/>
              <a:cs typeface="Arial" panose="020B0604020202020204" pitchFamily="34" charset="0"/>
            </a:endParaRPr>
          </a:p>
          <a:p>
            <a:pPr algn="just">
              <a:lnSpc>
                <a:spcPct val="130000"/>
              </a:lnSpc>
            </a:pPr>
            <a:r>
              <a:rPr lang="en-GB" sz="1900" b="1" i="1" dirty="0">
                <a:solidFill>
                  <a:schemeClr val="tx2"/>
                </a:solidFill>
                <a:latin typeface="Arial" panose="020B0604020202020204" pitchFamily="34" charset="0"/>
                <a:ea typeface="+mj-ea"/>
                <a:cs typeface="Arial" panose="020B0604020202020204" pitchFamily="34" charset="0"/>
              </a:rPr>
              <a:t>Another difficulty was checking if the sources were objective. The paper names many different authors and theories. I had to read very carefully to make sure those ideas really match the real world today and were not just old ideas."</a:t>
            </a:r>
          </a:p>
          <a:p>
            <a:pPr>
              <a:lnSpc>
                <a:spcPct val="110000"/>
              </a:lnSpc>
            </a:pPr>
            <a:endParaRPr lang="en-GB" sz="1600" b="1" i="1" dirty="0">
              <a:latin typeface="Arial" panose="020B0604020202020204" pitchFamily="34" charset="0"/>
              <a:ea typeface="+mj-ea"/>
              <a:cs typeface="Arial" panose="020B0604020202020204" pitchFamily="34" charset="0"/>
            </a:endParaRPr>
          </a:p>
          <a:p>
            <a:pPr>
              <a:lnSpc>
                <a:spcPct val="110000"/>
              </a:lnSpc>
            </a:pPr>
            <a:endParaRPr lang="en-GB" sz="1600" b="1" i="1" dirty="0">
              <a:latin typeface="Arial" panose="020B0604020202020204" pitchFamily="34" charset="0"/>
              <a:ea typeface="+mj-ea"/>
              <a:cs typeface="Arial" panose="020B0604020202020204" pitchFamily="34" charset="0"/>
            </a:endParaRPr>
          </a:p>
          <a:p>
            <a:pPr>
              <a:lnSpc>
                <a:spcPct val="110000"/>
              </a:lnSpc>
            </a:pPr>
            <a:endParaRPr lang="en-GB" sz="1600" dirty="0"/>
          </a:p>
        </p:txBody>
      </p:sp>
      <p:cxnSp>
        <p:nvCxnSpPr>
          <p:cNvPr id="65" name="Straight Connector 64">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3A6D0917-F354-A091-CD5B-E7883BF17B10}"/>
              </a:ext>
            </a:extLst>
          </p:cNvPr>
          <p:cNvPicPr>
            <a:picLocks noChangeAspect="1"/>
          </p:cNvPicPr>
          <p:nvPr/>
        </p:nvPicPr>
        <p:blipFill>
          <a:blip r:embed="rId2"/>
          <a:srcRect l="15145" r="18658"/>
          <a:stretch>
            <a:fillRect/>
          </a:stretch>
        </p:blipFill>
        <p:spPr>
          <a:xfrm>
            <a:off x="6311900" y="900001"/>
            <a:ext cx="5436688" cy="5050856"/>
          </a:xfrm>
          <a:prstGeom prst="rect">
            <a:avLst/>
          </a:prstGeom>
        </p:spPr>
      </p:pic>
    </p:spTree>
    <p:extLst>
      <p:ext uri="{BB962C8B-B14F-4D97-AF65-F5344CB8AC3E}">
        <p14:creationId xmlns:p14="http://schemas.microsoft.com/office/powerpoint/2010/main" val="1343453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B4C82AA-FB36-AE9F-8E74-157F28F83F29}"/>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28A5AC1-26B3-690A-02A1-172D1B70B4EF}"/>
              </a:ext>
            </a:extLst>
          </p:cNvPr>
          <p:cNvSpPr>
            <a:spLocks noGrp="1"/>
          </p:cNvSpPr>
          <p:nvPr>
            <p:ph type="subTitle" idx="1"/>
          </p:nvPr>
        </p:nvSpPr>
        <p:spPr>
          <a:xfrm>
            <a:off x="448055" y="794479"/>
            <a:ext cx="5432045" cy="5613511"/>
          </a:xfrm>
        </p:spPr>
        <p:txBody>
          <a:bodyPr>
            <a:normAutofit fontScale="70000" lnSpcReduction="20000"/>
          </a:bodyPr>
          <a:lstStyle/>
          <a:p>
            <a:pPr>
              <a:lnSpc>
                <a:spcPct val="110000"/>
              </a:lnSpc>
            </a:pPr>
            <a:endParaRPr lang="en-GB" sz="1600" dirty="0"/>
          </a:p>
          <a:p>
            <a:pPr>
              <a:lnSpc>
                <a:spcPct val="110000"/>
              </a:lnSpc>
            </a:pPr>
            <a:endParaRPr lang="en-GB" sz="1600" dirty="0"/>
          </a:p>
          <a:p>
            <a:pPr algn="just">
              <a:lnSpc>
                <a:spcPct val="140000"/>
              </a:lnSpc>
            </a:pPr>
            <a:r>
              <a:rPr lang="en-GB" sz="2300" b="1" i="1" dirty="0">
                <a:solidFill>
                  <a:schemeClr val="tx2"/>
                </a:solidFill>
                <a:latin typeface="Arial" panose="020B0604020202020204" pitchFamily="34" charset="0"/>
                <a:ea typeface="+mj-ea"/>
                <a:cs typeface="Arial" panose="020B0604020202020204" pitchFamily="34" charset="0"/>
              </a:rPr>
              <a:t>To finish, I learned two main things from this research. The first one is the power of direct communication. With old media, like TV or newspapers, the company speaks and the customer just listens. But with social media, the customer can answer in real time, give opinions, and become part of the business.</a:t>
            </a:r>
          </a:p>
          <a:p>
            <a:pPr algn="just">
              <a:lnSpc>
                <a:spcPct val="140000"/>
              </a:lnSpc>
            </a:pPr>
            <a:r>
              <a:rPr lang="en-GB" sz="2300" b="1" i="1" dirty="0">
                <a:solidFill>
                  <a:schemeClr val="tx2"/>
                </a:solidFill>
                <a:latin typeface="Arial" panose="020B0604020202020204" pitchFamily="34" charset="0"/>
                <a:ea typeface="+mj-ea"/>
                <a:cs typeface="Arial" panose="020B0604020202020204" pitchFamily="34" charset="0"/>
              </a:rPr>
              <a:t>The second thing I learned is that social media can be dangerous too. Yes, it helps you build a strong group of loyal customers on apps like Facebook and Instagram. But it also opens the door to public complaints very fast. I learned that today, businesses must know how to manage bad comments, because one bad post can ruin a brand in minutes.</a:t>
            </a:r>
          </a:p>
          <a:p>
            <a:pPr algn="just">
              <a:lnSpc>
                <a:spcPct val="140000"/>
              </a:lnSpc>
            </a:pPr>
            <a:r>
              <a:rPr lang="en-GB" sz="2300" b="1" i="1" dirty="0">
                <a:solidFill>
                  <a:schemeClr val="tx2"/>
                </a:solidFill>
                <a:latin typeface="Arial" panose="020B0604020202020204" pitchFamily="34" charset="0"/>
                <a:ea typeface="+mj-ea"/>
                <a:cs typeface="Arial" panose="020B0604020202020204" pitchFamily="34" charset="0"/>
              </a:rPr>
              <a:t> Thank  you for your time. </a:t>
            </a:r>
          </a:p>
          <a:p>
            <a:pPr algn="just">
              <a:lnSpc>
                <a:spcPct val="140000"/>
              </a:lnSpc>
            </a:pPr>
            <a:r>
              <a:rPr lang="en-GB" sz="2300" b="1" i="1" dirty="0">
                <a:solidFill>
                  <a:schemeClr val="tx2"/>
                </a:solidFill>
                <a:latin typeface="Arial" panose="020B0604020202020204" pitchFamily="34" charset="0"/>
                <a:ea typeface="+mj-ea"/>
                <a:cs typeface="Arial" panose="020B0604020202020204" pitchFamily="34" charset="0"/>
              </a:rPr>
              <a:t> </a:t>
            </a:r>
          </a:p>
          <a:p>
            <a:pPr algn="just">
              <a:lnSpc>
                <a:spcPct val="140000"/>
              </a:lnSpc>
            </a:pPr>
            <a:endParaRPr lang="en-GB" sz="2300" b="1" i="1" dirty="0">
              <a:solidFill>
                <a:schemeClr val="tx2"/>
              </a:solidFill>
              <a:latin typeface="Arial" panose="020B0604020202020204" pitchFamily="34" charset="0"/>
              <a:ea typeface="+mj-ea"/>
              <a:cs typeface="Arial" panose="020B0604020202020204" pitchFamily="34" charset="0"/>
            </a:endParaRPr>
          </a:p>
          <a:p>
            <a:pPr>
              <a:lnSpc>
                <a:spcPct val="110000"/>
              </a:lnSpc>
            </a:pPr>
            <a:endParaRPr lang="en-GB" sz="1600" b="1" i="1" dirty="0">
              <a:latin typeface="Arial" panose="020B0604020202020204" pitchFamily="34" charset="0"/>
              <a:ea typeface="+mj-ea"/>
              <a:cs typeface="Arial" panose="020B0604020202020204" pitchFamily="34" charset="0"/>
            </a:endParaRPr>
          </a:p>
          <a:p>
            <a:pPr>
              <a:lnSpc>
                <a:spcPct val="110000"/>
              </a:lnSpc>
            </a:pPr>
            <a:endParaRPr lang="en-GB" sz="1600" dirty="0"/>
          </a:p>
        </p:txBody>
      </p:sp>
      <p:cxnSp>
        <p:nvCxnSpPr>
          <p:cNvPr id="65" name="Straight Connector 64">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542A3496-308D-AD49-ED1E-3F97CEBF31AF}"/>
              </a:ext>
            </a:extLst>
          </p:cNvPr>
          <p:cNvPicPr>
            <a:picLocks noChangeAspect="1"/>
          </p:cNvPicPr>
          <p:nvPr/>
        </p:nvPicPr>
        <p:blipFill>
          <a:blip r:embed="rId2"/>
          <a:srcRect l="15145" r="18658"/>
          <a:stretch>
            <a:fillRect/>
          </a:stretch>
        </p:blipFill>
        <p:spPr>
          <a:xfrm>
            <a:off x="6311900" y="900001"/>
            <a:ext cx="5436688" cy="5050856"/>
          </a:xfrm>
          <a:prstGeom prst="rect">
            <a:avLst/>
          </a:prstGeom>
        </p:spPr>
      </p:pic>
    </p:spTree>
    <p:extLst>
      <p:ext uri="{BB962C8B-B14F-4D97-AF65-F5344CB8AC3E}">
        <p14:creationId xmlns:p14="http://schemas.microsoft.com/office/powerpoint/2010/main" val="1671565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4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5C88CCD-86B8-4ED0-52B7-BBA748BDCA80}"/>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nos humanas aplaudiendo. aplauden las manos. ilustración vectorial en estilo plano. Las mujeres de negocios sostienen los pulgares hacia arriba .">
            <a:extLst>
              <a:ext uri="{FF2B5EF4-FFF2-40B4-BE49-F238E27FC236}">
                <a16:creationId xmlns:a16="http://schemas.microsoft.com/office/drawing/2014/main" id="{0B9E63D4-685B-3301-1717-8F890F251A30}"/>
              </a:ext>
            </a:extLst>
          </p:cNvPr>
          <p:cNvPicPr>
            <a:picLocks noChangeAspect="1"/>
          </p:cNvPicPr>
          <p:nvPr/>
        </p:nvPicPr>
        <p:blipFill>
          <a:blip r:embed="rId2"/>
          <a:stretch>
            <a:fillRect/>
          </a:stretch>
        </p:blipFill>
        <p:spPr>
          <a:xfrm>
            <a:off x="215900" y="1517650"/>
            <a:ext cx="5880100" cy="3822700"/>
          </a:xfrm>
          <a:prstGeom prst="rect">
            <a:avLst/>
          </a:prstGeom>
        </p:spPr>
      </p:pic>
      <p:cxnSp>
        <p:nvCxnSpPr>
          <p:cNvPr id="65" name="Straight Connector 64">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0BF2D82-7891-ABDB-E70C-2F799622E078}"/>
              </a:ext>
            </a:extLst>
          </p:cNvPr>
          <p:cNvPicPr>
            <a:picLocks noChangeAspect="1"/>
          </p:cNvPicPr>
          <p:nvPr/>
        </p:nvPicPr>
        <p:blipFill>
          <a:blip r:embed="rId3"/>
          <a:srcRect l="25456" r="25458" b="1"/>
          <a:stretch>
            <a:fillRect/>
          </a:stretch>
        </p:blipFill>
        <p:spPr>
          <a:xfrm>
            <a:off x="6311900" y="10"/>
            <a:ext cx="5880100" cy="6857990"/>
          </a:xfrm>
          <a:prstGeom prst="rect">
            <a:avLst/>
          </a:prstGeom>
        </p:spPr>
      </p:pic>
      <p:sp>
        <p:nvSpPr>
          <p:cNvPr id="8" name="TextBox 7">
            <a:extLst>
              <a:ext uri="{FF2B5EF4-FFF2-40B4-BE49-F238E27FC236}">
                <a16:creationId xmlns:a16="http://schemas.microsoft.com/office/drawing/2014/main" id="{68D10E86-89FC-06D8-DEDA-60342C808B8D}"/>
              </a:ext>
            </a:extLst>
          </p:cNvPr>
          <p:cNvSpPr txBox="1"/>
          <p:nvPr/>
        </p:nvSpPr>
        <p:spPr>
          <a:xfrm>
            <a:off x="215900" y="5652899"/>
            <a:ext cx="6096000" cy="492443"/>
          </a:xfrm>
          <a:prstGeom prst="rect">
            <a:avLst/>
          </a:prstGeom>
          <a:noFill/>
        </p:spPr>
        <p:txBody>
          <a:bodyPr wrap="square">
            <a:spAutoFit/>
          </a:bodyPr>
          <a:lstStyle/>
          <a:p>
            <a:pPr algn="ctr"/>
            <a:r>
              <a:rPr lang="en-GB" sz="2600" b="1" i="1" dirty="0">
                <a:solidFill>
                  <a:schemeClr val="tx2"/>
                </a:solidFill>
                <a:latin typeface="Arial" panose="020B0604020202020204" pitchFamily="34" charset="0"/>
                <a:ea typeface="+mj-ea"/>
                <a:cs typeface="Arial" panose="020B0604020202020204" pitchFamily="34" charset="0"/>
              </a:rPr>
              <a:t>Thank you for listening! </a:t>
            </a:r>
            <a:endParaRPr lang="en-US" dirty="0"/>
          </a:p>
        </p:txBody>
      </p:sp>
    </p:spTree>
    <p:extLst>
      <p:ext uri="{BB962C8B-B14F-4D97-AF65-F5344CB8AC3E}">
        <p14:creationId xmlns:p14="http://schemas.microsoft.com/office/powerpoint/2010/main" val="2341780861"/>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336</TotalTime>
  <Words>1142</Words>
  <Application>Microsoft Macintosh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Bell MT</vt:lpstr>
      <vt:lpstr>Calibri Light</vt:lpstr>
      <vt:lpstr>ThinLineVTI</vt:lpstr>
      <vt:lpstr>Task 3  Source Evaluation Template.  Topic: The use of social media to promote businesses. . </vt:lpstr>
      <vt:lpstr>Author(s):  Carlos Vladimir Moreano Guerra, Edwin Ramiro Haro Haro, Paulina Alexandra Villagomez Valencia. From University Ecuador .  Year published: e article was published in March – April 2024, Volume 8 Number 2 . Refe</vt:lpstr>
      <vt:lpstr> Summary: This article analyses how social networks impact the digital environment of companies. It explaines the benefits and challenges of using social media for business promotion.   Reference:  Autor , A,A, (20224).  Social Networks and their impact on the digital environment of companies . Latina Scence International. https://doi.org/10.37811/cl_rcm.v8i2.  Social Networks and Their Impact on the Digital Environment of Companies.    Refe</vt:lpstr>
      <vt:lpstr>PowerPoint Presentation</vt:lpstr>
      <vt:lpstr>PowerPoint Presentation</vt:lpstr>
      <vt:lpstr>PowerPoint Presentation</vt:lpstr>
      <vt:lpstr>PowerPoint Presentation</vt:lpstr>
      <vt:lpstr>     Presentation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Lisette Alarcon De Torres (2525897)</dc:creator>
  <cp:lastModifiedBy>Karen Lisette Alarcon De Torres (2525897)</cp:lastModifiedBy>
  <cp:revision>6</cp:revision>
  <dcterms:created xsi:type="dcterms:W3CDTF">2026-08-10T20:14:42Z</dcterms:created>
  <dcterms:modified xsi:type="dcterms:W3CDTF">2026-08-16T22:23:10Z</dcterms:modified>
</cp:coreProperties>
</file>