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8" r:id="rId2"/>
    <p:sldId id="257" r:id="rId3"/>
    <p:sldId id="256" r:id="rId4"/>
    <p:sldId id="279" r:id="rId5"/>
    <p:sldId id="259" r:id="rId6"/>
    <p:sldId id="302" r:id="rId7"/>
    <p:sldId id="317" r:id="rId8"/>
    <p:sldId id="319" r:id="rId9"/>
    <p:sldId id="318" r:id="rId10"/>
    <p:sldId id="320" r:id="rId11"/>
    <p:sldId id="260" r:id="rId12"/>
    <p:sldId id="299" r:id="rId13"/>
    <p:sldId id="321" r:id="rId14"/>
    <p:sldId id="304" r:id="rId15"/>
    <p:sldId id="306" r:id="rId16"/>
    <p:sldId id="307" r:id="rId17"/>
    <p:sldId id="308" r:id="rId18"/>
    <p:sldId id="309" r:id="rId19"/>
    <p:sldId id="310" r:id="rId20"/>
    <p:sldId id="311" r:id="rId21"/>
    <p:sldId id="312" r:id="rId22"/>
    <p:sldId id="313" r:id="rId23"/>
    <p:sldId id="314" r:id="rId24"/>
    <p:sldId id="315" r:id="rId25"/>
    <p:sldId id="316" r:id="rId26"/>
    <p:sldId id="300" r:id="rId27"/>
    <p:sldId id="322" r:id="rId28"/>
    <p:sldId id="323" r:id="rId29"/>
    <p:sldId id="29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F5FECE"/>
    <a:srgbClr val="FFFFCC"/>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EBE437-0DD4-447C-A9B9-1518A5CE4E58}" v="99" dt="2022-02-18T15:24:08.0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9" autoAdjust="0"/>
    <p:restoredTop sz="94660"/>
  </p:normalViewPr>
  <p:slideViewPr>
    <p:cSldViewPr snapToGrid="0">
      <p:cViewPr varScale="1">
        <p:scale>
          <a:sx n="78" d="100"/>
          <a:sy n="78" d="100"/>
        </p:scale>
        <p:origin x="31" y="151"/>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EF1A08-9E10-45C5-99D3-1D187F08D751}" type="datetimeFigureOut">
              <a:rPr lang="en-GB" smtClean="0"/>
              <a:t>01/03/2023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D0280D-7CCC-47C9-99F7-D8409249A49D}" type="slidenum">
              <a:rPr lang="en-GB" smtClean="0"/>
              <a:t>‹#›</a:t>
            </a:fld>
            <a:endParaRPr lang="en-GB"/>
          </a:p>
        </p:txBody>
      </p:sp>
    </p:spTree>
    <p:extLst>
      <p:ext uri="{BB962C8B-B14F-4D97-AF65-F5344CB8AC3E}">
        <p14:creationId xmlns:p14="http://schemas.microsoft.com/office/powerpoint/2010/main" val="2827724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146432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03292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4799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4671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46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8564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5133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62598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7938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053488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1288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3/1/2023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428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3/1/2023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8124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5258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ixabay.com/en/question-mark-note-duplicate-2110767/"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ites.tuni.fi/digitaltoolkit/o365/breakout-rooms-in-team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icked7.org/what-is-a-wicked-problem/"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ordpress.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ordpress.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youtu.be/vBcsj3LNtx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teaching4abetterworld.co.uk/docs/download18.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gov.wales/dcells/publications/publications/guidanceandinformation/outofclassroomlearning/outofclassroomlearninge.pdf?lang=en" TargetMode="External"/><Relationship Id="rId5" Type="http://schemas.openxmlformats.org/officeDocument/2006/relationships/hyperlink" Target="http://www.unesco.org/education/tlsf/mods/theme_gs/mod0a.html" TargetMode="External"/><Relationship Id="rId4" Type="http://schemas.openxmlformats.org/officeDocument/2006/relationships/hyperlink" Target="http://www.globaleducation.edu.au/global-education/what-are-global-perspectiv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vector graphics, clipart&#10;&#10;Description automatically generated">
            <a:extLst>
              <a:ext uri="{FF2B5EF4-FFF2-40B4-BE49-F238E27FC236}">
                <a16:creationId xmlns:a16="http://schemas.microsoft.com/office/drawing/2014/main" id="{9B9F55AA-6359-490E-8B02-56F26605CE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1553" y="290018"/>
            <a:ext cx="5219222" cy="3907513"/>
          </a:xfrm>
          <a:prstGeom prst="rect">
            <a:avLst/>
          </a:prstGeom>
          <a:noFill/>
          <a:ln w="3175">
            <a:solidFill>
              <a:schemeClr val="bg1">
                <a:lumMod val="75000"/>
              </a:schemeClr>
            </a:solidFill>
            <a:miter lim="800000"/>
          </a:ln>
        </p:spPr>
      </p:pic>
      <p:sp>
        <p:nvSpPr>
          <p:cNvPr id="6" name="Title 3">
            <a:extLst>
              <a:ext uri="{FF2B5EF4-FFF2-40B4-BE49-F238E27FC236}">
                <a16:creationId xmlns:a16="http://schemas.microsoft.com/office/drawing/2014/main" id="{953B0B4E-A745-4B1C-B0FE-1D8658698F6B}"/>
              </a:ext>
            </a:extLst>
          </p:cNvPr>
          <p:cNvSpPr txBox="1">
            <a:spLocks/>
          </p:cNvSpPr>
          <p:nvPr/>
        </p:nvSpPr>
        <p:spPr>
          <a:xfrm>
            <a:off x="684391" y="4876800"/>
            <a:ext cx="3887212" cy="129540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cap="all" baseline="0">
                <a:solidFill>
                  <a:schemeClr val="accent1"/>
                </a:solidFill>
                <a:latin typeface="+mj-lt"/>
                <a:ea typeface="+mj-ea"/>
                <a:cs typeface="+mj-cs"/>
              </a:defRPr>
            </a:lvl1pPr>
          </a:lstStyle>
          <a:p>
            <a:pPr>
              <a:spcBef>
                <a:spcPts val="0"/>
              </a:spcBef>
              <a:spcAft>
                <a:spcPts val="600"/>
              </a:spcAft>
              <a:buClr>
                <a:schemeClr val="accent1"/>
              </a:buClr>
              <a:buSzPct val="80000"/>
            </a:pPr>
            <a:br>
              <a:rPr lang="en-US" sz="1800" kern="1200" dirty="0">
                <a:solidFill>
                  <a:schemeClr val="tx1"/>
                </a:solidFill>
                <a:latin typeface="+mn-lt"/>
                <a:ea typeface="+mn-ea"/>
                <a:cs typeface="+mn-cs"/>
              </a:rPr>
            </a:br>
            <a:endParaRPr lang="en-US" sz="1800" kern="1200" dirty="0">
              <a:solidFill>
                <a:schemeClr val="tx1"/>
              </a:solidFill>
              <a:latin typeface="+mn-lt"/>
              <a:ea typeface="+mn-ea"/>
              <a:cs typeface="+mn-cs"/>
            </a:endParaRPr>
          </a:p>
        </p:txBody>
      </p:sp>
      <p:sp>
        <p:nvSpPr>
          <p:cNvPr id="4" name="Title 3"/>
          <p:cNvSpPr>
            <a:spLocks noGrp="1"/>
          </p:cNvSpPr>
          <p:nvPr>
            <p:ph type="title"/>
          </p:nvPr>
        </p:nvSpPr>
        <p:spPr>
          <a:xfrm>
            <a:off x="235133" y="561243"/>
            <a:ext cx="5762836" cy="4045591"/>
          </a:xfrm>
        </p:spPr>
        <p:txBody>
          <a:bodyPr vert="horz" lIns="91440" tIns="45720" rIns="91440" bIns="45720" rtlCol="0" anchor="b">
            <a:normAutofit fontScale="90000"/>
          </a:bodyPr>
          <a:lstStyle/>
          <a:p>
            <a:r>
              <a:rPr lang="en-US" sz="3700" b="1" dirty="0">
                <a:solidFill>
                  <a:srgbClr val="0070C0"/>
                </a:solidFill>
              </a:rPr>
              <a:t>ECGE4006P/C</a:t>
            </a:r>
            <a:br>
              <a:rPr lang="en-US" sz="3700" b="1" dirty="0">
                <a:solidFill>
                  <a:srgbClr val="0070C0"/>
                </a:solidFill>
              </a:rPr>
            </a:br>
            <a:r>
              <a:rPr lang="en-US" sz="3700" b="1" dirty="0">
                <a:solidFill>
                  <a:srgbClr val="0070C0"/>
                </a:solidFill>
              </a:rPr>
              <a:t> </a:t>
            </a:r>
            <a:r>
              <a:rPr lang="en-US" sz="4000" b="1" kern="1200" dirty="0">
                <a:solidFill>
                  <a:srgbClr val="0070C0"/>
                </a:solidFill>
                <a:latin typeface="+mn-lt"/>
                <a:ea typeface="+mn-ea"/>
                <a:cs typeface="+mn-cs"/>
              </a:rPr>
              <a:t> </a:t>
            </a:r>
            <a:br>
              <a:rPr lang="en-US" sz="4000" kern="1200" dirty="0">
                <a:solidFill>
                  <a:srgbClr val="0070C0"/>
                </a:solidFill>
                <a:latin typeface="+mn-lt"/>
                <a:ea typeface="+mn-ea"/>
                <a:cs typeface="+mn-cs"/>
              </a:rPr>
            </a:br>
            <a:r>
              <a:rPr lang="en-US" sz="4000" kern="1200" dirty="0">
                <a:solidFill>
                  <a:srgbClr val="0070C0"/>
                </a:solidFill>
                <a:latin typeface="+mn-lt"/>
                <a:ea typeface="+mn-ea"/>
                <a:cs typeface="+mn-cs"/>
              </a:rPr>
              <a:t>CYFLWYNIAD MODIWL AC ASESIAD</a:t>
            </a:r>
            <a:r>
              <a:rPr lang="en-US" sz="3700" dirty="0">
                <a:solidFill>
                  <a:srgbClr val="0070C0"/>
                </a:solidFill>
              </a:rPr>
              <a:t> </a:t>
            </a:r>
            <a:br>
              <a:rPr lang="en-US" sz="3700" dirty="0">
                <a:solidFill>
                  <a:srgbClr val="0070C0"/>
                </a:solidFill>
              </a:rPr>
            </a:br>
            <a:r>
              <a:rPr lang="en-US" sz="3700" dirty="0">
                <a:solidFill>
                  <a:srgbClr val="0070C0"/>
                </a:solidFill>
              </a:rPr>
              <a:t>MODULE AND ASSESSMENT INTRODUCTION </a:t>
            </a:r>
            <a:br>
              <a:rPr lang="en-US" sz="3700" dirty="0">
                <a:solidFill>
                  <a:srgbClr val="0070C0"/>
                </a:solidFill>
              </a:rPr>
            </a:br>
            <a:endParaRPr lang="en-US" sz="3700" dirty="0">
              <a:solidFill>
                <a:srgbClr val="0070C0"/>
              </a:solidFill>
            </a:endParaRPr>
          </a:p>
        </p:txBody>
      </p:sp>
      <p:sp>
        <p:nvSpPr>
          <p:cNvPr id="7" name="TextBox 6">
            <a:extLst>
              <a:ext uri="{FF2B5EF4-FFF2-40B4-BE49-F238E27FC236}">
                <a16:creationId xmlns:a16="http://schemas.microsoft.com/office/drawing/2014/main" id="{967F43AF-2F7D-4E75-A680-144FFDC6462D}"/>
              </a:ext>
            </a:extLst>
          </p:cNvPr>
          <p:cNvSpPr txBox="1"/>
          <p:nvPr/>
        </p:nvSpPr>
        <p:spPr>
          <a:xfrm>
            <a:off x="3657600" y="5338354"/>
            <a:ext cx="6113417" cy="1077218"/>
          </a:xfrm>
          <a:prstGeom prst="rect">
            <a:avLst/>
          </a:prstGeom>
          <a:noFill/>
        </p:spPr>
        <p:txBody>
          <a:bodyPr wrap="square" rtlCol="0">
            <a:spAutoFit/>
          </a:bodyPr>
          <a:lstStyle/>
          <a:p>
            <a:r>
              <a:rPr lang="en-GB" sz="3200" dirty="0">
                <a:solidFill>
                  <a:schemeClr val="accent3">
                    <a:lumMod val="20000"/>
                    <a:lumOff val="80000"/>
                  </a:schemeClr>
                </a:solidFill>
                <a:latin typeface="Arial" panose="020B0604020202020204" pitchFamily="34" charset="0"/>
                <a:cs typeface="Arial" panose="020B0604020202020204" pitchFamily="34" charset="0"/>
              </a:rPr>
              <a:t>Tracy Hunt/Helen Griffiths</a:t>
            </a:r>
          </a:p>
          <a:p>
            <a:r>
              <a:rPr lang="en-GB" sz="3200" dirty="0">
                <a:solidFill>
                  <a:schemeClr val="accent3">
                    <a:lumMod val="20000"/>
                    <a:lumOff val="80000"/>
                  </a:schemeClr>
                </a:solidFill>
                <a:latin typeface="Arial" panose="020B0604020202020204" pitchFamily="34" charset="0"/>
                <a:cs typeface="Arial" panose="020B0604020202020204" pitchFamily="34" charset="0"/>
              </a:rPr>
              <a:t>         2022/2023</a:t>
            </a:r>
          </a:p>
        </p:txBody>
      </p:sp>
    </p:spTree>
    <p:extLst>
      <p:ext uri="{BB962C8B-B14F-4D97-AF65-F5344CB8AC3E}">
        <p14:creationId xmlns:p14="http://schemas.microsoft.com/office/powerpoint/2010/main" val="4186314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114" y="-164603"/>
            <a:ext cx="10755086" cy="1450757"/>
          </a:xfrm>
        </p:spPr>
        <p:txBody>
          <a:bodyPr/>
          <a:lstStyle/>
          <a:p>
            <a:r>
              <a:rPr lang="en-GB" b="1" dirty="0" err="1"/>
              <a:t>Trosolwg</a:t>
            </a:r>
            <a:r>
              <a:rPr lang="en-GB" b="1" dirty="0"/>
              <a:t> </a:t>
            </a:r>
            <a:r>
              <a:rPr lang="en-GB" b="1" dirty="0" err="1"/>
              <a:t>o’r</a:t>
            </a:r>
            <a:r>
              <a:rPr lang="en-GB" b="1" dirty="0"/>
              <a:t> </a:t>
            </a:r>
            <a:r>
              <a:rPr lang="en-GB" b="1" dirty="0" err="1"/>
              <a:t>Modiwl</a:t>
            </a:r>
            <a:r>
              <a:rPr lang="en-GB" b="1" dirty="0"/>
              <a:t> / Module Overview</a:t>
            </a:r>
          </a:p>
        </p:txBody>
      </p:sp>
      <p:sp>
        <p:nvSpPr>
          <p:cNvPr id="3" name="Content Placeholder 2"/>
          <p:cNvSpPr>
            <a:spLocks noGrp="1"/>
          </p:cNvSpPr>
          <p:nvPr>
            <p:ph idx="1"/>
          </p:nvPr>
        </p:nvSpPr>
        <p:spPr>
          <a:xfrm>
            <a:off x="6673026" y="1825625"/>
            <a:ext cx="5092254" cy="4351338"/>
          </a:xfrm>
        </p:spPr>
        <p:txBody>
          <a:bodyPr>
            <a:normAutofit fontScale="92500" lnSpcReduction="20000"/>
          </a:bodyPr>
          <a:lstStyle/>
          <a:p>
            <a:r>
              <a:rPr lang="en-GB" sz="2400" dirty="0"/>
              <a:t>The primary aim of this module is to build a sense of belonging to a common humanity and help you to become a responsible and active global citizen. </a:t>
            </a:r>
          </a:p>
          <a:p>
            <a:r>
              <a:rPr lang="en-GB" sz="2400" dirty="0"/>
              <a:t>The project-based nature of the learning aims to empower you to assume an active role to face and resolve global challenges and to become a proactive contributor to a more peaceful, tolerant, inclusive and secure world. </a:t>
            </a:r>
          </a:p>
        </p:txBody>
      </p:sp>
      <p:sp>
        <p:nvSpPr>
          <p:cNvPr id="5" name="TextBox 4">
            <a:extLst>
              <a:ext uri="{FF2B5EF4-FFF2-40B4-BE49-F238E27FC236}">
                <a16:creationId xmlns:a16="http://schemas.microsoft.com/office/drawing/2014/main" id="{C2C60AB4-7169-4C8E-ADD8-7C03BB0A2DE4}"/>
              </a:ext>
            </a:extLst>
          </p:cNvPr>
          <p:cNvSpPr txBox="1"/>
          <p:nvPr/>
        </p:nvSpPr>
        <p:spPr>
          <a:xfrm>
            <a:off x="359228" y="1874701"/>
            <a:ext cx="5695406" cy="4524315"/>
          </a:xfrm>
          <a:prstGeom prst="rect">
            <a:avLst/>
          </a:prstGeom>
          <a:noFill/>
        </p:spPr>
        <p:txBody>
          <a:bodyPr wrap="square">
            <a:spAutoFit/>
          </a:bodyPr>
          <a:lstStyle/>
          <a:p>
            <a:pPr marL="342900" indent="-342900">
              <a:buFont typeface="Arial" panose="020B0604020202020204" pitchFamily="34" charset="0"/>
              <a:buChar char="•"/>
            </a:pPr>
            <a:r>
              <a:rPr lang="en-GB" sz="2400" dirty="0" err="1"/>
              <a:t>Prif</a:t>
            </a:r>
            <a:r>
              <a:rPr lang="en-GB" sz="2400" dirty="0"/>
              <a:t> nod y </a:t>
            </a:r>
            <a:r>
              <a:rPr lang="en-GB" sz="2400" dirty="0" err="1"/>
              <a:t>modiwl</a:t>
            </a:r>
            <a:r>
              <a:rPr lang="en-GB" sz="2400" dirty="0"/>
              <a:t> </a:t>
            </a:r>
            <a:r>
              <a:rPr lang="en-GB" sz="2400" dirty="0" err="1"/>
              <a:t>hwn</a:t>
            </a:r>
            <a:r>
              <a:rPr lang="en-GB" sz="2400" dirty="0"/>
              <a:t> </a:t>
            </a:r>
            <a:r>
              <a:rPr lang="en-GB" sz="2400" dirty="0" err="1"/>
              <a:t>yw</a:t>
            </a:r>
            <a:r>
              <a:rPr lang="en-GB" sz="2400" dirty="0"/>
              <a:t> </a:t>
            </a:r>
            <a:r>
              <a:rPr lang="en-GB" sz="2400" dirty="0" err="1"/>
              <a:t>adeiladu</a:t>
            </a:r>
            <a:r>
              <a:rPr lang="en-GB" sz="2400" dirty="0"/>
              <a:t> </a:t>
            </a:r>
            <a:r>
              <a:rPr lang="en-GB" sz="2400" dirty="0" err="1"/>
              <a:t>ymdeimlad</a:t>
            </a:r>
            <a:r>
              <a:rPr lang="en-GB" sz="2400" dirty="0"/>
              <a:t> o </a:t>
            </a:r>
            <a:r>
              <a:rPr lang="en-GB" sz="2400" dirty="0" err="1"/>
              <a:t>berthyn</a:t>
            </a:r>
            <a:r>
              <a:rPr lang="en-GB" sz="2400" dirty="0"/>
              <a:t> </a:t>
            </a:r>
            <a:r>
              <a:rPr lang="en-GB" sz="2400" dirty="0" err="1"/>
              <a:t>i</a:t>
            </a:r>
            <a:r>
              <a:rPr lang="en-GB" sz="2400" dirty="0"/>
              <a:t> </a:t>
            </a:r>
            <a:r>
              <a:rPr lang="en-GB" sz="2400" dirty="0" err="1"/>
              <a:t>ddynoliaeth</a:t>
            </a:r>
            <a:r>
              <a:rPr lang="en-GB" sz="2400" dirty="0"/>
              <a:t> </a:t>
            </a:r>
            <a:r>
              <a:rPr lang="en-GB" sz="2400" dirty="0" err="1"/>
              <a:t>gyffredin</a:t>
            </a:r>
            <a:r>
              <a:rPr lang="en-GB" sz="2400" dirty="0"/>
              <a:t> </a:t>
            </a:r>
            <a:r>
              <a:rPr lang="en-GB" sz="2400" dirty="0" err="1"/>
              <a:t>a'ch</a:t>
            </a:r>
            <a:r>
              <a:rPr lang="en-GB" sz="2400" dirty="0"/>
              <a:t> </a:t>
            </a:r>
            <a:r>
              <a:rPr lang="en-GB" sz="2400" dirty="0" err="1"/>
              <a:t>helpu</a:t>
            </a:r>
            <a:r>
              <a:rPr lang="en-GB" sz="2400" dirty="0"/>
              <a:t> </a:t>
            </a:r>
            <a:r>
              <a:rPr lang="en-GB" sz="2400" dirty="0" err="1"/>
              <a:t>i</a:t>
            </a:r>
            <a:r>
              <a:rPr lang="en-GB" sz="2400" dirty="0"/>
              <a:t> </a:t>
            </a:r>
            <a:r>
              <a:rPr lang="en-GB" sz="2400" dirty="0" err="1"/>
              <a:t>ddod</a:t>
            </a:r>
            <a:r>
              <a:rPr lang="en-GB" sz="2400" dirty="0"/>
              <a:t> </a:t>
            </a:r>
            <a:r>
              <a:rPr lang="en-GB" sz="2400" dirty="0" err="1"/>
              <a:t>yn</a:t>
            </a:r>
            <a:r>
              <a:rPr lang="en-GB" sz="2400" dirty="0"/>
              <a:t> </a:t>
            </a:r>
            <a:r>
              <a:rPr lang="en-GB" sz="2400" dirty="0" err="1"/>
              <a:t>ddinesydd</a:t>
            </a:r>
            <a:r>
              <a:rPr lang="en-GB" sz="2400" dirty="0"/>
              <a:t> </a:t>
            </a:r>
            <a:r>
              <a:rPr lang="en-GB" sz="2400" dirty="0" err="1"/>
              <a:t>byd-eang</a:t>
            </a:r>
            <a:r>
              <a:rPr lang="en-GB" sz="2400" dirty="0"/>
              <a:t> </a:t>
            </a:r>
            <a:r>
              <a:rPr lang="en-GB" sz="2400" dirty="0" err="1"/>
              <a:t>cyfrifol</a:t>
            </a:r>
            <a:r>
              <a:rPr lang="en-GB" sz="2400" dirty="0"/>
              <a:t> a </a:t>
            </a:r>
            <a:r>
              <a:rPr lang="en-GB" sz="2400" dirty="0" err="1"/>
              <a:t>gweithgar</a:t>
            </a:r>
            <a:r>
              <a:rPr lang="en-GB" sz="2400" dirty="0"/>
              <a:t>. </a:t>
            </a:r>
          </a:p>
          <a:p>
            <a:pPr marL="342900" indent="-342900">
              <a:buFont typeface="Arial" panose="020B0604020202020204" pitchFamily="34" charset="0"/>
              <a:buChar char="•"/>
            </a:pPr>
            <a:r>
              <a:rPr lang="en-GB" sz="2400" dirty="0"/>
              <a:t>Nod </a:t>
            </a:r>
            <a:r>
              <a:rPr lang="en-GB" sz="2400" dirty="0" err="1"/>
              <a:t>natur</a:t>
            </a:r>
            <a:r>
              <a:rPr lang="en-GB" sz="2400" dirty="0"/>
              <a:t> y </a:t>
            </a:r>
            <a:r>
              <a:rPr lang="en-GB" sz="2400" dirty="0" err="1"/>
              <a:t>dysgu</a:t>
            </a:r>
            <a:r>
              <a:rPr lang="en-GB" sz="2400" dirty="0"/>
              <a:t> </a:t>
            </a:r>
            <a:r>
              <a:rPr lang="en-GB" sz="2400" dirty="0" err="1"/>
              <a:t>sy'n</a:t>
            </a:r>
            <a:r>
              <a:rPr lang="en-GB" sz="2400" dirty="0"/>
              <a:t> </a:t>
            </a:r>
            <a:r>
              <a:rPr lang="en-GB" sz="2400" dirty="0" err="1"/>
              <a:t>seiliedig</a:t>
            </a:r>
            <a:r>
              <a:rPr lang="en-GB" sz="2400" dirty="0"/>
              <a:t> </a:t>
            </a:r>
            <a:r>
              <a:rPr lang="en-GB" sz="2400" dirty="0" err="1"/>
              <a:t>ar</a:t>
            </a:r>
            <a:r>
              <a:rPr lang="en-GB" sz="2400" dirty="0"/>
              <a:t> </a:t>
            </a:r>
            <a:r>
              <a:rPr lang="en-GB" sz="2400" dirty="0" err="1"/>
              <a:t>brosiectau</a:t>
            </a:r>
            <a:r>
              <a:rPr lang="en-GB" sz="2400" dirty="0"/>
              <a:t> </a:t>
            </a:r>
            <a:r>
              <a:rPr lang="en-GB" sz="2400" dirty="0" err="1"/>
              <a:t>yw</a:t>
            </a:r>
            <a:r>
              <a:rPr lang="en-GB" sz="2400" dirty="0"/>
              <a:t> </a:t>
            </a:r>
            <a:r>
              <a:rPr lang="en-GB" sz="2400" dirty="0" err="1"/>
              <a:t>eich</a:t>
            </a:r>
            <a:r>
              <a:rPr lang="en-GB" sz="2400" dirty="0"/>
              <a:t> </a:t>
            </a:r>
            <a:r>
              <a:rPr lang="en-GB" sz="2400" dirty="0" err="1"/>
              <a:t>grymuso</a:t>
            </a:r>
            <a:r>
              <a:rPr lang="en-GB" sz="2400" dirty="0"/>
              <a:t> </a:t>
            </a:r>
            <a:r>
              <a:rPr lang="en-GB" sz="2400" dirty="0" err="1"/>
              <a:t>i</a:t>
            </a:r>
            <a:r>
              <a:rPr lang="en-GB" sz="2400" dirty="0"/>
              <a:t> </a:t>
            </a:r>
            <a:r>
              <a:rPr lang="en-GB" sz="2400" dirty="0" err="1"/>
              <a:t>gymryd</a:t>
            </a:r>
            <a:r>
              <a:rPr lang="en-GB" sz="2400" dirty="0"/>
              <a:t> </a:t>
            </a:r>
            <a:r>
              <a:rPr lang="en-GB" sz="2400" dirty="0" err="1"/>
              <a:t>rôl</a:t>
            </a:r>
            <a:r>
              <a:rPr lang="en-GB" sz="2400" dirty="0"/>
              <a:t> </a:t>
            </a:r>
            <a:r>
              <a:rPr lang="en-GB" sz="2400" dirty="0" err="1"/>
              <a:t>weithredol</a:t>
            </a:r>
            <a:r>
              <a:rPr lang="en-GB" sz="2400" dirty="0"/>
              <a:t> </a:t>
            </a:r>
            <a:r>
              <a:rPr lang="en-GB" sz="2400" dirty="0" err="1"/>
              <a:t>i</a:t>
            </a:r>
            <a:r>
              <a:rPr lang="en-GB" sz="2400" dirty="0"/>
              <a:t> </a:t>
            </a:r>
            <a:r>
              <a:rPr lang="en-GB" sz="2400" dirty="0" err="1"/>
              <a:t>wynebu</a:t>
            </a:r>
            <a:r>
              <a:rPr lang="en-GB" sz="2400" dirty="0"/>
              <a:t> a </a:t>
            </a:r>
            <a:r>
              <a:rPr lang="en-GB" sz="2400" dirty="0" err="1"/>
              <a:t>datrys</a:t>
            </a:r>
            <a:r>
              <a:rPr lang="en-GB" sz="2400" dirty="0"/>
              <a:t> </a:t>
            </a:r>
            <a:r>
              <a:rPr lang="en-GB" sz="2400" dirty="0" err="1"/>
              <a:t>heriau</a:t>
            </a:r>
            <a:r>
              <a:rPr lang="en-GB" sz="2400" dirty="0"/>
              <a:t> </a:t>
            </a:r>
            <a:r>
              <a:rPr lang="en-GB" sz="2400" dirty="0" err="1"/>
              <a:t>byd-eang</a:t>
            </a:r>
            <a:r>
              <a:rPr lang="en-GB" sz="2400" dirty="0"/>
              <a:t> a </a:t>
            </a:r>
            <a:r>
              <a:rPr lang="en-GB" sz="2400" dirty="0" err="1"/>
              <a:t>dod</a:t>
            </a:r>
            <a:r>
              <a:rPr lang="en-GB" sz="2400" dirty="0"/>
              <a:t> </a:t>
            </a:r>
            <a:r>
              <a:rPr lang="en-GB" sz="2400" dirty="0" err="1"/>
              <a:t>yn</a:t>
            </a:r>
            <a:r>
              <a:rPr lang="en-GB" sz="2400" dirty="0"/>
              <a:t> </a:t>
            </a:r>
            <a:r>
              <a:rPr lang="en-GB" sz="2400" dirty="0" err="1"/>
              <a:t>gyfrannwr</a:t>
            </a:r>
            <a:r>
              <a:rPr lang="en-GB" sz="2400" dirty="0"/>
              <a:t> </a:t>
            </a:r>
            <a:r>
              <a:rPr lang="en-GB" sz="2400" dirty="0" err="1"/>
              <a:t>rhagweithiol</a:t>
            </a:r>
            <a:r>
              <a:rPr lang="en-GB" sz="2400" dirty="0"/>
              <a:t> </a:t>
            </a:r>
            <a:r>
              <a:rPr lang="en-GB" sz="2400" dirty="0" err="1"/>
              <a:t>i</a:t>
            </a:r>
            <a:r>
              <a:rPr lang="en-GB" sz="2400" dirty="0"/>
              <a:t> </a:t>
            </a:r>
            <a:r>
              <a:rPr lang="en-GB" sz="2400" dirty="0" err="1"/>
              <a:t>fyd</a:t>
            </a:r>
            <a:r>
              <a:rPr lang="en-GB" sz="2400" dirty="0"/>
              <a:t> </a:t>
            </a:r>
            <a:r>
              <a:rPr lang="en-GB" sz="2400" dirty="0" err="1"/>
              <a:t>mwy</a:t>
            </a:r>
            <a:r>
              <a:rPr lang="en-GB" sz="2400" dirty="0"/>
              <a:t> </a:t>
            </a:r>
            <a:r>
              <a:rPr lang="en-GB" sz="2400" dirty="0" err="1"/>
              <a:t>heddychlon</a:t>
            </a:r>
            <a:r>
              <a:rPr lang="en-GB" sz="2400" dirty="0"/>
              <a:t>, </a:t>
            </a:r>
            <a:r>
              <a:rPr lang="en-GB" sz="2400" dirty="0" err="1"/>
              <a:t>goddefgar</a:t>
            </a:r>
            <a:r>
              <a:rPr lang="en-GB" sz="2400" dirty="0"/>
              <a:t>, </a:t>
            </a:r>
            <a:r>
              <a:rPr lang="en-GB" sz="2400" dirty="0" err="1"/>
              <a:t>cynhwysol</a:t>
            </a:r>
            <a:r>
              <a:rPr lang="en-GB" sz="2400" dirty="0"/>
              <a:t> a </a:t>
            </a:r>
            <a:r>
              <a:rPr lang="en-GB" sz="2400" dirty="0" err="1"/>
              <a:t>diogel</a:t>
            </a:r>
            <a:r>
              <a:rPr lang="en-GB" sz="2400" dirty="0"/>
              <a:t>. </a:t>
            </a:r>
          </a:p>
        </p:txBody>
      </p:sp>
    </p:spTree>
    <p:extLst>
      <p:ext uri="{BB962C8B-B14F-4D97-AF65-F5344CB8AC3E}">
        <p14:creationId xmlns:p14="http://schemas.microsoft.com/office/powerpoint/2010/main" val="3051763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7793" y="486638"/>
            <a:ext cx="11643360" cy="950277"/>
          </a:xfrm>
        </p:spPr>
        <p:txBody>
          <a:bodyPr>
            <a:noAutofit/>
          </a:bodyPr>
          <a:lstStyle/>
          <a:p>
            <a:r>
              <a:rPr lang="en-GB" sz="4800" b="1" dirty="0" err="1"/>
              <a:t>Amcanion</a:t>
            </a:r>
            <a:r>
              <a:rPr lang="en-GB" sz="4800" b="1" dirty="0"/>
              <a:t> y </a:t>
            </a:r>
            <a:r>
              <a:rPr lang="en-GB" sz="4800" b="1" dirty="0" err="1"/>
              <a:t>modiwl</a:t>
            </a:r>
            <a:r>
              <a:rPr lang="en-GB" sz="4800" b="1" dirty="0"/>
              <a:t> / Module aims</a:t>
            </a:r>
          </a:p>
        </p:txBody>
      </p:sp>
      <p:sp>
        <p:nvSpPr>
          <p:cNvPr id="3" name="Subtitle 2"/>
          <p:cNvSpPr>
            <a:spLocks noGrp="1"/>
          </p:cNvSpPr>
          <p:nvPr>
            <p:ph type="subTitle" idx="1"/>
          </p:nvPr>
        </p:nvSpPr>
        <p:spPr>
          <a:xfrm>
            <a:off x="6526443" y="2429691"/>
            <a:ext cx="5108207" cy="3614057"/>
          </a:xfrm>
        </p:spPr>
        <p:txBody>
          <a:bodyPr>
            <a:normAutofit fontScale="70000" lnSpcReduction="20000"/>
          </a:bodyPr>
          <a:lstStyle/>
          <a:p>
            <a:pPr lvl="0" algn="l"/>
            <a:r>
              <a:rPr lang="en-GB" cap="none" dirty="0"/>
              <a:t>To develop students’ awareness and appreciation of contemporary challenges relevant to the discipline facing individuals, organisations, communities and society, from a local, national and global perspective.</a:t>
            </a:r>
          </a:p>
          <a:p>
            <a:pPr algn="l"/>
            <a:r>
              <a:rPr lang="en-GB" cap="none" dirty="0"/>
              <a:t> </a:t>
            </a:r>
          </a:p>
          <a:p>
            <a:pPr lvl="0" algn="l"/>
            <a:r>
              <a:rPr lang="en-GB" cap="none" dirty="0"/>
              <a:t>To develop creative problem-solvers through the application of knowledge to real-world problems. </a:t>
            </a:r>
          </a:p>
          <a:p>
            <a:pPr algn="l"/>
            <a:endParaRPr lang="en-GB" dirty="0"/>
          </a:p>
        </p:txBody>
      </p:sp>
      <p:sp>
        <p:nvSpPr>
          <p:cNvPr id="4" name="Subtitle 2">
            <a:extLst>
              <a:ext uri="{FF2B5EF4-FFF2-40B4-BE49-F238E27FC236}">
                <a16:creationId xmlns:a16="http://schemas.microsoft.com/office/drawing/2014/main" id="{4332E150-0E47-4E1E-A595-C47484591760}"/>
              </a:ext>
            </a:extLst>
          </p:cNvPr>
          <p:cNvSpPr txBox="1">
            <a:spLocks/>
          </p:cNvSpPr>
          <p:nvPr/>
        </p:nvSpPr>
        <p:spPr>
          <a:xfrm>
            <a:off x="761370" y="2332183"/>
            <a:ext cx="5108207" cy="3694147"/>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200" dirty="0" err="1"/>
              <a:t>Datblygu</a:t>
            </a:r>
            <a:r>
              <a:rPr lang="en-GB" sz="2200" dirty="0"/>
              <a:t> </a:t>
            </a:r>
            <a:r>
              <a:rPr lang="en-GB" sz="2200" dirty="0" err="1"/>
              <a:t>ymwybyddiaeth</a:t>
            </a:r>
            <a:r>
              <a:rPr lang="en-GB" sz="2200" dirty="0"/>
              <a:t> a </a:t>
            </a:r>
            <a:r>
              <a:rPr lang="en-GB" sz="2200" dirty="0" err="1"/>
              <a:t>gwerthfawrogiad</a:t>
            </a:r>
            <a:r>
              <a:rPr lang="en-GB" sz="2200" dirty="0"/>
              <a:t> </a:t>
            </a:r>
            <a:r>
              <a:rPr lang="en-GB" sz="2200" dirty="0" err="1"/>
              <a:t>myfyrwyr</a:t>
            </a:r>
            <a:r>
              <a:rPr lang="en-GB" sz="2200" dirty="0"/>
              <a:t> o </a:t>
            </a:r>
            <a:r>
              <a:rPr lang="en-GB" sz="2200" dirty="0" err="1"/>
              <a:t>heriau</a:t>
            </a:r>
            <a:r>
              <a:rPr lang="en-GB" sz="2200" dirty="0"/>
              <a:t> </a:t>
            </a:r>
            <a:r>
              <a:rPr lang="en-GB" sz="2200" dirty="0" err="1"/>
              <a:t>cyfoes</a:t>
            </a:r>
            <a:r>
              <a:rPr lang="en-GB" sz="2200" dirty="0"/>
              <a:t> </a:t>
            </a:r>
            <a:r>
              <a:rPr lang="en-GB" sz="2200" dirty="0" err="1"/>
              <a:t>sy'n</a:t>
            </a:r>
            <a:r>
              <a:rPr lang="en-GB" sz="2200" dirty="0"/>
              <a:t> </a:t>
            </a:r>
            <a:r>
              <a:rPr lang="en-GB" sz="2200" dirty="0" err="1"/>
              <a:t>berthnasol</a:t>
            </a:r>
            <a:r>
              <a:rPr lang="en-GB" sz="2200" dirty="0"/>
              <a:t> </a:t>
            </a:r>
            <a:r>
              <a:rPr lang="en-GB" sz="2200" dirty="0" err="1"/>
              <a:t>i'r</a:t>
            </a:r>
            <a:r>
              <a:rPr lang="en-GB" sz="2200" dirty="0"/>
              <a:t> </a:t>
            </a:r>
            <a:r>
              <a:rPr lang="en-GB" sz="2200" dirty="0" err="1"/>
              <a:t>ddisgyblaeth</a:t>
            </a:r>
            <a:r>
              <a:rPr lang="en-GB" sz="2200" dirty="0"/>
              <a:t> </a:t>
            </a:r>
            <a:r>
              <a:rPr lang="en-GB" sz="2200" dirty="0" err="1"/>
              <a:t>sy'n</a:t>
            </a:r>
            <a:r>
              <a:rPr lang="en-GB" sz="2200" dirty="0"/>
              <a:t> </a:t>
            </a:r>
            <a:r>
              <a:rPr lang="en-GB" sz="2200" dirty="0" err="1"/>
              <a:t>wynebu</a:t>
            </a:r>
            <a:r>
              <a:rPr lang="en-GB" sz="2200" dirty="0"/>
              <a:t> </a:t>
            </a:r>
            <a:r>
              <a:rPr lang="en-GB" sz="2200" dirty="0" err="1"/>
              <a:t>unigolion</a:t>
            </a:r>
            <a:r>
              <a:rPr lang="en-GB" sz="2200" dirty="0"/>
              <a:t>, </a:t>
            </a:r>
            <a:r>
              <a:rPr lang="en-GB" sz="2200" dirty="0" err="1"/>
              <a:t>sefydliadau</a:t>
            </a:r>
            <a:r>
              <a:rPr lang="en-GB" sz="2200" dirty="0"/>
              <a:t>, </a:t>
            </a:r>
            <a:r>
              <a:rPr lang="en-GB" sz="2200" dirty="0" err="1"/>
              <a:t>cymunedau</a:t>
            </a:r>
            <a:r>
              <a:rPr lang="en-GB" sz="2200" dirty="0"/>
              <a:t> a </a:t>
            </a:r>
            <a:r>
              <a:rPr lang="en-GB" sz="2200" dirty="0" err="1"/>
              <a:t>chymdeithas</a:t>
            </a:r>
            <a:r>
              <a:rPr lang="en-GB" sz="2200" dirty="0"/>
              <a:t>, o </a:t>
            </a:r>
            <a:r>
              <a:rPr lang="en-GB" sz="2200" dirty="0" err="1"/>
              <a:t>safbwynt</a:t>
            </a:r>
            <a:r>
              <a:rPr lang="en-GB" sz="2200" dirty="0"/>
              <a:t> </a:t>
            </a:r>
            <a:r>
              <a:rPr lang="en-GB" sz="2200" dirty="0" err="1"/>
              <a:t>lleol</a:t>
            </a:r>
            <a:r>
              <a:rPr lang="en-GB" sz="2200" dirty="0"/>
              <a:t>, </a:t>
            </a:r>
            <a:r>
              <a:rPr lang="en-GB" sz="2200" dirty="0" err="1"/>
              <a:t>cenedlaethol</a:t>
            </a:r>
            <a:r>
              <a:rPr lang="en-GB" sz="2200" dirty="0"/>
              <a:t> a </a:t>
            </a:r>
            <a:r>
              <a:rPr lang="en-GB" sz="2200" dirty="0" err="1"/>
              <a:t>byd-eang</a:t>
            </a:r>
            <a:r>
              <a:rPr lang="en-GB" sz="2200" dirty="0"/>
              <a:t>.</a:t>
            </a:r>
          </a:p>
          <a:p>
            <a:pPr algn="l"/>
            <a:r>
              <a:rPr lang="en-GB" sz="2200" dirty="0"/>
              <a:t> </a:t>
            </a:r>
          </a:p>
          <a:p>
            <a:pPr algn="l"/>
            <a:r>
              <a:rPr lang="en-GB" sz="2200" dirty="0" err="1"/>
              <a:t>Datblygu</a:t>
            </a:r>
            <a:r>
              <a:rPr lang="en-GB" sz="2200" dirty="0"/>
              <a:t> </a:t>
            </a:r>
            <a:r>
              <a:rPr lang="en-GB" sz="2200" dirty="0" err="1"/>
              <a:t>datryswyr</a:t>
            </a:r>
            <a:r>
              <a:rPr lang="en-GB" sz="2200" dirty="0"/>
              <a:t> </a:t>
            </a:r>
            <a:r>
              <a:rPr lang="en-GB" sz="2200" dirty="0" err="1"/>
              <a:t>problemau</a:t>
            </a:r>
            <a:r>
              <a:rPr lang="en-GB" sz="2200" dirty="0"/>
              <a:t> </a:t>
            </a:r>
            <a:r>
              <a:rPr lang="en-GB" sz="2200" dirty="0" err="1"/>
              <a:t>creadigol</a:t>
            </a:r>
            <a:r>
              <a:rPr lang="en-GB" sz="2200" dirty="0"/>
              <a:t> </a:t>
            </a:r>
            <a:r>
              <a:rPr lang="en-GB" sz="2200" dirty="0" err="1"/>
              <a:t>drwy</a:t>
            </a:r>
            <a:r>
              <a:rPr lang="en-GB" sz="2200" dirty="0"/>
              <a:t> </a:t>
            </a:r>
            <a:r>
              <a:rPr lang="en-GB" sz="2200" dirty="0" err="1"/>
              <a:t>gymhwyso</a:t>
            </a:r>
            <a:r>
              <a:rPr lang="en-GB" sz="2200" dirty="0"/>
              <a:t> </a:t>
            </a:r>
            <a:r>
              <a:rPr lang="en-GB" sz="2200" dirty="0" err="1"/>
              <a:t>gwybodaeth</a:t>
            </a:r>
            <a:r>
              <a:rPr lang="en-GB" sz="2200" dirty="0"/>
              <a:t> </a:t>
            </a:r>
            <a:r>
              <a:rPr lang="en-GB" sz="2200" dirty="0" err="1"/>
              <a:t>i</a:t>
            </a:r>
            <a:r>
              <a:rPr lang="en-GB" sz="2200" dirty="0"/>
              <a:t> </a:t>
            </a:r>
            <a:r>
              <a:rPr lang="en-GB" sz="2200" dirty="0" err="1"/>
              <a:t>broblemau</a:t>
            </a:r>
            <a:r>
              <a:rPr lang="en-GB" sz="2200" dirty="0"/>
              <a:t> </a:t>
            </a:r>
            <a:r>
              <a:rPr lang="en-GB" sz="2200" dirty="0" err="1"/>
              <a:t>byd</a:t>
            </a:r>
            <a:r>
              <a:rPr lang="en-GB" sz="2200" dirty="0"/>
              <a:t> go </a:t>
            </a:r>
            <a:r>
              <a:rPr lang="en-GB" sz="2200" dirty="0" err="1"/>
              <a:t>iawn</a:t>
            </a:r>
            <a:r>
              <a:rPr lang="en-GB" sz="2200" dirty="0"/>
              <a:t>. </a:t>
            </a:r>
          </a:p>
          <a:p>
            <a:pPr algn="l"/>
            <a:endParaRPr lang="en-GB" dirty="0"/>
          </a:p>
          <a:p>
            <a:pPr algn="l"/>
            <a:endParaRPr lang="en-GB" dirty="0"/>
          </a:p>
        </p:txBody>
      </p:sp>
    </p:spTree>
    <p:extLst>
      <p:ext uri="{BB962C8B-B14F-4D97-AF65-F5344CB8AC3E}">
        <p14:creationId xmlns:p14="http://schemas.microsoft.com/office/powerpoint/2010/main" val="1527764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481" y="-201964"/>
            <a:ext cx="10807337" cy="1450757"/>
          </a:xfrm>
        </p:spPr>
        <p:txBody>
          <a:bodyPr/>
          <a:lstStyle/>
          <a:p>
            <a:r>
              <a:rPr lang="en-GB" b="1" dirty="0" err="1"/>
              <a:t>Deilliannau</a:t>
            </a:r>
            <a:r>
              <a:rPr lang="en-GB" b="1" dirty="0"/>
              <a:t> </a:t>
            </a:r>
            <a:r>
              <a:rPr lang="en-GB" b="1" dirty="0" err="1"/>
              <a:t>Dysgu</a:t>
            </a:r>
            <a:r>
              <a:rPr lang="en-GB" b="1" dirty="0"/>
              <a:t> / Learning Outcomes</a:t>
            </a:r>
          </a:p>
        </p:txBody>
      </p:sp>
      <p:sp>
        <p:nvSpPr>
          <p:cNvPr id="3" name="Content Placeholder 2"/>
          <p:cNvSpPr>
            <a:spLocks noGrp="1"/>
          </p:cNvSpPr>
          <p:nvPr>
            <p:ph idx="1"/>
          </p:nvPr>
        </p:nvSpPr>
        <p:spPr>
          <a:xfrm>
            <a:off x="6096000" y="1867506"/>
            <a:ext cx="5713837" cy="4351338"/>
          </a:xfrm>
        </p:spPr>
        <p:txBody>
          <a:bodyPr>
            <a:normAutofit lnSpcReduction="10000"/>
          </a:bodyPr>
          <a:lstStyle/>
          <a:p>
            <a:pPr marL="0" indent="0">
              <a:buNone/>
            </a:pPr>
            <a:r>
              <a:rPr lang="en-GB" b="1" dirty="0"/>
              <a:t>Upon the successful completion of this module, the student should be able to:</a:t>
            </a:r>
            <a:endParaRPr lang="en-GB" dirty="0"/>
          </a:p>
          <a:p>
            <a:pPr lvl="0"/>
            <a:r>
              <a:rPr lang="en-GB" dirty="0"/>
              <a:t>Identify and evaluate historical and contemporary issues and their impact on today's global society.  </a:t>
            </a:r>
            <a:endParaRPr lang="en-GB" b="1" dirty="0"/>
          </a:p>
          <a:p>
            <a:pPr lvl="0"/>
            <a:r>
              <a:rPr lang="en-GB" dirty="0"/>
              <a:t>Apply appropriate collaborative working practices to manage conflict and support effective decision making.</a:t>
            </a:r>
            <a:endParaRPr lang="en-GB" b="1" dirty="0"/>
          </a:p>
          <a:p>
            <a:pPr lvl="0"/>
            <a:r>
              <a:rPr lang="en-GB" dirty="0"/>
              <a:t>Implement Design Thinking techniques to investigate problems in order to generate and evaluate solutions.</a:t>
            </a:r>
            <a:endParaRPr lang="en-GB" b="1" dirty="0"/>
          </a:p>
          <a:p>
            <a:endParaRPr lang="en-GB" dirty="0"/>
          </a:p>
        </p:txBody>
      </p:sp>
      <p:sp>
        <p:nvSpPr>
          <p:cNvPr id="4" name="Content Placeholder 2">
            <a:extLst>
              <a:ext uri="{FF2B5EF4-FFF2-40B4-BE49-F238E27FC236}">
                <a16:creationId xmlns:a16="http://schemas.microsoft.com/office/drawing/2014/main" id="{2019D886-EE20-4F28-8154-2394F7F047EA}"/>
              </a:ext>
            </a:extLst>
          </p:cNvPr>
          <p:cNvSpPr txBox="1">
            <a:spLocks/>
          </p:cNvSpPr>
          <p:nvPr/>
        </p:nvSpPr>
        <p:spPr>
          <a:xfrm>
            <a:off x="138439" y="1983247"/>
            <a:ext cx="571383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b="1" dirty="0" err="1"/>
              <a:t>Ar</a:t>
            </a:r>
            <a:r>
              <a:rPr lang="en-GB" sz="2000" b="1" dirty="0"/>
              <a:t> </a:t>
            </a:r>
            <a:r>
              <a:rPr lang="en-GB" sz="2000" b="1" dirty="0" err="1"/>
              <a:t>ôl</a:t>
            </a:r>
            <a:r>
              <a:rPr lang="en-GB" sz="2000" b="1" dirty="0"/>
              <a:t> </a:t>
            </a:r>
            <a:r>
              <a:rPr lang="en-GB" sz="2000" b="1" dirty="0" err="1"/>
              <a:t>cwblhau'r</a:t>
            </a:r>
            <a:r>
              <a:rPr lang="en-GB" sz="2000" b="1" dirty="0"/>
              <a:t> </a:t>
            </a:r>
            <a:r>
              <a:rPr lang="en-GB" sz="2000" b="1" dirty="0" err="1"/>
              <a:t>modiwl</a:t>
            </a:r>
            <a:r>
              <a:rPr lang="en-GB" sz="2000" b="1" dirty="0"/>
              <a:t> </a:t>
            </a:r>
            <a:r>
              <a:rPr lang="en-GB" sz="2000" b="1" dirty="0" err="1"/>
              <a:t>hwn</a:t>
            </a:r>
            <a:r>
              <a:rPr lang="en-GB" sz="2000" b="1" dirty="0"/>
              <a:t> </a:t>
            </a:r>
            <a:r>
              <a:rPr lang="en-GB" sz="2000" b="1" dirty="0" err="1"/>
              <a:t>yn</a:t>
            </a:r>
            <a:r>
              <a:rPr lang="en-GB" sz="2000" b="1" dirty="0"/>
              <a:t> </a:t>
            </a:r>
            <a:r>
              <a:rPr lang="en-GB" sz="2000" b="1" dirty="0" err="1"/>
              <a:t>llwyddiannus</a:t>
            </a:r>
            <a:r>
              <a:rPr lang="en-GB" sz="2000" b="1" dirty="0"/>
              <a:t>, </a:t>
            </a:r>
            <a:r>
              <a:rPr lang="en-GB" sz="2000" b="1" dirty="0" err="1"/>
              <a:t>dylai'r</a:t>
            </a:r>
            <a:r>
              <a:rPr lang="en-GB" sz="2000" b="1" dirty="0"/>
              <a:t> </a:t>
            </a:r>
            <a:r>
              <a:rPr lang="en-GB" sz="2000" b="1" dirty="0" err="1"/>
              <a:t>myfyriwr</a:t>
            </a:r>
            <a:r>
              <a:rPr lang="en-GB" sz="2000" b="1" dirty="0"/>
              <a:t> </a:t>
            </a:r>
            <a:r>
              <a:rPr lang="en-GB" sz="2000" b="1" dirty="0" err="1"/>
              <a:t>allu</a:t>
            </a:r>
            <a:r>
              <a:rPr lang="en-GB" sz="2000" b="1" dirty="0"/>
              <a:t>:</a:t>
            </a:r>
          </a:p>
          <a:p>
            <a:pPr marL="0" indent="0">
              <a:buFont typeface="Arial" panose="020B0604020202020204" pitchFamily="34" charset="0"/>
              <a:buNone/>
            </a:pPr>
            <a:r>
              <a:rPr lang="en-GB" sz="2000" dirty="0"/>
              <a:t>Nodi a </a:t>
            </a:r>
            <a:r>
              <a:rPr lang="en-GB" sz="2000" dirty="0" err="1"/>
              <a:t>gwerthuso</a:t>
            </a:r>
            <a:r>
              <a:rPr lang="en-GB" sz="2000" dirty="0"/>
              <a:t> </a:t>
            </a:r>
            <a:r>
              <a:rPr lang="en-GB" sz="2000" dirty="0" err="1"/>
              <a:t>materion</a:t>
            </a:r>
            <a:r>
              <a:rPr lang="en-GB" sz="2000" dirty="0"/>
              <a:t> </a:t>
            </a:r>
            <a:r>
              <a:rPr lang="en-GB" sz="2000" dirty="0" err="1"/>
              <a:t>hanesyddol</a:t>
            </a:r>
            <a:r>
              <a:rPr lang="en-GB" sz="2000" dirty="0"/>
              <a:t> a </a:t>
            </a:r>
            <a:r>
              <a:rPr lang="en-GB" sz="2000" dirty="0" err="1"/>
              <a:t>chyfoes</a:t>
            </a:r>
            <a:r>
              <a:rPr lang="en-GB" sz="2000" dirty="0"/>
              <a:t> </a:t>
            </a:r>
            <a:r>
              <a:rPr lang="en-GB" sz="2000" dirty="0" err="1"/>
              <a:t>a'u</a:t>
            </a:r>
            <a:r>
              <a:rPr lang="en-GB" sz="2000" dirty="0"/>
              <a:t> </a:t>
            </a:r>
            <a:r>
              <a:rPr lang="en-GB" sz="2000" dirty="0" err="1"/>
              <a:t>heffaith</a:t>
            </a:r>
            <a:r>
              <a:rPr lang="en-GB" sz="2000" dirty="0"/>
              <a:t> </a:t>
            </a:r>
            <a:r>
              <a:rPr lang="en-GB" sz="2000" dirty="0" err="1"/>
              <a:t>ar</a:t>
            </a:r>
            <a:r>
              <a:rPr lang="en-GB" sz="2000" dirty="0"/>
              <a:t> y </a:t>
            </a:r>
            <a:r>
              <a:rPr lang="en-GB" sz="2000" dirty="0" err="1"/>
              <a:t>gymdeithas</a:t>
            </a:r>
            <a:r>
              <a:rPr lang="en-GB" sz="2000" dirty="0"/>
              <a:t> </a:t>
            </a:r>
            <a:r>
              <a:rPr lang="en-GB" sz="2000" dirty="0" err="1"/>
              <a:t>fyd-eang</a:t>
            </a:r>
            <a:r>
              <a:rPr lang="en-GB" sz="2000" dirty="0"/>
              <a:t> </a:t>
            </a:r>
            <a:r>
              <a:rPr lang="en-GB" sz="2000" dirty="0" err="1"/>
              <a:t>heddiw</a:t>
            </a:r>
            <a:r>
              <a:rPr lang="en-GB" sz="2000" dirty="0"/>
              <a:t>.  </a:t>
            </a:r>
          </a:p>
          <a:p>
            <a:pPr marL="0" indent="0">
              <a:buFont typeface="Arial" panose="020B0604020202020204" pitchFamily="34" charset="0"/>
              <a:buNone/>
            </a:pPr>
            <a:r>
              <a:rPr lang="en-GB" sz="2000" dirty="0" err="1"/>
              <a:t>Defnyddio</a:t>
            </a:r>
            <a:r>
              <a:rPr lang="en-GB" sz="2000" dirty="0"/>
              <a:t> </a:t>
            </a:r>
            <a:r>
              <a:rPr lang="en-GB" sz="2000" dirty="0" err="1"/>
              <a:t>arferion</a:t>
            </a:r>
            <a:r>
              <a:rPr lang="en-GB" sz="2000" dirty="0"/>
              <a:t> </a:t>
            </a:r>
            <a:r>
              <a:rPr lang="en-GB" sz="2000" dirty="0" err="1"/>
              <a:t>cydweithio</a:t>
            </a:r>
            <a:r>
              <a:rPr lang="en-GB" sz="2000" dirty="0"/>
              <a:t> </a:t>
            </a:r>
            <a:r>
              <a:rPr lang="en-GB" sz="2000" dirty="0" err="1"/>
              <a:t>priodol</a:t>
            </a:r>
            <a:r>
              <a:rPr lang="en-GB" sz="2000" dirty="0"/>
              <a:t> </a:t>
            </a:r>
            <a:r>
              <a:rPr lang="en-GB" sz="2000" dirty="0" err="1"/>
              <a:t>i</a:t>
            </a:r>
            <a:r>
              <a:rPr lang="en-GB" sz="2000" dirty="0"/>
              <a:t> </a:t>
            </a:r>
            <a:r>
              <a:rPr lang="en-GB" sz="2000" dirty="0" err="1"/>
              <a:t>reoli</a:t>
            </a:r>
            <a:r>
              <a:rPr lang="en-GB" sz="2000" dirty="0"/>
              <a:t> </a:t>
            </a:r>
            <a:r>
              <a:rPr lang="en-GB" sz="2000" dirty="0" err="1"/>
              <a:t>gwrthdaro</a:t>
            </a:r>
            <a:r>
              <a:rPr lang="en-GB" sz="2000" dirty="0"/>
              <a:t> a </a:t>
            </a:r>
            <a:r>
              <a:rPr lang="en-GB" sz="2000" dirty="0" err="1"/>
              <a:t>chefnogi</a:t>
            </a:r>
            <a:r>
              <a:rPr lang="en-GB" sz="2000" dirty="0"/>
              <a:t> </a:t>
            </a:r>
            <a:r>
              <a:rPr lang="en-GB" sz="2000" dirty="0" err="1"/>
              <a:t>penderfyniadau</a:t>
            </a:r>
            <a:r>
              <a:rPr lang="en-GB" sz="2000" dirty="0"/>
              <a:t> </a:t>
            </a:r>
            <a:r>
              <a:rPr lang="en-GB" sz="2000" dirty="0" err="1"/>
              <a:t>effeithiol</a:t>
            </a:r>
            <a:r>
              <a:rPr lang="en-GB" sz="2000" dirty="0"/>
              <a:t>.</a:t>
            </a:r>
          </a:p>
          <a:p>
            <a:pPr marL="0" indent="0">
              <a:buFont typeface="Arial" panose="020B0604020202020204" pitchFamily="34" charset="0"/>
              <a:buNone/>
            </a:pPr>
            <a:r>
              <a:rPr lang="en-GB" sz="2000" dirty="0" err="1"/>
              <a:t>Gweithredu</a:t>
            </a:r>
            <a:r>
              <a:rPr lang="en-GB" sz="2000" dirty="0"/>
              <a:t> </a:t>
            </a:r>
            <a:r>
              <a:rPr lang="en-GB" sz="2000" dirty="0" err="1"/>
              <a:t>technegau</a:t>
            </a:r>
            <a:r>
              <a:rPr lang="en-GB" sz="2000" dirty="0"/>
              <a:t> </a:t>
            </a:r>
            <a:r>
              <a:rPr lang="en-GB" sz="2000" dirty="0" err="1"/>
              <a:t>Meddwl</a:t>
            </a:r>
            <a:r>
              <a:rPr lang="en-GB" sz="2000" dirty="0"/>
              <a:t> </a:t>
            </a:r>
            <a:r>
              <a:rPr lang="en-GB" sz="2000" dirty="0" err="1"/>
              <a:t>dylunio</a:t>
            </a:r>
            <a:r>
              <a:rPr lang="en-GB" sz="2000" dirty="0"/>
              <a:t> </a:t>
            </a:r>
            <a:r>
              <a:rPr lang="en-GB" sz="2000" dirty="0" err="1"/>
              <a:t>i</a:t>
            </a:r>
            <a:r>
              <a:rPr lang="en-GB" sz="2000" dirty="0"/>
              <a:t> </a:t>
            </a:r>
            <a:r>
              <a:rPr lang="en-GB" sz="2000" dirty="0" err="1"/>
              <a:t>ymchwilio</a:t>
            </a:r>
            <a:r>
              <a:rPr lang="en-GB" sz="2000" dirty="0"/>
              <a:t> </a:t>
            </a:r>
            <a:r>
              <a:rPr lang="en-GB" sz="2000" dirty="0" err="1"/>
              <a:t>i</a:t>
            </a:r>
            <a:r>
              <a:rPr lang="en-GB" sz="2000" dirty="0"/>
              <a:t> </a:t>
            </a:r>
            <a:r>
              <a:rPr lang="en-GB" sz="2000" dirty="0" err="1"/>
              <a:t>broblemau</a:t>
            </a:r>
            <a:r>
              <a:rPr lang="en-GB" sz="2000" dirty="0"/>
              <a:t> er </a:t>
            </a:r>
            <a:r>
              <a:rPr lang="en-GB" sz="2000" dirty="0" err="1"/>
              <a:t>mwyn</a:t>
            </a:r>
            <a:r>
              <a:rPr lang="en-GB" sz="2000" dirty="0"/>
              <a:t> </a:t>
            </a:r>
            <a:r>
              <a:rPr lang="en-GB" sz="2000" dirty="0" err="1"/>
              <a:t>cynhyrchu</a:t>
            </a:r>
            <a:r>
              <a:rPr lang="en-GB" sz="2000" dirty="0"/>
              <a:t> a </a:t>
            </a:r>
            <a:r>
              <a:rPr lang="en-GB" sz="2000" dirty="0" err="1"/>
              <a:t>gwerthuso</a:t>
            </a:r>
            <a:r>
              <a:rPr lang="en-GB" sz="2000" dirty="0"/>
              <a:t> </a:t>
            </a:r>
            <a:r>
              <a:rPr lang="en-GB" sz="2000" dirty="0" err="1"/>
              <a:t>atebion</a:t>
            </a:r>
            <a:r>
              <a:rPr lang="en-GB" sz="2000" dirty="0"/>
              <a:t>.</a:t>
            </a:r>
          </a:p>
          <a:p>
            <a:pPr marL="0" indent="0">
              <a:buFont typeface="Arial" panose="020B0604020202020204" pitchFamily="34" charset="0"/>
              <a:buNone/>
            </a:pPr>
            <a:endParaRPr lang="en-GB" b="1" dirty="0"/>
          </a:p>
          <a:p>
            <a:endParaRPr lang="en-GB" dirty="0"/>
          </a:p>
        </p:txBody>
      </p:sp>
    </p:spTree>
    <p:extLst>
      <p:ext uri="{BB962C8B-B14F-4D97-AF65-F5344CB8AC3E}">
        <p14:creationId xmlns:p14="http://schemas.microsoft.com/office/powerpoint/2010/main" val="2724642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56754" y="-179852"/>
            <a:ext cx="12035246" cy="1450757"/>
          </a:xfrm>
        </p:spPr>
        <p:txBody>
          <a:bodyPr rtlCol="0">
            <a:normAutofit fontScale="90000"/>
          </a:bodyPr>
          <a:lstStyle/>
          <a:p>
            <a:pPr algn="ctr">
              <a:defRPr/>
            </a:pPr>
            <a:br>
              <a:rPr lang="en-GB" b="1" dirty="0"/>
            </a:br>
            <a:br>
              <a:rPr lang="en-GB" b="1" dirty="0"/>
            </a:br>
            <a:r>
              <a:rPr lang="en-GB" b="1" dirty="0"/>
              <a:t>TROSOLWG O’R SESIWN /  SESSION OVERVIEW</a:t>
            </a:r>
            <a:endParaRPr lang="en-GB" b="1" i="1" dirty="0"/>
          </a:p>
        </p:txBody>
      </p:sp>
      <p:sp>
        <p:nvSpPr>
          <p:cNvPr id="5122" name="Rectangle 3"/>
          <p:cNvSpPr>
            <a:spLocks noGrp="1" noChangeArrowheads="1"/>
          </p:cNvSpPr>
          <p:nvPr>
            <p:ph idx="1"/>
          </p:nvPr>
        </p:nvSpPr>
        <p:spPr/>
        <p:txBody>
          <a:bodyPr>
            <a:normAutofit/>
          </a:bodyPr>
          <a:lstStyle/>
          <a:p>
            <a:pPr marL="109537" indent="0">
              <a:buNone/>
              <a:defRPr/>
            </a:pPr>
            <a:endParaRPr lang="en-US" altLang="en-US" sz="2800" dirty="0">
              <a:ea typeface="ＭＳ Ｐゴシック" pitchFamily="34" charset="-128"/>
            </a:endParaRPr>
          </a:p>
          <a:p>
            <a:pPr marL="365760" indent="-256032">
              <a:buFont typeface="Wingdings 3"/>
              <a:buChar char=""/>
              <a:defRPr/>
            </a:pPr>
            <a:endParaRPr lang="en-GB" altLang="en-US" sz="2800" dirty="0">
              <a:ea typeface="ＭＳ Ｐゴシック" pitchFamily="34" charset="-128"/>
            </a:endParaRPr>
          </a:p>
        </p:txBody>
      </p:sp>
      <p:sp>
        <p:nvSpPr>
          <p:cNvPr id="7171" name="Content Placeholder 6"/>
          <p:cNvSpPr>
            <a:spLocks noGrp="1"/>
          </p:cNvSpPr>
          <p:nvPr>
            <p:ph sz="half" idx="4294967295"/>
          </p:nvPr>
        </p:nvSpPr>
        <p:spPr>
          <a:xfrm>
            <a:off x="6257109" y="2125089"/>
            <a:ext cx="8686800" cy="4525962"/>
          </a:xfrm>
        </p:spPr>
        <p:txBody>
          <a:bodyPr>
            <a:normAutofit/>
          </a:bodyPr>
          <a:lstStyle/>
          <a:p>
            <a:pPr marL="365760" indent="-256032">
              <a:buFont typeface="Wingdings 3"/>
              <a:buChar char=""/>
              <a:defRPr/>
            </a:pPr>
            <a:r>
              <a:rPr lang="en-GB" sz="2800" i="1" dirty="0"/>
              <a:t>Module introduction</a:t>
            </a:r>
          </a:p>
          <a:p>
            <a:pPr marL="365760" indent="-256032">
              <a:buFont typeface="Wingdings 3"/>
              <a:buChar char=""/>
              <a:defRPr/>
            </a:pPr>
            <a:r>
              <a:rPr lang="en-GB" sz="2800" i="1" dirty="0"/>
              <a:t>Wicked problems</a:t>
            </a:r>
          </a:p>
          <a:p>
            <a:pPr marL="365760" indent="-256032">
              <a:buFont typeface="Wingdings 3"/>
              <a:buChar char=""/>
              <a:defRPr/>
            </a:pPr>
            <a:r>
              <a:rPr lang="en-GB" sz="2800" i="1" dirty="0"/>
              <a:t>Assessments</a:t>
            </a:r>
          </a:p>
          <a:p>
            <a:pPr marL="365760" indent="-256032">
              <a:buFont typeface="Wingdings 3"/>
              <a:buChar char=""/>
              <a:defRPr/>
            </a:pPr>
            <a:r>
              <a:rPr lang="en-GB" sz="2800" i="1" dirty="0"/>
              <a:t>Introduction to units </a:t>
            </a:r>
          </a:p>
          <a:p>
            <a:pPr marL="365760" indent="-256032">
              <a:buFont typeface="Wingdings 3"/>
              <a:buChar char=""/>
              <a:defRPr/>
            </a:pPr>
            <a:endParaRPr lang="en-GB" dirty="0"/>
          </a:p>
          <a:p>
            <a:pPr marL="109537" indent="0">
              <a:buNone/>
              <a:defRPr/>
            </a:pPr>
            <a:endParaRPr lang="en-US" i="1" dirty="0"/>
          </a:p>
          <a:p>
            <a:pPr marL="365760" indent="-256032">
              <a:buFont typeface="Wingdings 3"/>
              <a:buChar char=""/>
              <a:defRPr/>
            </a:pPr>
            <a:endParaRPr lang="en-US" altLang="en-US" dirty="0">
              <a:ea typeface="ＭＳ Ｐゴシック" pitchFamily="34" charset="-128"/>
            </a:endParaRPr>
          </a:p>
        </p:txBody>
      </p:sp>
      <p:sp>
        <p:nvSpPr>
          <p:cNvPr id="5" name="Content Placeholder 6">
            <a:extLst>
              <a:ext uri="{FF2B5EF4-FFF2-40B4-BE49-F238E27FC236}">
                <a16:creationId xmlns:a16="http://schemas.microsoft.com/office/drawing/2014/main" id="{FEC2AD7C-08E3-4A53-BB7B-66A862606D80}"/>
              </a:ext>
            </a:extLst>
          </p:cNvPr>
          <p:cNvSpPr txBox="1">
            <a:spLocks/>
          </p:cNvSpPr>
          <p:nvPr/>
        </p:nvSpPr>
        <p:spPr>
          <a:xfrm>
            <a:off x="479304" y="2332037"/>
            <a:ext cx="8686800" cy="4525963"/>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a:lstStyle>
          <a:p>
            <a:pPr marL="365760" indent="-256032">
              <a:buFont typeface="Wingdings 3"/>
              <a:buChar char=""/>
              <a:defRPr/>
            </a:pPr>
            <a:r>
              <a:rPr lang="en-GB" sz="2800" i="1" dirty="0" err="1"/>
              <a:t>Cyflwyniad</a:t>
            </a:r>
            <a:r>
              <a:rPr lang="en-GB" sz="2800" i="1" dirty="0"/>
              <a:t> </a:t>
            </a:r>
            <a:r>
              <a:rPr lang="en-GB" sz="2800" i="1" dirty="0" err="1"/>
              <a:t>i’r</a:t>
            </a:r>
            <a:r>
              <a:rPr lang="en-GB" sz="2800" i="1" dirty="0"/>
              <a:t> </a:t>
            </a:r>
            <a:r>
              <a:rPr lang="en-GB" sz="2800" i="1" dirty="0" err="1"/>
              <a:t>modiwl</a:t>
            </a:r>
            <a:endParaRPr lang="en-GB" sz="2800" i="1" dirty="0"/>
          </a:p>
          <a:p>
            <a:pPr marL="365760" indent="-256032">
              <a:buFont typeface="Wingdings 3"/>
              <a:buChar char=""/>
              <a:defRPr/>
            </a:pPr>
            <a:r>
              <a:rPr lang="en-GB" sz="2800" i="1" dirty="0" err="1"/>
              <a:t>Problemau</a:t>
            </a:r>
            <a:r>
              <a:rPr lang="en-GB" sz="2800" i="1" dirty="0"/>
              <a:t> </a:t>
            </a:r>
            <a:r>
              <a:rPr lang="en-GB" sz="2800" i="1" dirty="0" err="1"/>
              <a:t>dyrys</a:t>
            </a:r>
            <a:endParaRPr lang="en-GB" sz="2800" i="1" dirty="0"/>
          </a:p>
          <a:p>
            <a:pPr marL="365760" indent="-256032">
              <a:buFont typeface="Wingdings 3"/>
              <a:buChar char=""/>
              <a:defRPr/>
            </a:pPr>
            <a:r>
              <a:rPr lang="en-GB" sz="2800" i="1" dirty="0" err="1"/>
              <a:t>Asesiadau</a:t>
            </a:r>
            <a:endParaRPr lang="en-GB" sz="2800" i="1" dirty="0"/>
          </a:p>
          <a:p>
            <a:pPr marL="365760" indent="-256032">
              <a:buFont typeface="Wingdings 3"/>
              <a:buChar char=""/>
              <a:defRPr/>
            </a:pPr>
            <a:r>
              <a:rPr lang="en-GB" sz="2800" i="1" dirty="0" err="1"/>
              <a:t>Cyflwyniad</a:t>
            </a:r>
            <a:r>
              <a:rPr lang="en-GB" sz="2800" i="1" dirty="0"/>
              <a:t> </a:t>
            </a:r>
            <a:r>
              <a:rPr lang="en-GB" sz="2800" i="1" dirty="0" err="1"/>
              <a:t>i’r</a:t>
            </a:r>
            <a:r>
              <a:rPr lang="en-GB" sz="2800" i="1" dirty="0"/>
              <a:t> </a:t>
            </a:r>
            <a:r>
              <a:rPr lang="en-GB" sz="2800" i="1" dirty="0" err="1"/>
              <a:t>unedau</a:t>
            </a:r>
            <a:r>
              <a:rPr lang="en-GB" sz="2800" i="1" dirty="0"/>
              <a:t> </a:t>
            </a:r>
          </a:p>
          <a:p>
            <a:pPr marL="365760" indent="-256032">
              <a:buFont typeface="Wingdings 3"/>
              <a:buChar char=""/>
              <a:defRPr/>
            </a:pPr>
            <a:endParaRPr lang="en-GB" dirty="0"/>
          </a:p>
          <a:p>
            <a:pPr marL="109537" indent="0">
              <a:buFont typeface="Arial" pitchFamily="34" charset="0"/>
              <a:buNone/>
              <a:defRPr/>
            </a:pPr>
            <a:endParaRPr lang="en-US" i="1" dirty="0"/>
          </a:p>
          <a:p>
            <a:pPr marL="365760" indent="-256032">
              <a:buFont typeface="Wingdings 3"/>
              <a:buChar char=""/>
              <a:defRPr/>
            </a:pPr>
            <a:endParaRPr lang="en-US" altLang="en-US" dirty="0">
              <a:ea typeface="ＭＳ Ｐゴシック" pitchFamily="34" charset="-128"/>
            </a:endParaRPr>
          </a:p>
        </p:txBody>
      </p:sp>
    </p:spTree>
    <p:extLst>
      <p:ext uri="{BB962C8B-B14F-4D97-AF65-F5344CB8AC3E}">
        <p14:creationId xmlns:p14="http://schemas.microsoft.com/office/powerpoint/2010/main" val="1636050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56A4-CDFA-4442-BC4D-796F6BBC598C}"/>
              </a:ext>
            </a:extLst>
          </p:cNvPr>
          <p:cNvSpPr>
            <a:spLocks noGrp="1"/>
          </p:cNvSpPr>
          <p:nvPr>
            <p:ph type="title"/>
          </p:nvPr>
        </p:nvSpPr>
        <p:spPr>
          <a:xfrm>
            <a:off x="627017" y="-453480"/>
            <a:ext cx="11451771" cy="4559801"/>
          </a:xfrm>
        </p:spPr>
        <p:txBody>
          <a:bodyPr>
            <a:normAutofit/>
          </a:bodyPr>
          <a:lstStyle/>
          <a:p>
            <a:r>
              <a:rPr lang="en-GB" dirty="0" err="1"/>
              <a:t>Trosolwg</a:t>
            </a:r>
            <a:r>
              <a:rPr lang="en-GB" dirty="0"/>
              <a:t> y </a:t>
            </a:r>
            <a:r>
              <a:rPr lang="en-GB" dirty="0" err="1"/>
              <a:t>Modiwl</a:t>
            </a:r>
            <a:r>
              <a:rPr lang="en-GB" dirty="0"/>
              <a:t> (Moodle)</a:t>
            </a:r>
            <a:br>
              <a:rPr lang="en-GB" dirty="0"/>
            </a:br>
            <a:r>
              <a:rPr lang="en-GB" dirty="0"/>
              <a:t>Module Overview (Moodle)</a:t>
            </a:r>
            <a:br>
              <a:rPr lang="en-GB" dirty="0"/>
            </a:br>
            <a:br>
              <a:rPr lang="en-GB" dirty="0"/>
            </a:br>
            <a:r>
              <a:rPr lang="en-GB" sz="2800" b="1" dirty="0" err="1"/>
              <a:t>Ewch</a:t>
            </a:r>
            <a:r>
              <a:rPr lang="en-GB" sz="2800" b="1" dirty="0"/>
              <a:t> </a:t>
            </a:r>
            <a:r>
              <a:rPr lang="en-GB" sz="2800" b="1" dirty="0" err="1"/>
              <a:t>i’r</a:t>
            </a:r>
            <a:r>
              <a:rPr lang="en-GB" sz="2800" b="1" dirty="0"/>
              <a:t> </a:t>
            </a:r>
            <a:r>
              <a:rPr lang="en-GB" sz="2800" b="1" dirty="0" err="1"/>
              <a:t>dudalen</a:t>
            </a:r>
            <a:r>
              <a:rPr lang="en-GB" sz="2800" b="1" dirty="0"/>
              <a:t> Moodle                                       </a:t>
            </a:r>
            <a:r>
              <a:rPr lang="en-GB" sz="2400" b="1" dirty="0"/>
              <a:t>Go to the Moodle page</a:t>
            </a:r>
            <a:br>
              <a:rPr lang="en-GB" sz="2400" dirty="0"/>
            </a:br>
            <a:r>
              <a:rPr lang="en-GB" sz="2400" dirty="0" err="1"/>
              <a:t>Ewch</a:t>
            </a:r>
            <a:r>
              <a:rPr lang="en-GB" sz="2400" dirty="0"/>
              <a:t> i ‘</a:t>
            </a:r>
            <a:r>
              <a:rPr lang="en-GB" sz="2400" dirty="0" err="1"/>
              <a:t>Croeso</a:t>
            </a:r>
            <a:r>
              <a:rPr lang="en-GB" sz="2400" dirty="0"/>
              <a:t> a </a:t>
            </a:r>
            <a:r>
              <a:rPr lang="en-GB" sz="2400" dirty="0" err="1"/>
              <a:t>Gwybodaeth</a:t>
            </a:r>
            <a:r>
              <a:rPr lang="en-GB" sz="2400" dirty="0"/>
              <a:t>’                                          Go to ‘Welcome and Information’</a:t>
            </a:r>
            <a:br>
              <a:rPr lang="en-GB" sz="2400" dirty="0"/>
            </a:br>
            <a:r>
              <a:rPr lang="en-GB" sz="2400" dirty="0" err="1"/>
              <a:t>Ewch</a:t>
            </a:r>
            <a:r>
              <a:rPr lang="en-GB" sz="2400" dirty="0"/>
              <a:t> </a:t>
            </a:r>
            <a:r>
              <a:rPr lang="en-GB" sz="2400" dirty="0" err="1"/>
              <a:t>i’r</a:t>
            </a:r>
            <a:r>
              <a:rPr lang="en-GB" sz="2400" dirty="0"/>
              <a:t> pdf ‘</a:t>
            </a:r>
            <a:r>
              <a:rPr lang="en-GB" sz="2400" dirty="0" err="1"/>
              <a:t>Cyflwyniad</a:t>
            </a:r>
            <a:r>
              <a:rPr lang="en-GB" sz="2400" dirty="0"/>
              <a:t> </a:t>
            </a:r>
            <a:r>
              <a:rPr lang="en-GB" sz="2400" dirty="0" err="1"/>
              <a:t>Modiwl</a:t>
            </a:r>
            <a:r>
              <a:rPr lang="en-GB" sz="2400" dirty="0"/>
              <a:t>’                                 </a:t>
            </a:r>
            <a:r>
              <a:rPr lang="en-GB" sz="2400" b="1" dirty="0"/>
              <a:t>Go to the ‘Module Introduction’</a:t>
            </a:r>
            <a:r>
              <a:rPr lang="en-GB" sz="2400" dirty="0"/>
              <a:t> </a:t>
            </a:r>
            <a:r>
              <a:rPr lang="en-GB" sz="2800" dirty="0"/>
              <a:t>pdf</a:t>
            </a:r>
            <a:br>
              <a:rPr lang="en-GB" sz="2800" dirty="0"/>
            </a:br>
            <a:endParaRPr lang="en-US" dirty="0"/>
          </a:p>
        </p:txBody>
      </p:sp>
      <p:pic>
        <p:nvPicPr>
          <p:cNvPr id="7" name="Picture 6" descr="A picture containing chart&#10;&#10;Description automatically generated">
            <a:extLst>
              <a:ext uri="{FF2B5EF4-FFF2-40B4-BE49-F238E27FC236}">
                <a16:creationId xmlns:a16="http://schemas.microsoft.com/office/drawing/2014/main" id="{D4EBBBB7-94A2-4B67-B11F-6471EBA534A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49783" y="3840480"/>
            <a:ext cx="3077256" cy="2051504"/>
          </a:xfrm>
          <a:prstGeom prst="rect">
            <a:avLst/>
          </a:prstGeom>
        </p:spPr>
      </p:pic>
    </p:spTree>
    <p:extLst>
      <p:ext uri="{BB962C8B-B14F-4D97-AF65-F5344CB8AC3E}">
        <p14:creationId xmlns:p14="http://schemas.microsoft.com/office/powerpoint/2010/main" val="510602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8555-F0E8-41B4-9E66-52D8FB049760}"/>
              </a:ext>
            </a:extLst>
          </p:cNvPr>
          <p:cNvSpPr>
            <a:spLocks noGrp="1"/>
          </p:cNvSpPr>
          <p:nvPr>
            <p:ph type="title"/>
          </p:nvPr>
        </p:nvSpPr>
        <p:spPr>
          <a:xfrm>
            <a:off x="683623" y="365125"/>
            <a:ext cx="10824754" cy="1450757"/>
          </a:xfrm>
        </p:spPr>
        <p:txBody>
          <a:bodyPr>
            <a:normAutofit fontScale="90000"/>
          </a:bodyPr>
          <a:lstStyle/>
          <a:p>
            <a:r>
              <a:rPr lang="en-GB" dirty="0"/>
              <a:t> PROBLEMAU DYRYS? / WICKED PROBLEMS?</a:t>
            </a:r>
            <a:br>
              <a:rPr lang="en-GB" dirty="0"/>
            </a:br>
            <a:endParaRPr lang="en-GB" dirty="0"/>
          </a:p>
        </p:txBody>
      </p:sp>
      <p:sp>
        <p:nvSpPr>
          <p:cNvPr id="3" name="Content Placeholder 2">
            <a:extLst>
              <a:ext uri="{FF2B5EF4-FFF2-40B4-BE49-F238E27FC236}">
                <a16:creationId xmlns:a16="http://schemas.microsoft.com/office/drawing/2014/main" id="{4E3BBB1F-BC57-4682-8877-A4DA36655A04}"/>
              </a:ext>
            </a:extLst>
          </p:cNvPr>
          <p:cNvSpPr>
            <a:spLocks noGrp="1"/>
          </p:cNvSpPr>
          <p:nvPr>
            <p:ph idx="1"/>
          </p:nvPr>
        </p:nvSpPr>
        <p:spPr>
          <a:xfrm>
            <a:off x="6617184" y="1825625"/>
            <a:ext cx="4736615" cy="4351338"/>
          </a:xfrm>
        </p:spPr>
        <p:txBody>
          <a:bodyPr>
            <a:normAutofit/>
          </a:bodyPr>
          <a:lstStyle/>
          <a:p>
            <a:r>
              <a:rPr lang="en-GB" sz="2800" dirty="0"/>
              <a:t>Are you familiar with this term?</a:t>
            </a:r>
          </a:p>
          <a:p>
            <a:r>
              <a:rPr lang="en-GB" sz="2800" dirty="0"/>
              <a:t>In small groups consider how you would define a ‘wicked problem’. </a:t>
            </a:r>
          </a:p>
        </p:txBody>
      </p:sp>
      <p:sp>
        <p:nvSpPr>
          <p:cNvPr id="4" name="Content Placeholder 2">
            <a:extLst>
              <a:ext uri="{FF2B5EF4-FFF2-40B4-BE49-F238E27FC236}">
                <a16:creationId xmlns:a16="http://schemas.microsoft.com/office/drawing/2014/main" id="{2956CF03-A50D-454B-B756-CAE21511E5E2}"/>
              </a:ext>
            </a:extLst>
          </p:cNvPr>
          <p:cNvSpPr txBox="1">
            <a:spLocks/>
          </p:cNvSpPr>
          <p:nvPr/>
        </p:nvSpPr>
        <p:spPr>
          <a:xfrm>
            <a:off x="996998" y="1922184"/>
            <a:ext cx="473661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Ydych</a:t>
            </a:r>
            <a:r>
              <a:rPr lang="en-GB" dirty="0"/>
              <a:t> </a:t>
            </a:r>
            <a:r>
              <a:rPr lang="en-GB" dirty="0" err="1"/>
              <a:t>chi’n</a:t>
            </a:r>
            <a:r>
              <a:rPr lang="en-GB" dirty="0"/>
              <a:t> </a:t>
            </a:r>
            <a:r>
              <a:rPr lang="en-GB" dirty="0" err="1"/>
              <a:t>gyfawydd</a:t>
            </a:r>
            <a:r>
              <a:rPr lang="en-GB" dirty="0"/>
              <a:t> </a:t>
            </a:r>
            <a:r>
              <a:rPr lang="en-GB" dirty="0" err="1"/>
              <a:t>â’r</a:t>
            </a:r>
            <a:r>
              <a:rPr lang="en-GB" dirty="0"/>
              <a:t> term </a:t>
            </a:r>
            <a:r>
              <a:rPr lang="en-GB" dirty="0" err="1"/>
              <a:t>hwn</a:t>
            </a:r>
            <a:r>
              <a:rPr lang="en-GB" dirty="0"/>
              <a:t>?</a:t>
            </a:r>
          </a:p>
          <a:p>
            <a:r>
              <a:rPr lang="en-GB" dirty="0" err="1"/>
              <a:t>Mewn</a:t>
            </a:r>
            <a:r>
              <a:rPr lang="en-GB" dirty="0"/>
              <a:t> </a:t>
            </a:r>
            <a:r>
              <a:rPr lang="en-GB" dirty="0" err="1"/>
              <a:t>grŵp</a:t>
            </a:r>
            <a:r>
              <a:rPr lang="en-GB" dirty="0"/>
              <a:t> </a:t>
            </a:r>
            <a:r>
              <a:rPr lang="en-GB" dirty="0" err="1"/>
              <a:t>bach</a:t>
            </a:r>
            <a:r>
              <a:rPr lang="en-GB" dirty="0"/>
              <a:t> </a:t>
            </a:r>
            <a:r>
              <a:rPr lang="en-GB" dirty="0" err="1"/>
              <a:t>ystyriwch</a:t>
            </a:r>
            <a:r>
              <a:rPr lang="en-GB" dirty="0"/>
              <a:t> </a:t>
            </a:r>
            <a:r>
              <a:rPr lang="en-GB" dirty="0" err="1"/>
              <a:t>sut</a:t>
            </a:r>
            <a:r>
              <a:rPr lang="en-GB" dirty="0"/>
              <a:t> y </a:t>
            </a:r>
            <a:r>
              <a:rPr lang="en-GB" dirty="0" err="1"/>
              <a:t>byddech</a:t>
            </a:r>
            <a:r>
              <a:rPr lang="en-GB" dirty="0"/>
              <a:t> chi </a:t>
            </a:r>
            <a:r>
              <a:rPr lang="en-GB" dirty="0" err="1"/>
              <a:t>yn</a:t>
            </a:r>
            <a:r>
              <a:rPr lang="en-GB" dirty="0"/>
              <a:t> </a:t>
            </a:r>
            <a:r>
              <a:rPr lang="en-GB" dirty="0" err="1"/>
              <a:t>diffinio</a:t>
            </a:r>
            <a:r>
              <a:rPr lang="en-GB" dirty="0"/>
              <a:t>  ‘problem </a:t>
            </a:r>
            <a:r>
              <a:rPr lang="en-GB" dirty="0" err="1"/>
              <a:t>dyrys</a:t>
            </a:r>
            <a:r>
              <a:rPr lang="en-GB" dirty="0"/>
              <a:t>’? </a:t>
            </a:r>
          </a:p>
        </p:txBody>
      </p:sp>
      <p:pic>
        <p:nvPicPr>
          <p:cNvPr id="6" name="Picture 5" descr="Shape&#10;&#10;Description automatically generated with low confidence">
            <a:extLst>
              <a:ext uri="{FF2B5EF4-FFF2-40B4-BE49-F238E27FC236}">
                <a16:creationId xmlns:a16="http://schemas.microsoft.com/office/drawing/2014/main" id="{36CD734E-6DAD-4F5F-B194-D580386C419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63852" y="4104194"/>
            <a:ext cx="3206217" cy="2072769"/>
          </a:xfrm>
          <a:prstGeom prst="rect">
            <a:avLst/>
          </a:prstGeom>
        </p:spPr>
      </p:pic>
    </p:spTree>
    <p:extLst>
      <p:ext uri="{BB962C8B-B14F-4D97-AF65-F5344CB8AC3E}">
        <p14:creationId xmlns:p14="http://schemas.microsoft.com/office/powerpoint/2010/main" val="3737764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99D9E-EB5C-45B9-AE69-434CF0817D84}"/>
              </a:ext>
            </a:extLst>
          </p:cNvPr>
          <p:cNvSpPr>
            <a:spLocks noGrp="1"/>
          </p:cNvSpPr>
          <p:nvPr>
            <p:ph type="title"/>
          </p:nvPr>
        </p:nvSpPr>
        <p:spPr/>
        <p:txBody>
          <a:bodyPr/>
          <a:lstStyle/>
          <a:p>
            <a:r>
              <a:rPr lang="en-GB" dirty="0" err="1"/>
              <a:t>Diffiniad</a:t>
            </a:r>
            <a:r>
              <a:rPr lang="en-GB" dirty="0"/>
              <a:t> o </a:t>
            </a:r>
            <a:r>
              <a:rPr lang="en-GB" dirty="0" err="1"/>
              <a:t>broblem</a:t>
            </a:r>
            <a:r>
              <a:rPr lang="en-GB" dirty="0"/>
              <a:t> </a:t>
            </a:r>
            <a:r>
              <a:rPr lang="en-GB" dirty="0" err="1"/>
              <a:t>ddyrys</a:t>
            </a:r>
            <a:r>
              <a:rPr lang="en-GB" dirty="0"/>
              <a:t> / </a:t>
            </a:r>
            <a:br>
              <a:rPr lang="en-GB" dirty="0"/>
            </a:br>
            <a:r>
              <a:rPr lang="en-GB" dirty="0"/>
              <a:t>Wicked problem definition</a:t>
            </a:r>
          </a:p>
        </p:txBody>
      </p:sp>
      <p:sp>
        <p:nvSpPr>
          <p:cNvPr id="4" name="Content Placeholder 3">
            <a:extLst>
              <a:ext uri="{FF2B5EF4-FFF2-40B4-BE49-F238E27FC236}">
                <a16:creationId xmlns:a16="http://schemas.microsoft.com/office/drawing/2014/main" id="{77A67638-C8DF-49BE-8E21-FB1B7E3CB7BF}"/>
              </a:ext>
            </a:extLst>
          </p:cNvPr>
          <p:cNvSpPr txBox="1">
            <a:spLocks noGrp="1"/>
          </p:cNvSpPr>
          <p:nvPr>
            <p:ph idx="1"/>
          </p:nvPr>
        </p:nvSpPr>
        <p:spPr>
          <a:xfrm>
            <a:off x="6386839" y="2391017"/>
            <a:ext cx="5029782" cy="3083921"/>
          </a:xfrm>
          <a:prstGeom prst="rect">
            <a:avLst/>
          </a:prstGeom>
          <a:noFill/>
        </p:spPr>
        <p:txBody>
          <a:bodyPr wrap="square">
            <a:spAutoFit/>
          </a:bodyPr>
          <a:lstStyle/>
          <a:p>
            <a:r>
              <a:rPr lang="en-GB" sz="2400" b="0" i="0" u="none" strike="noStrike" dirty="0">
                <a:solidFill>
                  <a:srgbClr val="111111"/>
                </a:solidFill>
                <a:effectLst/>
                <a:latin typeface="Segoe UI" panose="020B0502040204020203" pitchFamily="34" charset="0"/>
              </a:rPr>
              <a:t> a</a:t>
            </a:r>
            <a:r>
              <a:rPr lang="en-GB" sz="2400" b="1" i="0" u="none" strike="noStrike" dirty="0">
                <a:solidFill>
                  <a:srgbClr val="111111"/>
                </a:solidFill>
                <a:effectLst/>
                <a:latin typeface="&amp;quot"/>
              </a:rPr>
              <a:t> social or cultural problem that’s difficult or impossible to solve</a:t>
            </a:r>
            <a:r>
              <a:rPr lang="en-GB" sz="2400" b="0" i="0" u="none" strike="noStrike" dirty="0">
                <a:solidFill>
                  <a:srgbClr val="111111"/>
                </a:solidFill>
                <a:effectLst/>
                <a:latin typeface="Segoe UI" panose="020B0502040204020203" pitchFamily="34" charset="0"/>
              </a:rPr>
              <a:t>—normally because of its complex and interconnected nature. Wicked problems lack clarity in both their aims and solutions, and are subject to real-world constraints which hinder risk-free attempts to find a solution.</a:t>
            </a:r>
            <a:endParaRPr lang="en-GB" sz="2400" dirty="0"/>
          </a:p>
        </p:txBody>
      </p:sp>
      <p:sp>
        <p:nvSpPr>
          <p:cNvPr id="6" name="TextBox 5">
            <a:extLst>
              <a:ext uri="{FF2B5EF4-FFF2-40B4-BE49-F238E27FC236}">
                <a16:creationId xmlns:a16="http://schemas.microsoft.com/office/drawing/2014/main" id="{861CEADA-78F5-4B0D-BC31-A9297F85E79A}"/>
              </a:ext>
            </a:extLst>
          </p:cNvPr>
          <p:cNvSpPr txBox="1"/>
          <p:nvPr/>
        </p:nvSpPr>
        <p:spPr>
          <a:xfrm>
            <a:off x="838200" y="2204575"/>
            <a:ext cx="4966962" cy="4154984"/>
          </a:xfrm>
          <a:prstGeom prst="rect">
            <a:avLst/>
          </a:prstGeom>
          <a:noFill/>
        </p:spPr>
        <p:txBody>
          <a:bodyPr wrap="square">
            <a:spAutoFit/>
          </a:bodyPr>
          <a:lstStyle/>
          <a:p>
            <a:pPr marL="285750" indent="-285750">
              <a:buFont typeface="Arial" panose="020B0604020202020204" pitchFamily="34" charset="0"/>
              <a:buChar char="•"/>
            </a:pPr>
            <a:r>
              <a:rPr lang="en-GB" sz="2400" b="1" dirty="0"/>
              <a:t>problem </a:t>
            </a:r>
            <a:r>
              <a:rPr lang="en-GB" sz="2400" b="1" dirty="0" err="1"/>
              <a:t>gymdeithasol</a:t>
            </a:r>
            <a:r>
              <a:rPr lang="en-GB" sz="2400" b="1" dirty="0"/>
              <a:t> neu </a:t>
            </a:r>
            <a:r>
              <a:rPr lang="en-GB" sz="2400" b="1" dirty="0" err="1"/>
              <a:t>ddiwylliannol</a:t>
            </a:r>
            <a:r>
              <a:rPr lang="en-GB" sz="2400" b="1" dirty="0"/>
              <a:t> </a:t>
            </a:r>
            <a:r>
              <a:rPr lang="en-GB" sz="2400" b="1" dirty="0" err="1"/>
              <a:t>sy'n</a:t>
            </a:r>
            <a:r>
              <a:rPr lang="en-GB" sz="2400" b="1" dirty="0"/>
              <a:t> </a:t>
            </a:r>
            <a:r>
              <a:rPr lang="en-GB" sz="2400" b="1" dirty="0" err="1"/>
              <a:t>anodd</a:t>
            </a:r>
            <a:r>
              <a:rPr lang="en-GB" sz="2400" b="1" dirty="0"/>
              <a:t> </a:t>
            </a:r>
            <a:r>
              <a:rPr lang="en-GB" sz="2400" b="1" dirty="0" err="1"/>
              <a:t>neu'n</a:t>
            </a:r>
            <a:r>
              <a:rPr lang="en-GB" sz="2400" b="1" dirty="0"/>
              <a:t> </a:t>
            </a:r>
            <a:r>
              <a:rPr lang="en-GB" sz="2400" b="1" dirty="0" err="1"/>
              <a:t>amhosibl</a:t>
            </a:r>
            <a:r>
              <a:rPr lang="en-GB" sz="2400" b="1" dirty="0"/>
              <a:t> </a:t>
            </a:r>
            <a:r>
              <a:rPr lang="en-GB" sz="2400" b="1" dirty="0" err="1"/>
              <a:t>ei</a:t>
            </a:r>
            <a:r>
              <a:rPr lang="en-GB" sz="2400" b="1" dirty="0"/>
              <a:t> </a:t>
            </a:r>
            <a:r>
              <a:rPr lang="en-GB" sz="2400" b="1" dirty="0" err="1"/>
              <a:t>datrys</a:t>
            </a:r>
            <a:r>
              <a:rPr lang="en-GB" sz="2400" dirty="0"/>
              <a:t>—</a:t>
            </a:r>
            <a:r>
              <a:rPr lang="en-GB" sz="2400" dirty="0" err="1"/>
              <a:t>fel</a:t>
            </a:r>
            <a:r>
              <a:rPr lang="en-GB" sz="2400" dirty="0"/>
              <a:t> </a:t>
            </a:r>
            <a:r>
              <a:rPr lang="en-GB" sz="2400" dirty="0" err="1"/>
              <a:t>arfer</a:t>
            </a:r>
            <a:r>
              <a:rPr lang="en-GB" sz="2400" dirty="0"/>
              <a:t> </a:t>
            </a:r>
            <a:r>
              <a:rPr lang="en-GB" sz="2400" dirty="0" err="1"/>
              <a:t>oherwydd</a:t>
            </a:r>
            <a:r>
              <a:rPr lang="en-GB" sz="2400" dirty="0"/>
              <a:t> </a:t>
            </a:r>
            <a:r>
              <a:rPr lang="en-GB" sz="2400" dirty="0" err="1"/>
              <a:t>ei</a:t>
            </a:r>
            <a:r>
              <a:rPr lang="en-GB" sz="2400" dirty="0"/>
              <a:t> </a:t>
            </a:r>
            <a:r>
              <a:rPr lang="en-GB" sz="2400" dirty="0" err="1"/>
              <a:t>natur</a:t>
            </a:r>
            <a:r>
              <a:rPr lang="en-GB" sz="2400" dirty="0"/>
              <a:t> </a:t>
            </a:r>
            <a:r>
              <a:rPr lang="en-GB" sz="2400" dirty="0" err="1"/>
              <a:t>gymhleth</a:t>
            </a:r>
            <a:r>
              <a:rPr lang="en-GB" sz="2400" dirty="0"/>
              <a:t> a </a:t>
            </a:r>
            <a:r>
              <a:rPr lang="en-GB" sz="2400" dirty="0" err="1"/>
              <a:t>rhyng-gysylltiedig</a:t>
            </a:r>
            <a:r>
              <a:rPr lang="en-GB" sz="2400" dirty="0"/>
              <a:t>. </a:t>
            </a:r>
            <a:r>
              <a:rPr lang="en-GB" sz="2400" dirty="0" err="1"/>
              <a:t>Nid</a:t>
            </a:r>
            <a:r>
              <a:rPr lang="en-GB" sz="2400" dirty="0"/>
              <a:t> </a:t>
            </a:r>
            <a:r>
              <a:rPr lang="en-GB" sz="2400" dirty="0" err="1"/>
              <a:t>oes</a:t>
            </a:r>
            <a:r>
              <a:rPr lang="en-GB" sz="2400" dirty="0"/>
              <a:t> </a:t>
            </a:r>
            <a:r>
              <a:rPr lang="en-GB" sz="2400" dirty="0" err="1"/>
              <a:t>gan</a:t>
            </a:r>
            <a:r>
              <a:rPr lang="en-GB" sz="2400" dirty="0"/>
              <a:t> </a:t>
            </a:r>
            <a:r>
              <a:rPr lang="en-GB" sz="2400" dirty="0" err="1"/>
              <a:t>broblemau</a:t>
            </a:r>
            <a:r>
              <a:rPr lang="en-GB" sz="2400" dirty="0"/>
              <a:t> </a:t>
            </a:r>
            <a:r>
              <a:rPr lang="en-GB" sz="2400" dirty="0" err="1"/>
              <a:t>dyrys</a:t>
            </a:r>
            <a:r>
              <a:rPr lang="en-GB" sz="2400" dirty="0"/>
              <a:t> </a:t>
            </a:r>
            <a:r>
              <a:rPr lang="en-GB" sz="2400" dirty="0" err="1"/>
              <a:t>eglurder</a:t>
            </a:r>
            <a:r>
              <a:rPr lang="en-GB" sz="2400" dirty="0"/>
              <a:t> </a:t>
            </a:r>
            <a:r>
              <a:rPr lang="en-GB" sz="2400" dirty="0" err="1"/>
              <a:t>yn</a:t>
            </a:r>
            <a:r>
              <a:rPr lang="en-GB" sz="2400" dirty="0"/>
              <a:t> </a:t>
            </a:r>
            <a:r>
              <a:rPr lang="en-GB" sz="2400" dirty="0" err="1"/>
              <a:t>eu</a:t>
            </a:r>
            <a:r>
              <a:rPr lang="en-GB" sz="2400" dirty="0"/>
              <a:t> </a:t>
            </a:r>
            <a:r>
              <a:rPr lang="en-GB" sz="2400" dirty="0" err="1"/>
              <a:t>nodau</a:t>
            </a:r>
            <a:r>
              <a:rPr lang="en-GB" sz="2400" dirty="0"/>
              <a:t> </a:t>
            </a:r>
            <a:r>
              <a:rPr lang="en-GB" sz="2400" dirty="0" err="1"/>
              <a:t>a'u</a:t>
            </a:r>
            <a:r>
              <a:rPr lang="en-GB" sz="2400" dirty="0"/>
              <a:t> </a:t>
            </a:r>
            <a:r>
              <a:rPr lang="en-GB" sz="2400" dirty="0" err="1"/>
              <a:t>hatebion</a:t>
            </a:r>
            <a:r>
              <a:rPr lang="en-GB" sz="2400" dirty="0"/>
              <a:t>, ac </a:t>
            </a:r>
            <a:r>
              <a:rPr lang="en-GB" sz="2400" dirty="0" err="1"/>
              <a:t>maent</a:t>
            </a:r>
            <a:r>
              <a:rPr lang="en-GB" sz="2400" dirty="0"/>
              <a:t> </a:t>
            </a:r>
            <a:r>
              <a:rPr lang="en-GB" sz="2400" dirty="0" err="1"/>
              <a:t>yn</a:t>
            </a:r>
            <a:r>
              <a:rPr lang="en-GB" sz="2400" dirty="0"/>
              <a:t> </a:t>
            </a:r>
            <a:r>
              <a:rPr lang="en-GB" sz="2400" dirty="0" err="1"/>
              <a:t>destun</a:t>
            </a:r>
            <a:r>
              <a:rPr lang="en-GB" sz="2400" dirty="0"/>
              <a:t> </a:t>
            </a:r>
            <a:r>
              <a:rPr lang="en-GB" sz="2400" dirty="0" err="1"/>
              <a:t>cyfyngiadau</a:t>
            </a:r>
            <a:r>
              <a:rPr lang="en-GB" sz="2400" dirty="0"/>
              <a:t> </a:t>
            </a:r>
            <a:r>
              <a:rPr lang="en-GB" sz="2400" dirty="0" err="1"/>
              <a:t>byd</a:t>
            </a:r>
            <a:r>
              <a:rPr lang="en-GB" sz="2400" dirty="0"/>
              <a:t> go </a:t>
            </a:r>
            <a:r>
              <a:rPr lang="en-GB" sz="2400" dirty="0" err="1"/>
              <a:t>iawn</a:t>
            </a:r>
            <a:r>
              <a:rPr lang="en-GB" sz="2400" dirty="0"/>
              <a:t> </a:t>
            </a:r>
            <a:r>
              <a:rPr lang="en-GB" sz="2400" dirty="0" err="1"/>
              <a:t>sy'n</a:t>
            </a:r>
            <a:r>
              <a:rPr lang="en-GB" sz="2400" dirty="0"/>
              <a:t> </a:t>
            </a:r>
            <a:r>
              <a:rPr lang="en-GB" sz="2400" dirty="0" err="1"/>
              <a:t>llesteirio</a:t>
            </a:r>
            <a:r>
              <a:rPr lang="en-GB" sz="2400" dirty="0"/>
              <a:t> </a:t>
            </a:r>
            <a:r>
              <a:rPr lang="en-GB" sz="2400" dirty="0" err="1"/>
              <a:t>ymdrechion</a:t>
            </a:r>
            <a:r>
              <a:rPr lang="en-GB" sz="2400" dirty="0"/>
              <a:t> di-</a:t>
            </a:r>
            <a:r>
              <a:rPr lang="en-GB" sz="2400" dirty="0" err="1"/>
              <a:t>risg</a:t>
            </a:r>
            <a:r>
              <a:rPr lang="en-GB" sz="2400" dirty="0"/>
              <a:t> </a:t>
            </a:r>
            <a:r>
              <a:rPr lang="en-GB" sz="2400" dirty="0" err="1"/>
              <a:t>i</a:t>
            </a:r>
            <a:r>
              <a:rPr lang="en-GB" sz="2400" dirty="0"/>
              <a:t> </a:t>
            </a:r>
            <a:r>
              <a:rPr lang="en-GB" sz="2400" dirty="0" err="1"/>
              <a:t>ddod</a:t>
            </a:r>
            <a:r>
              <a:rPr lang="en-GB" sz="2400" dirty="0"/>
              <a:t> o </a:t>
            </a:r>
            <a:r>
              <a:rPr lang="en-GB" sz="2400" dirty="0" err="1"/>
              <a:t>hyd</a:t>
            </a:r>
            <a:r>
              <a:rPr lang="en-GB" sz="2400" dirty="0"/>
              <a:t> </a:t>
            </a:r>
            <a:r>
              <a:rPr lang="en-GB" sz="2400" dirty="0" err="1"/>
              <a:t>i</a:t>
            </a:r>
            <a:r>
              <a:rPr lang="en-GB" sz="2400" dirty="0"/>
              <a:t> </a:t>
            </a:r>
            <a:r>
              <a:rPr lang="en-GB" sz="2400" dirty="0" err="1"/>
              <a:t>ateb</a:t>
            </a:r>
            <a:r>
              <a:rPr lang="en-GB" sz="2400" dirty="0"/>
              <a:t>.</a:t>
            </a:r>
          </a:p>
        </p:txBody>
      </p:sp>
    </p:spTree>
    <p:extLst>
      <p:ext uri="{BB962C8B-B14F-4D97-AF65-F5344CB8AC3E}">
        <p14:creationId xmlns:p14="http://schemas.microsoft.com/office/powerpoint/2010/main" val="3830175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9A55F-3923-4AC9-9D92-8020FE7D9DF6}"/>
              </a:ext>
            </a:extLst>
          </p:cNvPr>
          <p:cNvSpPr>
            <a:spLocks noGrp="1"/>
          </p:cNvSpPr>
          <p:nvPr>
            <p:ph type="title"/>
          </p:nvPr>
        </p:nvSpPr>
        <p:spPr/>
        <p:txBody>
          <a:bodyPr/>
          <a:lstStyle/>
          <a:p>
            <a:r>
              <a:rPr lang="en-GB" dirty="0" err="1"/>
              <a:t>Diffiniadau</a:t>
            </a:r>
            <a:r>
              <a:rPr lang="en-GB" dirty="0"/>
              <a:t> / Definitions</a:t>
            </a:r>
          </a:p>
        </p:txBody>
      </p:sp>
      <p:sp>
        <p:nvSpPr>
          <p:cNvPr id="3" name="Content Placeholder 2">
            <a:extLst>
              <a:ext uri="{FF2B5EF4-FFF2-40B4-BE49-F238E27FC236}">
                <a16:creationId xmlns:a16="http://schemas.microsoft.com/office/drawing/2014/main" id="{E0EFDCD5-93CE-483B-8D3C-818E1DBFB2BE}"/>
              </a:ext>
            </a:extLst>
          </p:cNvPr>
          <p:cNvSpPr>
            <a:spLocks noGrp="1"/>
          </p:cNvSpPr>
          <p:nvPr>
            <p:ph idx="1"/>
          </p:nvPr>
        </p:nvSpPr>
        <p:spPr>
          <a:xfrm>
            <a:off x="6303942" y="2027817"/>
            <a:ext cx="4851738" cy="4351338"/>
          </a:xfrm>
        </p:spPr>
        <p:txBody>
          <a:bodyPr>
            <a:normAutofit fontScale="92500" lnSpcReduction="20000"/>
          </a:bodyPr>
          <a:lstStyle/>
          <a:p>
            <a:r>
              <a:rPr lang="en-GB" sz="2400" b="0" i="0" u="none" strike="noStrike" dirty="0" err="1">
                <a:solidFill>
                  <a:srgbClr val="000000"/>
                </a:solidFill>
                <a:effectLst/>
                <a:latin typeface="Effra W01"/>
              </a:rPr>
              <a:t>Rittel</a:t>
            </a:r>
            <a:r>
              <a:rPr lang="en-GB" sz="2400" b="0" i="0" u="none" strike="noStrike" dirty="0">
                <a:solidFill>
                  <a:srgbClr val="000000"/>
                </a:solidFill>
                <a:effectLst/>
                <a:latin typeface="Effra W01"/>
              </a:rPr>
              <a:t> and Webber (1973) introduced the term "wicked problem" in order to draw attention to the complexities and challenges of addressing social policy problems. Unlike the “tame” problems of mathematics and chess, the wicked problems of planning lack clarity in both their aims and solutions. In addition to these challenges of articulation and internal logic,  they are subject to real-world constraints that prevent multiple and risk-free attempts at solving. </a:t>
            </a:r>
            <a:endParaRPr lang="en-GB" sz="2400" dirty="0"/>
          </a:p>
        </p:txBody>
      </p:sp>
      <p:sp>
        <p:nvSpPr>
          <p:cNvPr id="4" name="Content Placeholder 2">
            <a:extLst>
              <a:ext uri="{FF2B5EF4-FFF2-40B4-BE49-F238E27FC236}">
                <a16:creationId xmlns:a16="http://schemas.microsoft.com/office/drawing/2014/main" id="{1A1E64B2-214B-488B-9305-2D287B6AC099}"/>
              </a:ext>
            </a:extLst>
          </p:cNvPr>
          <p:cNvSpPr txBox="1">
            <a:spLocks/>
          </p:cNvSpPr>
          <p:nvPr/>
        </p:nvSpPr>
        <p:spPr>
          <a:xfrm>
            <a:off x="576942" y="2027817"/>
            <a:ext cx="5092337" cy="4351338"/>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solidFill>
                  <a:srgbClr val="000000"/>
                </a:solidFill>
                <a:latin typeface="Effra W01"/>
              </a:rPr>
              <a:t>Cyflwynodd</a:t>
            </a:r>
            <a:r>
              <a:rPr lang="en-GB" dirty="0">
                <a:solidFill>
                  <a:srgbClr val="000000"/>
                </a:solidFill>
                <a:latin typeface="Effra W01"/>
              </a:rPr>
              <a:t> </a:t>
            </a:r>
            <a:r>
              <a:rPr lang="en-GB" dirty="0" err="1">
                <a:solidFill>
                  <a:srgbClr val="000000"/>
                </a:solidFill>
                <a:latin typeface="Effra W01"/>
              </a:rPr>
              <a:t>Rittel</a:t>
            </a:r>
            <a:r>
              <a:rPr lang="en-GB" dirty="0">
                <a:solidFill>
                  <a:srgbClr val="000000"/>
                </a:solidFill>
                <a:latin typeface="Effra W01"/>
              </a:rPr>
              <a:t> a Webber (1973) y term "problem </a:t>
            </a:r>
            <a:r>
              <a:rPr lang="en-GB" dirty="0" err="1">
                <a:solidFill>
                  <a:srgbClr val="000000"/>
                </a:solidFill>
                <a:latin typeface="Effra W01"/>
              </a:rPr>
              <a:t>ddyrys</a:t>
            </a:r>
            <a:r>
              <a:rPr lang="en-GB" dirty="0">
                <a:solidFill>
                  <a:srgbClr val="000000"/>
                </a:solidFill>
                <a:latin typeface="Effra W01"/>
              </a:rPr>
              <a:t>" er </a:t>
            </a:r>
            <a:r>
              <a:rPr lang="en-GB" dirty="0" err="1">
                <a:solidFill>
                  <a:srgbClr val="000000"/>
                </a:solidFill>
                <a:latin typeface="Effra W01"/>
              </a:rPr>
              <a:t>mwyn</a:t>
            </a:r>
            <a:r>
              <a:rPr lang="en-GB" dirty="0">
                <a:solidFill>
                  <a:srgbClr val="000000"/>
                </a:solidFill>
                <a:latin typeface="Effra W01"/>
              </a:rPr>
              <a:t> </a:t>
            </a:r>
            <a:r>
              <a:rPr lang="en-GB" dirty="0" err="1">
                <a:solidFill>
                  <a:srgbClr val="000000"/>
                </a:solidFill>
                <a:latin typeface="Effra W01"/>
              </a:rPr>
              <a:t>tynnu</a:t>
            </a:r>
            <a:r>
              <a:rPr lang="en-GB" dirty="0">
                <a:solidFill>
                  <a:srgbClr val="000000"/>
                </a:solidFill>
                <a:latin typeface="Effra W01"/>
              </a:rPr>
              <a:t> </a:t>
            </a:r>
            <a:r>
              <a:rPr lang="en-GB" dirty="0" err="1">
                <a:solidFill>
                  <a:srgbClr val="000000"/>
                </a:solidFill>
                <a:latin typeface="Effra W01"/>
              </a:rPr>
              <a:t>sylw</a:t>
            </a:r>
            <a:r>
              <a:rPr lang="en-GB" dirty="0">
                <a:solidFill>
                  <a:srgbClr val="000000"/>
                </a:solidFill>
                <a:latin typeface="Effra W01"/>
              </a:rPr>
              <a:t> at </a:t>
            </a:r>
            <a:r>
              <a:rPr lang="en-GB" dirty="0" err="1">
                <a:solidFill>
                  <a:srgbClr val="000000"/>
                </a:solidFill>
                <a:latin typeface="Effra W01"/>
              </a:rPr>
              <a:t>gymhlethdodau</a:t>
            </a:r>
            <a:r>
              <a:rPr lang="en-GB" dirty="0">
                <a:solidFill>
                  <a:srgbClr val="000000"/>
                </a:solidFill>
                <a:latin typeface="Effra W01"/>
              </a:rPr>
              <a:t> a </a:t>
            </a:r>
            <a:r>
              <a:rPr lang="en-GB" dirty="0" err="1">
                <a:solidFill>
                  <a:srgbClr val="000000"/>
                </a:solidFill>
                <a:latin typeface="Effra W01"/>
              </a:rPr>
              <a:t>heriau</a:t>
            </a:r>
            <a:r>
              <a:rPr lang="en-GB" dirty="0">
                <a:solidFill>
                  <a:srgbClr val="000000"/>
                </a:solidFill>
                <a:latin typeface="Effra W01"/>
              </a:rPr>
              <a:t> </a:t>
            </a:r>
            <a:r>
              <a:rPr lang="en-GB" dirty="0" err="1">
                <a:solidFill>
                  <a:srgbClr val="000000"/>
                </a:solidFill>
                <a:latin typeface="Effra W01"/>
              </a:rPr>
              <a:t>mynd</a:t>
            </a:r>
            <a:r>
              <a:rPr lang="en-GB" dirty="0">
                <a:solidFill>
                  <a:srgbClr val="000000"/>
                </a:solidFill>
                <a:latin typeface="Effra W01"/>
              </a:rPr>
              <a:t> </a:t>
            </a:r>
            <a:r>
              <a:rPr lang="en-GB" dirty="0" err="1">
                <a:solidFill>
                  <a:srgbClr val="000000"/>
                </a:solidFill>
                <a:latin typeface="Effra W01"/>
              </a:rPr>
              <a:t>i'r</a:t>
            </a:r>
            <a:r>
              <a:rPr lang="en-GB" dirty="0">
                <a:solidFill>
                  <a:srgbClr val="000000"/>
                </a:solidFill>
                <a:latin typeface="Effra W01"/>
              </a:rPr>
              <a:t> </a:t>
            </a:r>
            <a:r>
              <a:rPr lang="en-GB" dirty="0" err="1">
                <a:solidFill>
                  <a:srgbClr val="000000"/>
                </a:solidFill>
                <a:latin typeface="Effra W01"/>
              </a:rPr>
              <a:t>afael</a:t>
            </a:r>
            <a:r>
              <a:rPr lang="en-GB" dirty="0">
                <a:solidFill>
                  <a:srgbClr val="000000"/>
                </a:solidFill>
                <a:latin typeface="Effra W01"/>
              </a:rPr>
              <a:t> â </a:t>
            </a:r>
            <a:r>
              <a:rPr lang="en-GB" dirty="0" err="1">
                <a:solidFill>
                  <a:srgbClr val="000000"/>
                </a:solidFill>
                <a:latin typeface="Effra W01"/>
              </a:rPr>
              <a:t>phroblemau</a:t>
            </a:r>
            <a:r>
              <a:rPr lang="en-GB" dirty="0">
                <a:solidFill>
                  <a:srgbClr val="000000"/>
                </a:solidFill>
                <a:latin typeface="Effra W01"/>
              </a:rPr>
              <a:t> </a:t>
            </a:r>
            <a:r>
              <a:rPr lang="en-GB" dirty="0" err="1">
                <a:solidFill>
                  <a:srgbClr val="000000"/>
                </a:solidFill>
                <a:latin typeface="Effra W01"/>
              </a:rPr>
              <a:t>polisi</a:t>
            </a:r>
            <a:r>
              <a:rPr lang="en-GB" dirty="0">
                <a:solidFill>
                  <a:srgbClr val="000000"/>
                </a:solidFill>
                <a:latin typeface="Effra W01"/>
              </a:rPr>
              <a:t> </a:t>
            </a:r>
            <a:r>
              <a:rPr lang="en-GB" dirty="0" err="1">
                <a:solidFill>
                  <a:srgbClr val="000000"/>
                </a:solidFill>
                <a:latin typeface="Effra W01"/>
              </a:rPr>
              <a:t>cymdeithasol</a:t>
            </a:r>
            <a:r>
              <a:rPr lang="en-GB" dirty="0">
                <a:solidFill>
                  <a:srgbClr val="000000"/>
                </a:solidFill>
                <a:latin typeface="Effra W01"/>
              </a:rPr>
              <a:t>. </a:t>
            </a:r>
            <a:r>
              <a:rPr lang="en-GB" dirty="0" err="1">
                <a:solidFill>
                  <a:srgbClr val="000000"/>
                </a:solidFill>
                <a:latin typeface="Effra W01"/>
              </a:rPr>
              <a:t>Yn</a:t>
            </a:r>
            <a:r>
              <a:rPr lang="en-GB" dirty="0">
                <a:solidFill>
                  <a:srgbClr val="000000"/>
                </a:solidFill>
                <a:latin typeface="Effra W01"/>
              </a:rPr>
              <a:t> </a:t>
            </a:r>
            <a:r>
              <a:rPr lang="en-GB" dirty="0" err="1">
                <a:solidFill>
                  <a:srgbClr val="000000"/>
                </a:solidFill>
                <a:latin typeface="Effra W01"/>
              </a:rPr>
              <a:t>wahanol</a:t>
            </a:r>
            <a:r>
              <a:rPr lang="en-GB" dirty="0">
                <a:solidFill>
                  <a:srgbClr val="000000"/>
                </a:solidFill>
                <a:latin typeface="Effra W01"/>
              </a:rPr>
              <a:t> </a:t>
            </a:r>
            <a:r>
              <a:rPr lang="en-GB" dirty="0" err="1">
                <a:solidFill>
                  <a:srgbClr val="000000"/>
                </a:solidFill>
                <a:latin typeface="Effra W01"/>
              </a:rPr>
              <a:t>i</a:t>
            </a:r>
            <a:r>
              <a:rPr lang="en-GB" dirty="0">
                <a:solidFill>
                  <a:srgbClr val="000000"/>
                </a:solidFill>
                <a:latin typeface="Effra W01"/>
              </a:rPr>
              <a:t> </a:t>
            </a:r>
            <a:r>
              <a:rPr lang="en-GB" dirty="0" err="1">
                <a:solidFill>
                  <a:srgbClr val="000000"/>
                </a:solidFill>
                <a:latin typeface="Effra W01"/>
              </a:rPr>
              <a:t>broblemau</a:t>
            </a:r>
            <a:r>
              <a:rPr lang="en-GB" dirty="0">
                <a:solidFill>
                  <a:srgbClr val="000000"/>
                </a:solidFill>
                <a:latin typeface="Effra W01"/>
              </a:rPr>
              <a:t> “</a:t>
            </a:r>
            <a:r>
              <a:rPr lang="en-GB" dirty="0" err="1">
                <a:solidFill>
                  <a:srgbClr val="000000"/>
                </a:solidFill>
                <a:latin typeface="Effra W01"/>
              </a:rPr>
              <a:t>dof</a:t>
            </a:r>
            <a:r>
              <a:rPr lang="en-GB" dirty="0">
                <a:solidFill>
                  <a:srgbClr val="000000"/>
                </a:solidFill>
                <a:latin typeface="Effra W01"/>
              </a:rPr>
              <a:t>" </a:t>
            </a:r>
            <a:r>
              <a:rPr lang="en-GB" dirty="0" err="1">
                <a:solidFill>
                  <a:srgbClr val="000000"/>
                </a:solidFill>
                <a:latin typeface="Effra W01"/>
              </a:rPr>
              <a:t>mathemateg</a:t>
            </a:r>
            <a:r>
              <a:rPr lang="en-GB" dirty="0">
                <a:solidFill>
                  <a:srgbClr val="000000"/>
                </a:solidFill>
                <a:latin typeface="Effra W01"/>
              </a:rPr>
              <a:t> a </a:t>
            </a:r>
            <a:r>
              <a:rPr lang="en-GB" dirty="0" err="1">
                <a:solidFill>
                  <a:srgbClr val="000000"/>
                </a:solidFill>
                <a:latin typeface="Effra W01"/>
              </a:rPr>
              <a:t>gwyddbwyll</a:t>
            </a:r>
            <a:r>
              <a:rPr lang="en-GB" dirty="0">
                <a:solidFill>
                  <a:srgbClr val="000000"/>
                </a:solidFill>
                <a:latin typeface="Effra W01"/>
              </a:rPr>
              <a:t>, </a:t>
            </a:r>
            <a:r>
              <a:rPr lang="en-GB" dirty="0" err="1">
                <a:solidFill>
                  <a:srgbClr val="000000"/>
                </a:solidFill>
                <a:latin typeface="Effra W01"/>
              </a:rPr>
              <a:t>nid</a:t>
            </a:r>
            <a:r>
              <a:rPr lang="en-GB" dirty="0">
                <a:solidFill>
                  <a:srgbClr val="000000"/>
                </a:solidFill>
                <a:latin typeface="Effra W01"/>
              </a:rPr>
              <a:t> </a:t>
            </a:r>
            <a:r>
              <a:rPr lang="en-GB" dirty="0" err="1">
                <a:solidFill>
                  <a:srgbClr val="000000"/>
                </a:solidFill>
                <a:latin typeface="Effra W01"/>
              </a:rPr>
              <a:t>oes</a:t>
            </a:r>
            <a:r>
              <a:rPr lang="en-GB" dirty="0">
                <a:solidFill>
                  <a:srgbClr val="000000"/>
                </a:solidFill>
                <a:latin typeface="Effra W01"/>
              </a:rPr>
              <a:t> </a:t>
            </a:r>
            <a:r>
              <a:rPr lang="en-GB" dirty="0" err="1">
                <a:solidFill>
                  <a:srgbClr val="000000"/>
                </a:solidFill>
                <a:latin typeface="Effra W01"/>
              </a:rPr>
              <a:t>gan</a:t>
            </a:r>
            <a:r>
              <a:rPr lang="en-GB" dirty="0">
                <a:solidFill>
                  <a:srgbClr val="000000"/>
                </a:solidFill>
                <a:latin typeface="Effra W01"/>
              </a:rPr>
              <a:t> </a:t>
            </a:r>
            <a:r>
              <a:rPr lang="en-GB" dirty="0" err="1">
                <a:solidFill>
                  <a:srgbClr val="000000"/>
                </a:solidFill>
                <a:latin typeface="Effra W01"/>
              </a:rPr>
              <a:t>broblemau</a:t>
            </a:r>
            <a:r>
              <a:rPr lang="en-GB" dirty="0">
                <a:solidFill>
                  <a:srgbClr val="000000"/>
                </a:solidFill>
                <a:latin typeface="Effra W01"/>
              </a:rPr>
              <a:t> </a:t>
            </a:r>
            <a:r>
              <a:rPr lang="en-GB" dirty="0" err="1">
                <a:solidFill>
                  <a:srgbClr val="000000"/>
                </a:solidFill>
                <a:latin typeface="Effra W01"/>
              </a:rPr>
              <a:t>dyrys</a:t>
            </a:r>
            <a:r>
              <a:rPr lang="en-GB" dirty="0">
                <a:solidFill>
                  <a:srgbClr val="000000"/>
                </a:solidFill>
                <a:latin typeface="Effra W01"/>
              </a:rPr>
              <a:t> </a:t>
            </a:r>
            <a:r>
              <a:rPr lang="en-GB" dirty="0" err="1">
                <a:solidFill>
                  <a:srgbClr val="000000"/>
                </a:solidFill>
                <a:latin typeface="Effra W01"/>
              </a:rPr>
              <a:t>ym</a:t>
            </a:r>
            <a:r>
              <a:rPr lang="en-GB" dirty="0">
                <a:solidFill>
                  <a:srgbClr val="000000"/>
                </a:solidFill>
                <a:latin typeface="Effra W01"/>
              </a:rPr>
              <a:t> </a:t>
            </a:r>
            <a:r>
              <a:rPr lang="en-GB" dirty="0" err="1">
                <a:solidFill>
                  <a:srgbClr val="000000"/>
                </a:solidFill>
                <a:latin typeface="Effra W01"/>
              </a:rPr>
              <a:t>myd</a:t>
            </a:r>
            <a:r>
              <a:rPr lang="en-GB" dirty="0">
                <a:solidFill>
                  <a:srgbClr val="000000"/>
                </a:solidFill>
                <a:latin typeface="Effra W01"/>
              </a:rPr>
              <a:t> </a:t>
            </a:r>
            <a:r>
              <a:rPr lang="en-GB" dirty="0" err="1">
                <a:solidFill>
                  <a:srgbClr val="000000"/>
                </a:solidFill>
                <a:latin typeface="Effra W01"/>
              </a:rPr>
              <a:t>cynllunio</a:t>
            </a:r>
            <a:r>
              <a:rPr lang="en-GB" dirty="0">
                <a:solidFill>
                  <a:srgbClr val="000000"/>
                </a:solidFill>
                <a:latin typeface="Effra W01"/>
              </a:rPr>
              <a:t> </a:t>
            </a:r>
            <a:r>
              <a:rPr lang="en-GB" dirty="0" err="1">
                <a:solidFill>
                  <a:srgbClr val="000000"/>
                </a:solidFill>
                <a:latin typeface="Effra W01"/>
              </a:rPr>
              <a:t>eglurder</a:t>
            </a:r>
            <a:r>
              <a:rPr lang="en-GB" dirty="0">
                <a:solidFill>
                  <a:srgbClr val="000000"/>
                </a:solidFill>
                <a:latin typeface="Effra W01"/>
              </a:rPr>
              <a:t> </a:t>
            </a:r>
            <a:r>
              <a:rPr lang="en-GB" dirty="0" err="1">
                <a:solidFill>
                  <a:srgbClr val="000000"/>
                </a:solidFill>
                <a:latin typeface="Effra W01"/>
              </a:rPr>
              <a:t>yn</a:t>
            </a:r>
            <a:r>
              <a:rPr lang="en-GB" dirty="0">
                <a:solidFill>
                  <a:srgbClr val="000000"/>
                </a:solidFill>
                <a:latin typeface="Effra W01"/>
              </a:rPr>
              <a:t> </a:t>
            </a:r>
            <a:r>
              <a:rPr lang="en-GB" dirty="0" err="1">
                <a:solidFill>
                  <a:srgbClr val="000000"/>
                </a:solidFill>
                <a:latin typeface="Effra W01"/>
              </a:rPr>
              <a:t>eu</a:t>
            </a:r>
            <a:r>
              <a:rPr lang="en-GB" dirty="0">
                <a:solidFill>
                  <a:srgbClr val="000000"/>
                </a:solidFill>
                <a:latin typeface="Effra W01"/>
              </a:rPr>
              <a:t> </a:t>
            </a:r>
            <a:r>
              <a:rPr lang="en-GB" dirty="0" err="1">
                <a:solidFill>
                  <a:srgbClr val="000000"/>
                </a:solidFill>
                <a:latin typeface="Effra W01"/>
              </a:rPr>
              <a:t>nodau</a:t>
            </a:r>
            <a:r>
              <a:rPr lang="en-GB" dirty="0">
                <a:solidFill>
                  <a:srgbClr val="000000"/>
                </a:solidFill>
                <a:latin typeface="Effra W01"/>
              </a:rPr>
              <a:t> </a:t>
            </a:r>
            <a:r>
              <a:rPr lang="en-GB" dirty="0" err="1">
                <a:solidFill>
                  <a:srgbClr val="000000"/>
                </a:solidFill>
                <a:latin typeface="Effra W01"/>
              </a:rPr>
              <a:t>a'u</a:t>
            </a:r>
            <a:r>
              <a:rPr lang="en-GB" dirty="0">
                <a:solidFill>
                  <a:srgbClr val="000000"/>
                </a:solidFill>
                <a:latin typeface="Effra W01"/>
              </a:rPr>
              <a:t> </a:t>
            </a:r>
            <a:r>
              <a:rPr lang="en-GB" dirty="0" err="1">
                <a:solidFill>
                  <a:srgbClr val="000000"/>
                </a:solidFill>
                <a:latin typeface="Effra W01"/>
              </a:rPr>
              <a:t>hatebion</a:t>
            </a:r>
            <a:r>
              <a:rPr lang="en-GB" dirty="0">
                <a:solidFill>
                  <a:srgbClr val="000000"/>
                </a:solidFill>
                <a:latin typeface="Effra W01"/>
              </a:rPr>
              <a:t>. </a:t>
            </a:r>
            <a:r>
              <a:rPr lang="en-GB" dirty="0" err="1">
                <a:solidFill>
                  <a:srgbClr val="000000"/>
                </a:solidFill>
                <a:latin typeface="Effra W01"/>
              </a:rPr>
              <a:t>Yn</a:t>
            </a:r>
            <a:r>
              <a:rPr lang="en-GB" dirty="0">
                <a:solidFill>
                  <a:srgbClr val="000000"/>
                </a:solidFill>
                <a:latin typeface="Effra W01"/>
              </a:rPr>
              <a:t> </a:t>
            </a:r>
            <a:r>
              <a:rPr lang="en-GB" dirty="0" err="1">
                <a:solidFill>
                  <a:srgbClr val="000000"/>
                </a:solidFill>
                <a:latin typeface="Effra W01"/>
              </a:rPr>
              <a:t>ogystal</a:t>
            </a:r>
            <a:r>
              <a:rPr lang="en-GB" dirty="0">
                <a:solidFill>
                  <a:srgbClr val="000000"/>
                </a:solidFill>
                <a:latin typeface="Effra W01"/>
              </a:rPr>
              <a:t> </a:t>
            </a:r>
            <a:r>
              <a:rPr lang="en-GB" dirty="0" err="1">
                <a:solidFill>
                  <a:srgbClr val="000000"/>
                </a:solidFill>
                <a:latin typeface="Effra W01"/>
              </a:rPr>
              <a:t>â'r</a:t>
            </a:r>
            <a:r>
              <a:rPr lang="en-GB" dirty="0">
                <a:solidFill>
                  <a:srgbClr val="000000"/>
                </a:solidFill>
                <a:latin typeface="Effra W01"/>
              </a:rPr>
              <a:t> </a:t>
            </a:r>
            <a:r>
              <a:rPr lang="en-GB" dirty="0" err="1">
                <a:solidFill>
                  <a:srgbClr val="000000"/>
                </a:solidFill>
                <a:latin typeface="Effra W01"/>
              </a:rPr>
              <a:t>heriau</a:t>
            </a:r>
            <a:r>
              <a:rPr lang="en-GB" dirty="0">
                <a:solidFill>
                  <a:srgbClr val="000000"/>
                </a:solidFill>
                <a:latin typeface="Effra W01"/>
              </a:rPr>
              <a:t> </a:t>
            </a:r>
            <a:r>
              <a:rPr lang="en-GB" dirty="0" err="1">
                <a:solidFill>
                  <a:srgbClr val="000000"/>
                </a:solidFill>
                <a:latin typeface="Effra W01"/>
              </a:rPr>
              <a:t>hyn</a:t>
            </a:r>
            <a:r>
              <a:rPr lang="en-GB" dirty="0">
                <a:solidFill>
                  <a:srgbClr val="000000"/>
                </a:solidFill>
                <a:latin typeface="Effra W01"/>
              </a:rPr>
              <a:t> o </a:t>
            </a:r>
            <a:r>
              <a:rPr lang="en-GB" dirty="0" err="1">
                <a:solidFill>
                  <a:srgbClr val="000000"/>
                </a:solidFill>
                <a:latin typeface="Effra W01"/>
              </a:rPr>
              <a:t>fynegiant</a:t>
            </a:r>
            <a:r>
              <a:rPr lang="en-GB" dirty="0">
                <a:solidFill>
                  <a:srgbClr val="000000"/>
                </a:solidFill>
                <a:latin typeface="Effra W01"/>
              </a:rPr>
              <a:t> a </a:t>
            </a:r>
            <a:r>
              <a:rPr lang="en-GB" dirty="0" err="1">
                <a:solidFill>
                  <a:srgbClr val="000000"/>
                </a:solidFill>
                <a:latin typeface="Effra W01"/>
              </a:rPr>
              <a:t>rhesymeg</a:t>
            </a:r>
            <a:r>
              <a:rPr lang="en-GB" dirty="0">
                <a:solidFill>
                  <a:srgbClr val="000000"/>
                </a:solidFill>
                <a:latin typeface="Effra W01"/>
              </a:rPr>
              <a:t> </a:t>
            </a:r>
            <a:r>
              <a:rPr lang="en-GB" dirty="0" err="1">
                <a:solidFill>
                  <a:srgbClr val="000000"/>
                </a:solidFill>
                <a:latin typeface="Effra W01"/>
              </a:rPr>
              <a:t>fewnol</a:t>
            </a:r>
            <a:r>
              <a:rPr lang="en-GB" dirty="0">
                <a:solidFill>
                  <a:srgbClr val="000000"/>
                </a:solidFill>
                <a:latin typeface="Effra W01"/>
              </a:rPr>
              <a:t>, </a:t>
            </a:r>
            <a:r>
              <a:rPr lang="en-GB" dirty="0" err="1">
                <a:solidFill>
                  <a:srgbClr val="000000"/>
                </a:solidFill>
                <a:latin typeface="Effra W01"/>
              </a:rPr>
              <a:t>maent</a:t>
            </a:r>
            <a:r>
              <a:rPr lang="en-GB" dirty="0">
                <a:solidFill>
                  <a:srgbClr val="000000"/>
                </a:solidFill>
                <a:latin typeface="Effra W01"/>
              </a:rPr>
              <a:t> </a:t>
            </a:r>
            <a:r>
              <a:rPr lang="en-GB" dirty="0" err="1">
                <a:solidFill>
                  <a:srgbClr val="000000"/>
                </a:solidFill>
                <a:latin typeface="Effra W01"/>
              </a:rPr>
              <a:t>yn</a:t>
            </a:r>
            <a:r>
              <a:rPr lang="en-GB" dirty="0">
                <a:solidFill>
                  <a:srgbClr val="000000"/>
                </a:solidFill>
                <a:latin typeface="Effra W01"/>
              </a:rPr>
              <a:t> </a:t>
            </a:r>
            <a:r>
              <a:rPr lang="en-GB" dirty="0" err="1">
                <a:solidFill>
                  <a:srgbClr val="000000"/>
                </a:solidFill>
                <a:latin typeface="Effra W01"/>
              </a:rPr>
              <a:t>destun</a:t>
            </a:r>
            <a:r>
              <a:rPr lang="en-GB" dirty="0">
                <a:solidFill>
                  <a:srgbClr val="000000"/>
                </a:solidFill>
                <a:latin typeface="Effra W01"/>
              </a:rPr>
              <a:t> </a:t>
            </a:r>
            <a:r>
              <a:rPr lang="en-GB" dirty="0" err="1">
                <a:solidFill>
                  <a:srgbClr val="000000"/>
                </a:solidFill>
                <a:latin typeface="Effra W01"/>
              </a:rPr>
              <a:t>cyfyngiadau</a:t>
            </a:r>
            <a:r>
              <a:rPr lang="en-GB" dirty="0">
                <a:solidFill>
                  <a:srgbClr val="000000"/>
                </a:solidFill>
                <a:latin typeface="Effra W01"/>
              </a:rPr>
              <a:t> </a:t>
            </a:r>
            <a:r>
              <a:rPr lang="en-GB" dirty="0" err="1">
                <a:solidFill>
                  <a:srgbClr val="000000"/>
                </a:solidFill>
                <a:latin typeface="Effra W01"/>
              </a:rPr>
              <a:t>byd</a:t>
            </a:r>
            <a:r>
              <a:rPr lang="en-GB" dirty="0">
                <a:solidFill>
                  <a:srgbClr val="000000"/>
                </a:solidFill>
                <a:latin typeface="Effra W01"/>
              </a:rPr>
              <a:t> go </a:t>
            </a:r>
            <a:r>
              <a:rPr lang="en-GB" dirty="0" err="1">
                <a:solidFill>
                  <a:srgbClr val="000000"/>
                </a:solidFill>
                <a:latin typeface="Effra W01"/>
              </a:rPr>
              <a:t>iawn</a:t>
            </a:r>
            <a:r>
              <a:rPr lang="en-GB" dirty="0">
                <a:solidFill>
                  <a:srgbClr val="000000"/>
                </a:solidFill>
                <a:latin typeface="Effra W01"/>
              </a:rPr>
              <a:t> </a:t>
            </a:r>
            <a:r>
              <a:rPr lang="en-GB" dirty="0" err="1">
                <a:solidFill>
                  <a:srgbClr val="000000"/>
                </a:solidFill>
                <a:latin typeface="Effra W01"/>
              </a:rPr>
              <a:t>sy'n</a:t>
            </a:r>
            <a:r>
              <a:rPr lang="en-GB" dirty="0">
                <a:solidFill>
                  <a:srgbClr val="000000"/>
                </a:solidFill>
                <a:latin typeface="Effra W01"/>
              </a:rPr>
              <a:t> </a:t>
            </a:r>
            <a:r>
              <a:rPr lang="en-GB" dirty="0" err="1">
                <a:solidFill>
                  <a:srgbClr val="000000"/>
                </a:solidFill>
                <a:latin typeface="Effra W01"/>
              </a:rPr>
              <a:t>atal</a:t>
            </a:r>
            <a:r>
              <a:rPr lang="en-GB" dirty="0">
                <a:solidFill>
                  <a:srgbClr val="000000"/>
                </a:solidFill>
                <a:latin typeface="Effra W01"/>
              </a:rPr>
              <a:t> </a:t>
            </a:r>
            <a:r>
              <a:rPr lang="en-GB" dirty="0" err="1">
                <a:solidFill>
                  <a:srgbClr val="000000"/>
                </a:solidFill>
                <a:latin typeface="Effra W01"/>
              </a:rPr>
              <a:t>ymdrechion</a:t>
            </a:r>
            <a:r>
              <a:rPr lang="en-GB" dirty="0">
                <a:solidFill>
                  <a:srgbClr val="000000"/>
                </a:solidFill>
                <a:latin typeface="Effra W01"/>
              </a:rPr>
              <a:t> </a:t>
            </a:r>
            <a:r>
              <a:rPr lang="en-GB" dirty="0" err="1">
                <a:solidFill>
                  <a:srgbClr val="000000"/>
                </a:solidFill>
                <a:latin typeface="Effra W01"/>
              </a:rPr>
              <a:t>lluosog</a:t>
            </a:r>
            <a:r>
              <a:rPr lang="en-GB" dirty="0">
                <a:solidFill>
                  <a:srgbClr val="000000"/>
                </a:solidFill>
                <a:latin typeface="Effra W01"/>
              </a:rPr>
              <a:t> a di-</a:t>
            </a:r>
            <a:r>
              <a:rPr lang="en-GB" dirty="0" err="1">
                <a:solidFill>
                  <a:srgbClr val="000000"/>
                </a:solidFill>
                <a:latin typeface="Effra W01"/>
              </a:rPr>
              <a:t>risg</a:t>
            </a:r>
            <a:r>
              <a:rPr lang="en-GB" dirty="0">
                <a:solidFill>
                  <a:srgbClr val="000000"/>
                </a:solidFill>
                <a:latin typeface="Effra W01"/>
              </a:rPr>
              <a:t> </a:t>
            </a:r>
            <a:r>
              <a:rPr lang="en-GB" dirty="0" err="1">
                <a:solidFill>
                  <a:srgbClr val="000000"/>
                </a:solidFill>
                <a:latin typeface="Effra W01"/>
              </a:rPr>
              <a:t>i</a:t>
            </a:r>
            <a:r>
              <a:rPr lang="en-GB" dirty="0">
                <a:solidFill>
                  <a:srgbClr val="000000"/>
                </a:solidFill>
                <a:latin typeface="Effra W01"/>
              </a:rPr>
              <a:t> </a:t>
            </a:r>
            <a:r>
              <a:rPr lang="en-GB" dirty="0" err="1">
                <a:solidFill>
                  <a:srgbClr val="000000"/>
                </a:solidFill>
                <a:latin typeface="Effra W01"/>
              </a:rPr>
              <a:t>ddatrys</a:t>
            </a:r>
            <a:r>
              <a:rPr lang="en-GB" dirty="0">
                <a:solidFill>
                  <a:srgbClr val="000000"/>
                </a:solidFill>
                <a:latin typeface="Effra W01"/>
              </a:rPr>
              <a:t>. </a:t>
            </a:r>
          </a:p>
          <a:p>
            <a:endParaRPr lang="en-GB" dirty="0" err="1">
              <a:solidFill>
                <a:srgbClr val="000000"/>
              </a:solidFill>
              <a:latin typeface="Effra W01"/>
            </a:endParaRPr>
          </a:p>
        </p:txBody>
      </p:sp>
    </p:spTree>
    <p:extLst>
      <p:ext uri="{BB962C8B-B14F-4D97-AF65-F5344CB8AC3E}">
        <p14:creationId xmlns:p14="http://schemas.microsoft.com/office/powerpoint/2010/main" val="3543760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D290-457F-4BA2-A209-3F8AF8AE7055}"/>
              </a:ext>
            </a:extLst>
          </p:cNvPr>
          <p:cNvSpPr>
            <a:spLocks noGrp="1"/>
          </p:cNvSpPr>
          <p:nvPr>
            <p:ph type="title"/>
          </p:nvPr>
        </p:nvSpPr>
        <p:spPr>
          <a:xfrm>
            <a:off x="269966" y="286603"/>
            <a:ext cx="10885714" cy="1450757"/>
          </a:xfrm>
        </p:spPr>
        <p:txBody>
          <a:bodyPr>
            <a:noAutofit/>
          </a:bodyPr>
          <a:lstStyle/>
          <a:p>
            <a:r>
              <a:rPr lang="en-GB" sz="3200" b="1" dirty="0"/>
              <a:t>10 </a:t>
            </a:r>
            <a:r>
              <a:rPr lang="en-GB" sz="3200" b="1" dirty="0" err="1"/>
              <a:t>nodwedd</a:t>
            </a:r>
            <a:r>
              <a:rPr lang="en-GB" sz="3200" b="1" dirty="0"/>
              <a:t> </a:t>
            </a:r>
            <a:r>
              <a:rPr lang="en-GB" sz="3200" b="1" dirty="0" err="1"/>
              <a:t>Rittel</a:t>
            </a:r>
            <a:r>
              <a:rPr lang="en-GB" sz="3200" b="1" dirty="0"/>
              <a:t> a Webber o ‘</a:t>
            </a:r>
            <a:r>
              <a:rPr lang="en-GB" sz="3200" b="1" dirty="0" err="1"/>
              <a:t>broblemau</a:t>
            </a:r>
            <a:r>
              <a:rPr lang="en-GB" sz="3200" b="1" dirty="0"/>
              <a:t> </a:t>
            </a:r>
            <a:r>
              <a:rPr lang="en-GB" sz="3200" b="1" dirty="0" err="1"/>
              <a:t>dyrys</a:t>
            </a:r>
            <a:r>
              <a:rPr lang="en-GB" sz="3200" b="1" dirty="0"/>
              <a:t>’ / </a:t>
            </a:r>
            <a:br>
              <a:rPr lang="en-GB" sz="3200" b="1" dirty="0"/>
            </a:br>
            <a:r>
              <a:rPr lang="en-GB" sz="3200" b="1" dirty="0" err="1"/>
              <a:t>Rittel</a:t>
            </a:r>
            <a:r>
              <a:rPr lang="en-GB" sz="3200" b="1" dirty="0"/>
              <a:t> and Webber’s 10 characteristics of ‘wicked problems’</a:t>
            </a:r>
          </a:p>
        </p:txBody>
      </p:sp>
      <p:pic>
        <p:nvPicPr>
          <p:cNvPr id="5" name="Content Placeholder 4" descr="Diagram, bubble chart&#10;&#10;Description automatically generated">
            <a:extLst>
              <a:ext uri="{FF2B5EF4-FFF2-40B4-BE49-F238E27FC236}">
                <a16:creationId xmlns:a16="http://schemas.microsoft.com/office/drawing/2014/main" id="{0AF608FC-C403-44DB-B978-579D6F4BBCB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14356" y="1992601"/>
            <a:ext cx="4345576" cy="4265141"/>
          </a:xfrm>
        </p:spPr>
      </p:pic>
    </p:spTree>
    <p:extLst>
      <p:ext uri="{BB962C8B-B14F-4D97-AF65-F5344CB8AC3E}">
        <p14:creationId xmlns:p14="http://schemas.microsoft.com/office/powerpoint/2010/main" val="2583862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15291" y="103723"/>
            <a:ext cx="10058400" cy="1450757"/>
          </a:xfrm>
        </p:spPr>
        <p:txBody>
          <a:bodyPr>
            <a:normAutofit/>
          </a:bodyPr>
          <a:lstStyle/>
          <a:p>
            <a:r>
              <a:rPr lang="en-GB" sz="4000" b="1" dirty="0"/>
              <a:t>Y ‘</a:t>
            </a:r>
            <a:r>
              <a:rPr lang="en-GB" sz="4000" b="1" dirty="0" err="1"/>
              <a:t>problemau</a:t>
            </a:r>
            <a:r>
              <a:rPr lang="en-GB" sz="4000" b="1" dirty="0"/>
              <a:t> </a:t>
            </a:r>
            <a:r>
              <a:rPr lang="en-GB" sz="4000" b="1" dirty="0" err="1"/>
              <a:t>dyrys</a:t>
            </a:r>
            <a:r>
              <a:rPr lang="en-GB" sz="4000" b="1" dirty="0"/>
              <a:t>’ o </a:t>
            </a:r>
            <a:r>
              <a:rPr lang="en-GB" sz="4000" b="1" dirty="0" err="1"/>
              <a:t>uned</a:t>
            </a:r>
            <a:r>
              <a:rPr lang="en-GB" sz="4000" b="1" dirty="0"/>
              <a:t> 1</a:t>
            </a:r>
            <a:br>
              <a:rPr lang="en-GB" sz="4000" b="1" dirty="0"/>
            </a:br>
            <a:r>
              <a:rPr lang="en-GB" sz="4000" b="1" dirty="0"/>
              <a:t>The ‘wicked problems’ from unit 1</a:t>
            </a:r>
          </a:p>
        </p:txBody>
      </p:sp>
      <p:sp>
        <p:nvSpPr>
          <p:cNvPr id="2" name="Content Placeholder 1"/>
          <p:cNvSpPr>
            <a:spLocks noGrp="1"/>
          </p:cNvSpPr>
          <p:nvPr>
            <p:ph idx="1"/>
          </p:nvPr>
        </p:nvSpPr>
        <p:spPr>
          <a:xfrm>
            <a:off x="448492" y="1981200"/>
            <a:ext cx="5590903" cy="4343400"/>
          </a:xfrm>
        </p:spPr>
        <p:txBody>
          <a:bodyPr>
            <a:normAutofit lnSpcReduction="10000"/>
          </a:bodyPr>
          <a:lstStyle/>
          <a:p>
            <a:r>
              <a:rPr lang="en-GB" dirty="0" err="1"/>
              <a:t>Newid</a:t>
            </a:r>
            <a:r>
              <a:rPr lang="en-GB" dirty="0"/>
              <a:t> </a:t>
            </a:r>
            <a:r>
              <a:rPr lang="en-GB" dirty="0" err="1"/>
              <a:t>yn</a:t>
            </a:r>
            <a:r>
              <a:rPr lang="en-GB" dirty="0"/>
              <a:t> </a:t>
            </a:r>
            <a:r>
              <a:rPr lang="en-GB" dirty="0" err="1"/>
              <a:t>yr</a:t>
            </a:r>
            <a:r>
              <a:rPr lang="en-GB" dirty="0"/>
              <a:t> </a:t>
            </a:r>
            <a:r>
              <a:rPr lang="en-GB" dirty="0" err="1"/>
              <a:t>Hinsawdd</a:t>
            </a:r>
            <a:r>
              <a:rPr lang="en-GB" dirty="0"/>
              <a:t> – </a:t>
            </a:r>
            <a:r>
              <a:rPr lang="en-GB" dirty="0" err="1"/>
              <a:t>Cyfiawnder</a:t>
            </a:r>
            <a:r>
              <a:rPr lang="en-GB" dirty="0"/>
              <a:t> </a:t>
            </a:r>
            <a:r>
              <a:rPr lang="en-GB" dirty="0" err="1"/>
              <a:t>Amgylcheddol</a:t>
            </a:r>
            <a:r>
              <a:rPr lang="en-GB" dirty="0"/>
              <a:t> </a:t>
            </a:r>
            <a:r>
              <a:rPr lang="en-GB" b="1" dirty="0" err="1"/>
              <a:t>Gwirionedd</a:t>
            </a:r>
            <a:r>
              <a:rPr lang="en-GB" b="1" dirty="0"/>
              <a:t> </a:t>
            </a:r>
            <a:r>
              <a:rPr lang="en-GB" b="1" dirty="0" err="1"/>
              <a:t>Anghyfleus</a:t>
            </a:r>
            <a:endParaRPr lang="en-GB" b="1" dirty="0"/>
          </a:p>
          <a:p>
            <a:r>
              <a:rPr lang="en-GB" dirty="0" err="1"/>
              <a:t>Gwahaniaethu</a:t>
            </a:r>
            <a:r>
              <a:rPr lang="en-GB" dirty="0"/>
              <a:t> (</a:t>
            </a:r>
            <a:r>
              <a:rPr lang="en-GB" dirty="0" err="1"/>
              <a:t>hil</a:t>
            </a:r>
            <a:r>
              <a:rPr lang="en-GB" dirty="0"/>
              <a:t>, </a:t>
            </a:r>
            <a:r>
              <a:rPr lang="en-GB" dirty="0" err="1"/>
              <a:t>rhyw</a:t>
            </a:r>
            <a:r>
              <a:rPr lang="en-GB" dirty="0"/>
              <a:t>)</a:t>
            </a:r>
            <a:r>
              <a:rPr lang="en-GB" dirty="0" err="1"/>
              <a:t>Anghyfiawnder</a:t>
            </a:r>
            <a:r>
              <a:rPr lang="en-GB" dirty="0"/>
              <a:t> </a:t>
            </a:r>
            <a:r>
              <a:rPr lang="en-GB" dirty="0" err="1"/>
              <a:t>Cymdeithasol</a:t>
            </a:r>
            <a:r>
              <a:rPr lang="en-GB" dirty="0"/>
              <a:t> </a:t>
            </a:r>
            <a:r>
              <a:rPr lang="en-GB" b="1" dirty="0" err="1"/>
              <a:t>Mannau</a:t>
            </a:r>
            <a:r>
              <a:rPr lang="en-GB" b="1" dirty="0"/>
              <a:t> Dall</a:t>
            </a:r>
          </a:p>
          <a:p>
            <a:r>
              <a:rPr lang="en-GB" dirty="0" err="1"/>
              <a:t>Lles</a:t>
            </a:r>
            <a:r>
              <a:rPr lang="en-GB" dirty="0"/>
              <a:t> - </a:t>
            </a:r>
            <a:r>
              <a:rPr lang="en-GB" b="1" dirty="0"/>
              <a:t>Iechyd, </a:t>
            </a:r>
            <a:r>
              <a:rPr lang="en-GB" b="1" dirty="0" err="1"/>
              <a:t>Cyfoeth</a:t>
            </a:r>
            <a:r>
              <a:rPr lang="en-GB" b="1" dirty="0"/>
              <a:t> a </a:t>
            </a:r>
            <a:r>
              <a:rPr lang="en-GB" b="1" dirty="0" err="1"/>
              <a:t>Hapusrwydd</a:t>
            </a:r>
            <a:r>
              <a:rPr lang="en-GB" b="1" dirty="0"/>
              <a:t> </a:t>
            </a:r>
          </a:p>
          <a:p>
            <a:r>
              <a:rPr lang="en-GB" dirty="0" err="1"/>
              <a:t>Awtomeiddio</a:t>
            </a:r>
            <a:r>
              <a:rPr lang="en-GB" dirty="0"/>
              <a:t> – </a:t>
            </a:r>
            <a:r>
              <a:rPr lang="en-GB" b="1" dirty="0" err="1"/>
              <a:t>Esgyniad</a:t>
            </a:r>
            <a:r>
              <a:rPr lang="en-GB" b="1" dirty="0"/>
              <a:t> y </a:t>
            </a:r>
            <a:r>
              <a:rPr lang="en-GB" b="1" dirty="0" err="1"/>
              <a:t>Peiriannau</a:t>
            </a:r>
            <a:r>
              <a:rPr lang="en-GB" b="1" dirty="0"/>
              <a:t> </a:t>
            </a:r>
          </a:p>
          <a:p>
            <a:r>
              <a:rPr lang="en-GB" b="1" dirty="0" err="1">
                <a:solidFill>
                  <a:schemeClr val="accent1"/>
                </a:solidFill>
              </a:rPr>
              <a:t>Fel</a:t>
            </a:r>
            <a:r>
              <a:rPr lang="en-GB" b="1" dirty="0">
                <a:solidFill>
                  <a:schemeClr val="accent1"/>
                </a:solidFill>
              </a:rPr>
              <a:t> </a:t>
            </a:r>
            <a:r>
              <a:rPr lang="en-GB" b="1" dirty="0" err="1">
                <a:solidFill>
                  <a:schemeClr val="accent1"/>
                </a:solidFill>
              </a:rPr>
              <a:t>addysgwyr</a:t>
            </a:r>
            <a:r>
              <a:rPr lang="en-GB" b="1" dirty="0">
                <a:solidFill>
                  <a:schemeClr val="accent1"/>
                </a:solidFill>
              </a:rPr>
              <a:t>, </a:t>
            </a:r>
            <a:r>
              <a:rPr lang="en-GB" b="1" dirty="0" err="1">
                <a:solidFill>
                  <a:schemeClr val="accent1"/>
                </a:solidFill>
              </a:rPr>
              <a:t>rydym</a:t>
            </a:r>
            <a:r>
              <a:rPr lang="en-GB" b="1" dirty="0">
                <a:solidFill>
                  <a:schemeClr val="accent1"/>
                </a:solidFill>
              </a:rPr>
              <a:t> </a:t>
            </a:r>
            <a:r>
              <a:rPr lang="en-GB" b="1" dirty="0" err="1">
                <a:solidFill>
                  <a:schemeClr val="accent1"/>
                </a:solidFill>
              </a:rPr>
              <a:t>yn</a:t>
            </a:r>
            <a:r>
              <a:rPr lang="en-GB" b="1" dirty="0">
                <a:solidFill>
                  <a:schemeClr val="accent1"/>
                </a:solidFill>
              </a:rPr>
              <a:t> </a:t>
            </a:r>
            <a:r>
              <a:rPr lang="en-GB" b="1" dirty="0" err="1">
                <a:solidFill>
                  <a:schemeClr val="accent1"/>
                </a:solidFill>
              </a:rPr>
              <a:t>datrys</a:t>
            </a:r>
            <a:r>
              <a:rPr lang="en-GB" b="1" dirty="0">
                <a:solidFill>
                  <a:schemeClr val="accent1"/>
                </a:solidFill>
              </a:rPr>
              <a:t> </a:t>
            </a:r>
            <a:r>
              <a:rPr lang="en-GB" b="1" dirty="0" err="1">
                <a:solidFill>
                  <a:schemeClr val="accent1"/>
                </a:solidFill>
              </a:rPr>
              <a:t>problemau'n</a:t>
            </a:r>
            <a:r>
              <a:rPr lang="en-GB" b="1" dirty="0">
                <a:solidFill>
                  <a:schemeClr val="accent1"/>
                </a:solidFill>
              </a:rPr>
              <a:t> </a:t>
            </a:r>
            <a:r>
              <a:rPr lang="en-GB" b="1" dirty="0" err="1">
                <a:solidFill>
                  <a:schemeClr val="accent1"/>
                </a:solidFill>
              </a:rPr>
              <a:t>barhaus</a:t>
            </a:r>
            <a:r>
              <a:rPr lang="en-GB" b="1" dirty="0">
                <a:solidFill>
                  <a:schemeClr val="accent1"/>
                </a:solidFill>
              </a:rPr>
              <a:t>. </a:t>
            </a:r>
          </a:p>
          <a:p>
            <a:r>
              <a:rPr lang="en-GB" b="1" dirty="0" err="1">
                <a:solidFill>
                  <a:schemeClr val="accent1"/>
                </a:solidFill>
              </a:rPr>
              <a:t>Allwch</a:t>
            </a:r>
            <a:r>
              <a:rPr lang="en-GB" b="1" dirty="0">
                <a:solidFill>
                  <a:schemeClr val="accent1"/>
                </a:solidFill>
              </a:rPr>
              <a:t> chi </a:t>
            </a:r>
            <a:r>
              <a:rPr lang="en-GB" b="1" dirty="0" err="1">
                <a:solidFill>
                  <a:schemeClr val="accent1"/>
                </a:solidFill>
              </a:rPr>
              <a:t>feddwl</a:t>
            </a:r>
            <a:r>
              <a:rPr lang="en-GB" b="1" dirty="0">
                <a:solidFill>
                  <a:schemeClr val="accent1"/>
                </a:solidFill>
              </a:rPr>
              <a:t> am '</a:t>
            </a:r>
            <a:r>
              <a:rPr lang="en-GB" b="1" dirty="0" err="1">
                <a:solidFill>
                  <a:schemeClr val="accent1"/>
                </a:solidFill>
              </a:rPr>
              <a:t>broblemau</a:t>
            </a:r>
            <a:r>
              <a:rPr lang="en-GB" b="1" dirty="0">
                <a:solidFill>
                  <a:schemeClr val="accent1"/>
                </a:solidFill>
              </a:rPr>
              <a:t> </a:t>
            </a:r>
            <a:r>
              <a:rPr lang="en-GB" b="1" dirty="0" err="1">
                <a:solidFill>
                  <a:schemeClr val="accent1"/>
                </a:solidFill>
              </a:rPr>
              <a:t>dyrys</a:t>
            </a:r>
            <a:r>
              <a:rPr lang="en-GB" b="1" dirty="0">
                <a:solidFill>
                  <a:schemeClr val="accent1"/>
                </a:solidFill>
              </a:rPr>
              <a:t>' </a:t>
            </a:r>
            <a:r>
              <a:rPr lang="en-GB" b="1" dirty="0" err="1">
                <a:solidFill>
                  <a:schemeClr val="accent1"/>
                </a:solidFill>
              </a:rPr>
              <a:t>sy'n</a:t>
            </a:r>
            <a:r>
              <a:rPr lang="en-GB" b="1" dirty="0">
                <a:solidFill>
                  <a:schemeClr val="accent1"/>
                </a:solidFill>
              </a:rPr>
              <a:t> </a:t>
            </a:r>
            <a:r>
              <a:rPr lang="en-GB" b="1" dirty="0" err="1">
                <a:solidFill>
                  <a:schemeClr val="accent1"/>
                </a:solidFill>
              </a:rPr>
              <a:t>gysylltiedig</a:t>
            </a:r>
            <a:r>
              <a:rPr lang="en-GB" b="1" dirty="0">
                <a:solidFill>
                  <a:schemeClr val="accent1"/>
                </a:solidFill>
              </a:rPr>
              <a:t> ag </a:t>
            </a:r>
            <a:r>
              <a:rPr lang="en-GB" b="1" dirty="0" err="1">
                <a:solidFill>
                  <a:schemeClr val="accent1"/>
                </a:solidFill>
              </a:rPr>
              <a:t>addysg</a:t>
            </a:r>
            <a:r>
              <a:rPr lang="en-GB" b="1" dirty="0">
                <a:solidFill>
                  <a:schemeClr val="accent1"/>
                </a:solidFill>
              </a:rPr>
              <a:t> ac </a:t>
            </a:r>
            <a:r>
              <a:rPr lang="en-GB" b="1" dirty="0" err="1">
                <a:solidFill>
                  <a:schemeClr val="accent1"/>
                </a:solidFill>
              </a:rPr>
              <a:t>addysgeg</a:t>
            </a:r>
            <a:r>
              <a:rPr lang="en-GB" b="1" dirty="0">
                <a:solidFill>
                  <a:schemeClr val="accent1"/>
                </a:solidFill>
              </a:rPr>
              <a:t>?</a:t>
            </a:r>
          </a:p>
          <a:p>
            <a:endParaRPr lang="en-GB" dirty="0"/>
          </a:p>
          <a:p>
            <a:endParaRPr lang="en-GB" dirty="0"/>
          </a:p>
        </p:txBody>
      </p:sp>
      <p:sp>
        <p:nvSpPr>
          <p:cNvPr id="4" name="Content Placeholder 1">
            <a:extLst>
              <a:ext uri="{FF2B5EF4-FFF2-40B4-BE49-F238E27FC236}">
                <a16:creationId xmlns:a16="http://schemas.microsoft.com/office/drawing/2014/main" id="{DC94B4A9-BB83-40BB-B607-9A18DBEBEF0B}"/>
              </a:ext>
            </a:extLst>
          </p:cNvPr>
          <p:cNvSpPr txBox="1">
            <a:spLocks/>
          </p:cNvSpPr>
          <p:nvPr/>
        </p:nvSpPr>
        <p:spPr>
          <a:xfrm>
            <a:off x="6152605" y="1981200"/>
            <a:ext cx="5590903" cy="4343400"/>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a:lstStyle>
          <a:p>
            <a:r>
              <a:rPr lang="en-GB" dirty="0"/>
              <a:t>Climate Change – Environmental Justice </a:t>
            </a:r>
            <a:r>
              <a:rPr lang="en-GB" b="1" dirty="0"/>
              <a:t>The Inconvenient Truth</a:t>
            </a:r>
          </a:p>
          <a:p>
            <a:r>
              <a:rPr lang="en-GB" dirty="0"/>
              <a:t>Discrimination (race, gender) – Social Injustice </a:t>
            </a:r>
            <a:r>
              <a:rPr lang="en-GB" b="1" dirty="0"/>
              <a:t>Blind Spotting</a:t>
            </a:r>
          </a:p>
          <a:p>
            <a:r>
              <a:rPr lang="en-GB" dirty="0"/>
              <a:t>Well-being -</a:t>
            </a:r>
            <a:r>
              <a:rPr lang="en-GB" b="1" dirty="0"/>
              <a:t> Health, Wealth and Happiness </a:t>
            </a:r>
          </a:p>
          <a:p>
            <a:r>
              <a:rPr lang="en-GB" dirty="0"/>
              <a:t>Automation – </a:t>
            </a:r>
            <a:r>
              <a:rPr lang="en-GB" b="1" dirty="0"/>
              <a:t>The Rise of the Machines </a:t>
            </a:r>
          </a:p>
          <a:p>
            <a:r>
              <a:rPr lang="en-GB" b="1" dirty="0">
                <a:solidFill>
                  <a:schemeClr val="accent1"/>
                </a:solidFill>
              </a:rPr>
              <a:t>As educators we are continually problem solving. </a:t>
            </a:r>
          </a:p>
          <a:p>
            <a:r>
              <a:rPr lang="en-GB" b="1" dirty="0">
                <a:solidFill>
                  <a:schemeClr val="accent1"/>
                </a:solidFill>
              </a:rPr>
              <a:t>Can you think of ‘wicked problems’ related to education and pedagogy?</a:t>
            </a:r>
          </a:p>
          <a:p>
            <a:endParaRPr lang="en-GB" dirty="0"/>
          </a:p>
        </p:txBody>
      </p:sp>
    </p:spTree>
    <p:extLst>
      <p:ext uri="{BB962C8B-B14F-4D97-AF65-F5344CB8AC3E}">
        <p14:creationId xmlns:p14="http://schemas.microsoft.com/office/powerpoint/2010/main" val="409526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Asesiad</a:t>
            </a:r>
            <a:r>
              <a:rPr lang="en-GB" dirty="0"/>
              <a:t> - </a:t>
            </a:r>
            <a:r>
              <a:rPr lang="en-GB" dirty="0" err="1"/>
              <a:t>rhan</a:t>
            </a:r>
            <a:r>
              <a:rPr lang="en-GB" dirty="0"/>
              <a:t> 1                   03.04.2023</a:t>
            </a:r>
          </a:p>
        </p:txBody>
      </p:sp>
      <p:sp>
        <p:nvSpPr>
          <p:cNvPr id="2" name="Content Placeholder 1"/>
          <p:cNvSpPr>
            <a:spLocks noGrp="1"/>
          </p:cNvSpPr>
          <p:nvPr>
            <p:ph idx="1"/>
          </p:nvPr>
        </p:nvSpPr>
        <p:spPr>
          <a:xfrm>
            <a:off x="200297" y="1985555"/>
            <a:ext cx="11643359" cy="4519748"/>
          </a:xfrm>
        </p:spPr>
        <p:txBody>
          <a:bodyPr>
            <a:normAutofit fontScale="77500" lnSpcReduction="20000"/>
          </a:bodyPr>
          <a:lstStyle/>
          <a:p>
            <a:pPr marL="457200" algn="just">
              <a:lnSpc>
                <a:spcPct val="115000"/>
              </a:lnSpc>
            </a:pPr>
            <a:r>
              <a:rPr lang="cy-GB" sz="1800" b="1" dirty="0">
                <a:effectLst/>
                <a:latin typeface="Arial" panose="020B0604020202020204" pitchFamily="34" charset="0"/>
                <a:ea typeface="Times New Roman" panose="02020603050405020304" pitchFamily="18" charset="0"/>
                <a:cs typeface="Arial" panose="020B0604020202020204" pitchFamily="34" charset="0"/>
              </a:rPr>
              <a:t>Crëwch wefan blog a gwneud 3 </a:t>
            </a:r>
            <a:r>
              <a:rPr lang="cy-GB" sz="1800" b="1" dirty="0" err="1">
                <a:effectLst/>
                <a:latin typeface="Arial" panose="020B0604020202020204" pitchFamily="34" charset="0"/>
                <a:ea typeface="Times New Roman" panose="02020603050405020304" pitchFamily="18" charset="0"/>
                <a:cs typeface="Arial" panose="020B0604020202020204" pitchFamily="34" charset="0"/>
              </a:rPr>
              <a:t>phostiad</a:t>
            </a:r>
            <a:r>
              <a:rPr lang="cy-GB" sz="1800" b="1" dirty="0">
                <a:effectLst/>
                <a:latin typeface="Arial" panose="020B0604020202020204" pitchFamily="34" charset="0"/>
                <a:ea typeface="Times New Roman" panose="02020603050405020304" pitchFamily="18" charset="0"/>
                <a:cs typeface="Arial" panose="020B0604020202020204" pitchFamily="34" charset="0"/>
              </a:rPr>
              <a:t> (90 Marc).</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Crëwch eich blog personol eich hun ar </a:t>
            </a:r>
            <a:r>
              <a:rPr lang="cy-GB" sz="1800" dirty="0" err="1">
                <a:effectLst/>
                <a:latin typeface="Arial" panose="020B0604020202020204" pitchFamily="34" charset="0"/>
                <a:ea typeface="Times New Roman" panose="02020603050405020304" pitchFamily="18" charset="0"/>
                <a:cs typeface="Arial" panose="020B0604020202020204" pitchFamily="34" charset="0"/>
              </a:rPr>
              <a:t>Wordpress</a:t>
            </a:r>
            <a:r>
              <a:rPr lang="cy-GB" sz="1800" dirty="0">
                <a:effectLst/>
                <a:latin typeface="Arial" panose="020B0604020202020204" pitchFamily="34" charset="0"/>
                <a:ea typeface="Times New Roman" panose="02020603050405020304" pitchFamily="18" charset="0"/>
                <a:cs typeface="Arial" panose="020B0604020202020204" pitchFamily="34" charset="0"/>
              </a:rPr>
              <a:t> yn </a:t>
            </a:r>
            <a:r>
              <a:rPr lang="cy-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https://wordpress.com</a:t>
            </a:r>
            <a:r>
              <a:rPr lang="cy-GB" sz="1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rPr>
              <a:t>, </a:t>
            </a:r>
            <a:r>
              <a:rPr lang="cy-GB" sz="1800" dirty="0">
                <a:effectLst/>
                <a:latin typeface="Arial" panose="020B0604020202020204" pitchFamily="34" charset="0"/>
                <a:ea typeface="Times New Roman" panose="02020603050405020304" pitchFamily="18" charset="0"/>
                <a:cs typeface="Arial" panose="020B0604020202020204" pitchFamily="34" charset="0"/>
              </a:rPr>
              <a:t>neu debyg.  Sicrhewch fod y gosodiadau ar olwg breifat, nid cyhoeddus, neu fel arall gall pawb, gan gynnwys eich cyd-fyfyrwyr, weld eich gwaith.  Mae angen caniatâd ar eich darlithwyr i weld y blog.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Byddwch yn creu blog â thri </a:t>
            </a:r>
            <a:r>
              <a:rPr lang="cy-GB" sz="1800" dirty="0" err="1">
                <a:effectLst/>
                <a:latin typeface="Arial" panose="020B0604020202020204" pitchFamily="34" charset="0"/>
                <a:ea typeface="Times New Roman" panose="02020603050405020304" pitchFamily="18" charset="0"/>
                <a:cs typeface="Arial" panose="020B0604020202020204" pitchFamily="34" charset="0"/>
              </a:rPr>
              <a:t>phostiad</a:t>
            </a:r>
            <a:r>
              <a:rPr lang="cy-GB" sz="1800" dirty="0">
                <a:effectLst/>
                <a:latin typeface="Arial" panose="020B0604020202020204" pitchFamily="34" charset="0"/>
                <a:ea typeface="Times New Roman" panose="02020603050405020304" pitchFamily="18" charset="0"/>
                <a:cs typeface="Arial" panose="020B0604020202020204" pitchFamily="34" charset="0"/>
              </a:rPr>
              <a:t> (oddeutu 500-600 o eiriau yr un).   Y disgwyl yw y byddwch yn creu blog proffesiynol, felly ystyriwch y cynllun a’r cyflwyniad (mae ysgrifennu yn y person cyntaf yn dderbyniol mewn blog).  Ystyrir unrhyw elfennau gweledol a ddefnyddiwch i gefnogi eich </a:t>
            </a:r>
            <a:r>
              <a:rPr lang="cy-GB" sz="1800" dirty="0" err="1">
                <a:effectLst/>
                <a:latin typeface="Arial" panose="020B0604020202020204" pitchFamily="34" charset="0"/>
                <a:ea typeface="Times New Roman" panose="02020603050405020304" pitchFamily="18" charset="0"/>
                <a:cs typeface="Arial" panose="020B0604020202020204" pitchFamily="34" charset="0"/>
              </a:rPr>
              <a:t>postiad</a:t>
            </a:r>
            <a:r>
              <a:rPr lang="cy-GB" sz="1800" dirty="0">
                <a:effectLst/>
                <a:latin typeface="Arial" panose="020B0604020202020204" pitchFamily="34" charset="0"/>
                <a:ea typeface="Times New Roman" panose="02020603050405020304" pitchFamily="18" charset="0"/>
                <a:cs typeface="Arial" panose="020B0604020202020204" pitchFamily="34" charset="0"/>
              </a:rPr>
              <a:t> yn gyfwerth â chyfanswm hyd at 300 o eiriau. </a:t>
            </a: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cy-GB" sz="1800" b="1" dirty="0" err="1">
                <a:effectLst/>
                <a:latin typeface="Arial" panose="020B0604020202020204" pitchFamily="34" charset="0"/>
                <a:ea typeface="Times New Roman" panose="02020603050405020304" pitchFamily="18" charset="0"/>
                <a:cs typeface="Arial" panose="020B0604020202020204" pitchFamily="34" charset="0"/>
              </a:rPr>
              <a:t>Postiad</a:t>
            </a:r>
            <a:r>
              <a:rPr lang="cy-GB" sz="1800" b="1" dirty="0">
                <a:effectLst/>
                <a:latin typeface="Arial" panose="020B0604020202020204" pitchFamily="34" charset="0"/>
                <a:ea typeface="Times New Roman" panose="02020603050405020304" pitchFamily="18" charset="0"/>
                <a:cs typeface="Arial" panose="020B0604020202020204" pitchFamily="34" charset="0"/>
              </a:rPr>
              <a:t> 1: Ar sail eich dysgu o Uned 1, yn eich barn chi beth yw’r bygythiad mwyaf i ddynolryw a pham</a:t>
            </a:r>
            <a:endParaRPr lang="cy-GB" sz="1800" b="1" dirty="0">
              <a:latin typeface="Arial" panose="020B0604020202020204" pitchFamily="34" charset="0"/>
              <a:ea typeface="Times New Roman" panose="02020603050405020304" pitchFamily="18" charset="0"/>
              <a:cs typeface="Arial" panose="020B0604020202020204" pitchFamily="34" charset="0"/>
            </a:endParaRPr>
          </a:p>
          <a:p>
            <a:pPr marL="457200" algn="just">
              <a:lnSpc>
                <a:spcPct val="115000"/>
              </a:lnSpc>
            </a:pPr>
            <a:r>
              <a:rPr lang="cy-GB" sz="1800" b="1" dirty="0" err="1">
                <a:effectLst/>
                <a:latin typeface="Arial" panose="020B0604020202020204" pitchFamily="34" charset="0"/>
                <a:ea typeface="Times New Roman" panose="02020603050405020304" pitchFamily="18" charset="0"/>
                <a:cs typeface="Arial" panose="020B0604020202020204" pitchFamily="34" charset="0"/>
              </a:rPr>
              <a:t>Postiad</a:t>
            </a:r>
            <a:r>
              <a:rPr lang="cy-GB" sz="1800" b="1" dirty="0">
                <a:effectLst/>
                <a:latin typeface="Arial" panose="020B0604020202020204" pitchFamily="34" charset="0"/>
                <a:ea typeface="Times New Roman" panose="02020603050405020304" pitchFamily="18" charset="0"/>
                <a:cs typeface="Arial" panose="020B0604020202020204" pitchFamily="34" charset="0"/>
              </a:rPr>
              <a:t> 2: Ar sail eich dysgu o Uned 2, gwerthuswch y sgiliau y bydd eu hangen arnoch i fod yn llwyddiannus wrth hyrwyddo ymdrin â’r bygythiad o </a:t>
            </a:r>
            <a:r>
              <a:rPr lang="cy-GB" sz="1800" b="1" dirty="0" err="1">
                <a:effectLst/>
                <a:latin typeface="Arial" panose="020B0604020202020204" pitchFamily="34" charset="0"/>
                <a:ea typeface="Times New Roman" panose="02020603050405020304" pitchFamily="18" charset="0"/>
                <a:cs typeface="Arial" panose="020B0604020202020204" pitchFamily="34" charset="0"/>
              </a:rPr>
              <a:t>bostiad</a:t>
            </a:r>
            <a:r>
              <a:rPr lang="cy-GB" sz="1800" b="1" dirty="0">
                <a:effectLst/>
                <a:latin typeface="Arial" panose="020B0604020202020204" pitchFamily="34" charset="0"/>
                <a:ea typeface="Times New Roman" panose="02020603050405020304" pitchFamily="18" charset="0"/>
                <a:cs typeface="Arial" panose="020B0604020202020204" pitchFamily="34" charset="0"/>
              </a:rPr>
              <a:t> 1, ym maes addysg.  Nodwch y rhai sy’n fwyaf arwyddocaol yn eich barn chi gan gyfiawnhau’ch dewis. </a:t>
            </a:r>
          </a:p>
          <a:p>
            <a:pPr marL="457200" algn="just">
              <a:lnSpc>
                <a:spcPct val="115000"/>
              </a:lnSpc>
            </a:pPr>
            <a:r>
              <a:rPr lang="cy-GB" sz="1800" b="1" dirty="0" err="1">
                <a:effectLst/>
                <a:latin typeface="Arial" panose="020B0604020202020204" pitchFamily="34" charset="0"/>
                <a:ea typeface="Times New Roman" panose="02020603050405020304" pitchFamily="18" charset="0"/>
                <a:cs typeface="Arial" panose="020B0604020202020204" pitchFamily="34" charset="0"/>
              </a:rPr>
              <a:t>Postiad</a:t>
            </a:r>
            <a:r>
              <a:rPr lang="cy-GB" sz="1800" b="1" dirty="0">
                <a:effectLst/>
                <a:latin typeface="Arial" panose="020B0604020202020204" pitchFamily="34" charset="0"/>
                <a:ea typeface="Times New Roman" panose="02020603050405020304" pitchFamily="18" charset="0"/>
                <a:cs typeface="Arial" panose="020B0604020202020204" pitchFamily="34" charset="0"/>
              </a:rPr>
              <a:t> 3: Ar sail eich dysgu o Uned 3, trafodwch rinweddau neu ffaeleddau meddylfryd dylunio i ymdrin â heriau cyfoes ym maes addysg.  </a:t>
            </a: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Cefnogwch eich trafodaeth gan gyfeirio’n briodol at dystiolaeth ar ffurf cyfeiriadau.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Cyflwynwch gopi terfynol o’r holl </a:t>
            </a:r>
            <a:r>
              <a:rPr lang="cy-GB" sz="1800" dirty="0" err="1">
                <a:effectLst/>
                <a:latin typeface="Arial" panose="020B0604020202020204" pitchFamily="34" charset="0"/>
                <a:ea typeface="Times New Roman" panose="02020603050405020304" pitchFamily="18" charset="0"/>
                <a:cs typeface="Arial" panose="020B0604020202020204" pitchFamily="34" charset="0"/>
              </a:rPr>
              <a:t>bostiadau</a:t>
            </a:r>
            <a:r>
              <a:rPr lang="cy-GB" sz="1800" dirty="0">
                <a:effectLst/>
                <a:latin typeface="Arial" panose="020B0604020202020204" pitchFamily="34" charset="0"/>
                <a:ea typeface="Times New Roman" panose="02020603050405020304" pitchFamily="18" charset="0"/>
                <a:cs typeface="Arial" panose="020B0604020202020204" pitchFamily="34" charset="0"/>
              </a:rPr>
              <a:t> i </a:t>
            </a:r>
            <a:r>
              <a:rPr lang="cy-GB" sz="1800" dirty="0" err="1">
                <a:effectLst/>
                <a:latin typeface="Arial" panose="020B0604020202020204" pitchFamily="34" charset="0"/>
                <a:ea typeface="Times New Roman" panose="02020603050405020304" pitchFamily="18" charset="0"/>
                <a:cs typeface="Arial" panose="020B0604020202020204" pitchFamily="34" charset="0"/>
              </a:rPr>
              <a:t>Turnitin</a:t>
            </a:r>
            <a:r>
              <a:rPr lang="cy-GB" sz="1800" dirty="0">
                <a:effectLst/>
                <a:latin typeface="Arial" panose="020B0604020202020204" pitchFamily="34" charset="0"/>
                <a:ea typeface="Times New Roman" panose="02020603050405020304" pitchFamily="18" charset="0"/>
                <a:cs typeface="Arial" panose="020B0604020202020204" pitchFamily="34" charset="0"/>
              </a:rPr>
              <a:t> fel dogfen Word neu ffeil </a:t>
            </a:r>
            <a:r>
              <a:rPr lang="cy-GB" sz="1800" dirty="0" err="1">
                <a:effectLst/>
                <a:latin typeface="Arial" panose="020B0604020202020204" pitchFamily="34" charset="0"/>
                <a:ea typeface="Times New Roman" panose="02020603050405020304" pitchFamily="18" charset="0"/>
                <a:cs typeface="Arial" panose="020B0604020202020204" pitchFamily="34" charset="0"/>
              </a:rPr>
              <a:t>pdf</a:t>
            </a:r>
            <a:r>
              <a:rPr lang="cy-GB" sz="1800" dirty="0">
                <a:effectLst/>
                <a:latin typeface="Arial" panose="020B0604020202020204" pitchFamily="34" charset="0"/>
                <a:ea typeface="Times New Roman" panose="02020603050405020304" pitchFamily="18" charset="0"/>
                <a:cs typeface="Arial" panose="020B0604020202020204" pitchFamily="34" charset="0"/>
              </a:rPr>
              <a:t>, gan gynnwys y ddolen i wefan eich blog.  Dylai’r ddogfen hon hefyd gynnwys rhestr gyfeiriadau o’r ffynonellau a ddefnyddiwyd.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7654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01471" y="152400"/>
            <a:ext cx="10589058" cy="1325562"/>
          </a:xfrm>
        </p:spPr>
        <p:txBody>
          <a:bodyPr/>
          <a:lstStyle/>
          <a:p>
            <a:r>
              <a:rPr lang="en-GB" dirty="0"/>
              <a:t>Assessment - part 1                   03.04.2023</a:t>
            </a:r>
          </a:p>
        </p:txBody>
      </p:sp>
      <p:sp>
        <p:nvSpPr>
          <p:cNvPr id="2" name="Content Placeholder 1"/>
          <p:cNvSpPr>
            <a:spLocks noGrp="1"/>
          </p:cNvSpPr>
          <p:nvPr>
            <p:ph idx="1"/>
          </p:nvPr>
        </p:nvSpPr>
        <p:spPr>
          <a:xfrm>
            <a:off x="339634" y="1915886"/>
            <a:ext cx="11643359" cy="4641668"/>
          </a:xfrm>
        </p:spPr>
        <p:txBody>
          <a:bodyPr>
            <a:normAutofit fontScale="70000" lnSpcReduction="20000"/>
          </a:bodyPr>
          <a:lstStyle/>
          <a:p>
            <a:pPr marL="45720" indent="0">
              <a:buNone/>
            </a:pPr>
            <a:r>
              <a:rPr lang="en-GB" dirty="0"/>
              <a:t>Produce an e-portfolio (2000 words or equivalent) that addresses the following task: </a:t>
            </a:r>
          </a:p>
          <a:p>
            <a:pPr marL="45720" indent="0">
              <a:buNone/>
            </a:pPr>
            <a:r>
              <a:rPr lang="en-GB" b="1" dirty="0"/>
              <a:t>Create a blog site and make 3 posts (90 Marks).  10 marks are for participation in the module</a:t>
            </a:r>
            <a:endParaRPr lang="en-GB" dirty="0"/>
          </a:p>
          <a:p>
            <a:pPr marL="45720" indent="0">
              <a:buNone/>
            </a:pPr>
            <a:r>
              <a:rPr lang="en-GB" dirty="0"/>
              <a:t>Create your own personal blog on </a:t>
            </a:r>
            <a:r>
              <a:rPr lang="en-GB" dirty="0" err="1"/>
              <a:t>Wordpress</a:t>
            </a:r>
            <a:r>
              <a:rPr lang="en-GB" dirty="0"/>
              <a:t> at </a:t>
            </a:r>
            <a:r>
              <a:rPr lang="en-GB" u="sng" dirty="0">
                <a:hlinkClick r:id="rId2"/>
              </a:rPr>
              <a:t>https://wordpress.com</a:t>
            </a:r>
            <a:r>
              <a:rPr lang="en-GB" dirty="0"/>
              <a:t>, or similar. Ensure that the settings are on private, not public viewing, as otherwise everyone including your fellow students can see your work. Your lecturers need permission to view the blog.  You will create a blog with three posts (approximately 500-600 words each).  The expectation is that you create a professional blog, so please consider the layout and presentation (writing in the first person is acceptable). Any visuals you use to support your post will be considered 300 word equivalent in total</a:t>
            </a:r>
            <a:r>
              <a:rPr lang="en-GB" b="1" dirty="0"/>
              <a:t> </a:t>
            </a:r>
            <a:endParaRPr lang="en-GB" dirty="0"/>
          </a:p>
          <a:p>
            <a:r>
              <a:rPr lang="en-GB" b="1" dirty="0"/>
              <a:t>Post 1: Based on your learning from Unit 1, what do you consider to be the biggest threat to human kind and why?  </a:t>
            </a:r>
          </a:p>
          <a:p>
            <a:r>
              <a:rPr lang="en-GB" b="1" dirty="0"/>
              <a:t>Post 2: Based on your learning from Unit 2, evaluate the skills you will need to be successful in promoting dealing with the threat from post 1, in education. Identify those you think are the most significant and justify your selection. </a:t>
            </a:r>
          </a:p>
          <a:p>
            <a:r>
              <a:rPr lang="en-GB" b="1" dirty="0"/>
              <a:t>Post 3: Based on your learning from Unit 3, discuss the merits or shortcomings of design thinking to deal with contemporary challenges in education.. </a:t>
            </a:r>
            <a:endParaRPr lang="en-US" b="1" dirty="0"/>
          </a:p>
          <a:p>
            <a:pPr marL="45720" indent="0">
              <a:buNone/>
            </a:pPr>
            <a:r>
              <a:rPr lang="en-GB" dirty="0"/>
              <a:t>Please support your discussion with appropriate reference to evidence in the form of citations. </a:t>
            </a:r>
          </a:p>
          <a:p>
            <a:r>
              <a:rPr lang="en-GB" dirty="0"/>
              <a:t>Submit a final copy of all posts to </a:t>
            </a:r>
            <a:r>
              <a:rPr lang="en-GB" dirty="0" err="1"/>
              <a:t>TurnItIn</a:t>
            </a:r>
            <a:r>
              <a:rPr lang="en-GB" dirty="0"/>
              <a:t> as a Word document or a pdf file, including the link to your blog site. This document should also include a reference list of sources used. </a:t>
            </a:r>
            <a:r>
              <a:rPr lang="en-GB" b="1" dirty="0"/>
              <a:t> </a:t>
            </a:r>
            <a:endParaRPr lang="en-GB" dirty="0"/>
          </a:p>
          <a:p>
            <a:endParaRPr lang="en-GB" dirty="0"/>
          </a:p>
        </p:txBody>
      </p:sp>
    </p:spTree>
    <p:extLst>
      <p:ext uri="{BB962C8B-B14F-4D97-AF65-F5344CB8AC3E}">
        <p14:creationId xmlns:p14="http://schemas.microsoft.com/office/powerpoint/2010/main" val="4032732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38278-A815-4022-B7CD-6C593D583275}"/>
              </a:ext>
            </a:extLst>
          </p:cNvPr>
          <p:cNvSpPr>
            <a:spLocks noGrp="1"/>
          </p:cNvSpPr>
          <p:nvPr>
            <p:ph type="title"/>
          </p:nvPr>
        </p:nvSpPr>
        <p:spPr>
          <a:xfrm>
            <a:off x="449521" y="119079"/>
            <a:ext cx="11500500" cy="1450757"/>
          </a:xfrm>
        </p:spPr>
        <p:txBody>
          <a:bodyPr/>
          <a:lstStyle/>
          <a:p>
            <a:r>
              <a:rPr lang="en-GB" dirty="0" err="1"/>
              <a:t>Canllawiau</a:t>
            </a:r>
            <a:r>
              <a:rPr lang="en-GB" dirty="0"/>
              <a:t> </a:t>
            </a:r>
            <a:r>
              <a:rPr lang="en-GB" dirty="0" err="1"/>
              <a:t>Asesiad</a:t>
            </a:r>
            <a:r>
              <a:rPr lang="en-GB" dirty="0"/>
              <a:t>/Assessment Guidance</a:t>
            </a:r>
          </a:p>
        </p:txBody>
      </p:sp>
      <p:sp>
        <p:nvSpPr>
          <p:cNvPr id="3" name="Content Placeholder 2">
            <a:extLst>
              <a:ext uri="{FF2B5EF4-FFF2-40B4-BE49-F238E27FC236}">
                <a16:creationId xmlns:a16="http://schemas.microsoft.com/office/drawing/2014/main" id="{5B3E32B1-2A2C-4C5E-94EE-62DF96156989}"/>
              </a:ext>
            </a:extLst>
          </p:cNvPr>
          <p:cNvSpPr>
            <a:spLocks noGrp="1"/>
          </p:cNvSpPr>
          <p:nvPr>
            <p:ph idx="1"/>
          </p:nvPr>
        </p:nvSpPr>
        <p:spPr>
          <a:xfrm>
            <a:off x="6199771" y="1942738"/>
            <a:ext cx="5417995" cy="3760891"/>
          </a:xfrm>
        </p:spPr>
        <p:txBody>
          <a:bodyPr vert="horz" lIns="0" tIns="45720" rIns="0" bIns="45720" rtlCol="0" anchor="t">
            <a:normAutofit fontScale="92500" lnSpcReduction="20000"/>
          </a:bodyPr>
          <a:lstStyle/>
          <a:p>
            <a:pPr algn="just"/>
            <a:r>
              <a:rPr lang="en-GB" dirty="0">
                <a:ea typeface="+mn-lt"/>
                <a:cs typeface="+mn-lt"/>
              </a:rPr>
              <a:t>  </a:t>
            </a:r>
            <a:endParaRPr lang="en-GB" dirty="0"/>
          </a:p>
          <a:p>
            <a:r>
              <a:rPr lang="en-GB" b="1" dirty="0">
                <a:ea typeface="+mn-lt"/>
                <a:cs typeface="+mn-lt"/>
              </a:rPr>
              <a:t>Create a blog site and make 3 posts (90 marks).</a:t>
            </a:r>
            <a:r>
              <a:rPr lang="en-GB" dirty="0">
                <a:ea typeface="+mn-lt"/>
                <a:cs typeface="+mn-lt"/>
              </a:rPr>
              <a:t>  </a:t>
            </a:r>
            <a:r>
              <a:rPr lang="en-GB" b="1" dirty="0">
                <a:ea typeface="+mn-lt"/>
                <a:cs typeface="+mn-lt"/>
              </a:rPr>
              <a:t>Participation (10 marks). Any easy way to pick up 10 marks?</a:t>
            </a:r>
          </a:p>
          <a:p>
            <a:r>
              <a:rPr lang="en-GB" dirty="0"/>
              <a:t>The first thing you need to do is create a site to host your blog posts.</a:t>
            </a:r>
          </a:p>
          <a:p>
            <a:r>
              <a:rPr lang="en-GB" dirty="0"/>
              <a:t>There are many video tutorials on YouTube you can access to help you with this.  Here is an example of one about WordPress:</a:t>
            </a:r>
          </a:p>
          <a:p>
            <a:r>
              <a:rPr lang="en-GB" dirty="0">
                <a:ea typeface="+mn-lt"/>
                <a:cs typeface="+mn-lt"/>
                <a:hlinkClick r:id="rId2"/>
              </a:rPr>
              <a:t>https://youtu.be/vBcsj3LNtxM</a:t>
            </a:r>
            <a:r>
              <a:rPr lang="en-GB" dirty="0">
                <a:ea typeface="+mn-lt"/>
                <a:cs typeface="+mn-lt"/>
              </a:rPr>
              <a:t> </a:t>
            </a:r>
            <a:endParaRPr lang="en-GB" dirty="0"/>
          </a:p>
          <a:p>
            <a:endParaRPr lang="en-GB" dirty="0"/>
          </a:p>
        </p:txBody>
      </p:sp>
      <p:sp>
        <p:nvSpPr>
          <p:cNvPr id="4" name="Content Placeholder 2">
            <a:extLst>
              <a:ext uri="{FF2B5EF4-FFF2-40B4-BE49-F238E27FC236}">
                <a16:creationId xmlns:a16="http://schemas.microsoft.com/office/drawing/2014/main" id="{C39E457E-761E-407E-AD00-EA4B08844E61}"/>
              </a:ext>
            </a:extLst>
          </p:cNvPr>
          <p:cNvSpPr txBox="1">
            <a:spLocks/>
          </p:cNvSpPr>
          <p:nvPr/>
        </p:nvSpPr>
        <p:spPr>
          <a:xfrm>
            <a:off x="269134" y="2055949"/>
            <a:ext cx="5417995" cy="3760891"/>
          </a:xfrm>
          <a:prstGeom prst="rect">
            <a:avLst/>
          </a:prstGeom>
        </p:spPr>
        <p:txBody>
          <a:bodyPr vert="horz" lIns="0" tIns="45720" rIns="0" bIns="45720" rtlCol="0" anchor="t">
            <a:normAutofit fontScale="62500" lnSpcReduction="20000"/>
          </a:bodyPr>
          <a:lst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just"/>
            <a:r>
              <a:rPr lang="en-GB" sz="2600" dirty="0">
                <a:ea typeface="+mn-lt"/>
                <a:cs typeface="+mn-lt"/>
              </a:rPr>
              <a:t>  </a:t>
            </a:r>
          </a:p>
          <a:p>
            <a:pPr algn="just"/>
            <a:r>
              <a:rPr lang="en-GB" sz="2600" b="1" dirty="0" err="1">
                <a:ea typeface="+mn-lt"/>
                <a:cs typeface="+mn-lt"/>
              </a:rPr>
              <a:t>Creu</a:t>
            </a:r>
            <a:r>
              <a:rPr lang="en-GB" sz="2600" b="1" dirty="0">
                <a:ea typeface="+mn-lt"/>
                <a:cs typeface="+mn-lt"/>
              </a:rPr>
              <a:t> </a:t>
            </a:r>
            <a:r>
              <a:rPr lang="en-GB" sz="2600" b="1" dirty="0" err="1">
                <a:ea typeface="+mn-lt"/>
                <a:cs typeface="+mn-lt"/>
              </a:rPr>
              <a:t>safle</a:t>
            </a:r>
            <a:r>
              <a:rPr lang="en-GB" sz="2600" b="1" dirty="0">
                <a:ea typeface="+mn-lt"/>
                <a:cs typeface="+mn-lt"/>
              </a:rPr>
              <a:t> blog a </a:t>
            </a:r>
            <a:r>
              <a:rPr lang="en-GB" sz="2600" b="1" dirty="0" err="1">
                <a:ea typeface="+mn-lt"/>
                <a:cs typeface="+mn-lt"/>
              </a:rPr>
              <a:t>gwneud</a:t>
            </a:r>
            <a:r>
              <a:rPr lang="en-GB" sz="2600" b="1" dirty="0">
                <a:ea typeface="+mn-lt"/>
                <a:cs typeface="+mn-lt"/>
              </a:rPr>
              <a:t> 3 </a:t>
            </a:r>
            <a:r>
              <a:rPr lang="en-GB" sz="2600" b="1" dirty="0" err="1">
                <a:ea typeface="+mn-lt"/>
                <a:cs typeface="+mn-lt"/>
              </a:rPr>
              <a:t>swydd</a:t>
            </a:r>
            <a:r>
              <a:rPr lang="en-GB" sz="2600" b="1" dirty="0">
                <a:ea typeface="+mn-lt"/>
                <a:cs typeface="+mn-lt"/>
              </a:rPr>
              <a:t> (90 marc).</a:t>
            </a:r>
          </a:p>
          <a:p>
            <a:pPr algn="just"/>
            <a:r>
              <a:rPr lang="en-GB" sz="2600" b="1" dirty="0" err="1">
                <a:ea typeface="+mn-lt"/>
                <a:cs typeface="+mn-lt"/>
              </a:rPr>
              <a:t>Cyfraniad</a:t>
            </a:r>
            <a:r>
              <a:rPr lang="en-GB" sz="2600" b="1" dirty="0">
                <a:ea typeface="+mn-lt"/>
                <a:cs typeface="+mn-lt"/>
              </a:rPr>
              <a:t> (10 marc) </a:t>
            </a:r>
            <a:r>
              <a:rPr lang="en-GB" sz="2600" b="1" dirty="0" err="1">
                <a:ea typeface="+mn-lt"/>
                <a:cs typeface="+mn-lt"/>
              </a:rPr>
              <a:t>Ffordd</a:t>
            </a:r>
            <a:r>
              <a:rPr lang="en-GB" sz="2600" b="1" dirty="0">
                <a:ea typeface="+mn-lt"/>
                <a:cs typeface="+mn-lt"/>
              </a:rPr>
              <a:t> </a:t>
            </a:r>
            <a:r>
              <a:rPr lang="en-GB" sz="2600" b="1" dirty="0" err="1">
                <a:ea typeface="+mn-lt"/>
                <a:cs typeface="+mn-lt"/>
              </a:rPr>
              <a:t>rhwydd</a:t>
            </a:r>
            <a:r>
              <a:rPr lang="en-GB" sz="2600" b="1" dirty="0">
                <a:ea typeface="+mn-lt"/>
                <a:cs typeface="+mn-lt"/>
              </a:rPr>
              <a:t> o </a:t>
            </a:r>
            <a:r>
              <a:rPr lang="en-GB" sz="2600" b="1" dirty="0" err="1">
                <a:ea typeface="+mn-lt"/>
                <a:cs typeface="+mn-lt"/>
              </a:rPr>
              <a:t>ennill</a:t>
            </a:r>
            <a:r>
              <a:rPr lang="en-GB" sz="2600" b="1" dirty="0">
                <a:ea typeface="+mn-lt"/>
                <a:cs typeface="+mn-lt"/>
              </a:rPr>
              <a:t> 10 marc?</a:t>
            </a:r>
          </a:p>
          <a:p>
            <a:pPr algn="just"/>
            <a:r>
              <a:rPr lang="en-GB" sz="2600" dirty="0">
                <a:ea typeface="+mn-lt"/>
                <a:cs typeface="+mn-lt"/>
              </a:rPr>
              <a:t>Y </a:t>
            </a:r>
            <a:r>
              <a:rPr lang="en-GB" sz="2600" dirty="0" err="1">
                <a:ea typeface="+mn-lt"/>
                <a:cs typeface="+mn-lt"/>
              </a:rPr>
              <a:t>peth</a:t>
            </a:r>
            <a:r>
              <a:rPr lang="en-GB" sz="2600" dirty="0">
                <a:ea typeface="+mn-lt"/>
                <a:cs typeface="+mn-lt"/>
              </a:rPr>
              <a:t> </a:t>
            </a:r>
            <a:r>
              <a:rPr lang="en-GB" sz="2600" dirty="0" err="1">
                <a:ea typeface="+mn-lt"/>
                <a:cs typeface="+mn-lt"/>
              </a:rPr>
              <a:t>cyntaf</a:t>
            </a:r>
            <a:r>
              <a:rPr lang="en-GB" sz="2600" dirty="0">
                <a:ea typeface="+mn-lt"/>
                <a:cs typeface="+mn-lt"/>
              </a:rPr>
              <a:t> y </a:t>
            </a:r>
            <a:r>
              <a:rPr lang="en-GB" sz="2600" dirty="0" err="1">
                <a:ea typeface="+mn-lt"/>
                <a:cs typeface="+mn-lt"/>
              </a:rPr>
              <a:t>mae</a:t>
            </a:r>
            <a:r>
              <a:rPr lang="en-GB" sz="2600" dirty="0">
                <a:ea typeface="+mn-lt"/>
                <a:cs typeface="+mn-lt"/>
              </a:rPr>
              <a:t> </a:t>
            </a:r>
            <a:r>
              <a:rPr lang="en-GB" sz="2600" dirty="0" err="1">
                <a:ea typeface="+mn-lt"/>
                <a:cs typeface="+mn-lt"/>
              </a:rPr>
              <a:t>angen</a:t>
            </a:r>
            <a:r>
              <a:rPr lang="en-GB" sz="2600" dirty="0">
                <a:ea typeface="+mn-lt"/>
                <a:cs typeface="+mn-lt"/>
              </a:rPr>
              <a:t> </a:t>
            </a:r>
            <a:r>
              <a:rPr lang="en-GB" sz="2600" dirty="0" err="1">
                <a:ea typeface="+mn-lt"/>
                <a:cs typeface="+mn-lt"/>
              </a:rPr>
              <a:t>i</a:t>
            </a:r>
            <a:r>
              <a:rPr lang="en-GB" sz="2600" dirty="0">
                <a:ea typeface="+mn-lt"/>
                <a:cs typeface="+mn-lt"/>
              </a:rPr>
              <a:t> chi </a:t>
            </a:r>
            <a:r>
              <a:rPr lang="en-GB" sz="2600" dirty="0" err="1">
                <a:ea typeface="+mn-lt"/>
                <a:cs typeface="+mn-lt"/>
              </a:rPr>
              <a:t>ei</a:t>
            </a:r>
            <a:r>
              <a:rPr lang="en-GB" sz="2600" dirty="0">
                <a:ea typeface="+mn-lt"/>
                <a:cs typeface="+mn-lt"/>
              </a:rPr>
              <a:t> </a:t>
            </a:r>
            <a:r>
              <a:rPr lang="en-GB" sz="2600" dirty="0" err="1">
                <a:ea typeface="+mn-lt"/>
                <a:cs typeface="+mn-lt"/>
              </a:rPr>
              <a:t>wneud</a:t>
            </a:r>
            <a:r>
              <a:rPr lang="en-GB" sz="2600" dirty="0">
                <a:ea typeface="+mn-lt"/>
                <a:cs typeface="+mn-lt"/>
              </a:rPr>
              <a:t> </a:t>
            </a:r>
            <a:r>
              <a:rPr lang="en-GB" sz="2600" dirty="0" err="1">
                <a:ea typeface="+mn-lt"/>
                <a:cs typeface="+mn-lt"/>
              </a:rPr>
              <a:t>yw</a:t>
            </a:r>
            <a:r>
              <a:rPr lang="en-GB" sz="2600" dirty="0">
                <a:ea typeface="+mn-lt"/>
                <a:cs typeface="+mn-lt"/>
              </a:rPr>
              <a:t> </a:t>
            </a:r>
            <a:r>
              <a:rPr lang="en-GB" sz="2600" dirty="0" err="1">
                <a:ea typeface="+mn-lt"/>
                <a:cs typeface="+mn-lt"/>
              </a:rPr>
              <a:t>creu</a:t>
            </a:r>
            <a:r>
              <a:rPr lang="en-GB" sz="2600" dirty="0">
                <a:ea typeface="+mn-lt"/>
                <a:cs typeface="+mn-lt"/>
              </a:rPr>
              <a:t> </a:t>
            </a:r>
            <a:r>
              <a:rPr lang="en-GB" sz="2600" dirty="0" err="1">
                <a:ea typeface="+mn-lt"/>
                <a:cs typeface="+mn-lt"/>
              </a:rPr>
              <a:t>safle</a:t>
            </a:r>
            <a:r>
              <a:rPr lang="en-GB" sz="2600" dirty="0">
                <a:ea typeface="+mn-lt"/>
                <a:cs typeface="+mn-lt"/>
              </a:rPr>
              <a:t> </a:t>
            </a:r>
            <a:r>
              <a:rPr lang="en-GB" sz="2600" dirty="0" err="1">
                <a:ea typeface="+mn-lt"/>
                <a:cs typeface="+mn-lt"/>
              </a:rPr>
              <a:t>i</a:t>
            </a:r>
            <a:r>
              <a:rPr lang="en-GB" sz="2600" dirty="0">
                <a:ea typeface="+mn-lt"/>
                <a:cs typeface="+mn-lt"/>
              </a:rPr>
              <a:t> </a:t>
            </a:r>
            <a:r>
              <a:rPr lang="en-GB" sz="2600" dirty="0" err="1">
                <a:ea typeface="+mn-lt"/>
                <a:cs typeface="+mn-lt"/>
              </a:rPr>
              <a:t>gynnal</a:t>
            </a:r>
            <a:r>
              <a:rPr lang="en-GB" sz="2600" dirty="0">
                <a:ea typeface="+mn-lt"/>
                <a:cs typeface="+mn-lt"/>
              </a:rPr>
              <a:t> </a:t>
            </a:r>
            <a:r>
              <a:rPr lang="en-GB" sz="2600" dirty="0" err="1">
                <a:ea typeface="+mn-lt"/>
                <a:cs typeface="+mn-lt"/>
              </a:rPr>
              <a:t>eich</a:t>
            </a:r>
            <a:r>
              <a:rPr lang="en-GB" sz="2600" dirty="0">
                <a:ea typeface="+mn-lt"/>
                <a:cs typeface="+mn-lt"/>
              </a:rPr>
              <a:t> </a:t>
            </a:r>
            <a:r>
              <a:rPr lang="en-GB" sz="2600" dirty="0" err="1">
                <a:ea typeface="+mn-lt"/>
                <a:cs typeface="+mn-lt"/>
              </a:rPr>
              <a:t>postiadau</a:t>
            </a:r>
            <a:r>
              <a:rPr lang="en-GB" sz="2600" dirty="0">
                <a:ea typeface="+mn-lt"/>
                <a:cs typeface="+mn-lt"/>
              </a:rPr>
              <a:t> blog.</a:t>
            </a:r>
          </a:p>
          <a:p>
            <a:pPr algn="just"/>
            <a:r>
              <a:rPr lang="en-GB" sz="2600" dirty="0">
                <a:ea typeface="+mn-lt"/>
                <a:cs typeface="+mn-lt"/>
              </a:rPr>
              <a:t>Mae </a:t>
            </a:r>
            <a:r>
              <a:rPr lang="en-GB" sz="2600" dirty="0" err="1">
                <a:ea typeface="+mn-lt"/>
                <a:cs typeface="+mn-lt"/>
              </a:rPr>
              <a:t>llawer</a:t>
            </a:r>
            <a:r>
              <a:rPr lang="en-GB" sz="2600" dirty="0">
                <a:ea typeface="+mn-lt"/>
                <a:cs typeface="+mn-lt"/>
              </a:rPr>
              <a:t> o </a:t>
            </a:r>
            <a:r>
              <a:rPr lang="en-GB" sz="2600" dirty="0" err="1">
                <a:ea typeface="+mn-lt"/>
                <a:cs typeface="+mn-lt"/>
              </a:rPr>
              <a:t>diwtorialau</a:t>
            </a:r>
            <a:r>
              <a:rPr lang="en-GB" sz="2600" dirty="0">
                <a:ea typeface="+mn-lt"/>
                <a:cs typeface="+mn-lt"/>
              </a:rPr>
              <a:t> </a:t>
            </a:r>
            <a:r>
              <a:rPr lang="en-GB" sz="2600" dirty="0" err="1">
                <a:ea typeface="+mn-lt"/>
                <a:cs typeface="+mn-lt"/>
              </a:rPr>
              <a:t>fideo</a:t>
            </a:r>
            <a:r>
              <a:rPr lang="en-GB" sz="2600" dirty="0">
                <a:ea typeface="+mn-lt"/>
                <a:cs typeface="+mn-lt"/>
              </a:rPr>
              <a:t> </a:t>
            </a:r>
            <a:r>
              <a:rPr lang="en-GB" sz="2600" dirty="0" err="1">
                <a:ea typeface="+mn-lt"/>
                <a:cs typeface="+mn-lt"/>
              </a:rPr>
              <a:t>ar</a:t>
            </a:r>
            <a:r>
              <a:rPr lang="en-GB" sz="2600" dirty="0">
                <a:ea typeface="+mn-lt"/>
                <a:cs typeface="+mn-lt"/>
              </a:rPr>
              <a:t> YouTube y </a:t>
            </a:r>
            <a:r>
              <a:rPr lang="en-GB" sz="2600" dirty="0" err="1">
                <a:ea typeface="+mn-lt"/>
                <a:cs typeface="+mn-lt"/>
              </a:rPr>
              <a:t>gallwch</a:t>
            </a:r>
            <a:r>
              <a:rPr lang="en-GB" sz="2600" dirty="0">
                <a:ea typeface="+mn-lt"/>
                <a:cs typeface="+mn-lt"/>
              </a:rPr>
              <a:t> </a:t>
            </a:r>
            <a:r>
              <a:rPr lang="en-GB" sz="2600" dirty="0" err="1">
                <a:ea typeface="+mn-lt"/>
                <a:cs typeface="+mn-lt"/>
              </a:rPr>
              <a:t>eu</a:t>
            </a:r>
            <a:r>
              <a:rPr lang="en-GB" sz="2600" dirty="0">
                <a:ea typeface="+mn-lt"/>
                <a:cs typeface="+mn-lt"/>
              </a:rPr>
              <a:t> </a:t>
            </a:r>
            <a:r>
              <a:rPr lang="en-GB" sz="2600" dirty="0" err="1">
                <a:ea typeface="+mn-lt"/>
                <a:cs typeface="+mn-lt"/>
              </a:rPr>
              <a:t>defnyddio</a:t>
            </a:r>
            <a:r>
              <a:rPr lang="en-GB" sz="2600" dirty="0">
                <a:ea typeface="+mn-lt"/>
                <a:cs typeface="+mn-lt"/>
              </a:rPr>
              <a:t> </a:t>
            </a:r>
            <a:r>
              <a:rPr lang="en-GB" sz="2600" dirty="0" err="1">
                <a:ea typeface="+mn-lt"/>
                <a:cs typeface="+mn-lt"/>
              </a:rPr>
              <a:t>i'ch</a:t>
            </a:r>
            <a:r>
              <a:rPr lang="en-GB" sz="2600" dirty="0">
                <a:ea typeface="+mn-lt"/>
                <a:cs typeface="+mn-lt"/>
              </a:rPr>
              <a:t> </a:t>
            </a:r>
            <a:r>
              <a:rPr lang="en-GB" sz="2600" dirty="0" err="1">
                <a:ea typeface="+mn-lt"/>
                <a:cs typeface="+mn-lt"/>
              </a:rPr>
              <a:t>helpu</a:t>
            </a:r>
            <a:r>
              <a:rPr lang="en-GB" sz="2600" dirty="0">
                <a:ea typeface="+mn-lt"/>
                <a:cs typeface="+mn-lt"/>
              </a:rPr>
              <a:t> gyda </a:t>
            </a:r>
            <a:r>
              <a:rPr lang="en-GB" sz="2600" dirty="0" err="1">
                <a:ea typeface="+mn-lt"/>
                <a:cs typeface="+mn-lt"/>
              </a:rPr>
              <a:t>hyn</a:t>
            </a:r>
            <a:r>
              <a:rPr lang="en-GB" sz="2600" dirty="0">
                <a:ea typeface="+mn-lt"/>
                <a:cs typeface="+mn-lt"/>
              </a:rPr>
              <a:t>.  </a:t>
            </a:r>
            <a:r>
              <a:rPr lang="en-GB" sz="2600" dirty="0" err="1">
                <a:ea typeface="+mn-lt"/>
                <a:cs typeface="+mn-lt"/>
              </a:rPr>
              <a:t>Dyma</a:t>
            </a:r>
            <a:r>
              <a:rPr lang="en-GB" sz="2600" dirty="0">
                <a:ea typeface="+mn-lt"/>
                <a:cs typeface="+mn-lt"/>
              </a:rPr>
              <a:t> </a:t>
            </a:r>
            <a:r>
              <a:rPr lang="en-GB" sz="2600" dirty="0" err="1">
                <a:ea typeface="+mn-lt"/>
                <a:cs typeface="+mn-lt"/>
              </a:rPr>
              <a:t>enghraifft</a:t>
            </a:r>
            <a:r>
              <a:rPr lang="en-GB" sz="2600" dirty="0">
                <a:ea typeface="+mn-lt"/>
                <a:cs typeface="+mn-lt"/>
              </a:rPr>
              <a:t> o un am WordPress:</a:t>
            </a:r>
          </a:p>
          <a:p>
            <a:r>
              <a:rPr lang="en-GB" sz="2900" dirty="0">
                <a:ea typeface="+mn-lt"/>
                <a:cs typeface="+mn-lt"/>
                <a:hlinkClick r:id="rId2"/>
              </a:rPr>
              <a:t>https://youtu.be/vBcsj3LNtxM</a:t>
            </a:r>
            <a:r>
              <a:rPr lang="en-GB" sz="2900" dirty="0">
                <a:ea typeface="+mn-lt"/>
                <a:cs typeface="+mn-lt"/>
              </a:rPr>
              <a:t> </a:t>
            </a:r>
            <a:endParaRPr lang="en-GB" sz="2900" dirty="0"/>
          </a:p>
          <a:p>
            <a:endParaRPr lang="en-GB" dirty="0"/>
          </a:p>
        </p:txBody>
      </p:sp>
    </p:spTree>
    <p:extLst>
      <p:ext uri="{BB962C8B-B14F-4D97-AF65-F5344CB8AC3E}">
        <p14:creationId xmlns:p14="http://schemas.microsoft.com/office/powerpoint/2010/main" val="368089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5">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FA63E003-9153-424D-9473-9B3554B6E672}"/>
              </a:ext>
            </a:extLst>
          </p:cNvPr>
          <p:cNvSpPr>
            <a:spLocks noGrp="1"/>
          </p:cNvSpPr>
          <p:nvPr>
            <p:ph type="title"/>
          </p:nvPr>
        </p:nvSpPr>
        <p:spPr>
          <a:xfrm>
            <a:off x="1097280" y="286603"/>
            <a:ext cx="10058400" cy="1450757"/>
          </a:xfrm>
        </p:spPr>
        <p:txBody>
          <a:bodyPr>
            <a:normAutofit/>
          </a:bodyPr>
          <a:lstStyle/>
          <a:p>
            <a:r>
              <a:rPr lang="en-GB" dirty="0" err="1"/>
              <a:t>Gwnewch</a:t>
            </a:r>
            <a:r>
              <a:rPr lang="en-GB" dirty="0"/>
              <a:t> </a:t>
            </a:r>
            <a:r>
              <a:rPr lang="en-GB" dirty="0" err="1"/>
              <a:t>e’n</a:t>
            </a:r>
            <a:r>
              <a:rPr lang="en-GB" dirty="0"/>
              <a:t> </a:t>
            </a:r>
            <a:r>
              <a:rPr lang="en-GB" dirty="0" err="1"/>
              <a:t>Bersonol</a:t>
            </a:r>
            <a:r>
              <a:rPr lang="en-GB" dirty="0"/>
              <a:t>!</a:t>
            </a:r>
            <a:br>
              <a:rPr lang="en-GB" dirty="0"/>
            </a:br>
            <a:r>
              <a:rPr lang="en-GB" dirty="0"/>
              <a:t>Make it Personal!</a:t>
            </a:r>
          </a:p>
        </p:txBody>
      </p:sp>
      <p:cxnSp>
        <p:nvCxnSpPr>
          <p:cNvPr id="19"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790CD2-7E7C-49C6-A14C-6711A7F460C9}"/>
              </a:ext>
            </a:extLst>
          </p:cNvPr>
          <p:cNvSpPr>
            <a:spLocks noGrp="1"/>
          </p:cNvSpPr>
          <p:nvPr>
            <p:ph idx="1"/>
          </p:nvPr>
        </p:nvSpPr>
        <p:spPr>
          <a:xfrm>
            <a:off x="6652085" y="2153525"/>
            <a:ext cx="5129611" cy="3760891"/>
          </a:xfrm>
        </p:spPr>
        <p:txBody>
          <a:bodyPr vert="horz" lIns="0" tIns="45720" rIns="0" bIns="45720" rtlCol="0" anchor="t">
            <a:normAutofit/>
          </a:bodyPr>
          <a:lstStyle/>
          <a:p>
            <a:pPr>
              <a:lnSpc>
                <a:spcPct val="110000"/>
              </a:lnSpc>
            </a:pPr>
            <a:r>
              <a:rPr lang="en-GB" sz="1800" dirty="0"/>
              <a:t>To maximise the potential for marks relating to </a:t>
            </a:r>
            <a:r>
              <a:rPr lang="en-GB" sz="1800" b="1" dirty="0">
                <a:solidFill>
                  <a:schemeClr val="accent1">
                    <a:lumMod val="50000"/>
                  </a:schemeClr>
                </a:solidFill>
              </a:rPr>
              <a:t>Transferable Skills for Professional Practice</a:t>
            </a:r>
            <a:r>
              <a:rPr lang="en-GB" sz="1800" dirty="0"/>
              <a:t> you should personalise the page to reflect your values and passions.</a:t>
            </a:r>
          </a:p>
          <a:p>
            <a:pPr>
              <a:lnSpc>
                <a:spcPct val="110000"/>
              </a:lnSpc>
              <a:buFont typeface="Wingdings" panose="020F0502020204030204" pitchFamily="34" charset="0"/>
              <a:buChar char="§"/>
            </a:pPr>
            <a:r>
              <a:rPr lang="en-GB" sz="1800" dirty="0"/>
              <a:t> Choose a theme from the templates available</a:t>
            </a:r>
          </a:p>
          <a:p>
            <a:pPr>
              <a:lnSpc>
                <a:spcPct val="110000"/>
              </a:lnSpc>
              <a:buFont typeface="Wingdings" panose="020F0502020204030204" pitchFamily="34" charset="0"/>
              <a:buChar char="§"/>
            </a:pPr>
            <a:r>
              <a:rPr lang="en-GB" sz="1800" dirty="0"/>
              <a:t> Complete the about section with something about you that resonates with the topics you will be discussing.</a:t>
            </a:r>
          </a:p>
          <a:p>
            <a:pPr>
              <a:lnSpc>
                <a:spcPct val="110000"/>
              </a:lnSpc>
              <a:buFont typeface="Wingdings" panose="020F0502020204030204" pitchFamily="34" charset="0"/>
              <a:buChar char="§"/>
            </a:pPr>
            <a:r>
              <a:rPr lang="en-GB" sz="1800" dirty="0"/>
              <a:t>Choose images reflective of you and the content of the blog.</a:t>
            </a:r>
          </a:p>
          <a:p>
            <a:pPr marL="0" indent="0">
              <a:lnSpc>
                <a:spcPct val="110000"/>
              </a:lnSpc>
              <a:buNone/>
            </a:pPr>
            <a:endParaRPr lang="en-GB" sz="1800" dirty="0"/>
          </a:p>
        </p:txBody>
      </p:sp>
      <p:pic>
        <p:nvPicPr>
          <p:cNvPr id="4" name="Picture 4" descr="Graphical user interface, application&#10;&#10;Description automatically generated">
            <a:extLst>
              <a:ext uri="{FF2B5EF4-FFF2-40B4-BE49-F238E27FC236}">
                <a16:creationId xmlns:a16="http://schemas.microsoft.com/office/drawing/2014/main" id="{0FDCDE91-85B5-49FF-9AB6-3BF90BA290D2}"/>
              </a:ext>
            </a:extLst>
          </p:cNvPr>
          <p:cNvPicPr>
            <a:picLocks noChangeAspect="1"/>
          </p:cNvPicPr>
          <p:nvPr/>
        </p:nvPicPr>
        <p:blipFill rotWithShape="1">
          <a:blip r:embed="rId2"/>
          <a:srcRect l="19442" r="29772" b="1"/>
          <a:stretch/>
        </p:blipFill>
        <p:spPr>
          <a:xfrm>
            <a:off x="8292606" y="173767"/>
            <a:ext cx="2619234" cy="1539633"/>
          </a:xfrm>
          <a:prstGeom prst="rect">
            <a:avLst/>
          </a:prstGeom>
        </p:spPr>
      </p:pic>
      <p:sp>
        <p:nvSpPr>
          <p:cNvPr id="21" name="Rectangle 19">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41A366F8-06CF-4E8E-A638-0B83F206FE77}"/>
              </a:ext>
            </a:extLst>
          </p:cNvPr>
          <p:cNvSpPr txBox="1"/>
          <p:nvPr/>
        </p:nvSpPr>
        <p:spPr>
          <a:xfrm>
            <a:off x="912656" y="2171469"/>
            <a:ext cx="5020474" cy="3693319"/>
          </a:xfrm>
          <a:prstGeom prst="rect">
            <a:avLst/>
          </a:prstGeom>
          <a:noFill/>
        </p:spPr>
        <p:txBody>
          <a:bodyPr wrap="square">
            <a:spAutoFit/>
          </a:bodyPr>
          <a:lstStyle/>
          <a:p>
            <a:r>
              <a:rPr lang="en-GB" dirty="0"/>
              <a:t>Er </a:t>
            </a:r>
            <a:r>
              <a:rPr lang="en-GB" dirty="0" err="1"/>
              <a:t>mwyn</a:t>
            </a:r>
            <a:r>
              <a:rPr lang="en-GB" dirty="0"/>
              <a:t> </a:t>
            </a:r>
            <a:r>
              <a:rPr lang="en-GB" dirty="0" err="1"/>
              <a:t>manteisio</a:t>
            </a:r>
            <a:r>
              <a:rPr lang="en-GB" dirty="0"/>
              <a:t> </a:t>
            </a:r>
            <a:r>
              <a:rPr lang="en-GB" dirty="0" err="1"/>
              <a:t>i'r</a:t>
            </a:r>
            <a:r>
              <a:rPr lang="en-GB" dirty="0"/>
              <a:t> </a:t>
            </a:r>
            <a:r>
              <a:rPr lang="en-GB" dirty="0" err="1"/>
              <a:t>eithaf</a:t>
            </a:r>
            <a:r>
              <a:rPr lang="en-GB" dirty="0"/>
              <a:t> </a:t>
            </a:r>
            <a:r>
              <a:rPr lang="en-GB" dirty="0" err="1"/>
              <a:t>ar</a:t>
            </a:r>
            <a:r>
              <a:rPr lang="en-GB" dirty="0"/>
              <a:t> y </a:t>
            </a:r>
            <a:r>
              <a:rPr lang="en-GB" dirty="0" err="1"/>
              <a:t>potensial</a:t>
            </a:r>
            <a:r>
              <a:rPr lang="en-GB" dirty="0"/>
              <a:t> </a:t>
            </a:r>
            <a:r>
              <a:rPr lang="en-GB" dirty="0" err="1"/>
              <a:t>ar</a:t>
            </a:r>
            <a:r>
              <a:rPr lang="en-GB" dirty="0"/>
              <a:t> </a:t>
            </a:r>
            <a:r>
              <a:rPr lang="en-GB" dirty="0" err="1"/>
              <a:t>gyfer</a:t>
            </a:r>
            <a:r>
              <a:rPr lang="en-GB" dirty="0"/>
              <a:t> </a:t>
            </a:r>
            <a:r>
              <a:rPr lang="en-GB" dirty="0" err="1"/>
              <a:t>marciau</a:t>
            </a:r>
            <a:r>
              <a:rPr lang="en-GB" dirty="0"/>
              <a:t> </a:t>
            </a:r>
            <a:r>
              <a:rPr lang="en-GB" dirty="0" err="1"/>
              <a:t>sy'n</a:t>
            </a:r>
            <a:r>
              <a:rPr lang="en-GB" dirty="0"/>
              <a:t> </a:t>
            </a:r>
            <a:r>
              <a:rPr lang="en-GB" dirty="0" err="1"/>
              <a:t>ymwneud</a:t>
            </a:r>
            <a:r>
              <a:rPr lang="en-GB" dirty="0"/>
              <a:t> â </a:t>
            </a:r>
            <a:r>
              <a:rPr lang="en-GB" b="1" dirty="0" err="1">
                <a:solidFill>
                  <a:srgbClr val="008080"/>
                </a:solidFill>
              </a:rPr>
              <a:t>Sgiliau</a:t>
            </a:r>
            <a:r>
              <a:rPr lang="en-GB" b="1" dirty="0">
                <a:solidFill>
                  <a:srgbClr val="008080"/>
                </a:solidFill>
              </a:rPr>
              <a:t> </a:t>
            </a:r>
            <a:r>
              <a:rPr lang="en-GB" b="1" dirty="0" err="1">
                <a:solidFill>
                  <a:srgbClr val="008080"/>
                </a:solidFill>
              </a:rPr>
              <a:t>Trosglwyddadwy</a:t>
            </a:r>
            <a:r>
              <a:rPr lang="en-GB" b="1" dirty="0">
                <a:solidFill>
                  <a:srgbClr val="008080"/>
                </a:solidFill>
              </a:rPr>
              <a:t> </a:t>
            </a:r>
            <a:r>
              <a:rPr lang="en-GB" b="1" dirty="0" err="1">
                <a:solidFill>
                  <a:srgbClr val="008080"/>
                </a:solidFill>
              </a:rPr>
              <a:t>ar</a:t>
            </a:r>
            <a:r>
              <a:rPr lang="en-GB" b="1" dirty="0">
                <a:solidFill>
                  <a:srgbClr val="008080"/>
                </a:solidFill>
              </a:rPr>
              <a:t> </a:t>
            </a:r>
            <a:r>
              <a:rPr lang="en-GB" b="1" dirty="0" err="1">
                <a:solidFill>
                  <a:srgbClr val="008080"/>
                </a:solidFill>
              </a:rPr>
              <a:t>gyfer</a:t>
            </a:r>
            <a:r>
              <a:rPr lang="en-GB" b="1" dirty="0">
                <a:solidFill>
                  <a:srgbClr val="008080"/>
                </a:solidFill>
              </a:rPr>
              <a:t> </a:t>
            </a:r>
            <a:r>
              <a:rPr lang="en-GB" b="1" dirty="0" err="1">
                <a:solidFill>
                  <a:srgbClr val="008080"/>
                </a:solidFill>
              </a:rPr>
              <a:t>Ymarfer</a:t>
            </a:r>
            <a:r>
              <a:rPr lang="en-GB" b="1" dirty="0">
                <a:solidFill>
                  <a:srgbClr val="008080"/>
                </a:solidFill>
              </a:rPr>
              <a:t> </a:t>
            </a:r>
            <a:r>
              <a:rPr lang="en-GB" b="1" dirty="0" err="1">
                <a:solidFill>
                  <a:srgbClr val="008080"/>
                </a:solidFill>
              </a:rPr>
              <a:t>Proffesiynol</a:t>
            </a:r>
            <a:r>
              <a:rPr lang="en-GB" dirty="0"/>
              <a:t>, </a:t>
            </a:r>
            <a:r>
              <a:rPr lang="en-GB" dirty="0" err="1"/>
              <a:t>dylech</a:t>
            </a:r>
            <a:r>
              <a:rPr lang="en-GB" dirty="0"/>
              <a:t> </a:t>
            </a:r>
            <a:r>
              <a:rPr lang="en-GB" dirty="0" err="1"/>
              <a:t>bersonoli'r</a:t>
            </a:r>
            <a:r>
              <a:rPr lang="en-GB" dirty="0"/>
              <a:t> </a:t>
            </a:r>
            <a:r>
              <a:rPr lang="en-GB" dirty="0" err="1"/>
              <a:t>dudalen</a:t>
            </a:r>
            <a:r>
              <a:rPr lang="en-GB" dirty="0"/>
              <a:t> </a:t>
            </a:r>
            <a:r>
              <a:rPr lang="en-GB" dirty="0" err="1"/>
              <a:t>i</a:t>
            </a:r>
            <a:r>
              <a:rPr lang="en-GB" dirty="0"/>
              <a:t> </a:t>
            </a:r>
            <a:r>
              <a:rPr lang="en-GB" dirty="0" err="1"/>
              <a:t>adlewyrchu</a:t>
            </a:r>
            <a:r>
              <a:rPr lang="en-GB" dirty="0"/>
              <a:t> </a:t>
            </a:r>
            <a:r>
              <a:rPr lang="en-GB" dirty="0" err="1"/>
              <a:t>eich</a:t>
            </a:r>
            <a:r>
              <a:rPr lang="en-GB" dirty="0"/>
              <a:t> </a:t>
            </a:r>
            <a:r>
              <a:rPr lang="en-GB" dirty="0" err="1"/>
              <a:t>gwerthoedd</a:t>
            </a:r>
            <a:r>
              <a:rPr lang="en-GB" dirty="0"/>
              <a:t> </a:t>
            </a:r>
            <a:r>
              <a:rPr lang="en-GB" dirty="0" err="1"/>
              <a:t>a'ch</a:t>
            </a:r>
            <a:r>
              <a:rPr lang="en-GB" dirty="0"/>
              <a:t> </a:t>
            </a:r>
            <a:r>
              <a:rPr lang="en-GB" dirty="0" err="1"/>
              <a:t>angerdd</a:t>
            </a:r>
            <a:r>
              <a:rPr lang="en-GB" dirty="0"/>
              <a:t>.</a:t>
            </a:r>
          </a:p>
          <a:p>
            <a:pPr marL="285750" indent="-285750">
              <a:buFont typeface="Arial" panose="020B0604020202020204" pitchFamily="34" charset="0"/>
              <a:buChar char="•"/>
            </a:pPr>
            <a:r>
              <a:rPr lang="en-GB" dirty="0"/>
              <a:t> </a:t>
            </a:r>
            <a:r>
              <a:rPr lang="en-GB" dirty="0" err="1"/>
              <a:t>Dewiswch</a:t>
            </a:r>
            <a:r>
              <a:rPr lang="en-GB" dirty="0"/>
              <a:t> </a:t>
            </a:r>
            <a:r>
              <a:rPr lang="en-GB" dirty="0" err="1"/>
              <a:t>thema</a:t>
            </a:r>
            <a:r>
              <a:rPr lang="en-GB" dirty="0"/>
              <a:t> </a:t>
            </a:r>
            <a:r>
              <a:rPr lang="en-GB" dirty="0" err="1"/>
              <a:t>o'r</a:t>
            </a:r>
            <a:r>
              <a:rPr lang="en-GB" dirty="0"/>
              <a:t> </a:t>
            </a:r>
            <a:r>
              <a:rPr lang="en-GB" dirty="0" err="1"/>
              <a:t>templedi</a:t>
            </a:r>
            <a:r>
              <a:rPr lang="en-GB" dirty="0"/>
              <a:t> </a:t>
            </a:r>
            <a:r>
              <a:rPr lang="en-GB" dirty="0" err="1"/>
              <a:t>sydd</a:t>
            </a:r>
            <a:r>
              <a:rPr lang="en-GB" dirty="0"/>
              <a:t> </a:t>
            </a:r>
            <a:r>
              <a:rPr lang="en-GB" dirty="0" err="1"/>
              <a:t>ar</a:t>
            </a:r>
            <a:r>
              <a:rPr lang="en-GB" dirty="0"/>
              <a:t> </a:t>
            </a:r>
            <a:r>
              <a:rPr lang="en-GB" dirty="0" err="1"/>
              <a:t>gael</a:t>
            </a:r>
            <a:endParaRPr lang="en-GB" dirty="0"/>
          </a:p>
          <a:p>
            <a:pPr marL="285750" indent="-285750">
              <a:buFont typeface="Arial" panose="020B0604020202020204" pitchFamily="34" charset="0"/>
              <a:buChar char="•"/>
            </a:pPr>
            <a:r>
              <a:rPr lang="en-GB" dirty="0"/>
              <a:t> </a:t>
            </a:r>
            <a:r>
              <a:rPr lang="en-GB" dirty="0" err="1"/>
              <a:t>Cwblhewch</a:t>
            </a:r>
            <a:r>
              <a:rPr lang="en-GB" dirty="0"/>
              <a:t> </a:t>
            </a:r>
            <a:r>
              <a:rPr lang="en-GB" dirty="0" err="1"/>
              <a:t>yr</a:t>
            </a:r>
            <a:r>
              <a:rPr lang="en-GB" dirty="0"/>
              <a:t> </a:t>
            </a:r>
            <a:r>
              <a:rPr lang="en-GB" dirty="0" err="1"/>
              <a:t>adran</a:t>
            </a:r>
            <a:r>
              <a:rPr lang="en-GB" dirty="0"/>
              <a:t> </a:t>
            </a:r>
            <a:r>
              <a:rPr lang="en-GB" dirty="0" err="1"/>
              <a:t>amdanaf</a:t>
            </a:r>
            <a:r>
              <a:rPr lang="en-GB" dirty="0"/>
              <a:t> gyda </a:t>
            </a:r>
            <a:r>
              <a:rPr lang="en-GB" dirty="0" err="1"/>
              <a:t>rhywbeth</a:t>
            </a:r>
            <a:r>
              <a:rPr lang="en-GB" dirty="0"/>
              <a:t> </a:t>
            </a:r>
            <a:r>
              <a:rPr lang="en-GB" dirty="0" err="1"/>
              <a:t>amdanoch</a:t>
            </a:r>
            <a:r>
              <a:rPr lang="en-GB" dirty="0"/>
              <a:t> </a:t>
            </a:r>
            <a:r>
              <a:rPr lang="en-GB" dirty="0" err="1"/>
              <a:t>sy'n</a:t>
            </a:r>
            <a:r>
              <a:rPr lang="en-GB" dirty="0"/>
              <a:t> </a:t>
            </a:r>
            <a:r>
              <a:rPr lang="en-GB" dirty="0" err="1"/>
              <a:t>cyd-fynd</a:t>
            </a:r>
            <a:r>
              <a:rPr lang="en-GB" dirty="0"/>
              <a:t> </a:t>
            </a:r>
            <a:r>
              <a:rPr lang="en-GB" dirty="0" err="1"/>
              <a:t>â'r</a:t>
            </a:r>
            <a:r>
              <a:rPr lang="en-GB" dirty="0"/>
              <a:t> </a:t>
            </a:r>
            <a:r>
              <a:rPr lang="en-GB" dirty="0" err="1"/>
              <a:t>pynciau</a:t>
            </a:r>
            <a:r>
              <a:rPr lang="en-GB" dirty="0"/>
              <a:t> y </a:t>
            </a:r>
            <a:r>
              <a:rPr lang="en-GB" dirty="0" err="1"/>
              <a:t>byddwch</a:t>
            </a:r>
            <a:r>
              <a:rPr lang="en-GB" dirty="0"/>
              <a:t> </a:t>
            </a:r>
            <a:r>
              <a:rPr lang="en-GB" dirty="0" err="1"/>
              <a:t>yn</a:t>
            </a:r>
            <a:r>
              <a:rPr lang="en-GB" dirty="0"/>
              <a:t> </a:t>
            </a:r>
            <a:r>
              <a:rPr lang="en-GB" dirty="0" err="1"/>
              <a:t>eu</a:t>
            </a:r>
            <a:r>
              <a:rPr lang="en-GB" dirty="0"/>
              <a:t> </a:t>
            </a:r>
            <a:r>
              <a:rPr lang="en-GB" dirty="0" err="1"/>
              <a:t>trafod</a:t>
            </a:r>
            <a:r>
              <a:rPr lang="en-GB" dirty="0"/>
              <a:t>.</a:t>
            </a:r>
          </a:p>
          <a:p>
            <a:pPr marL="285750" indent="-285750">
              <a:buFont typeface="Arial" panose="020B0604020202020204" pitchFamily="34" charset="0"/>
              <a:buChar char="•"/>
            </a:pPr>
            <a:r>
              <a:rPr lang="en-GB" dirty="0" err="1"/>
              <a:t>Dewiswch</a:t>
            </a:r>
            <a:r>
              <a:rPr lang="en-GB" dirty="0"/>
              <a:t> </a:t>
            </a:r>
            <a:r>
              <a:rPr lang="en-GB" dirty="0" err="1"/>
              <a:t>ddelweddau</a:t>
            </a:r>
            <a:r>
              <a:rPr lang="en-GB" dirty="0"/>
              <a:t> </a:t>
            </a:r>
            <a:r>
              <a:rPr lang="en-GB" dirty="0" err="1"/>
              <a:t>sy'n</a:t>
            </a:r>
            <a:r>
              <a:rPr lang="en-GB" dirty="0"/>
              <a:t> </a:t>
            </a:r>
            <a:r>
              <a:rPr lang="en-GB" dirty="0" err="1"/>
              <a:t>adlewyrchu</a:t>
            </a:r>
            <a:r>
              <a:rPr lang="en-GB" dirty="0"/>
              <a:t> chi a </a:t>
            </a:r>
            <a:r>
              <a:rPr lang="en-GB" dirty="0" err="1"/>
              <a:t>chynnwys</a:t>
            </a:r>
            <a:r>
              <a:rPr lang="en-GB" dirty="0"/>
              <a:t> y blog.</a:t>
            </a:r>
          </a:p>
          <a:p>
            <a:endParaRPr lang="en-GB" dirty="0"/>
          </a:p>
        </p:txBody>
      </p:sp>
    </p:spTree>
    <p:extLst>
      <p:ext uri="{BB962C8B-B14F-4D97-AF65-F5344CB8AC3E}">
        <p14:creationId xmlns:p14="http://schemas.microsoft.com/office/powerpoint/2010/main" val="1270962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9426B45-4C4F-4D52-8537-76E9A5B89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A95F2346-750B-4B32-BCF0-3488CD9595C2}"/>
              </a:ext>
            </a:extLst>
          </p:cNvPr>
          <p:cNvSpPr>
            <a:spLocks noGrp="1"/>
          </p:cNvSpPr>
          <p:nvPr>
            <p:ph type="title"/>
          </p:nvPr>
        </p:nvSpPr>
        <p:spPr>
          <a:xfrm>
            <a:off x="1036320" y="286603"/>
            <a:ext cx="10058400" cy="1450757"/>
          </a:xfrm>
        </p:spPr>
        <p:txBody>
          <a:bodyPr>
            <a:normAutofit/>
          </a:bodyPr>
          <a:lstStyle/>
          <a:p>
            <a:r>
              <a:rPr lang="en-GB" dirty="0" err="1"/>
              <a:t>Postiad</a:t>
            </a:r>
            <a:r>
              <a:rPr lang="en-GB" dirty="0"/>
              <a:t> 1 / Post 1</a:t>
            </a:r>
          </a:p>
        </p:txBody>
      </p:sp>
      <p:cxnSp>
        <p:nvCxnSpPr>
          <p:cNvPr id="20" name="Straight Connector 19">
            <a:extLst>
              <a:ext uri="{FF2B5EF4-FFF2-40B4-BE49-F238E27FC236}">
                <a16:creationId xmlns:a16="http://schemas.microsoft.com/office/drawing/2014/main" id="{CF117E1C-E964-4433-B1A8-BB2301D0F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592C8A2-E8D3-4F8A-BA79-B0BDC0D8634F}"/>
              </a:ext>
            </a:extLst>
          </p:cNvPr>
          <p:cNvPicPr>
            <a:picLocks noChangeAspect="1"/>
          </p:cNvPicPr>
          <p:nvPr/>
        </p:nvPicPr>
        <p:blipFill rotWithShape="1">
          <a:blip r:embed="rId2"/>
          <a:srcRect l="15812" r="25936" b="3"/>
          <a:stretch/>
        </p:blipFill>
        <p:spPr>
          <a:xfrm>
            <a:off x="7789851" y="190068"/>
            <a:ext cx="1997904" cy="1597679"/>
          </a:xfrm>
          <a:prstGeom prst="rect">
            <a:avLst/>
          </a:prstGeom>
        </p:spPr>
      </p:pic>
      <p:sp>
        <p:nvSpPr>
          <p:cNvPr id="3" name="Content Placeholder 2">
            <a:extLst>
              <a:ext uri="{FF2B5EF4-FFF2-40B4-BE49-F238E27FC236}">
                <a16:creationId xmlns:a16="http://schemas.microsoft.com/office/drawing/2014/main" id="{B5FE0BC4-1345-4A30-813C-0080B2AF9D17}"/>
              </a:ext>
            </a:extLst>
          </p:cNvPr>
          <p:cNvSpPr>
            <a:spLocks noGrp="1"/>
          </p:cNvSpPr>
          <p:nvPr>
            <p:ph idx="1"/>
          </p:nvPr>
        </p:nvSpPr>
        <p:spPr>
          <a:xfrm>
            <a:off x="6414759" y="2108200"/>
            <a:ext cx="5176349" cy="4559726"/>
          </a:xfrm>
        </p:spPr>
        <p:txBody>
          <a:bodyPr vert="horz" lIns="0" tIns="45720" rIns="0" bIns="45720" rtlCol="0" anchor="t">
            <a:normAutofit/>
          </a:bodyPr>
          <a:lstStyle/>
          <a:p>
            <a:pPr>
              <a:lnSpc>
                <a:spcPct val="110000"/>
              </a:lnSpc>
            </a:pPr>
            <a:r>
              <a:rPr lang="en-GB" sz="1400" b="1" dirty="0">
                <a:ea typeface="+mn-lt"/>
                <a:cs typeface="+mn-lt"/>
              </a:rPr>
              <a:t>Based on your learning from Unit 1, what do you consider to be the biggest threat to humankind and why? </a:t>
            </a:r>
          </a:p>
          <a:p>
            <a:pPr>
              <a:lnSpc>
                <a:spcPct val="110000"/>
              </a:lnSpc>
            </a:pPr>
            <a:r>
              <a:rPr lang="en-GB" sz="1400" dirty="0"/>
              <a:t>In this post you should articulate an issue that resonates with you from the Unit 1 content, such as:</a:t>
            </a:r>
          </a:p>
          <a:p>
            <a:pPr>
              <a:lnSpc>
                <a:spcPct val="110000"/>
              </a:lnSpc>
              <a:buFont typeface="Wingdings" panose="020F0502020204030204" pitchFamily="34" charset="0"/>
              <a:buChar char="§"/>
            </a:pPr>
            <a:r>
              <a:rPr lang="en-GB" sz="1400" dirty="0"/>
              <a:t> Climate change or extinction</a:t>
            </a:r>
          </a:p>
          <a:p>
            <a:pPr>
              <a:lnSpc>
                <a:spcPct val="110000"/>
              </a:lnSpc>
              <a:buFont typeface="Wingdings" panose="020F0502020204030204" pitchFamily="34" charset="0"/>
              <a:buChar char="§"/>
            </a:pPr>
            <a:r>
              <a:rPr lang="en-GB" sz="1400" dirty="0"/>
              <a:t> Issues of inequality relating to one area of discrimination </a:t>
            </a:r>
          </a:p>
          <a:p>
            <a:pPr>
              <a:lnSpc>
                <a:spcPct val="110000"/>
              </a:lnSpc>
              <a:buFont typeface="Wingdings" panose="020F0502020204030204" pitchFamily="34" charset="0"/>
              <a:buChar char="§"/>
            </a:pPr>
            <a:r>
              <a:rPr lang="en-GB" sz="1400" dirty="0"/>
              <a:t> Issues relating to health of global significance</a:t>
            </a:r>
          </a:p>
          <a:p>
            <a:pPr>
              <a:lnSpc>
                <a:spcPct val="110000"/>
              </a:lnSpc>
              <a:buFont typeface="Wingdings" panose="020F0502020204030204" pitchFamily="34" charset="0"/>
              <a:buChar char="§"/>
            </a:pPr>
            <a:r>
              <a:rPr lang="en-GB" sz="1400" dirty="0"/>
              <a:t>The threat of automation and the future of work</a:t>
            </a:r>
          </a:p>
          <a:p>
            <a:pPr>
              <a:lnSpc>
                <a:spcPct val="110000"/>
              </a:lnSpc>
              <a:buFont typeface="Wingdings" panose="020F0502020204030204" pitchFamily="34" charset="0"/>
              <a:buChar char="§"/>
            </a:pPr>
            <a:r>
              <a:rPr lang="en-GB" sz="1400" dirty="0"/>
              <a:t>The redistribution of wealth</a:t>
            </a:r>
          </a:p>
          <a:p>
            <a:pPr>
              <a:lnSpc>
                <a:spcPct val="110000"/>
              </a:lnSpc>
            </a:pPr>
            <a:r>
              <a:rPr lang="en-GB" sz="1400" dirty="0"/>
              <a:t>You should consider why you think this issue should be given attention and  ideally have some sort of  call to action.  Support all points with evidence from academic sources?</a:t>
            </a:r>
          </a:p>
        </p:txBody>
      </p:sp>
      <p:sp>
        <p:nvSpPr>
          <p:cNvPr id="22" name="Rectangle 21">
            <a:extLst>
              <a:ext uri="{FF2B5EF4-FFF2-40B4-BE49-F238E27FC236}">
                <a16:creationId xmlns:a16="http://schemas.microsoft.com/office/drawing/2014/main" id="{67E6FB20-7663-466F-A928-9371C34F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427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2">
            <a:extLst>
              <a:ext uri="{FF2B5EF4-FFF2-40B4-BE49-F238E27FC236}">
                <a16:creationId xmlns:a16="http://schemas.microsoft.com/office/drawing/2014/main" id="{08624631-E341-4405-B5E1-526F1A26C3A4}"/>
              </a:ext>
            </a:extLst>
          </p:cNvPr>
          <p:cNvSpPr txBox="1">
            <a:spLocks/>
          </p:cNvSpPr>
          <p:nvPr/>
        </p:nvSpPr>
        <p:spPr>
          <a:xfrm>
            <a:off x="663646" y="2108199"/>
            <a:ext cx="4944674" cy="4463189"/>
          </a:xfrm>
          <a:prstGeom prst="rect">
            <a:avLst/>
          </a:prstGeom>
        </p:spPr>
        <p:txBody>
          <a:bodyPr vert="horz" lIns="0" tIns="45720" rIns="0" bIns="45720" rtlCol="0" anchor="t">
            <a:normAutofit fontScale="70000" lnSpcReduction="20000"/>
          </a:bodyPr>
          <a:lst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10000"/>
              </a:lnSpc>
            </a:pPr>
            <a:r>
              <a:rPr lang="en-GB" sz="2000" b="1" dirty="0" err="1">
                <a:ea typeface="+mn-lt"/>
                <a:cs typeface="+mn-lt"/>
              </a:rPr>
              <a:t>Yn</a:t>
            </a:r>
            <a:r>
              <a:rPr lang="en-GB" sz="2000" b="1" dirty="0">
                <a:ea typeface="+mn-lt"/>
                <a:cs typeface="+mn-lt"/>
              </a:rPr>
              <a:t> </a:t>
            </a:r>
            <a:r>
              <a:rPr lang="en-GB" sz="2000" b="1" dirty="0" err="1">
                <a:ea typeface="+mn-lt"/>
                <a:cs typeface="+mn-lt"/>
              </a:rPr>
              <a:t>seiliedig</a:t>
            </a:r>
            <a:r>
              <a:rPr lang="en-GB" sz="2000" b="1" dirty="0">
                <a:ea typeface="+mn-lt"/>
                <a:cs typeface="+mn-lt"/>
              </a:rPr>
              <a:t> </a:t>
            </a:r>
            <a:r>
              <a:rPr lang="en-GB" sz="2000" b="1" dirty="0" err="1">
                <a:ea typeface="+mn-lt"/>
                <a:cs typeface="+mn-lt"/>
              </a:rPr>
              <a:t>ar</a:t>
            </a:r>
            <a:r>
              <a:rPr lang="en-GB" sz="2000" b="1" dirty="0">
                <a:ea typeface="+mn-lt"/>
                <a:cs typeface="+mn-lt"/>
              </a:rPr>
              <a:t> </a:t>
            </a:r>
            <a:r>
              <a:rPr lang="en-GB" sz="2000" b="1" dirty="0" err="1">
                <a:ea typeface="+mn-lt"/>
                <a:cs typeface="+mn-lt"/>
              </a:rPr>
              <a:t>eich</a:t>
            </a:r>
            <a:r>
              <a:rPr lang="en-GB" sz="2000" b="1" dirty="0">
                <a:ea typeface="+mn-lt"/>
                <a:cs typeface="+mn-lt"/>
              </a:rPr>
              <a:t> </a:t>
            </a:r>
            <a:r>
              <a:rPr lang="en-GB" sz="2000" b="1" dirty="0" err="1">
                <a:ea typeface="+mn-lt"/>
                <a:cs typeface="+mn-lt"/>
              </a:rPr>
              <a:t>dysgu</a:t>
            </a:r>
            <a:r>
              <a:rPr lang="en-GB" sz="2000" b="1" dirty="0">
                <a:ea typeface="+mn-lt"/>
                <a:cs typeface="+mn-lt"/>
              </a:rPr>
              <a:t> o </a:t>
            </a:r>
            <a:r>
              <a:rPr lang="en-GB" sz="2000" b="1" dirty="0" err="1">
                <a:ea typeface="+mn-lt"/>
                <a:cs typeface="+mn-lt"/>
              </a:rPr>
              <a:t>Uned</a:t>
            </a:r>
            <a:r>
              <a:rPr lang="en-GB" sz="2000" b="1" dirty="0">
                <a:ea typeface="+mn-lt"/>
                <a:cs typeface="+mn-lt"/>
              </a:rPr>
              <a:t> 1, </a:t>
            </a:r>
            <a:r>
              <a:rPr lang="en-GB" sz="2000" b="1" dirty="0" err="1">
                <a:ea typeface="+mn-lt"/>
                <a:cs typeface="+mn-lt"/>
              </a:rPr>
              <a:t>beth</a:t>
            </a:r>
            <a:r>
              <a:rPr lang="en-GB" sz="2000" b="1" dirty="0">
                <a:ea typeface="+mn-lt"/>
                <a:cs typeface="+mn-lt"/>
              </a:rPr>
              <a:t> </a:t>
            </a:r>
            <a:r>
              <a:rPr lang="en-GB" sz="2000" b="1" dirty="0" err="1">
                <a:ea typeface="+mn-lt"/>
                <a:cs typeface="+mn-lt"/>
              </a:rPr>
              <a:t>yw'r</a:t>
            </a:r>
            <a:r>
              <a:rPr lang="en-GB" sz="2000" b="1" dirty="0">
                <a:ea typeface="+mn-lt"/>
                <a:cs typeface="+mn-lt"/>
              </a:rPr>
              <a:t> </a:t>
            </a:r>
            <a:r>
              <a:rPr lang="en-GB" sz="2000" b="1" dirty="0" err="1">
                <a:ea typeface="+mn-lt"/>
                <a:cs typeface="+mn-lt"/>
              </a:rPr>
              <a:t>bygythiad</a:t>
            </a:r>
            <a:r>
              <a:rPr lang="en-GB" sz="2000" b="1" dirty="0">
                <a:ea typeface="+mn-lt"/>
                <a:cs typeface="+mn-lt"/>
              </a:rPr>
              <a:t> </a:t>
            </a:r>
            <a:r>
              <a:rPr lang="en-GB" sz="2000" b="1" dirty="0" err="1">
                <a:ea typeface="+mn-lt"/>
                <a:cs typeface="+mn-lt"/>
              </a:rPr>
              <a:t>mwyaf</a:t>
            </a:r>
            <a:r>
              <a:rPr lang="en-GB" sz="2000" b="1" dirty="0">
                <a:ea typeface="+mn-lt"/>
                <a:cs typeface="+mn-lt"/>
              </a:rPr>
              <a:t> </a:t>
            </a:r>
            <a:r>
              <a:rPr lang="en-GB" sz="2000" b="1" dirty="0" err="1">
                <a:ea typeface="+mn-lt"/>
                <a:cs typeface="+mn-lt"/>
              </a:rPr>
              <a:t>i</a:t>
            </a:r>
            <a:r>
              <a:rPr lang="en-GB" sz="2000" b="1" dirty="0">
                <a:ea typeface="+mn-lt"/>
                <a:cs typeface="+mn-lt"/>
              </a:rPr>
              <a:t> </a:t>
            </a:r>
            <a:r>
              <a:rPr lang="en-GB" sz="2000" b="1" dirty="0" err="1">
                <a:ea typeface="+mn-lt"/>
                <a:cs typeface="+mn-lt"/>
              </a:rPr>
              <a:t>ddynolryw</a:t>
            </a:r>
            <a:r>
              <a:rPr lang="en-GB" sz="2000" b="1" dirty="0">
                <a:ea typeface="+mn-lt"/>
                <a:cs typeface="+mn-lt"/>
              </a:rPr>
              <a:t> a </a:t>
            </a:r>
            <a:r>
              <a:rPr lang="en-GB" sz="2000" b="1" dirty="0" err="1">
                <a:ea typeface="+mn-lt"/>
                <a:cs typeface="+mn-lt"/>
              </a:rPr>
              <a:t>pham</a:t>
            </a:r>
            <a:r>
              <a:rPr lang="en-GB" sz="2000" b="1" dirty="0">
                <a:ea typeface="+mn-lt"/>
                <a:cs typeface="+mn-lt"/>
              </a:rPr>
              <a:t> </a:t>
            </a:r>
            <a:r>
              <a:rPr lang="en-GB" sz="2000" b="1" dirty="0" err="1">
                <a:ea typeface="+mn-lt"/>
                <a:cs typeface="+mn-lt"/>
              </a:rPr>
              <a:t>yn</a:t>
            </a:r>
            <a:r>
              <a:rPr lang="en-GB" sz="2000" b="1" dirty="0">
                <a:ea typeface="+mn-lt"/>
                <a:cs typeface="+mn-lt"/>
              </a:rPr>
              <a:t> </a:t>
            </a:r>
            <a:r>
              <a:rPr lang="en-GB" sz="2000" b="1" dirty="0" err="1">
                <a:ea typeface="+mn-lt"/>
                <a:cs typeface="+mn-lt"/>
              </a:rPr>
              <a:t>eich</a:t>
            </a:r>
            <a:r>
              <a:rPr lang="en-GB" sz="2000" b="1" dirty="0">
                <a:ea typeface="+mn-lt"/>
                <a:cs typeface="+mn-lt"/>
              </a:rPr>
              <a:t> barn chi? </a:t>
            </a:r>
          </a:p>
          <a:p>
            <a:pPr>
              <a:lnSpc>
                <a:spcPct val="110000"/>
              </a:lnSpc>
            </a:pPr>
            <a:r>
              <a:rPr lang="en-GB" sz="2000" dirty="0" err="1">
                <a:ea typeface="+mn-lt"/>
                <a:cs typeface="+mn-lt"/>
              </a:rPr>
              <a:t>Yn</a:t>
            </a:r>
            <a:r>
              <a:rPr lang="en-GB" sz="2000" dirty="0">
                <a:ea typeface="+mn-lt"/>
                <a:cs typeface="+mn-lt"/>
              </a:rPr>
              <a:t> y </a:t>
            </a:r>
            <a:r>
              <a:rPr lang="en-GB" sz="2000" dirty="0" err="1">
                <a:ea typeface="+mn-lt"/>
                <a:cs typeface="+mn-lt"/>
              </a:rPr>
              <a:t>swydd</a:t>
            </a:r>
            <a:r>
              <a:rPr lang="en-GB" sz="2000" dirty="0">
                <a:ea typeface="+mn-lt"/>
                <a:cs typeface="+mn-lt"/>
              </a:rPr>
              <a:t> hon </a:t>
            </a:r>
            <a:r>
              <a:rPr lang="en-GB" sz="2000" dirty="0" err="1">
                <a:ea typeface="+mn-lt"/>
                <a:cs typeface="+mn-lt"/>
              </a:rPr>
              <a:t>dylech</a:t>
            </a:r>
            <a:r>
              <a:rPr lang="en-GB" sz="2000" dirty="0">
                <a:ea typeface="+mn-lt"/>
                <a:cs typeface="+mn-lt"/>
              </a:rPr>
              <a:t> </a:t>
            </a:r>
            <a:r>
              <a:rPr lang="en-GB" sz="2000" dirty="0" err="1">
                <a:ea typeface="+mn-lt"/>
                <a:cs typeface="+mn-lt"/>
              </a:rPr>
              <a:t>fynegi</a:t>
            </a:r>
            <a:r>
              <a:rPr lang="en-GB" sz="2000" dirty="0">
                <a:ea typeface="+mn-lt"/>
                <a:cs typeface="+mn-lt"/>
              </a:rPr>
              <a:t> mater </a:t>
            </a:r>
            <a:r>
              <a:rPr lang="en-GB" sz="2000" dirty="0" err="1">
                <a:ea typeface="+mn-lt"/>
                <a:cs typeface="+mn-lt"/>
              </a:rPr>
              <a:t>sy'n</a:t>
            </a:r>
            <a:r>
              <a:rPr lang="en-GB" sz="2000" dirty="0">
                <a:ea typeface="+mn-lt"/>
                <a:cs typeface="+mn-lt"/>
              </a:rPr>
              <a:t> </a:t>
            </a:r>
            <a:r>
              <a:rPr lang="en-GB" sz="2000" dirty="0" err="1">
                <a:ea typeface="+mn-lt"/>
                <a:cs typeface="+mn-lt"/>
              </a:rPr>
              <a:t>cyd-fynd</a:t>
            </a:r>
            <a:r>
              <a:rPr lang="en-GB" sz="2000" dirty="0">
                <a:ea typeface="+mn-lt"/>
                <a:cs typeface="+mn-lt"/>
              </a:rPr>
              <a:t> â chi o </a:t>
            </a:r>
            <a:r>
              <a:rPr lang="en-GB" sz="2000" dirty="0" err="1">
                <a:ea typeface="+mn-lt"/>
                <a:cs typeface="+mn-lt"/>
              </a:rPr>
              <a:t>gynnwys</a:t>
            </a:r>
            <a:r>
              <a:rPr lang="en-GB" sz="2000" dirty="0">
                <a:ea typeface="+mn-lt"/>
                <a:cs typeface="+mn-lt"/>
              </a:rPr>
              <a:t> </a:t>
            </a:r>
            <a:r>
              <a:rPr lang="en-GB" sz="2000" dirty="0" err="1">
                <a:ea typeface="+mn-lt"/>
                <a:cs typeface="+mn-lt"/>
              </a:rPr>
              <a:t>Uned</a:t>
            </a:r>
            <a:r>
              <a:rPr lang="en-GB" sz="2000" dirty="0">
                <a:ea typeface="+mn-lt"/>
                <a:cs typeface="+mn-lt"/>
              </a:rPr>
              <a:t> 1, </a:t>
            </a:r>
            <a:r>
              <a:rPr lang="en-GB" sz="2000" dirty="0" err="1">
                <a:ea typeface="+mn-lt"/>
                <a:cs typeface="+mn-lt"/>
              </a:rPr>
              <a:t>megis</a:t>
            </a:r>
            <a:r>
              <a:rPr lang="en-GB" sz="2000" dirty="0">
                <a:ea typeface="+mn-lt"/>
                <a:cs typeface="+mn-lt"/>
              </a:rPr>
              <a:t>:</a:t>
            </a:r>
          </a:p>
          <a:p>
            <a:pPr>
              <a:lnSpc>
                <a:spcPct val="110000"/>
              </a:lnSpc>
            </a:pPr>
            <a:r>
              <a:rPr lang="en-GB" sz="2000" dirty="0">
                <a:ea typeface="+mn-lt"/>
                <a:cs typeface="+mn-lt"/>
              </a:rPr>
              <a:t> </a:t>
            </a:r>
            <a:r>
              <a:rPr lang="en-GB" sz="2000" dirty="0" err="1">
                <a:ea typeface="+mn-lt"/>
                <a:cs typeface="+mn-lt"/>
              </a:rPr>
              <a:t>Newid</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yr</a:t>
            </a:r>
            <a:r>
              <a:rPr lang="en-GB" sz="2000" dirty="0">
                <a:ea typeface="+mn-lt"/>
                <a:cs typeface="+mn-lt"/>
              </a:rPr>
              <a:t> </a:t>
            </a:r>
            <a:r>
              <a:rPr lang="en-GB" sz="2000" dirty="0" err="1">
                <a:ea typeface="+mn-lt"/>
                <a:cs typeface="+mn-lt"/>
              </a:rPr>
              <a:t>hinsawdd</a:t>
            </a:r>
            <a:r>
              <a:rPr lang="en-GB" sz="2000" dirty="0">
                <a:ea typeface="+mn-lt"/>
                <a:cs typeface="+mn-lt"/>
              </a:rPr>
              <a:t> neu </a:t>
            </a:r>
            <a:r>
              <a:rPr lang="en-GB" sz="2000" dirty="0" err="1">
                <a:ea typeface="+mn-lt"/>
                <a:cs typeface="+mn-lt"/>
              </a:rPr>
              <a:t>ddiflaniad</a:t>
            </a:r>
            <a:endParaRPr lang="en-GB" sz="2000" dirty="0">
              <a:ea typeface="+mn-lt"/>
              <a:cs typeface="+mn-lt"/>
            </a:endParaRPr>
          </a:p>
          <a:p>
            <a:pPr>
              <a:lnSpc>
                <a:spcPct val="110000"/>
              </a:lnSpc>
            </a:pPr>
            <a:r>
              <a:rPr lang="en-GB" sz="2000" dirty="0">
                <a:ea typeface="+mn-lt"/>
                <a:cs typeface="+mn-lt"/>
              </a:rPr>
              <a:t> </a:t>
            </a:r>
            <a:r>
              <a:rPr lang="en-GB" sz="2000" dirty="0" err="1">
                <a:ea typeface="+mn-lt"/>
                <a:cs typeface="+mn-lt"/>
              </a:rPr>
              <a:t>Materion</a:t>
            </a:r>
            <a:r>
              <a:rPr lang="en-GB" sz="2000" dirty="0">
                <a:ea typeface="+mn-lt"/>
                <a:cs typeface="+mn-lt"/>
              </a:rPr>
              <a:t> </a:t>
            </a:r>
            <a:r>
              <a:rPr lang="en-GB" sz="2000" dirty="0" err="1">
                <a:ea typeface="+mn-lt"/>
                <a:cs typeface="+mn-lt"/>
              </a:rPr>
              <a:t>anghydraddoldeb</a:t>
            </a:r>
            <a:r>
              <a:rPr lang="en-GB" sz="2000" dirty="0">
                <a:ea typeface="+mn-lt"/>
                <a:cs typeface="+mn-lt"/>
              </a:rPr>
              <a:t> </a:t>
            </a:r>
            <a:r>
              <a:rPr lang="en-GB" sz="2000" dirty="0" err="1">
                <a:ea typeface="+mn-lt"/>
                <a:cs typeface="+mn-lt"/>
              </a:rPr>
              <a:t>sy'n</a:t>
            </a:r>
            <a:r>
              <a:rPr lang="en-GB" sz="2000" dirty="0">
                <a:ea typeface="+mn-lt"/>
                <a:cs typeface="+mn-lt"/>
              </a:rPr>
              <a:t> </a:t>
            </a:r>
            <a:r>
              <a:rPr lang="en-GB" sz="2000" dirty="0" err="1">
                <a:ea typeface="+mn-lt"/>
                <a:cs typeface="+mn-lt"/>
              </a:rPr>
              <a:t>ymwneud</a:t>
            </a:r>
            <a:r>
              <a:rPr lang="en-GB" sz="2000" dirty="0">
                <a:ea typeface="+mn-lt"/>
                <a:cs typeface="+mn-lt"/>
              </a:rPr>
              <a:t> ag un </a:t>
            </a:r>
            <a:r>
              <a:rPr lang="en-GB" sz="2000" dirty="0" err="1">
                <a:ea typeface="+mn-lt"/>
                <a:cs typeface="+mn-lt"/>
              </a:rPr>
              <a:t>maes</a:t>
            </a:r>
            <a:r>
              <a:rPr lang="en-GB" sz="2000" dirty="0">
                <a:ea typeface="+mn-lt"/>
                <a:cs typeface="+mn-lt"/>
              </a:rPr>
              <a:t> </a:t>
            </a:r>
            <a:r>
              <a:rPr lang="en-GB" sz="2000" dirty="0" err="1">
                <a:ea typeface="+mn-lt"/>
                <a:cs typeface="+mn-lt"/>
              </a:rPr>
              <a:t>gwahaniaethu</a:t>
            </a:r>
            <a:r>
              <a:rPr lang="en-GB" sz="2000" dirty="0">
                <a:ea typeface="+mn-lt"/>
                <a:cs typeface="+mn-lt"/>
              </a:rPr>
              <a:t> </a:t>
            </a:r>
          </a:p>
          <a:p>
            <a:pPr>
              <a:lnSpc>
                <a:spcPct val="110000"/>
              </a:lnSpc>
            </a:pPr>
            <a:r>
              <a:rPr lang="en-GB" sz="2000" dirty="0">
                <a:ea typeface="+mn-lt"/>
                <a:cs typeface="+mn-lt"/>
              </a:rPr>
              <a:t> </a:t>
            </a:r>
            <a:r>
              <a:rPr lang="en-GB" sz="2000" dirty="0" err="1">
                <a:ea typeface="+mn-lt"/>
                <a:cs typeface="+mn-lt"/>
              </a:rPr>
              <a:t>Materion</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ymwneud</a:t>
            </a:r>
            <a:r>
              <a:rPr lang="en-GB" sz="2000" dirty="0">
                <a:ea typeface="+mn-lt"/>
                <a:cs typeface="+mn-lt"/>
              </a:rPr>
              <a:t> ag iechyd o </a:t>
            </a:r>
            <a:r>
              <a:rPr lang="en-GB" sz="2000" dirty="0" err="1">
                <a:ea typeface="+mn-lt"/>
                <a:cs typeface="+mn-lt"/>
              </a:rPr>
              <a:t>arwyddocâd</a:t>
            </a:r>
            <a:r>
              <a:rPr lang="en-GB" sz="2000" dirty="0">
                <a:ea typeface="+mn-lt"/>
                <a:cs typeface="+mn-lt"/>
              </a:rPr>
              <a:t> </a:t>
            </a:r>
            <a:r>
              <a:rPr lang="en-GB" sz="2000" dirty="0" err="1">
                <a:ea typeface="+mn-lt"/>
                <a:cs typeface="+mn-lt"/>
              </a:rPr>
              <a:t>byd-eang</a:t>
            </a:r>
            <a:endParaRPr lang="en-GB" sz="2000" dirty="0">
              <a:ea typeface="+mn-lt"/>
              <a:cs typeface="+mn-lt"/>
            </a:endParaRPr>
          </a:p>
          <a:p>
            <a:pPr>
              <a:lnSpc>
                <a:spcPct val="110000"/>
              </a:lnSpc>
            </a:pPr>
            <a:r>
              <a:rPr lang="en-GB" sz="2000" dirty="0">
                <a:ea typeface="+mn-lt"/>
                <a:cs typeface="+mn-lt"/>
              </a:rPr>
              <a:t>Y </a:t>
            </a:r>
            <a:r>
              <a:rPr lang="en-GB" sz="2000" dirty="0" err="1">
                <a:ea typeface="+mn-lt"/>
                <a:cs typeface="+mn-lt"/>
              </a:rPr>
              <a:t>bygythiad</a:t>
            </a:r>
            <a:r>
              <a:rPr lang="en-GB" sz="2000" dirty="0">
                <a:ea typeface="+mn-lt"/>
                <a:cs typeface="+mn-lt"/>
              </a:rPr>
              <a:t> o </a:t>
            </a:r>
            <a:r>
              <a:rPr lang="en-GB" sz="2000" dirty="0" err="1">
                <a:ea typeface="+mn-lt"/>
                <a:cs typeface="+mn-lt"/>
              </a:rPr>
              <a:t>awtomeiddio</a:t>
            </a:r>
            <a:r>
              <a:rPr lang="en-GB" sz="2000" dirty="0">
                <a:ea typeface="+mn-lt"/>
                <a:cs typeface="+mn-lt"/>
              </a:rPr>
              <a:t> a </a:t>
            </a:r>
            <a:r>
              <a:rPr lang="en-GB" sz="2000" dirty="0" err="1">
                <a:ea typeface="+mn-lt"/>
                <a:cs typeface="+mn-lt"/>
              </a:rPr>
              <a:t>dyfodol</a:t>
            </a:r>
            <a:r>
              <a:rPr lang="en-GB" sz="2000" dirty="0">
                <a:ea typeface="+mn-lt"/>
                <a:cs typeface="+mn-lt"/>
              </a:rPr>
              <a:t> </a:t>
            </a:r>
            <a:r>
              <a:rPr lang="en-GB" sz="2000" dirty="0" err="1">
                <a:ea typeface="+mn-lt"/>
                <a:cs typeface="+mn-lt"/>
              </a:rPr>
              <a:t>gwaith</a:t>
            </a:r>
            <a:endParaRPr lang="en-GB" sz="2000" dirty="0">
              <a:ea typeface="+mn-lt"/>
              <a:cs typeface="+mn-lt"/>
            </a:endParaRPr>
          </a:p>
          <a:p>
            <a:pPr>
              <a:lnSpc>
                <a:spcPct val="110000"/>
              </a:lnSpc>
            </a:pPr>
            <a:r>
              <a:rPr lang="en-GB" sz="2000" dirty="0" err="1">
                <a:ea typeface="+mn-lt"/>
                <a:cs typeface="+mn-lt"/>
              </a:rPr>
              <a:t>Ailddosbarthu</a:t>
            </a:r>
            <a:r>
              <a:rPr lang="en-GB" sz="2000" dirty="0">
                <a:ea typeface="+mn-lt"/>
                <a:cs typeface="+mn-lt"/>
              </a:rPr>
              <a:t> </a:t>
            </a:r>
            <a:r>
              <a:rPr lang="en-GB" sz="2000" dirty="0" err="1">
                <a:ea typeface="+mn-lt"/>
                <a:cs typeface="+mn-lt"/>
              </a:rPr>
              <a:t>cyfoeth</a:t>
            </a:r>
            <a:endParaRPr lang="en-GB" sz="2000" dirty="0">
              <a:ea typeface="+mn-lt"/>
              <a:cs typeface="+mn-lt"/>
            </a:endParaRPr>
          </a:p>
          <a:p>
            <a:pPr>
              <a:lnSpc>
                <a:spcPct val="110000"/>
              </a:lnSpc>
            </a:pPr>
            <a:r>
              <a:rPr lang="en-GB" sz="2000" dirty="0" err="1">
                <a:ea typeface="+mn-lt"/>
                <a:cs typeface="+mn-lt"/>
              </a:rPr>
              <a:t>Dylech</a:t>
            </a:r>
            <a:r>
              <a:rPr lang="en-GB" sz="2000" dirty="0">
                <a:ea typeface="+mn-lt"/>
                <a:cs typeface="+mn-lt"/>
              </a:rPr>
              <a:t> </a:t>
            </a:r>
            <a:r>
              <a:rPr lang="en-GB" sz="2000" dirty="0" err="1">
                <a:ea typeface="+mn-lt"/>
                <a:cs typeface="+mn-lt"/>
              </a:rPr>
              <a:t>ystyried</a:t>
            </a:r>
            <a:r>
              <a:rPr lang="en-GB" sz="2000" dirty="0">
                <a:ea typeface="+mn-lt"/>
                <a:cs typeface="+mn-lt"/>
              </a:rPr>
              <a:t> pam y </a:t>
            </a:r>
            <a:r>
              <a:rPr lang="en-GB" sz="2000" dirty="0" err="1">
                <a:ea typeface="+mn-lt"/>
                <a:cs typeface="+mn-lt"/>
              </a:rPr>
              <a:t>credwch</a:t>
            </a:r>
            <a:r>
              <a:rPr lang="en-GB" sz="2000" dirty="0">
                <a:ea typeface="+mn-lt"/>
                <a:cs typeface="+mn-lt"/>
              </a:rPr>
              <a:t> y </a:t>
            </a:r>
            <a:r>
              <a:rPr lang="en-GB" sz="2000" dirty="0" err="1">
                <a:ea typeface="+mn-lt"/>
                <a:cs typeface="+mn-lt"/>
              </a:rPr>
              <a:t>dylid</a:t>
            </a:r>
            <a:r>
              <a:rPr lang="en-GB" sz="2000" dirty="0">
                <a:ea typeface="+mn-lt"/>
                <a:cs typeface="+mn-lt"/>
              </a:rPr>
              <a:t> </a:t>
            </a:r>
            <a:r>
              <a:rPr lang="en-GB" sz="2000" dirty="0" err="1">
                <a:ea typeface="+mn-lt"/>
                <a:cs typeface="+mn-lt"/>
              </a:rPr>
              <a:t>rhoi</a:t>
            </a:r>
            <a:r>
              <a:rPr lang="en-GB" sz="2000" dirty="0">
                <a:ea typeface="+mn-lt"/>
                <a:cs typeface="+mn-lt"/>
              </a:rPr>
              <a:t> </a:t>
            </a:r>
            <a:r>
              <a:rPr lang="en-GB" sz="2000" dirty="0" err="1">
                <a:ea typeface="+mn-lt"/>
                <a:cs typeface="+mn-lt"/>
              </a:rPr>
              <a:t>sylw</a:t>
            </a:r>
            <a:r>
              <a:rPr lang="en-GB" sz="2000" dirty="0">
                <a:ea typeface="+mn-lt"/>
                <a:cs typeface="+mn-lt"/>
              </a:rPr>
              <a:t> </a:t>
            </a:r>
            <a:r>
              <a:rPr lang="en-GB" sz="2000" dirty="0" err="1">
                <a:ea typeface="+mn-lt"/>
                <a:cs typeface="+mn-lt"/>
              </a:rPr>
              <a:t>i'r</a:t>
            </a:r>
            <a:r>
              <a:rPr lang="en-GB" sz="2000" dirty="0">
                <a:ea typeface="+mn-lt"/>
                <a:cs typeface="+mn-lt"/>
              </a:rPr>
              <a:t> mater </a:t>
            </a:r>
            <a:r>
              <a:rPr lang="en-GB" sz="2000" dirty="0" err="1">
                <a:ea typeface="+mn-lt"/>
                <a:cs typeface="+mn-lt"/>
              </a:rPr>
              <a:t>hwn</a:t>
            </a:r>
            <a:r>
              <a:rPr lang="en-GB" sz="2000" dirty="0">
                <a:ea typeface="+mn-lt"/>
                <a:cs typeface="+mn-lt"/>
              </a:rPr>
              <a:t> ac </a:t>
            </a:r>
            <a:r>
              <a:rPr lang="en-GB" sz="2000" dirty="0" err="1">
                <a:ea typeface="+mn-lt"/>
                <a:cs typeface="+mn-lt"/>
              </a:rPr>
              <a:t>yn</a:t>
            </a:r>
            <a:r>
              <a:rPr lang="en-GB" sz="2000" dirty="0">
                <a:ea typeface="+mn-lt"/>
                <a:cs typeface="+mn-lt"/>
              </a:rPr>
              <a:t> </a:t>
            </a:r>
            <a:r>
              <a:rPr lang="en-GB" sz="2000" dirty="0" err="1">
                <a:ea typeface="+mn-lt"/>
                <a:cs typeface="+mn-lt"/>
              </a:rPr>
              <a:t>ddelfrydol</a:t>
            </a:r>
            <a:r>
              <a:rPr lang="en-GB" sz="2000" dirty="0">
                <a:ea typeface="+mn-lt"/>
                <a:cs typeface="+mn-lt"/>
              </a:rPr>
              <a:t> </a:t>
            </a:r>
            <a:r>
              <a:rPr lang="en-GB" sz="2000" dirty="0" err="1">
                <a:ea typeface="+mn-lt"/>
                <a:cs typeface="+mn-lt"/>
              </a:rPr>
              <a:t>mae</a:t>
            </a:r>
            <a:r>
              <a:rPr lang="en-GB" sz="2000" dirty="0">
                <a:ea typeface="+mn-lt"/>
                <a:cs typeface="+mn-lt"/>
              </a:rPr>
              <a:t> </a:t>
            </a:r>
            <a:r>
              <a:rPr lang="en-GB" sz="2000" dirty="0" err="1">
                <a:ea typeface="+mn-lt"/>
                <a:cs typeface="+mn-lt"/>
              </a:rPr>
              <a:t>gennych</a:t>
            </a:r>
            <a:r>
              <a:rPr lang="en-GB" sz="2000" dirty="0">
                <a:ea typeface="+mn-lt"/>
                <a:cs typeface="+mn-lt"/>
              </a:rPr>
              <a:t> </a:t>
            </a:r>
            <a:r>
              <a:rPr lang="en-GB" sz="2000" dirty="0" err="1">
                <a:ea typeface="+mn-lt"/>
                <a:cs typeface="+mn-lt"/>
              </a:rPr>
              <a:t>ryw</a:t>
            </a:r>
            <a:r>
              <a:rPr lang="en-GB" sz="2000" dirty="0">
                <a:ea typeface="+mn-lt"/>
                <a:cs typeface="+mn-lt"/>
              </a:rPr>
              <a:t> </a:t>
            </a:r>
            <a:r>
              <a:rPr lang="en-GB" sz="2000" dirty="0" err="1">
                <a:ea typeface="+mn-lt"/>
                <a:cs typeface="+mn-lt"/>
              </a:rPr>
              <a:t>fath</a:t>
            </a:r>
            <a:r>
              <a:rPr lang="en-GB" sz="2000" dirty="0">
                <a:ea typeface="+mn-lt"/>
                <a:cs typeface="+mn-lt"/>
              </a:rPr>
              <a:t> o </a:t>
            </a:r>
            <a:r>
              <a:rPr lang="en-GB" sz="2000" dirty="0" err="1">
                <a:ea typeface="+mn-lt"/>
                <a:cs typeface="+mn-lt"/>
              </a:rPr>
              <a:t>alwad</a:t>
            </a:r>
            <a:r>
              <a:rPr lang="en-GB" sz="2000" dirty="0">
                <a:ea typeface="+mn-lt"/>
                <a:cs typeface="+mn-lt"/>
              </a:rPr>
              <a:t> </a:t>
            </a:r>
            <a:r>
              <a:rPr lang="en-GB" sz="2000" dirty="0" err="1">
                <a:ea typeface="+mn-lt"/>
                <a:cs typeface="+mn-lt"/>
              </a:rPr>
              <a:t>i</a:t>
            </a:r>
            <a:r>
              <a:rPr lang="en-GB" sz="2000" dirty="0">
                <a:ea typeface="+mn-lt"/>
                <a:cs typeface="+mn-lt"/>
              </a:rPr>
              <a:t> </a:t>
            </a:r>
            <a:r>
              <a:rPr lang="en-GB" sz="2000" dirty="0" err="1">
                <a:ea typeface="+mn-lt"/>
                <a:cs typeface="+mn-lt"/>
              </a:rPr>
              <a:t>weithredu</a:t>
            </a:r>
            <a:r>
              <a:rPr lang="en-GB" sz="2000" dirty="0">
                <a:ea typeface="+mn-lt"/>
                <a:cs typeface="+mn-lt"/>
              </a:rPr>
              <a:t>. </a:t>
            </a:r>
            <a:r>
              <a:rPr lang="en-GB" sz="2000" dirty="0" err="1">
                <a:ea typeface="+mn-lt"/>
                <a:cs typeface="+mn-lt"/>
              </a:rPr>
              <a:t>Cefnogwch</a:t>
            </a:r>
            <a:r>
              <a:rPr lang="en-GB" sz="2000" dirty="0">
                <a:ea typeface="+mn-lt"/>
                <a:cs typeface="+mn-lt"/>
              </a:rPr>
              <a:t> </a:t>
            </a:r>
            <a:r>
              <a:rPr lang="en-GB" sz="2000" dirty="0" err="1">
                <a:ea typeface="+mn-lt"/>
                <a:cs typeface="+mn-lt"/>
              </a:rPr>
              <a:t>pob</a:t>
            </a:r>
            <a:r>
              <a:rPr lang="en-GB" sz="2000" dirty="0">
                <a:ea typeface="+mn-lt"/>
                <a:cs typeface="+mn-lt"/>
              </a:rPr>
              <a:t> </a:t>
            </a:r>
            <a:r>
              <a:rPr lang="en-GB" sz="2000" dirty="0" err="1">
                <a:ea typeface="+mn-lt"/>
                <a:cs typeface="+mn-lt"/>
              </a:rPr>
              <a:t>pwynt</a:t>
            </a:r>
            <a:r>
              <a:rPr lang="en-GB" sz="2000" dirty="0">
                <a:ea typeface="+mn-lt"/>
                <a:cs typeface="+mn-lt"/>
              </a:rPr>
              <a:t> gyda </a:t>
            </a:r>
            <a:r>
              <a:rPr lang="en-GB" sz="2000" dirty="0" err="1">
                <a:ea typeface="+mn-lt"/>
                <a:cs typeface="+mn-lt"/>
              </a:rPr>
              <a:t>thystiolaeth</a:t>
            </a:r>
            <a:r>
              <a:rPr lang="en-GB" sz="2000" dirty="0">
                <a:ea typeface="+mn-lt"/>
                <a:cs typeface="+mn-lt"/>
              </a:rPr>
              <a:t> </a:t>
            </a:r>
            <a:r>
              <a:rPr lang="en-GB" sz="2000" dirty="0" err="1">
                <a:ea typeface="+mn-lt"/>
                <a:cs typeface="+mn-lt"/>
              </a:rPr>
              <a:t>o’ch</a:t>
            </a:r>
            <a:r>
              <a:rPr lang="en-GB" sz="2000" dirty="0">
                <a:ea typeface="+mn-lt"/>
                <a:cs typeface="+mn-lt"/>
              </a:rPr>
              <a:t> </a:t>
            </a:r>
            <a:r>
              <a:rPr lang="en-GB" sz="2000" dirty="0" err="1">
                <a:ea typeface="+mn-lt"/>
                <a:cs typeface="+mn-lt"/>
              </a:rPr>
              <a:t>darllen</a:t>
            </a:r>
            <a:r>
              <a:rPr lang="en-GB" sz="2000" dirty="0">
                <a:ea typeface="+mn-lt"/>
                <a:cs typeface="+mn-lt"/>
              </a:rPr>
              <a:t> </a:t>
            </a:r>
            <a:r>
              <a:rPr lang="en-GB" sz="2000" dirty="0" err="1">
                <a:ea typeface="+mn-lt"/>
                <a:cs typeface="+mn-lt"/>
              </a:rPr>
              <a:t>academaidd</a:t>
            </a:r>
            <a:r>
              <a:rPr lang="en-GB" sz="2000" dirty="0">
                <a:ea typeface="+mn-lt"/>
                <a:cs typeface="+mn-lt"/>
              </a:rPr>
              <a:t>?</a:t>
            </a:r>
          </a:p>
          <a:p>
            <a:pPr>
              <a:lnSpc>
                <a:spcPct val="110000"/>
              </a:lnSpc>
            </a:pPr>
            <a:endParaRPr lang="en-GB" sz="1300" b="1" dirty="0">
              <a:ea typeface="+mn-lt"/>
              <a:cs typeface="+mn-lt"/>
            </a:endParaRPr>
          </a:p>
          <a:p>
            <a:pPr>
              <a:lnSpc>
                <a:spcPct val="110000"/>
              </a:lnSpc>
            </a:pPr>
            <a:endParaRPr lang="en-GB" sz="1300" b="1" dirty="0">
              <a:ea typeface="+mn-lt"/>
              <a:cs typeface="+mn-lt"/>
            </a:endParaRPr>
          </a:p>
          <a:p>
            <a:pPr>
              <a:lnSpc>
                <a:spcPct val="110000"/>
              </a:lnSpc>
            </a:pPr>
            <a:endParaRPr lang="en-GB" sz="1300" b="1" dirty="0">
              <a:ea typeface="+mn-lt"/>
              <a:cs typeface="+mn-lt"/>
            </a:endParaRPr>
          </a:p>
        </p:txBody>
      </p:sp>
    </p:spTree>
    <p:extLst>
      <p:ext uri="{BB962C8B-B14F-4D97-AF65-F5344CB8AC3E}">
        <p14:creationId xmlns:p14="http://schemas.microsoft.com/office/powerpoint/2010/main" val="3679359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CC8F7918-FF7A-4340-B015-E101B2A54065}"/>
              </a:ext>
            </a:extLst>
          </p:cNvPr>
          <p:cNvSpPr>
            <a:spLocks noGrp="1"/>
          </p:cNvSpPr>
          <p:nvPr>
            <p:ph type="title"/>
          </p:nvPr>
        </p:nvSpPr>
        <p:spPr>
          <a:xfrm>
            <a:off x="1097280" y="286603"/>
            <a:ext cx="10058400" cy="1450757"/>
          </a:xfrm>
        </p:spPr>
        <p:txBody>
          <a:bodyPr>
            <a:normAutofit/>
          </a:bodyPr>
          <a:lstStyle/>
          <a:p>
            <a:r>
              <a:rPr lang="en-GB" dirty="0" err="1"/>
              <a:t>Postiad</a:t>
            </a:r>
            <a:r>
              <a:rPr lang="en-GB" dirty="0"/>
              <a:t> 2 / Post 2 </a:t>
            </a:r>
          </a:p>
        </p:txBody>
      </p:sp>
      <p:cxnSp>
        <p:nvCxnSpPr>
          <p:cNvPr id="15"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8C1D7B-7910-4DBF-8F58-A06A633A2CC7}"/>
              </a:ext>
            </a:extLst>
          </p:cNvPr>
          <p:cNvSpPr>
            <a:spLocks noGrp="1"/>
          </p:cNvSpPr>
          <p:nvPr>
            <p:ph idx="1"/>
          </p:nvPr>
        </p:nvSpPr>
        <p:spPr>
          <a:xfrm>
            <a:off x="6686826" y="2186458"/>
            <a:ext cx="4897753" cy="3760891"/>
          </a:xfrm>
        </p:spPr>
        <p:txBody>
          <a:bodyPr vert="horz" lIns="0" tIns="45720" rIns="0" bIns="45720" rtlCol="0" anchor="t">
            <a:normAutofit fontScale="92500" lnSpcReduction="20000"/>
          </a:bodyPr>
          <a:lstStyle/>
          <a:p>
            <a:r>
              <a:rPr lang="en-GB" b="1" dirty="0"/>
              <a:t>Based on your learning from Unit 2, evaluate the skills you will need to be successful in promoting dealing with the threat from post 1, in education. Identify those you think are the most significant and justify your selection.</a:t>
            </a:r>
            <a:endParaRPr lang="en-GB" dirty="0">
              <a:ea typeface="+mn-lt"/>
              <a:cs typeface="+mn-lt"/>
            </a:endParaRPr>
          </a:p>
          <a:p>
            <a:r>
              <a:rPr lang="en-GB" dirty="0">
                <a:ea typeface="+mn-lt"/>
                <a:cs typeface="+mn-lt"/>
              </a:rPr>
              <a:t>For this post you should choose one of the skills introduced in Unit Two and articulate why you think it is important to a career in education for the 21</a:t>
            </a:r>
            <a:r>
              <a:rPr lang="en-GB" baseline="30000" dirty="0">
                <a:ea typeface="+mn-lt"/>
                <a:cs typeface="+mn-lt"/>
              </a:rPr>
              <a:t>st</a:t>
            </a:r>
            <a:r>
              <a:rPr lang="en-GB" dirty="0">
                <a:ea typeface="+mn-lt"/>
                <a:cs typeface="+mn-lt"/>
              </a:rPr>
              <a:t> Century. Support all points with evidence from academic sources.</a:t>
            </a:r>
            <a:endParaRPr lang="en-GB" dirty="0"/>
          </a:p>
        </p:txBody>
      </p:sp>
      <p:pic>
        <p:nvPicPr>
          <p:cNvPr id="4" name="Picture 4" descr="A picture containing appliance, dryer&#10;&#10;Description automatically generated">
            <a:extLst>
              <a:ext uri="{FF2B5EF4-FFF2-40B4-BE49-F238E27FC236}">
                <a16:creationId xmlns:a16="http://schemas.microsoft.com/office/drawing/2014/main" id="{336C790B-072F-44C6-8A6F-F35FE7E0DFC5}"/>
              </a:ext>
            </a:extLst>
          </p:cNvPr>
          <p:cNvPicPr>
            <a:picLocks noChangeAspect="1"/>
          </p:cNvPicPr>
          <p:nvPr/>
        </p:nvPicPr>
        <p:blipFill rotWithShape="1">
          <a:blip r:embed="rId2"/>
          <a:srcRect l="9647" r="22972" b="-1"/>
          <a:stretch/>
        </p:blipFill>
        <p:spPr>
          <a:xfrm>
            <a:off x="8061970" y="286603"/>
            <a:ext cx="2147466" cy="1399534"/>
          </a:xfrm>
          <a:prstGeom prst="rect">
            <a:avLst/>
          </a:prstGeom>
        </p:spPr>
      </p:pic>
      <p:sp>
        <p:nvSpPr>
          <p:cNvPr id="17" name="Rectangle 16">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2">
            <a:extLst>
              <a:ext uri="{FF2B5EF4-FFF2-40B4-BE49-F238E27FC236}">
                <a16:creationId xmlns:a16="http://schemas.microsoft.com/office/drawing/2014/main" id="{0EE0D125-E25F-4B5B-BCB0-25F51DCB4923}"/>
              </a:ext>
            </a:extLst>
          </p:cNvPr>
          <p:cNvSpPr txBox="1">
            <a:spLocks/>
          </p:cNvSpPr>
          <p:nvPr/>
        </p:nvSpPr>
        <p:spPr>
          <a:xfrm>
            <a:off x="794573" y="2188634"/>
            <a:ext cx="4897753" cy="3760891"/>
          </a:xfrm>
          <a:prstGeom prst="rect">
            <a:avLst/>
          </a:prstGeom>
        </p:spPr>
        <p:txBody>
          <a:bodyPr vert="horz" lIns="0" tIns="45720" rIns="0" bIns="45720" rtlCol="0" anchor="t">
            <a:normAutofit fontScale="92500" lnSpcReduction="20000"/>
          </a:bodyPr>
          <a:lst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err="1"/>
              <a:t>Yn</a:t>
            </a:r>
            <a:r>
              <a:rPr lang="en-GB" b="1" dirty="0"/>
              <a:t> </a:t>
            </a:r>
            <a:r>
              <a:rPr lang="en-GB" b="1" dirty="0" err="1"/>
              <a:t>seiliedig</a:t>
            </a:r>
            <a:r>
              <a:rPr lang="en-GB" b="1" dirty="0"/>
              <a:t> </a:t>
            </a:r>
            <a:r>
              <a:rPr lang="en-GB" b="1" dirty="0" err="1"/>
              <a:t>ar</a:t>
            </a:r>
            <a:r>
              <a:rPr lang="en-GB" b="1" dirty="0"/>
              <a:t> </a:t>
            </a:r>
            <a:r>
              <a:rPr lang="en-GB" b="1" dirty="0" err="1"/>
              <a:t>eich</a:t>
            </a:r>
            <a:r>
              <a:rPr lang="en-GB" b="1" dirty="0"/>
              <a:t> </a:t>
            </a:r>
            <a:r>
              <a:rPr lang="en-GB" b="1" dirty="0" err="1"/>
              <a:t>dysgu</a:t>
            </a:r>
            <a:r>
              <a:rPr lang="en-GB" b="1" dirty="0"/>
              <a:t> o </a:t>
            </a:r>
            <a:r>
              <a:rPr lang="en-GB" b="1" dirty="0" err="1"/>
              <a:t>Uned</a:t>
            </a:r>
            <a:r>
              <a:rPr lang="en-GB" b="1" dirty="0"/>
              <a:t> 2, </a:t>
            </a:r>
            <a:r>
              <a:rPr lang="en-GB" b="1" dirty="0" err="1"/>
              <a:t>gwerthuso'r</a:t>
            </a:r>
            <a:r>
              <a:rPr lang="en-GB" b="1" dirty="0"/>
              <a:t> </a:t>
            </a:r>
            <a:r>
              <a:rPr lang="en-GB" b="1" dirty="0" err="1"/>
              <a:t>sgiliau</a:t>
            </a:r>
            <a:r>
              <a:rPr lang="en-GB" b="1" dirty="0"/>
              <a:t> y </a:t>
            </a:r>
            <a:r>
              <a:rPr lang="en-GB" b="1" dirty="0" err="1"/>
              <a:t>bydd</a:t>
            </a:r>
            <a:r>
              <a:rPr lang="en-GB" b="1" dirty="0"/>
              <a:t> </a:t>
            </a:r>
            <a:r>
              <a:rPr lang="en-GB" b="1" dirty="0" err="1"/>
              <a:t>eu</a:t>
            </a:r>
            <a:r>
              <a:rPr lang="en-GB" b="1" dirty="0"/>
              <a:t> </a:t>
            </a:r>
            <a:r>
              <a:rPr lang="en-GB" b="1" dirty="0" err="1"/>
              <a:t>hangen</a:t>
            </a:r>
            <a:r>
              <a:rPr lang="en-GB" b="1" dirty="0"/>
              <a:t> </a:t>
            </a:r>
            <a:r>
              <a:rPr lang="en-GB" b="1" dirty="0" err="1"/>
              <a:t>arnoch</a:t>
            </a:r>
            <a:r>
              <a:rPr lang="en-GB" b="1" dirty="0"/>
              <a:t> </a:t>
            </a:r>
            <a:r>
              <a:rPr lang="en-GB" b="1" dirty="0" err="1"/>
              <a:t>i</a:t>
            </a:r>
            <a:r>
              <a:rPr lang="en-GB" b="1" dirty="0"/>
              <a:t> </a:t>
            </a:r>
            <a:r>
              <a:rPr lang="en-GB" b="1" dirty="0" err="1"/>
              <a:t>lwyddo</a:t>
            </a:r>
            <a:r>
              <a:rPr lang="en-GB" b="1" dirty="0"/>
              <a:t> </a:t>
            </a:r>
            <a:r>
              <a:rPr lang="en-GB" b="1" dirty="0" err="1"/>
              <a:t>i</a:t>
            </a:r>
            <a:r>
              <a:rPr lang="en-GB" b="1" dirty="0"/>
              <a:t> </a:t>
            </a:r>
            <a:r>
              <a:rPr lang="en-GB" b="1" dirty="0" err="1"/>
              <a:t>hyrwyddo</a:t>
            </a:r>
            <a:r>
              <a:rPr lang="en-GB" b="1" dirty="0"/>
              <a:t> </a:t>
            </a:r>
            <a:r>
              <a:rPr lang="en-GB" b="1" dirty="0" err="1"/>
              <a:t>delio</a:t>
            </a:r>
            <a:r>
              <a:rPr lang="en-GB" b="1" dirty="0"/>
              <a:t> </a:t>
            </a:r>
            <a:r>
              <a:rPr lang="en-GB" b="1" dirty="0" err="1"/>
              <a:t>â'r</a:t>
            </a:r>
            <a:r>
              <a:rPr lang="en-GB" b="1" dirty="0"/>
              <a:t> </a:t>
            </a:r>
            <a:r>
              <a:rPr lang="en-GB" b="1" dirty="0" err="1"/>
              <a:t>bygythiad</a:t>
            </a:r>
            <a:r>
              <a:rPr lang="en-GB" b="1" dirty="0"/>
              <a:t> o ôl-1, </a:t>
            </a:r>
            <a:r>
              <a:rPr lang="en-GB" b="1" dirty="0" err="1"/>
              <a:t>mewn</a:t>
            </a:r>
            <a:r>
              <a:rPr lang="en-GB" b="1" dirty="0"/>
              <a:t> </a:t>
            </a:r>
            <a:r>
              <a:rPr lang="en-GB" b="1" dirty="0" err="1"/>
              <a:t>addysg</a:t>
            </a:r>
            <a:r>
              <a:rPr lang="en-GB" b="1" dirty="0"/>
              <a:t>. </a:t>
            </a:r>
            <a:r>
              <a:rPr lang="en-GB" b="1" dirty="0" err="1"/>
              <a:t>Nodwch</a:t>
            </a:r>
            <a:r>
              <a:rPr lang="en-GB" b="1" dirty="0"/>
              <a:t> </a:t>
            </a:r>
            <a:r>
              <a:rPr lang="en-GB" b="1" dirty="0" err="1"/>
              <a:t>mai'r</a:t>
            </a:r>
            <a:r>
              <a:rPr lang="en-GB" b="1" dirty="0"/>
              <a:t> </a:t>
            </a:r>
            <a:r>
              <a:rPr lang="en-GB" b="1" dirty="0" err="1"/>
              <a:t>rhai</a:t>
            </a:r>
            <a:r>
              <a:rPr lang="en-GB" b="1" dirty="0"/>
              <a:t> </a:t>
            </a:r>
            <a:r>
              <a:rPr lang="en-GB" b="1" dirty="0" err="1"/>
              <a:t>mwyaf</a:t>
            </a:r>
            <a:r>
              <a:rPr lang="en-GB" b="1" dirty="0"/>
              <a:t> </a:t>
            </a:r>
            <a:r>
              <a:rPr lang="en-GB" b="1" dirty="0" err="1"/>
              <a:t>arwyddocaol</a:t>
            </a:r>
            <a:r>
              <a:rPr lang="en-GB" b="1" dirty="0"/>
              <a:t> </a:t>
            </a:r>
            <a:r>
              <a:rPr lang="en-GB" b="1" dirty="0" err="1"/>
              <a:t>yn</a:t>
            </a:r>
            <a:r>
              <a:rPr lang="en-GB" b="1" dirty="0"/>
              <a:t> </a:t>
            </a:r>
            <a:r>
              <a:rPr lang="en-GB" b="1" dirty="0" err="1"/>
              <a:t>eich</a:t>
            </a:r>
            <a:r>
              <a:rPr lang="en-GB" b="1" dirty="0"/>
              <a:t> barn chi a </a:t>
            </a:r>
            <a:r>
              <a:rPr lang="en-GB" b="1" dirty="0" err="1"/>
              <a:t>chyfiawnhau</a:t>
            </a:r>
            <a:r>
              <a:rPr lang="en-GB" b="1" dirty="0"/>
              <a:t> </a:t>
            </a:r>
            <a:r>
              <a:rPr lang="en-GB" b="1" dirty="0" err="1"/>
              <a:t>eich</a:t>
            </a:r>
            <a:r>
              <a:rPr lang="en-GB" b="1" dirty="0"/>
              <a:t> </a:t>
            </a:r>
            <a:r>
              <a:rPr lang="en-GB" b="1" dirty="0" err="1"/>
              <a:t>dewis</a:t>
            </a:r>
            <a:r>
              <a:rPr lang="en-GB" b="1" dirty="0"/>
              <a:t>.</a:t>
            </a:r>
          </a:p>
          <a:p>
            <a:r>
              <a:rPr lang="en-GB" dirty="0" err="1"/>
              <a:t>Ar</a:t>
            </a:r>
            <a:r>
              <a:rPr lang="en-GB" dirty="0"/>
              <a:t> </a:t>
            </a:r>
            <a:r>
              <a:rPr lang="en-GB" dirty="0" err="1"/>
              <a:t>gyfer</a:t>
            </a:r>
            <a:r>
              <a:rPr lang="en-GB" dirty="0"/>
              <a:t> y </a:t>
            </a:r>
            <a:r>
              <a:rPr lang="en-GB" dirty="0" err="1"/>
              <a:t>swydd</a:t>
            </a:r>
            <a:r>
              <a:rPr lang="en-GB" dirty="0"/>
              <a:t> hon </a:t>
            </a:r>
            <a:r>
              <a:rPr lang="en-GB" dirty="0" err="1"/>
              <a:t>dylech</a:t>
            </a:r>
            <a:r>
              <a:rPr lang="en-GB" dirty="0"/>
              <a:t> </a:t>
            </a:r>
            <a:r>
              <a:rPr lang="en-GB" dirty="0" err="1"/>
              <a:t>ddewis</a:t>
            </a:r>
            <a:r>
              <a:rPr lang="en-GB" dirty="0"/>
              <a:t> un </a:t>
            </a:r>
            <a:r>
              <a:rPr lang="en-GB" dirty="0" err="1"/>
              <a:t>o'r</a:t>
            </a:r>
            <a:r>
              <a:rPr lang="en-GB" dirty="0"/>
              <a:t> </a:t>
            </a:r>
            <a:r>
              <a:rPr lang="en-GB" dirty="0" err="1"/>
              <a:t>sgiliau</a:t>
            </a:r>
            <a:r>
              <a:rPr lang="en-GB" dirty="0"/>
              <a:t> a </a:t>
            </a:r>
            <a:r>
              <a:rPr lang="en-GB" dirty="0" err="1"/>
              <a:t>gyflwynwyd</a:t>
            </a:r>
            <a:r>
              <a:rPr lang="en-GB" dirty="0"/>
              <a:t> </a:t>
            </a:r>
            <a:r>
              <a:rPr lang="en-GB" dirty="0" err="1"/>
              <a:t>yn</a:t>
            </a:r>
            <a:r>
              <a:rPr lang="en-GB" dirty="0"/>
              <a:t> </a:t>
            </a:r>
            <a:r>
              <a:rPr lang="en-GB" dirty="0" err="1"/>
              <a:t>Uned</a:t>
            </a:r>
            <a:r>
              <a:rPr lang="en-GB" dirty="0"/>
              <a:t> </a:t>
            </a:r>
            <a:r>
              <a:rPr lang="en-GB" dirty="0" err="1"/>
              <a:t>Dau</a:t>
            </a:r>
            <a:r>
              <a:rPr lang="en-GB" dirty="0"/>
              <a:t> a </a:t>
            </a:r>
            <a:r>
              <a:rPr lang="en-GB" dirty="0" err="1"/>
              <a:t>mynegi</a:t>
            </a:r>
            <a:r>
              <a:rPr lang="en-GB" dirty="0"/>
              <a:t> pam </a:t>
            </a:r>
            <a:r>
              <a:rPr lang="en-GB" dirty="0" err="1"/>
              <a:t>rydych</a:t>
            </a:r>
            <a:r>
              <a:rPr lang="en-GB" dirty="0"/>
              <a:t> </a:t>
            </a:r>
            <a:r>
              <a:rPr lang="en-GB" dirty="0" err="1"/>
              <a:t>chi'n</a:t>
            </a:r>
            <a:r>
              <a:rPr lang="en-GB" dirty="0"/>
              <a:t> </a:t>
            </a:r>
            <a:r>
              <a:rPr lang="en-GB" dirty="0" err="1"/>
              <a:t>meddwl</a:t>
            </a:r>
            <a:r>
              <a:rPr lang="en-GB" dirty="0"/>
              <a:t> </a:t>
            </a:r>
            <a:r>
              <a:rPr lang="en-GB" dirty="0" err="1"/>
              <a:t>ei</a:t>
            </a:r>
            <a:r>
              <a:rPr lang="en-GB" dirty="0"/>
              <a:t> bod </a:t>
            </a:r>
            <a:r>
              <a:rPr lang="en-GB" dirty="0" err="1"/>
              <a:t>yn</a:t>
            </a:r>
            <a:r>
              <a:rPr lang="en-GB" dirty="0"/>
              <a:t> </a:t>
            </a:r>
            <a:r>
              <a:rPr lang="en-GB" dirty="0" err="1"/>
              <a:t>bwysig</a:t>
            </a:r>
            <a:r>
              <a:rPr lang="en-GB" dirty="0"/>
              <a:t> </a:t>
            </a:r>
            <a:r>
              <a:rPr lang="en-GB" dirty="0" err="1"/>
              <a:t>i</a:t>
            </a:r>
            <a:r>
              <a:rPr lang="en-GB" dirty="0"/>
              <a:t> </a:t>
            </a:r>
            <a:r>
              <a:rPr lang="en-GB" dirty="0" err="1"/>
              <a:t>yrfa</a:t>
            </a:r>
            <a:r>
              <a:rPr lang="en-GB" dirty="0"/>
              <a:t> </a:t>
            </a:r>
            <a:r>
              <a:rPr lang="en-GB" dirty="0" err="1"/>
              <a:t>mewn</a:t>
            </a:r>
            <a:r>
              <a:rPr lang="en-GB" dirty="0"/>
              <a:t> </a:t>
            </a:r>
            <a:r>
              <a:rPr lang="en-GB" dirty="0" err="1"/>
              <a:t>addysg</a:t>
            </a:r>
            <a:r>
              <a:rPr lang="en-GB" dirty="0"/>
              <a:t> </a:t>
            </a:r>
            <a:r>
              <a:rPr lang="en-GB" dirty="0" err="1"/>
              <a:t>ar</a:t>
            </a:r>
            <a:r>
              <a:rPr lang="en-GB" dirty="0"/>
              <a:t> </a:t>
            </a:r>
            <a:r>
              <a:rPr lang="en-GB" dirty="0" err="1"/>
              <a:t>gyfer</a:t>
            </a:r>
            <a:r>
              <a:rPr lang="en-GB" dirty="0"/>
              <a:t> </a:t>
            </a:r>
            <a:r>
              <a:rPr lang="en-GB" dirty="0" err="1"/>
              <a:t>yr</a:t>
            </a:r>
            <a:r>
              <a:rPr lang="en-GB" dirty="0"/>
              <a:t> 21ain </a:t>
            </a:r>
            <a:r>
              <a:rPr lang="en-GB" dirty="0" err="1"/>
              <a:t>Ganrif</a:t>
            </a:r>
            <a:r>
              <a:rPr lang="en-GB" dirty="0"/>
              <a:t>. </a:t>
            </a:r>
            <a:r>
              <a:rPr lang="en-GB" dirty="0" err="1"/>
              <a:t>Cefnogwch</a:t>
            </a:r>
            <a:r>
              <a:rPr lang="en-GB" dirty="0"/>
              <a:t> </a:t>
            </a:r>
            <a:r>
              <a:rPr lang="en-GB" dirty="0" err="1"/>
              <a:t>pob</a:t>
            </a:r>
            <a:r>
              <a:rPr lang="en-GB" dirty="0"/>
              <a:t> </a:t>
            </a:r>
            <a:r>
              <a:rPr lang="en-GB" dirty="0" err="1"/>
              <a:t>pwynt</a:t>
            </a:r>
            <a:r>
              <a:rPr lang="en-GB" dirty="0"/>
              <a:t> gyda </a:t>
            </a:r>
            <a:r>
              <a:rPr lang="en-GB" dirty="0" err="1"/>
              <a:t>thystiolaeth</a:t>
            </a:r>
            <a:r>
              <a:rPr lang="en-GB" dirty="0"/>
              <a:t> </a:t>
            </a:r>
            <a:r>
              <a:rPr lang="en-GB" dirty="0" err="1"/>
              <a:t>o’ch</a:t>
            </a:r>
            <a:r>
              <a:rPr lang="en-GB" dirty="0"/>
              <a:t> </a:t>
            </a:r>
            <a:r>
              <a:rPr lang="en-GB" dirty="0" err="1"/>
              <a:t>darllen</a:t>
            </a:r>
            <a:r>
              <a:rPr lang="en-GB" dirty="0"/>
              <a:t> </a:t>
            </a:r>
            <a:r>
              <a:rPr lang="en-GB" dirty="0" err="1"/>
              <a:t>academaidd</a:t>
            </a:r>
            <a:r>
              <a:rPr lang="en-GB" dirty="0"/>
              <a:t>.</a:t>
            </a:r>
          </a:p>
          <a:p>
            <a:endParaRPr lang="en-GB" b="1" dirty="0"/>
          </a:p>
        </p:txBody>
      </p:sp>
    </p:spTree>
    <p:extLst>
      <p:ext uri="{BB962C8B-B14F-4D97-AF65-F5344CB8AC3E}">
        <p14:creationId xmlns:p14="http://schemas.microsoft.com/office/powerpoint/2010/main" val="2724166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A95F2346-750B-4B32-BCF0-3488CD9595C2}"/>
              </a:ext>
            </a:extLst>
          </p:cNvPr>
          <p:cNvSpPr>
            <a:spLocks noGrp="1"/>
          </p:cNvSpPr>
          <p:nvPr>
            <p:ph type="title"/>
          </p:nvPr>
        </p:nvSpPr>
        <p:spPr>
          <a:xfrm>
            <a:off x="1005497" y="263529"/>
            <a:ext cx="5983605" cy="1450757"/>
          </a:xfrm>
        </p:spPr>
        <p:txBody>
          <a:bodyPr>
            <a:normAutofit/>
          </a:bodyPr>
          <a:lstStyle/>
          <a:p>
            <a:r>
              <a:rPr lang="en-GB" dirty="0" err="1"/>
              <a:t>Postiad</a:t>
            </a:r>
            <a:r>
              <a:rPr lang="en-GB" dirty="0"/>
              <a:t> 3/ Post 3</a:t>
            </a:r>
          </a:p>
        </p:txBody>
      </p:sp>
      <p:pic>
        <p:nvPicPr>
          <p:cNvPr id="4" name="Picture 4" descr="A picture containing text&#10;&#10;Description automatically generated">
            <a:extLst>
              <a:ext uri="{FF2B5EF4-FFF2-40B4-BE49-F238E27FC236}">
                <a16:creationId xmlns:a16="http://schemas.microsoft.com/office/drawing/2014/main" id="{0592C8A2-E8D3-4F8A-BA79-B0BDC0D8634F}"/>
              </a:ext>
            </a:extLst>
          </p:cNvPr>
          <p:cNvPicPr>
            <a:picLocks noChangeAspect="1"/>
          </p:cNvPicPr>
          <p:nvPr/>
        </p:nvPicPr>
        <p:blipFill rotWithShape="1">
          <a:blip r:embed="rId2"/>
          <a:srcRect l="14848" r="37211" b="2"/>
          <a:stretch/>
        </p:blipFill>
        <p:spPr>
          <a:xfrm>
            <a:off x="9422674" y="205423"/>
            <a:ext cx="1101977" cy="1540043"/>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FE0BC4-1345-4A30-813C-0080B2AF9D17}"/>
              </a:ext>
            </a:extLst>
          </p:cNvPr>
          <p:cNvSpPr>
            <a:spLocks noGrp="1"/>
          </p:cNvSpPr>
          <p:nvPr>
            <p:ph idx="1"/>
          </p:nvPr>
        </p:nvSpPr>
        <p:spPr>
          <a:xfrm>
            <a:off x="6358919" y="2108201"/>
            <a:ext cx="5727904" cy="3760891"/>
          </a:xfrm>
        </p:spPr>
        <p:txBody>
          <a:bodyPr vert="horz" lIns="0" tIns="45720" rIns="0" bIns="45720" rtlCol="0">
            <a:normAutofit fontScale="85000" lnSpcReduction="10000"/>
          </a:bodyPr>
          <a:lstStyle/>
          <a:p>
            <a:pPr>
              <a:lnSpc>
                <a:spcPct val="110000"/>
              </a:lnSpc>
            </a:pPr>
            <a:r>
              <a:rPr lang="en-GB" b="1" dirty="0"/>
              <a:t>Based on your learning from Unit 3, discuss the merits or shortcomings of design thinking to deal with contemporary challenges in education. You must read widely and cite your sources.</a:t>
            </a:r>
            <a:endParaRPr lang="en-GB" dirty="0"/>
          </a:p>
          <a:p>
            <a:pPr>
              <a:lnSpc>
                <a:spcPct val="110000"/>
              </a:lnSpc>
            </a:pPr>
            <a:r>
              <a:rPr lang="en-GB" dirty="0"/>
              <a:t>This post is linked to  Unit Three. </a:t>
            </a:r>
          </a:p>
          <a:p>
            <a:pPr marL="0" indent="0">
              <a:lnSpc>
                <a:spcPct val="110000"/>
              </a:lnSpc>
              <a:buNone/>
            </a:pPr>
            <a:r>
              <a:rPr lang="en-GB" dirty="0"/>
              <a:t>Your post should include:</a:t>
            </a:r>
          </a:p>
          <a:p>
            <a:pPr marL="457200" indent="-457200">
              <a:lnSpc>
                <a:spcPct val="110000"/>
              </a:lnSpc>
              <a:buFont typeface="+mj-lt"/>
              <a:buAutoNum type="arabicPeriod"/>
            </a:pPr>
            <a:r>
              <a:rPr lang="en-GB" dirty="0"/>
              <a:t>A definition of design thinking</a:t>
            </a:r>
          </a:p>
          <a:p>
            <a:pPr marL="457200" indent="-457200">
              <a:lnSpc>
                <a:spcPct val="110000"/>
              </a:lnSpc>
              <a:buFont typeface="+mj-lt"/>
              <a:buAutoNum type="arabicPeriod"/>
            </a:pPr>
            <a:r>
              <a:rPr lang="en-GB" dirty="0"/>
              <a:t> Case examples of the use of DT in contemporary education</a:t>
            </a:r>
          </a:p>
          <a:p>
            <a:pPr marL="457200" indent="-457200">
              <a:lnSpc>
                <a:spcPct val="110000"/>
              </a:lnSpc>
              <a:buFont typeface="+mj-lt"/>
              <a:buAutoNum type="arabicPeriod"/>
            </a:pPr>
            <a:r>
              <a:rPr lang="en-GB" dirty="0"/>
              <a:t>A discussion of the pros and cons of design thinking. The wider your reading the stronger your writing. </a:t>
            </a:r>
          </a:p>
          <a:p>
            <a:pPr marL="457200" indent="-457200">
              <a:lnSpc>
                <a:spcPct val="110000"/>
              </a:lnSpc>
              <a:buFont typeface="+mj-lt"/>
              <a:buAutoNum type="arabicPeriod"/>
            </a:pPr>
            <a:endParaRPr lang="en-GB" dirty="0"/>
          </a:p>
          <a:p>
            <a:pPr>
              <a:lnSpc>
                <a:spcPct val="110000"/>
              </a:lnSpc>
            </a:pPr>
            <a:endParaRPr lang="en-GB"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a:extLst>
              <a:ext uri="{FF2B5EF4-FFF2-40B4-BE49-F238E27FC236}">
                <a16:creationId xmlns:a16="http://schemas.microsoft.com/office/drawing/2014/main" id="{1D993442-EACE-445E-986A-B13F37A1D9A9}"/>
              </a:ext>
            </a:extLst>
          </p:cNvPr>
          <p:cNvSpPr txBox="1"/>
          <p:nvPr/>
        </p:nvSpPr>
        <p:spPr>
          <a:xfrm>
            <a:off x="811442" y="2023963"/>
            <a:ext cx="5021639" cy="4641463"/>
          </a:xfrm>
          <a:prstGeom prst="rect">
            <a:avLst/>
          </a:prstGeom>
          <a:noFill/>
        </p:spPr>
        <p:txBody>
          <a:bodyPr wrap="square">
            <a:spAutoFit/>
          </a:bodyPr>
          <a:lstStyle/>
          <a:p>
            <a:pPr>
              <a:lnSpc>
                <a:spcPct val="110000"/>
              </a:lnSpc>
            </a:pPr>
            <a:r>
              <a:rPr lang="en-GB" b="1" dirty="0" err="1"/>
              <a:t>Yn</a:t>
            </a:r>
            <a:r>
              <a:rPr lang="en-GB" b="1" dirty="0"/>
              <a:t> </a:t>
            </a:r>
            <a:r>
              <a:rPr lang="en-GB" b="1" dirty="0" err="1"/>
              <a:t>seiliedig</a:t>
            </a:r>
            <a:r>
              <a:rPr lang="en-GB" b="1" dirty="0"/>
              <a:t> </a:t>
            </a:r>
            <a:r>
              <a:rPr lang="en-GB" b="1" dirty="0" err="1"/>
              <a:t>ar</a:t>
            </a:r>
            <a:r>
              <a:rPr lang="en-GB" b="1" dirty="0"/>
              <a:t> </a:t>
            </a:r>
            <a:r>
              <a:rPr lang="en-GB" b="1" dirty="0" err="1"/>
              <a:t>eich</a:t>
            </a:r>
            <a:r>
              <a:rPr lang="en-GB" b="1" dirty="0"/>
              <a:t> </a:t>
            </a:r>
            <a:r>
              <a:rPr lang="en-GB" b="1" dirty="0" err="1"/>
              <a:t>dysgu</a:t>
            </a:r>
            <a:r>
              <a:rPr lang="en-GB" b="1" dirty="0"/>
              <a:t> o </a:t>
            </a:r>
            <a:r>
              <a:rPr lang="en-GB" b="1" dirty="0" err="1"/>
              <a:t>Uned</a:t>
            </a:r>
            <a:r>
              <a:rPr lang="en-GB" b="1" dirty="0"/>
              <a:t> 3, </a:t>
            </a:r>
            <a:r>
              <a:rPr lang="en-GB" b="1" dirty="0" err="1"/>
              <a:t>trafodwch</a:t>
            </a:r>
            <a:r>
              <a:rPr lang="en-GB" b="1" dirty="0"/>
              <a:t> </a:t>
            </a:r>
            <a:r>
              <a:rPr lang="en-GB" b="1" dirty="0" err="1"/>
              <a:t>rinweddau</a:t>
            </a:r>
            <a:r>
              <a:rPr lang="en-GB" b="1" dirty="0"/>
              <a:t> neu </a:t>
            </a:r>
            <a:r>
              <a:rPr lang="en-GB" b="1" dirty="0" err="1"/>
              <a:t>ddiffygion</a:t>
            </a:r>
            <a:r>
              <a:rPr lang="en-GB" b="1" dirty="0"/>
              <a:t> </a:t>
            </a:r>
            <a:r>
              <a:rPr lang="en-GB" b="1" dirty="0" err="1"/>
              <a:t>meddwl</a:t>
            </a:r>
            <a:r>
              <a:rPr lang="en-GB" b="1" dirty="0"/>
              <a:t> </a:t>
            </a:r>
            <a:r>
              <a:rPr lang="en-GB" b="1" dirty="0" err="1"/>
              <a:t>dylunio</a:t>
            </a:r>
            <a:r>
              <a:rPr lang="en-GB" b="1" dirty="0"/>
              <a:t> </a:t>
            </a:r>
            <a:r>
              <a:rPr lang="en-GB" b="1" dirty="0" err="1"/>
              <a:t>i</a:t>
            </a:r>
            <a:r>
              <a:rPr lang="en-GB" b="1" dirty="0"/>
              <a:t> </a:t>
            </a:r>
            <a:r>
              <a:rPr lang="en-GB" b="1" dirty="0" err="1"/>
              <a:t>ddelio</a:t>
            </a:r>
            <a:r>
              <a:rPr lang="en-GB" b="1" dirty="0"/>
              <a:t> â </a:t>
            </a:r>
            <a:r>
              <a:rPr lang="en-GB" b="1" dirty="0" err="1"/>
              <a:t>heriau</a:t>
            </a:r>
            <a:r>
              <a:rPr lang="en-GB" b="1" dirty="0"/>
              <a:t> </a:t>
            </a:r>
            <a:r>
              <a:rPr lang="en-GB" b="1" dirty="0" err="1"/>
              <a:t>cyfoes</a:t>
            </a:r>
            <a:r>
              <a:rPr lang="en-GB" b="1" dirty="0"/>
              <a:t> </a:t>
            </a:r>
            <a:r>
              <a:rPr lang="en-GB" b="1" dirty="0" err="1"/>
              <a:t>mewn</a:t>
            </a:r>
            <a:r>
              <a:rPr lang="en-GB" b="1" dirty="0"/>
              <a:t> </a:t>
            </a:r>
            <a:r>
              <a:rPr lang="en-GB" b="1" dirty="0" err="1"/>
              <a:t>addysg</a:t>
            </a:r>
            <a:r>
              <a:rPr lang="en-GB" b="1" dirty="0"/>
              <a:t>. </a:t>
            </a:r>
            <a:r>
              <a:rPr lang="en-GB" b="1" dirty="0" err="1"/>
              <a:t>Rhaid</a:t>
            </a:r>
            <a:r>
              <a:rPr lang="en-GB" b="1" dirty="0"/>
              <a:t> </a:t>
            </a:r>
            <a:r>
              <a:rPr lang="en-GB" b="1" dirty="0" err="1"/>
              <a:t>dallen</a:t>
            </a:r>
            <a:r>
              <a:rPr lang="en-GB" b="1" dirty="0"/>
              <a:t> </a:t>
            </a:r>
            <a:r>
              <a:rPr lang="en-GB" b="1" dirty="0" err="1"/>
              <a:t>yn</a:t>
            </a:r>
            <a:r>
              <a:rPr lang="en-GB" b="1" dirty="0"/>
              <a:t> </a:t>
            </a:r>
            <a:r>
              <a:rPr lang="en-GB" b="1" dirty="0" err="1"/>
              <a:t>eang</a:t>
            </a:r>
            <a:r>
              <a:rPr lang="en-GB" b="1" dirty="0"/>
              <a:t> a nodi </a:t>
            </a:r>
            <a:r>
              <a:rPr lang="en-GB" b="1" dirty="0" err="1"/>
              <a:t>eich</a:t>
            </a:r>
            <a:r>
              <a:rPr lang="en-GB" b="1" dirty="0"/>
              <a:t> </a:t>
            </a:r>
            <a:r>
              <a:rPr lang="en-GB" b="1" dirty="0" err="1"/>
              <a:t>ffynonellau</a:t>
            </a:r>
            <a:r>
              <a:rPr lang="en-GB" b="1" dirty="0"/>
              <a:t>.</a:t>
            </a:r>
          </a:p>
          <a:p>
            <a:pPr>
              <a:lnSpc>
                <a:spcPct val="110000"/>
              </a:lnSpc>
            </a:pPr>
            <a:r>
              <a:rPr lang="en-GB" dirty="0" err="1"/>
              <a:t>Mae’r</a:t>
            </a:r>
            <a:r>
              <a:rPr lang="en-GB" dirty="0"/>
              <a:t> </a:t>
            </a:r>
            <a:r>
              <a:rPr lang="en-GB" dirty="0" err="1"/>
              <a:t>postiad</a:t>
            </a:r>
            <a:r>
              <a:rPr lang="en-GB" dirty="0"/>
              <a:t> </a:t>
            </a:r>
            <a:r>
              <a:rPr lang="en-GB" dirty="0" err="1"/>
              <a:t>yma</a:t>
            </a:r>
            <a:r>
              <a:rPr lang="en-GB" dirty="0"/>
              <a:t> </a:t>
            </a:r>
            <a:r>
              <a:rPr lang="en-GB" dirty="0" err="1"/>
              <a:t>yn</a:t>
            </a:r>
            <a:r>
              <a:rPr lang="en-GB" dirty="0"/>
              <a:t> </a:t>
            </a:r>
            <a:r>
              <a:rPr lang="en-GB" dirty="0" err="1"/>
              <a:t>gysylltiedig</a:t>
            </a:r>
            <a:r>
              <a:rPr lang="en-GB" dirty="0"/>
              <a:t> ag </a:t>
            </a:r>
            <a:r>
              <a:rPr lang="en-GB" dirty="0" err="1"/>
              <a:t>Uned</a:t>
            </a:r>
            <a:r>
              <a:rPr lang="en-GB" dirty="0"/>
              <a:t> Tri. </a:t>
            </a:r>
          </a:p>
          <a:p>
            <a:pPr>
              <a:lnSpc>
                <a:spcPct val="110000"/>
              </a:lnSpc>
            </a:pPr>
            <a:r>
              <a:rPr lang="en-GB" dirty="0">
                <a:solidFill>
                  <a:schemeClr val="accent2">
                    <a:lumMod val="60000"/>
                    <a:lumOff val="40000"/>
                  </a:schemeClr>
                </a:solidFill>
              </a:rPr>
              <a:t>1. </a:t>
            </a:r>
            <a:r>
              <a:rPr lang="en-GB" dirty="0" err="1"/>
              <a:t>Dylai</a:t>
            </a:r>
            <a:r>
              <a:rPr lang="en-GB" dirty="0"/>
              <a:t> </a:t>
            </a:r>
            <a:r>
              <a:rPr lang="en-GB" dirty="0" err="1"/>
              <a:t>eich</a:t>
            </a:r>
            <a:r>
              <a:rPr lang="en-GB" dirty="0"/>
              <a:t> </a:t>
            </a:r>
            <a:r>
              <a:rPr lang="en-GB" dirty="0" err="1"/>
              <a:t>swydd</a:t>
            </a:r>
            <a:r>
              <a:rPr lang="en-GB" dirty="0"/>
              <a:t> </a:t>
            </a:r>
            <a:r>
              <a:rPr lang="en-GB" dirty="0" err="1"/>
              <a:t>gynnwys</a:t>
            </a:r>
            <a:r>
              <a:rPr lang="en-GB" dirty="0"/>
              <a:t>:</a:t>
            </a:r>
          </a:p>
          <a:p>
            <a:pPr>
              <a:lnSpc>
                <a:spcPct val="110000"/>
              </a:lnSpc>
            </a:pPr>
            <a:r>
              <a:rPr lang="en-GB" dirty="0" err="1"/>
              <a:t>Diffiniad</a:t>
            </a:r>
            <a:r>
              <a:rPr lang="en-GB" dirty="0"/>
              <a:t> o </a:t>
            </a:r>
            <a:r>
              <a:rPr lang="en-GB" dirty="0" err="1"/>
              <a:t>feddwl</a:t>
            </a:r>
            <a:r>
              <a:rPr lang="en-GB" dirty="0"/>
              <a:t> </a:t>
            </a:r>
            <a:r>
              <a:rPr lang="en-GB" dirty="0" err="1"/>
              <a:t>dylunio</a:t>
            </a:r>
            <a:endParaRPr lang="en-GB" dirty="0"/>
          </a:p>
          <a:p>
            <a:pPr>
              <a:lnSpc>
                <a:spcPct val="110000"/>
              </a:lnSpc>
            </a:pPr>
            <a:r>
              <a:rPr lang="en-GB" dirty="0"/>
              <a:t> </a:t>
            </a:r>
            <a:r>
              <a:rPr lang="en-GB" dirty="0">
                <a:solidFill>
                  <a:schemeClr val="accent2">
                    <a:lumMod val="60000"/>
                    <a:lumOff val="40000"/>
                  </a:schemeClr>
                </a:solidFill>
              </a:rPr>
              <a:t>2. </a:t>
            </a:r>
            <a:r>
              <a:rPr lang="en-GB" dirty="0" err="1"/>
              <a:t>Enghreifftiau</a:t>
            </a:r>
            <a:r>
              <a:rPr lang="en-GB" dirty="0"/>
              <a:t> </a:t>
            </a:r>
            <a:r>
              <a:rPr lang="en-GB" dirty="0" err="1"/>
              <a:t>achos</a:t>
            </a:r>
            <a:r>
              <a:rPr lang="en-GB" dirty="0"/>
              <a:t> </a:t>
            </a:r>
            <a:r>
              <a:rPr lang="en-GB" dirty="0" err="1"/>
              <a:t>o'r</a:t>
            </a:r>
            <a:r>
              <a:rPr lang="en-GB" dirty="0"/>
              <a:t> </a:t>
            </a:r>
            <a:r>
              <a:rPr lang="en-GB" dirty="0" err="1"/>
              <a:t>defnydd</a:t>
            </a:r>
            <a:r>
              <a:rPr lang="en-GB" dirty="0"/>
              <a:t> o DT </a:t>
            </a:r>
            <a:r>
              <a:rPr lang="en-GB" dirty="0" err="1"/>
              <a:t>mewn</a:t>
            </a:r>
            <a:r>
              <a:rPr lang="en-GB" dirty="0"/>
              <a:t> </a:t>
            </a:r>
            <a:r>
              <a:rPr lang="en-GB" dirty="0" err="1"/>
              <a:t>addysg</a:t>
            </a:r>
            <a:r>
              <a:rPr lang="en-GB" dirty="0"/>
              <a:t> </a:t>
            </a:r>
            <a:r>
              <a:rPr lang="en-GB" dirty="0" err="1"/>
              <a:t>gyfoes</a:t>
            </a:r>
            <a:endParaRPr lang="en-GB" dirty="0"/>
          </a:p>
          <a:p>
            <a:pPr>
              <a:lnSpc>
                <a:spcPct val="110000"/>
              </a:lnSpc>
            </a:pPr>
            <a:r>
              <a:rPr lang="en-GB" dirty="0">
                <a:solidFill>
                  <a:schemeClr val="accent2">
                    <a:lumMod val="60000"/>
                    <a:lumOff val="40000"/>
                  </a:schemeClr>
                </a:solidFill>
              </a:rPr>
              <a:t>3. </a:t>
            </a:r>
            <a:r>
              <a:rPr lang="en-GB" dirty="0" err="1"/>
              <a:t>Trafodaeth</a:t>
            </a:r>
            <a:r>
              <a:rPr lang="en-GB" dirty="0"/>
              <a:t> </a:t>
            </a:r>
            <a:r>
              <a:rPr lang="en-GB" dirty="0" err="1"/>
              <a:t>ar</a:t>
            </a:r>
            <a:r>
              <a:rPr lang="en-GB" dirty="0"/>
              <a:t> </a:t>
            </a:r>
            <a:r>
              <a:rPr lang="en-GB" dirty="0" err="1"/>
              <a:t>fanteision</a:t>
            </a:r>
            <a:r>
              <a:rPr lang="en-GB" dirty="0"/>
              <a:t> ac </a:t>
            </a:r>
            <a:r>
              <a:rPr lang="en-GB" dirty="0" err="1"/>
              <a:t>anfanteision</a:t>
            </a:r>
            <a:r>
              <a:rPr lang="en-GB" dirty="0"/>
              <a:t> </a:t>
            </a:r>
            <a:r>
              <a:rPr lang="en-GB" dirty="0" err="1"/>
              <a:t>meddwl</a:t>
            </a:r>
            <a:r>
              <a:rPr lang="en-GB" dirty="0"/>
              <a:t> </a:t>
            </a:r>
            <a:r>
              <a:rPr lang="en-GB" dirty="0" err="1"/>
              <a:t>dylunio</a:t>
            </a:r>
            <a:r>
              <a:rPr lang="en-GB" dirty="0"/>
              <a:t>. Mae </a:t>
            </a:r>
            <a:r>
              <a:rPr lang="en-GB" dirty="0" err="1"/>
              <a:t>darllen</a:t>
            </a:r>
            <a:r>
              <a:rPr lang="en-GB" dirty="0"/>
              <a:t> </a:t>
            </a:r>
            <a:r>
              <a:rPr lang="en-GB" dirty="0" err="1"/>
              <a:t>yn</a:t>
            </a:r>
            <a:r>
              <a:rPr lang="en-GB" dirty="0"/>
              <a:t> </a:t>
            </a:r>
            <a:r>
              <a:rPr lang="en-GB" dirty="0" err="1"/>
              <a:t>eang</a:t>
            </a:r>
            <a:r>
              <a:rPr lang="en-GB" dirty="0"/>
              <a:t> </a:t>
            </a:r>
            <a:r>
              <a:rPr lang="en-GB" dirty="0" err="1"/>
              <a:t>yn</a:t>
            </a:r>
            <a:r>
              <a:rPr lang="en-GB" dirty="0"/>
              <a:t> </a:t>
            </a:r>
            <a:r>
              <a:rPr lang="en-GB" dirty="0" err="1"/>
              <a:t>arwain</a:t>
            </a:r>
            <a:r>
              <a:rPr lang="en-GB" dirty="0"/>
              <a:t> at </a:t>
            </a:r>
            <a:r>
              <a:rPr lang="en-GB" dirty="0" err="1"/>
              <a:t>ysgrifennu</a:t>
            </a:r>
            <a:r>
              <a:rPr lang="en-GB" dirty="0"/>
              <a:t> </a:t>
            </a:r>
            <a:r>
              <a:rPr lang="en-GB" dirty="0" err="1"/>
              <a:t>mwy</a:t>
            </a:r>
            <a:r>
              <a:rPr lang="en-GB" dirty="0"/>
              <a:t> </a:t>
            </a:r>
            <a:r>
              <a:rPr lang="en-GB" dirty="0" err="1"/>
              <a:t>safonol</a:t>
            </a:r>
            <a:r>
              <a:rPr lang="en-GB" dirty="0"/>
              <a:t>. </a:t>
            </a:r>
          </a:p>
          <a:p>
            <a:pPr>
              <a:lnSpc>
                <a:spcPct val="110000"/>
              </a:lnSpc>
            </a:pPr>
            <a:endParaRPr lang="en-GB" b="1" dirty="0"/>
          </a:p>
        </p:txBody>
      </p:sp>
    </p:spTree>
    <p:extLst>
      <p:ext uri="{BB962C8B-B14F-4D97-AF65-F5344CB8AC3E}">
        <p14:creationId xmlns:p14="http://schemas.microsoft.com/office/powerpoint/2010/main" val="1238630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7140C4-2298-43E1-AAED-E2D8260F2ABF}"/>
              </a:ext>
            </a:extLst>
          </p:cNvPr>
          <p:cNvSpPr>
            <a:spLocks noGrp="1"/>
          </p:cNvSpPr>
          <p:nvPr>
            <p:ph type="title"/>
          </p:nvPr>
        </p:nvSpPr>
        <p:spPr>
          <a:xfrm>
            <a:off x="622797" y="2175715"/>
            <a:ext cx="3659246" cy="2850319"/>
          </a:xfrm>
        </p:spPr>
        <p:txBody>
          <a:bodyPr vert="horz" lIns="91440" tIns="45720" rIns="91440" bIns="45720" rtlCol="0" anchor="b">
            <a:normAutofit fontScale="90000"/>
          </a:bodyPr>
          <a:lstStyle/>
          <a:p>
            <a:r>
              <a:rPr lang="en-US" sz="5400" dirty="0" err="1">
                <a:solidFill>
                  <a:srgbClr val="FFFFFF"/>
                </a:solidFill>
              </a:rPr>
              <a:t>Dewch</a:t>
            </a:r>
            <a:r>
              <a:rPr lang="en-US" sz="5400" dirty="0">
                <a:solidFill>
                  <a:srgbClr val="FFFFFF"/>
                </a:solidFill>
              </a:rPr>
              <a:t> </a:t>
            </a:r>
            <a:r>
              <a:rPr lang="en-US" sz="5400" dirty="0" err="1">
                <a:solidFill>
                  <a:srgbClr val="FFFFFF"/>
                </a:solidFill>
              </a:rPr>
              <a:t>i</a:t>
            </a:r>
            <a:r>
              <a:rPr lang="en-US" sz="5400" dirty="0">
                <a:solidFill>
                  <a:srgbClr val="FFFFFF"/>
                </a:solidFill>
              </a:rPr>
              <a:t> </a:t>
            </a:r>
            <a:r>
              <a:rPr lang="en-US" sz="5400" dirty="0" err="1">
                <a:solidFill>
                  <a:srgbClr val="FFFFFF"/>
                </a:solidFill>
              </a:rPr>
              <a:t>edrych</a:t>
            </a:r>
            <a:r>
              <a:rPr lang="en-US" sz="5400" dirty="0">
                <a:solidFill>
                  <a:srgbClr val="FFFFFF"/>
                </a:solidFill>
              </a:rPr>
              <a:t> </a:t>
            </a:r>
            <a:r>
              <a:rPr lang="en-US" sz="5400" dirty="0" err="1">
                <a:solidFill>
                  <a:srgbClr val="FFFFFF"/>
                </a:solidFill>
              </a:rPr>
              <a:t>ar</a:t>
            </a:r>
            <a:r>
              <a:rPr lang="en-US" sz="5400" dirty="0">
                <a:solidFill>
                  <a:srgbClr val="FFFFFF"/>
                </a:solidFill>
              </a:rPr>
              <a:t> </a:t>
            </a:r>
            <a:r>
              <a:rPr lang="en-US" sz="5400" dirty="0" err="1">
                <a:solidFill>
                  <a:srgbClr val="FFFFFF"/>
                </a:solidFill>
              </a:rPr>
              <a:t>esiampl</a:t>
            </a:r>
            <a:br>
              <a:rPr lang="en-US" sz="5400" dirty="0">
                <a:solidFill>
                  <a:srgbClr val="FFFFFF"/>
                </a:solidFill>
              </a:rPr>
            </a:br>
            <a:r>
              <a:rPr lang="en-US" sz="5400" dirty="0">
                <a:solidFill>
                  <a:srgbClr val="FFFFFF"/>
                </a:solidFill>
              </a:rPr>
              <a:t>Let's look at an example</a:t>
            </a:r>
            <a:endParaRPr lang="en-US" sz="5400" dirty="0"/>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A85668F1-7FF1-48DB-B5FB-37B622B6984D}"/>
              </a:ext>
            </a:extLst>
          </p:cNvPr>
          <p:cNvPicPr>
            <a:picLocks noGrp="1" noChangeAspect="1"/>
          </p:cNvPicPr>
          <p:nvPr>
            <p:ph idx="1"/>
          </p:nvPr>
        </p:nvPicPr>
        <p:blipFill rotWithShape="1">
          <a:blip r:embed="rId2"/>
          <a:srcRect l="3858" r="-2" b="-2"/>
          <a:stretch/>
        </p:blipFill>
        <p:spPr>
          <a:xfrm>
            <a:off x="4631936" y="10"/>
            <a:ext cx="7556889" cy="6857990"/>
          </a:xfrm>
          <a:prstGeom prst="rect">
            <a:avLst/>
          </a:prstGeom>
        </p:spPr>
      </p:pic>
    </p:spTree>
    <p:extLst>
      <p:ext uri="{BB962C8B-B14F-4D97-AF65-F5344CB8AC3E}">
        <p14:creationId xmlns:p14="http://schemas.microsoft.com/office/powerpoint/2010/main" val="112145483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307140C4-2298-43E1-AAED-E2D8260F2ABF}"/>
              </a:ext>
            </a:extLst>
          </p:cNvPr>
          <p:cNvSpPr>
            <a:spLocks noGrp="1"/>
          </p:cNvSpPr>
          <p:nvPr>
            <p:ph type="title"/>
          </p:nvPr>
        </p:nvSpPr>
        <p:spPr>
          <a:xfrm>
            <a:off x="8242170" y="624586"/>
            <a:ext cx="3401961" cy="3475671"/>
          </a:xfrm>
        </p:spPr>
        <p:txBody>
          <a:bodyPr vert="horz" lIns="91440" tIns="45720" rIns="91440" bIns="45720" rtlCol="0" anchor="b">
            <a:noAutofit/>
          </a:bodyPr>
          <a:lstStyle/>
          <a:p>
            <a:r>
              <a:rPr lang="en-US" sz="3500" dirty="0" err="1">
                <a:solidFill>
                  <a:srgbClr val="FFFFFF"/>
                </a:solidFill>
                <a:highlight>
                  <a:srgbClr val="000000"/>
                </a:highlight>
              </a:rPr>
              <a:t>Dewch</a:t>
            </a:r>
            <a:r>
              <a:rPr lang="en-US" sz="3500" dirty="0">
                <a:solidFill>
                  <a:srgbClr val="FFFFFF"/>
                </a:solidFill>
                <a:highlight>
                  <a:srgbClr val="000000"/>
                </a:highlight>
              </a:rPr>
              <a:t> </a:t>
            </a:r>
            <a:r>
              <a:rPr lang="en-US" sz="3500" dirty="0" err="1">
                <a:solidFill>
                  <a:srgbClr val="FFFFFF"/>
                </a:solidFill>
                <a:highlight>
                  <a:srgbClr val="000000"/>
                </a:highlight>
              </a:rPr>
              <a:t>i</a:t>
            </a:r>
            <a:r>
              <a:rPr lang="en-US" sz="3500" dirty="0">
                <a:solidFill>
                  <a:srgbClr val="FFFFFF"/>
                </a:solidFill>
                <a:highlight>
                  <a:srgbClr val="000000"/>
                </a:highlight>
              </a:rPr>
              <a:t> </a:t>
            </a:r>
            <a:r>
              <a:rPr lang="en-US" sz="3500" dirty="0" err="1">
                <a:solidFill>
                  <a:srgbClr val="FFFFFF"/>
                </a:solidFill>
                <a:highlight>
                  <a:srgbClr val="000000"/>
                </a:highlight>
              </a:rPr>
              <a:t>edrych</a:t>
            </a:r>
            <a:r>
              <a:rPr lang="en-US" sz="3500" dirty="0">
                <a:solidFill>
                  <a:srgbClr val="FFFFFF"/>
                </a:solidFill>
                <a:highlight>
                  <a:srgbClr val="000000"/>
                </a:highlight>
              </a:rPr>
              <a:t> </a:t>
            </a:r>
            <a:r>
              <a:rPr lang="en-US" sz="3500" dirty="0" err="1">
                <a:solidFill>
                  <a:srgbClr val="FFFFFF"/>
                </a:solidFill>
                <a:highlight>
                  <a:srgbClr val="000000"/>
                </a:highlight>
              </a:rPr>
              <a:t>ar</a:t>
            </a:r>
            <a:r>
              <a:rPr lang="en-US" sz="3500" dirty="0">
                <a:solidFill>
                  <a:srgbClr val="FFFFFF"/>
                </a:solidFill>
                <a:highlight>
                  <a:srgbClr val="000000"/>
                </a:highlight>
              </a:rPr>
              <a:t> </a:t>
            </a:r>
            <a:r>
              <a:rPr lang="en-US" sz="3500" dirty="0" err="1">
                <a:solidFill>
                  <a:srgbClr val="FFFFFF"/>
                </a:solidFill>
                <a:highlight>
                  <a:srgbClr val="000000"/>
                </a:highlight>
              </a:rPr>
              <a:t>esiampl</a:t>
            </a:r>
            <a:r>
              <a:rPr lang="en-US" sz="3500" dirty="0">
                <a:solidFill>
                  <a:srgbClr val="FFFFFF"/>
                </a:solidFill>
                <a:highlight>
                  <a:srgbClr val="000000"/>
                </a:highlight>
              </a:rPr>
              <a:t>/</a:t>
            </a:r>
            <a:br>
              <a:rPr lang="en-US" sz="3500" dirty="0">
                <a:solidFill>
                  <a:srgbClr val="FFFFFF"/>
                </a:solidFill>
                <a:highlight>
                  <a:srgbClr val="000000"/>
                </a:highlight>
              </a:rPr>
            </a:br>
            <a:r>
              <a:rPr lang="en-US" sz="3500" dirty="0">
                <a:solidFill>
                  <a:srgbClr val="FFFFFF"/>
                </a:solidFill>
                <a:highlight>
                  <a:srgbClr val="000000"/>
                </a:highlight>
              </a:rPr>
              <a:t>Let’s look at an example</a:t>
            </a:r>
            <a:endParaRPr lang="en-US" sz="3500" dirty="0">
              <a:solidFill>
                <a:schemeClr val="tx1">
                  <a:lumMod val="85000"/>
                  <a:lumOff val="15000"/>
                </a:schemeClr>
              </a:solidFill>
              <a:highlight>
                <a:srgbClr val="000000"/>
              </a:highlight>
            </a:endParaRPr>
          </a:p>
        </p:txBody>
      </p:sp>
      <p:pic>
        <p:nvPicPr>
          <p:cNvPr id="8" name="Picture 9" descr="Diagram&#10;&#10;Description automatically generated">
            <a:extLst>
              <a:ext uri="{FF2B5EF4-FFF2-40B4-BE49-F238E27FC236}">
                <a16:creationId xmlns:a16="http://schemas.microsoft.com/office/drawing/2014/main" id="{3330D805-7436-424F-B68E-6DDCA9A03BEB}"/>
              </a:ext>
            </a:extLst>
          </p:cNvPr>
          <p:cNvPicPr>
            <a:picLocks noGrp="1" noChangeAspect="1"/>
          </p:cNvPicPr>
          <p:nvPr>
            <p:ph idx="1"/>
          </p:nvPr>
        </p:nvPicPr>
        <p:blipFill>
          <a:blip r:embed="rId2"/>
          <a:stretch>
            <a:fillRect/>
          </a:stretch>
        </p:blipFill>
        <p:spPr>
          <a:xfrm>
            <a:off x="633999" y="1058933"/>
            <a:ext cx="6912217" cy="4216451"/>
          </a:xfrm>
          <a:prstGeom prst="rect">
            <a:avLst/>
          </a:prstGeom>
        </p:spPr>
      </p:pic>
      <p:cxnSp>
        <p:nvCxnSpPr>
          <p:cNvPr id="26" name="Straight Connector 25">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11" descr="A picture containing text, plant, screenshot&#10;&#10;Description automatically generated">
            <a:extLst>
              <a:ext uri="{FF2B5EF4-FFF2-40B4-BE49-F238E27FC236}">
                <a16:creationId xmlns:a16="http://schemas.microsoft.com/office/drawing/2014/main" id="{E557D3F4-6CF6-4717-98D9-C6BC842B0C3C}"/>
              </a:ext>
            </a:extLst>
          </p:cNvPr>
          <p:cNvPicPr>
            <a:picLocks noChangeAspect="1"/>
          </p:cNvPicPr>
          <p:nvPr/>
        </p:nvPicPr>
        <p:blipFill rotWithShape="1">
          <a:blip r:embed="rId3"/>
          <a:srcRect l="-464" t="-63542" r="619" b="63021"/>
          <a:stretch/>
        </p:blipFill>
        <p:spPr>
          <a:xfrm>
            <a:off x="547869" y="3244945"/>
            <a:ext cx="6215619" cy="1863183"/>
          </a:xfrm>
          <a:prstGeom prst="rect">
            <a:avLst/>
          </a:prstGeom>
        </p:spPr>
      </p:pic>
    </p:spTree>
    <p:extLst>
      <p:ext uri="{BB962C8B-B14F-4D97-AF65-F5344CB8AC3E}">
        <p14:creationId xmlns:p14="http://schemas.microsoft.com/office/powerpoint/2010/main" val="4032298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15" name="Rectangle 1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9C66E7-DA6F-4B5A-94AA-188455E68E1E}"/>
              </a:ext>
            </a:extLst>
          </p:cNvPr>
          <p:cNvSpPr>
            <a:spLocks noGrp="1"/>
          </p:cNvSpPr>
          <p:nvPr>
            <p:ph type="title"/>
          </p:nvPr>
        </p:nvSpPr>
        <p:spPr>
          <a:xfrm>
            <a:off x="484814" y="1911532"/>
            <a:ext cx="3659246" cy="2862699"/>
          </a:xfrm>
        </p:spPr>
        <p:txBody>
          <a:bodyPr vert="horz" lIns="91440" tIns="45720" rIns="91440" bIns="45720" rtlCol="0" anchor="b">
            <a:normAutofit fontScale="90000"/>
          </a:bodyPr>
          <a:lstStyle/>
          <a:p>
            <a:r>
              <a:rPr lang="en-US" dirty="0" err="1">
                <a:solidFill>
                  <a:srgbClr val="FFFFFF"/>
                </a:solidFill>
              </a:rPr>
              <a:t>Dewch</a:t>
            </a:r>
            <a:r>
              <a:rPr lang="en-US" dirty="0">
                <a:solidFill>
                  <a:srgbClr val="FFFFFF"/>
                </a:solidFill>
              </a:rPr>
              <a:t> </a:t>
            </a:r>
            <a:r>
              <a:rPr lang="en-US" dirty="0" err="1">
                <a:solidFill>
                  <a:srgbClr val="FFFFFF"/>
                </a:solidFill>
              </a:rPr>
              <a:t>i</a:t>
            </a:r>
            <a:r>
              <a:rPr lang="en-US" dirty="0">
                <a:solidFill>
                  <a:srgbClr val="FFFFFF"/>
                </a:solidFill>
              </a:rPr>
              <a:t> </a:t>
            </a:r>
            <a:r>
              <a:rPr lang="en-US" dirty="0" err="1">
                <a:solidFill>
                  <a:srgbClr val="FFFFFF"/>
                </a:solidFill>
              </a:rPr>
              <a:t>edrych</a:t>
            </a:r>
            <a:r>
              <a:rPr lang="en-US" dirty="0">
                <a:solidFill>
                  <a:srgbClr val="FFFFFF"/>
                </a:solidFill>
              </a:rPr>
              <a:t> </a:t>
            </a:r>
            <a:r>
              <a:rPr lang="en-US" dirty="0" err="1">
                <a:solidFill>
                  <a:srgbClr val="FFFFFF"/>
                </a:solidFill>
              </a:rPr>
              <a:t>ar</a:t>
            </a:r>
            <a:r>
              <a:rPr lang="en-US" dirty="0">
                <a:solidFill>
                  <a:srgbClr val="FFFFFF"/>
                </a:solidFill>
              </a:rPr>
              <a:t> </a:t>
            </a:r>
            <a:r>
              <a:rPr lang="en-US" dirty="0" err="1">
                <a:solidFill>
                  <a:srgbClr val="FFFFFF"/>
                </a:solidFill>
              </a:rPr>
              <a:t>esiampl</a:t>
            </a:r>
            <a:br>
              <a:rPr lang="en-US" dirty="0">
                <a:solidFill>
                  <a:srgbClr val="FFFFFF"/>
                </a:solidFill>
              </a:rPr>
            </a:br>
            <a:r>
              <a:rPr lang="en-US" dirty="0">
                <a:solidFill>
                  <a:srgbClr val="FFFFFF"/>
                </a:solidFill>
              </a:rPr>
              <a:t>Let's look at an example</a:t>
            </a:r>
          </a:p>
        </p:txBody>
      </p:sp>
      <p:cxnSp>
        <p:nvCxnSpPr>
          <p:cNvPr id="17" name="Straight Connector 1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Text&#10;&#10;Description automatically generated">
            <a:extLst>
              <a:ext uri="{FF2B5EF4-FFF2-40B4-BE49-F238E27FC236}">
                <a16:creationId xmlns:a16="http://schemas.microsoft.com/office/drawing/2014/main" id="{7A30E31E-0031-417A-A8D4-C13BE2751BF8}"/>
              </a:ext>
            </a:extLst>
          </p:cNvPr>
          <p:cNvPicPr>
            <a:picLocks noGrp="1" noChangeAspect="1"/>
          </p:cNvPicPr>
          <p:nvPr>
            <p:ph idx="1"/>
          </p:nvPr>
        </p:nvPicPr>
        <p:blipFill>
          <a:blip r:embed="rId2"/>
          <a:stretch>
            <a:fillRect/>
          </a:stretch>
        </p:blipFill>
        <p:spPr>
          <a:xfrm>
            <a:off x="5363817" y="640080"/>
            <a:ext cx="6112702" cy="5577840"/>
          </a:xfrm>
          <a:prstGeom prst="rect">
            <a:avLst/>
          </a:prstGeom>
        </p:spPr>
      </p:pic>
    </p:spTree>
    <p:extLst>
      <p:ext uri="{BB962C8B-B14F-4D97-AF65-F5344CB8AC3E}">
        <p14:creationId xmlns:p14="http://schemas.microsoft.com/office/powerpoint/2010/main" val="2547152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029C66E7-DA6F-4B5A-94AA-188455E68E1E}"/>
              </a:ext>
            </a:extLst>
          </p:cNvPr>
          <p:cNvSpPr>
            <a:spLocks noGrp="1"/>
          </p:cNvSpPr>
          <p:nvPr>
            <p:ph type="title"/>
          </p:nvPr>
        </p:nvSpPr>
        <p:spPr>
          <a:xfrm>
            <a:off x="8244558" y="2319852"/>
            <a:ext cx="3401961" cy="3494790"/>
          </a:xfrm>
        </p:spPr>
        <p:txBody>
          <a:bodyPr vert="horz" lIns="91440" tIns="45720" rIns="91440" bIns="45720" rtlCol="0" anchor="b">
            <a:noAutofit/>
          </a:bodyPr>
          <a:lstStyle/>
          <a:p>
            <a:r>
              <a:rPr lang="en-US" dirty="0" err="1">
                <a:solidFill>
                  <a:schemeClr val="tx1">
                    <a:lumMod val="85000"/>
                    <a:lumOff val="15000"/>
                  </a:schemeClr>
                </a:solidFill>
              </a:rPr>
              <a:t>Dewch</a:t>
            </a:r>
            <a:r>
              <a:rPr lang="en-US" dirty="0">
                <a:solidFill>
                  <a:schemeClr val="tx1">
                    <a:lumMod val="85000"/>
                    <a:lumOff val="15000"/>
                  </a:schemeClr>
                </a:solidFill>
              </a:rPr>
              <a:t> </a:t>
            </a:r>
            <a:r>
              <a:rPr lang="en-US" dirty="0" err="1">
                <a:solidFill>
                  <a:schemeClr val="tx1">
                    <a:lumMod val="85000"/>
                    <a:lumOff val="15000"/>
                  </a:schemeClr>
                </a:solidFill>
              </a:rPr>
              <a:t>i</a:t>
            </a:r>
            <a:r>
              <a:rPr lang="en-US" dirty="0">
                <a:solidFill>
                  <a:schemeClr val="tx1">
                    <a:lumMod val="85000"/>
                    <a:lumOff val="15000"/>
                  </a:schemeClr>
                </a:solidFill>
              </a:rPr>
              <a:t> </a:t>
            </a:r>
            <a:r>
              <a:rPr lang="en-US" dirty="0" err="1">
                <a:solidFill>
                  <a:schemeClr val="tx1">
                    <a:lumMod val="85000"/>
                    <a:lumOff val="15000"/>
                  </a:schemeClr>
                </a:solidFill>
              </a:rPr>
              <a:t>edrych</a:t>
            </a:r>
            <a:r>
              <a:rPr lang="en-US" dirty="0">
                <a:solidFill>
                  <a:schemeClr val="tx1">
                    <a:lumMod val="85000"/>
                    <a:lumOff val="15000"/>
                  </a:schemeClr>
                </a:solidFill>
              </a:rPr>
              <a:t> </a:t>
            </a:r>
            <a:r>
              <a:rPr lang="en-US" dirty="0" err="1">
                <a:solidFill>
                  <a:schemeClr val="tx1">
                    <a:lumMod val="85000"/>
                    <a:lumOff val="15000"/>
                  </a:schemeClr>
                </a:solidFill>
              </a:rPr>
              <a:t>ar</a:t>
            </a:r>
            <a:r>
              <a:rPr lang="en-US" dirty="0">
                <a:solidFill>
                  <a:schemeClr val="tx1">
                    <a:lumMod val="85000"/>
                    <a:lumOff val="15000"/>
                  </a:schemeClr>
                </a:solidFill>
              </a:rPr>
              <a:t> </a:t>
            </a:r>
            <a:r>
              <a:rPr lang="en-US" dirty="0" err="1">
                <a:solidFill>
                  <a:schemeClr val="tx1">
                    <a:lumMod val="85000"/>
                    <a:lumOff val="15000"/>
                  </a:schemeClr>
                </a:solidFill>
              </a:rPr>
              <a:t>esiampl</a:t>
            </a:r>
            <a:br>
              <a:rPr lang="en-US" dirty="0">
                <a:solidFill>
                  <a:schemeClr val="tx1">
                    <a:lumMod val="85000"/>
                    <a:lumOff val="15000"/>
                  </a:schemeClr>
                </a:solidFill>
              </a:rPr>
            </a:br>
            <a:br>
              <a:rPr lang="en-US" dirty="0">
                <a:solidFill>
                  <a:schemeClr val="tx1">
                    <a:lumMod val="85000"/>
                    <a:lumOff val="15000"/>
                  </a:schemeClr>
                </a:solidFill>
              </a:rPr>
            </a:br>
            <a:r>
              <a:rPr lang="en-US" dirty="0">
                <a:solidFill>
                  <a:schemeClr val="tx1">
                    <a:lumMod val="85000"/>
                    <a:lumOff val="15000"/>
                  </a:schemeClr>
                </a:solidFill>
              </a:rPr>
              <a:t>Let's look at an example</a:t>
            </a:r>
          </a:p>
        </p:txBody>
      </p:sp>
      <p:pic>
        <p:nvPicPr>
          <p:cNvPr id="6" name="Picture 6" descr="Text&#10;&#10;Description automatically generated">
            <a:extLst>
              <a:ext uri="{FF2B5EF4-FFF2-40B4-BE49-F238E27FC236}">
                <a16:creationId xmlns:a16="http://schemas.microsoft.com/office/drawing/2014/main" id="{BD43C5E4-732B-4D66-80D6-CAE4633D7B2D}"/>
              </a:ext>
            </a:extLst>
          </p:cNvPr>
          <p:cNvPicPr>
            <a:picLocks noGrp="1" noChangeAspect="1"/>
          </p:cNvPicPr>
          <p:nvPr>
            <p:ph idx="1"/>
          </p:nvPr>
        </p:nvPicPr>
        <p:blipFill>
          <a:blip r:embed="rId2"/>
          <a:stretch>
            <a:fillRect/>
          </a:stretch>
        </p:blipFill>
        <p:spPr>
          <a:xfrm>
            <a:off x="1161529" y="80638"/>
            <a:ext cx="5924675" cy="6317725"/>
          </a:xfrm>
          <a:prstGeom prst="rect">
            <a:avLst/>
          </a:prstGeom>
        </p:spPr>
      </p:pic>
      <p:cxnSp>
        <p:nvCxnSpPr>
          <p:cNvPr id="23" name="Straight Connector 2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672269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85F6-D355-4007-8981-29CEBBE02F3B}"/>
              </a:ext>
            </a:extLst>
          </p:cNvPr>
          <p:cNvSpPr>
            <a:spLocks noGrp="1"/>
          </p:cNvSpPr>
          <p:nvPr>
            <p:ph type="title"/>
          </p:nvPr>
        </p:nvSpPr>
        <p:spPr/>
        <p:txBody>
          <a:bodyPr/>
          <a:lstStyle/>
          <a:p>
            <a:r>
              <a:rPr lang="en-GB" dirty="0" err="1"/>
              <a:t>Cyflwyno</a:t>
            </a:r>
            <a:r>
              <a:rPr lang="en-GB" dirty="0"/>
              <a:t> </a:t>
            </a:r>
            <a:r>
              <a:rPr lang="en-GB" dirty="0" err="1"/>
              <a:t>trwy</a:t>
            </a:r>
            <a:r>
              <a:rPr lang="en-GB" dirty="0"/>
              <a:t> Turnitin</a:t>
            </a:r>
            <a:br>
              <a:rPr lang="en-GB" dirty="0"/>
            </a:br>
            <a:r>
              <a:rPr lang="en-GB" dirty="0"/>
              <a:t>Submitting Via Turnitin</a:t>
            </a:r>
          </a:p>
        </p:txBody>
      </p:sp>
      <p:sp>
        <p:nvSpPr>
          <p:cNvPr id="3" name="Content Placeholder 2">
            <a:extLst>
              <a:ext uri="{FF2B5EF4-FFF2-40B4-BE49-F238E27FC236}">
                <a16:creationId xmlns:a16="http://schemas.microsoft.com/office/drawing/2014/main" id="{85C37209-2C59-4D98-B955-9DA8A6651D36}"/>
              </a:ext>
            </a:extLst>
          </p:cNvPr>
          <p:cNvSpPr>
            <a:spLocks noGrp="1"/>
          </p:cNvSpPr>
          <p:nvPr>
            <p:ph idx="1"/>
          </p:nvPr>
        </p:nvSpPr>
        <p:spPr>
          <a:xfrm>
            <a:off x="6463620" y="2108201"/>
            <a:ext cx="4692059" cy="3760891"/>
          </a:xfrm>
        </p:spPr>
        <p:txBody>
          <a:bodyPr vert="horz" lIns="0" tIns="45720" rIns="0" bIns="45720" rtlCol="0" anchor="t">
            <a:normAutofit/>
          </a:bodyPr>
          <a:lstStyle/>
          <a:p>
            <a:r>
              <a:rPr lang="en-GB" dirty="0"/>
              <a:t>Your blog posts must be submitted to Turnitin.</a:t>
            </a:r>
          </a:p>
          <a:p>
            <a:pPr>
              <a:buFont typeface="Wingdings" panose="020F0502020204030204" pitchFamily="34" charset="0"/>
              <a:buChar char="§"/>
            </a:pPr>
            <a:r>
              <a:rPr lang="en-GB" dirty="0"/>
              <a:t> Copy your posts from your blog into a word document or similar, including your references.</a:t>
            </a:r>
          </a:p>
          <a:p>
            <a:pPr>
              <a:buFont typeface="Wingdings" panose="020F0502020204030204" pitchFamily="34" charset="0"/>
              <a:buChar char="§"/>
            </a:pPr>
            <a:r>
              <a:rPr lang="en-GB" dirty="0"/>
              <a:t> Your submission should contain a title page that includes your name, student number and details of the module number and name</a:t>
            </a:r>
          </a:p>
          <a:p>
            <a:pPr>
              <a:buFont typeface="Wingdings" panose="020F0502020204030204" pitchFamily="34" charset="0"/>
              <a:buChar char="§"/>
            </a:pPr>
            <a:endParaRPr lang="en-GB" dirty="0">
              <a:ea typeface="+mn-lt"/>
              <a:cs typeface="+mn-lt"/>
            </a:endParaRPr>
          </a:p>
        </p:txBody>
      </p:sp>
      <p:sp>
        <p:nvSpPr>
          <p:cNvPr id="4" name="Content Placeholder 2">
            <a:extLst>
              <a:ext uri="{FF2B5EF4-FFF2-40B4-BE49-F238E27FC236}">
                <a16:creationId xmlns:a16="http://schemas.microsoft.com/office/drawing/2014/main" id="{6EAB584C-3D4F-4DAD-9F44-69380E971415}"/>
              </a:ext>
            </a:extLst>
          </p:cNvPr>
          <p:cNvSpPr txBox="1">
            <a:spLocks/>
          </p:cNvSpPr>
          <p:nvPr/>
        </p:nvSpPr>
        <p:spPr>
          <a:xfrm>
            <a:off x="1192441" y="2176840"/>
            <a:ext cx="4692059" cy="3760891"/>
          </a:xfrm>
          <a:prstGeom prst="rect">
            <a:avLst/>
          </a:prstGeom>
        </p:spPr>
        <p:txBody>
          <a:bodyPr vert="horz" lIns="0" tIns="45720" rIns="0" bIns="45720" rtlCol="0" anchor="t">
            <a:normAutofit/>
          </a:bodyPr>
          <a:lst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err="1"/>
              <a:t>Rhaid</a:t>
            </a:r>
            <a:r>
              <a:rPr lang="en-GB" dirty="0"/>
              <a:t> </a:t>
            </a:r>
            <a:r>
              <a:rPr lang="en-GB" dirty="0" err="1"/>
              <a:t>cyflwyno</a:t>
            </a:r>
            <a:r>
              <a:rPr lang="en-GB" dirty="0"/>
              <a:t> </a:t>
            </a:r>
            <a:r>
              <a:rPr lang="en-GB" dirty="0" err="1"/>
              <a:t>eich</a:t>
            </a:r>
            <a:r>
              <a:rPr lang="en-GB" dirty="0"/>
              <a:t> </a:t>
            </a:r>
            <a:r>
              <a:rPr lang="en-GB" dirty="0" err="1"/>
              <a:t>postiadau</a:t>
            </a:r>
            <a:r>
              <a:rPr lang="en-GB" dirty="0"/>
              <a:t> blog </a:t>
            </a:r>
            <a:r>
              <a:rPr lang="en-GB" dirty="0" err="1"/>
              <a:t>i</a:t>
            </a:r>
            <a:r>
              <a:rPr lang="en-GB" dirty="0"/>
              <a:t> Turnitin.</a:t>
            </a:r>
          </a:p>
          <a:p>
            <a:r>
              <a:rPr lang="en-GB" dirty="0"/>
              <a:t> </a:t>
            </a:r>
            <a:r>
              <a:rPr lang="en-GB" dirty="0" err="1"/>
              <a:t>Copïwch</a:t>
            </a:r>
            <a:r>
              <a:rPr lang="en-GB" dirty="0"/>
              <a:t> </a:t>
            </a:r>
            <a:r>
              <a:rPr lang="en-GB" dirty="0" err="1"/>
              <a:t>eich</a:t>
            </a:r>
            <a:r>
              <a:rPr lang="en-GB" dirty="0"/>
              <a:t> </a:t>
            </a:r>
            <a:r>
              <a:rPr lang="en-GB" dirty="0" err="1"/>
              <a:t>postiadau</a:t>
            </a:r>
            <a:r>
              <a:rPr lang="en-GB" dirty="0"/>
              <a:t> </a:t>
            </a:r>
            <a:r>
              <a:rPr lang="en-GB" dirty="0" err="1"/>
              <a:t>o'ch</a:t>
            </a:r>
            <a:r>
              <a:rPr lang="en-GB" dirty="0"/>
              <a:t> blog </a:t>
            </a:r>
            <a:r>
              <a:rPr lang="en-GB" dirty="0" err="1"/>
              <a:t>i</a:t>
            </a:r>
            <a:r>
              <a:rPr lang="en-GB" dirty="0"/>
              <a:t> </a:t>
            </a:r>
            <a:r>
              <a:rPr lang="en-GB" dirty="0" err="1"/>
              <a:t>mewn</a:t>
            </a:r>
            <a:r>
              <a:rPr lang="en-GB" dirty="0"/>
              <a:t> </a:t>
            </a:r>
            <a:r>
              <a:rPr lang="en-GB" dirty="0" err="1"/>
              <a:t>i</a:t>
            </a:r>
            <a:r>
              <a:rPr lang="en-GB" dirty="0"/>
              <a:t> </a:t>
            </a:r>
            <a:r>
              <a:rPr lang="en-GB" dirty="0" err="1"/>
              <a:t>ddogfen</a:t>
            </a:r>
            <a:r>
              <a:rPr lang="en-GB" dirty="0"/>
              <a:t> </a:t>
            </a:r>
            <a:r>
              <a:rPr lang="en-GB" dirty="0" err="1"/>
              <a:t>eiriau</a:t>
            </a:r>
            <a:r>
              <a:rPr lang="en-GB" dirty="0"/>
              <a:t> neu </a:t>
            </a:r>
            <a:r>
              <a:rPr lang="en-GB" dirty="0" err="1"/>
              <a:t>debyg</a:t>
            </a:r>
            <a:r>
              <a:rPr lang="en-GB" dirty="0"/>
              <a:t>, </a:t>
            </a:r>
            <a:r>
              <a:rPr lang="en-GB" dirty="0" err="1"/>
              <a:t>gan</a:t>
            </a:r>
            <a:r>
              <a:rPr lang="en-GB" dirty="0"/>
              <a:t> </a:t>
            </a:r>
            <a:r>
              <a:rPr lang="en-GB" dirty="0" err="1"/>
              <a:t>gynnwys</a:t>
            </a:r>
            <a:r>
              <a:rPr lang="en-GB" dirty="0"/>
              <a:t> </a:t>
            </a:r>
            <a:r>
              <a:rPr lang="en-GB" dirty="0" err="1"/>
              <a:t>eich</a:t>
            </a:r>
            <a:r>
              <a:rPr lang="en-GB" dirty="0"/>
              <a:t> </a:t>
            </a:r>
            <a:r>
              <a:rPr lang="en-GB" dirty="0" err="1"/>
              <a:t>tystlythyrau</a:t>
            </a:r>
            <a:r>
              <a:rPr lang="en-GB" dirty="0"/>
              <a:t>.</a:t>
            </a:r>
          </a:p>
          <a:p>
            <a:r>
              <a:rPr lang="en-GB" dirty="0"/>
              <a:t> </a:t>
            </a:r>
            <a:r>
              <a:rPr lang="en-GB" dirty="0" err="1"/>
              <a:t>Dylai</a:t>
            </a:r>
            <a:r>
              <a:rPr lang="en-GB" dirty="0"/>
              <a:t> </a:t>
            </a:r>
            <a:r>
              <a:rPr lang="en-GB" dirty="0" err="1"/>
              <a:t>eich</a:t>
            </a:r>
            <a:r>
              <a:rPr lang="en-GB" dirty="0"/>
              <a:t> </a:t>
            </a:r>
            <a:r>
              <a:rPr lang="en-GB" dirty="0" err="1"/>
              <a:t>cyflwyniad</a:t>
            </a:r>
            <a:r>
              <a:rPr lang="en-GB" dirty="0"/>
              <a:t> </a:t>
            </a:r>
            <a:r>
              <a:rPr lang="en-GB" dirty="0" err="1"/>
              <a:t>gynnwys</a:t>
            </a:r>
            <a:r>
              <a:rPr lang="en-GB" dirty="0"/>
              <a:t> </a:t>
            </a:r>
            <a:r>
              <a:rPr lang="en-GB" dirty="0" err="1"/>
              <a:t>tudalen</a:t>
            </a:r>
            <a:r>
              <a:rPr lang="en-GB" dirty="0"/>
              <a:t> </a:t>
            </a:r>
            <a:r>
              <a:rPr lang="en-GB" dirty="0" err="1"/>
              <a:t>deitl</a:t>
            </a:r>
            <a:r>
              <a:rPr lang="en-GB" dirty="0"/>
              <a:t> </a:t>
            </a:r>
            <a:r>
              <a:rPr lang="en-GB" dirty="0" err="1"/>
              <a:t>sy'n</a:t>
            </a:r>
            <a:r>
              <a:rPr lang="en-GB" dirty="0"/>
              <a:t> </a:t>
            </a:r>
            <a:r>
              <a:rPr lang="en-GB" dirty="0" err="1"/>
              <a:t>cynnwys</a:t>
            </a:r>
            <a:r>
              <a:rPr lang="en-GB" dirty="0"/>
              <a:t> </a:t>
            </a:r>
            <a:r>
              <a:rPr lang="en-GB" dirty="0" err="1"/>
              <a:t>eich</a:t>
            </a:r>
            <a:r>
              <a:rPr lang="en-GB" dirty="0"/>
              <a:t> </a:t>
            </a:r>
            <a:r>
              <a:rPr lang="en-GB" dirty="0" err="1"/>
              <a:t>enw</a:t>
            </a:r>
            <a:r>
              <a:rPr lang="en-GB" dirty="0"/>
              <a:t>, </a:t>
            </a:r>
            <a:r>
              <a:rPr lang="en-GB" dirty="0" err="1"/>
              <a:t>rhif</a:t>
            </a:r>
            <a:r>
              <a:rPr lang="en-GB" dirty="0"/>
              <a:t> </a:t>
            </a:r>
            <a:r>
              <a:rPr lang="en-GB" dirty="0" err="1"/>
              <a:t>myfyriwr</a:t>
            </a:r>
            <a:r>
              <a:rPr lang="en-GB" dirty="0"/>
              <a:t> a </a:t>
            </a:r>
            <a:r>
              <a:rPr lang="en-GB" dirty="0" err="1"/>
              <a:t>manylion</a:t>
            </a:r>
            <a:r>
              <a:rPr lang="en-GB" dirty="0"/>
              <a:t> </a:t>
            </a:r>
            <a:r>
              <a:rPr lang="en-GB" dirty="0" err="1"/>
              <a:t>rhif</a:t>
            </a:r>
            <a:r>
              <a:rPr lang="en-GB" dirty="0"/>
              <a:t> ac </a:t>
            </a:r>
            <a:r>
              <a:rPr lang="en-GB" dirty="0" err="1"/>
              <a:t>enw'r</a:t>
            </a:r>
            <a:r>
              <a:rPr lang="en-GB" dirty="0"/>
              <a:t> </a:t>
            </a:r>
            <a:r>
              <a:rPr lang="en-GB" dirty="0" err="1"/>
              <a:t>modiwl</a:t>
            </a:r>
            <a:endParaRPr lang="en-GB" dirty="0"/>
          </a:p>
          <a:p>
            <a:endParaRPr lang="en-GB" dirty="0"/>
          </a:p>
          <a:p>
            <a:pPr>
              <a:buFont typeface="Wingdings" panose="020F0502020204030204" pitchFamily="34" charset="0"/>
              <a:buChar char="§"/>
            </a:pPr>
            <a:endParaRPr lang="en-GB" dirty="0">
              <a:ea typeface="+mn-lt"/>
              <a:cs typeface="+mn-lt"/>
            </a:endParaRPr>
          </a:p>
        </p:txBody>
      </p:sp>
    </p:spTree>
    <p:extLst>
      <p:ext uri="{BB962C8B-B14F-4D97-AF65-F5344CB8AC3E}">
        <p14:creationId xmlns:p14="http://schemas.microsoft.com/office/powerpoint/2010/main" val="4292575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5" descr="Graphical user interface, application, Word&#10;&#10;Description automatically generated">
            <a:extLst>
              <a:ext uri="{FF2B5EF4-FFF2-40B4-BE49-F238E27FC236}">
                <a16:creationId xmlns:a16="http://schemas.microsoft.com/office/drawing/2014/main" id="{D7FA2E08-2530-4E29-9511-C2CF7D5AE97A}"/>
              </a:ext>
            </a:extLst>
          </p:cNvPr>
          <p:cNvPicPr>
            <a:picLocks noChangeAspect="1"/>
          </p:cNvPicPr>
          <p:nvPr/>
        </p:nvPicPr>
        <p:blipFill>
          <a:blip r:embed="rId2"/>
          <a:stretch>
            <a:fillRect/>
          </a:stretch>
        </p:blipFill>
        <p:spPr>
          <a:xfrm>
            <a:off x="962164" y="226568"/>
            <a:ext cx="10267672" cy="6032901"/>
          </a:xfrm>
          <a:prstGeom prst="rect">
            <a:avLst/>
          </a:prstGeom>
        </p:spPr>
      </p:pic>
    </p:spTree>
    <p:extLst>
      <p:ext uri="{BB962C8B-B14F-4D97-AF65-F5344CB8AC3E}">
        <p14:creationId xmlns:p14="http://schemas.microsoft.com/office/powerpoint/2010/main" val="37293971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Graphical user interface, application&#10;&#10;Description automatically generated">
            <a:extLst>
              <a:ext uri="{FF2B5EF4-FFF2-40B4-BE49-F238E27FC236}">
                <a16:creationId xmlns:a16="http://schemas.microsoft.com/office/drawing/2014/main" id="{23F647BE-968D-4FAD-A262-50C54BFB8A8E}"/>
              </a:ext>
            </a:extLst>
          </p:cNvPr>
          <p:cNvPicPr>
            <a:picLocks noChangeAspect="1"/>
          </p:cNvPicPr>
          <p:nvPr/>
        </p:nvPicPr>
        <p:blipFill>
          <a:blip r:embed="rId2"/>
          <a:stretch>
            <a:fillRect/>
          </a:stretch>
        </p:blipFill>
        <p:spPr>
          <a:xfrm>
            <a:off x="1132886" y="663103"/>
            <a:ext cx="10343907" cy="5345276"/>
          </a:xfrm>
          <a:prstGeom prst="rect">
            <a:avLst/>
          </a:prstGeom>
        </p:spPr>
      </p:pic>
    </p:spTree>
    <p:extLst>
      <p:ext uri="{BB962C8B-B14F-4D97-AF65-F5344CB8AC3E}">
        <p14:creationId xmlns:p14="http://schemas.microsoft.com/office/powerpoint/2010/main" val="41247601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43948" y="291738"/>
            <a:ext cx="10704104" cy="1325562"/>
          </a:xfrm>
        </p:spPr>
        <p:txBody>
          <a:bodyPr/>
          <a:lstStyle/>
          <a:p>
            <a:r>
              <a:rPr lang="en-GB" dirty="0" err="1"/>
              <a:t>Asesiad</a:t>
            </a:r>
            <a:r>
              <a:rPr lang="en-GB" dirty="0"/>
              <a:t> - </a:t>
            </a:r>
            <a:r>
              <a:rPr lang="en-GB" dirty="0" err="1"/>
              <a:t>rhan</a:t>
            </a:r>
            <a:r>
              <a:rPr lang="en-GB" dirty="0"/>
              <a:t> 2                   24.04.2022</a:t>
            </a:r>
          </a:p>
        </p:txBody>
      </p:sp>
      <p:sp>
        <p:nvSpPr>
          <p:cNvPr id="2" name="Content Placeholder 1"/>
          <p:cNvSpPr>
            <a:spLocks noGrp="1"/>
          </p:cNvSpPr>
          <p:nvPr>
            <p:ph idx="1"/>
          </p:nvPr>
        </p:nvSpPr>
        <p:spPr>
          <a:xfrm>
            <a:off x="330927" y="1828799"/>
            <a:ext cx="11591108" cy="4737463"/>
          </a:xfrm>
        </p:spPr>
        <p:txBody>
          <a:bodyPr>
            <a:normAutofit fontScale="92500" lnSpcReduction="20000"/>
          </a:bodyPr>
          <a:lstStyle/>
          <a:p>
            <a:pPr marL="228600" indent="0">
              <a:lnSpc>
                <a:spcPct val="115000"/>
              </a:lnSpc>
              <a:buNone/>
            </a:pPr>
            <a:r>
              <a:rPr lang="cy-GB" sz="1800" b="1" dirty="0">
                <a:effectLst/>
                <a:latin typeface="Arial" panose="020B0604020202020204" pitchFamily="34" charset="0"/>
                <a:ea typeface="Times New Roman" panose="02020603050405020304" pitchFamily="18" charset="0"/>
                <a:cs typeface="Arial" panose="020B0604020202020204" pitchFamily="34" charset="0"/>
              </a:rPr>
              <a:t>Cyflwyniad grŵp gyda deunyddiau ategol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b="1" dirty="0">
                <a:effectLst/>
                <a:latin typeface="Arial" panose="020B0604020202020204" pitchFamily="34" charset="0"/>
                <a:ea typeface="Times New Roman" panose="02020603050405020304" pitchFamily="18" charset="0"/>
                <a:cs typeface="Arial" panose="020B0604020202020204" pitchFamily="34" charset="0"/>
              </a:rPr>
              <a:t>  </a:t>
            </a:r>
            <a:r>
              <a:rPr lang="cy-GB" sz="1800" dirty="0">
                <a:effectLst/>
                <a:latin typeface="Arial" panose="020B0604020202020204" pitchFamily="34" charset="0"/>
                <a:ea typeface="Times New Roman" panose="02020603050405020304" pitchFamily="18" charset="0"/>
                <a:cs typeface="Arial" panose="020B0604020202020204" pitchFamily="34" charset="0"/>
              </a:rPr>
              <a:t>Pob unigolyn yn y grŵp i gyfrannu 2 funud i’r cyflwyniad a phob unigolyn i gyfrannu 1000 o eiriau (+/-10%) i’r deunyddiau ategol (uchafswm o 6 mewn grŵp).</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 Paratowch gyflwyniad byr ar ddull Pecha-</a:t>
            </a:r>
            <a:r>
              <a:rPr lang="cy-GB" sz="1800" dirty="0" err="1">
                <a:effectLst/>
                <a:latin typeface="Arial" panose="020B0604020202020204" pitchFamily="34" charset="0"/>
                <a:ea typeface="Times New Roman" panose="02020603050405020304" pitchFamily="18" charset="0"/>
                <a:cs typeface="Arial" panose="020B0604020202020204" pitchFamily="34" charset="0"/>
              </a:rPr>
              <a:t>Kucha</a:t>
            </a:r>
            <a:r>
              <a:rPr lang="cy-GB" sz="1800" dirty="0">
                <a:effectLst/>
                <a:latin typeface="Arial" panose="020B0604020202020204" pitchFamily="34" charset="0"/>
                <a:ea typeface="Times New Roman" panose="02020603050405020304" pitchFamily="18" charset="0"/>
                <a:cs typeface="Arial" panose="020B0604020202020204" pitchFamily="34" charset="0"/>
              </a:rPr>
              <a:t> ar atebion i ‘broblem ddyrys’ o Uned 1.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Dylai hyn fod yn debyg i ‘werthu syniadau’ er mwyn hyrwyddo eich syniad i ddiwydiant, gwleidyddion, a/neu addysgwyr.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Dylai fod oddeutu 20 sleid yn eich cyflwyniad, sy’n symud ymlaen yn awtomatig bob 20 i 39 eiliad.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Dylai pob sleid gynnwys un ddelwedd.</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Dylech rannu’r cyflwyniad rhwng </a:t>
            </a:r>
            <a:r>
              <a:rPr lang="cy-GB" sz="1800" dirty="0" err="1">
                <a:effectLst/>
                <a:latin typeface="Arial" panose="020B0604020202020204" pitchFamily="34" charset="0"/>
                <a:ea typeface="Times New Roman" panose="02020603050405020304" pitchFamily="18" charset="0"/>
                <a:cs typeface="Arial" panose="020B0604020202020204" pitchFamily="34" charset="0"/>
              </a:rPr>
              <a:t>aelodau’ch</a:t>
            </a:r>
            <a:r>
              <a:rPr lang="cy-GB" sz="1800" dirty="0">
                <a:effectLst/>
                <a:latin typeface="Arial" panose="020B0604020202020204" pitchFamily="34" charset="0"/>
                <a:ea typeface="Times New Roman" panose="02020603050405020304" pitchFamily="18" charset="0"/>
                <a:cs typeface="Arial" panose="020B0604020202020204" pitchFamily="34" charset="0"/>
              </a:rPr>
              <a:t> tîm, gyda phob unigolyn yn cymryd cyfrifoldeb am un ran o’r cyflwyniad.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Bydd pob aelod o’r tîm yn gwneud 4 i 6 sleid, hefyd bydd un sleid i’r teitl ac un sleid i’r </a:t>
            </a:r>
            <a:r>
              <a:rPr lang="cy-GB" sz="1800" dirty="0" err="1">
                <a:effectLst/>
                <a:latin typeface="Arial" panose="020B0604020202020204" pitchFamily="34" charset="0"/>
                <a:ea typeface="Times New Roman" panose="02020603050405020304" pitchFamily="18" charset="0"/>
                <a:cs typeface="Arial" panose="020B0604020202020204" pitchFamily="34" charset="0"/>
              </a:rPr>
              <a:t>cyfeirinodau</a:t>
            </a:r>
            <a:r>
              <a:rPr lang="cy-GB" sz="1800" dirty="0">
                <a:effectLst/>
                <a:latin typeface="Arial" panose="020B0604020202020204" pitchFamily="34" charset="0"/>
                <a:ea typeface="Times New Roman" panose="02020603050405020304" pitchFamily="18" charset="0"/>
                <a:cs typeface="Arial" panose="020B0604020202020204" pitchFamily="34" charset="0"/>
              </a:rPr>
              <a:t>.  Bydd y sleidiau a’r </a:t>
            </a:r>
            <a:r>
              <a:rPr lang="cy-GB" sz="1800" dirty="0" err="1">
                <a:effectLst/>
                <a:latin typeface="Arial" panose="020B0604020202020204" pitchFamily="34" charset="0"/>
                <a:ea typeface="Times New Roman" panose="02020603050405020304" pitchFamily="18" charset="0"/>
                <a:cs typeface="Arial" panose="020B0604020202020204" pitchFamily="34" charset="0"/>
              </a:rPr>
              <a:t>cyfeirinodau’n</a:t>
            </a:r>
            <a:r>
              <a:rPr lang="cy-GB" sz="1800" dirty="0">
                <a:effectLst/>
                <a:latin typeface="Arial" panose="020B0604020202020204" pitchFamily="34" charset="0"/>
                <a:ea typeface="Times New Roman" panose="02020603050405020304" pitchFamily="18" charset="0"/>
                <a:cs typeface="Arial" panose="020B0604020202020204" pitchFamily="34" charset="0"/>
              </a:rPr>
              <a:t> dangos enwau aelodau’r tîm.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pPr>
            <a:r>
              <a:rPr lang="cy-GB" sz="1800" dirty="0">
                <a:effectLst/>
                <a:latin typeface="Arial" panose="020B0604020202020204" pitchFamily="34" charset="0"/>
                <a:ea typeface="Times New Roman" panose="02020603050405020304" pitchFamily="18" charset="0"/>
                <a:cs typeface="Arial" panose="020B0604020202020204" pitchFamily="34" charset="0"/>
              </a:rPr>
              <a:t>Byddwch yn recordio’ch cyflwyniadau ar MS </a:t>
            </a:r>
            <a:r>
              <a:rPr lang="cy-GB" sz="1800" dirty="0" err="1">
                <a:effectLst/>
                <a:latin typeface="Arial" panose="020B0604020202020204" pitchFamily="34" charset="0"/>
                <a:ea typeface="Times New Roman" panose="02020603050405020304" pitchFamily="18" charset="0"/>
                <a:cs typeface="Arial" panose="020B0604020202020204" pitchFamily="34" charset="0"/>
              </a:rPr>
              <a:t>Teams</a:t>
            </a:r>
            <a:r>
              <a:rPr lang="cy-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242010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7931" y="274638"/>
            <a:ext cx="10589058" cy="1325562"/>
          </a:xfrm>
        </p:spPr>
        <p:txBody>
          <a:bodyPr/>
          <a:lstStyle/>
          <a:p>
            <a:r>
              <a:rPr lang="en-GB" dirty="0"/>
              <a:t>Assessment – part 2                   24.04.2022</a:t>
            </a:r>
          </a:p>
        </p:txBody>
      </p:sp>
      <p:sp>
        <p:nvSpPr>
          <p:cNvPr id="2" name="Content Placeholder 1"/>
          <p:cNvSpPr>
            <a:spLocks noGrp="1"/>
          </p:cNvSpPr>
          <p:nvPr>
            <p:ph idx="1"/>
          </p:nvPr>
        </p:nvSpPr>
        <p:spPr>
          <a:xfrm>
            <a:off x="330927" y="1828799"/>
            <a:ext cx="11591108" cy="4737463"/>
          </a:xfrm>
        </p:spPr>
        <p:txBody>
          <a:bodyPr>
            <a:normAutofit fontScale="85000" lnSpcReduction="10000"/>
          </a:bodyPr>
          <a:lstStyle/>
          <a:p>
            <a:r>
              <a:rPr lang="en-GB" b="1" dirty="0"/>
              <a:t>Group presentation with supporting material. </a:t>
            </a:r>
            <a:r>
              <a:rPr lang="en-GB" dirty="0"/>
              <a:t>Each individual in the group to contribute 2 minutes to the presentation and each individual to contribute 1000 words to the supporting materials (max 4 in a group). </a:t>
            </a:r>
          </a:p>
          <a:p>
            <a:r>
              <a:rPr lang="en-GB" dirty="0"/>
              <a:t>Prepare a mini-Pecha-Kucha style presentation on solutions to a ‘wicked problem’ from Unit 1.</a:t>
            </a:r>
          </a:p>
          <a:p>
            <a:r>
              <a:rPr lang="en-GB" dirty="0"/>
              <a:t>This should be like a ‘sales pitch’ to promote your chosen idea</a:t>
            </a:r>
          </a:p>
          <a:p>
            <a:r>
              <a:rPr lang="en-GB" dirty="0"/>
              <a:t>Your presentation should have approx. 20 slides, which move on automatically every 20 to 39 seconds (2 to 3 </a:t>
            </a:r>
            <a:r>
              <a:rPr lang="en-GB" dirty="0" err="1"/>
              <a:t>mins</a:t>
            </a:r>
            <a:r>
              <a:rPr lang="en-GB" dirty="0"/>
              <a:t> per person). </a:t>
            </a:r>
          </a:p>
          <a:p>
            <a:r>
              <a:rPr lang="en-GB" dirty="0"/>
              <a:t>Each slide should contain a single image (debatable)</a:t>
            </a:r>
          </a:p>
          <a:p>
            <a:r>
              <a:rPr lang="en-GB" dirty="0"/>
              <a:t>You should divide the presentation between your team members, with each person taking responsibility for one part of the presentation.</a:t>
            </a:r>
          </a:p>
          <a:p>
            <a:r>
              <a:rPr lang="en-GB" dirty="0"/>
              <a:t>Each team member will make 4 to 6 slides, plus there will be one title slide and one reference slide. Slides and references will show team member’s names.</a:t>
            </a:r>
          </a:p>
          <a:p>
            <a:r>
              <a:rPr lang="en-GB" dirty="0"/>
              <a:t>You will record your presentations on MS Teams. </a:t>
            </a:r>
          </a:p>
          <a:p>
            <a:endParaRPr lang="en-GB" dirty="0"/>
          </a:p>
        </p:txBody>
      </p:sp>
    </p:spTree>
    <p:extLst>
      <p:ext uri="{BB962C8B-B14F-4D97-AF65-F5344CB8AC3E}">
        <p14:creationId xmlns:p14="http://schemas.microsoft.com/office/powerpoint/2010/main" val="2898071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76C62CE-CD08-4741-A5A9-D578D27DCE5A}"/>
              </a:ext>
            </a:extLst>
          </p:cNvPr>
          <p:cNvSpPr>
            <a:spLocks noGrp="1"/>
          </p:cNvSpPr>
          <p:nvPr>
            <p:ph type="title"/>
          </p:nvPr>
        </p:nvSpPr>
        <p:spPr>
          <a:xfrm>
            <a:off x="691035" y="326890"/>
            <a:ext cx="11684775" cy="1325562"/>
          </a:xfrm>
        </p:spPr>
        <p:txBody>
          <a:bodyPr/>
          <a:lstStyle/>
          <a:p>
            <a:r>
              <a:rPr lang="en-GB" b="1" dirty="0" err="1"/>
              <a:t>Cyflwyniad</a:t>
            </a:r>
            <a:r>
              <a:rPr lang="en-GB" b="1" dirty="0"/>
              <a:t> </a:t>
            </a:r>
            <a:r>
              <a:rPr lang="en-GB" b="1" dirty="0" err="1"/>
              <a:t>pecha-kucha</a:t>
            </a:r>
            <a:r>
              <a:rPr lang="en-GB" b="1" dirty="0"/>
              <a:t> </a:t>
            </a:r>
            <a:br>
              <a:rPr lang="en-GB" b="1" dirty="0"/>
            </a:br>
            <a:r>
              <a:rPr lang="en-GB" b="1" dirty="0"/>
              <a:t>Pecha-</a:t>
            </a:r>
            <a:r>
              <a:rPr lang="en-GB" b="1" dirty="0" err="1"/>
              <a:t>kucha</a:t>
            </a:r>
            <a:r>
              <a:rPr lang="en-GB" b="1" dirty="0"/>
              <a:t> presentation</a:t>
            </a:r>
          </a:p>
        </p:txBody>
      </p:sp>
      <p:sp>
        <p:nvSpPr>
          <p:cNvPr id="2" name="Content Placeholder 1">
            <a:extLst>
              <a:ext uri="{FF2B5EF4-FFF2-40B4-BE49-F238E27FC236}">
                <a16:creationId xmlns:a16="http://schemas.microsoft.com/office/drawing/2014/main" id="{CE4AC0F6-1D95-48A8-883B-532AF34392EC}"/>
              </a:ext>
            </a:extLst>
          </p:cNvPr>
          <p:cNvSpPr>
            <a:spLocks noGrp="1"/>
          </p:cNvSpPr>
          <p:nvPr>
            <p:ph idx="1"/>
          </p:nvPr>
        </p:nvSpPr>
        <p:spPr>
          <a:xfrm>
            <a:off x="691035" y="2066126"/>
            <a:ext cx="4857024" cy="4343400"/>
          </a:xfrm>
        </p:spPr>
        <p:txBody>
          <a:bodyPr>
            <a:normAutofit/>
          </a:bodyPr>
          <a:lstStyle/>
          <a:p>
            <a:r>
              <a:rPr lang="en-GB" sz="2400" dirty="0" err="1"/>
              <a:t>Ymchwiliwch</a:t>
            </a:r>
            <a:r>
              <a:rPr lang="en-GB" sz="2400" dirty="0"/>
              <a:t> </a:t>
            </a:r>
            <a:r>
              <a:rPr lang="en-GB" sz="2400" dirty="0" err="1"/>
              <a:t>elfennau</a:t>
            </a:r>
            <a:r>
              <a:rPr lang="en-GB" sz="2400" dirty="0"/>
              <a:t> </a:t>
            </a:r>
            <a:r>
              <a:rPr lang="en-GB" sz="2400" dirty="0" err="1"/>
              <a:t>allweddol</a:t>
            </a:r>
            <a:r>
              <a:rPr lang="en-GB" sz="2400" dirty="0"/>
              <a:t> </a:t>
            </a:r>
            <a:r>
              <a:rPr lang="en-GB" sz="2400" dirty="0" err="1"/>
              <a:t>cyflwyniad</a:t>
            </a:r>
            <a:r>
              <a:rPr lang="en-GB" sz="2400" dirty="0"/>
              <a:t> </a:t>
            </a:r>
            <a:r>
              <a:rPr lang="en-GB" sz="2400" dirty="0" err="1"/>
              <a:t>pecha-kucha</a:t>
            </a:r>
            <a:r>
              <a:rPr lang="en-GB" sz="2400" dirty="0"/>
              <a:t>.</a:t>
            </a:r>
          </a:p>
          <a:p>
            <a:r>
              <a:rPr lang="en-GB" sz="2400" dirty="0"/>
              <a:t>Beth </a:t>
            </a:r>
            <a:r>
              <a:rPr lang="en-GB" sz="2400" dirty="0" err="1"/>
              <a:t>yw’r</a:t>
            </a:r>
            <a:r>
              <a:rPr lang="en-GB" sz="2400" dirty="0"/>
              <a:t> </a:t>
            </a:r>
            <a:r>
              <a:rPr lang="en-GB" sz="2400" dirty="0" err="1"/>
              <a:t>buddiannau</a:t>
            </a:r>
            <a:r>
              <a:rPr lang="en-GB" sz="2400" dirty="0"/>
              <a:t>?</a:t>
            </a:r>
          </a:p>
          <a:p>
            <a:r>
              <a:rPr lang="en-GB" sz="2400" dirty="0" err="1"/>
              <a:t>Unrhyw</a:t>
            </a:r>
            <a:r>
              <a:rPr lang="en-GB" sz="2400" dirty="0"/>
              <a:t> </a:t>
            </a:r>
            <a:r>
              <a:rPr lang="en-GB" sz="2400" dirty="0" err="1"/>
              <a:t>heriau</a:t>
            </a:r>
            <a:r>
              <a:rPr lang="en-GB" sz="2400" dirty="0"/>
              <a:t>?</a:t>
            </a:r>
          </a:p>
          <a:p>
            <a:r>
              <a:rPr lang="en-GB" sz="2400" dirty="0"/>
              <a:t>Sut y </a:t>
            </a:r>
            <a:r>
              <a:rPr lang="en-GB" sz="2400" dirty="0" err="1"/>
              <a:t>gellir</a:t>
            </a:r>
            <a:r>
              <a:rPr lang="en-GB" sz="2400" dirty="0"/>
              <a:t> </a:t>
            </a:r>
            <a:r>
              <a:rPr lang="en-GB" sz="2400" dirty="0" err="1"/>
              <a:t>goresgyn</a:t>
            </a:r>
            <a:r>
              <a:rPr lang="en-GB" sz="2400" dirty="0"/>
              <a:t> </a:t>
            </a:r>
            <a:r>
              <a:rPr lang="en-GB" sz="2400" dirty="0" err="1"/>
              <a:t>unrhyw</a:t>
            </a:r>
            <a:r>
              <a:rPr lang="en-GB" sz="2400" dirty="0"/>
              <a:t> </a:t>
            </a:r>
            <a:r>
              <a:rPr lang="en-GB" sz="2400" dirty="0" err="1"/>
              <a:t>heriau</a:t>
            </a:r>
            <a:r>
              <a:rPr lang="en-GB" sz="2400" dirty="0"/>
              <a:t>?</a:t>
            </a:r>
          </a:p>
        </p:txBody>
      </p:sp>
      <p:sp>
        <p:nvSpPr>
          <p:cNvPr id="4" name="Content Placeholder 1">
            <a:extLst>
              <a:ext uri="{FF2B5EF4-FFF2-40B4-BE49-F238E27FC236}">
                <a16:creationId xmlns:a16="http://schemas.microsoft.com/office/drawing/2014/main" id="{8C45F0FF-8B7D-4F9A-8C6F-C7D98ACE314C}"/>
              </a:ext>
            </a:extLst>
          </p:cNvPr>
          <p:cNvSpPr txBox="1">
            <a:spLocks/>
          </p:cNvSpPr>
          <p:nvPr/>
        </p:nvSpPr>
        <p:spPr>
          <a:xfrm>
            <a:off x="6643942" y="1981200"/>
            <a:ext cx="4482530" cy="4343400"/>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a:lstStyle>
          <a:p>
            <a:r>
              <a:rPr lang="en-GB" sz="2800" dirty="0"/>
              <a:t>Research the key elements of a </a:t>
            </a:r>
            <a:r>
              <a:rPr lang="en-GB" sz="2800" dirty="0" err="1"/>
              <a:t>pecha-kucha</a:t>
            </a:r>
            <a:r>
              <a:rPr lang="en-GB" sz="2800" dirty="0"/>
              <a:t> presentation.</a:t>
            </a:r>
          </a:p>
          <a:p>
            <a:r>
              <a:rPr lang="en-GB" sz="2800" dirty="0"/>
              <a:t>What are the benefits?</a:t>
            </a:r>
          </a:p>
          <a:p>
            <a:r>
              <a:rPr lang="en-GB" sz="2800" dirty="0"/>
              <a:t>Any challenges?</a:t>
            </a:r>
          </a:p>
          <a:p>
            <a:r>
              <a:rPr lang="en-GB" sz="2800" dirty="0"/>
              <a:t>How can any challenges be overcome?</a:t>
            </a:r>
          </a:p>
        </p:txBody>
      </p:sp>
    </p:spTree>
    <p:extLst>
      <p:ext uri="{BB962C8B-B14F-4D97-AF65-F5344CB8AC3E}">
        <p14:creationId xmlns:p14="http://schemas.microsoft.com/office/powerpoint/2010/main" val="28326379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81200" y="457200"/>
            <a:ext cx="8077200" cy="739552"/>
          </a:xfrm>
        </p:spPr>
        <p:txBody>
          <a:bodyPr>
            <a:normAutofit/>
          </a:bodyPr>
          <a:lstStyle/>
          <a:p>
            <a:r>
              <a:rPr lang="en-GB" b="1" dirty="0" err="1"/>
              <a:t>Cyfeirnodau</a:t>
            </a:r>
            <a:r>
              <a:rPr lang="en-GB" b="1" dirty="0"/>
              <a:t> / References</a:t>
            </a:r>
          </a:p>
        </p:txBody>
      </p:sp>
      <p:sp>
        <p:nvSpPr>
          <p:cNvPr id="8" name="Content Placeholder 7"/>
          <p:cNvSpPr>
            <a:spLocks noGrp="1"/>
          </p:cNvSpPr>
          <p:nvPr>
            <p:ph idx="1"/>
          </p:nvPr>
        </p:nvSpPr>
        <p:spPr>
          <a:xfrm>
            <a:off x="263352" y="1048707"/>
            <a:ext cx="11665296" cy="5508848"/>
          </a:xfrm>
        </p:spPr>
        <p:txBody>
          <a:bodyPr>
            <a:normAutofit fontScale="85000" lnSpcReduction="20000"/>
          </a:bodyPr>
          <a:lstStyle/>
          <a:p>
            <a:pPr marL="45720" indent="0">
              <a:buNone/>
            </a:pPr>
            <a:endParaRPr lang="en-GB" dirty="0">
              <a:hlinkClick r:id="rId3"/>
            </a:endParaRPr>
          </a:p>
          <a:p>
            <a:pPr marL="45720" indent="0">
              <a:buNone/>
            </a:pPr>
            <a:r>
              <a:rPr lang="en-GB" dirty="0"/>
              <a:t>Finn, J.B. and McNamara, K.W. (2011).Community redefined: School leaders moving from autonomy to global interdependence through short-term study broad. Frontiers: The Interdisciplinary Journal of Study Abroad. 2011; 21: 254–274</a:t>
            </a:r>
          </a:p>
          <a:p>
            <a:pPr marL="45720" indent="0">
              <a:buNone/>
            </a:pPr>
            <a:r>
              <a:rPr lang="en-GB" dirty="0"/>
              <a:t>Global Education (2014). What are global perspectives?, © 2012 Commonwealth of Australia. </a:t>
            </a:r>
            <a:r>
              <a:rPr lang="en-GB" dirty="0">
                <a:hlinkClick r:id="rId4"/>
              </a:rPr>
              <a:t>http://www.globaleducation.edu.au/global-education/what-are-global-perspectives.html</a:t>
            </a:r>
            <a:endParaRPr lang="en-GB" dirty="0"/>
          </a:p>
          <a:p>
            <a:pPr marL="45720" indent="0">
              <a:buNone/>
            </a:pPr>
            <a:r>
              <a:rPr lang="en-US" dirty="0"/>
              <a:t>Mushi P.A K. (2009). History of Education in Tanzania. Dar-es-Salaam: Dar-es-Salaam University Press</a:t>
            </a:r>
            <a:endParaRPr lang="en-GB" dirty="0"/>
          </a:p>
          <a:p>
            <a:pPr marL="45720" indent="0">
              <a:buNone/>
            </a:pPr>
            <a:r>
              <a:rPr lang="en-GB" dirty="0"/>
              <a:t>Wall, J. (2019) ‘Theorizing children’s global citizenship: </a:t>
            </a:r>
            <a:r>
              <a:rPr lang="en-GB" dirty="0" err="1"/>
              <a:t>Reconstructionism</a:t>
            </a:r>
            <a:r>
              <a:rPr lang="en-GB" dirty="0"/>
              <a:t> and the politics of deep interdependence’, </a:t>
            </a:r>
            <a:r>
              <a:rPr lang="en-GB" i="1" dirty="0"/>
              <a:t>Global Studies of Childhood</a:t>
            </a:r>
            <a:r>
              <a:rPr lang="en-GB" dirty="0"/>
              <a:t>, 9(1), pp. 5–17..</a:t>
            </a:r>
          </a:p>
          <a:p>
            <a:pPr marL="45720" indent="0">
              <a:buNone/>
            </a:pPr>
            <a:r>
              <a:rPr lang="en-GB" dirty="0"/>
              <a:t>UNESCO Teaching and Learning for a Sustainable Future. Available at:    </a:t>
            </a:r>
            <a:r>
              <a:rPr lang="en-GB" dirty="0">
                <a:hlinkClick r:id="rId5"/>
              </a:rPr>
              <a:t>http://www.unesco.org/education/tlsf/mods/theme_gs/mod0a.html</a:t>
            </a:r>
            <a:r>
              <a:rPr lang="en-GB" dirty="0"/>
              <a:t> (Accessed 23/8/16)</a:t>
            </a:r>
          </a:p>
          <a:p>
            <a:pPr marL="45720" indent="0">
              <a:buNone/>
            </a:pPr>
            <a:r>
              <a:rPr lang="en-GB" dirty="0"/>
              <a:t>UNESCO (2016). C R E AT IN G S US TA IN A B L E F U T U R E S FOR A L </a:t>
            </a:r>
            <a:r>
              <a:rPr lang="en-GB" dirty="0" err="1"/>
              <a:t>L</a:t>
            </a:r>
            <a:r>
              <a:rPr lang="en-GB" dirty="0"/>
              <a:t> Education for people and planet: Sustainable Development Goals United Nation Educational, Scientific and Cultural Organization</a:t>
            </a:r>
          </a:p>
          <a:p>
            <a:pPr marL="45720" indent="0">
              <a:buNone/>
            </a:pPr>
            <a:r>
              <a:rPr lang="en-GB" dirty="0"/>
              <a:t>Welsh Government (no date) Out of Classroom Learning. Available online at: </a:t>
            </a:r>
            <a:r>
              <a:rPr lang="en-GB" dirty="0">
                <a:hlinkClick r:id="rId6"/>
              </a:rPr>
              <a:t>http://gov.wales/dcells/publications/publications/guidanceandinformation/outofclassroomlearning/outofclassroomlearninge.pdf?lang=en</a:t>
            </a:r>
            <a:r>
              <a:rPr lang="en-GB" dirty="0"/>
              <a:t> (Accessed 23/8/16)</a:t>
            </a:r>
          </a:p>
          <a:p>
            <a:pPr marL="68580" indent="0">
              <a:buNone/>
            </a:pPr>
            <a:endParaRPr lang="en-GB" dirty="0"/>
          </a:p>
        </p:txBody>
      </p:sp>
    </p:spTree>
    <p:extLst>
      <p:ext uri="{BB962C8B-B14F-4D97-AF65-F5344CB8AC3E}">
        <p14:creationId xmlns:p14="http://schemas.microsoft.com/office/powerpoint/2010/main" val="2169236865"/>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719</TotalTime>
  <Words>3169</Words>
  <Application>Microsoft Office PowerPoint</Application>
  <PresentationFormat>Widescreen</PresentationFormat>
  <Paragraphs>187</Paragraphs>
  <Slides>29</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&amp;quot</vt:lpstr>
      <vt:lpstr>Effra W01</vt:lpstr>
      <vt:lpstr>Arial</vt:lpstr>
      <vt:lpstr>Calibri</vt:lpstr>
      <vt:lpstr>Century Gothic</vt:lpstr>
      <vt:lpstr>Sagona Book</vt:lpstr>
      <vt:lpstr>Sagona ExtraLight</vt:lpstr>
      <vt:lpstr>Segoe UI</vt:lpstr>
      <vt:lpstr>Wingdings</vt:lpstr>
      <vt:lpstr>Wingdings 3</vt:lpstr>
      <vt:lpstr>RetrospectVTI</vt:lpstr>
      <vt:lpstr>ECGE4006P/C    CYFLWYNIAD MODIWL AC ASESIAD  MODULE AND ASSESSMENT INTRODUCTION  </vt:lpstr>
      <vt:lpstr>Trosolwg o’r Modiwl / Module Overview</vt:lpstr>
      <vt:lpstr>Amcanion y modiwl / Module aims</vt:lpstr>
      <vt:lpstr>Deilliannau Dysgu / Learning Outcomes</vt:lpstr>
      <vt:lpstr>  TROSOLWG O’R SESIWN /  SESSION OVERVIEW</vt:lpstr>
      <vt:lpstr>Trosolwg y Modiwl (Moodle) Module Overview (Moodle)  Ewch i’r dudalen Moodle                                       Go to the Moodle page Ewch i ‘Croeso a Gwybodaeth’                                          Go to ‘Welcome and Information’ Ewch i’r pdf ‘Cyflwyniad Modiwl’                                 Go to the ‘Module Introduction’ pdf </vt:lpstr>
      <vt:lpstr> PROBLEMAU DYRYS? / WICKED PROBLEMS? </vt:lpstr>
      <vt:lpstr>Diffiniad o broblem ddyrys /  Wicked problem definition</vt:lpstr>
      <vt:lpstr>Diffiniadau / Definitions</vt:lpstr>
      <vt:lpstr>10 nodwedd Rittel a Webber o ‘broblemau dyrys’ /  Rittel and Webber’s 10 characteristics of ‘wicked problems’</vt:lpstr>
      <vt:lpstr>Y ‘problemau dyrys’ o uned 1 The ‘wicked problems’ from unit 1</vt:lpstr>
      <vt:lpstr>Asesiad - rhan 1                   03.04.2023</vt:lpstr>
      <vt:lpstr>Assessment - part 1                   03.04.2023</vt:lpstr>
      <vt:lpstr>Canllawiau Asesiad/Assessment Guidance</vt:lpstr>
      <vt:lpstr>Gwnewch e’n Bersonol! Make it Personal!</vt:lpstr>
      <vt:lpstr>Postiad 1 / Post 1</vt:lpstr>
      <vt:lpstr>Postiad 2 / Post 2 </vt:lpstr>
      <vt:lpstr>Postiad 3/ Post 3</vt:lpstr>
      <vt:lpstr>Dewch i edrych ar esiampl Let's look at an example</vt:lpstr>
      <vt:lpstr>Dewch i edrych ar esiampl/ Let’s look at an example</vt:lpstr>
      <vt:lpstr>Dewch i edrych ar esiampl Let's look at an example</vt:lpstr>
      <vt:lpstr>Dewch i edrych ar esiampl  Let's look at an example</vt:lpstr>
      <vt:lpstr>Cyflwyno trwy Turnitin Submitting Via Turnitin</vt:lpstr>
      <vt:lpstr>PowerPoint Presentation</vt:lpstr>
      <vt:lpstr>PowerPoint Presentation</vt:lpstr>
      <vt:lpstr>Asesiad - rhan 2                   24.04.2022</vt:lpstr>
      <vt:lpstr>Assessment – part 2                   24.04.2022</vt:lpstr>
      <vt:lpstr>Cyflwyniad pecha-kucha  Pecha-kucha presentation</vt:lpstr>
      <vt:lpstr>Cyfeirnodau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Helen A Griffiths</cp:lastModifiedBy>
  <cp:revision>10</cp:revision>
  <dcterms:created xsi:type="dcterms:W3CDTF">2021-01-25T13:39:00Z</dcterms:created>
  <dcterms:modified xsi:type="dcterms:W3CDTF">2023-03-01T18:50:30Z</dcterms:modified>
</cp:coreProperties>
</file>