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4"/>
  </p:notesMasterIdLst>
  <p:sldIdLst>
    <p:sldId id="381" r:id="rId5"/>
    <p:sldId id="382" r:id="rId6"/>
    <p:sldId id="406" r:id="rId7"/>
    <p:sldId id="408" r:id="rId8"/>
    <p:sldId id="410" r:id="rId9"/>
    <p:sldId id="411" r:id="rId10"/>
    <p:sldId id="417" r:id="rId11"/>
    <p:sldId id="402" r:id="rId12"/>
    <p:sldId id="401" r:id="rId13"/>
    <p:sldId id="400" r:id="rId14"/>
    <p:sldId id="387" r:id="rId15"/>
    <p:sldId id="384" r:id="rId16"/>
    <p:sldId id="394" r:id="rId17"/>
    <p:sldId id="396" r:id="rId18"/>
    <p:sldId id="397" r:id="rId19"/>
    <p:sldId id="412" r:id="rId20"/>
    <p:sldId id="413" r:id="rId21"/>
    <p:sldId id="414" r:id="rId22"/>
    <p:sldId id="415" r:id="rId23"/>
    <p:sldId id="393" r:id="rId24"/>
    <p:sldId id="398" r:id="rId25"/>
    <p:sldId id="404" r:id="rId26"/>
    <p:sldId id="405" r:id="rId27"/>
    <p:sldId id="399" r:id="rId28"/>
    <p:sldId id="388" r:id="rId29"/>
    <p:sldId id="391" r:id="rId30"/>
    <p:sldId id="392" r:id="rId31"/>
    <p:sldId id="419" r:id="rId32"/>
    <p:sldId id="418" r:id="rId3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87824" autoAdjust="0"/>
  </p:normalViewPr>
  <p:slideViewPr>
    <p:cSldViewPr snapToGrid="0">
      <p:cViewPr varScale="1">
        <p:scale>
          <a:sx n="75" d="100"/>
          <a:sy n="75" d="100"/>
        </p:scale>
        <p:origin x="1675"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02/09/2020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examines the most popular 21</a:t>
            </a:r>
            <a:r>
              <a:rPr lang="en-GB" baseline="30000" dirty="0"/>
              <a:t>st</a:t>
            </a:r>
            <a:r>
              <a:rPr lang="en-GB" dirty="0"/>
              <a:t> Century technologies that are used in the modern workplace. </a:t>
            </a:r>
          </a:p>
          <a:p>
            <a:r>
              <a:rPr lang="en-GB" dirty="0"/>
              <a:t>Students may have other examples to share with the class.</a:t>
            </a:r>
          </a:p>
          <a:p>
            <a:r>
              <a:rPr lang="en-GB" dirty="0"/>
              <a:t>The final few slides offer a few opinion pieces for class discussion and to examine possibilities of bias etc.</a:t>
            </a: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7382087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02/09/2020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02/09/2020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02/09/2020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02/09/2020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02/09/2020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02/09/2020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02/09/2020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02/09/2020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02/09/2020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02/09/2020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02/09/2020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techadvisor.co.uk/test-centre/internet/best-cloud-storage-services-361426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dropbox.com/tour/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driv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onedrive.live.com/about/en-gb/"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crosoft.com/en-gb/" TargetMode="External"/><Relationship Id="rId2" Type="http://schemas.openxmlformats.org/officeDocument/2006/relationships/hyperlink" Target="https://www.skype.com/en/features/"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support.skype.com/en/skype/windows-desktop/search?q=Business" TargetMode="External"/><Relationship Id="rId4" Type="http://schemas.openxmlformats.org/officeDocument/2006/relationships/hyperlink" Target="https://products.office.com/en-gb/compare-all-microsoft-office-products?tab=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products.office.com/en-GB/skype-for-business/online-meeting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capterra.com/web-conferencing-softwar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hatsapp.com/" TargetMode="External"/><Relationship Id="rId2" Type="http://schemas.openxmlformats.org/officeDocument/2006/relationships/hyperlink" Target="https://web.whatsapp.com/"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b5pP6vd99pI" TargetMode="External"/><Relationship Id="rId2" Type="http://schemas.openxmlformats.org/officeDocument/2006/relationships/hyperlink" Target="https://www.insight.com/en_US/learn/content/2017/01-16-2017-workplace-mobility-statistics-show-improved-productivity.html"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clicksoftware.com/blog/what-are-workforce-app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cmswire.com/digital-workplace/a-mobile-enabled-workplace-benefits-employees-and-the-busines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cio.com/article/3229104/digital-transformation/the-digital-workplace-8-steps-to-greater-agility-productivity.html#tk.drr_ml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itproportal.com/features/will-mobility-still-be-the-primary-driver-of-digital-transformation-in-2018/"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BMSK4003</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Digital Skills and Research Methods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Online Session 5</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6495"/>
            <a:ext cx="8229600" cy="1143000"/>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21</a:t>
            </a:r>
            <a:r>
              <a:rPr lang="en-US" sz="3600" baseline="30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st</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 Century Technologies</a:t>
            </a:r>
            <a:b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in the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pic>
        <p:nvPicPr>
          <p:cNvPr id="9" name="Picture 8" descr="A close up of a computer&#10;&#10;Description generated with high confidence">
            <a:extLst>
              <a:ext uri="{FF2B5EF4-FFF2-40B4-BE49-F238E27FC236}">
                <a16:creationId xmlns:a16="http://schemas.microsoft.com/office/drawing/2014/main" id="{5F50659A-BE16-419D-A65B-6F549AC81E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063" y="2089125"/>
            <a:ext cx="8189120" cy="2679749"/>
          </a:xfrm>
          <a:prstGeom prst="rect">
            <a:avLst/>
          </a:prstGeom>
        </p:spPr>
      </p:pic>
    </p:spTree>
    <p:extLst>
      <p:ext uri="{BB962C8B-B14F-4D97-AF65-F5344CB8AC3E}">
        <p14:creationId xmlns:p14="http://schemas.microsoft.com/office/powerpoint/2010/main" val="484885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356"/>
            <a:ext cx="8229600" cy="1143000"/>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21</a:t>
            </a:r>
            <a:r>
              <a:rPr lang="en-US" sz="3600" baseline="30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st</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 Century Technologies</a:t>
            </a:r>
            <a:b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in the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pic>
        <p:nvPicPr>
          <p:cNvPr id="6" name="Picture 5" descr="A desk with a computer on a table&#10;&#10;Description generated with high confidence">
            <a:extLst>
              <a:ext uri="{FF2B5EF4-FFF2-40B4-BE49-F238E27FC236}">
                <a16:creationId xmlns:a16="http://schemas.microsoft.com/office/drawing/2014/main" id="{C82E489A-2792-448E-97BB-2CEEF4A93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2400" y="1473200"/>
            <a:ext cx="6299200" cy="4178469"/>
          </a:xfrm>
          <a:prstGeom prst="rect">
            <a:avLst/>
          </a:prstGeom>
        </p:spPr>
      </p:pic>
    </p:spTree>
    <p:extLst>
      <p:ext uri="{BB962C8B-B14F-4D97-AF65-F5344CB8AC3E}">
        <p14:creationId xmlns:p14="http://schemas.microsoft.com/office/powerpoint/2010/main" val="2179102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356"/>
            <a:ext cx="8229600" cy="1143000"/>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21</a:t>
            </a:r>
            <a:r>
              <a:rPr lang="en-US" sz="3600" baseline="30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st</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 Century Technologies</a:t>
            </a:r>
            <a:b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in the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pic>
        <p:nvPicPr>
          <p:cNvPr id="7" name="Picture 6" descr="A desk with a computer on a table&#10;&#10;Description generated with high confidence">
            <a:extLst>
              <a:ext uri="{FF2B5EF4-FFF2-40B4-BE49-F238E27FC236}">
                <a16:creationId xmlns:a16="http://schemas.microsoft.com/office/drawing/2014/main" id="{583A82EE-6171-422B-8C1B-002FB6C4C4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1785" y="1392356"/>
            <a:ext cx="6374765" cy="4249843"/>
          </a:xfrm>
          <a:prstGeom prst="rect">
            <a:avLst/>
          </a:prstGeom>
        </p:spPr>
      </p:pic>
    </p:spTree>
    <p:extLst>
      <p:ext uri="{BB962C8B-B14F-4D97-AF65-F5344CB8AC3E}">
        <p14:creationId xmlns:p14="http://schemas.microsoft.com/office/powerpoint/2010/main" val="2519250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05140-49F9-4E54-9837-2412506CEC1B}"/>
              </a:ext>
            </a:extLst>
          </p:cNvPr>
          <p:cNvSpPr>
            <a:spLocks noGrp="1"/>
          </p:cNvSpPr>
          <p:nvPr>
            <p:ph type="title"/>
          </p:nvPr>
        </p:nvSpPr>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21</a:t>
            </a:r>
            <a:r>
              <a:rPr lang="en-US" sz="3600" baseline="30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st</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 Century Technologies</a:t>
            </a:r>
            <a:b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in the workplace </a:t>
            </a:r>
            <a:endParaRPr lang="en-GB" sz="3600" dirty="0"/>
          </a:p>
        </p:txBody>
      </p:sp>
      <p:pic>
        <p:nvPicPr>
          <p:cNvPr id="6" name="Content Placeholder 5" descr="A picture containing text&#10;&#10;Description generated with very high confidence">
            <a:extLst>
              <a:ext uri="{FF2B5EF4-FFF2-40B4-BE49-F238E27FC236}">
                <a16:creationId xmlns:a16="http://schemas.microsoft.com/office/drawing/2014/main" id="{2FEDF363-6476-4709-B626-EC414A79E8A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0676" y="1417638"/>
            <a:ext cx="8502648" cy="3957002"/>
          </a:xfrm>
        </p:spPr>
      </p:pic>
      <p:sp>
        <p:nvSpPr>
          <p:cNvPr id="4" name="Slide Number Placeholder 3">
            <a:extLst>
              <a:ext uri="{FF2B5EF4-FFF2-40B4-BE49-F238E27FC236}">
                <a16:creationId xmlns:a16="http://schemas.microsoft.com/office/drawing/2014/main" id="{B051625A-EEC1-44B9-9913-00340753631A}"/>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3255335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356"/>
            <a:ext cx="8229600" cy="1143000"/>
          </a:xfrm>
        </p:spPr>
        <p:txBody>
          <a:bodyPr>
            <a:normAutofit fontScale="90000"/>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Technologies used in </a:t>
            </a:r>
            <a:r>
              <a:rPr lang="en-US" sz="4400" dirty="0">
                <a:solidFill>
                  <a:srgbClr val="FF0000"/>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your</a:t>
            </a:r>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a:p>
        </p:txBody>
      </p:sp>
      <p:sp>
        <p:nvSpPr>
          <p:cNvPr id="5" name="TextBox 4">
            <a:extLst>
              <a:ext uri="{FF2B5EF4-FFF2-40B4-BE49-F238E27FC236}">
                <a16:creationId xmlns:a16="http://schemas.microsoft.com/office/drawing/2014/main" id="{454648EC-0EB1-48C9-B06D-1EDD3840907E}"/>
              </a:ext>
            </a:extLst>
          </p:cNvPr>
          <p:cNvSpPr txBox="1"/>
          <p:nvPr/>
        </p:nvSpPr>
        <p:spPr>
          <a:xfrm>
            <a:off x="325120" y="1602709"/>
            <a:ext cx="8122853" cy="3970318"/>
          </a:xfrm>
          <a:prstGeom prst="rect">
            <a:avLst/>
          </a:prstGeom>
          <a:noFill/>
        </p:spPr>
        <p:txBody>
          <a:bodyPr wrap="square" rtlCol="0">
            <a:spAutoFit/>
          </a:bodyPr>
          <a:lstStyle/>
          <a:p>
            <a:r>
              <a:rPr lang="en-GB" sz="2800" b="1" dirty="0">
                <a:latin typeface="+mn-lt"/>
              </a:rPr>
              <a:t>Exercise:</a:t>
            </a:r>
          </a:p>
          <a:p>
            <a:r>
              <a:rPr lang="en-GB" sz="2800" dirty="0">
                <a:latin typeface="+mn-lt"/>
              </a:rPr>
              <a:t>Write down all the technologies you can think of that are used in your own workplace. </a:t>
            </a:r>
          </a:p>
          <a:p>
            <a:endParaRPr lang="en-GB" sz="2800" dirty="0">
              <a:latin typeface="+mn-lt"/>
            </a:endParaRPr>
          </a:p>
          <a:p>
            <a:r>
              <a:rPr lang="en-GB" sz="2800" b="1" dirty="0">
                <a:latin typeface="+mn-lt"/>
              </a:rPr>
              <a:t>Then:</a:t>
            </a:r>
          </a:p>
          <a:p>
            <a:r>
              <a:rPr lang="en-GB" sz="2800" dirty="0">
                <a:latin typeface="+mn-lt"/>
              </a:rPr>
              <a:t>What </a:t>
            </a:r>
            <a:r>
              <a:rPr lang="en-GB" sz="2800" b="1" dirty="0">
                <a:latin typeface="+mn-lt"/>
              </a:rPr>
              <a:t>are</a:t>
            </a:r>
            <a:r>
              <a:rPr lang="en-GB" sz="2800" dirty="0">
                <a:latin typeface="+mn-lt"/>
              </a:rPr>
              <a:t> they used for?</a:t>
            </a:r>
          </a:p>
          <a:p>
            <a:endParaRPr lang="en-GB" sz="2800" dirty="0">
              <a:latin typeface="+mn-lt"/>
            </a:endParaRPr>
          </a:p>
          <a:p>
            <a:r>
              <a:rPr lang="en-GB" sz="2800" b="1" dirty="0">
                <a:latin typeface="+mn-lt"/>
              </a:rPr>
              <a:t>Followed by: </a:t>
            </a:r>
          </a:p>
          <a:p>
            <a:r>
              <a:rPr lang="en-GB" sz="2800" dirty="0">
                <a:latin typeface="+mn-lt"/>
              </a:rPr>
              <a:t>What </a:t>
            </a:r>
            <a:r>
              <a:rPr lang="en-GB" sz="2800" b="1" dirty="0">
                <a:latin typeface="+mn-lt"/>
              </a:rPr>
              <a:t>could</a:t>
            </a:r>
            <a:r>
              <a:rPr lang="en-GB" sz="2800" dirty="0">
                <a:latin typeface="+mn-lt"/>
              </a:rPr>
              <a:t> they be used for?</a:t>
            </a:r>
          </a:p>
        </p:txBody>
      </p:sp>
    </p:spTree>
    <p:extLst>
      <p:ext uri="{BB962C8B-B14F-4D97-AF65-F5344CB8AC3E}">
        <p14:creationId xmlns:p14="http://schemas.microsoft.com/office/powerpoint/2010/main" val="2259134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pic>
        <p:nvPicPr>
          <p:cNvPr id="10" name="Picture 9">
            <a:extLst>
              <a:ext uri="{FF2B5EF4-FFF2-40B4-BE49-F238E27FC236}">
                <a16:creationId xmlns:a16="http://schemas.microsoft.com/office/drawing/2014/main" id="{65C7BF00-6346-4A61-9C8F-AAFB71192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9436" y="995680"/>
            <a:ext cx="7145126" cy="3965545"/>
          </a:xfrm>
          <a:prstGeom prst="rect">
            <a:avLst/>
          </a:prstGeom>
        </p:spPr>
      </p:pic>
    </p:spTree>
    <p:extLst>
      <p:ext uri="{BB962C8B-B14F-4D97-AF65-F5344CB8AC3E}">
        <p14:creationId xmlns:p14="http://schemas.microsoft.com/office/powerpoint/2010/main" val="1814710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sp>
        <p:nvSpPr>
          <p:cNvPr id="7" name="TextBox 6">
            <a:extLst>
              <a:ext uri="{FF2B5EF4-FFF2-40B4-BE49-F238E27FC236}">
                <a16:creationId xmlns:a16="http://schemas.microsoft.com/office/drawing/2014/main" id="{AA8DAE4C-7859-472A-97B0-EDB076DEE977}"/>
              </a:ext>
            </a:extLst>
          </p:cNvPr>
          <p:cNvSpPr txBox="1"/>
          <p:nvPr/>
        </p:nvSpPr>
        <p:spPr>
          <a:xfrm>
            <a:off x="628649" y="995680"/>
            <a:ext cx="7886700" cy="4154984"/>
          </a:xfrm>
          <a:prstGeom prst="rect">
            <a:avLst/>
          </a:prstGeom>
          <a:noFill/>
        </p:spPr>
        <p:txBody>
          <a:bodyPr wrap="square" rtlCol="0">
            <a:spAutoFit/>
          </a:bodyPr>
          <a:lstStyle/>
          <a:p>
            <a:r>
              <a:rPr lang="en-GB" sz="2400" dirty="0">
                <a:latin typeface="+mn-lt"/>
              </a:rPr>
              <a:t>Cloud storage simply means a hard drive on the internet, a place to store your files and easily access them from any device, anywhere in the world as long as you have internet access. </a:t>
            </a:r>
            <a:br>
              <a:rPr lang="en-GB" sz="2400" dirty="0">
                <a:latin typeface="+mn-lt"/>
              </a:rPr>
            </a:br>
            <a:r>
              <a:rPr lang="en-GB" sz="2400" dirty="0">
                <a:latin typeface="+mn-lt"/>
              </a:rPr>
              <a:t>You can also use cloud storage as a backup, but you must be careful about this as many services will delete files in the cloud when they are deleted from your computer to keep everything in sync. </a:t>
            </a:r>
            <a:r>
              <a:rPr lang="en-GB" sz="2400" i="1" dirty="0">
                <a:latin typeface="+mn-lt"/>
              </a:rPr>
              <a:t>Some will keep deleted files for you though</a:t>
            </a:r>
            <a:r>
              <a:rPr lang="en-GB" sz="2400" dirty="0">
                <a:latin typeface="+mn-lt"/>
              </a:rPr>
              <a:t>.</a:t>
            </a:r>
          </a:p>
          <a:p>
            <a:r>
              <a:rPr lang="en-GB" sz="2400" dirty="0">
                <a:latin typeface="+mn-lt"/>
              </a:rPr>
              <a:t>There are a large number of different providers of Cloud File Storage.  </a:t>
            </a:r>
          </a:p>
        </p:txBody>
      </p:sp>
    </p:spTree>
    <p:extLst>
      <p:ext uri="{BB962C8B-B14F-4D97-AF65-F5344CB8AC3E}">
        <p14:creationId xmlns:p14="http://schemas.microsoft.com/office/powerpoint/2010/main" val="1057672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Cloud File Storage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sp>
        <p:nvSpPr>
          <p:cNvPr id="7" name="TextBox 6">
            <a:extLst>
              <a:ext uri="{FF2B5EF4-FFF2-40B4-BE49-F238E27FC236}">
                <a16:creationId xmlns:a16="http://schemas.microsoft.com/office/drawing/2014/main" id="{AA8DAE4C-7859-472A-97B0-EDB076DEE977}"/>
              </a:ext>
            </a:extLst>
          </p:cNvPr>
          <p:cNvSpPr txBox="1"/>
          <p:nvPr/>
        </p:nvSpPr>
        <p:spPr>
          <a:xfrm>
            <a:off x="218372" y="1057602"/>
            <a:ext cx="8712267" cy="4154984"/>
          </a:xfrm>
          <a:prstGeom prst="rect">
            <a:avLst/>
          </a:prstGeom>
          <a:noFill/>
        </p:spPr>
        <p:txBody>
          <a:bodyPr wrap="square" rtlCol="0">
            <a:spAutoFit/>
          </a:bodyPr>
          <a:lstStyle/>
          <a:p>
            <a:r>
              <a:rPr lang="en-GB" sz="2400" dirty="0">
                <a:latin typeface="+mn-lt"/>
              </a:rPr>
              <a:t>An </a:t>
            </a:r>
            <a:r>
              <a:rPr lang="en-GB" sz="2400" dirty="0">
                <a:latin typeface="+mn-lt"/>
                <a:hlinkClick r:id="rId2"/>
              </a:rPr>
              <a:t>article on Tech Advisor </a:t>
            </a:r>
            <a:r>
              <a:rPr lang="en-GB" sz="2400" dirty="0">
                <a:latin typeface="+mn-lt"/>
              </a:rPr>
              <a:t>(2018) recently reviewed 14 (of the best, in their view) cloud storage services and you can read this in your own time – perhaps examining some of the least well-known to see what they have to offer. </a:t>
            </a:r>
          </a:p>
          <a:p>
            <a:r>
              <a:rPr lang="en-GB" sz="2400" dirty="0">
                <a:latin typeface="+mn-lt"/>
              </a:rPr>
              <a:t>Biggest isn’t necessarily best of course, although an argument can be made that bigger companies may have more robust processes to keep your files safe AND it could be less likely that their business model will fail; leaving you with the annoyance of uploading your files yet again to a new provider. </a:t>
            </a:r>
          </a:p>
          <a:p>
            <a:endParaRPr lang="en-GB" sz="2400" dirty="0">
              <a:latin typeface="+mn-lt"/>
            </a:endParaRPr>
          </a:p>
          <a:p>
            <a:r>
              <a:rPr lang="en-GB" sz="2400" dirty="0">
                <a:latin typeface="+mn-lt"/>
              </a:rPr>
              <a:t>See what </a:t>
            </a:r>
            <a:r>
              <a:rPr lang="en-GB" sz="2400" b="1" dirty="0">
                <a:latin typeface="+mn-lt"/>
              </a:rPr>
              <a:t>you</a:t>
            </a:r>
            <a:r>
              <a:rPr lang="en-GB" sz="2400" dirty="0">
                <a:latin typeface="+mn-lt"/>
              </a:rPr>
              <a:t> think by clicking on the link above.  </a:t>
            </a:r>
          </a:p>
        </p:txBody>
      </p:sp>
      <p:sp>
        <p:nvSpPr>
          <p:cNvPr id="5" name="TextBox 4">
            <a:extLst>
              <a:ext uri="{FF2B5EF4-FFF2-40B4-BE49-F238E27FC236}">
                <a16:creationId xmlns:a16="http://schemas.microsoft.com/office/drawing/2014/main" id="{86342111-377D-42EC-B99C-3A45350A8558}"/>
              </a:ext>
            </a:extLst>
          </p:cNvPr>
          <p:cNvSpPr txBox="1"/>
          <p:nvPr/>
        </p:nvSpPr>
        <p:spPr>
          <a:xfrm>
            <a:off x="1935548" y="5161974"/>
            <a:ext cx="6990080" cy="461665"/>
          </a:xfrm>
          <a:prstGeom prst="rect">
            <a:avLst/>
          </a:prstGeom>
          <a:noFill/>
        </p:spPr>
        <p:txBody>
          <a:bodyPr wrap="square" rtlCol="0">
            <a:spAutoFit/>
          </a:bodyPr>
          <a:lstStyle/>
          <a:p>
            <a:r>
              <a:rPr lang="en-GB" sz="1200" dirty="0">
                <a:latin typeface="+mn-lt"/>
              </a:rPr>
              <a:t>Casserly, M. (2018) </a:t>
            </a:r>
            <a:r>
              <a:rPr lang="en-GB" sz="1200" i="1" dirty="0">
                <a:latin typeface="+mn-lt"/>
              </a:rPr>
              <a:t>Here are the best cloud storage services to use, </a:t>
            </a:r>
            <a:r>
              <a:rPr lang="en-GB" sz="1200" dirty="0">
                <a:latin typeface="+mn-lt"/>
              </a:rPr>
              <a:t>[online] available at </a:t>
            </a:r>
            <a:r>
              <a:rPr lang="en-GB" sz="1200" i="1" dirty="0">
                <a:latin typeface="+mn-lt"/>
              </a:rPr>
              <a:t> </a:t>
            </a:r>
            <a:r>
              <a:rPr lang="en-GB" sz="1200" i="1" dirty="0">
                <a:latin typeface="+mn-lt"/>
                <a:hlinkClick r:id="rId2"/>
              </a:rPr>
              <a:t>https://www.techadvisor.co.uk/test-centre/internet/best-cloud-storage-services-3614269/</a:t>
            </a:r>
            <a:r>
              <a:rPr lang="en-GB" sz="1200" i="1" dirty="0">
                <a:latin typeface="+mn-lt"/>
              </a:rPr>
              <a:t>  accessed Mar 2018</a:t>
            </a:r>
          </a:p>
        </p:txBody>
      </p:sp>
    </p:spTree>
    <p:extLst>
      <p:ext uri="{BB962C8B-B14F-4D97-AF65-F5344CB8AC3E}">
        <p14:creationId xmlns:p14="http://schemas.microsoft.com/office/powerpoint/2010/main" val="1176745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32237"/>
            <a:ext cx="8229600" cy="588619"/>
          </a:xfrm>
        </p:spPr>
        <p:txBody>
          <a:bodyPr>
            <a:noAutofit/>
          </a:bodyPr>
          <a:lstStyle/>
          <a:p>
            <a:r>
              <a:rPr lang="en-US" sz="3600" dirty="0" err="1">
                <a:effectLst>
                  <a:outerShdw blurRad="38100" dist="38100" dir="2700000" algn="tl">
                    <a:srgbClr val="000000">
                      <a:alpha val="43137"/>
                    </a:srgbClr>
                  </a:outerShdw>
                </a:effectLst>
                <a:latin typeface="Arial Rounded MT Bold" charset="0"/>
                <a:ea typeface="Arial Rounded MT Bold" charset="0"/>
                <a:cs typeface="Arial Rounded MT Bold" charset="0"/>
              </a:rPr>
              <a:t>DropBox</a:t>
            </a:r>
            <a:endPar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a:p>
        </p:txBody>
      </p:sp>
      <p:pic>
        <p:nvPicPr>
          <p:cNvPr id="6" name="Picture 5" descr="A screenshot of a cell phone&#10;&#10;Description generated with high confidence">
            <a:hlinkClick r:id="rId2"/>
            <a:extLst>
              <a:ext uri="{FF2B5EF4-FFF2-40B4-BE49-F238E27FC236}">
                <a16:creationId xmlns:a16="http://schemas.microsoft.com/office/drawing/2014/main" id="{28B3E986-DA6F-4A92-84A0-AD5E6DFFB3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7411" y="1020855"/>
            <a:ext cx="7149176" cy="4643209"/>
          </a:xfrm>
          <a:prstGeom prst="rect">
            <a:avLst/>
          </a:prstGeom>
        </p:spPr>
      </p:pic>
    </p:spTree>
    <p:extLst>
      <p:ext uri="{BB962C8B-B14F-4D97-AF65-F5344CB8AC3E}">
        <p14:creationId xmlns:p14="http://schemas.microsoft.com/office/powerpoint/2010/main" val="1790959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Google Drive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pic>
        <p:nvPicPr>
          <p:cNvPr id="6" name="Picture 5" descr="A stack of flyers on a table&#10;&#10;Description generated with high confidence">
            <a:hlinkClick r:id="rId2"/>
            <a:extLst>
              <a:ext uri="{FF2B5EF4-FFF2-40B4-BE49-F238E27FC236}">
                <a16:creationId xmlns:a16="http://schemas.microsoft.com/office/drawing/2014/main" id="{CE595EC0-7C23-4DB8-8C7C-4485D50688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 y="1178199"/>
            <a:ext cx="8396002" cy="4237235"/>
          </a:xfrm>
          <a:prstGeom prst="rect">
            <a:avLst/>
          </a:prstGeom>
        </p:spPr>
      </p:pic>
    </p:spTree>
    <p:extLst>
      <p:ext uri="{BB962C8B-B14F-4D97-AF65-F5344CB8AC3E}">
        <p14:creationId xmlns:p14="http://schemas.microsoft.com/office/powerpoint/2010/main" val="2861261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419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OneDrive</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6703CD3F-F508-44AC-96F7-91B4D5921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600" y="1553049"/>
            <a:ext cx="8416735" cy="3608231"/>
          </a:xfrm>
          <a:prstGeom prst="rect">
            <a:avLst/>
          </a:prstGeom>
          <a:effectLst>
            <a:outerShdw blurRad="50800" dist="38100" dir="8100000" algn="tr" rotWithShape="0">
              <a:prstClr val="black">
                <a:alpha val="40000"/>
              </a:prstClr>
            </a:outerShdw>
          </a:effectLst>
        </p:spPr>
      </p:pic>
    </p:spTree>
    <p:extLst>
      <p:ext uri="{BB962C8B-B14F-4D97-AF65-F5344CB8AC3E}">
        <p14:creationId xmlns:p14="http://schemas.microsoft.com/office/powerpoint/2010/main" val="2609869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318837"/>
            <a:ext cx="8229600" cy="588619"/>
          </a:xfrm>
        </p:spPr>
        <p:txBody>
          <a:bodyPr>
            <a:noAutofit/>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Web Conferencing</a:t>
            </a:r>
          </a:p>
        </p:txBody>
      </p:sp>
      <p:sp>
        <p:nvSpPr>
          <p:cNvPr id="3" name="Content Placeholder 2"/>
          <p:cNvSpPr>
            <a:spLocks noGrp="1"/>
          </p:cNvSpPr>
          <p:nvPr>
            <p:ph idx="1"/>
          </p:nvPr>
        </p:nvSpPr>
        <p:spPr>
          <a:xfrm>
            <a:off x="434974" y="907456"/>
            <a:ext cx="8303927" cy="4180671"/>
          </a:xfrm>
        </p:spPr>
        <p:txBody>
          <a:bodyPr>
            <a:normAutofit/>
          </a:bodyPr>
          <a:lstStyle/>
          <a:p>
            <a:pPr marL="114300" indent="0">
              <a:buNone/>
            </a:pPr>
            <a:r>
              <a:rPr lang="en-US" sz="2000" dirty="0">
                <a:latin typeface="Calibri" panose="020F0502020204030204" pitchFamily="34" charset="0"/>
                <a:cs typeface="Calibri" panose="020F0502020204030204" pitchFamily="34" charset="0"/>
              </a:rPr>
              <a:t>Perhaps the most well known name in the field of Web conferencing software is </a:t>
            </a:r>
            <a:r>
              <a:rPr lang="en-US" sz="2000" dirty="0">
                <a:latin typeface="Calibri" panose="020F0502020204030204" pitchFamily="34" charset="0"/>
                <a:cs typeface="Calibri" panose="020F0502020204030204" pitchFamily="34" charset="0"/>
                <a:hlinkClick r:id="rId2"/>
              </a:rPr>
              <a:t>Skype</a:t>
            </a:r>
            <a:r>
              <a:rPr lang="en-US" sz="2000" dirty="0">
                <a:latin typeface="Calibri" panose="020F0502020204030204" pitchFamily="34" charset="0"/>
                <a:cs typeface="Calibri" panose="020F0502020204030204" pitchFamily="34" charset="0"/>
              </a:rPr>
              <a:t>, now owned by </a:t>
            </a:r>
            <a:r>
              <a:rPr lang="en-US" sz="2000" dirty="0">
                <a:latin typeface="Calibri" panose="020F0502020204030204" pitchFamily="34" charset="0"/>
                <a:cs typeface="Calibri" panose="020F0502020204030204" pitchFamily="34" charset="0"/>
                <a:hlinkClick r:id="rId3"/>
              </a:rPr>
              <a:t>Microsoft</a:t>
            </a:r>
            <a:r>
              <a:rPr lang="en-US" sz="2000" dirty="0">
                <a:latin typeface="Calibri" panose="020F0502020204030204" pitchFamily="34" charset="0"/>
                <a:cs typeface="Calibri" panose="020F0502020204030204" pitchFamily="34" charset="0"/>
              </a:rPr>
              <a:t> and included with many </a:t>
            </a:r>
            <a:r>
              <a:rPr lang="en-US" sz="2000" dirty="0">
                <a:latin typeface="Calibri" panose="020F0502020204030204" pitchFamily="34" charset="0"/>
                <a:cs typeface="Calibri" panose="020F0502020204030204" pitchFamily="34" charset="0"/>
                <a:hlinkClick r:id="rId4"/>
              </a:rPr>
              <a:t>Office 365 packages</a:t>
            </a:r>
            <a:r>
              <a:rPr lang="en-US" sz="2000" dirty="0">
                <a:latin typeface="Calibri" panose="020F0502020204030204" pitchFamily="34" charset="0"/>
                <a:cs typeface="Calibri" panose="020F0502020204030204" pitchFamily="34" charset="0"/>
              </a:rPr>
              <a:t>. It is free and easy to use, making it a popular choice for many individuals and small businesses.</a:t>
            </a:r>
          </a:p>
          <a:p>
            <a:pPr marL="114300" indent="0">
              <a:buNone/>
            </a:pPr>
            <a:r>
              <a:rPr lang="en-US" sz="2000" dirty="0">
                <a:latin typeface="Calibri" panose="020F0502020204030204" pitchFamily="34" charset="0"/>
                <a:cs typeface="Calibri" panose="020F0502020204030204" pitchFamily="34" charset="0"/>
              </a:rPr>
              <a:t>Skype is now available for a wide range of computers, phones, devices and operating systems. </a:t>
            </a:r>
          </a:p>
          <a:p>
            <a:pPr marL="114300" indent="0">
              <a:buNone/>
            </a:pPr>
            <a:br>
              <a:rPr lang="en-US" sz="2000" dirty="0">
                <a:latin typeface="Calibri" panose="020F0502020204030204" pitchFamily="34" charset="0"/>
                <a:cs typeface="Calibri" panose="020F0502020204030204" pitchFamily="34" charset="0"/>
              </a:rPr>
            </a:b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pic>
        <p:nvPicPr>
          <p:cNvPr id="10" name="Picture 9" descr="A screenshot of a cell phone&#10;&#10;Description generated with very high confidence">
            <a:hlinkClick r:id="rId5"/>
            <a:extLst>
              <a:ext uri="{FF2B5EF4-FFF2-40B4-BE49-F238E27FC236}">
                <a16:creationId xmlns:a16="http://schemas.microsoft.com/office/drawing/2014/main" id="{FF4AA7B4-6069-43F7-A1CD-7315D10A1DF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54520" y="2569070"/>
            <a:ext cx="3449480" cy="301473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588656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279862"/>
            <a:ext cx="8229600" cy="588619"/>
          </a:xfrm>
        </p:spPr>
        <p:txBody>
          <a:bodyPr>
            <a:noAutofit/>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Skype for Business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pic>
        <p:nvPicPr>
          <p:cNvPr id="11" name="Content Placeholder 10" descr="A screenshot of a cell phone&#10;&#10;Description generated with very high confidence">
            <a:hlinkClick r:id="rId2"/>
            <a:extLst>
              <a:ext uri="{FF2B5EF4-FFF2-40B4-BE49-F238E27FC236}">
                <a16:creationId xmlns:a16="http://schemas.microsoft.com/office/drawing/2014/main" id="{8CBACC26-0516-4EF4-A8D9-55B6A8BA8C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82891" y="1943951"/>
            <a:ext cx="3868479" cy="3743321"/>
          </a:xfrm>
          <a:effectLst>
            <a:outerShdw blurRad="63500" sx="102000" sy="102000" algn="ctr" rotWithShape="0">
              <a:prstClr val="black">
                <a:alpha val="40000"/>
              </a:prstClr>
            </a:outerShdw>
          </a:effectLst>
        </p:spPr>
      </p:pic>
      <p:sp>
        <p:nvSpPr>
          <p:cNvPr id="12" name="Oval 11">
            <a:extLst>
              <a:ext uri="{FF2B5EF4-FFF2-40B4-BE49-F238E27FC236}">
                <a16:creationId xmlns:a16="http://schemas.microsoft.com/office/drawing/2014/main" id="{6CC4202E-BA4D-4074-BEC5-18D3AC15D8B4}"/>
              </a:ext>
            </a:extLst>
          </p:cNvPr>
          <p:cNvSpPr/>
          <p:nvPr/>
        </p:nvSpPr>
        <p:spPr>
          <a:xfrm>
            <a:off x="3127979" y="3896892"/>
            <a:ext cx="1391919" cy="108162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CEDD73F8-A430-426D-B500-0E3FBB03D4E1}"/>
              </a:ext>
            </a:extLst>
          </p:cNvPr>
          <p:cNvSpPr/>
          <p:nvPr/>
        </p:nvSpPr>
        <p:spPr>
          <a:xfrm rot="21016552">
            <a:off x="1996934" y="4402581"/>
            <a:ext cx="1158240" cy="426720"/>
          </a:xfrm>
          <a:prstGeom prst="rightArrow">
            <a:avLst/>
          </a:prstGeom>
          <a:solidFill>
            <a:srgbClr val="FF0000"/>
          </a:solidFill>
          <a:ln>
            <a:solidFill>
              <a:srgbClr val="FF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7588523-CD84-40BE-9380-6C3961C11CA5}"/>
              </a:ext>
            </a:extLst>
          </p:cNvPr>
          <p:cNvSpPr txBox="1"/>
          <p:nvPr/>
        </p:nvSpPr>
        <p:spPr>
          <a:xfrm>
            <a:off x="1036331" y="3665573"/>
            <a:ext cx="1876709" cy="646331"/>
          </a:xfrm>
          <a:prstGeom prst="rect">
            <a:avLst/>
          </a:prstGeom>
          <a:noFill/>
        </p:spPr>
        <p:txBody>
          <a:bodyPr wrap="square" rtlCol="0">
            <a:spAutoFit/>
          </a:bodyPr>
          <a:lstStyle/>
          <a:p>
            <a:r>
              <a:rPr lang="en-GB" dirty="0">
                <a:latin typeface="Arial Rounded MT Bold" panose="020F0704030504030204" pitchFamily="34" charset="0"/>
              </a:rPr>
              <a:t>Includes Skype for Business</a:t>
            </a:r>
          </a:p>
        </p:txBody>
      </p:sp>
      <p:sp>
        <p:nvSpPr>
          <p:cNvPr id="15" name="Rectangle 14">
            <a:extLst>
              <a:ext uri="{FF2B5EF4-FFF2-40B4-BE49-F238E27FC236}">
                <a16:creationId xmlns:a16="http://schemas.microsoft.com/office/drawing/2014/main" id="{6F7F025C-17A8-4052-B854-EA2D52EB565A}"/>
              </a:ext>
            </a:extLst>
          </p:cNvPr>
          <p:cNvSpPr/>
          <p:nvPr/>
        </p:nvSpPr>
        <p:spPr>
          <a:xfrm>
            <a:off x="264160" y="1041731"/>
            <a:ext cx="8656320" cy="1200329"/>
          </a:xfrm>
          <a:prstGeom prst="rect">
            <a:avLst/>
          </a:prstGeom>
        </p:spPr>
        <p:txBody>
          <a:bodyPr wrap="square">
            <a:spAutoFit/>
          </a:bodyPr>
          <a:lstStyle/>
          <a:p>
            <a:r>
              <a:rPr lang="en-US" dirty="0">
                <a:latin typeface="Calibri" panose="020F0502020204030204" pitchFamily="34" charset="0"/>
                <a:cs typeface="Calibri" panose="020F0502020204030204" pitchFamily="34" charset="0"/>
              </a:rPr>
              <a:t>Larger organisations can subscribe to </a:t>
            </a:r>
            <a:r>
              <a:rPr lang="en-US" dirty="0">
                <a:latin typeface="Calibri" panose="020F0502020204030204" pitchFamily="34" charset="0"/>
                <a:cs typeface="Calibri" panose="020F0502020204030204" pitchFamily="34" charset="0"/>
                <a:hlinkClick r:id="rId2"/>
              </a:rPr>
              <a:t>Skype for Business</a:t>
            </a:r>
            <a:r>
              <a:rPr lang="en-US" dirty="0">
                <a:latin typeface="Calibri" panose="020F0502020204030204" pitchFamily="34" charset="0"/>
                <a:cs typeface="Calibri" panose="020F0502020204030204" pitchFamily="34" charset="0"/>
              </a:rPr>
              <a:t>, included in Office 365 for Business Premium packages ‘allowing up to 250 employees to be added to online meetings, enables the organisation to manage employee accounts and provides enterprise-grade security’ (Skype, 2018) </a:t>
            </a:r>
            <a:endParaRPr lang="en-GB" dirty="0"/>
          </a:p>
        </p:txBody>
      </p:sp>
    </p:spTree>
    <p:extLst>
      <p:ext uri="{BB962C8B-B14F-4D97-AF65-F5344CB8AC3E}">
        <p14:creationId xmlns:p14="http://schemas.microsoft.com/office/powerpoint/2010/main" val="1915578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318837"/>
            <a:ext cx="8229600" cy="588619"/>
          </a:xfrm>
        </p:spPr>
        <p:txBody>
          <a:bodyPr>
            <a:noAutofit/>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Web Conferencing</a:t>
            </a:r>
          </a:p>
        </p:txBody>
      </p:sp>
      <p:sp>
        <p:nvSpPr>
          <p:cNvPr id="3" name="Content Placeholder 2"/>
          <p:cNvSpPr>
            <a:spLocks noGrp="1"/>
          </p:cNvSpPr>
          <p:nvPr>
            <p:ph idx="1"/>
          </p:nvPr>
        </p:nvSpPr>
        <p:spPr>
          <a:xfrm>
            <a:off x="434975" y="907456"/>
            <a:ext cx="7886700" cy="4180671"/>
          </a:xfrm>
        </p:spPr>
        <p:txBody>
          <a:bodyPr>
            <a:normAutofit/>
          </a:bodyPr>
          <a:lstStyle/>
          <a:p>
            <a:pPr marL="114300" indent="0">
              <a:buNone/>
            </a:pPr>
            <a:br>
              <a:rPr lang="en-US" sz="2000" dirty="0">
                <a:latin typeface="Calibri" panose="020F0502020204030204" pitchFamily="34" charset="0"/>
                <a:cs typeface="Calibri" panose="020F0502020204030204" pitchFamily="34" charset="0"/>
              </a:rPr>
            </a:b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457200" y="1061355"/>
            <a:ext cx="8229600" cy="1631216"/>
          </a:xfrm>
          <a:prstGeom prst="rect">
            <a:avLst/>
          </a:prstGeom>
          <a:noFill/>
        </p:spPr>
        <p:txBody>
          <a:bodyPr wrap="square" rtlCol="0">
            <a:spAutoFit/>
          </a:bodyPr>
          <a:lstStyle/>
          <a:p>
            <a:r>
              <a:rPr lang="en-GB" sz="2000" dirty="0">
                <a:latin typeface="+mn-lt"/>
              </a:rPr>
              <a:t>What other web conferencing systems can you find? (There are </a:t>
            </a:r>
            <a:r>
              <a:rPr lang="en-GB" sz="2000" dirty="0">
                <a:latin typeface="+mn-lt"/>
                <a:hlinkClick r:id="rId2"/>
              </a:rPr>
              <a:t>lots of them</a:t>
            </a:r>
            <a:r>
              <a:rPr lang="en-GB" sz="2000" dirty="0">
                <a:latin typeface="+mn-lt"/>
              </a:rPr>
              <a:t> out there!) Have you used any others in your workplace?</a:t>
            </a:r>
          </a:p>
          <a:p>
            <a:r>
              <a:rPr lang="en-GB" sz="2000" dirty="0">
                <a:latin typeface="+mn-lt"/>
              </a:rPr>
              <a:t>Are they more effective than Skype?</a:t>
            </a:r>
          </a:p>
          <a:p>
            <a:r>
              <a:rPr lang="en-GB" sz="2000" dirty="0">
                <a:latin typeface="+mn-lt"/>
              </a:rPr>
              <a:t>Why do businesses choose different systems?  What else do they offer in the way of features, reliability and so on?</a:t>
            </a:r>
          </a:p>
        </p:txBody>
      </p:sp>
      <p:pic>
        <p:nvPicPr>
          <p:cNvPr id="7" name="Picture 6" descr="A screen shot of a computer&#10;&#10;Description generated with very high confidence">
            <a:extLst>
              <a:ext uri="{FF2B5EF4-FFF2-40B4-BE49-F238E27FC236}">
                <a16:creationId xmlns:a16="http://schemas.microsoft.com/office/drawing/2014/main" id="{6B02441D-495B-41B1-B3C2-B7D5081471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0387" y="2692570"/>
            <a:ext cx="6139022" cy="2892735"/>
          </a:xfrm>
          <a:prstGeom prst="rect">
            <a:avLst/>
          </a:prstGeom>
        </p:spPr>
      </p:pic>
    </p:spTree>
    <p:extLst>
      <p:ext uri="{BB962C8B-B14F-4D97-AF65-F5344CB8AC3E}">
        <p14:creationId xmlns:p14="http://schemas.microsoft.com/office/powerpoint/2010/main" val="37780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p>
        </p:txBody>
      </p:sp>
      <p:sp>
        <p:nvSpPr>
          <p:cNvPr id="3" name="Content Placeholder 2"/>
          <p:cNvSpPr>
            <a:spLocks noGrp="1"/>
          </p:cNvSpPr>
          <p:nvPr>
            <p:ph idx="1"/>
          </p:nvPr>
        </p:nvSpPr>
        <p:spPr>
          <a:xfrm>
            <a:off x="395536" y="1165412"/>
            <a:ext cx="8229600" cy="4279811"/>
          </a:xfrm>
        </p:spPr>
        <p:txBody>
          <a:bodyPr/>
          <a:lstStyle/>
          <a:p>
            <a:r>
              <a:rPr lang="en-GB" dirty="0">
                <a:latin typeface="Arial Rounded MT Bold" panose="020F0704030504030204" pitchFamily="34" charset="0"/>
              </a:rPr>
              <a:t>Why is WhatsApp so popular?</a:t>
            </a:r>
          </a:p>
          <a:p>
            <a:endParaRPr lang="en-GB" sz="2800" dirty="0"/>
          </a:p>
          <a:p>
            <a:endParaRPr lang="en-GB" sz="2800" dirty="0"/>
          </a:p>
          <a:p>
            <a:r>
              <a:rPr lang="en-GB" dirty="0">
                <a:latin typeface="Calibri" panose="020F0502020204030204" pitchFamily="34" charset="0"/>
                <a:cs typeface="Calibri" panose="020F0502020204030204" pitchFamily="34" charset="0"/>
              </a:rPr>
              <a:t>It is easy to use on any internet enabled smartphone and now offers a </a:t>
            </a:r>
            <a:r>
              <a:rPr lang="en-GB" dirty="0">
                <a:latin typeface="Calibri" panose="020F0502020204030204" pitchFamily="34" charset="0"/>
                <a:cs typeface="Calibri" panose="020F0502020204030204" pitchFamily="34" charset="0"/>
                <a:hlinkClick r:id="rId2"/>
              </a:rPr>
              <a:t>web-based version </a:t>
            </a:r>
            <a:r>
              <a:rPr lang="en-GB" dirty="0">
                <a:latin typeface="Calibri" panose="020F0502020204030204" pitchFamily="34" charset="0"/>
                <a:cs typeface="Calibri" panose="020F0502020204030204" pitchFamily="34" charset="0"/>
              </a:rPr>
              <a:t>as well. </a:t>
            </a:r>
          </a:p>
          <a:p>
            <a:r>
              <a:rPr lang="en-GB" dirty="0">
                <a:latin typeface="Calibri" panose="020F0502020204030204" pitchFamily="34" charset="0"/>
                <a:cs typeface="Calibri" panose="020F0502020204030204" pitchFamily="34" charset="0"/>
              </a:rPr>
              <a:t>Businesses can contact their staff anytime, any place, anywhere…</a:t>
            </a:r>
          </a:p>
          <a:p>
            <a:endParaRPr lang="en-GB" sz="28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pic>
        <p:nvPicPr>
          <p:cNvPr id="6" name="Picture 5">
            <a:hlinkClick r:id="rId3"/>
            <a:extLst>
              <a:ext uri="{FF2B5EF4-FFF2-40B4-BE49-F238E27FC236}">
                <a16:creationId xmlns:a16="http://schemas.microsoft.com/office/drawing/2014/main" id="{647C7F64-420D-4D2C-9BA1-3044340E1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1700808"/>
            <a:ext cx="2304256" cy="968278"/>
          </a:xfrm>
          <a:prstGeom prst="rect">
            <a:avLst/>
          </a:prstGeom>
        </p:spPr>
      </p:pic>
    </p:spTree>
    <p:extLst>
      <p:ext uri="{BB962C8B-B14F-4D97-AF65-F5344CB8AC3E}">
        <p14:creationId xmlns:p14="http://schemas.microsoft.com/office/powerpoint/2010/main" val="2512918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470484"/>
            <a:ext cx="8229600" cy="3917032"/>
          </a:xfrm>
        </p:spPr>
        <p:txBody>
          <a:bodyPr/>
          <a:lstStyle/>
          <a:p>
            <a:r>
              <a:rPr lang="en-GB" sz="2800" dirty="0">
                <a:latin typeface="Arial Rounded MT Bold" panose="020F0704030504030204" pitchFamily="34" charset="0"/>
              </a:rPr>
              <a:t>There are of course some drawbacks to this as well!</a:t>
            </a:r>
          </a:p>
          <a:p>
            <a:r>
              <a:rPr lang="en-GB" sz="2800" dirty="0">
                <a:latin typeface="Calibri" panose="020F0502020204030204" pitchFamily="34" charset="0"/>
                <a:cs typeface="Calibri" panose="020F0502020204030204" pitchFamily="34" charset="0"/>
              </a:rPr>
              <a:t>Employers have access to their staff’s personal mobile phone number and could in theory, message them constantly at any time of day or night.</a:t>
            </a:r>
          </a:p>
          <a:p>
            <a:r>
              <a:rPr lang="en-GB" sz="2800" dirty="0">
                <a:latin typeface="Calibri" panose="020F0502020204030204" pitchFamily="34" charset="0"/>
                <a:cs typeface="Calibri" panose="020F0502020204030204" pitchFamily="34" charset="0"/>
              </a:rPr>
              <a:t>Clearly it is important to be able to keep in regular contact with staff easily, but boundaries must be set.</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spTree>
    <p:extLst>
      <p:ext uri="{BB962C8B-B14F-4D97-AF65-F5344CB8AC3E}">
        <p14:creationId xmlns:p14="http://schemas.microsoft.com/office/powerpoint/2010/main" val="4016019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340768"/>
            <a:ext cx="8229600" cy="3917032"/>
          </a:xfrm>
        </p:spPr>
        <p:txBody>
          <a:bodyPr/>
          <a:lstStyle/>
          <a:p>
            <a:r>
              <a:rPr lang="en-GB" sz="2800" dirty="0">
                <a:latin typeface="Calibri" panose="020F0502020204030204" pitchFamily="34" charset="0"/>
                <a:cs typeface="Calibri" panose="020F0502020204030204" pitchFamily="34" charset="0"/>
              </a:rPr>
              <a:t>People can specify time periods when they will and wont be available via WhatsApp. </a:t>
            </a:r>
          </a:p>
          <a:p>
            <a:r>
              <a:rPr lang="en-GB" sz="2800" dirty="0">
                <a:latin typeface="Calibri" panose="020F0502020204030204" pitchFamily="34" charset="0"/>
                <a:cs typeface="Calibri" panose="020F0502020204030204" pitchFamily="34" charset="0"/>
              </a:rPr>
              <a:t>A cut-off time can be established in the evenings, after which messages will not be answered, unless it is an emergency or normal practice (shift working).</a:t>
            </a:r>
          </a:p>
          <a:p>
            <a:r>
              <a:rPr lang="en-GB" sz="2800" dirty="0">
                <a:latin typeface="Calibri" panose="020F0502020204030204" pitchFamily="34" charset="0"/>
                <a:cs typeface="Calibri" panose="020F0502020204030204" pitchFamily="34" charset="0"/>
              </a:rPr>
              <a:t>WhatsApp group chats can be ‘</a:t>
            </a:r>
            <a:r>
              <a:rPr lang="en-GB" sz="2800" i="1" dirty="0">
                <a:latin typeface="Calibri" panose="020F0502020204030204" pitchFamily="34" charset="0"/>
                <a:cs typeface="Calibri" panose="020F0502020204030204" pitchFamily="34" charset="0"/>
              </a:rPr>
              <a:t>muted’</a:t>
            </a:r>
            <a:r>
              <a:rPr lang="en-GB" sz="2800" dirty="0">
                <a:latin typeface="Calibri" panose="020F0502020204030204" pitchFamily="34" charset="0"/>
                <a:cs typeface="Calibri" panose="020F0502020204030204" pitchFamily="34" charset="0"/>
              </a:rPr>
              <a:t> for short periods to ensure they are not disturbed at inconvenient times.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18</a:t>
            </a:fld>
            <a:endParaRPr lang="en-GB"/>
          </a:p>
        </p:txBody>
      </p:sp>
    </p:spTree>
    <p:extLst>
      <p:ext uri="{BB962C8B-B14F-4D97-AF65-F5344CB8AC3E}">
        <p14:creationId xmlns:p14="http://schemas.microsoft.com/office/powerpoint/2010/main" val="908563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470484"/>
            <a:ext cx="8229600" cy="3917032"/>
          </a:xfrm>
        </p:spPr>
        <p:txBody>
          <a:bodyPr/>
          <a:lstStyle/>
          <a:p>
            <a:r>
              <a:rPr lang="en-GB" i="1" dirty="0">
                <a:latin typeface="Calibri" panose="020F0502020204030204" pitchFamily="34" charset="0"/>
                <a:cs typeface="Calibri" panose="020F0502020204030204" pitchFamily="34" charset="0"/>
              </a:rPr>
              <a:t>Workplace Chat Groups </a:t>
            </a:r>
            <a:r>
              <a:rPr lang="en-GB" dirty="0">
                <a:latin typeface="Calibri" panose="020F0502020204030204" pitchFamily="34" charset="0"/>
                <a:cs typeface="Calibri" panose="020F0502020204030204" pitchFamily="34" charset="0"/>
              </a:rPr>
              <a:t>on </a:t>
            </a:r>
            <a:r>
              <a:rPr lang="en-GB" b="1" dirty="0">
                <a:latin typeface="Calibri" panose="020F0502020204030204" pitchFamily="34" charset="0"/>
                <a:cs typeface="Calibri" panose="020F0502020204030204" pitchFamily="34" charset="0"/>
              </a:rPr>
              <a:t>WhatsApp</a:t>
            </a:r>
            <a:r>
              <a:rPr lang="en-GB" dirty="0">
                <a:latin typeface="Calibri" panose="020F0502020204030204" pitchFamily="34" charset="0"/>
                <a:cs typeface="Calibri" panose="020F0502020204030204" pitchFamily="34" charset="0"/>
              </a:rPr>
              <a:t> can be a useful way for employers to upload files and images (work rotas, marketing materials), ‘broadcast’ group messages to all their staff and to provide an interactive question and answer service to and between staff teams all  at once, quickly and easily.</a:t>
            </a:r>
          </a:p>
          <a:p>
            <a:pPr marL="0" indent="0">
              <a:buNone/>
            </a:pPr>
            <a:r>
              <a:rPr lang="en-GB" sz="2800" dirty="0"/>
              <a:t>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spTree>
    <p:extLst>
      <p:ext uri="{BB962C8B-B14F-4D97-AF65-F5344CB8AC3E}">
        <p14:creationId xmlns:p14="http://schemas.microsoft.com/office/powerpoint/2010/main" val="685332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BYOD</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pic>
        <p:nvPicPr>
          <p:cNvPr id="6" name="Picture 5">
            <a:extLst>
              <a:ext uri="{FF2B5EF4-FFF2-40B4-BE49-F238E27FC236}">
                <a16:creationId xmlns:a16="http://schemas.microsoft.com/office/drawing/2014/main" id="{5FBE66E3-65D0-471B-A7DF-F3A910265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302" y="2327035"/>
            <a:ext cx="8203549" cy="3376762"/>
          </a:xfrm>
          <a:prstGeom prst="rect">
            <a:avLst/>
          </a:prstGeom>
        </p:spPr>
      </p:pic>
      <p:sp>
        <p:nvSpPr>
          <p:cNvPr id="8" name="Rectangle 7">
            <a:extLst>
              <a:ext uri="{FF2B5EF4-FFF2-40B4-BE49-F238E27FC236}">
                <a16:creationId xmlns:a16="http://schemas.microsoft.com/office/drawing/2014/main" id="{4BAEE1BD-E27D-4330-AA4A-02F5AC82A680}"/>
              </a:ext>
            </a:extLst>
          </p:cNvPr>
          <p:cNvSpPr/>
          <p:nvPr/>
        </p:nvSpPr>
        <p:spPr>
          <a:xfrm>
            <a:off x="643794" y="1154203"/>
            <a:ext cx="7990904" cy="1200329"/>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In IT terms, BYOD, or ’</a:t>
            </a:r>
            <a:r>
              <a:rPr lang="en-GB" i="1" dirty="0">
                <a:latin typeface="Calibri" panose="020F0502020204030204" pitchFamily="34" charset="0"/>
                <a:cs typeface="Calibri" panose="020F0502020204030204" pitchFamily="34" charset="0"/>
              </a:rPr>
              <a:t>bring your own device’</a:t>
            </a:r>
            <a:r>
              <a:rPr lang="en-GB" dirty="0">
                <a:latin typeface="Calibri" panose="020F0502020204030204" pitchFamily="34" charset="0"/>
                <a:cs typeface="Calibri" panose="020F0502020204030204" pitchFamily="34" charset="0"/>
              </a:rPr>
              <a:t> is a phrase that has become widely adopted to refer to employees who bring their own computing devices – such as smartphones, laptops and tablets – to the workplace for use and connectivity on the secure corporate network.</a:t>
            </a:r>
          </a:p>
        </p:txBody>
      </p:sp>
    </p:spTree>
    <p:extLst>
      <p:ext uri="{BB962C8B-B14F-4D97-AF65-F5344CB8AC3E}">
        <p14:creationId xmlns:p14="http://schemas.microsoft.com/office/powerpoint/2010/main" val="5121150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21</a:t>
            </a:fld>
            <a:endParaRPr lang="en-GB" altLang="en-US"/>
          </a:p>
        </p:txBody>
      </p:sp>
      <p:sp>
        <p:nvSpPr>
          <p:cNvPr id="8" name="Rectangle 7">
            <a:extLst>
              <a:ext uri="{FF2B5EF4-FFF2-40B4-BE49-F238E27FC236}">
                <a16:creationId xmlns:a16="http://schemas.microsoft.com/office/drawing/2014/main" id="{4BAEE1BD-E27D-4330-AA4A-02F5AC82A680}"/>
              </a:ext>
            </a:extLst>
          </p:cNvPr>
          <p:cNvSpPr/>
          <p:nvPr/>
        </p:nvSpPr>
        <p:spPr>
          <a:xfrm>
            <a:off x="509302" y="1154203"/>
            <a:ext cx="8125396" cy="1477328"/>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According to an article by </a:t>
            </a:r>
            <a:r>
              <a:rPr lang="en-GB" dirty="0">
                <a:latin typeface="Calibri" panose="020F0502020204030204" pitchFamily="34" charset="0"/>
                <a:cs typeface="Calibri" panose="020F0502020204030204" pitchFamily="34" charset="0"/>
                <a:hlinkClick r:id="rId2"/>
              </a:rPr>
              <a:t>Insight</a:t>
            </a:r>
            <a:r>
              <a:rPr lang="en-GB" dirty="0">
                <a:latin typeface="Calibri" panose="020F0502020204030204" pitchFamily="34" charset="0"/>
                <a:cs typeface="Calibri" panose="020F0502020204030204" pitchFamily="34" charset="0"/>
              </a:rPr>
              <a:t> (a global technology provider), a number of recent surveys are showing that mobility in the workplace is enabling an improvement in employee effectiveness and productivity (Lazar, 2017). Read the article yourself and see what </a:t>
            </a:r>
            <a:r>
              <a:rPr lang="en-GB" b="1" dirty="0">
                <a:latin typeface="Calibri" panose="020F0502020204030204" pitchFamily="34" charset="0"/>
                <a:cs typeface="Calibri" panose="020F0502020204030204" pitchFamily="34" charset="0"/>
              </a:rPr>
              <a:t>you</a:t>
            </a:r>
            <a:r>
              <a:rPr lang="en-GB" dirty="0">
                <a:latin typeface="Calibri" panose="020F0502020204030204" pitchFamily="34" charset="0"/>
                <a:cs typeface="Calibri" panose="020F0502020204030204" pitchFamily="34" charset="0"/>
              </a:rPr>
              <a:t> think. Remember to apply the </a:t>
            </a:r>
            <a:r>
              <a:rPr lang="en-GB" dirty="0">
                <a:latin typeface="Calibri" panose="020F0502020204030204" pitchFamily="34" charset="0"/>
                <a:cs typeface="Calibri" panose="020F0502020204030204" pitchFamily="34" charset="0"/>
                <a:hlinkClick r:id="rId3"/>
              </a:rPr>
              <a:t>CRAAP Test </a:t>
            </a:r>
            <a:r>
              <a:rPr lang="en-GB" dirty="0">
                <a:latin typeface="Calibri" panose="020F0502020204030204" pitchFamily="34" charset="0"/>
                <a:cs typeface="Calibri" panose="020F0502020204030204" pitchFamily="34" charset="0"/>
              </a:rPr>
              <a:t>to all these links – paying particular attention to the possibility of ‘bias’ in any of these surveys!</a:t>
            </a:r>
          </a:p>
        </p:txBody>
      </p:sp>
      <p:pic>
        <p:nvPicPr>
          <p:cNvPr id="7" name="Picture 6" descr="A group of people sitting at a computer&#10;&#10;Description generated with very high confidence">
            <a:extLst>
              <a:ext uri="{FF2B5EF4-FFF2-40B4-BE49-F238E27FC236}">
                <a16:creationId xmlns:a16="http://schemas.microsoft.com/office/drawing/2014/main" id="{205A8612-2F41-46CC-BF00-AF47995D50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5444" y="2647912"/>
            <a:ext cx="4427604" cy="3055885"/>
          </a:xfrm>
          <a:prstGeom prst="rect">
            <a:avLst/>
          </a:prstGeom>
        </p:spPr>
      </p:pic>
    </p:spTree>
    <p:extLst>
      <p:ext uri="{BB962C8B-B14F-4D97-AF65-F5344CB8AC3E}">
        <p14:creationId xmlns:p14="http://schemas.microsoft.com/office/powerpoint/2010/main" val="1900402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There’s an App for that! </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22</a:t>
            </a:fld>
            <a:endParaRPr lang="en-GB" altLang="en-US"/>
          </a:p>
        </p:txBody>
      </p:sp>
      <p:pic>
        <p:nvPicPr>
          <p:cNvPr id="10" name="Picture 9" descr="A picture containing toy, indoor&#10;&#10;Description generated with very high confidence">
            <a:extLst>
              <a:ext uri="{FF2B5EF4-FFF2-40B4-BE49-F238E27FC236}">
                <a16:creationId xmlns:a16="http://schemas.microsoft.com/office/drawing/2014/main" id="{871DC293-F760-420B-AE50-D447A1166E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32" y="1314450"/>
            <a:ext cx="7419308" cy="4173361"/>
          </a:xfrm>
          <a:prstGeom prst="rect">
            <a:avLst/>
          </a:prstGeom>
        </p:spPr>
      </p:pic>
    </p:spTree>
    <p:extLst>
      <p:ext uri="{BB962C8B-B14F-4D97-AF65-F5344CB8AC3E}">
        <p14:creationId xmlns:p14="http://schemas.microsoft.com/office/powerpoint/2010/main" val="1699409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There’s an App for that! </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23</a:t>
            </a:fld>
            <a:endParaRPr lang="en-GB" altLang="en-US"/>
          </a:p>
        </p:txBody>
      </p:sp>
      <p:sp>
        <p:nvSpPr>
          <p:cNvPr id="5" name="TextBox 4">
            <a:extLst>
              <a:ext uri="{FF2B5EF4-FFF2-40B4-BE49-F238E27FC236}">
                <a16:creationId xmlns:a16="http://schemas.microsoft.com/office/drawing/2014/main" id="{C343B4B2-2F4A-4208-9673-8D00CA4B0BBD}"/>
              </a:ext>
            </a:extLst>
          </p:cNvPr>
          <p:cNvSpPr txBox="1"/>
          <p:nvPr/>
        </p:nvSpPr>
        <p:spPr>
          <a:xfrm>
            <a:off x="966502" y="1083692"/>
            <a:ext cx="7324058" cy="1200329"/>
          </a:xfrm>
          <a:prstGeom prst="rect">
            <a:avLst/>
          </a:prstGeom>
          <a:noFill/>
        </p:spPr>
        <p:txBody>
          <a:bodyPr wrap="square" rtlCol="0">
            <a:spAutoFit/>
          </a:bodyPr>
          <a:lstStyle/>
          <a:p>
            <a:r>
              <a:rPr lang="en-GB" sz="2400" dirty="0">
                <a:latin typeface="+mn-lt"/>
              </a:rPr>
              <a:t>Which mobile apps does your employer use?</a:t>
            </a:r>
          </a:p>
          <a:p>
            <a:r>
              <a:rPr lang="en-GB" sz="2400" dirty="0">
                <a:latin typeface="+mn-lt"/>
              </a:rPr>
              <a:t>What do they use them for?</a:t>
            </a:r>
          </a:p>
          <a:p>
            <a:r>
              <a:rPr lang="en-GB" sz="2400" dirty="0">
                <a:latin typeface="+mn-lt"/>
              </a:rPr>
              <a:t>Have they had their own mobile app designed for them?</a:t>
            </a:r>
          </a:p>
        </p:txBody>
      </p:sp>
      <p:pic>
        <p:nvPicPr>
          <p:cNvPr id="8" name="Picture 7">
            <a:extLst>
              <a:ext uri="{FF2B5EF4-FFF2-40B4-BE49-F238E27FC236}">
                <a16:creationId xmlns:a16="http://schemas.microsoft.com/office/drawing/2014/main" id="{B19E84AC-087E-4937-8509-226A43D1E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1975" y="2374241"/>
            <a:ext cx="5741353" cy="3256055"/>
          </a:xfrm>
          <a:prstGeom prst="rect">
            <a:avLst/>
          </a:prstGeom>
        </p:spPr>
      </p:pic>
    </p:spTree>
    <p:extLst>
      <p:ext uri="{BB962C8B-B14F-4D97-AF65-F5344CB8AC3E}">
        <p14:creationId xmlns:p14="http://schemas.microsoft.com/office/powerpoint/2010/main" val="3242308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404853"/>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What are ‘Workforce Apps’?</a:t>
            </a:r>
          </a:p>
        </p:txBody>
      </p:sp>
      <p:sp>
        <p:nvSpPr>
          <p:cNvPr id="3" name="Content Placeholder 2"/>
          <p:cNvSpPr>
            <a:spLocks noGrp="1"/>
          </p:cNvSpPr>
          <p:nvPr>
            <p:ph idx="1"/>
          </p:nvPr>
        </p:nvSpPr>
        <p:spPr>
          <a:xfrm>
            <a:off x="405098" y="1338664"/>
            <a:ext cx="3669062" cy="3853096"/>
          </a:xfrm>
        </p:spPr>
        <p:txBody>
          <a:bodyPr>
            <a:normAutofit fontScale="25000" lnSpcReduction="20000"/>
          </a:bodyPr>
          <a:lstStyle/>
          <a:p>
            <a:pPr marL="114300" indent="0">
              <a:lnSpc>
                <a:spcPct val="160000"/>
              </a:lnSpc>
              <a:buNone/>
            </a:pPr>
            <a:r>
              <a:rPr lang="en-GB" sz="6400" dirty="0"/>
              <a:t>Workforce applications (apps) allow employees, especially remote workers and mobile workers, to access their organisation’s systems, such as time and attendance, scheduling, and shift management. Workforce apps are becoming more popular and are growing in demand, as millennials enter the workforce and expect to have access to technology for their work lives, just as they do for their personal lives, (ClickSoftware, 2015).</a:t>
            </a:r>
          </a:p>
          <a:p>
            <a:pPr marL="114300" indent="0">
              <a:buNone/>
            </a:pPr>
            <a:br>
              <a:rPr lang="en-US" sz="1900" dirty="0">
                <a:latin typeface="Arial Rounded MT Bold" panose="020F0704030504030204" pitchFamily="34" charset="0"/>
              </a:rPr>
            </a:br>
            <a:endParaRPr lang="en-US" sz="1900"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24</a:t>
            </a:fld>
            <a:endParaRPr lang="en-GB" altLang="en-US"/>
          </a:p>
        </p:txBody>
      </p:sp>
      <p:pic>
        <p:nvPicPr>
          <p:cNvPr id="6" name="Picture 5">
            <a:hlinkClick r:id="rId2"/>
            <a:extLst>
              <a:ext uri="{FF2B5EF4-FFF2-40B4-BE49-F238E27FC236}">
                <a16:creationId xmlns:a16="http://schemas.microsoft.com/office/drawing/2014/main" id="{3D9688B0-5A55-42A2-B171-F12BA4CE9E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440750"/>
            <a:ext cx="4246525" cy="3853096"/>
          </a:xfrm>
          <a:prstGeom prst="rect">
            <a:avLst/>
          </a:prstGeom>
        </p:spPr>
      </p:pic>
      <p:sp>
        <p:nvSpPr>
          <p:cNvPr id="9" name="TextBox 8">
            <a:extLst>
              <a:ext uri="{FF2B5EF4-FFF2-40B4-BE49-F238E27FC236}">
                <a16:creationId xmlns:a16="http://schemas.microsoft.com/office/drawing/2014/main" id="{FC2EB11C-3470-4735-9AE0-0D7B35084EC8}"/>
              </a:ext>
            </a:extLst>
          </p:cNvPr>
          <p:cNvSpPr txBox="1"/>
          <p:nvPr/>
        </p:nvSpPr>
        <p:spPr>
          <a:xfrm>
            <a:off x="4074160" y="5228957"/>
            <a:ext cx="4978400" cy="430887"/>
          </a:xfrm>
          <a:prstGeom prst="rect">
            <a:avLst/>
          </a:prstGeom>
          <a:noFill/>
        </p:spPr>
        <p:txBody>
          <a:bodyPr wrap="square" rtlCol="0">
            <a:spAutoFit/>
          </a:bodyPr>
          <a:lstStyle/>
          <a:p>
            <a:r>
              <a:rPr lang="en-GB" sz="1100" dirty="0">
                <a:latin typeface="+mn-lt"/>
              </a:rPr>
              <a:t>Liberty, D (2015) </a:t>
            </a:r>
            <a:r>
              <a:rPr lang="en-GB" sz="1100" i="1" dirty="0">
                <a:latin typeface="+mn-lt"/>
              </a:rPr>
              <a:t>What are workforce apps?, </a:t>
            </a:r>
            <a:r>
              <a:rPr lang="en-GB" sz="1100" dirty="0">
                <a:latin typeface="+mn-lt"/>
              </a:rPr>
              <a:t>[online] available at </a:t>
            </a:r>
            <a:r>
              <a:rPr lang="en-GB" sz="1100" dirty="0">
                <a:latin typeface="+mn-lt"/>
                <a:hlinkClick r:id="rId2"/>
              </a:rPr>
              <a:t>https://www.clicksoftware.com/blog/what-are-workforce-apps/</a:t>
            </a:r>
            <a:r>
              <a:rPr lang="en-GB" sz="1100" dirty="0">
                <a:latin typeface="+mn-lt"/>
              </a:rPr>
              <a:t> accessed Mar 2018</a:t>
            </a:r>
          </a:p>
        </p:txBody>
      </p:sp>
    </p:spTree>
    <p:extLst>
      <p:ext uri="{BB962C8B-B14F-4D97-AF65-F5344CB8AC3E}">
        <p14:creationId xmlns:p14="http://schemas.microsoft.com/office/powerpoint/2010/main" val="2706362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The Mobile Enabled Workplace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25</a:t>
            </a:fld>
            <a:endParaRPr lang="en-GB" altLang="en-US"/>
          </a:p>
        </p:txBody>
      </p:sp>
      <p:pic>
        <p:nvPicPr>
          <p:cNvPr id="7" name="Picture 6" descr="A screenshot of a cell phone&#10;&#10;Description generated with very high confidence">
            <a:hlinkClick r:id="rId2"/>
            <a:extLst>
              <a:ext uri="{FF2B5EF4-FFF2-40B4-BE49-F238E27FC236}">
                <a16:creationId xmlns:a16="http://schemas.microsoft.com/office/drawing/2014/main" id="{FC9D8F4E-709F-4049-A8BB-D35B0F7DBA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8136" y="1140839"/>
            <a:ext cx="7067728" cy="4576321"/>
          </a:xfrm>
          <a:prstGeom prst="rect">
            <a:avLst/>
          </a:prstGeom>
        </p:spPr>
      </p:pic>
    </p:spTree>
    <p:extLst>
      <p:ext uri="{BB962C8B-B14F-4D97-AF65-F5344CB8AC3E}">
        <p14:creationId xmlns:p14="http://schemas.microsoft.com/office/powerpoint/2010/main" val="34315016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Opinion Articles to examine and critique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26</a:t>
            </a:fld>
            <a:endParaRPr lang="en-GB" altLang="en-US"/>
          </a:p>
        </p:txBody>
      </p:sp>
      <p:pic>
        <p:nvPicPr>
          <p:cNvPr id="6" name="Picture 5" descr="A screenshot of a cell phone&#10;&#10;Description generated with very high confidence">
            <a:hlinkClick r:id="rId2"/>
            <a:extLst>
              <a:ext uri="{FF2B5EF4-FFF2-40B4-BE49-F238E27FC236}">
                <a16:creationId xmlns:a16="http://schemas.microsoft.com/office/drawing/2014/main" id="{F2170387-0CA5-4BA6-AB12-0D34E698B5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939" y="1523829"/>
            <a:ext cx="8422121" cy="3810342"/>
          </a:xfrm>
          <a:prstGeom prst="rect">
            <a:avLst/>
          </a:prstGeom>
        </p:spPr>
      </p:pic>
    </p:spTree>
    <p:extLst>
      <p:ext uri="{BB962C8B-B14F-4D97-AF65-F5344CB8AC3E}">
        <p14:creationId xmlns:p14="http://schemas.microsoft.com/office/powerpoint/2010/main" val="2590765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Opinion Articles to examine and critique</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27</a:t>
            </a:fld>
            <a:endParaRPr lang="en-GB" altLang="en-US"/>
          </a:p>
        </p:txBody>
      </p:sp>
      <p:pic>
        <p:nvPicPr>
          <p:cNvPr id="7" name="Picture 6" descr="A screenshot of a social media post&#10;&#10;Description generated with very high confidence">
            <a:hlinkClick r:id="rId2"/>
            <a:extLst>
              <a:ext uri="{FF2B5EF4-FFF2-40B4-BE49-F238E27FC236}">
                <a16:creationId xmlns:a16="http://schemas.microsoft.com/office/drawing/2014/main" id="{C0D87682-0F9B-42CF-9E27-14AC2D29D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1458" y="1339503"/>
            <a:ext cx="5685288" cy="4319617"/>
          </a:xfrm>
          <a:prstGeom prst="rect">
            <a:avLst/>
          </a:prstGeom>
        </p:spPr>
      </p:pic>
    </p:spTree>
    <p:extLst>
      <p:ext uri="{BB962C8B-B14F-4D97-AF65-F5344CB8AC3E}">
        <p14:creationId xmlns:p14="http://schemas.microsoft.com/office/powerpoint/2010/main" val="194204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D7348-9BE6-4E7B-9962-8DD1D8436D99}"/>
              </a:ext>
            </a:extLst>
          </p:cNvPr>
          <p:cNvSpPr>
            <a:spLocks noGrp="1"/>
          </p:cNvSpPr>
          <p:nvPr>
            <p:ph type="title"/>
          </p:nvPr>
        </p:nvSpPr>
        <p:spPr/>
        <p:txBody>
          <a:bodyPr/>
          <a:lstStyle/>
          <a:p>
            <a:pPr algn="l"/>
            <a:r>
              <a:rPr lang="en-GB" dirty="0"/>
              <a:t>Further Research</a:t>
            </a:r>
          </a:p>
        </p:txBody>
      </p:sp>
      <p:sp>
        <p:nvSpPr>
          <p:cNvPr id="3" name="Content Placeholder 2">
            <a:extLst>
              <a:ext uri="{FF2B5EF4-FFF2-40B4-BE49-F238E27FC236}">
                <a16:creationId xmlns:a16="http://schemas.microsoft.com/office/drawing/2014/main" id="{A5DDA8A7-1F28-40E3-B859-7EB02E0B8F12}"/>
              </a:ext>
            </a:extLst>
          </p:cNvPr>
          <p:cNvSpPr>
            <a:spLocks noGrp="1"/>
          </p:cNvSpPr>
          <p:nvPr>
            <p:ph idx="1"/>
          </p:nvPr>
        </p:nvSpPr>
        <p:spPr>
          <a:xfrm>
            <a:off x="457200" y="1920239"/>
            <a:ext cx="8229600" cy="3596993"/>
          </a:xfrm>
        </p:spPr>
        <p:txBody>
          <a:bodyPr/>
          <a:lstStyle/>
          <a:p>
            <a:r>
              <a:rPr lang="en-GB" dirty="0"/>
              <a:t>Examine what devices your employer uses.</a:t>
            </a:r>
          </a:p>
          <a:p>
            <a:r>
              <a:rPr lang="en-GB" dirty="0"/>
              <a:t>Are they used appropriately?</a:t>
            </a:r>
          </a:p>
          <a:p>
            <a:r>
              <a:rPr lang="en-GB" dirty="0"/>
              <a:t>Could they be used better to improve the business reputation? Sales? Recruitment?.....</a:t>
            </a:r>
          </a:p>
        </p:txBody>
      </p:sp>
      <p:sp>
        <p:nvSpPr>
          <p:cNvPr id="4" name="Slide Number Placeholder 3">
            <a:extLst>
              <a:ext uri="{FF2B5EF4-FFF2-40B4-BE49-F238E27FC236}">
                <a16:creationId xmlns:a16="http://schemas.microsoft.com/office/drawing/2014/main" id="{EAD2EF8B-534B-44D3-BB40-3A0FAFDCFEC2}"/>
              </a:ext>
            </a:extLst>
          </p:cNvPr>
          <p:cNvSpPr>
            <a:spLocks noGrp="1"/>
          </p:cNvSpPr>
          <p:nvPr>
            <p:ph type="sldNum" sz="quarter" idx="12"/>
          </p:nvPr>
        </p:nvSpPr>
        <p:spPr/>
        <p:txBody>
          <a:bodyPr/>
          <a:lstStyle/>
          <a:p>
            <a:pPr>
              <a:defRPr/>
            </a:pPr>
            <a:fld id="{198FFD23-A562-4633-A2B6-B3E5DF7E1AF8}" type="slidenum">
              <a:rPr lang="en-GB" smtClean="0"/>
              <a:pPr>
                <a:defRPr/>
              </a:pPr>
              <a:t>28</a:t>
            </a:fld>
            <a:endParaRPr lang="en-GB"/>
          </a:p>
        </p:txBody>
      </p:sp>
    </p:spTree>
    <p:extLst>
      <p:ext uri="{BB962C8B-B14F-4D97-AF65-F5344CB8AC3E}">
        <p14:creationId xmlns:p14="http://schemas.microsoft.com/office/powerpoint/2010/main" val="3129487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302" y="399375"/>
            <a:ext cx="8229600" cy="588619"/>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p>
        </p:txBody>
      </p:sp>
      <p:sp>
        <p:nvSpPr>
          <p:cNvPr id="3" name="Content Placeholder 2"/>
          <p:cNvSpPr>
            <a:spLocks noGrp="1"/>
          </p:cNvSpPr>
          <p:nvPr>
            <p:ph idx="1"/>
          </p:nvPr>
        </p:nvSpPr>
        <p:spPr>
          <a:xfrm>
            <a:off x="509302" y="993472"/>
            <a:ext cx="7886700" cy="4180671"/>
          </a:xfrm>
        </p:spPr>
        <p:txBody>
          <a:bodyPr>
            <a:normAutofit/>
          </a:bodyPr>
          <a:lstStyle/>
          <a:p>
            <a:pPr marL="114300" indent="0">
              <a:buNone/>
            </a:pP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29</a:t>
            </a:fld>
            <a:endParaRPr lang="en-GB" altLang="en-US"/>
          </a:p>
        </p:txBody>
      </p:sp>
      <p:sp>
        <p:nvSpPr>
          <p:cNvPr id="5" name="Rectangle 4">
            <a:extLst>
              <a:ext uri="{FF2B5EF4-FFF2-40B4-BE49-F238E27FC236}">
                <a16:creationId xmlns:a16="http://schemas.microsoft.com/office/drawing/2014/main" id="{A6BAECD2-3B94-497F-9712-DE07F3AAACA7}"/>
              </a:ext>
            </a:extLst>
          </p:cNvPr>
          <p:cNvSpPr/>
          <p:nvPr/>
        </p:nvSpPr>
        <p:spPr>
          <a:xfrm>
            <a:off x="850140" y="1551610"/>
            <a:ext cx="7205024" cy="880369"/>
          </a:xfrm>
          <a:prstGeom prst="rect">
            <a:avLst/>
          </a:prstGeom>
        </p:spPr>
        <p:txBody>
          <a:bodyPr wrap="square">
            <a:spAutoFit/>
          </a:bodyPr>
          <a:lstStyle/>
          <a:p>
            <a:pPr>
              <a:lnSpc>
                <a:spcPct val="150000"/>
              </a:lnSpc>
            </a:pPr>
            <a:r>
              <a:rPr lang="en-GB" dirty="0">
                <a:latin typeface="+mn-lt"/>
              </a:rPr>
              <a:t>Maund, et al. (2017) </a:t>
            </a:r>
            <a:r>
              <a:rPr lang="en-GB" i="1" dirty="0">
                <a:latin typeface="+mn-lt"/>
              </a:rPr>
              <a:t>Certificate in Higher Education: Skills for the Workplace Student Yearbook. </a:t>
            </a:r>
            <a:r>
              <a:rPr lang="en-GB" dirty="0">
                <a:latin typeface="+mn-lt"/>
              </a:rPr>
              <a:t>PP.106 -129 London: Sage Publications Ltd. </a:t>
            </a:r>
          </a:p>
        </p:txBody>
      </p:sp>
    </p:spTree>
    <p:extLst>
      <p:ext uri="{BB962C8B-B14F-4D97-AF65-F5344CB8AC3E}">
        <p14:creationId xmlns:p14="http://schemas.microsoft.com/office/powerpoint/2010/main" val="704529444"/>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schemas.microsoft.com/office/2006/metadata/properties"/>
    <ds:schemaRef ds:uri="http://schemas.microsoft.com/office/infopath/2007/PartnerControls"/>
    <ds:schemaRef ds:uri="http://purl.org/dc/elements/1.1/"/>
    <ds:schemaRef ds:uri="f66716c4-314f-46c1-b01e-5a44c61897d8"/>
    <ds:schemaRef ds:uri="http://purl.org/dc/terms/"/>
    <ds:schemaRef ds:uri="http://purl.org/dc/dcmitype/"/>
    <ds:schemaRef ds:uri="http://schemas.openxmlformats.org/package/2006/metadata/core-properties"/>
    <ds:schemaRef ds:uri="a908d394-d138-480e-87a3-ff44c37f991a"/>
    <ds:schemaRef ds:uri="http://schemas.microsoft.com/office/2006/documentManagement/types"/>
    <ds:schemaRef ds:uri="http://www.w3.org/XML/1998/namespace"/>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4690</TotalTime>
  <Words>1218</Words>
  <Application>Microsoft Office PowerPoint</Application>
  <PresentationFormat>On-screen Show (4:3)</PresentationFormat>
  <Paragraphs>120</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Arial Rounded MT Bold</vt:lpstr>
      <vt:lpstr>Calibri</vt:lpstr>
      <vt:lpstr>Corbel</vt:lpstr>
      <vt:lpstr>Myriad Pro</vt:lpstr>
      <vt:lpstr>Trebuchet MS</vt:lpstr>
      <vt:lpstr>SftWP July 15</vt:lpstr>
      <vt:lpstr>BMSK4003  Digital Skills and Research Methods  Online Session 5 </vt:lpstr>
      <vt:lpstr>21st Century Technologies in the workplace </vt:lpstr>
      <vt:lpstr>21st Century Technologies in the workplace </vt:lpstr>
      <vt:lpstr>21st Century Technologies in the workplace </vt:lpstr>
      <vt:lpstr>21st Century Technologies in the workplace </vt:lpstr>
      <vt:lpstr>Technologies used in your workplace </vt:lpstr>
      <vt:lpstr>Cloud File Storage</vt:lpstr>
      <vt:lpstr>Cloud File Storage</vt:lpstr>
      <vt:lpstr>Cloud File Storage</vt:lpstr>
      <vt:lpstr>DropBox</vt:lpstr>
      <vt:lpstr>Google Drive</vt:lpstr>
      <vt:lpstr>OneDrive</vt:lpstr>
      <vt:lpstr>Web Conferencing</vt:lpstr>
      <vt:lpstr>Skype for Business</vt:lpstr>
      <vt:lpstr>Web Conferencing</vt:lpstr>
      <vt:lpstr>WhatsApp Phone Messaging </vt:lpstr>
      <vt:lpstr>WhatsApp Phone Messaging </vt:lpstr>
      <vt:lpstr>WhatsApp Phone Messaging </vt:lpstr>
      <vt:lpstr>WhatsApp Phone Messaging </vt:lpstr>
      <vt:lpstr>BYOD</vt:lpstr>
      <vt:lpstr>The Mobile Enabled Workplace</vt:lpstr>
      <vt:lpstr>There’s an App for that! </vt:lpstr>
      <vt:lpstr>There’s an App for that! </vt:lpstr>
      <vt:lpstr>What are ‘Workforce Apps’?</vt:lpstr>
      <vt:lpstr>The Mobile Enabled Workplace</vt:lpstr>
      <vt:lpstr>Opinion Articles to examine and critique</vt:lpstr>
      <vt:lpstr>Opinion Articles to examine and critique</vt:lpstr>
      <vt:lpstr>Further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Session 3</dc:title>
  <dc:creator>Julia Ault</dc:creator>
  <cp:lastModifiedBy>Michaela Schriek</cp:lastModifiedBy>
  <cp:revision>61</cp:revision>
  <dcterms:modified xsi:type="dcterms:W3CDTF">2020-09-02T14:23:59Z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