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56" r:id="rId2"/>
    <p:sldId id="257" r:id="rId3"/>
    <p:sldId id="258" r:id="rId4"/>
    <p:sldId id="259" r:id="rId5"/>
    <p:sldId id="260" r:id="rId6"/>
    <p:sldId id="261" r:id="rId7"/>
    <p:sldId id="265" r:id="rId8"/>
    <p:sldId id="262" r:id="rId9"/>
    <p:sldId id="263" r:id="rId10"/>
    <p:sldId id="264"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6770" autoAdjust="0"/>
  </p:normalViewPr>
  <p:slideViewPr>
    <p:cSldViewPr snapToGrid="0">
      <p:cViewPr varScale="1">
        <p:scale>
          <a:sx n="63" d="100"/>
          <a:sy n="63" d="100"/>
        </p:scale>
        <p:origin x="1020"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BA38D4-AC14-4774-AC75-61EC07EF2A0F}" type="datetimeFigureOut">
              <a:rPr lang="en-GB" smtClean="0"/>
              <a:t>24/03/2026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0171F2-8405-47D4-A839-5F8B47DC95C6}" type="slidenum">
              <a:rPr lang="en-GB" smtClean="0"/>
              <a:t>‹#›</a:t>
            </a:fld>
            <a:endParaRPr lang="en-GB"/>
          </a:p>
        </p:txBody>
      </p:sp>
    </p:spTree>
    <p:extLst>
      <p:ext uri="{BB962C8B-B14F-4D97-AF65-F5344CB8AC3E}">
        <p14:creationId xmlns:p14="http://schemas.microsoft.com/office/powerpoint/2010/main" val="11704039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Contemporary organisations need more than just technical knowledge for leadership. Another skill required of the leaders is the ability to work with various people by being good at interpersonal skills. Edith Heard points out that it is important to think of leadership as empathy, listening, and teamwork rather than hierarchy. Emotional Intelligence enables leaders to articulate their feelings and those of other people. Cultural Intelligence assists leaders to learn about cultural differences in various working places. Such skills are particularly relevant in an international organisation where workers are of different origins and cultures. Leaders who build these competencies can build better teamwork and communication. This presentation describes the significance of Emotional Intelligence and Cultural Intelligence using leadership models and real business examples.</a:t>
            </a:r>
            <a:endParaRPr lang="en-GB" dirty="0"/>
          </a:p>
        </p:txBody>
      </p:sp>
      <p:sp>
        <p:nvSpPr>
          <p:cNvPr id="4" name="Slide Number Placeholder 3"/>
          <p:cNvSpPr>
            <a:spLocks noGrp="1"/>
          </p:cNvSpPr>
          <p:nvPr>
            <p:ph type="sldNum" sz="quarter" idx="5"/>
          </p:nvPr>
        </p:nvSpPr>
        <p:spPr/>
        <p:txBody>
          <a:bodyPr/>
          <a:lstStyle/>
          <a:p>
            <a:fld id="{850171F2-8405-47D4-A839-5F8B47DC95C6}" type="slidenum">
              <a:rPr lang="en-GB" smtClean="0"/>
              <a:t>2</a:t>
            </a:fld>
            <a:endParaRPr lang="en-GB"/>
          </a:p>
        </p:txBody>
      </p:sp>
    </p:spTree>
    <p:extLst>
      <p:ext uri="{BB962C8B-B14F-4D97-AF65-F5344CB8AC3E}">
        <p14:creationId xmlns:p14="http://schemas.microsoft.com/office/powerpoint/2010/main" val="15123733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Emotional Intelligence refers to the process of comprehending and regulating emotions. Leaders who possess good Emotional Intelligence are able to be aware of their feelings as well as the feelings of others. This will assist them in expressing themselves better and resolving issues peacefully. Emotional Intelligence is also capable of assisting the leaders to address personal disputes between the employees and establish constructive teamwork. Employees are motivated when the leaders demonstrate empathy and respect. Reliability also increases between the workers and the managers. The described leadership style of Edith Heard reveals the significance of empathy and listening in leadership. Emotionally intelligent leaders are collaboration-oriented, rather than command-driven, which makes teams more efficient in working jointly.</a:t>
            </a:r>
            <a:endParaRPr lang="en-GB" dirty="0"/>
          </a:p>
        </p:txBody>
      </p:sp>
      <p:sp>
        <p:nvSpPr>
          <p:cNvPr id="4" name="Slide Number Placeholder 3"/>
          <p:cNvSpPr>
            <a:spLocks noGrp="1"/>
          </p:cNvSpPr>
          <p:nvPr>
            <p:ph type="sldNum" sz="quarter" idx="5"/>
          </p:nvPr>
        </p:nvSpPr>
        <p:spPr/>
        <p:txBody>
          <a:bodyPr/>
          <a:lstStyle/>
          <a:p>
            <a:fld id="{850171F2-8405-47D4-A839-5F8B47DC95C6}" type="slidenum">
              <a:rPr lang="en-GB" smtClean="0"/>
              <a:t>3</a:t>
            </a:fld>
            <a:endParaRPr lang="en-GB"/>
          </a:p>
        </p:txBody>
      </p:sp>
    </p:spTree>
    <p:extLst>
      <p:ext uri="{BB962C8B-B14F-4D97-AF65-F5344CB8AC3E}">
        <p14:creationId xmlns:p14="http://schemas.microsoft.com/office/powerpoint/2010/main" val="17595321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The Emotional Intelligence theory, created by Daniel Goleman, describes the primary competencies leaders have to possess to be able to handle emotions successfully. The former is the initial component, which is self-awareness, which implies gaining knowledge of personal emotions and responses. The second factor is self-regulation, where leaders use it to manage negative emotions and stay in control. Motivation helps leaders to remain positive and objective-oriented. Empathy enables leaders to appreciate the feelings and requirements of employees. Lastly, social skills enable leaders to express themselves and establish good relationships within the team. Whenever leaders acquire these five skills, they will be able to handle people in a better way. This enhances teamwork, trust and collaboration within organisations.</a:t>
            </a:r>
            <a:endParaRPr lang="en-GB" dirty="0"/>
          </a:p>
        </p:txBody>
      </p:sp>
      <p:sp>
        <p:nvSpPr>
          <p:cNvPr id="4" name="Slide Number Placeholder 3"/>
          <p:cNvSpPr>
            <a:spLocks noGrp="1"/>
          </p:cNvSpPr>
          <p:nvPr>
            <p:ph type="sldNum" sz="quarter" idx="5"/>
          </p:nvPr>
        </p:nvSpPr>
        <p:spPr/>
        <p:txBody>
          <a:bodyPr/>
          <a:lstStyle/>
          <a:p>
            <a:fld id="{850171F2-8405-47D4-A839-5F8B47DC95C6}" type="slidenum">
              <a:rPr lang="en-GB" smtClean="0"/>
              <a:t>4</a:t>
            </a:fld>
            <a:endParaRPr lang="en-GB"/>
          </a:p>
        </p:txBody>
      </p:sp>
    </p:spTree>
    <p:extLst>
      <p:ext uri="{BB962C8B-B14F-4D97-AF65-F5344CB8AC3E}">
        <p14:creationId xmlns:p14="http://schemas.microsoft.com/office/powerpoint/2010/main" val="31917215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Satya Nadella of Microsoft is a good example of Emotional Intelligence in leadership. At the time Nadella assumed the position of CEO, the internal culture of the company was highly competitive. There was always a tendency towards competition among employees rather than cooperation. Nadella presented a leadership style that was based on empathy, learning, and collaboration. He inspired employees to practice a growth mindset that involves learning and making mistakes, as well as ever-improving. This leadership style is emotional and supportive, which enhances employee engagement and trust. Employees became more at ease exchanging ideas and collaborating with other people. This led to more innovation, and the company was more successful in the innovation of new technologies and products.</a:t>
            </a:r>
            <a:endParaRPr lang="en-GB" dirty="0"/>
          </a:p>
        </p:txBody>
      </p:sp>
      <p:sp>
        <p:nvSpPr>
          <p:cNvPr id="4" name="Slide Number Placeholder 3"/>
          <p:cNvSpPr>
            <a:spLocks noGrp="1"/>
          </p:cNvSpPr>
          <p:nvPr>
            <p:ph type="sldNum" sz="quarter" idx="5"/>
          </p:nvPr>
        </p:nvSpPr>
        <p:spPr/>
        <p:txBody>
          <a:bodyPr/>
          <a:lstStyle/>
          <a:p>
            <a:fld id="{850171F2-8405-47D4-A839-5F8B47DC95C6}" type="slidenum">
              <a:rPr lang="en-GB" smtClean="0"/>
              <a:t>5</a:t>
            </a:fld>
            <a:endParaRPr lang="en-GB"/>
          </a:p>
        </p:txBody>
      </p:sp>
    </p:spTree>
    <p:extLst>
      <p:ext uri="{BB962C8B-B14F-4D97-AF65-F5344CB8AC3E}">
        <p14:creationId xmlns:p14="http://schemas.microsoft.com/office/powerpoint/2010/main" val="35204036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Cultural Intelligence refers to the capabilities of effectively collaborating with culturally diverse individuals. Global organisations regularly experience employees who belong to various countries with diverse languages and traditions. Leaders who learn about these differences can better communicate and be understood. Cultural Intelligence also assists the leader in adjusting the behaviour and leadership approach to work with multicultural teams. This will generate respect and collaboration between employees. Teamwork is stronger and more fruitful when workers understand each other. Companies working internationally should also consider Cultural Intelligence. Managers who learn this ability will be able to successfully lead multicultural teams and enable organisations to create high-quality relationships with their partners, employees, and customers across the globe.</a:t>
            </a:r>
            <a:endParaRPr lang="en-GB" dirty="0"/>
          </a:p>
        </p:txBody>
      </p:sp>
      <p:sp>
        <p:nvSpPr>
          <p:cNvPr id="4" name="Slide Number Placeholder 3"/>
          <p:cNvSpPr>
            <a:spLocks noGrp="1"/>
          </p:cNvSpPr>
          <p:nvPr>
            <p:ph type="sldNum" sz="quarter" idx="5"/>
          </p:nvPr>
        </p:nvSpPr>
        <p:spPr/>
        <p:txBody>
          <a:bodyPr/>
          <a:lstStyle/>
          <a:p>
            <a:fld id="{850171F2-8405-47D4-A839-5F8B47DC95C6}" type="slidenum">
              <a:rPr lang="en-GB" smtClean="0"/>
              <a:t>6</a:t>
            </a:fld>
            <a:endParaRPr lang="en-GB"/>
          </a:p>
        </p:txBody>
      </p:sp>
    </p:spTree>
    <p:extLst>
      <p:ext uri="{BB962C8B-B14F-4D97-AF65-F5344CB8AC3E}">
        <p14:creationId xmlns:p14="http://schemas.microsoft.com/office/powerpoint/2010/main" val="29884213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The Cultural Intelligence model is a theory that was developed by Soon Ang and Linn Van Dyne to explain how leaders can operate effectively in different cultures. The first dimension is metacognitive CQ, which entails being conscious of cultural differences in interactions. The second dimension is cognitive CQ, meaning knowledge of the other cultures, values, and traditions. The third dimension is motivational CQ, interest and confidence in dealing with people who belong to different cultures. The last dimension is behavioural CQ, which implies changes in behaviour and communication patterns in multicultural contexts. These four skills assist leaders in dealing with various teams and thrive in international organisations.</a:t>
            </a:r>
            <a:endParaRPr lang="en-GB" dirty="0"/>
          </a:p>
        </p:txBody>
      </p:sp>
      <p:sp>
        <p:nvSpPr>
          <p:cNvPr id="4" name="Slide Number Placeholder 3"/>
          <p:cNvSpPr>
            <a:spLocks noGrp="1"/>
          </p:cNvSpPr>
          <p:nvPr>
            <p:ph type="sldNum" sz="quarter" idx="5"/>
          </p:nvPr>
        </p:nvSpPr>
        <p:spPr/>
        <p:txBody>
          <a:bodyPr/>
          <a:lstStyle/>
          <a:p>
            <a:fld id="{850171F2-8405-47D4-A839-5F8B47DC95C6}" type="slidenum">
              <a:rPr lang="en-GB" smtClean="0"/>
              <a:t>7</a:t>
            </a:fld>
            <a:endParaRPr lang="en-GB"/>
          </a:p>
        </p:txBody>
      </p:sp>
    </p:spTree>
    <p:extLst>
      <p:ext uri="{BB962C8B-B14F-4D97-AF65-F5344CB8AC3E}">
        <p14:creationId xmlns:p14="http://schemas.microsoft.com/office/powerpoint/2010/main" val="11861662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Unilever is a good model of Cultural Intelligence at work. The company has a presence in over 190 countries, and the customers are represented by diverse cultures. Unilever believes that leaders need to learn the local cultures and preferences in order to be successful in the global market. Managers usually deal with different teams and introduce products that are adapted to fit local markets. Marketing and product designs can be an example of this, whereby they vary according to cultural practices and consumer demands. This culturally sensitive leadership would assist the company to prevent misunderstanding and developing good relationships with both customers and partners. Therefore, cultural Intelligence contributes to the success of global businesses and assists in sustaining trust in the Unilever brand.</a:t>
            </a:r>
            <a:endParaRPr lang="en-GB" dirty="0"/>
          </a:p>
        </p:txBody>
      </p:sp>
      <p:sp>
        <p:nvSpPr>
          <p:cNvPr id="4" name="Slide Number Placeholder 3"/>
          <p:cNvSpPr>
            <a:spLocks noGrp="1"/>
          </p:cNvSpPr>
          <p:nvPr>
            <p:ph type="sldNum" sz="quarter" idx="5"/>
          </p:nvPr>
        </p:nvSpPr>
        <p:spPr/>
        <p:txBody>
          <a:bodyPr/>
          <a:lstStyle/>
          <a:p>
            <a:fld id="{850171F2-8405-47D4-A839-5F8B47DC95C6}" type="slidenum">
              <a:rPr lang="en-GB" smtClean="0"/>
              <a:t>8</a:t>
            </a:fld>
            <a:endParaRPr lang="en-GB"/>
          </a:p>
        </p:txBody>
      </p:sp>
    </p:spTree>
    <p:extLst>
      <p:ext uri="{BB962C8B-B14F-4D97-AF65-F5344CB8AC3E}">
        <p14:creationId xmlns:p14="http://schemas.microsoft.com/office/powerpoint/2010/main" val="9621489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Leaders who integrate Emotional Intelligence and Cultural Intelligence are able to establish inclusive and supportive workplaces. Cultural Intelligence assists leaders in comprehending cultural differences, whereas Emotional Intelligence assists them in comprehending feelings. Collectively, these competencies enable the leaders to speak freely and have the respect of workers. Indicatively, Google </a:t>
            </a:r>
            <a:r>
              <a:rPr lang="en-US" sz="1800" b="0" i="0" u="none" strike="noStrike" dirty="0" err="1">
                <a:solidFill>
                  <a:srgbClr val="000000"/>
                </a:solidFill>
                <a:effectLst/>
                <a:latin typeface="Times New Roman" panose="02020603050405020304" pitchFamily="18" charset="0"/>
              </a:rPr>
              <a:t>emphasises</a:t>
            </a:r>
            <a:r>
              <a:rPr lang="en-US" sz="1800" b="0" i="0" u="none" strike="noStrike" dirty="0">
                <a:solidFill>
                  <a:srgbClr val="000000"/>
                </a:solidFill>
                <a:effectLst/>
                <a:latin typeface="Times New Roman" panose="02020603050405020304" pitchFamily="18" charset="0"/>
              </a:rPr>
              <a:t> psychological safety among teams. It implies that employees are not afraid to give ideas, with the possibility of being </a:t>
            </a:r>
            <a:r>
              <a:rPr lang="en-US" sz="1800" b="0" i="0" u="none" strike="noStrike" dirty="0" err="1">
                <a:solidFill>
                  <a:srgbClr val="000000"/>
                </a:solidFill>
                <a:effectLst/>
                <a:latin typeface="Times New Roman" panose="02020603050405020304" pitchFamily="18" charset="0"/>
              </a:rPr>
              <a:t>criticised</a:t>
            </a:r>
            <a:r>
              <a:rPr lang="en-US" sz="1800" b="0" i="0" u="none" strike="noStrike" dirty="0">
                <a:solidFill>
                  <a:srgbClr val="000000"/>
                </a:solidFill>
                <a:effectLst/>
                <a:latin typeface="Times New Roman" panose="02020603050405020304" pitchFamily="18" charset="0"/>
              </a:rPr>
              <a:t>. Managers promote sympathy, frank dialogue and diversity. Studies indicate that high-trust and cross-cultural teams are more successful and effective in generating new ideas. Thus, a combination of Emotional Intelligence and Cultural Intelligence will assist organisations in creating a high-performing and strong team.</a:t>
            </a:r>
            <a:endParaRPr lang="en-GB" dirty="0"/>
          </a:p>
        </p:txBody>
      </p:sp>
      <p:sp>
        <p:nvSpPr>
          <p:cNvPr id="4" name="Slide Number Placeholder 3"/>
          <p:cNvSpPr>
            <a:spLocks noGrp="1"/>
          </p:cNvSpPr>
          <p:nvPr>
            <p:ph type="sldNum" sz="quarter" idx="5"/>
          </p:nvPr>
        </p:nvSpPr>
        <p:spPr/>
        <p:txBody>
          <a:bodyPr/>
          <a:lstStyle/>
          <a:p>
            <a:fld id="{850171F2-8405-47D4-A839-5F8B47DC95C6}" type="slidenum">
              <a:rPr lang="en-GB" smtClean="0"/>
              <a:t>9</a:t>
            </a:fld>
            <a:endParaRPr lang="en-GB"/>
          </a:p>
        </p:txBody>
      </p:sp>
    </p:spTree>
    <p:extLst>
      <p:ext uri="{BB962C8B-B14F-4D97-AF65-F5344CB8AC3E}">
        <p14:creationId xmlns:p14="http://schemas.microsoft.com/office/powerpoint/2010/main" val="36316038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Emotional Intelligence and Cultural Intelligence are some of the successful leadership styles adopted by many leaders. Indra Nooyi at PepsiCo used this as an example to manage global teams by appreciating cultural diversification and healing employees by being empathetic. She supported participative leadership and free communication. Howard Schultz at Starbucks is another example where the emphasis was on the respect and emotional connection of the employees to the customers. Schultz thought that employees should be valued and feel better to serve customers. These leadership styles enhanced the organisational culture and teamwork, and enabled the two companies to establish good relationships with employees and customers.</a:t>
            </a:r>
            <a:endParaRPr lang="en-GB" dirty="0"/>
          </a:p>
        </p:txBody>
      </p:sp>
      <p:sp>
        <p:nvSpPr>
          <p:cNvPr id="4" name="Slide Number Placeholder 3"/>
          <p:cNvSpPr>
            <a:spLocks noGrp="1"/>
          </p:cNvSpPr>
          <p:nvPr>
            <p:ph type="sldNum" sz="quarter" idx="5"/>
          </p:nvPr>
        </p:nvSpPr>
        <p:spPr/>
        <p:txBody>
          <a:bodyPr/>
          <a:lstStyle/>
          <a:p>
            <a:fld id="{850171F2-8405-47D4-A839-5F8B47DC95C6}" type="slidenum">
              <a:rPr lang="en-GB" smtClean="0"/>
              <a:t>10</a:t>
            </a:fld>
            <a:endParaRPr lang="en-GB"/>
          </a:p>
        </p:txBody>
      </p:sp>
    </p:spTree>
    <p:extLst>
      <p:ext uri="{BB962C8B-B14F-4D97-AF65-F5344CB8AC3E}">
        <p14:creationId xmlns:p14="http://schemas.microsoft.com/office/powerpoint/2010/main" val="9831695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Cultural Intelligence and Emotional Intelligence are leadership skills in contemporary organisations. Emotional Intelligence enables leaders to comprehend feelings, regulate interpersonal dynamics and inspire workers. Cultural Intelligence assists leaders in collaborating with individuals of diverse cultures. The importance of these skills is explained by leadership theories, including the model created by Daniel Goleman and the Cultural Intelligence framework developed by Soon Ang and Linn Van Dyne. The examples in business demonstrate that empathy, awareness and adaptable leaders create stronger teams.</a:t>
            </a:r>
            <a:endParaRPr lang="en-GB" dirty="0"/>
          </a:p>
        </p:txBody>
      </p:sp>
      <p:sp>
        <p:nvSpPr>
          <p:cNvPr id="4" name="Slide Number Placeholder 3"/>
          <p:cNvSpPr>
            <a:spLocks noGrp="1"/>
          </p:cNvSpPr>
          <p:nvPr>
            <p:ph type="sldNum" sz="quarter" idx="5"/>
          </p:nvPr>
        </p:nvSpPr>
        <p:spPr/>
        <p:txBody>
          <a:bodyPr/>
          <a:lstStyle/>
          <a:p>
            <a:fld id="{850171F2-8405-47D4-A839-5F8B47DC95C6}" type="slidenum">
              <a:rPr lang="en-GB" smtClean="0"/>
              <a:t>11</a:t>
            </a:fld>
            <a:endParaRPr lang="en-GB"/>
          </a:p>
        </p:txBody>
      </p:sp>
    </p:spTree>
    <p:extLst>
      <p:ext uri="{BB962C8B-B14F-4D97-AF65-F5344CB8AC3E}">
        <p14:creationId xmlns:p14="http://schemas.microsoft.com/office/powerpoint/2010/main" val="11695934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082A7C7-FFFA-4CC9-B43D-FB8B1B46A34E}" type="datetimeFigureOut">
              <a:rPr lang="en-GB" smtClean="0"/>
              <a:t>24/03/2026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7CD07F-7C98-4028-8075-AC6A20BE45EC}"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611244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82A7C7-FFFA-4CC9-B43D-FB8B1B46A34E}" type="datetimeFigureOut">
              <a:rPr lang="en-GB" smtClean="0"/>
              <a:t>24/03/2026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7CD07F-7C98-4028-8075-AC6A20BE45EC}" type="slidenum">
              <a:rPr lang="en-GB" smtClean="0"/>
              <a:t>‹#›</a:t>
            </a:fld>
            <a:endParaRPr lang="en-GB"/>
          </a:p>
        </p:txBody>
      </p:sp>
    </p:spTree>
    <p:extLst>
      <p:ext uri="{BB962C8B-B14F-4D97-AF65-F5344CB8AC3E}">
        <p14:creationId xmlns:p14="http://schemas.microsoft.com/office/powerpoint/2010/main" val="7046332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82A7C7-FFFA-4CC9-B43D-FB8B1B46A34E}" type="datetimeFigureOut">
              <a:rPr lang="en-GB" smtClean="0"/>
              <a:t>24/03/2026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7CD07F-7C98-4028-8075-AC6A20BE45EC}"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66748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082A7C7-FFFA-4CC9-B43D-FB8B1B46A34E}" type="datetimeFigureOut">
              <a:rPr lang="en-GB" smtClean="0"/>
              <a:t>24/03/2026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7CD07F-7C98-4028-8075-AC6A20BE45EC}" type="slidenum">
              <a:rPr lang="en-GB" smtClean="0"/>
              <a:t>‹#›</a:t>
            </a:fld>
            <a:endParaRPr lang="en-GB"/>
          </a:p>
        </p:txBody>
      </p:sp>
    </p:spTree>
    <p:extLst>
      <p:ext uri="{BB962C8B-B14F-4D97-AF65-F5344CB8AC3E}">
        <p14:creationId xmlns:p14="http://schemas.microsoft.com/office/powerpoint/2010/main" val="3483000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082A7C7-FFFA-4CC9-B43D-FB8B1B46A34E}" type="datetimeFigureOut">
              <a:rPr lang="en-GB" smtClean="0"/>
              <a:t>24/03/2026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A7CD07F-7C98-4028-8075-AC6A20BE45EC}" type="slidenum">
              <a:rPr lang="en-GB" smtClean="0"/>
              <a:t>‹#›</a:t>
            </a:fld>
            <a:endParaRPr lang="en-GB"/>
          </a:p>
        </p:txBody>
      </p:sp>
    </p:spTree>
    <p:extLst>
      <p:ext uri="{BB962C8B-B14F-4D97-AF65-F5344CB8AC3E}">
        <p14:creationId xmlns:p14="http://schemas.microsoft.com/office/powerpoint/2010/main" val="25957709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082A7C7-FFFA-4CC9-B43D-FB8B1B46A34E}" type="datetimeFigureOut">
              <a:rPr lang="en-GB" smtClean="0"/>
              <a:t>24/03/2026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A7CD07F-7C98-4028-8075-AC6A20BE45EC}" type="slidenum">
              <a:rPr lang="en-GB" smtClean="0"/>
              <a:t>‹#›</a:t>
            </a:fld>
            <a:endParaRPr lang="en-GB"/>
          </a:p>
        </p:txBody>
      </p:sp>
    </p:spTree>
    <p:extLst>
      <p:ext uri="{BB962C8B-B14F-4D97-AF65-F5344CB8AC3E}">
        <p14:creationId xmlns:p14="http://schemas.microsoft.com/office/powerpoint/2010/main" val="36073278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082A7C7-FFFA-4CC9-B43D-FB8B1B46A34E}" type="datetimeFigureOut">
              <a:rPr lang="en-GB" smtClean="0"/>
              <a:t>24/03/2026</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4A7CD07F-7C98-4028-8075-AC6A20BE45EC}" type="slidenum">
              <a:rPr lang="en-GB" smtClean="0"/>
              <a:t>‹#›</a:t>
            </a:fld>
            <a:endParaRPr lang="en-GB"/>
          </a:p>
        </p:txBody>
      </p:sp>
    </p:spTree>
    <p:extLst>
      <p:ext uri="{BB962C8B-B14F-4D97-AF65-F5344CB8AC3E}">
        <p14:creationId xmlns:p14="http://schemas.microsoft.com/office/powerpoint/2010/main" val="3993425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9082A7C7-FFFA-4CC9-B43D-FB8B1B46A34E}" type="datetimeFigureOut">
              <a:rPr lang="en-GB" smtClean="0"/>
              <a:t>24/03/2026</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A7CD07F-7C98-4028-8075-AC6A20BE45EC}" type="slidenum">
              <a:rPr lang="en-GB" smtClean="0"/>
              <a:t>‹#›</a:t>
            </a:fld>
            <a:endParaRPr lang="en-GB"/>
          </a:p>
        </p:txBody>
      </p:sp>
    </p:spTree>
    <p:extLst>
      <p:ext uri="{BB962C8B-B14F-4D97-AF65-F5344CB8AC3E}">
        <p14:creationId xmlns:p14="http://schemas.microsoft.com/office/powerpoint/2010/main" val="17219474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082A7C7-FFFA-4CC9-B43D-FB8B1B46A34E}" type="datetimeFigureOut">
              <a:rPr lang="en-GB" smtClean="0"/>
              <a:t>24/03/2026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7CD07F-7C98-4028-8075-AC6A20BE45EC}" type="slidenum">
              <a:rPr lang="en-GB" smtClean="0"/>
              <a:t>‹#›</a:t>
            </a:fld>
            <a:endParaRPr lang="en-GB"/>
          </a:p>
        </p:txBody>
      </p:sp>
    </p:spTree>
    <p:extLst>
      <p:ext uri="{BB962C8B-B14F-4D97-AF65-F5344CB8AC3E}">
        <p14:creationId xmlns:p14="http://schemas.microsoft.com/office/powerpoint/2010/main" val="18515946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82A7C7-FFFA-4CC9-B43D-FB8B1B46A34E}" type="datetimeFigureOut">
              <a:rPr lang="en-GB" smtClean="0"/>
              <a:t>24/03/2026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7CD07F-7C98-4028-8075-AC6A20BE45EC}" type="slidenum">
              <a:rPr lang="en-GB" smtClean="0"/>
              <a:t>‹#›</a:t>
            </a:fld>
            <a:endParaRPr lang="en-GB"/>
          </a:p>
        </p:txBody>
      </p:sp>
    </p:spTree>
    <p:extLst>
      <p:ext uri="{BB962C8B-B14F-4D97-AF65-F5344CB8AC3E}">
        <p14:creationId xmlns:p14="http://schemas.microsoft.com/office/powerpoint/2010/main" val="40287046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82A7C7-FFFA-4CC9-B43D-FB8B1B46A34E}" type="datetimeFigureOut">
              <a:rPr lang="en-GB" smtClean="0"/>
              <a:t>24/03/2026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7CD07F-7C98-4028-8075-AC6A20BE45EC}" type="slidenum">
              <a:rPr lang="en-GB" smtClean="0"/>
              <a:t>‹#›</a:t>
            </a:fld>
            <a:endParaRPr lang="en-GB"/>
          </a:p>
        </p:txBody>
      </p:sp>
    </p:spTree>
    <p:extLst>
      <p:ext uri="{BB962C8B-B14F-4D97-AF65-F5344CB8AC3E}">
        <p14:creationId xmlns:p14="http://schemas.microsoft.com/office/powerpoint/2010/main" val="29787667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082A7C7-FFFA-4CC9-B43D-FB8B1B46A34E}" type="datetimeFigureOut">
              <a:rPr lang="en-GB" smtClean="0"/>
              <a:t>24/03/2026</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A7CD07F-7C98-4028-8075-AC6A20BE45EC}"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300461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9.xml" /><Relationship Id="rId1" Type="http://schemas.openxmlformats.org/officeDocument/2006/relationships/slideLayout" Target="../slideLayouts/slideLayout2.xml" /><Relationship Id="rId4" Type="http://schemas.openxmlformats.org/officeDocument/2006/relationships/image" Target="../media/image10.png" /></Relationships>
</file>

<file path=ppt/slides/_rels/slide11.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EB4F7-45D6-8966-0C25-3C494CFC320D}"/>
              </a:ext>
            </a:extLst>
          </p:cNvPr>
          <p:cNvSpPr>
            <a:spLocks noGrp="1"/>
          </p:cNvSpPr>
          <p:nvPr>
            <p:ph type="ctrTitle"/>
          </p:nvPr>
        </p:nvSpPr>
        <p:spPr>
          <a:xfrm>
            <a:off x="1097280" y="1020209"/>
            <a:ext cx="10058400" cy="1643427"/>
          </a:xfrm>
        </p:spPr>
        <p:txBody>
          <a:bodyPr>
            <a:normAutofit/>
          </a:bodyPr>
          <a:lstStyle/>
          <a:p>
            <a:pPr algn="ctr"/>
            <a:r>
              <a:rPr lang="en-GB" sz="5400" b="1" dirty="0">
                <a:solidFill>
                  <a:schemeClr val="tx1"/>
                </a:solidFill>
              </a:rPr>
              <a:t>Component 1: Individual Presentation</a:t>
            </a:r>
          </a:p>
        </p:txBody>
      </p:sp>
      <p:sp>
        <p:nvSpPr>
          <p:cNvPr id="3" name="Subtitle 2">
            <a:extLst>
              <a:ext uri="{FF2B5EF4-FFF2-40B4-BE49-F238E27FC236}">
                <a16:creationId xmlns:a16="http://schemas.microsoft.com/office/drawing/2014/main" id="{ADB860DA-BE03-38FC-62CD-18DCFD858ED2}"/>
              </a:ext>
            </a:extLst>
          </p:cNvPr>
          <p:cNvSpPr>
            <a:spLocks noGrp="1"/>
          </p:cNvSpPr>
          <p:nvPr>
            <p:ph type="subTitle" idx="1"/>
          </p:nvPr>
        </p:nvSpPr>
        <p:spPr>
          <a:xfrm>
            <a:off x="1097280" y="3098748"/>
            <a:ext cx="10058400" cy="2518280"/>
          </a:xfrm>
        </p:spPr>
        <p:txBody>
          <a:bodyPr>
            <a:normAutofit/>
          </a:bodyPr>
          <a:lstStyle/>
          <a:p>
            <a:pPr algn="ctr"/>
            <a:r>
              <a:rPr lang="en-US" sz="1800" b="1" dirty="0">
                <a:solidFill>
                  <a:schemeClr val="tx1"/>
                </a:solidFill>
              </a:rPr>
              <a:t>Programme: BA (Hons) Business Management</a:t>
            </a:r>
          </a:p>
          <a:p>
            <a:pPr algn="ctr"/>
            <a:r>
              <a:rPr lang="en-US" sz="1800" b="1" dirty="0">
                <a:solidFill>
                  <a:schemeClr val="tx1"/>
                </a:solidFill>
              </a:rPr>
              <a:t>Module: Leadership and Management Theory and Practice</a:t>
            </a:r>
          </a:p>
          <a:p>
            <a:pPr algn="ctr"/>
            <a:r>
              <a:rPr lang="en-GB" sz="1800" b="1" dirty="0">
                <a:solidFill>
                  <a:schemeClr val="tx1"/>
                </a:solidFill>
              </a:rPr>
              <a:t>Module code: LCBB6022</a:t>
            </a:r>
          </a:p>
          <a:p>
            <a:pPr algn="ctr"/>
            <a:endParaRPr lang="en-GB" sz="1800" b="1" dirty="0">
              <a:solidFill>
                <a:schemeClr val="tx1"/>
              </a:solidFill>
            </a:endParaRPr>
          </a:p>
          <a:p>
            <a:pPr algn="ctr"/>
            <a:r>
              <a:rPr lang="en-GB" sz="1800" b="1" dirty="0">
                <a:solidFill>
                  <a:schemeClr val="tx1"/>
                </a:solidFill>
              </a:rPr>
              <a:t>Student Name: Gabriel </a:t>
            </a:r>
            <a:r>
              <a:rPr lang="en-GB" sz="1800" b="1" dirty="0" err="1">
                <a:solidFill>
                  <a:schemeClr val="tx1"/>
                </a:solidFill>
              </a:rPr>
              <a:t>chirosca</a:t>
            </a:r>
            <a:endParaRPr lang="en-GB" sz="1800" b="1" dirty="0">
              <a:solidFill>
                <a:schemeClr val="tx1"/>
              </a:solidFill>
            </a:endParaRPr>
          </a:p>
          <a:p>
            <a:pPr algn="ctr"/>
            <a:r>
              <a:rPr lang="en-GB" sz="1800" b="1" dirty="0">
                <a:solidFill>
                  <a:schemeClr val="tx1"/>
                </a:solidFill>
              </a:rPr>
              <a:t>Student </a:t>
            </a:r>
            <a:r>
              <a:rPr lang="en-GB" sz="1800" b="1">
                <a:solidFill>
                  <a:schemeClr val="tx1"/>
                </a:solidFill>
              </a:rPr>
              <a:t>ID: 2244324</a:t>
            </a:r>
            <a:endParaRPr lang="en-GB" sz="1800" b="1" dirty="0">
              <a:solidFill>
                <a:schemeClr val="tx1"/>
              </a:solidFill>
            </a:endParaRPr>
          </a:p>
        </p:txBody>
      </p:sp>
    </p:spTree>
    <p:extLst>
      <p:ext uri="{BB962C8B-B14F-4D97-AF65-F5344CB8AC3E}">
        <p14:creationId xmlns:p14="http://schemas.microsoft.com/office/powerpoint/2010/main" val="8478176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29780-250C-CE2A-BD8B-E2B0298BBC94}"/>
              </a:ext>
            </a:extLst>
          </p:cNvPr>
          <p:cNvSpPr>
            <a:spLocks noGrp="1"/>
          </p:cNvSpPr>
          <p:nvPr>
            <p:ph type="title"/>
          </p:nvPr>
        </p:nvSpPr>
        <p:spPr>
          <a:xfrm>
            <a:off x="1066800" y="715190"/>
            <a:ext cx="10058400" cy="953589"/>
          </a:xfrm>
        </p:spPr>
        <p:txBody>
          <a:bodyPr>
            <a:normAutofit/>
          </a:bodyPr>
          <a:lstStyle/>
          <a:p>
            <a:pPr algn="ctr"/>
            <a:r>
              <a:rPr lang="en-GB" sz="4400" dirty="0">
                <a:solidFill>
                  <a:schemeClr val="tx1"/>
                </a:solidFill>
              </a:rPr>
              <a:t>Introduction</a:t>
            </a:r>
          </a:p>
        </p:txBody>
      </p:sp>
      <p:sp>
        <p:nvSpPr>
          <p:cNvPr id="3" name="Content Placeholder 2">
            <a:extLst>
              <a:ext uri="{FF2B5EF4-FFF2-40B4-BE49-F238E27FC236}">
                <a16:creationId xmlns:a16="http://schemas.microsoft.com/office/drawing/2014/main" id="{E82ABB82-9C9D-300A-D624-6C2703320BC2}"/>
              </a:ext>
            </a:extLst>
          </p:cNvPr>
          <p:cNvSpPr>
            <a:spLocks noGrp="1"/>
          </p:cNvSpPr>
          <p:nvPr>
            <p:ph idx="1"/>
          </p:nvPr>
        </p:nvSpPr>
        <p:spPr>
          <a:xfrm>
            <a:off x="1296489" y="2253948"/>
            <a:ext cx="4799511" cy="3412067"/>
          </a:xfrm>
        </p:spPr>
        <p:txBody>
          <a:bodyPr>
            <a:normAutofit fontScale="92500" lnSpcReduction="10000"/>
          </a:bodyPr>
          <a:lstStyle/>
          <a:p>
            <a:pPr algn="just">
              <a:buFont typeface="Arial" panose="020B0604020202020204" pitchFamily="34" charset="0"/>
              <a:buChar char="•"/>
            </a:pPr>
            <a:r>
              <a:rPr lang="en-US" dirty="0">
                <a:solidFill>
                  <a:schemeClr val="tx1"/>
                </a:solidFill>
              </a:rPr>
              <a:t>The leadership requires interpersonal skills.</a:t>
            </a:r>
          </a:p>
          <a:p>
            <a:pPr algn="just">
              <a:buFont typeface="Arial" panose="020B0604020202020204" pitchFamily="34" charset="0"/>
              <a:buChar char="•"/>
            </a:pPr>
            <a:r>
              <a:rPr lang="en-US" dirty="0">
                <a:solidFill>
                  <a:schemeClr val="tx1"/>
                </a:solidFill>
              </a:rPr>
              <a:t>Empathy enhances relations in teams.</a:t>
            </a:r>
          </a:p>
          <a:p>
            <a:pPr algn="just">
              <a:buFont typeface="Arial" panose="020B0604020202020204" pitchFamily="34" charset="0"/>
              <a:buChar char="•"/>
            </a:pPr>
            <a:r>
              <a:rPr lang="en-US" dirty="0">
                <a:solidFill>
                  <a:schemeClr val="tx1"/>
                </a:solidFill>
              </a:rPr>
              <a:t>Trust is created through listening in organisations (</a:t>
            </a:r>
            <a:r>
              <a:rPr lang="en-US" dirty="0" err="1">
                <a:solidFill>
                  <a:schemeClr val="tx1"/>
                </a:solidFill>
              </a:rPr>
              <a:t>Zvi</a:t>
            </a:r>
            <a:r>
              <a:rPr lang="en-US" dirty="0">
                <a:solidFill>
                  <a:schemeClr val="tx1"/>
                </a:solidFill>
              </a:rPr>
              <a:t> </a:t>
            </a:r>
            <a:r>
              <a:rPr lang="en-US" dirty="0" err="1">
                <a:solidFill>
                  <a:schemeClr val="tx1"/>
                </a:solidFill>
              </a:rPr>
              <a:t>Lotker</a:t>
            </a:r>
            <a:r>
              <a:rPr lang="en-US" dirty="0">
                <a:solidFill>
                  <a:schemeClr val="tx1"/>
                </a:solidFill>
              </a:rPr>
              <a:t>, 2023).</a:t>
            </a:r>
          </a:p>
          <a:p>
            <a:pPr algn="just">
              <a:buFont typeface="Arial" panose="020B0604020202020204" pitchFamily="34" charset="0"/>
              <a:buChar char="•"/>
            </a:pPr>
            <a:r>
              <a:rPr lang="en-US" dirty="0">
                <a:solidFill>
                  <a:schemeClr val="tx1"/>
                </a:solidFill>
              </a:rPr>
              <a:t>Emotional Intelligence promotes management.</a:t>
            </a:r>
          </a:p>
          <a:p>
            <a:pPr algn="just">
              <a:buFont typeface="Arial" panose="020B0604020202020204" pitchFamily="34" charset="0"/>
              <a:buChar char="•"/>
            </a:pPr>
            <a:r>
              <a:rPr lang="en-US" dirty="0">
                <a:solidFill>
                  <a:schemeClr val="tx1"/>
                </a:solidFill>
              </a:rPr>
              <a:t>Diversity is managed by Culture Intelligence.</a:t>
            </a:r>
          </a:p>
          <a:p>
            <a:pPr algn="just">
              <a:buFont typeface="Arial" panose="020B0604020202020204" pitchFamily="34" charset="0"/>
              <a:buChar char="•"/>
            </a:pPr>
            <a:r>
              <a:rPr lang="en-US" dirty="0">
                <a:solidFill>
                  <a:schemeClr val="tx1"/>
                </a:solidFill>
              </a:rPr>
              <a:t>Important for global teams</a:t>
            </a:r>
          </a:p>
          <a:p>
            <a:pPr algn="just">
              <a:buFont typeface="Arial" panose="020B0604020202020204" pitchFamily="34" charset="0"/>
              <a:buChar char="•"/>
            </a:pPr>
            <a:r>
              <a:rPr lang="en-US" dirty="0">
                <a:solidFill>
                  <a:schemeClr val="tx1"/>
                </a:solidFill>
              </a:rPr>
              <a:t>The presentation describes examples and models.</a:t>
            </a:r>
          </a:p>
        </p:txBody>
      </p:sp>
      <p:pic>
        <p:nvPicPr>
          <p:cNvPr id="4" name="Picture 3">
            <a:extLst>
              <a:ext uri="{FF2B5EF4-FFF2-40B4-BE49-F238E27FC236}">
                <a16:creationId xmlns:a16="http://schemas.microsoft.com/office/drawing/2014/main" id="{ECB9C465-5FEC-BCF3-A56E-1C35EB5C1DFD}"/>
              </a:ext>
            </a:extLst>
          </p:cNvPr>
          <p:cNvPicPr>
            <a:picLocks noChangeAspect="1"/>
          </p:cNvPicPr>
          <p:nvPr/>
        </p:nvPicPr>
        <p:blipFill>
          <a:blip r:embed="rId3"/>
          <a:stretch>
            <a:fillRect/>
          </a:stretch>
        </p:blipFill>
        <p:spPr>
          <a:xfrm>
            <a:off x="6752365" y="2631587"/>
            <a:ext cx="4143146" cy="2320162"/>
          </a:xfrm>
          <a:prstGeom prst="rect">
            <a:avLst/>
          </a:prstGeom>
          <a:ln>
            <a:solidFill>
              <a:schemeClr val="tx1"/>
            </a:solidFill>
          </a:ln>
        </p:spPr>
      </p:pic>
    </p:spTree>
    <p:extLst>
      <p:ext uri="{BB962C8B-B14F-4D97-AF65-F5344CB8AC3E}">
        <p14:creationId xmlns:p14="http://schemas.microsoft.com/office/powerpoint/2010/main" val="42550953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58375-2BF1-5B5D-5C25-675CD2715182}"/>
              </a:ext>
            </a:extLst>
          </p:cNvPr>
          <p:cNvSpPr>
            <a:spLocks noGrp="1"/>
          </p:cNvSpPr>
          <p:nvPr>
            <p:ph type="title"/>
          </p:nvPr>
        </p:nvSpPr>
        <p:spPr/>
        <p:txBody>
          <a:bodyPr>
            <a:normAutofit/>
          </a:bodyPr>
          <a:lstStyle/>
          <a:p>
            <a:pPr algn="ctr"/>
            <a:r>
              <a:rPr lang="en-GB" sz="4400" dirty="0">
                <a:solidFill>
                  <a:schemeClr val="tx1"/>
                </a:solidFill>
              </a:rPr>
              <a:t>Understanding Emotional Intelligence (EI)</a:t>
            </a:r>
          </a:p>
        </p:txBody>
      </p:sp>
      <p:sp>
        <p:nvSpPr>
          <p:cNvPr id="3" name="Content Placeholder 2">
            <a:extLst>
              <a:ext uri="{FF2B5EF4-FFF2-40B4-BE49-F238E27FC236}">
                <a16:creationId xmlns:a16="http://schemas.microsoft.com/office/drawing/2014/main" id="{A98EFF5B-1C38-CFB6-CA47-08EC95DE64A3}"/>
              </a:ext>
            </a:extLst>
          </p:cNvPr>
          <p:cNvSpPr>
            <a:spLocks noGrp="1"/>
          </p:cNvSpPr>
          <p:nvPr>
            <p:ph idx="1"/>
          </p:nvPr>
        </p:nvSpPr>
        <p:spPr>
          <a:xfrm>
            <a:off x="6645729" y="2041676"/>
            <a:ext cx="4362994" cy="3918252"/>
          </a:xfrm>
        </p:spPr>
        <p:txBody>
          <a:bodyPr/>
          <a:lstStyle/>
          <a:p>
            <a:pPr algn="just">
              <a:buFont typeface="Arial" panose="020B0604020202020204" pitchFamily="34" charset="0"/>
              <a:buChar char="•"/>
            </a:pPr>
            <a:r>
              <a:rPr lang="en-US" dirty="0">
                <a:solidFill>
                  <a:schemeClr val="tx1"/>
                </a:solidFill>
              </a:rPr>
              <a:t>Learn how to identify personal emotions.</a:t>
            </a:r>
          </a:p>
          <a:p>
            <a:pPr algn="just">
              <a:buFont typeface="Arial" panose="020B0604020202020204" pitchFamily="34" charset="0"/>
              <a:buChar char="•"/>
            </a:pPr>
            <a:r>
              <a:rPr lang="en-US" dirty="0">
                <a:solidFill>
                  <a:schemeClr val="tx1"/>
                </a:solidFill>
              </a:rPr>
              <a:t>This is the ability to understand emotions in other people.</a:t>
            </a:r>
          </a:p>
          <a:p>
            <a:pPr algn="just">
              <a:buFont typeface="Arial" panose="020B0604020202020204" pitchFamily="34" charset="0"/>
              <a:buChar char="•"/>
            </a:pPr>
            <a:r>
              <a:rPr lang="en-US" dirty="0">
                <a:solidFill>
                  <a:schemeClr val="tx1"/>
                </a:solidFill>
              </a:rPr>
              <a:t>Enhance interaction and cooperation (Kramer, </a:t>
            </a:r>
            <a:r>
              <a:rPr lang="en-US" dirty="0" err="1">
                <a:solidFill>
                  <a:schemeClr val="tx1"/>
                </a:solidFill>
              </a:rPr>
              <a:t>Özkaya</a:t>
            </a:r>
            <a:r>
              <a:rPr lang="en-US" dirty="0">
                <a:solidFill>
                  <a:schemeClr val="tx1"/>
                </a:solidFill>
              </a:rPr>
              <a:t> and </a:t>
            </a:r>
            <a:r>
              <a:rPr lang="en-US" dirty="0" err="1">
                <a:solidFill>
                  <a:schemeClr val="tx1"/>
                </a:solidFill>
              </a:rPr>
              <a:t>Kümmerli</a:t>
            </a:r>
            <a:r>
              <a:rPr lang="en-US" dirty="0">
                <a:solidFill>
                  <a:schemeClr val="tx1"/>
                </a:solidFill>
              </a:rPr>
              <a:t>, 2019).</a:t>
            </a:r>
          </a:p>
          <a:p>
            <a:pPr algn="just">
              <a:buFont typeface="Arial" panose="020B0604020202020204" pitchFamily="34" charset="0"/>
              <a:buChar char="•"/>
            </a:pPr>
            <a:r>
              <a:rPr lang="en-US" dirty="0">
                <a:solidFill>
                  <a:schemeClr val="tx1"/>
                </a:solidFill>
              </a:rPr>
              <a:t>Confidential management conflicts.</a:t>
            </a:r>
          </a:p>
          <a:p>
            <a:pPr algn="just">
              <a:buFont typeface="Arial" panose="020B0604020202020204" pitchFamily="34" charset="0"/>
              <a:buChar char="•"/>
            </a:pPr>
            <a:r>
              <a:rPr lang="en-US" dirty="0">
                <a:solidFill>
                  <a:schemeClr val="tx1"/>
                </a:solidFill>
              </a:rPr>
              <a:t>Build trust with employees</a:t>
            </a:r>
          </a:p>
          <a:p>
            <a:pPr algn="just">
              <a:buFont typeface="Arial" panose="020B0604020202020204" pitchFamily="34" charset="0"/>
              <a:buChar char="•"/>
            </a:pPr>
            <a:r>
              <a:rPr lang="en-US" dirty="0">
                <a:solidFill>
                  <a:schemeClr val="tx1"/>
                </a:solidFill>
              </a:rPr>
              <a:t>Motivate team members</a:t>
            </a:r>
          </a:p>
          <a:p>
            <a:pPr algn="just">
              <a:buFont typeface="Arial" panose="020B0604020202020204" pitchFamily="34" charset="0"/>
              <a:buChar char="•"/>
            </a:pPr>
            <a:r>
              <a:rPr lang="en-US" dirty="0">
                <a:solidFill>
                  <a:schemeClr val="tx1"/>
                </a:solidFill>
              </a:rPr>
              <a:t>Positively seeks to assist other leaders.</a:t>
            </a:r>
          </a:p>
        </p:txBody>
      </p:sp>
      <p:pic>
        <p:nvPicPr>
          <p:cNvPr id="4" name="Picture 3">
            <a:extLst>
              <a:ext uri="{FF2B5EF4-FFF2-40B4-BE49-F238E27FC236}">
                <a16:creationId xmlns:a16="http://schemas.microsoft.com/office/drawing/2014/main" id="{1378FA41-FEA9-4219-2946-D56BBA1EFA9F}"/>
              </a:ext>
            </a:extLst>
          </p:cNvPr>
          <p:cNvPicPr>
            <a:picLocks noChangeAspect="1"/>
          </p:cNvPicPr>
          <p:nvPr/>
        </p:nvPicPr>
        <p:blipFill>
          <a:blip r:embed="rId3"/>
          <a:stretch>
            <a:fillRect/>
          </a:stretch>
        </p:blipFill>
        <p:spPr>
          <a:xfrm>
            <a:off x="1445078" y="2270276"/>
            <a:ext cx="4940260" cy="3078965"/>
          </a:xfrm>
          <a:prstGeom prst="rect">
            <a:avLst/>
          </a:prstGeom>
        </p:spPr>
      </p:pic>
    </p:spTree>
    <p:extLst>
      <p:ext uri="{BB962C8B-B14F-4D97-AF65-F5344CB8AC3E}">
        <p14:creationId xmlns:p14="http://schemas.microsoft.com/office/powerpoint/2010/main" val="9328961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97120-BC7D-6398-E6F4-8EF0CFB9AC2E}"/>
              </a:ext>
            </a:extLst>
          </p:cNvPr>
          <p:cNvSpPr>
            <a:spLocks noGrp="1"/>
          </p:cNvSpPr>
          <p:nvPr>
            <p:ph type="title"/>
          </p:nvPr>
        </p:nvSpPr>
        <p:spPr>
          <a:xfrm>
            <a:off x="1097280" y="718457"/>
            <a:ext cx="10058400" cy="904603"/>
          </a:xfrm>
        </p:spPr>
        <p:txBody>
          <a:bodyPr>
            <a:normAutofit/>
          </a:bodyPr>
          <a:lstStyle/>
          <a:p>
            <a:pPr algn="ctr"/>
            <a:r>
              <a:rPr lang="en-GB" sz="4400" dirty="0">
                <a:solidFill>
                  <a:schemeClr val="tx1"/>
                </a:solidFill>
              </a:rPr>
              <a:t>Goleman’s Emotional Intelligence Model</a:t>
            </a:r>
          </a:p>
        </p:txBody>
      </p:sp>
      <p:sp>
        <p:nvSpPr>
          <p:cNvPr id="3" name="Content Placeholder 2">
            <a:extLst>
              <a:ext uri="{FF2B5EF4-FFF2-40B4-BE49-F238E27FC236}">
                <a16:creationId xmlns:a16="http://schemas.microsoft.com/office/drawing/2014/main" id="{6039AFBB-6BF4-2448-2CC5-47D4BF1EB83C}"/>
              </a:ext>
            </a:extLst>
          </p:cNvPr>
          <p:cNvSpPr>
            <a:spLocks noGrp="1"/>
          </p:cNvSpPr>
          <p:nvPr>
            <p:ph idx="1"/>
          </p:nvPr>
        </p:nvSpPr>
        <p:spPr>
          <a:xfrm>
            <a:off x="1244237" y="1976362"/>
            <a:ext cx="4683034" cy="3771295"/>
          </a:xfrm>
        </p:spPr>
        <p:txBody>
          <a:bodyPr/>
          <a:lstStyle/>
          <a:p>
            <a:pPr algn="just">
              <a:buFont typeface="Arial" panose="020B0604020202020204" pitchFamily="34" charset="0"/>
              <a:buChar char="•"/>
            </a:pPr>
            <a:r>
              <a:rPr lang="en-US" dirty="0">
                <a:solidFill>
                  <a:schemeClr val="tx1"/>
                </a:solidFill>
              </a:rPr>
              <a:t>Developed by Daniel Goleman</a:t>
            </a:r>
          </a:p>
          <a:p>
            <a:pPr algn="just">
              <a:buFont typeface="Arial" panose="020B0604020202020204" pitchFamily="34" charset="0"/>
              <a:buChar char="•"/>
            </a:pPr>
            <a:r>
              <a:rPr lang="en-US" dirty="0">
                <a:solidFill>
                  <a:schemeClr val="tx1"/>
                </a:solidFill>
              </a:rPr>
              <a:t>Popular Emotional Intelligence theory</a:t>
            </a:r>
          </a:p>
          <a:p>
            <a:pPr algn="just">
              <a:buFont typeface="Arial" panose="020B0604020202020204" pitchFamily="34" charset="0"/>
              <a:buChar char="•"/>
            </a:pPr>
            <a:r>
              <a:rPr lang="en-US" dirty="0">
                <a:solidFill>
                  <a:schemeClr val="tx1"/>
                </a:solidFill>
              </a:rPr>
              <a:t>Self-understanding enhances judgement (One Basin CRC, 2025).</a:t>
            </a:r>
          </a:p>
          <a:p>
            <a:pPr algn="just">
              <a:buFont typeface="Arial" panose="020B0604020202020204" pitchFamily="34" charset="0"/>
              <a:buChar char="•"/>
            </a:pPr>
            <a:r>
              <a:rPr lang="en-US" dirty="0">
                <a:solidFill>
                  <a:schemeClr val="tx1"/>
                </a:solidFill>
              </a:rPr>
              <a:t>There is a regulation of emotions.</a:t>
            </a:r>
          </a:p>
          <a:p>
            <a:pPr algn="just">
              <a:buFont typeface="Arial" panose="020B0604020202020204" pitchFamily="34" charset="0"/>
              <a:buChar char="•"/>
            </a:pPr>
            <a:r>
              <a:rPr lang="en-US" dirty="0">
                <a:solidFill>
                  <a:schemeClr val="tx1"/>
                </a:solidFill>
              </a:rPr>
              <a:t>Driving force promotes good performance.</a:t>
            </a:r>
          </a:p>
          <a:p>
            <a:pPr algn="just">
              <a:buFont typeface="Arial" panose="020B0604020202020204" pitchFamily="34" charset="0"/>
              <a:buChar char="•"/>
            </a:pPr>
            <a:r>
              <a:rPr lang="en-US" dirty="0">
                <a:solidFill>
                  <a:schemeClr val="tx1"/>
                </a:solidFill>
              </a:rPr>
              <a:t>Empathy perceives the feelings of other people.</a:t>
            </a:r>
          </a:p>
          <a:p>
            <a:pPr algn="just">
              <a:buFont typeface="Arial" panose="020B0604020202020204" pitchFamily="34" charset="0"/>
              <a:buChar char="•"/>
            </a:pPr>
            <a:r>
              <a:rPr lang="en-US" dirty="0">
                <a:solidFill>
                  <a:schemeClr val="tx1"/>
                </a:solidFill>
              </a:rPr>
              <a:t>Teamwork is formed by social skills.</a:t>
            </a:r>
          </a:p>
        </p:txBody>
      </p:sp>
      <p:pic>
        <p:nvPicPr>
          <p:cNvPr id="5" name="Picture 4">
            <a:extLst>
              <a:ext uri="{FF2B5EF4-FFF2-40B4-BE49-F238E27FC236}">
                <a16:creationId xmlns:a16="http://schemas.microsoft.com/office/drawing/2014/main" id="{59273C7D-350B-9063-8F44-EE9D45EA4DA4}"/>
              </a:ext>
            </a:extLst>
          </p:cNvPr>
          <p:cNvPicPr>
            <a:picLocks noChangeAspect="1"/>
          </p:cNvPicPr>
          <p:nvPr/>
        </p:nvPicPr>
        <p:blipFill>
          <a:blip r:embed="rId3"/>
          <a:stretch>
            <a:fillRect/>
          </a:stretch>
        </p:blipFill>
        <p:spPr>
          <a:xfrm>
            <a:off x="6828310" y="2022512"/>
            <a:ext cx="3524003" cy="3678993"/>
          </a:xfrm>
          <a:prstGeom prst="rect">
            <a:avLst/>
          </a:prstGeom>
          <a:ln>
            <a:solidFill>
              <a:schemeClr val="tx1"/>
            </a:solidFill>
          </a:ln>
        </p:spPr>
      </p:pic>
      <p:sp>
        <p:nvSpPr>
          <p:cNvPr id="7" name="TextBox 6">
            <a:extLst>
              <a:ext uri="{FF2B5EF4-FFF2-40B4-BE49-F238E27FC236}">
                <a16:creationId xmlns:a16="http://schemas.microsoft.com/office/drawing/2014/main" id="{584C7D1E-EA22-3641-87B7-0385AC90BF4E}"/>
              </a:ext>
            </a:extLst>
          </p:cNvPr>
          <p:cNvSpPr txBox="1"/>
          <p:nvPr/>
        </p:nvSpPr>
        <p:spPr>
          <a:xfrm>
            <a:off x="6828310" y="5747657"/>
            <a:ext cx="2609604" cy="307777"/>
          </a:xfrm>
          <a:prstGeom prst="rect">
            <a:avLst/>
          </a:prstGeom>
          <a:noFill/>
        </p:spPr>
        <p:txBody>
          <a:bodyPr wrap="square">
            <a:spAutoFit/>
          </a:bodyPr>
          <a:lstStyle/>
          <a:p>
            <a:r>
              <a:rPr lang="en-US" sz="1400" dirty="0">
                <a:solidFill>
                  <a:schemeClr val="tx1"/>
                </a:solidFill>
              </a:rPr>
              <a:t>(Source: One Basin CRC, 2025)</a:t>
            </a:r>
            <a:endParaRPr lang="en-GB" sz="1400" dirty="0"/>
          </a:p>
        </p:txBody>
      </p:sp>
    </p:spTree>
    <p:extLst>
      <p:ext uri="{BB962C8B-B14F-4D97-AF65-F5344CB8AC3E}">
        <p14:creationId xmlns:p14="http://schemas.microsoft.com/office/powerpoint/2010/main" val="29343290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2DD16-B55B-6D14-4EC0-DCA03A7214B1}"/>
              </a:ext>
            </a:extLst>
          </p:cNvPr>
          <p:cNvSpPr>
            <a:spLocks noGrp="1"/>
          </p:cNvSpPr>
          <p:nvPr>
            <p:ph type="title"/>
          </p:nvPr>
        </p:nvSpPr>
        <p:spPr>
          <a:xfrm>
            <a:off x="1097280" y="620486"/>
            <a:ext cx="10058400" cy="969917"/>
          </a:xfrm>
        </p:spPr>
        <p:txBody>
          <a:bodyPr>
            <a:normAutofit/>
          </a:bodyPr>
          <a:lstStyle/>
          <a:p>
            <a:pPr algn="ctr"/>
            <a:r>
              <a:rPr lang="en-US" sz="4400" dirty="0">
                <a:solidFill>
                  <a:schemeClr val="tx1"/>
                </a:solidFill>
              </a:rPr>
              <a:t>Business Example of Emotional Intelligence</a:t>
            </a:r>
            <a:endParaRPr lang="en-GB" sz="4400" dirty="0">
              <a:solidFill>
                <a:schemeClr val="tx1"/>
              </a:solidFill>
            </a:endParaRPr>
          </a:p>
        </p:txBody>
      </p:sp>
      <p:sp>
        <p:nvSpPr>
          <p:cNvPr id="3" name="Content Placeholder 2">
            <a:extLst>
              <a:ext uri="{FF2B5EF4-FFF2-40B4-BE49-F238E27FC236}">
                <a16:creationId xmlns:a16="http://schemas.microsoft.com/office/drawing/2014/main" id="{4B8DC355-84AA-896F-6291-5D5CD2F8D9AF}"/>
              </a:ext>
            </a:extLst>
          </p:cNvPr>
          <p:cNvSpPr>
            <a:spLocks noGrp="1"/>
          </p:cNvSpPr>
          <p:nvPr>
            <p:ph idx="1"/>
          </p:nvPr>
        </p:nvSpPr>
        <p:spPr>
          <a:xfrm>
            <a:off x="7070271" y="2220686"/>
            <a:ext cx="4085408" cy="3648408"/>
          </a:xfrm>
        </p:spPr>
        <p:txBody>
          <a:bodyPr/>
          <a:lstStyle/>
          <a:p>
            <a:pPr algn="just">
              <a:buFont typeface="Arial" panose="020B0604020202020204" pitchFamily="34" charset="0"/>
              <a:buChar char="•"/>
            </a:pPr>
            <a:r>
              <a:rPr lang="en-US" dirty="0">
                <a:solidFill>
                  <a:schemeClr val="tx1"/>
                </a:solidFill>
              </a:rPr>
              <a:t>Sample of understanding leadership.</a:t>
            </a:r>
          </a:p>
          <a:p>
            <a:pPr algn="just">
              <a:buFont typeface="Arial" panose="020B0604020202020204" pitchFamily="34" charset="0"/>
              <a:buChar char="•"/>
            </a:pPr>
            <a:r>
              <a:rPr lang="en-US" dirty="0">
                <a:solidFill>
                  <a:schemeClr val="tx1"/>
                </a:solidFill>
              </a:rPr>
              <a:t>The culture of the company shifted under Satya Nadella.</a:t>
            </a:r>
          </a:p>
          <a:p>
            <a:pPr algn="just">
              <a:buFont typeface="Arial" panose="020B0604020202020204" pitchFamily="34" charset="0"/>
              <a:buChar char="•"/>
            </a:pPr>
            <a:r>
              <a:rPr lang="en-US" dirty="0">
                <a:solidFill>
                  <a:schemeClr val="tx1"/>
                </a:solidFill>
              </a:rPr>
              <a:t>Prompted sympathy and cooperation.</a:t>
            </a:r>
          </a:p>
          <a:p>
            <a:pPr algn="just">
              <a:buFont typeface="Arial" panose="020B0604020202020204" pitchFamily="34" charset="0"/>
              <a:buChar char="•"/>
            </a:pPr>
            <a:r>
              <a:rPr lang="en-US" dirty="0">
                <a:solidFill>
                  <a:schemeClr val="tx1"/>
                </a:solidFill>
              </a:rPr>
              <a:t>Brought in the growth mindset strategy.</a:t>
            </a:r>
          </a:p>
          <a:p>
            <a:pPr algn="just">
              <a:buFont typeface="Arial" panose="020B0604020202020204" pitchFamily="34" charset="0"/>
              <a:buChar char="•"/>
            </a:pPr>
            <a:r>
              <a:rPr lang="en-US" dirty="0">
                <a:solidFill>
                  <a:schemeClr val="tx1"/>
                </a:solidFill>
              </a:rPr>
              <a:t>Less competition internally.</a:t>
            </a:r>
          </a:p>
          <a:p>
            <a:pPr algn="just">
              <a:buFont typeface="Arial" panose="020B0604020202020204" pitchFamily="34" charset="0"/>
              <a:buChar char="•"/>
            </a:pPr>
            <a:r>
              <a:rPr lang="en-US" dirty="0">
                <a:solidFill>
                  <a:schemeClr val="tx1"/>
                </a:solidFill>
              </a:rPr>
              <a:t>Better innovation and performance (</a:t>
            </a:r>
            <a:r>
              <a:rPr lang="en-US" dirty="0" err="1">
                <a:solidFill>
                  <a:schemeClr val="tx1"/>
                </a:solidFill>
              </a:rPr>
              <a:t>Hermundsdottir</a:t>
            </a:r>
            <a:r>
              <a:rPr lang="en-US" dirty="0">
                <a:solidFill>
                  <a:schemeClr val="tx1"/>
                </a:solidFill>
              </a:rPr>
              <a:t> and </a:t>
            </a:r>
            <a:r>
              <a:rPr lang="en-US" dirty="0" err="1">
                <a:solidFill>
                  <a:schemeClr val="tx1"/>
                </a:solidFill>
              </a:rPr>
              <a:t>Aspelund</a:t>
            </a:r>
            <a:r>
              <a:rPr lang="en-US" dirty="0">
                <a:solidFill>
                  <a:schemeClr val="tx1"/>
                </a:solidFill>
              </a:rPr>
              <a:t>, 2021).</a:t>
            </a:r>
          </a:p>
        </p:txBody>
      </p:sp>
      <p:pic>
        <p:nvPicPr>
          <p:cNvPr id="4" name="Picture 3">
            <a:extLst>
              <a:ext uri="{FF2B5EF4-FFF2-40B4-BE49-F238E27FC236}">
                <a16:creationId xmlns:a16="http://schemas.microsoft.com/office/drawing/2014/main" id="{36F977A3-8DCC-FB52-8F0C-F04519E58DA9}"/>
              </a:ext>
            </a:extLst>
          </p:cNvPr>
          <p:cNvPicPr>
            <a:picLocks noChangeAspect="1"/>
          </p:cNvPicPr>
          <p:nvPr/>
        </p:nvPicPr>
        <p:blipFill>
          <a:blip r:embed="rId3"/>
          <a:stretch>
            <a:fillRect/>
          </a:stretch>
        </p:blipFill>
        <p:spPr>
          <a:xfrm>
            <a:off x="1097280" y="2024743"/>
            <a:ext cx="5482580" cy="3648408"/>
          </a:xfrm>
          <a:prstGeom prst="rect">
            <a:avLst/>
          </a:prstGeom>
          <a:ln>
            <a:solidFill>
              <a:schemeClr val="tx1"/>
            </a:solidFill>
          </a:ln>
        </p:spPr>
      </p:pic>
    </p:spTree>
    <p:extLst>
      <p:ext uri="{BB962C8B-B14F-4D97-AF65-F5344CB8AC3E}">
        <p14:creationId xmlns:p14="http://schemas.microsoft.com/office/powerpoint/2010/main" val="2574831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14921-CBC7-0184-8388-35E14E32C165}"/>
              </a:ext>
            </a:extLst>
          </p:cNvPr>
          <p:cNvSpPr>
            <a:spLocks noGrp="1"/>
          </p:cNvSpPr>
          <p:nvPr>
            <p:ph type="title"/>
          </p:nvPr>
        </p:nvSpPr>
        <p:spPr/>
        <p:txBody>
          <a:bodyPr>
            <a:normAutofit/>
          </a:bodyPr>
          <a:lstStyle/>
          <a:p>
            <a:pPr algn="ctr"/>
            <a:r>
              <a:rPr lang="en-GB" sz="4400" dirty="0"/>
              <a:t>Understanding Cultural Intelligence (CQ)</a:t>
            </a:r>
          </a:p>
        </p:txBody>
      </p:sp>
      <p:sp>
        <p:nvSpPr>
          <p:cNvPr id="3" name="Content Placeholder 2">
            <a:extLst>
              <a:ext uri="{FF2B5EF4-FFF2-40B4-BE49-F238E27FC236}">
                <a16:creationId xmlns:a16="http://schemas.microsoft.com/office/drawing/2014/main" id="{70C82E83-2D47-7C0F-9645-4653F9E7107E}"/>
              </a:ext>
            </a:extLst>
          </p:cNvPr>
          <p:cNvSpPr>
            <a:spLocks noGrp="1"/>
          </p:cNvSpPr>
          <p:nvPr>
            <p:ph idx="1"/>
          </p:nvPr>
        </p:nvSpPr>
        <p:spPr>
          <a:xfrm>
            <a:off x="1521823" y="2155977"/>
            <a:ext cx="4176849" cy="3274907"/>
          </a:xfrm>
        </p:spPr>
        <p:txBody>
          <a:bodyPr/>
          <a:lstStyle/>
          <a:p>
            <a:pPr algn="just">
              <a:buFont typeface="Arial" panose="020B0604020202020204" pitchFamily="34" charset="0"/>
              <a:buChar char="•"/>
            </a:pPr>
            <a:r>
              <a:rPr lang="en-US" dirty="0">
                <a:solidFill>
                  <a:schemeClr val="tx1"/>
                </a:solidFill>
              </a:rPr>
              <a:t>Learn cultural differences.</a:t>
            </a:r>
          </a:p>
          <a:p>
            <a:pPr algn="just">
              <a:buFont typeface="Arial" panose="020B0604020202020204" pitchFamily="34" charset="0"/>
              <a:buChar char="•"/>
            </a:pPr>
            <a:r>
              <a:rPr lang="en-US" dirty="0">
                <a:solidFill>
                  <a:schemeClr val="tx1"/>
                </a:solidFill>
              </a:rPr>
              <a:t>Interact with different individuals (Hackett et al., 2023).</a:t>
            </a:r>
          </a:p>
          <a:p>
            <a:pPr algn="just">
              <a:buFont typeface="Arial" panose="020B0604020202020204" pitchFamily="34" charset="0"/>
              <a:buChar char="•"/>
            </a:pPr>
            <a:r>
              <a:rPr lang="en-US" dirty="0">
                <a:solidFill>
                  <a:schemeClr val="tx1"/>
                </a:solidFill>
              </a:rPr>
              <a:t>Significant to international organisations.</a:t>
            </a:r>
          </a:p>
          <a:p>
            <a:pPr algn="just">
              <a:buFont typeface="Arial" panose="020B0604020202020204" pitchFamily="34" charset="0"/>
              <a:buChar char="•"/>
            </a:pPr>
            <a:r>
              <a:rPr lang="en-US" dirty="0" err="1">
                <a:solidFill>
                  <a:schemeClr val="tx1"/>
                </a:solidFill>
              </a:rPr>
              <a:t>Favours</a:t>
            </a:r>
            <a:r>
              <a:rPr lang="en-US" dirty="0">
                <a:solidFill>
                  <a:schemeClr val="tx1"/>
                </a:solidFill>
              </a:rPr>
              <a:t> cross-cultural cooperation.</a:t>
            </a:r>
          </a:p>
          <a:p>
            <a:pPr algn="just">
              <a:buFont typeface="Arial" panose="020B0604020202020204" pitchFamily="34" charset="0"/>
              <a:buChar char="•"/>
            </a:pPr>
            <a:r>
              <a:rPr lang="en-US" dirty="0" err="1">
                <a:solidFill>
                  <a:schemeClr val="tx1"/>
                </a:solidFill>
              </a:rPr>
              <a:t>Minimises</a:t>
            </a:r>
            <a:r>
              <a:rPr lang="en-US" dirty="0">
                <a:solidFill>
                  <a:schemeClr val="tx1"/>
                </a:solidFill>
              </a:rPr>
              <a:t> cultural differences.</a:t>
            </a:r>
          </a:p>
          <a:p>
            <a:pPr algn="just">
              <a:buFont typeface="Arial" panose="020B0604020202020204" pitchFamily="34" charset="0"/>
              <a:buChar char="•"/>
            </a:pPr>
            <a:r>
              <a:rPr lang="en-US" dirty="0">
                <a:solidFill>
                  <a:schemeClr val="tx1"/>
                </a:solidFill>
              </a:rPr>
              <a:t>Enhances multicultural cooperation.</a:t>
            </a:r>
          </a:p>
        </p:txBody>
      </p:sp>
      <p:pic>
        <p:nvPicPr>
          <p:cNvPr id="4" name="Picture 3">
            <a:extLst>
              <a:ext uri="{FF2B5EF4-FFF2-40B4-BE49-F238E27FC236}">
                <a16:creationId xmlns:a16="http://schemas.microsoft.com/office/drawing/2014/main" id="{844861E4-D9D1-CAC8-556B-F3C0B22D008D}"/>
              </a:ext>
            </a:extLst>
          </p:cNvPr>
          <p:cNvPicPr>
            <a:picLocks noChangeAspect="1"/>
          </p:cNvPicPr>
          <p:nvPr/>
        </p:nvPicPr>
        <p:blipFill>
          <a:blip r:embed="rId3"/>
          <a:srcRect b="11190"/>
          <a:stretch/>
        </p:blipFill>
        <p:spPr>
          <a:xfrm>
            <a:off x="5981700" y="1931973"/>
            <a:ext cx="5173980" cy="3722914"/>
          </a:xfrm>
          <a:prstGeom prst="rect">
            <a:avLst/>
          </a:prstGeom>
          <a:ln>
            <a:solidFill>
              <a:schemeClr val="tx1"/>
            </a:solidFill>
          </a:ln>
        </p:spPr>
      </p:pic>
      <p:sp>
        <p:nvSpPr>
          <p:cNvPr id="6" name="TextBox 5">
            <a:extLst>
              <a:ext uri="{FF2B5EF4-FFF2-40B4-BE49-F238E27FC236}">
                <a16:creationId xmlns:a16="http://schemas.microsoft.com/office/drawing/2014/main" id="{3BBEDD1C-6F46-71B8-2B33-2C9D11DBB7E8}"/>
              </a:ext>
            </a:extLst>
          </p:cNvPr>
          <p:cNvSpPr txBox="1"/>
          <p:nvPr/>
        </p:nvSpPr>
        <p:spPr>
          <a:xfrm>
            <a:off x="5857875" y="5664834"/>
            <a:ext cx="6098720" cy="307777"/>
          </a:xfrm>
          <a:prstGeom prst="rect">
            <a:avLst/>
          </a:prstGeom>
          <a:noFill/>
        </p:spPr>
        <p:txBody>
          <a:bodyPr wrap="square">
            <a:spAutoFit/>
          </a:bodyPr>
          <a:lstStyle/>
          <a:p>
            <a:r>
              <a:rPr lang="en-GB" sz="1400" dirty="0"/>
              <a:t>(Source: HR Concept, 2020)</a:t>
            </a:r>
          </a:p>
        </p:txBody>
      </p:sp>
    </p:spTree>
    <p:extLst>
      <p:ext uri="{BB962C8B-B14F-4D97-AF65-F5344CB8AC3E}">
        <p14:creationId xmlns:p14="http://schemas.microsoft.com/office/powerpoint/2010/main" val="12598854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DE188-DC31-55BA-4280-19205A5DE313}"/>
              </a:ext>
            </a:extLst>
          </p:cNvPr>
          <p:cNvSpPr>
            <a:spLocks noGrp="1"/>
          </p:cNvSpPr>
          <p:nvPr>
            <p:ph type="title"/>
          </p:nvPr>
        </p:nvSpPr>
        <p:spPr>
          <a:xfrm>
            <a:off x="1097280" y="743978"/>
            <a:ext cx="10058400" cy="748454"/>
          </a:xfrm>
        </p:spPr>
        <p:txBody>
          <a:bodyPr>
            <a:normAutofit/>
          </a:bodyPr>
          <a:lstStyle/>
          <a:p>
            <a:pPr algn="ctr"/>
            <a:r>
              <a:rPr lang="nl-NL" sz="4400" dirty="0">
                <a:solidFill>
                  <a:schemeClr val="tx1"/>
                </a:solidFill>
              </a:rPr>
              <a:t>Cultural Intelligence Model (Ang &amp; Van Dyne)</a:t>
            </a:r>
            <a:endParaRPr lang="en-GB" sz="4400" dirty="0">
              <a:solidFill>
                <a:schemeClr val="tx1"/>
              </a:solidFill>
            </a:endParaRPr>
          </a:p>
        </p:txBody>
      </p:sp>
      <p:sp>
        <p:nvSpPr>
          <p:cNvPr id="3" name="Content Placeholder 2">
            <a:extLst>
              <a:ext uri="{FF2B5EF4-FFF2-40B4-BE49-F238E27FC236}">
                <a16:creationId xmlns:a16="http://schemas.microsoft.com/office/drawing/2014/main" id="{F3D15DF2-5767-9C29-A4C1-B4F7E1216771}"/>
              </a:ext>
            </a:extLst>
          </p:cNvPr>
          <p:cNvSpPr>
            <a:spLocks noGrp="1"/>
          </p:cNvSpPr>
          <p:nvPr>
            <p:ph idx="1"/>
          </p:nvPr>
        </p:nvSpPr>
        <p:spPr>
          <a:xfrm>
            <a:off x="7070271" y="1992691"/>
            <a:ext cx="4085409" cy="3705980"/>
          </a:xfrm>
        </p:spPr>
        <p:txBody>
          <a:bodyPr/>
          <a:lstStyle/>
          <a:p>
            <a:pPr algn="just">
              <a:buFont typeface="Arial" panose="020B0604020202020204" pitchFamily="34" charset="0"/>
              <a:buChar char="•"/>
            </a:pPr>
            <a:r>
              <a:rPr lang="en-GB" dirty="0">
                <a:solidFill>
                  <a:schemeClr val="tx1"/>
                </a:solidFill>
              </a:rPr>
              <a:t>Developed by Ang and Van Dyne</a:t>
            </a:r>
          </a:p>
          <a:p>
            <a:pPr algn="just">
              <a:buFont typeface="Arial" panose="020B0604020202020204" pitchFamily="34" charset="0"/>
              <a:buChar char="•"/>
            </a:pPr>
            <a:r>
              <a:rPr lang="en-GB" dirty="0">
                <a:solidFill>
                  <a:schemeClr val="tx1"/>
                </a:solidFill>
              </a:rPr>
              <a:t>Interprets the skills of Cultural Intelligence (Pogosyan, 2022).</a:t>
            </a:r>
          </a:p>
          <a:p>
            <a:pPr algn="just">
              <a:buFont typeface="Arial" panose="020B0604020202020204" pitchFamily="34" charset="0"/>
              <a:buChar char="•"/>
            </a:pPr>
            <a:r>
              <a:rPr lang="en-GB" dirty="0">
                <a:solidFill>
                  <a:schemeClr val="tx1"/>
                </a:solidFill>
              </a:rPr>
              <a:t>Mental understanding of culture.</a:t>
            </a:r>
          </a:p>
          <a:p>
            <a:pPr algn="just">
              <a:buFont typeface="Arial" panose="020B0604020202020204" pitchFamily="34" charset="0"/>
              <a:buChar char="•"/>
            </a:pPr>
            <a:r>
              <a:rPr lang="en-GB" dirty="0">
                <a:solidFill>
                  <a:schemeClr val="tx1"/>
                </a:solidFill>
              </a:rPr>
              <a:t>Cognitive information regarding cultures.</a:t>
            </a:r>
          </a:p>
          <a:p>
            <a:pPr algn="just">
              <a:buFont typeface="Arial" panose="020B0604020202020204" pitchFamily="34" charset="0"/>
              <a:buChar char="•"/>
            </a:pPr>
            <a:r>
              <a:rPr lang="en-GB" dirty="0">
                <a:solidFill>
                  <a:schemeClr val="tx1"/>
                </a:solidFill>
              </a:rPr>
              <a:t>Motivational diversity interest.</a:t>
            </a:r>
          </a:p>
          <a:p>
            <a:pPr algn="just">
              <a:buFont typeface="Arial" panose="020B0604020202020204" pitchFamily="34" charset="0"/>
              <a:buChar char="•"/>
            </a:pPr>
            <a:r>
              <a:rPr lang="en-GB" dirty="0">
                <a:solidFill>
                  <a:schemeClr val="tx1"/>
                </a:solidFill>
              </a:rPr>
              <a:t>Adaptive capacity of behaviour.</a:t>
            </a:r>
          </a:p>
          <a:p>
            <a:pPr algn="just">
              <a:buFont typeface="Arial" panose="020B0604020202020204" pitchFamily="34" charset="0"/>
              <a:buChar char="•"/>
            </a:pPr>
            <a:r>
              <a:rPr lang="en-GB" dirty="0">
                <a:solidFill>
                  <a:schemeClr val="tx1"/>
                </a:solidFill>
              </a:rPr>
              <a:t>Powers multicultural leadership.</a:t>
            </a:r>
          </a:p>
          <a:p>
            <a:pPr algn="just">
              <a:buFont typeface="Arial" panose="020B0604020202020204" pitchFamily="34" charset="0"/>
              <a:buChar char="•"/>
            </a:pPr>
            <a:endParaRPr lang="en-GB" dirty="0">
              <a:solidFill>
                <a:schemeClr val="tx1"/>
              </a:solidFill>
            </a:endParaRPr>
          </a:p>
        </p:txBody>
      </p:sp>
      <p:pic>
        <p:nvPicPr>
          <p:cNvPr id="5" name="Picture 4">
            <a:extLst>
              <a:ext uri="{FF2B5EF4-FFF2-40B4-BE49-F238E27FC236}">
                <a16:creationId xmlns:a16="http://schemas.microsoft.com/office/drawing/2014/main" id="{69FE99D4-57A1-FB2C-DECA-D964E54D9233}"/>
              </a:ext>
            </a:extLst>
          </p:cNvPr>
          <p:cNvPicPr>
            <a:picLocks noChangeAspect="1"/>
          </p:cNvPicPr>
          <p:nvPr/>
        </p:nvPicPr>
        <p:blipFill>
          <a:blip r:embed="rId3"/>
          <a:stretch>
            <a:fillRect/>
          </a:stretch>
        </p:blipFill>
        <p:spPr>
          <a:xfrm>
            <a:off x="1333500" y="2139043"/>
            <a:ext cx="5423322" cy="3250181"/>
          </a:xfrm>
          <a:prstGeom prst="rect">
            <a:avLst/>
          </a:prstGeom>
          <a:ln>
            <a:solidFill>
              <a:schemeClr val="tx1"/>
            </a:solidFill>
          </a:ln>
        </p:spPr>
      </p:pic>
      <p:sp>
        <p:nvSpPr>
          <p:cNvPr id="7" name="TextBox 6">
            <a:extLst>
              <a:ext uri="{FF2B5EF4-FFF2-40B4-BE49-F238E27FC236}">
                <a16:creationId xmlns:a16="http://schemas.microsoft.com/office/drawing/2014/main" id="{5EA3BFDE-47D2-ADC3-ADA7-DDEC41BCBD43}"/>
              </a:ext>
            </a:extLst>
          </p:cNvPr>
          <p:cNvSpPr txBox="1"/>
          <p:nvPr/>
        </p:nvSpPr>
        <p:spPr>
          <a:xfrm>
            <a:off x="1333500" y="5390894"/>
            <a:ext cx="2371725" cy="307777"/>
          </a:xfrm>
          <a:prstGeom prst="rect">
            <a:avLst/>
          </a:prstGeom>
          <a:noFill/>
        </p:spPr>
        <p:txBody>
          <a:bodyPr wrap="square">
            <a:spAutoFit/>
          </a:bodyPr>
          <a:lstStyle/>
          <a:p>
            <a:r>
              <a:rPr lang="en-GB" sz="1400" dirty="0">
                <a:solidFill>
                  <a:schemeClr val="tx1"/>
                </a:solidFill>
              </a:rPr>
              <a:t>(Source: Pogosyan, 2022)</a:t>
            </a:r>
            <a:endParaRPr lang="en-GB" sz="1400" dirty="0"/>
          </a:p>
        </p:txBody>
      </p:sp>
    </p:spTree>
    <p:extLst>
      <p:ext uri="{BB962C8B-B14F-4D97-AF65-F5344CB8AC3E}">
        <p14:creationId xmlns:p14="http://schemas.microsoft.com/office/powerpoint/2010/main" val="29588126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397C7-802F-F6E1-9ECD-B924869AA3DF}"/>
              </a:ext>
            </a:extLst>
          </p:cNvPr>
          <p:cNvSpPr>
            <a:spLocks noGrp="1"/>
          </p:cNvSpPr>
          <p:nvPr>
            <p:ph type="title"/>
          </p:nvPr>
        </p:nvSpPr>
        <p:spPr>
          <a:xfrm>
            <a:off x="1066800" y="858278"/>
            <a:ext cx="10058400" cy="748454"/>
          </a:xfrm>
        </p:spPr>
        <p:txBody>
          <a:bodyPr>
            <a:normAutofit/>
          </a:bodyPr>
          <a:lstStyle/>
          <a:p>
            <a:pPr algn="ctr"/>
            <a:r>
              <a:rPr lang="en-US" sz="4400" dirty="0"/>
              <a:t>Business Example of Cultural Intelligence</a:t>
            </a:r>
            <a:endParaRPr lang="en-GB" sz="4400" dirty="0"/>
          </a:p>
        </p:txBody>
      </p:sp>
      <p:sp>
        <p:nvSpPr>
          <p:cNvPr id="3" name="Content Placeholder 2">
            <a:extLst>
              <a:ext uri="{FF2B5EF4-FFF2-40B4-BE49-F238E27FC236}">
                <a16:creationId xmlns:a16="http://schemas.microsoft.com/office/drawing/2014/main" id="{0670E3A3-9AA1-F02B-77A5-240E7FC09EC4}"/>
              </a:ext>
            </a:extLst>
          </p:cNvPr>
          <p:cNvSpPr>
            <a:spLocks noGrp="1"/>
          </p:cNvSpPr>
          <p:nvPr>
            <p:ph idx="1"/>
          </p:nvPr>
        </p:nvSpPr>
        <p:spPr>
          <a:xfrm>
            <a:off x="1426029" y="1992691"/>
            <a:ext cx="4533900" cy="3118152"/>
          </a:xfrm>
        </p:spPr>
        <p:txBody>
          <a:bodyPr/>
          <a:lstStyle/>
          <a:p>
            <a:pPr algn="just">
              <a:buFont typeface="Arial" panose="020B0604020202020204" pitchFamily="34" charset="0"/>
              <a:buChar char="•"/>
            </a:pPr>
            <a:r>
              <a:rPr lang="en-US" dirty="0">
                <a:solidFill>
                  <a:schemeClr val="tx1"/>
                </a:solidFill>
              </a:rPr>
              <a:t>Global company operations</a:t>
            </a:r>
          </a:p>
          <a:p>
            <a:pPr algn="just">
              <a:buFont typeface="Arial" panose="020B0604020202020204" pitchFamily="34" charset="0"/>
              <a:buChar char="•"/>
            </a:pPr>
            <a:r>
              <a:rPr lang="en-US" dirty="0">
                <a:solidFill>
                  <a:schemeClr val="tx1"/>
                </a:solidFill>
              </a:rPr>
              <a:t>Unilever operates in numerous nations.</a:t>
            </a:r>
          </a:p>
          <a:p>
            <a:pPr algn="just">
              <a:buFont typeface="Arial" panose="020B0604020202020204" pitchFamily="34" charset="0"/>
              <a:buChar char="•"/>
            </a:pPr>
            <a:r>
              <a:rPr lang="en-US" dirty="0">
                <a:solidFill>
                  <a:schemeClr val="tx1"/>
                </a:solidFill>
              </a:rPr>
              <a:t>Diverse leadership teams</a:t>
            </a:r>
          </a:p>
          <a:p>
            <a:pPr algn="just">
              <a:buFont typeface="Arial" panose="020B0604020202020204" pitchFamily="34" charset="0"/>
              <a:buChar char="•"/>
            </a:pPr>
            <a:r>
              <a:rPr lang="en-US" dirty="0">
                <a:solidFill>
                  <a:schemeClr val="tx1"/>
                </a:solidFill>
              </a:rPr>
              <a:t>Understands local cultures</a:t>
            </a:r>
          </a:p>
          <a:p>
            <a:pPr algn="just">
              <a:buFont typeface="Arial" panose="020B0604020202020204" pitchFamily="34" charset="0"/>
              <a:buChar char="•"/>
            </a:pPr>
            <a:r>
              <a:rPr lang="en-US" dirty="0">
                <a:solidFill>
                  <a:schemeClr val="tx1"/>
                </a:solidFill>
              </a:rPr>
              <a:t>Changes products and marketing.</a:t>
            </a:r>
          </a:p>
          <a:p>
            <a:pPr algn="just">
              <a:buFont typeface="Arial" panose="020B0604020202020204" pitchFamily="34" charset="0"/>
              <a:buChar char="•"/>
            </a:pPr>
            <a:r>
              <a:rPr lang="en-US" dirty="0">
                <a:solidFill>
                  <a:schemeClr val="tx1"/>
                </a:solidFill>
              </a:rPr>
              <a:t>Brand trust is maintained on the global level (</a:t>
            </a:r>
            <a:r>
              <a:rPr lang="en-US" dirty="0" err="1">
                <a:solidFill>
                  <a:schemeClr val="tx1"/>
                </a:solidFill>
              </a:rPr>
              <a:t>Bernarto</a:t>
            </a:r>
            <a:r>
              <a:rPr lang="en-US" dirty="0">
                <a:solidFill>
                  <a:schemeClr val="tx1"/>
                </a:solidFill>
              </a:rPr>
              <a:t> et al., 2020).</a:t>
            </a:r>
          </a:p>
          <a:p>
            <a:pPr algn="just">
              <a:buFont typeface="Arial" panose="020B0604020202020204" pitchFamily="34" charset="0"/>
              <a:buChar char="•"/>
            </a:pPr>
            <a:endParaRPr lang="en-GB" dirty="0">
              <a:solidFill>
                <a:schemeClr val="tx1"/>
              </a:solidFill>
            </a:endParaRPr>
          </a:p>
        </p:txBody>
      </p:sp>
      <p:pic>
        <p:nvPicPr>
          <p:cNvPr id="4" name="Picture 3">
            <a:extLst>
              <a:ext uri="{FF2B5EF4-FFF2-40B4-BE49-F238E27FC236}">
                <a16:creationId xmlns:a16="http://schemas.microsoft.com/office/drawing/2014/main" id="{771E40A9-FEBD-CCEC-072B-95329B75F9E0}"/>
              </a:ext>
            </a:extLst>
          </p:cNvPr>
          <p:cNvPicPr>
            <a:picLocks noChangeAspect="1"/>
          </p:cNvPicPr>
          <p:nvPr/>
        </p:nvPicPr>
        <p:blipFill>
          <a:blip r:embed="rId3"/>
          <a:stretch>
            <a:fillRect/>
          </a:stretch>
        </p:blipFill>
        <p:spPr>
          <a:xfrm>
            <a:off x="6096000" y="2171699"/>
            <a:ext cx="5248470" cy="2939143"/>
          </a:xfrm>
          <a:prstGeom prst="rect">
            <a:avLst/>
          </a:prstGeom>
          <a:ln>
            <a:solidFill>
              <a:schemeClr val="tx1"/>
            </a:solidFill>
          </a:ln>
        </p:spPr>
      </p:pic>
      <p:sp>
        <p:nvSpPr>
          <p:cNvPr id="5" name="TextBox 4">
            <a:extLst>
              <a:ext uri="{FF2B5EF4-FFF2-40B4-BE49-F238E27FC236}">
                <a16:creationId xmlns:a16="http://schemas.microsoft.com/office/drawing/2014/main" id="{8A99D4A0-2BCA-FB7A-9EE0-00AAF6034BAD}"/>
              </a:ext>
            </a:extLst>
          </p:cNvPr>
          <p:cNvSpPr txBox="1"/>
          <p:nvPr/>
        </p:nvSpPr>
        <p:spPr>
          <a:xfrm>
            <a:off x="5959929" y="5110842"/>
            <a:ext cx="2051957" cy="307777"/>
          </a:xfrm>
          <a:prstGeom prst="rect">
            <a:avLst/>
          </a:prstGeom>
          <a:noFill/>
        </p:spPr>
        <p:txBody>
          <a:bodyPr wrap="square" rtlCol="0">
            <a:spAutoFit/>
          </a:bodyPr>
          <a:lstStyle/>
          <a:p>
            <a:r>
              <a:rPr lang="en-GB" sz="1400" dirty="0"/>
              <a:t>(Source: </a:t>
            </a:r>
            <a:r>
              <a:rPr lang="en-GB" sz="1400" dirty="0" err="1"/>
              <a:t>Oswal</a:t>
            </a:r>
            <a:r>
              <a:rPr lang="en-GB" sz="1400" dirty="0"/>
              <a:t>, 2025)</a:t>
            </a:r>
          </a:p>
        </p:txBody>
      </p:sp>
    </p:spTree>
    <p:extLst>
      <p:ext uri="{BB962C8B-B14F-4D97-AF65-F5344CB8AC3E}">
        <p14:creationId xmlns:p14="http://schemas.microsoft.com/office/powerpoint/2010/main" val="40605610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3F48B-62B6-EF4C-5F8F-083AC7AEAD96}"/>
              </a:ext>
            </a:extLst>
          </p:cNvPr>
          <p:cNvSpPr>
            <a:spLocks noGrp="1"/>
          </p:cNvSpPr>
          <p:nvPr>
            <p:ph type="title"/>
          </p:nvPr>
        </p:nvSpPr>
        <p:spPr/>
        <p:txBody>
          <a:bodyPr>
            <a:normAutofit/>
          </a:bodyPr>
          <a:lstStyle/>
          <a:p>
            <a:pPr algn="ctr"/>
            <a:r>
              <a:rPr lang="en-US" sz="4400" dirty="0">
                <a:solidFill>
                  <a:schemeClr val="tx1"/>
                </a:solidFill>
              </a:rPr>
              <a:t>EI and CQ in Collaborative Leadership</a:t>
            </a:r>
            <a:endParaRPr lang="en-GB" sz="4400" dirty="0">
              <a:solidFill>
                <a:schemeClr val="tx1"/>
              </a:solidFill>
            </a:endParaRPr>
          </a:p>
        </p:txBody>
      </p:sp>
      <p:sp>
        <p:nvSpPr>
          <p:cNvPr id="3" name="Content Placeholder 2">
            <a:extLst>
              <a:ext uri="{FF2B5EF4-FFF2-40B4-BE49-F238E27FC236}">
                <a16:creationId xmlns:a16="http://schemas.microsoft.com/office/drawing/2014/main" id="{63FA6DFB-596A-E130-C047-5B78A6CAFF32}"/>
              </a:ext>
            </a:extLst>
          </p:cNvPr>
          <p:cNvSpPr>
            <a:spLocks noGrp="1"/>
          </p:cNvSpPr>
          <p:nvPr>
            <p:ph idx="1"/>
          </p:nvPr>
        </p:nvSpPr>
        <p:spPr>
          <a:xfrm>
            <a:off x="7200899" y="2220685"/>
            <a:ext cx="3709851" cy="3599423"/>
          </a:xfrm>
        </p:spPr>
        <p:txBody>
          <a:bodyPr/>
          <a:lstStyle/>
          <a:p>
            <a:pPr algn="just">
              <a:buFont typeface="Arial" panose="020B0604020202020204" pitchFamily="34" charset="0"/>
              <a:buChar char="•"/>
            </a:pPr>
            <a:r>
              <a:rPr lang="en-US" dirty="0">
                <a:solidFill>
                  <a:schemeClr val="tx1"/>
                </a:solidFill>
              </a:rPr>
              <a:t>Integrate cultural and emotional intelligence.</a:t>
            </a:r>
          </a:p>
          <a:p>
            <a:pPr algn="just">
              <a:buFont typeface="Arial" panose="020B0604020202020204" pitchFamily="34" charset="0"/>
              <a:buChar char="•"/>
            </a:pPr>
            <a:r>
              <a:rPr lang="en-US" dirty="0">
                <a:solidFill>
                  <a:schemeClr val="tx1"/>
                </a:solidFill>
              </a:rPr>
              <a:t>Diversify the workplaces (Perrin, Anne and Laurent, 2022).</a:t>
            </a:r>
          </a:p>
          <a:p>
            <a:pPr algn="just">
              <a:buFont typeface="Arial" panose="020B0604020202020204" pitchFamily="34" charset="0"/>
              <a:buChar char="•"/>
            </a:pPr>
            <a:r>
              <a:rPr lang="en-US" dirty="0">
                <a:solidFill>
                  <a:schemeClr val="tx1"/>
                </a:solidFill>
              </a:rPr>
              <a:t>This is to promote free dialogue.</a:t>
            </a:r>
          </a:p>
          <a:p>
            <a:pPr algn="just">
              <a:buFont typeface="Arial" panose="020B0604020202020204" pitchFamily="34" charset="0"/>
              <a:buChar char="•"/>
            </a:pPr>
            <a:r>
              <a:rPr lang="en-US" dirty="0">
                <a:solidFill>
                  <a:schemeClr val="tx1"/>
                </a:solidFill>
              </a:rPr>
              <a:t>Admire cultural distinctions.</a:t>
            </a:r>
          </a:p>
          <a:p>
            <a:pPr algn="just">
              <a:buFont typeface="Arial" panose="020B0604020202020204" pitchFamily="34" charset="0"/>
              <a:buChar char="•"/>
            </a:pPr>
            <a:r>
              <a:rPr lang="en-US" dirty="0">
                <a:solidFill>
                  <a:schemeClr val="tx1"/>
                </a:solidFill>
              </a:rPr>
              <a:t>Teamwork and collaboration of support.</a:t>
            </a:r>
          </a:p>
          <a:p>
            <a:pPr algn="just">
              <a:buFont typeface="Arial" panose="020B0604020202020204" pitchFamily="34" charset="0"/>
              <a:buChar char="•"/>
            </a:pPr>
            <a:r>
              <a:rPr lang="en-US" dirty="0">
                <a:solidFill>
                  <a:schemeClr val="tx1"/>
                </a:solidFill>
              </a:rPr>
              <a:t>Example: Google team culture</a:t>
            </a:r>
          </a:p>
          <a:p>
            <a:pPr algn="just">
              <a:buFont typeface="Arial" panose="020B0604020202020204" pitchFamily="34" charset="0"/>
              <a:buChar char="•"/>
            </a:pPr>
            <a:endParaRPr lang="en-GB" dirty="0">
              <a:solidFill>
                <a:schemeClr val="tx1"/>
              </a:solidFill>
            </a:endParaRPr>
          </a:p>
        </p:txBody>
      </p:sp>
      <p:pic>
        <p:nvPicPr>
          <p:cNvPr id="4" name="Picture 3">
            <a:extLst>
              <a:ext uri="{FF2B5EF4-FFF2-40B4-BE49-F238E27FC236}">
                <a16:creationId xmlns:a16="http://schemas.microsoft.com/office/drawing/2014/main" id="{99CE6FBF-E85E-1040-EA5A-97EB2F9AB617}"/>
              </a:ext>
            </a:extLst>
          </p:cNvPr>
          <p:cNvPicPr>
            <a:picLocks noChangeAspect="1"/>
          </p:cNvPicPr>
          <p:nvPr/>
        </p:nvPicPr>
        <p:blipFill>
          <a:blip r:embed="rId3"/>
          <a:stretch>
            <a:fillRect/>
          </a:stretch>
        </p:blipFill>
        <p:spPr>
          <a:xfrm>
            <a:off x="1281250" y="2442755"/>
            <a:ext cx="5703549" cy="2677886"/>
          </a:xfrm>
          <a:prstGeom prst="rect">
            <a:avLst/>
          </a:prstGeom>
        </p:spPr>
      </p:pic>
    </p:spTree>
    <p:extLst>
      <p:ext uri="{BB962C8B-B14F-4D97-AF65-F5344CB8AC3E}">
        <p14:creationId xmlns:p14="http://schemas.microsoft.com/office/powerpoint/2010/main" val="28125153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3A892-913B-1452-3454-F86867FF22C1}"/>
              </a:ext>
            </a:extLst>
          </p:cNvPr>
          <p:cNvSpPr>
            <a:spLocks noGrp="1"/>
          </p:cNvSpPr>
          <p:nvPr>
            <p:ph type="title"/>
          </p:nvPr>
        </p:nvSpPr>
        <p:spPr/>
        <p:txBody>
          <a:bodyPr>
            <a:normAutofit/>
          </a:bodyPr>
          <a:lstStyle/>
          <a:p>
            <a:pPr algn="ctr"/>
            <a:r>
              <a:rPr lang="en-GB" sz="4400" dirty="0">
                <a:solidFill>
                  <a:schemeClr val="tx1"/>
                </a:solidFill>
              </a:rPr>
              <a:t>Additional Business Examples</a:t>
            </a:r>
          </a:p>
        </p:txBody>
      </p:sp>
      <p:sp>
        <p:nvSpPr>
          <p:cNvPr id="3" name="Content Placeholder 2">
            <a:extLst>
              <a:ext uri="{FF2B5EF4-FFF2-40B4-BE49-F238E27FC236}">
                <a16:creationId xmlns:a16="http://schemas.microsoft.com/office/drawing/2014/main" id="{9E1A8A69-8D11-2745-AC6B-227F98F8EDBC}"/>
              </a:ext>
            </a:extLst>
          </p:cNvPr>
          <p:cNvSpPr>
            <a:spLocks noGrp="1"/>
          </p:cNvSpPr>
          <p:nvPr>
            <p:ph idx="1"/>
          </p:nvPr>
        </p:nvSpPr>
        <p:spPr>
          <a:xfrm>
            <a:off x="1587137" y="2041678"/>
            <a:ext cx="4127863" cy="3689652"/>
          </a:xfrm>
        </p:spPr>
        <p:txBody>
          <a:bodyPr>
            <a:normAutofit/>
          </a:bodyPr>
          <a:lstStyle/>
          <a:p>
            <a:pPr algn="just">
              <a:buFont typeface="Arial" panose="020B0604020202020204" pitchFamily="34" charset="0"/>
              <a:buChar char="•"/>
            </a:pPr>
            <a:r>
              <a:rPr lang="en-US" dirty="0"/>
              <a:t>Global leadership examples</a:t>
            </a:r>
          </a:p>
          <a:p>
            <a:pPr algn="just">
              <a:buFont typeface="Arial" panose="020B0604020202020204" pitchFamily="34" charset="0"/>
              <a:buChar char="•"/>
            </a:pPr>
            <a:r>
              <a:rPr lang="en-US" dirty="0"/>
              <a:t>Indra Nooyi headed different teams (Nooyi, 2025).</a:t>
            </a:r>
          </a:p>
          <a:p>
            <a:pPr algn="just">
              <a:buFont typeface="Arial" panose="020B0604020202020204" pitchFamily="34" charset="0"/>
              <a:buChar char="•"/>
            </a:pPr>
            <a:r>
              <a:rPr lang="en-US" dirty="0"/>
              <a:t>Empathy and respect-oriented.</a:t>
            </a:r>
          </a:p>
          <a:p>
            <a:pPr algn="just">
              <a:buFont typeface="Arial" panose="020B0604020202020204" pitchFamily="34" charset="0"/>
              <a:buChar char="•"/>
            </a:pPr>
            <a:r>
              <a:rPr lang="en-US" dirty="0"/>
              <a:t>Employees were important to Howard Schultz.</a:t>
            </a:r>
          </a:p>
          <a:p>
            <a:pPr algn="just">
              <a:buFont typeface="Arial" panose="020B0604020202020204" pitchFamily="34" charset="0"/>
              <a:buChar char="•"/>
            </a:pPr>
            <a:r>
              <a:rPr lang="en-US" dirty="0"/>
              <a:t>Stimulated emotive attachment.</a:t>
            </a:r>
          </a:p>
          <a:p>
            <a:pPr algn="just">
              <a:buFont typeface="Arial" panose="020B0604020202020204" pitchFamily="34" charset="0"/>
              <a:buChar char="•"/>
            </a:pPr>
            <a:r>
              <a:rPr lang="en-US" dirty="0"/>
              <a:t>Better organisational culture.</a:t>
            </a:r>
          </a:p>
          <a:p>
            <a:pPr algn="just">
              <a:buFont typeface="Arial" panose="020B0604020202020204" pitchFamily="34" charset="0"/>
              <a:buChar char="•"/>
            </a:pPr>
            <a:r>
              <a:rPr lang="en-US" dirty="0"/>
              <a:t>Empowered leadership performance.</a:t>
            </a:r>
          </a:p>
          <a:p>
            <a:pPr algn="just">
              <a:buFont typeface="Arial" panose="020B0604020202020204" pitchFamily="34" charset="0"/>
              <a:buChar char="•"/>
            </a:pPr>
            <a:endParaRPr lang="en-GB" dirty="0"/>
          </a:p>
        </p:txBody>
      </p:sp>
      <p:pic>
        <p:nvPicPr>
          <p:cNvPr id="4" name="Picture 3">
            <a:extLst>
              <a:ext uri="{FF2B5EF4-FFF2-40B4-BE49-F238E27FC236}">
                <a16:creationId xmlns:a16="http://schemas.microsoft.com/office/drawing/2014/main" id="{6D197535-36BB-9300-174E-A65266241FA4}"/>
              </a:ext>
            </a:extLst>
          </p:cNvPr>
          <p:cNvPicPr>
            <a:picLocks noChangeAspect="1"/>
          </p:cNvPicPr>
          <p:nvPr/>
        </p:nvPicPr>
        <p:blipFill>
          <a:blip r:embed="rId3"/>
          <a:stretch>
            <a:fillRect/>
          </a:stretch>
        </p:blipFill>
        <p:spPr>
          <a:xfrm>
            <a:off x="6202749" y="2618699"/>
            <a:ext cx="2501942" cy="2501942"/>
          </a:xfrm>
          <a:prstGeom prst="rect">
            <a:avLst/>
          </a:prstGeom>
        </p:spPr>
      </p:pic>
      <p:pic>
        <p:nvPicPr>
          <p:cNvPr id="5" name="Picture 4">
            <a:extLst>
              <a:ext uri="{FF2B5EF4-FFF2-40B4-BE49-F238E27FC236}">
                <a16:creationId xmlns:a16="http://schemas.microsoft.com/office/drawing/2014/main" id="{013A5B2E-2F07-31EB-C691-459E680E492B}"/>
              </a:ext>
            </a:extLst>
          </p:cNvPr>
          <p:cNvPicPr>
            <a:picLocks noChangeAspect="1"/>
          </p:cNvPicPr>
          <p:nvPr/>
        </p:nvPicPr>
        <p:blipFill>
          <a:blip r:embed="rId4"/>
          <a:stretch>
            <a:fillRect/>
          </a:stretch>
        </p:blipFill>
        <p:spPr>
          <a:xfrm>
            <a:off x="8914854" y="3014966"/>
            <a:ext cx="2619375" cy="1743075"/>
          </a:xfrm>
          <a:prstGeom prst="rect">
            <a:avLst/>
          </a:prstGeom>
        </p:spPr>
      </p:pic>
    </p:spTree>
    <p:extLst>
      <p:ext uri="{BB962C8B-B14F-4D97-AF65-F5344CB8AC3E}">
        <p14:creationId xmlns:p14="http://schemas.microsoft.com/office/powerpoint/2010/main" val="16256620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EA856-CC38-57DA-8343-BFC1290ED872}"/>
              </a:ext>
            </a:extLst>
          </p:cNvPr>
          <p:cNvSpPr>
            <a:spLocks noGrp="1"/>
          </p:cNvSpPr>
          <p:nvPr>
            <p:ph type="title"/>
          </p:nvPr>
        </p:nvSpPr>
        <p:spPr/>
        <p:txBody>
          <a:bodyPr>
            <a:normAutofit/>
          </a:bodyPr>
          <a:lstStyle/>
          <a:p>
            <a:pPr algn="ctr"/>
            <a:r>
              <a:rPr lang="en-GB" sz="4400" dirty="0">
                <a:solidFill>
                  <a:schemeClr val="tx1"/>
                </a:solidFill>
              </a:rPr>
              <a:t>Conclusion</a:t>
            </a:r>
          </a:p>
        </p:txBody>
      </p:sp>
      <p:sp>
        <p:nvSpPr>
          <p:cNvPr id="3" name="Content Placeholder 2">
            <a:extLst>
              <a:ext uri="{FF2B5EF4-FFF2-40B4-BE49-F238E27FC236}">
                <a16:creationId xmlns:a16="http://schemas.microsoft.com/office/drawing/2014/main" id="{8CD14ACF-AC8E-C58E-A817-49424CC3317A}"/>
              </a:ext>
            </a:extLst>
          </p:cNvPr>
          <p:cNvSpPr>
            <a:spLocks noGrp="1"/>
          </p:cNvSpPr>
          <p:nvPr>
            <p:ph idx="1"/>
          </p:nvPr>
        </p:nvSpPr>
        <p:spPr>
          <a:xfrm>
            <a:off x="6711042" y="2106384"/>
            <a:ext cx="4232366" cy="3779037"/>
          </a:xfrm>
        </p:spPr>
        <p:txBody>
          <a:bodyPr/>
          <a:lstStyle/>
          <a:p>
            <a:pPr algn="just">
              <a:buFont typeface="Arial" panose="020B0604020202020204" pitchFamily="34" charset="0"/>
              <a:buChar char="•"/>
            </a:pPr>
            <a:r>
              <a:rPr lang="en-US" dirty="0">
                <a:solidFill>
                  <a:schemeClr val="tx1"/>
                </a:solidFill>
              </a:rPr>
              <a:t>Emotional Intelligence helps leadership.</a:t>
            </a:r>
          </a:p>
          <a:p>
            <a:pPr algn="just">
              <a:buFont typeface="Arial" panose="020B0604020202020204" pitchFamily="34" charset="0"/>
              <a:buChar char="•"/>
            </a:pPr>
            <a:r>
              <a:rPr lang="en-US" dirty="0">
                <a:solidFill>
                  <a:schemeClr val="tx1"/>
                </a:solidFill>
              </a:rPr>
              <a:t>Diversity is managed by Cultural Intelligence.</a:t>
            </a:r>
          </a:p>
          <a:p>
            <a:pPr algn="just">
              <a:buFont typeface="Arial" panose="020B0604020202020204" pitchFamily="34" charset="0"/>
              <a:buChar char="•"/>
            </a:pPr>
            <a:r>
              <a:rPr lang="en-US" dirty="0">
                <a:solidFill>
                  <a:schemeClr val="tx1"/>
                </a:solidFill>
              </a:rPr>
              <a:t>The two skills enhance teamwork.</a:t>
            </a:r>
          </a:p>
          <a:p>
            <a:pPr algn="just">
              <a:buFont typeface="Arial" panose="020B0604020202020204" pitchFamily="34" charset="0"/>
              <a:buChar char="•"/>
            </a:pPr>
            <a:r>
              <a:rPr lang="en-US" dirty="0">
                <a:solidFill>
                  <a:schemeClr val="tx1"/>
                </a:solidFill>
              </a:rPr>
              <a:t>Critical to international organisations.</a:t>
            </a:r>
          </a:p>
          <a:p>
            <a:pPr algn="just">
              <a:buFont typeface="Arial" panose="020B0604020202020204" pitchFamily="34" charset="0"/>
              <a:buChar char="•"/>
            </a:pPr>
            <a:r>
              <a:rPr lang="en-US" dirty="0">
                <a:solidFill>
                  <a:schemeClr val="tx1"/>
                </a:solidFill>
              </a:rPr>
              <a:t>The models of leadership justify the significance (Guzmán et al., 2020).</a:t>
            </a:r>
          </a:p>
          <a:p>
            <a:pPr algn="just">
              <a:buFont typeface="Arial" panose="020B0604020202020204" pitchFamily="34" charset="0"/>
              <a:buChar char="•"/>
            </a:pPr>
            <a:r>
              <a:rPr lang="en-US" dirty="0">
                <a:solidFill>
                  <a:schemeClr val="tx1"/>
                </a:solidFill>
              </a:rPr>
              <a:t>Success is demonstrated in the business examples.</a:t>
            </a:r>
          </a:p>
          <a:p>
            <a:pPr algn="just">
              <a:buFont typeface="Arial" panose="020B0604020202020204" pitchFamily="34" charset="0"/>
              <a:buChar char="•"/>
            </a:pPr>
            <a:endParaRPr lang="en-GB" dirty="0">
              <a:solidFill>
                <a:schemeClr val="tx1"/>
              </a:solidFill>
            </a:endParaRPr>
          </a:p>
        </p:txBody>
      </p:sp>
      <p:pic>
        <p:nvPicPr>
          <p:cNvPr id="5" name="Picture 4">
            <a:extLst>
              <a:ext uri="{FF2B5EF4-FFF2-40B4-BE49-F238E27FC236}">
                <a16:creationId xmlns:a16="http://schemas.microsoft.com/office/drawing/2014/main" id="{0EB697D3-2CAD-8598-639A-B0CD22378E05}"/>
              </a:ext>
            </a:extLst>
          </p:cNvPr>
          <p:cNvPicPr>
            <a:picLocks noChangeAspect="1"/>
          </p:cNvPicPr>
          <p:nvPr/>
        </p:nvPicPr>
        <p:blipFill>
          <a:blip r:embed="rId3"/>
          <a:stretch>
            <a:fillRect/>
          </a:stretch>
        </p:blipFill>
        <p:spPr>
          <a:xfrm>
            <a:off x="1626054" y="2361111"/>
            <a:ext cx="4744455" cy="2759530"/>
          </a:xfrm>
          <a:prstGeom prst="rect">
            <a:avLst/>
          </a:prstGeom>
        </p:spPr>
      </p:pic>
    </p:spTree>
    <p:extLst>
      <p:ext uri="{BB962C8B-B14F-4D97-AF65-F5344CB8AC3E}">
        <p14:creationId xmlns:p14="http://schemas.microsoft.com/office/powerpoint/2010/main" val="19826086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4E6C1-7596-1F95-B02A-DDB45134B86E}"/>
              </a:ext>
            </a:extLst>
          </p:cNvPr>
          <p:cNvSpPr>
            <a:spLocks noGrp="1"/>
          </p:cNvSpPr>
          <p:nvPr>
            <p:ph type="title"/>
          </p:nvPr>
        </p:nvSpPr>
        <p:spPr>
          <a:xfrm>
            <a:off x="1097280" y="743978"/>
            <a:ext cx="10058400" cy="748454"/>
          </a:xfrm>
        </p:spPr>
        <p:txBody>
          <a:bodyPr>
            <a:normAutofit/>
          </a:bodyPr>
          <a:lstStyle/>
          <a:p>
            <a:pPr algn="ctr"/>
            <a:r>
              <a:rPr lang="en-GB" sz="4400" dirty="0">
                <a:solidFill>
                  <a:schemeClr val="tx1"/>
                </a:solidFill>
              </a:rPr>
              <a:t>Reference list</a:t>
            </a:r>
          </a:p>
        </p:txBody>
      </p:sp>
      <p:sp>
        <p:nvSpPr>
          <p:cNvPr id="3" name="Content Placeholder 2">
            <a:extLst>
              <a:ext uri="{FF2B5EF4-FFF2-40B4-BE49-F238E27FC236}">
                <a16:creationId xmlns:a16="http://schemas.microsoft.com/office/drawing/2014/main" id="{3B215F6B-3539-ABF9-8A22-CD87E47631FF}"/>
              </a:ext>
            </a:extLst>
          </p:cNvPr>
          <p:cNvSpPr>
            <a:spLocks noGrp="1"/>
          </p:cNvSpPr>
          <p:nvPr>
            <p:ph idx="1"/>
          </p:nvPr>
        </p:nvSpPr>
        <p:spPr>
          <a:xfrm>
            <a:off x="259080" y="1693334"/>
            <a:ext cx="11460480" cy="4023360"/>
          </a:xfrm>
        </p:spPr>
        <p:txBody>
          <a:bodyPr>
            <a:noAutofit/>
          </a:bodyPr>
          <a:lstStyle/>
          <a:p>
            <a:pPr algn="just">
              <a:lnSpc>
                <a:spcPct val="120000"/>
              </a:lnSpc>
              <a:spcBef>
                <a:spcPts val="0"/>
              </a:spcBef>
              <a:spcAft>
                <a:spcPts val="0"/>
              </a:spcAft>
              <a:buFont typeface="Arial" panose="020B0604020202020204" pitchFamily="34" charset="0"/>
              <a:buChar char="•"/>
            </a:pPr>
            <a:r>
              <a:rPr lang="en-GB" sz="1200" dirty="0" err="1">
                <a:solidFill>
                  <a:schemeClr val="tx1"/>
                </a:solidFill>
              </a:rPr>
              <a:t>Bernarto</a:t>
            </a:r>
            <a:r>
              <a:rPr lang="en-GB" sz="1200" dirty="0">
                <a:solidFill>
                  <a:schemeClr val="tx1"/>
                </a:solidFill>
              </a:rPr>
              <a:t>, I., </a:t>
            </a:r>
            <a:r>
              <a:rPr lang="en-GB" sz="1200" dirty="0" err="1">
                <a:solidFill>
                  <a:schemeClr val="tx1"/>
                </a:solidFill>
              </a:rPr>
              <a:t>Berlianto</a:t>
            </a:r>
            <a:r>
              <a:rPr lang="en-GB" sz="1200" dirty="0">
                <a:solidFill>
                  <a:schemeClr val="tx1"/>
                </a:solidFill>
              </a:rPr>
              <a:t>, M.P., </a:t>
            </a:r>
            <a:r>
              <a:rPr lang="en-GB" sz="1200" dirty="0" err="1">
                <a:solidFill>
                  <a:schemeClr val="tx1"/>
                </a:solidFill>
              </a:rPr>
              <a:t>Meilani</a:t>
            </a:r>
            <a:r>
              <a:rPr lang="en-GB" sz="1200" dirty="0">
                <a:solidFill>
                  <a:schemeClr val="tx1"/>
                </a:solidFill>
              </a:rPr>
              <a:t>, Y.F.C.P., </a:t>
            </a:r>
            <a:r>
              <a:rPr lang="en-GB" sz="1200" dirty="0" err="1">
                <a:solidFill>
                  <a:schemeClr val="tx1"/>
                </a:solidFill>
              </a:rPr>
              <a:t>Masman</a:t>
            </a:r>
            <a:r>
              <a:rPr lang="en-GB" sz="1200" dirty="0">
                <a:solidFill>
                  <a:schemeClr val="tx1"/>
                </a:solidFill>
              </a:rPr>
              <a:t>, R.R. and </a:t>
            </a:r>
            <a:r>
              <a:rPr lang="en-GB" sz="1200" dirty="0" err="1">
                <a:solidFill>
                  <a:schemeClr val="tx1"/>
                </a:solidFill>
              </a:rPr>
              <a:t>Suryawan</a:t>
            </a:r>
            <a:r>
              <a:rPr lang="en-GB" sz="1200" dirty="0">
                <a:solidFill>
                  <a:schemeClr val="tx1"/>
                </a:solidFill>
              </a:rPr>
              <a:t>, I.N. (2020). The Influence of Brand Awareness, Brand Image, and Brand Trust on Brand Loyalty. </a:t>
            </a:r>
            <a:r>
              <a:rPr lang="en-GB" sz="1200" dirty="0" err="1">
                <a:solidFill>
                  <a:schemeClr val="tx1"/>
                </a:solidFill>
              </a:rPr>
              <a:t>Jurnal</a:t>
            </a:r>
            <a:r>
              <a:rPr lang="en-GB" sz="1200" dirty="0">
                <a:solidFill>
                  <a:schemeClr val="tx1"/>
                </a:solidFill>
              </a:rPr>
              <a:t> </a:t>
            </a:r>
            <a:r>
              <a:rPr lang="en-GB" sz="1200" dirty="0" err="1">
                <a:solidFill>
                  <a:schemeClr val="tx1"/>
                </a:solidFill>
              </a:rPr>
              <a:t>Manajemen</a:t>
            </a:r>
            <a:r>
              <a:rPr lang="en-GB" sz="1200" dirty="0">
                <a:solidFill>
                  <a:schemeClr val="tx1"/>
                </a:solidFill>
              </a:rPr>
              <a:t>, 24(3), p.412. </a:t>
            </a:r>
            <a:r>
              <a:rPr lang="en-GB" sz="1200" dirty="0" err="1">
                <a:solidFill>
                  <a:schemeClr val="tx1"/>
                </a:solidFill>
              </a:rPr>
              <a:t>doi:https</a:t>
            </a:r>
            <a:r>
              <a:rPr lang="en-GB" sz="1200" dirty="0">
                <a:solidFill>
                  <a:schemeClr val="tx1"/>
                </a:solidFill>
              </a:rPr>
              <a:t>://doi.org/10.24912/jm.v24i3.676.</a:t>
            </a:r>
          </a:p>
          <a:p>
            <a:pPr algn="just">
              <a:lnSpc>
                <a:spcPct val="120000"/>
              </a:lnSpc>
              <a:spcBef>
                <a:spcPts val="0"/>
              </a:spcBef>
              <a:spcAft>
                <a:spcPts val="0"/>
              </a:spcAft>
              <a:buFont typeface="Arial" panose="020B0604020202020204" pitchFamily="34" charset="0"/>
              <a:buChar char="•"/>
            </a:pPr>
            <a:r>
              <a:rPr lang="en-GB" sz="1200" dirty="0">
                <a:solidFill>
                  <a:schemeClr val="tx1"/>
                </a:solidFill>
              </a:rPr>
              <a:t>Guzmán, V.E., </a:t>
            </a:r>
            <a:r>
              <a:rPr lang="en-GB" sz="1200" dirty="0" err="1">
                <a:solidFill>
                  <a:schemeClr val="tx1"/>
                </a:solidFill>
              </a:rPr>
              <a:t>Muschard</a:t>
            </a:r>
            <a:r>
              <a:rPr lang="en-GB" sz="1200" dirty="0">
                <a:solidFill>
                  <a:schemeClr val="tx1"/>
                </a:solidFill>
              </a:rPr>
              <a:t>, B., Gerolamo, M., Kohl, H. and </a:t>
            </a:r>
            <a:r>
              <a:rPr lang="en-GB" sz="1200" dirty="0" err="1">
                <a:solidFill>
                  <a:schemeClr val="tx1"/>
                </a:solidFill>
              </a:rPr>
              <a:t>Rozenfeld</a:t>
            </a:r>
            <a:r>
              <a:rPr lang="en-GB" sz="1200" dirty="0">
                <a:solidFill>
                  <a:schemeClr val="tx1"/>
                </a:solidFill>
              </a:rPr>
              <a:t>, H. (2020). Characteristics and Skills of Leadership in the Context of Industry 4.0. Procedia Manufacturing, 43(1), pp.543–550. </a:t>
            </a:r>
            <a:r>
              <a:rPr lang="en-GB" sz="1200" dirty="0" err="1">
                <a:solidFill>
                  <a:schemeClr val="tx1"/>
                </a:solidFill>
              </a:rPr>
              <a:t>doi:https</a:t>
            </a:r>
            <a:r>
              <a:rPr lang="en-GB" sz="1200" dirty="0">
                <a:solidFill>
                  <a:schemeClr val="tx1"/>
                </a:solidFill>
              </a:rPr>
              <a:t>://doi.org/10.1016/j.promfg.2020.02.167.</a:t>
            </a:r>
          </a:p>
          <a:p>
            <a:pPr algn="just">
              <a:lnSpc>
                <a:spcPct val="120000"/>
              </a:lnSpc>
              <a:spcBef>
                <a:spcPts val="0"/>
              </a:spcBef>
              <a:spcAft>
                <a:spcPts val="0"/>
              </a:spcAft>
              <a:buFont typeface="Arial" panose="020B0604020202020204" pitchFamily="34" charset="0"/>
              <a:buChar char="•"/>
            </a:pPr>
            <a:r>
              <a:rPr lang="en-GB" sz="1200" dirty="0">
                <a:solidFill>
                  <a:schemeClr val="tx1"/>
                </a:solidFill>
              </a:rPr>
              <a:t>Hackett, S., Janssen, J., Beach, P., Perreault, M., </a:t>
            </a:r>
            <a:r>
              <a:rPr lang="en-GB" sz="1200" dirty="0" err="1">
                <a:solidFill>
                  <a:schemeClr val="tx1"/>
                </a:solidFill>
              </a:rPr>
              <a:t>Beelen</a:t>
            </a:r>
            <a:r>
              <a:rPr lang="en-GB" sz="1200" dirty="0">
                <a:solidFill>
                  <a:schemeClr val="tx1"/>
                </a:solidFill>
              </a:rPr>
              <a:t>, J. and van </a:t>
            </a:r>
            <a:r>
              <a:rPr lang="en-GB" sz="1200" dirty="0" err="1">
                <a:solidFill>
                  <a:schemeClr val="tx1"/>
                </a:solidFill>
              </a:rPr>
              <a:t>Tartwijk</a:t>
            </a:r>
            <a:r>
              <a:rPr lang="en-GB" sz="1200" dirty="0">
                <a:solidFill>
                  <a:schemeClr val="tx1"/>
                </a:solidFill>
              </a:rPr>
              <a:t>, J. (2023). The effectiveness of Collaborative Online International Learning (COIL) on intercultural competence development in higher education. International Journal of Educational Technology in Higher Education, 20(1). </a:t>
            </a:r>
            <a:r>
              <a:rPr lang="en-GB" sz="1200" dirty="0" err="1">
                <a:solidFill>
                  <a:schemeClr val="tx1"/>
                </a:solidFill>
              </a:rPr>
              <a:t>doi:https</a:t>
            </a:r>
            <a:r>
              <a:rPr lang="en-GB" sz="1200" dirty="0">
                <a:solidFill>
                  <a:schemeClr val="tx1"/>
                </a:solidFill>
              </a:rPr>
              <a:t>://doi.org/10.1186/s41239-022-00373-3.</a:t>
            </a:r>
          </a:p>
          <a:p>
            <a:pPr algn="just">
              <a:lnSpc>
                <a:spcPct val="120000"/>
              </a:lnSpc>
              <a:spcBef>
                <a:spcPts val="0"/>
              </a:spcBef>
              <a:spcAft>
                <a:spcPts val="0"/>
              </a:spcAft>
              <a:buFont typeface="Arial" panose="020B0604020202020204" pitchFamily="34" charset="0"/>
              <a:buChar char="•"/>
            </a:pPr>
            <a:r>
              <a:rPr lang="en-GB" sz="1200" dirty="0" err="1">
                <a:solidFill>
                  <a:schemeClr val="tx1"/>
                </a:solidFill>
              </a:rPr>
              <a:t>Hermundsdottir</a:t>
            </a:r>
            <a:r>
              <a:rPr lang="en-GB" sz="1200" dirty="0">
                <a:solidFill>
                  <a:schemeClr val="tx1"/>
                </a:solidFill>
              </a:rPr>
              <a:t>, F. and </a:t>
            </a:r>
            <a:r>
              <a:rPr lang="en-GB" sz="1200" dirty="0" err="1">
                <a:solidFill>
                  <a:schemeClr val="tx1"/>
                </a:solidFill>
              </a:rPr>
              <a:t>Aspelund</a:t>
            </a:r>
            <a:r>
              <a:rPr lang="en-GB" sz="1200" dirty="0">
                <a:solidFill>
                  <a:schemeClr val="tx1"/>
                </a:solidFill>
              </a:rPr>
              <a:t>, A. (2021). Sustainability Innovations and Firm competitiveness: a Review. Journal of Cleaner Production, 280(1), pp.1–18. </a:t>
            </a:r>
            <a:r>
              <a:rPr lang="en-GB" sz="1200" dirty="0" err="1">
                <a:solidFill>
                  <a:schemeClr val="tx1"/>
                </a:solidFill>
              </a:rPr>
              <a:t>doi:https</a:t>
            </a:r>
            <a:r>
              <a:rPr lang="en-GB" sz="1200" dirty="0">
                <a:solidFill>
                  <a:schemeClr val="tx1"/>
                </a:solidFill>
              </a:rPr>
              <a:t>://doi.org/10.1016/j.jclepro.2020.124715.</a:t>
            </a:r>
          </a:p>
          <a:p>
            <a:pPr algn="just">
              <a:lnSpc>
                <a:spcPct val="120000"/>
              </a:lnSpc>
              <a:spcBef>
                <a:spcPts val="0"/>
              </a:spcBef>
              <a:spcAft>
                <a:spcPts val="0"/>
              </a:spcAft>
              <a:buFont typeface="Arial" panose="020B0604020202020204" pitchFamily="34" charset="0"/>
              <a:buChar char="•"/>
            </a:pPr>
            <a:r>
              <a:rPr lang="en-GB" sz="1200" dirty="0">
                <a:solidFill>
                  <a:schemeClr val="tx1"/>
                </a:solidFill>
              </a:rPr>
              <a:t>HR Concept (2020). </a:t>
            </a:r>
            <a:r>
              <a:rPr lang="en-GB" sz="1200" dirty="0" err="1">
                <a:solidFill>
                  <a:schemeClr val="tx1"/>
                </a:solidFill>
              </a:rPr>
              <a:t>Czym</a:t>
            </a:r>
            <a:r>
              <a:rPr lang="en-GB" sz="1200" dirty="0">
                <a:solidFill>
                  <a:schemeClr val="tx1"/>
                </a:solidFill>
              </a:rPr>
              <a:t> jest </a:t>
            </a:r>
            <a:r>
              <a:rPr lang="en-GB" sz="1200" dirty="0" err="1">
                <a:solidFill>
                  <a:schemeClr val="tx1"/>
                </a:solidFill>
              </a:rPr>
              <a:t>inteligencja</a:t>
            </a:r>
            <a:r>
              <a:rPr lang="en-GB" sz="1200" dirty="0">
                <a:solidFill>
                  <a:schemeClr val="tx1"/>
                </a:solidFill>
              </a:rPr>
              <a:t> </a:t>
            </a:r>
            <a:r>
              <a:rPr lang="en-GB" sz="1200" dirty="0" err="1">
                <a:solidFill>
                  <a:schemeClr val="tx1"/>
                </a:solidFill>
              </a:rPr>
              <a:t>kulturowa</a:t>
            </a:r>
            <a:r>
              <a:rPr lang="en-GB" sz="1200" dirty="0">
                <a:solidFill>
                  <a:schemeClr val="tx1"/>
                </a:solidFill>
              </a:rPr>
              <a:t>? [online] HR Concept. Available at: https://hrconcept.com.pl/en_US/what-is-cultural-intelligence-cq/ [Accessed 17 Mar. 2026].</a:t>
            </a:r>
          </a:p>
          <a:p>
            <a:pPr algn="just">
              <a:lnSpc>
                <a:spcPct val="120000"/>
              </a:lnSpc>
              <a:spcBef>
                <a:spcPts val="0"/>
              </a:spcBef>
              <a:spcAft>
                <a:spcPts val="0"/>
              </a:spcAft>
              <a:buFont typeface="Arial" panose="020B0604020202020204" pitchFamily="34" charset="0"/>
              <a:buChar char="•"/>
            </a:pPr>
            <a:r>
              <a:rPr lang="en-GB" sz="1200" dirty="0">
                <a:solidFill>
                  <a:schemeClr val="tx1"/>
                </a:solidFill>
              </a:rPr>
              <a:t>Kramer, J., </a:t>
            </a:r>
            <a:r>
              <a:rPr lang="en-GB" sz="1200" dirty="0" err="1">
                <a:solidFill>
                  <a:schemeClr val="tx1"/>
                </a:solidFill>
              </a:rPr>
              <a:t>Özkaya</a:t>
            </a:r>
            <a:r>
              <a:rPr lang="en-GB" sz="1200" dirty="0">
                <a:solidFill>
                  <a:schemeClr val="tx1"/>
                </a:solidFill>
              </a:rPr>
              <a:t>, Ö. and </a:t>
            </a:r>
            <a:r>
              <a:rPr lang="en-GB" sz="1200" dirty="0" err="1">
                <a:solidFill>
                  <a:schemeClr val="tx1"/>
                </a:solidFill>
              </a:rPr>
              <a:t>Kümmerli</a:t>
            </a:r>
            <a:r>
              <a:rPr lang="en-GB" sz="1200" dirty="0">
                <a:solidFill>
                  <a:schemeClr val="tx1"/>
                </a:solidFill>
              </a:rPr>
              <a:t>, R. (2019). Bacterial siderophores in community and host interactions. Nature Reviews Microbiology, 18(3), pp.152–163. </a:t>
            </a:r>
            <a:r>
              <a:rPr lang="en-GB" sz="1200" dirty="0" err="1">
                <a:solidFill>
                  <a:schemeClr val="tx1"/>
                </a:solidFill>
              </a:rPr>
              <a:t>doi:https</a:t>
            </a:r>
            <a:r>
              <a:rPr lang="en-GB" sz="1200" dirty="0">
                <a:solidFill>
                  <a:schemeClr val="tx1"/>
                </a:solidFill>
              </a:rPr>
              <a:t>://doi.org/10.1038/s41579-019-0284-4.</a:t>
            </a:r>
          </a:p>
          <a:p>
            <a:pPr algn="just">
              <a:lnSpc>
                <a:spcPct val="120000"/>
              </a:lnSpc>
              <a:spcBef>
                <a:spcPts val="0"/>
              </a:spcBef>
              <a:spcAft>
                <a:spcPts val="0"/>
              </a:spcAft>
              <a:buFont typeface="Arial" panose="020B0604020202020204" pitchFamily="34" charset="0"/>
              <a:buChar char="•"/>
            </a:pPr>
            <a:r>
              <a:rPr lang="en-GB" sz="1200" dirty="0">
                <a:solidFill>
                  <a:schemeClr val="tx1"/>
                </a:solidFill>
              </a:rPr>
              <a:t>Nooyi, I. (2025). Meet Indra. [online] Indra Nooyi. Available at: https://www.indranooyi.com/meetindra [Accessed 18 Mar. 2026].</a:t>
            </a:r>
          </a:p>
          <a:p>
            <a:pPr algn="just">
              <a:lnSpc>
                <a:spcPct val="120000"/>
              </a:lnSpc>
              <a:spcBef>
                <a:spcPts val="0"/>
              </a:spcBef>
              <a:spcAft>
                <a:spcPts val="0"/>
              </a:spcAft>
              <a:buFont typeface="Arial" panose="020B0604020202020204" pitchFamily="34" charset="0"/>
              <a:buChar char="•"/>
            </a:pPr>
            <a:r>
              <a:rPr lang="en-GB" sz="1200" dirty="0">
                <a:solidFill>
                  <a:schemeClr val="tx1"/>
                </a:solidFill>
              </a:rPr>
              <a:t>One Basin CRC (2025). Method: Emotional Intelligence. [online] One Basin CRC. Available at: https://onebasin.com.au/knowledge-base/method-emotional-intelligence/ [Accessed 18 Mar. 2026].</a:t>
            </a:r>
          </a:p>
          <a:p>
            <a:pPr algn="just">
              <a:lnSpc>
                <a:spcPct val="120000"/>
              </a:lnSpc>
              <a:spcBef>
                <a:spcPts val="0"/>
              </a:spcBef>
              <a:spcAft>
                <a:spcPts val="0"/>
              </a:spcAft>
              <a:buFont typeface="Arial" panose="020B0604020202020204" pitchFamily="34" charset="0"/>
              <a:buChar char="•"/>
            </a:pPr>
            <a:r>
              <a:rPr lang="en-US" sz="1200" dirty="0" err="1">
                <a:solidFill>
                  <a:schemeClr val="tx1"/>
                </a:solidFill>
              </a:rPr>
              <a:t>Oswal</a:t>
            </a:r>
            <a:r>
              <a:rPr lang="en-US" sz="1200" dirty="0">
                <a:solidFill>
                  <a:schemeClr val="tx1"/>
                </a:solidFill>
              </a:rPr>
              <a:t>, M. (2025). Why A Diverse Senior Leadership Team Is The Key To Success | </a:t>
            </a:r>
            <a:r>
              <a:rPr lang="en-US" sz="1200" dirty="0" err="1">
                <a:solidFill>
                  <a:schemeClr val="tx1"/>
                </a:solidFill>
              </a:rPr>
              <a:t>Kapable</a:t>
            </a:r>
            <a:r>
              <a:rPr lang="en-US" sz="1200" dirty="0">
                <a:solidFill>
                  <a:schemeClr val="tx1"/>
                </a:solidFill>
              </a:rPr>
              <a:t> Blog. [online] </a:t>
            </a:r>
            <a:r>
              <a:rPr lang="en-US" sz="1200" dirty="0" err="1">
                <a:solidFill>
                  <a:schemeClr val="tx1"/>
                </a:solidFill>
              </a:rPr>
              <a:t>Kapable</a:t>
            </a:r>
            <a:r>
              <a:rPr lang="en-US" sz="1200" dirty="0">
                <a:solidFill>
                  <a:schemeClr val="tx1"/>
                </a:solidFill>
              </a:rPr>
              <a:t> Blog. Available at: https://kapable.club/blog/leadership/why-a-diverse-senior-leadership-team-is-the-key-to-success/ [Accessed 17 Mar. 2026].</a:t>
            </a:r>
            <a:endParaRPr lang="en-GB" sz="1200" dirty="0">
              <a:solidFill>
                <a:schemeClr val="tx1"/>
              </a:solidFill>
            </a:endParaRPr>
          </a:p>
          <a:p>
            <a:pPr algn="just">
              <a:lnSpc>
                <a:spcPct val="120000"/>
              </a:lnSpc>
              <a:spcBef>
                <a:spcPts val="0"/>
              </a:spcBef>
              <a:spcAft>
                <a:spcPts val="0"/>
              </a:spcAft>
              <a:buFont typeface="Arial" panose="020B0604020202020204" pitchFamily="34" charset="0"/>
              <a:buChar char="•"/>
            </a:pPr>
            <a:r>
              <a:rPr lang="en-GB" sz="1200" dirty="0">
                <a:solidFill>
                  <a:schemeClr val="tx1"/>
                </a:solidFill>
              </a:rPr>
              <a:t>Perrin, J., Anne, A. and Laurent, T. (2022). Workplace diversification, workspace </a:t>
            </a:r>
            <a:r>
              <a:rPr lang="en-GB" sz="1200" dirty="0" err="1">
                <a:solidFill>
                  <a:schemeClr val="tx1"/>
                </a:solidFill>
              </a:rPr>
              <a:t>flexibilisation</a:t>
            </a:r>
            <a:r>
              <a:rPr lang="en-GB" sz="1200" dirty="0">
                <a:solidFill>
                  <a:schemeClr val="tx1"/>
                </a:solidFill>
              </a:rPr>
              <a:t> and company strategies post pandemic. Lessons from a Paris Region case study. </a:t>
            </a:r>
            <a:r>
              <a:rPr lang="en-GB" sz="1200" dirty="0" err="1">
                <a:solidFill>
                  <a:schemeClr val="tx1"/>
                </a:solidFill>
              </a:rPr>
              <a:t>Hal.science</a:t>
            </a:r>
            <a:r>
              <a:rPr lang="en-GB" sz="1200" dirty="0">
                <a:solidFill>
                  <a:schemeClr val="tx1"/>
                </a:solidFill>
              </a:rPr>
              <a:t>, [online] pp.223–234. </a:t>
            </a:r>
            <a:r>
              <a:rPr lang="en-GB" sz="1200" dirty="0" err="1">
                <a:solidFill>
                  <a:schemeClr val="tx1"/>
                </a:solidFill>
              </a:rPr>
              <a:t>doi:https</a:t>
            </a:r>
            <a:r>
              <a:rPr lang="en-GB" sz="1200" dirty="0">
                <a:solidFill>
                  <a:schemeClr val="tx1"/>
                </a:solidFill>
              </a:rPr>
              <a:t>://</a:t>
            </a:r>
            <a:r>
              <a:rPr lang="en-GB" sz="1200" dirty="0" err="1">
                <a:solidFill>
                  <a:schemeClr val="tx1"/>
                </a:solidFill>
              </a:rPr>
              <a:t>shs.hal.science</a:t>
            </a:r>
            <a:r>
              <a:rPr lang="en-GB" sz="1200" dirty="0">
                <a:solidFill>
                  <a:schemeClr val="tx1"/>
                </a:solidFill>
              </a:rPr>
              <a:t>/halshs-03797621.</a:t>
            </a:r>
          </a:p>
          <a:p>
            <a:pPr algn="just">
              <a:lnSpc>
                <a:spcPct val="120000"/>
              </a:lnSpc>
              <a:spcBef>
                <a:spcPts val="0"/>
              </a:spcBef>
              <a:spcAft>
                <a:spcPts val="0"/>
              </a:spcAft>
              <a:buFont typeface="Arial" panose="020B0604020202020204" pitchFamily="34" charset="0"/>
              <a:buChar char="•"/>
            </a:pPr>
            <a:r>
              <a:rPr lang="en-GB" sz="1200" dirty="0">
                <a:solidFill>
                  <a:schemeClr val="tx1"/>
                </a:solidFill>
              </a:rPr>
              <a:t>Pogosyan, M. (2022). The What, How and Why of Cultural Intelligence - Cultural Intelligence Center. [online] culturalq.com. Available at: https://culturalq.com/blog/the-what-how-and-why-of-cultural-intelligence/ [Accessed 18 Mar. 2026].</a:t>
            </a:r>
          </a:p>
          <a:p>
            <a:pPr algn="just">
              <a:lnSpc>
                <a:spcPct val="120000"/>
              </a:lnSpc>
              <a:spcBef>
                <a:spcPts val="0"/>
              </a:spcBef>
              <a:spcAft>
                <a:spcPts val="0"/>
              </a:spcAft>
              <a:buFont typeface="Arial" panose="020B0604020202020204" pitchFamily="34" charset="0"/>
              <a:buChar char="•"/>
            </a:pPr>
            <a:r>
              <a:rPr lang="en-GB" sz="1200" dirty="0" err="1">
                <a:solidFill>
                  <a:schemeClr val="tx1"/>
                </a:solidFill>
              </a:rPr>
              <a:t>Zvi</a:t>
            </a:r>
            <a:r>
              <a:rPr lang="en-GB" sz="1200" dirty="0">
                <a:solidFill>
                  <a:schemeClr val="tx1"/>
                </a:solidFill>
              </a:rPr>
              <a:t> </a:t>
            </a:r>
            <a:r>
              <a:rPr lang="en-GB" sz="1200" dirty="0" err="1">
                <a:solidFill>
                  <a:schemeClr val="tx1"/>
                </a:solidFill>
              </a:rPr>
              <a:t>Lotker</a:t>
            </a:r>
            <a:r>
              <a:rPr lang="en-GB" sz="1200" dirty="0">
                <a:solidFill>
                  <a:schemeClr val="tx1"/>
                </a:solidFill>
              </a:rPr>
              <a:t> (2023). The Art of Active Listening. </a:t>
            </a:r>
            <a:r>
              <a:rPr lang="en-GB" sz="1200" dirty="0" err="1">
                <a:solidFill>
                  <a:schemeClr val="tx1"/>
                </a:solidFill>
              </a:rPr>
              <a:t>doi:https</a:t>
            </a:r>
            <a:r>
              <a:rPr lang="en-GB" sz="1200" dirty="0">
                <a:solidFill>
                  <a:schemeClr val="tx1"/>
                </a:solidFill>
              </a:rPr>
              <a:t>://doi.org/10.1145/3625007.3627299.</a:t>
            </a:r>
          </a:p>
        </p:txBody>
      </p:sp>
    </p:spTree>
    <p:extLst>
      <p:ext uri="{BB962C8B-B14F-4D97-AF65-F5344CB8AC3E}">
        <p14:creationId xmlns:p14="http://schemas.microsoft.com/office/powerpoint/2010/main" val="2670881627"/>
      </p:ext>
    </p:extLst>
  </p:cSld>
  <p:clrMapOvr>
    <a:masterClrMapping/>
  </p:clrMapOvr>
</p:sld>
</file>

<file path=ppt/theme/theme1.xml><?xml version="1.0" encoding="utf-8"?>
<a:theme xmlns:a="http://schemas.openxmlformats.org/drawingml/2006/main" name="Retrospect">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Retrospect</Template>
  <TotalTime>19</TotalTime>
  <Words>2349</Words>
  <Application>Microsoft Office PowerPoint</Application>
  <PresentationFormat>Widescreen</PresentationFormat>
  <Paragraphs>119</Paragraphs>
  <Slides>12</Slides>
  <Notes>10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Retrospect</vt:lpstr>
      <vt:lpstr>Component 1: Individual Presentation</vt:lpstr>
      <vt:lpstr>Introduction</vt:lpstr>
      <vt:lpstr>Understanding Emotional Intelligence (EI)</vt:lpstr>
      <vt:lpstr>Goleman’s Emotional Intelligence Model</vt:lpstr>
      <vt:lpstr>Business Example of Emotional Intelligence</vt:lpstr>
      <vt:lpstr>Understanding Cultural Intelligence (CQ)</vt:lpstr>
      <vt:lpstr>Cultural Intelligence Model (Ang &amp; Van Dyne)</vt:lpstr>
      <vt:lpstr>Business Example of Cultural Intelligence</vt:lpstr>
      <vt:lpstr>EI and CQ in Collaborative Leadership</vt:lpstr>
      <vt:lpstr>Additional Business Examples</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Component 1: Individual Presentation</dc:title>
  <cp:lastModifiedBy>gabriel chirosca</cp:lastModifiedBy>
  <cp:revision>1</cp:revision>
  <dcterms:created xsi:type="dcterms:W3CDTF">2026-03-17T20:22:45Z</dcterms:created>
  <dcterms:modified xsi:type="dcterms:W3CDTF">2026-03-24T10:44:29Z</dcterms:modified>
</cp:coreProperties>
</file>