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65" r:id="rId5"/>
    <p:sldId id="323" r:id="rId6"/>
    <p:sldId id="371" r:id="rId7"/>
    <p:sldId id="324" r:id="rId8"/>
    <p:sldId id="327" r:id="rId9"/>
    <p:sldId id="329" r:id="rId10"/>
    <p:sldId id="377" r:id="rId11"/>
    <p:sldId id="378" r:id="rId12"/>
    <p:sldId id="328" r:id="rId13"/>
    <p:sldId id="333" r:id="rId14"/>
    <p:sldId id="376" r:id="rId15"/>
    <p:sldId id="335" r:id="rId16"/>
    <p:sldId id="375" r:id="rId17"/>
  </p:sldIdLst>
  <p:sldSz cx="12192000" cy="6858000"/>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99FF"/>
    <a:srgbClr val="9999FF"/>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E05AF3D-B117-4F32-A5BF-11BADC96768C}" v="3" dt="2025-10-15T12:17:25.1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420" autoAdjust="0"/>
    <p:restoredTop sz="94660"/>
  </p:normalViewPr>
  <p:slideViewPr>
    <p:cSldViewPr snapToGrid="0">
      <p:cViewPr varScale="1">
        <p:scale>
          <a:sx n="89" d="100"/>
          <a:sy n="89" d="100"/>
        </p:scale>
        <p:origin x="54" y="14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DE05AF3D-B117-4F32-A5BF-11BADC96768C}"/>
    <pc:docChg chg="undo custSel addSld delSld modSld">
      <pc:chgData name="Rhodri Thomas" userId="97013524-85ec-4bc1-99cf-ee75f81eb8cc" providerId="ADAL" clId="{DE05AF3D-B117-4F32-A5BF-11BADC96768C}" dt="2025-10-15T14:28:39.653" v="1122" actId="20577"/>
      <pc:docMkLst>
        <pc:docMk/>
      </pc:docMkLst>
      <pc:sldChg chg="addSp delSp modSp mod">
        <pc:chgData name="Rhodri Thomas" userId="97013524-85ec-4bc1-99cf-ee75f81eb8cc" providerId="ADAL" clId="{DE05AF3D-B117-4F32-A5BF-11BADC96768C}" dt="2025-10-15T11:58:28.367" v="61" actId="115"/>
        <pc:sldMkLst>
          <pc:docMk/>
          <pc:sldMk cId="2914824532" sldId="265"/>
        </pc:sldMkLst>
        <pc:spChg chg="add mod">
          <ac:chgData name="Rhodri Thomas" userId="97013524-85ec-4bc1-99cf-ee75f81eb8cc" providerId="ADAL" clId="{DE05AF3D-B117-4F32-A5BF-11BADC96768C}" dt="2025-10-15T11:58:28.367" v="61" actId="115"/>
          <ac:spMkLst>
            <pc:docMk/>
            <pc:sldMk cId="2914824532" sldId="265"/>
            <ac:spMk id="4" creationId="{35669184-33AF-5053-BDC3-86C28485A9AB}"/>
          </ac:spMkLst>
        </pc:spChg>
        <pc:spChg chg="del mod">
          <ac:chgData name="Rhodri Thomas" userId="97013524-85ec-4bc1-99cf-ee75f81eb8cc" providerId="ADAL" clId="{DE05AF3D-B117-4F32-A5BF-11BADC96768C}" dt="2025-10-15T11:55:52.134" v="1" actId="478"/>
          <ac:spMkLst>
            <pc:docMk/>
            <pc:sldMk cId="2914824532" sldId="265"/>
            <ac:spMk id="9" creationId="{00000000-0000-0000-0000-000000000000}"/>
          </ac:spMkLst>
        </pc:spChg>
        <pc:grpChg chg="mod">
          <ac:chgData name="Rhodri Thomas" userId="97013524-85ec-4bc1-99cf-ee75f81eb8cc" providerId="ADAL" clId="{DE05AF3D-B117-4F32-A5BF-11BADC96768C}" dt="2025-10-15T11:57:04.630" v="17" actId="1076"/>
          <ac:grpSpMkLst>
            <pc:docMk/>
            <pc:sldMk cId="2914824532" sldId="265"/>
            <ac:grpSpMk id="15" creationId="{00000000-0000-0000-0000-000000000000}"/>
          </ac:grpSpMkLst>
        </pc:grpChg>
      </pc:sldChg>
      <pc:sldChg chg="del">
        <pc:chgData name="Rhodri Thomas" userId="97013524-85ec-4bc1-99cf-ee75f81eb8cc" providerId="ADAL" clId="{DE05AF3D-B117-4F32-A5BF-11BADC96768C}" dt="2025-10-15T11:56:00.637" v="2" actId="47"/>
        <pc:sldMkLst>
          <pc:docMk/>
          <pc:sldMk cId="4164295643" sldId="266"/>
        </pc:sldMkLst>
      </pc:sldChg>
      <pc:sldChg chg="del">
        <pc:chgData name="Rhodri Thomas" userId="97013524-85ec-4bc1-99cf-ee75f81eb8cc" providerId="ADAL" clId="{DE05AF3D-B117-4F32-A5BF-11BADC96768C}" dt="2025-10-15T11:56:19.675" v="4" actId="47"/>
        <pc:sldMkLst>
          <pc:docMk/>
          <pc:sldMk cId="1589985630" sldId="270"/>
        </pc:sldMkLst>
      </pc:sldChg>
      <pc:sldChg chg="del">
        <pc:chgData name="Rhodri Thomas" userId="97013524-85ec-4bc1-99cf-ee75f81eb8cc" providerId="ADAL" clId="{DE05AF3D-B117-4F32-A5BF-11BADC96768C}" dt="2025-10-15T11:56:20.783" v="5" actId="47"/>
        <pc:sldMkLst>
          <pc:docMk/>
          <pc:sldMk cId="1290735469" sldId="271"/>
        </pc:sldMkLst>
      </pc:sldChg>
      <pc:sldChg chg="del">
        <pc:chgData name="Rhodri Thomas" userId="97013524-85ec-4bc1-99cf-ee75f81eb8cc" providerId="ADAL" clId="{DE05AF3D-B117-4F32-A5BF-11BADC96768C}" dt="2025-10-15T11:56:21.816" v="6" actId="47"/>
        <pc:sldMkLst>
          <pc:docMk/>
          <pc:sldMk cId="3032394235" sldId="297"/>
        </pc:sldMkLst>
      </pc:sldChg>
      <pc:sldChg chg="del">
        <pc:chgData name="Rhodri Thomas" userId="97013524-85ec-4bc1-99cf-ee75f81eb8cc" providerId="ADAL" clId="{DE05AF3D-B117-4F32-A5BF-11BADC96768C}" dt="2025-10-15T11:56:02.842" v="3" actId="47"/>
        <pc:sldMkLst>
          <pc:docMk/>
          <pc:sldMk cId="3773671745" sldId="299"/>
        </pc:sldMkLst>
      </pc:sldChg>
      <pc:sldChg chg="modSp del mod">
        <pc:chgData name="Rhodri Thomas" userId="97013524-85ec-4bc1-99cf-ee75f81eb8cc" providerId="ADAL" clId="{DE05AF3D-B117-4F32-A5BF-11BADC96768C}" dt="2025-10-15T12:02:23.684" v="118" actId="47"/>
        <pc:sldMkLst>
          <pc:docMk/>
          <pc:sldMk cId="437850351" sldId="322"/>
        </pc:sldMkLst>
        <pc:spChg chg="mod">
          <ac:chgData name="Rhodri Thomas" userId="97013524-85ec-4bc1-99cf-ee75f81eb8cc" providerId="ADAL" clId="{DE05AF3D-B117-4F32-A5BF-11BADC96768C}" dt="2025-10-15T11:56:51.322" v="14" actId="21"/>
          <ac:spMkLst>
            <pc:docMk/>
            <pc:sldMk cId="437850351" sldId="322"/>
            <ac:spMk id="4" creationId="{00000000-0000-0000-0000-000000000000}"/>
          </ac:spMkLst>
        </pc:spChg>
      </pc:sldChg>
      <pc:sldChg chg="addSp modSp mod">
        <pc:chgData name="Rhodri Thomas" userId="97013524-85ec-4bc1-99cf-ee75f81eb8cc" providerId="ADAL" clId="{DE05AF3D-B117-4F32-A5BF-11BADC96768C}" dt="2025-10-15T12:02:15.255" v="117" actId="20577"/>
        <pc:sldMkLst>
          <pc:docMk/>
          <pc:sldMk cId="3617150573" sldId="323"/>
        </pc:sldMkLst>
        <pc:spChg chg="add mod">
          <ac:chgData name="Rhodri Thomas" userId="97013524-85ec-4bc1-99cf-ee75f81eb8cc" providerId="ADAL" clId="{DE05AF3D-B117-4F32-A5BF-11BADC96768C}" dt="2025-10-15T12:00:44.116" v="103" actId="207"/>
          <ac:spMkLst>
            <pc:docMk/>
            <pc:sldMk cId="3617150573" sldId="323"/>
            <ac:spMk id="2" creationId="{214D4004-A758-924B-1EE6-61867603CEB6}"/>
          </ac:spMkLst>
        </pc:spChg>
        <pc:spChg chg="add mod">
          <ac:chgData name="Rhodri Thomas" userId="97013524-85ec-4bc1-99cf-ee75f81eb8cc" providerId="ADAL" clId="{DE05AF3D-B117-4F32-A5BF-11BADC96768C}" dt="2025-10-15T12:02:15.255" v="117" actId="20577"/>
          <ac:spMkLst>
            <pc:docMk/>
            <pc:sldMk cId="3617150573" sldId="323"/>
            <ac:spMk id="3" creationId="{F3F964D5-7B2B-5B32-504E-D6DDFD412908}"/>
          </ac:spMkLst>
        </pc:spChg>
        <pc:spChg chg="mod">
          <ac:chgData name="Rhodri Thomas" userId="97013524-85ec-4bc1-99cf-ee75f81eb8cc" providerId="ADAL" clId="{DE05AF3D-B117-4F32-A5BF-11BADC96768C}" dt="2025-10-15T11:58:51.062" v="63" actId="1076"/>
          <ac:spMkLst>
            <pc:docMk/>
            <pc:sldMk cId="3617150573" sldId="323"/>
            <ac:spMk id="4" creationId="{00000000-0000-0000-0000-000000000000}"/>
          </ac:spMkLst>
        </pc:spChg>
        <pc:spChg chg="mod">
          <ac:chgData name="Rhodri Thomas" userId="97013524-85ec-4bc1-99cf-ee75f81eb8cc" providerId="ADAL" clId="{DE05AF3D-B117-4F32-A5BF-11BADC96768C}" dt="2025-10-15T12:00:04.305" v="77" actId="1076"/>
          <ac:spMkLst>
            <pc:docMk/>
            <pc:sldMk cId="3617150573" sldId="323"/>
            <ac:spMk id="5" creationId="{00000000-0000-0000-0000-000000000000}"/>
          </ac:spMkLst>
        </pc:spChg>
        <pc:cxnChg chg="add mod">
          <ac:chgData name="Rhodri Thomas" userId="97013524-85ec-4bc1-99cf-ee75f81eb8cc" providerId="ADAL" clId="{DE05AF3D-B117-4F32-A5BF-11BADC96768C}" dt="2025-10-15T12:01:52.709" v="111" actId="14100"/>
          <ac:cxnSpMkLst>
            <pc:docMk/>
            <pc:sldMk cId="3617150573" sldId="323"/>
            <ac:cxnSpMk id="7" creationId="{CC4FB2E7-872A-A6F9-8699-370109D86536}"/>
          </ac:cxnSpMkLst>
        </pc:cxnChg>
        <pc:cxnChg chg="add mod">
          <ac:chgData name="Rhodri Thomas" userId="97013524-85ec-4bc1-99cf-ee75f81eb8cc" providerId="ADAL" clId="{DE05AF3D-B117-4F32-A5BF-11BADC96768C}" dt="2025-10-15T12:01:59.899" v="113" actId="14100"/>
          <ac:cxnSpMkLst>
            <pc:docMk/>
            <pc:sldMk cId="3617150573" sldId="323"/>
            <ac:cxnSpMk id="9" creationId="{7ACB1190-E6BE-B1B1-E2EC-EC96971BE6DC}"/>
          </ac:cxnSpMkLst>
        </pc:cxnChg>
        <pc:cxnChg chg="add mod">
          <ac:chgData name="Rhodri Thomas" userId="97013524-85ec-4bc1-99cf-ee75f81eb8cc" providerId="ADAL" clId="{DE05AF3D-B117-4F32-A5BF-11BADC96768C}" dt="2025-10-15T12:02:11.330" v="114" actId="1076"/>
          <ac:cxnSpMkLst>
            <pc:docMk/>
            <pc:sldMk cId="3617150573" sldId="323"/>
            <ac:cxnSpMk id="11" creationId="{1CC9F78D-A269-E440-1C06-9A2D33572FAB}"/>
          </ac:cxnSpMkLst>
        </pc:cxnChg>
      </pc:sldChg>
      <pc:sldChg chg="del">
        <pc:chgData name="Rhodri Thomas" userId="97013524-85ec-4bc1-99cf-ee75f81eb8cc" providerId="ADAL" clId="{DE05AF3D-B117-4F32-A5BF-11BADC96768C}" dt="2025-10-15T12:06:01.938" v="182" actId="47"/>
        <pc:sldMkLst>
          <pc:docMk/>
          <pc:sldMk cId="3234051534" sldId="325"/>
        </pc:sldMkLst>
      </pc:sldChg>
      <pc:sldChg chg="del">
        <pc:chgData name="Rhodri Thomas" userId="97013524-85ec-4bc1-99cf-ee75f81eb8cc" providerId="ADAL" clId="{DE05AF3D-B117-4F32-A5BF-11BADC96768C}" dt="2025-10-15T12:03:02.471" v="120" actId="47"/>
        <pc:sldMkLst>
          <pc:docMk/>
          <pc:sldMk cId="993996348" sldId="326"/>
        </pc:sldMkLst>
      </pc:sldChg>
      <pc:sldChg chg="modSp mod">
        <pc:chgData name="Rhodri Thomas" userId="97013524-85ec-4bc1-99cf-ee75f81eb8cc" providerId="ADAL" clId="{DE05AF3D-B117-4F32-A5BF-11BADC96768C}" dt="2025-10-15T12:06:28.042" v="186" actId="14100"/>
        <pc:sldMkLst>
          <pc:docMk/>
          <pc:sldMk cId="4135068400" sldId="327"/>
        </pc:sldMkLst>
        <pc:spChg chg="mod">
          <ac:chgData name="Rhodri Thomas" userId="97013524-85ec-4bc1-99cf-ee75f81eb8cc" providerId="ADAL" clId="{DE05AF3D-B117-4F32-A5BF-11BADC96768C}" dt="2025-10-15T12:06:28.042" v="186" actId="14100"/>
          <ac:spMkLst>
            <pc:docMk/>
            <pc:sldMk cId="4135068400" sldId="327"/>
            <ac:spMk id="4" creationId="{00000000-0000-0000-0000-000000000000}"/>
          </ac:spMkLst>
        </pc:spChg>
      </pc:sldChg>
      <pc:sldChg chg="modSp mod">
        <pc:chgData name="Rhodri Thomas" userId="97013524-85ec-4bc1-99cf-ee75f81eb8cc" providerId="ADAL" clId="{DE05AF3D-B117-4F32-A5BF-11BADC96768C}" dt="2025-10-15T12:18:35.339" v="794" actId="115"/>
        <pc:sldMkLst>
          <pc:docMk/>
          <pc:sldMk cId="1434090939" sldId="328"/>
        </pc:sldMkLst>
        <pc:spChg chg="mod">
          <ac:chgData name="Rhodri Thomas" userId="97013524-85ec-4bc1-99cf-ee75f81eb8cc" providerId="ADAL" clId="{DE05AF3D-B117-4F32-A5BF-11BADC96768C}" dt="2025-10-15T12:18:35.339" v="794" actId="115"/>
          <ac:spMkLst>
            <pc:docMk/>
            <pc:sldMk cId="1434090939" sldId="328"/>
            <ac:spMk id="5" creationId="{00000000-0000-0000-0000-000000000000}"/>
          </ac:spMkLst>
        </pc:spChg>
      </pc:sldChg>
      <pc:sldChg chg="addSp modSp mod">
        <pc:chgData name="Rhodri Thomas" userId="97013524-85ec-4bc1-99cf-ee75f81eb8cc" providerId="ADAL" clId="{DE05AF3D-B117-4F32-A5BF-11BADC96768C}" dt="2025-10-15T12:08:42.620" v="202" actId="1076"/>
        <pc:sldMkLst>
          <pc:docMk/>
          <pc:sldMk cId="2355243126" sldId="329"/>
        </pc:sldMkLst>
        <pc:spChg chg="add mod">
          <ac:chgData name="Rhodri Thomas" userId="97013524-85ec-4bc1-99cf-ee75f81eb8cc" providerId="ADAL" clId="{DE05AF3D-B117-4F32-A5BF-11BADC96768C}" dt="2025-10-15T12:08:05.294" v="200" actId="1076"/>
          <ac:spMkLst>
            <pc:docMk/>
            <pc:sldMk cId="2355243126" sldId="329"/>
            <ac:spMk id="3" creationId="{77AC1F43-456E-4221-64A4-16E25110A2E0}"/>
          </ac:spMkLst>
        </pc:spChg>
        <pc:spChg chg="mod">
          <ac:chgData name="Rhodri Thomas" userId="97013524-85ec-4bc1-99cf-ee75f81eb8cc" providerId="ADAL" clId="{DE05AF3D-B117-4F32-A5BF-11BADC96768C}" dt="2025-10-15T12:08:42.620" v="202" actId="1076"/>
          <ac:spMkLst>
            <pc:docMk/>
            <pc:sldMk cId="2355243126" sldId="329"/>
            <ac:spMk id="4" creationId="{00000000-0000-0000-0000-000000000000}"/>
          </ac:spMkLst>
        </pc:spChg>
        <pc:spChg chg="add mod">
          <ac:chgData name="Rhodri Thomas" userId="97013524-85ec-4bc1-99cf-ee75f81eb8cc" providerId="ADAL" clId="{DE05AF3D-B117-4F32-A5BF-11BADC96768C}" dt="2025-10-15T12:07:43.920" v="195" actId="1076"/>
          <ac:spMkLst>
            <pc:docMk/>
            <pc:sldMk cId="2355243126" sldId="329"/>
            <ac:spMk id="8" creationId="{8EB8D5B4-A535-9DCC-B9DE-FE9EA704B641}"/>
          </ac:spMkLst>
        </pc:spChg>
      </pc:sldChg>
      <pc:sldChg chg="del">
        <pc:chgData name="Rhodri Thomas" userId="97013524-85ec-4bc1-99cf-ee75f81eb8cc" providerId="ADAL" clId="{DE05AF3D-B117-4F32-A5BF-11BADC96768C}" dt="2025-10-15T12:03:01.575" v="119" actId="47"/>
        <pc:sldMkLst>
          <pc:docMk/>
          <pc:sldMk cId="162839409" sldId="330"/>
        </pc:sldMkLst>
      </pc:sldChg>
      <pc:sldChg chg="add del">
        <pc:chgData name="Rhodri Thomas" userId="97013524-85ec-4bc1-99cf-ee75f81eb8cc" providerId="ADAL" clId="{DE05AF3D-B117-4F32-A5BF-11BADC96768C}" dt="2025-10-15T12:03:22.454" v="123" actId="47"/>
        <pc:sldMkLst>
          <pc:docMk/>
          <pc:sldMk cId="2819000101" sldId="331"/>
        </pc:sldMkLst>
      </pc:sldChg>
      <pc:sldChg chg="modSp mod">
        <pc:chgData name="Rhodri Thomas" userId="97013524-85ec-4bc1-99cf-ee75f81eb8cc" providerId="ADAL" clId="{DE05AF3D-B117-4F32-A5BF-11BADC96768C}" dt="2025-10-15T14:28:39.653" v="1122" actId="20577"/>
        <pc:sldMkLst>
          <pc:docMk/>
          <pc:sldMk cId="859317716" sldId="375"/>
        </pc:sldMkLst>
        <pc:spChg chg="mod">
          <ac:chgData name="Rhodri Thomas" userId="97013524-85ec-4bc1-99cf-ee75f81eb8cc" providerId="ADAL" clId="{DE05AF3D-B117-4F32-A5BF-11BADC96768C}" dt="2025-10-15T14:28:39.653" v="1122" actId="20577"/>
          <ac:spMkLst>
            <pc:docMk/>
            <pc:sldMk cId="859317716" sldId="375"/>
            <ac:spMk id="7" creationId="{F09436B4-D56F-4858-8D78-A59063393F02}"/>
          </ac:spMkLst>
        </pc:spChg>
        <pc:spChg chg="mod">
          <ac:chgData name="Rhodri Thomas" userId="97013524-85ec-4bc1-99cf-ee75f81eb8cc" providerId="ADAL" clId="{DE05AF3D-B117-4F32-A5BF-11BADC96768C}" dt="2025-10-15T12:25:40.591" v="1109" actId="20577"/>
          <ac:spMkLst>
            <pc:docMk/>
            <pc:sldMk cId="859317716" sldId="375"/>
            <ac:spMk id="8" creationId="{A457AFCE-1C82-4E60-A0FA-E82C719CFBD0}"/>
          </ac:spMkLst>
        </pc:spChg>
      </pc:sldChg>
      <pc:sldChg chg="addSp delSp modSp new mod">
        <pc:chgData name="Rhodri Thomas" userId="97013524-85ec-4bc1-99cf-ee75f81eb8cc" providerId="ADAL" clId="{DE05AF3D-B117-4F32-A5BF-11BADC96768C}" dt="2025-10-15T12:11:28.626" v="398" actId="14100"/>
        <pc:sldMkLst>
          <pc:docMk/>
          <pc:sldMk cId="2059430031" sldId="377"/>
        </pc:sldMkLst>
        <pc:spChg chg="mod">
          <ac:chgData name="Rhodri Thomas" userId="97013524-85ec-4bc1-99cf-ee75f81eb8cc" providerId="ADAL" clId="{DE05AF3D-B117-4F32-A5BF-11BADC96768C}" dt="2025-10-15T12:11:28.626" v="398" actId="14100"/>
          <ac:spMkLst>
            <pc:docMk/>
            <pc:sldMk cId="2059430031" sldId="377"/>
            <ac:spMk id="2" creationId="{35ACC376-E31C-8D03-84CE-A59754285158}"/>
          </ac:spMkLst>
        </pc:spChg>
        <pc:spChg chg="del">
          <ac:chgData name="Rhodri Thomas" userId="97013524-85ec-4bc1-99cf-ee75f81eb8cc" providerId="ADAL" clId="{DE05AF3D-B117-4F32-A5BF-11BADC96768C}" dt="2025-10-15T12:09:49.993" v="272" actId="3680"/>
          <ac:spMkLst>
            <pc:docMk/>
            <pc:sldMk cId="2059430031" sldId="377"/>
            <ac:spMk id="3" creationId="{BC65434A-4E9D-41F9-1A4C-5BC760454E3F}"/>
          </ac:spMkLst>
        </pc:spChg>
        <pc:graphicFrameChg chg="add mod ord modGraphic">
          <ac:chgData name="Rhodri Thomas" userId="97013524-85ec-4bc1-99cf-ee75f81eb8cc" providerId="ADAL" clId="{DE05AF3D-B117-4F32-A5BF-11BADC96768C}" dt="2025-10-15T12:10:02.001" v="295" actId="20577"/>
          <ac:graphicFrameMkLst>
            <pc:docMk/>
            <pc:sldMk cId="2059430031" sldId="377"/>
            <ac:graphicFrameMk id="4" creationId="{7D2E3F2E-B3A4-1C60-3954-CDEB0B35B068}"/>
          </ac:graphicFrameMkLst>
        </pc:graphicFrameChg>
      </pc:sldChg>
      <pc:sldChg chg="addSp delSp modSp new mod setBg">
        <pc:chgData name="Rhodri Thomas" userId="97013524-85ec-4bc1-99cf-ee75f81eb8cc" providerId="ADAL" clId="{DE05AF3D-B117-4F32-A5BF-11BADC96768C}" dt="2025-10-15T12:18:27.038" v="793" actId="20577"/>
        <pc:sldMkLst>
          <pc:docMk/>
          <pc:sldMk cId="3474264209" sldId="378"/>
        </pc:sldMkLst>
        <pc:spChg chg="del mod">
          <ac:chgData name="Rhodri Thomas" userId="97013524-85ec-4bc1-99cf-ee75f81eb8cc" providerId="ADAL" clId="{DE05AF3D-B117-4F32-A5BF-11BADC96768C}" dt="2025-10-15T12:17:46.893" v="778" actId="478"/>
          <ac:spMkLst>
            <pc:docMk/>
            <pc:sldMk cId="3474264209" sldId="378"/>
            <ac:spMk id="2" creationId="{5EB8B03C-74F0-3BFB-1CE7-7216D673D6B6}"/>
          </ac:spMkLst>
        </pc:spChg>
        <pc:spChg chg="mod">
          <ac:chgData name="Rhodri Thomas" userId="97013524-85ec-4bc1-99cf-ee75f81eb8cc" providerId="ADAL" clId="{DE05AF3D-B117-4F32-A5BF-11BADC96768C}" dt="2025-10-15T12:18:27.038" v="793" actId="20577"/>
          <ac:spMkLst>
            <pc:docMk/>
            <pc:sldMk cId="3474264209" sldId="378"/>
            <ac:spMk id="3" creationId="{C29743E9-0AB0-516C-A897-264E9EAD16F0}"/>
          </ac:spMkLst>
        </pc:spChg>
        <pc:spChg chg="add mod">
          <ac:chgData name="Rhodri Thomas" userId="97013524-85ec-4bc1-99cf-ee75f81eb8cc" providerId="ADAL" clId="{DE05AF3D-B117-4F32-A5BF-11BADC96768C}" dt="2025-10-15T12:17:35.195" v="776" actId="26606"/>
          <ac:spMkLst>
            <pc:docMk/>
            <pc:sldMk cId="3474264209" sldId="378"/>
            <ac:spMk id="6" creationId="{EBE3B159-100D-7F22-8A6F-F60FBDD58B73}"/>
          </ac:spMkLst>
        </pc:spChg>
        <pc:spChg chg="add">
          <ac:chgData name="Rhodri Thomas" userId="97013524-85ec-4bc1-99cf-ee75f81eb8cc" providerId="ADAL" clId="{DE05AF3D-B117-4F32-A5BF-11BADC96768C}" dt="2025-10-15T12:17:35.195" v="776" actId="26606"/>
          <ac:spMkLst>
            <pc:docMk/>
            <pc:sldMk cId="3474264209" sldId="378"/>
            <ac:spMk id="11" creationId="{F13C74B1-5B17-4795-BED0-7140497B445A}"/>
          </ac:spMkLst>
        </pc:spChg>
        <pc:spChg chg="add">
          <ac:chgData name="Rhodri Thomas" userId="97013524-85ec-4bc1-99cf-ee75f81eb8cc" providerId="ADAL" clId="{DE05AF3D-B117-4F32-A5BF-11BADC96768C}" dt="2025-10-15T12:17:35.195" v="776" actId="26606"/>
          <ac:spMkLst>
            <pc:docMk/>
            <pc:sldMk cId="3474264209" sldId="378"/>
            <ac:spMk id="13" creationId="{D4974D33-8DC5-464E-8C6D-BE58F0669C17}"/>
          </ac:spMkLst>
        </pc:spChg>
        <pc:picChg chg="add mod">
          <ac:chgData name="Rhodri Thomas" userId="97013524-85ec-4bc1-99cf-ee75f81eb8cc" providerId="ADAL" clId="{DE05AF3D-B117-4F32-A5BF-11BADC96768C}" dt="2025-10-15T12:17:35.195" v="776" actId="26606"/>
          <ac:picMkLst>
            <pc:docMk/>
            <pc:sldMk cId="3474264209" sldId="378"/>
            <ac:picMk id="5" creationId="{0D074F55-D831-D788-2675-8C34B77F47C8}"/>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3444495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2155567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CCC93F3-3100-44D5-9014-5B91B2DE45F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326945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CCC93F3-3100-44D5-9014-5B91B2DE45F5}"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0563532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CCC93F3-3100-44D5-9014-5B91B2DE45F5}" type="datetimeFigureOut">
              <a:rPr lang="en-GB" smtClean="0"/>
              <a:t>15/10/2025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935604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CCC93F3-3100-44D5-9014-5B91B2DE45F5}" type="datetimeFigureOut">
              <a:rPr lang="en-GB" smtClean="0"/>
              <a:t>15/10/2025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19824645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CCC93F3-3100-44D5-9014-5B91B2DE45F5}" type="datetimeFigureOut">
              <a:rPr lang="en-GB" smtClean="0"/>
              <a:t>15/10/2025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839149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CC93F3-3100-44D5-9014-5B91B2DE45F5}"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94532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CCC93F3-3100-44D5-9014-5B91B2DE45F5}" type="datetimeFigureOut">
              <a:rPr lang="en-GB" smtClean="0"/>
              <a:t>15/10/2025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894486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41659309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CCC93F3-3100-44D5-9014-5B91B2DE45F5}" type="datetimeFigureOut">
              <a:rPr lang="en-GB" smtClean="0"/>
              <a:t>15/10/2025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812E64-5F62-48DA-B054-18D9DD8383E8}" type="slidenum">
              <a:rPr lang="en-GB" smtClean="0"/>
              <a:t>‹#›</a:t>
            </a:fld>
            <a:endParaRPr lang="en-GB"/>
          </a:p>
        </p:txBody>
      </p:sp>
    </p:spTree>
    <p:extLst>
      <p:ext uri="{BB962C8B-B14F-4D97-AF65-F5344CB8AC3E}">
        <p14:creationId xmlns:p14="http://schemas.microsoft.com/office/powerpoint/2010/main" val="2410152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CC93F3-3100-44D5-9014-5B91B2DE45F5}" type="datetimeFigureOut">
              <a:rPr lang="en-GB" smtClean="0"/>
              <a:t>15/10/2025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812E64-5F62-48DA-B054-18D9DD8383E8}" type="slidenum">
              <a:rPr lang="en-GB" smtClean="0"/>
              <a:t>‹#›</a:t>
            </a:fld>
            <a:endParaRPr lang="en-GB"/>
          </a:p>
        </p:txBody>
      </p:sp>
    </p:spTree>
    <p:extLst>
      <p:ext uri="{BB962C8B-B14F-4D97-AF65-F5344CB8AC3E}">
        <p14:creationId xmlns:p14="http://schemas.microsoft.com/office/powerpoint/2010/main" val="420345178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8.jpeg"/><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cde.ual.es/en/commission-delivers-on-circular-economy-action-plan/" TargetMode="External"/><Relationship Id="rId2" Type="http://schemas.openxmlformats.org/officeDocument/2006/relationships/image" Target="../media/image12.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1801015" y="296334"/>
            <a:ext cx="6496317" cy="2031325"/>
          </a:xfrm>
          <a:prstGeom prst="rect">
            <a:avLst/>
          </a:prstGeom>
          <a:noFill/>
        </p:spPr>
        <p:txBody>
          <a:bodyPr wrap="square" rtlCol="0">
            <a:spAutoFit/>
          </a:bodyPr>
          <a:lstStyle/>
          <a:p>
            <a:r>
              <a:rPr lang="en-GB"/>
              <a:t>Superstructure 1: Fundamentals of Construction Technology</a:t>
            </a:r>
          </a:p>
          <a:p>
            <a:endParaRPr lang="en-GB"/>
          </a:p>
          <a:p>
            <a:endParaRPr lang="en-GB"/>
          </a:p>
          <a:p>
            <a:endParaRPr lang="en-GB"/>
          </a:p>
          <a:p>
            <a:endParaRPr lang="en-GB"/>
          </a:p>
          <a:p>
            <a:endParaRPr lang="en-GB"/>
          </a:p>
          <a:p>
            <a:endParaRPr lang="en-GB"/>
          </a:p>
        </p:txBody>
      </p:sp>
      <p:pic>
        <p:nvPicPr>
          <p:cNvPr id="10" name="Picture 9"/>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0219363" y="401782"/>
            <a:ext cx="1508509" cy="603787"/>
          </a:xfrm>
          <a:prstGeom prst="rect">
            <a:avLst/>
          </a:prstGeom>
        </p:spPr>
      </p:pic>
      <p:sp>
        <p:nvSpPr>
          <p:cNvPr id="11" name="TextBox 10"/>
          <p:cNvSpPr txBox="1"/>
          <p:nvPr/>
        </p:nvSpPr>
        <p:spPr>
          <a:xfrm rot="16200000">
            <a:off x="-2751892" y="2705724"/>
            <a:ext cx="6858001" cy="1446550"/>
          </a:xfrm>
          <a:prstGeom prst="rect">
            <a:avLst/>
          </a:prstGeom>
          <a:solidFill>
            <a:srgbClr val="3399FF"/>
          </a:solidFill>
        </p:spPr>
        <p:txBody>
          <a:bodyPr wrap="square" rtlCol="0">
            <a:spAutoFit/>
          </a:bodyPr>
          <a:lstStyle/>
          <a:p>
            <a:r>
              <a:rPr lang="en-GB" sz="4000" dirty="0">
                <a:solidFill>
                  <a:schemeClr val="bg1"/>
                </a:solidFill>
                <a:latin typeface="Century Gothic" panose="020B0502020202020204" pitchFamily="34" charset="0"/>
              </a:rPr>
              <a:t>ACBA 4022</a:t>
            </a:r>
          </a:p>
          <a:p>
            <a:r>
              <a:rPr lang="en-GB" sz="2400" dirty="0">
                <a:solidFill>
                  <a:schemeClr val="bg1"/>
                </a:solidFill>
                <a:latin typeface="Century Gothic" panose="020B0502020202020204" pitchFamily="34" charset="0"/>
              </a:rPr>
              <a:t>FUNDAMENTALS OF CONSTRUCTION TECHNOLOGY: LEVEL 4</a:t>
            </a:r>
          </a:p>
        </p:txBody>
      </p:sp>
      <p:grpSp>
        <p:nvGrpSpPr>
          <p:cNvPr id="15" name="Group 14"/>
          <p:cNvGrpSpPr/>
          <p:nvPr/>
        </p:nvGrpSpPr>
        <p:grpSpPr>
          <a:xfrm>
            <a:off x="2568151" y="840198"/>
            <a:ext cx="4294908" cy="4409069"/>
            <a:chOff x="4145281" y="1351927"/>
            <a:chExt cx="4294908" cy="4409069"/>
          </a:xfrm>
        </p:grpSpPr>
        <p:pic>
          <p:nvPicPr>
            <p:cNvPr id="3" name="Picture 2"/>
            <p:cNvPicPr>
              <a:picLocks noChangeAspect="1"/>
            </p:cNvPicPr>
            <p:nvPr/>
          </p:nvPicPr>
          <p:blipFill>
            <a:blip r:embed="rId3"/>
            <a:stretch>
              <a:fillRect/>
            </a:stretch>
          </p:blipFill>
          <p:spPr>
            <a:xfrm>
              <a:off x="4145281" y="1351927"/>
              <a:ext cx="3674224" cy="4409069"/>
            </a:xfrm>
            <a:prstGeom prst="rect">
              <a:avLst/>
            </a:prstGeom>
          </p:spPr>
        </p:pic>
        <p:sp>
          <p:nvSpPr>
            <p:cNvPr id="14" name="Up-Down Arrow 13"/>
            <p:cNvSpPr/>
            <p:nvPr/>
          </p:nvSpPr>
          <p:spPr>
            <a:xfrm>
              <a:off x="8035636" y="1612668"/>
              <a:ext cx="404553" cy="2898371"/>
            </a:xfrm>
            <a:prstGeom prst="upDownArrow">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4" name="TextBox 3">
            <a:extLst>
              <a:ext uri="{FF2B5EF4-FFF2-40B4-BE49-F238E27FC236}">
                <a16:creationId xmlns:a16="http://schemas.microsoft.com/office/drawing/2014/main" id="{35669184-33AF-5053-BDC3-86C28485A9AB}"/>
              </a:ext>
            </a:extLst>
          </p:cNvPr>
          <p:cNvSpPr txBox="1"/>
          <p:nvPr/>
        </p:nvSpPr>
        <p:spPr>
          <a:xfrm>
            <a:off x="8036653" y="3883832"/>
            <a:ext cx="3842001" cy="2031325"/>
          </a:xfrm>
          <a:prstGeom prst="rect">
            <a:avLst/>
          </a:prstGeom>
          <a:noFill/>
        </p:spPr>
        <p:txBody>
          <a:bodyPr wrap="square">
            <a:spAutoFit/>
          </a:bodyPr>
          <a:lstStyle/>
          <a:p>
            <a:r>
              <a:rPr lang="en-GB" u="sng" dirty="0"/>
              <a:t>Topics to cover</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Aims &amp; Outcomes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Functions of Buildings</a:t>
            </a:r>
          </a:p>
          <a:p>
            <a:endParaRPr lang="en-GB" dirty="0"/>
          </a:p>
          <a:p>
            <a:pPr marL="285750" indent="-285750">
              <a:buFont typeface="Arial" panose="020B0604020202020204" pitchFamily="34" charset="0"/>
              <a:buChar char="•"/>
            </a:pPr>
            <a:r>
              <a:rPr lang="en-GB" dirty="0"/>
              <a:t>Introduction to Superstructure</a:t>
            </a:r>
          </a:p>
        </p:txBody>
      </p:sp>
    </p:spTree>
    <p:extLst>
      <p:ext uri="{BB962C8B-B14F-4D97-AF65-F5344CB8AC3E}">
        <p14:creationId xmlns:p14="http://schemas.microsoft.com/office/powerpoint/2010/main" val="29148245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20194" y="786974"/>
            <a:ext cx="9434373" cy="1354217"/>
          </a:xfrm>
          <a:prstGeom prst="rect">
            <a:avLst/>
          </a:prstGeom>
        </p:spPr>
        <p:txBody>
          <a:bodyPr wrap="square">
            <a:spAutoFit/>
          </a:bodyPr>
          <a:lstStyle/>
          <a:p>
            <a:pPr algn="just" hangingPunct="0">
              <a:spcAft>
                <a:spcPts val="0"/>
              </a:spcAft>
            </a:pPr>
            <a:r>
              <a:rPr lang="en-GB" b="1" i="1" dirty="0">
                <a:solidFill>
                  <a:schemeClr val="accent5"/>
                </a:solidFill>
                <a:ea typeface="Arial" panose="020B0604020202020204" pitchFamily="34" charset="0"/>
                <a:cs typeface="Arial" panose="020B0604020202020204" pitchFamily="34" charset="0"/>
              </a:rPr>
              <a:t>Module AIM</a:t>
            </a:r>
            <a:endParaRPr lang="en-GB" i="1" dirty="0">
              <a:solidFill>
                <a:schemeClr val="accent5"/>
              </a:solidFill>
              <a:ea typeface="Times New Roman" panose="02020603050405020304" pitchFamily="18" charset="0"/>
              <a:cs typeface="Times New Roman" panose="02020603050405020304" pitchFamily="18" charset="0"/>
            </a:endParaRPr>
          </a:p>
          <a:p>
            <a:pPr marL="342900" lvl="0" indent="-342900" algn="just" hangingPunct="0">
              <a:spcBef>
                <a:spcPts val="1200"/>
              </a:spcBef>
              <a:spcAft>
                <a:spcPts val="0"/>
              </a:spcAft>
              <a:buFont typeface="Symbol" panose="05050102010706020507" pitchFamily="18" charset="2"/>
              <a:buChar char=""/>
            </a:pPr>
            <a:r>
              <a:rPr lang="en-GB" i="1" dirty="0">
                <a:solidFill>
                  <a:schemeClr val="accent5"/>
                </a:solidFill>
                <a:ea typeface="Arial" panose="020B0604020202020204" pitchFamily="34" charset="0"/>
                <a:cs typeface="Arial" panose="020B0604020202020204" pitchFamily="34" charset="0"/>
              </a:rPr>
              <a:t>To cultivate the fundamental principles, materials and techniques commonly utilised in the construction of low rise residential and commercial buildings, and their related repair requirements following defect diagnosis </a:t>
            </a:r>
            <a:endParaRPr lang="en-GB" i="1" dirty="0">
              <a:solidFill>
                <a:schemeClr val="accent5"/>
              </a:solidFill>
              <a:ea typeface="Times New Roman" panose="02020603050405020304" pitchFamily="18" charset="0"/>
              <a:cs typeface="Times New Roman" panose="02020603050405020304" pitchFamily="18" charset="0"/>
            </a:endParaRPr>
          </a:p>
        </p:txBody>
      </p:sp>
      <p:sp>
        <p:nvSpPr>
          <p:cNvPr id="5" name="Rectangle 4"/>
          <p:cNvSpPr/>
          <p:nvPr/>
        </p:nvSpPr>
        <p:spPr>
          <a:xfrm>
            <a:off x="567190" y="2638090"/>
            <a:ext cx="9607513" cy="3139321"/>
          </a:xfrm>
          <a:prstGeom prst="rect">
            <a:avLst/>
          </a:prstGeom>
        </p:spPr>
        <p:txBody>
          <a:bodyPr wrap="square">
            <a:spAutoFit/>
          </a:bodyPr>
          <a:lstStyle/>
          <a:p>
            <a:pPr algn="just" hangingPunct="0">
              <a:spcAft>
                <a:spcPts val="0"/>
              </a:spcAft>
            </a:pPr>
            <a:r>
              <a:rPr lang="en-GB" b="1" dirty="0">
                <a:ea typeface="Arial" panose="020B0604020202020204" pitchFamily="34" charset="0"/>
                <a:cs typeface="Arial" panose="020B0604020202020204" pitchFamily="34" charset="0"/>
              </a:rPr>
              <a:t>LEARNING OUTCOMES</a:t>
            </a:r>
            <a:endParaRPr lang="en-GB" dirty="0">
              <a:ea typeface="Times New Roman" panose="02020603050405020304" pitchFamily="18" charset="0"/>
              <a:cs typeface="Times New Roman" panose="02020603050405020304" pitchFamily="18" charset="0"/>
            </a:endParaRPr>
          </a:p>
          <a:p>
            <a:pPr algn="just" hangingPunct="0">
              <a:spcAft>
                <a:spcPts val="0"/>
              </a:spcAft>
            </a:pPr>
            <a:r>
              <a:rPr lang="en-GB" b="1" dirty="0">
                <a:ea typeface="Times New Roman" panose="02020603050405020304" pitchFamily="18" charset="0"/>
                <a:cs typeface="Arial" panose="020B0604020202020204" pitchFamily="34" charset="0"/>
              </a:rPr>
              <a:t> </a:t>
            </a:r>
            <a:endParaRPr lang="en-GB" dirty="0">
              <a:ea typeface="Times New Roman" panose="02020603050405020304" pitchFamily="18" charset="0"/>
              <a:cs typeface="Times New Roman" panose="02020603050405020304" pitchFamily="18" charset="0"/>
            </a:endParaRPr>
          </a:p>
          <a:p>
            <a:pPr algn="just" hangingPunct="0">
              <a:spcAft>
                <a:spcPts val="0"/>
              </a:spcAft>
            </a:pPr>
            <a:r>
              <a:rPr lang="en-GB" dirty="0">
                <a:ea typeface="Arial" panose="020B0604020202020204" pitchFamily="34" charset="0"/>
                <a:cs typeface="Arial" panose="020B0604020202020204" pitchFamily="34" charset="0"/>
              </a:rPr>
              <a:t>Upon the successful completion of this module, the student should be able to: </a:t>
            </a:r>
          </a:p>
          <a:p>
            <a:pPr algn="just" hangingPunct="0">
              <a:spcAft>
                <a:spcPts val="0"/>
              </a:spcAft>
            </a:pPr>
            <a:endParaRPr lang="en-GB" dirty="0">
              <a:ea typeface="Arial" panose="020B0604020202020204" pitchFamily="34" charset="0"/>
              <a:cs typeface="Arial" panose="020B0604020202020204" pitchFamily="34" charset="0"/>
            </a:endParaRPr>
          </a:p>
          <a:p>
            <a:pPr marL="285750" indent="-285750" algn="just" hangingPunct="0">
              <a:spcAft>
                <a:spcPts val="0"/>
              </a:spcAft>
              <a:buFont typeface="Arial" panose="020B0604020202020204" pitchFamily="34" charset="0"/>
              <a:buChar char="•"/>
            </a:pPr>
            <a:r>
              <a:rPr lang="en-GB" dirty="0">
                <a:solidFill>
                  <a:srgbClr val="FF0000"/>
                </a:solidFill>
                <a:ea typeface="Arial" panose="020B0604020202020204" pitchFamily="34" charset="0"/>
                <a:cs typeface="Arial" panose="020B0604020202020204" pitchFamily="34" charset="0"/>
              </a:rPr>
              <a:t>analyse site evaluation, site and soil investigation techniques; </a:t>
            </a:r>
          </a:p>
          <a:p>
            <a:pPr algn="just" hangingPunct="0">
              <a:spcAft>
                <a:spcPts val="0"/>
              </a:spcAft>
            </a:pPr>
            <a:endParaRPr lang="en-GB" dirty="0">
              <a:solidFill>
                <a:srgbClr val="FF0000"/>
              </a:solidFill>
              <a:ea typeface="Arial" panose="020B0604020202020204" pitchFamily="34" charset="0"/>
              <a:cs typeface="Arial" panose="020B0604020202020204" pitchFamily="34" charset="0"/>
            </a:endParaRPr>
          </a:p>
          <a:p>
            <a:pPr marL="285750" indent="-285750" algn="just" hangingPunct="0">
              <a:spcAft>
                <a:spcPts val="0"/>
              </a:spcAft>
              <a:buFont typeface="Arial" panose="020B0604020202020204" pitchFamily="34" charset="0"/>
              <a:buChar char="•"/>
            </a:pPr>
            <a:r>
              <a:rPr lang="en-GB" dirty="0">
                <a:solidFill>
                  <a:srgbClr val="FF0000"/>
                </a:solidFill>
                <a:ea typeface="Arial" panose="020B0604020202020204" pitchFamily="34" charset="0"/>
                <a:cs typeface="Arial" panose="020B0604020202020204" pitchFamily="34" charset="0"/>
              </a:rPr>
              <a:t>evaluate the different types of sub-structure available for a range of low-rise building systems and techniques used in their production; </a:t>
            </a:r>
          </a:p>
          <a:p>
            <a:pPr marL="285750" indent="-285750" algn="just" hangingPunct="0">
              <a:spcAft>
                <a:spcPts val="0"/>
              </a:spcAft>
              <a:buFont typeface="Arial" panose="020B0604020202020204" pitchFamily="34" charset="0"/>
              <a:buChar char="•"/>
            </a:pPr>
            <a:endParaRPr lang="en-GB" dirty="0">
              <a:ea typeface="Arial" panose="020B0604020202020204" pitchFamily="34" charset="0"/>
              <a:cs typeface="Arial" panose="020B0604020202020204" pitchFamily="34" charset="0"/>
            </a:endParaRPr>
          </a:p>
          <a:p>
            <a:pPr marL="285750" indent="-285750" algn="just" hangingPunct="0">
              <a:spcAft>
                <a:spcPts val="0"/>
              </a:spcAft>
              <a:buFont typeface="Arial" panose="020B0604020202020204" pitchFamily="34" charset="0"/>
              <a:buChar char="•"/>
            </a:pPr>
            <a:r>
              <a:rPr lang="en-GB" b="1" dirty="0">
                <a:solidFill>
                  <a:srgbClr val="00B050"/>
                </a:solidFill>
                <a:ea typeface="Arial" panose="020B0604020202020204" pitchFamily="34" charset="0"/>
                <a:cs typeface="Arial" panose="020B0604020202020204" pitchFamily="34" charset="0"/>
              </a:rPr>
              <a:t>interpret and produce annotated sketches that illustrate a broad range of common constructional forms, demonstrating understanding of their potential defect and repair needs. </a:t>
            </a:r>
            <a:endParaRPr lang="en-GB" b="1" dirty="0">
              <a:solidFill>
                <a:srgbClr val="00B050"/>
              </a:solidFill>
              <a:ea typeface="Calibri" panose="020F0502020204030204" pitchFamily="34" charset="0"/>
              <a:cs typeface="Times New Roman" panose="02020603050405020304" pitchFamily="18" charset="0"/>
            </a:endParaRPr>
          </a:p>
        </p:txBody>
      </p:sp>
      <p:sp>
        <p:nvSpPr>
          <p:cNvPr id="2" name="TextBox 1">
            <a:extLst>
              <a:ext uri="{FF2B5EF4-FFF2-40B4-BE49-F238E27FC236}">
                <a16:creationId xmlns:a16="http://schemas.microsoft.com/office/drawing/2014/main" id="{214D4004-A758-924B-1EE6-61867603CEB6}"/>
              </a:ext>
            </a:extLst>
          </p:cNvPr>
          <p:cNvSpPr txBox="1"/>
          <p:nvPr/>
        </p:nvSpPr>
        <p:spPr>
          <a:xfrm>
            <a:off x="10620463" y="3917659"/>
            <a:ext cx="1354858" cy="369332"/>
          </a:xfrm>
          <a:prstGeom prst="rect">
            <a:avLst/>
          </a:prstGeom>
          <a:noFill/>
        </p:spPr>
        <p:txBody>
          <a:bodyPr wrap="none" rtlCol="0">
            <a:spAutoFit/>
          </a:bodyPr>
          <a:lstStyle/>
          <a:p>
            <a:r>
              <a:rPr lang="en-GB" dirty="0">
                <a:solidFill>
                  <a:srgbClr val="FF0000"/>
                </a:solidFill>
              </a:rPr>
              <a:t>Allan - Sem2</a:t>
            </a:r>
          </a:p>
        </p:txBody>
      </p:sp>
      <p:sp>
        <p:nvSpPr>
          <p:cNvPr id="3" name="TextBox 2">
            <a:extLst>
              <a:ext uri="{FF2B5EF4-FFF2-40B4-BE49-F238E27FC236}">
                <a16:creationId xmlns:a16="http://schemas.microsoft.com/office/drawing/2014/main" id="{F3F964D5-7B2B-5B32-504E-D6DDFD412908}"/>
              </a:ext>
            </a:extLst>
          </p:cNvPr>
          <p:cNvSpPr txBox="1"/>
          <p:nvPr/>
        </p:nvSpPr>
        <p:spPr>
          <a:xfrm>
            <a:off x="10947632" y="4957894"/>
            <a:ext cx="1037463" cy="646331"/>
          </a:xfrm>
          <a:prstGeom prst="rect">
            <a:avLst/>
          </a:prstGeom>
          <a:noFill/>
        </p:spPr>
        <p:txBody>
          <a:bodyPr wrap="none" rtlCol="0">
            <a:spAutoFit/>
          </a:bodyPr>
          <a:lstStyle/>
          <a:p>
            <a:r>
              <a:rPr lang="en-GB" dirty="0">
                <a:solidFill>
                  <a:srgbClr val="00B050"/>
                </a:solidFill>
              </a:rPr>
              <a:t>Rhodri -  </a:t>
            </a:r>
          </a:p>
          <a:p>
            <a:r>
              <a:rPr lang="en-GB" dirty="0">
                <a:solidFill>
                  <a:srgbClr val="00B050"/>
                </a:solidFill>
              </a:rPr>
              <a:t>Sem1</a:t>
            </a:r>
          </a:p>
        </p:txBody>
      </p:sp>
      <p:cxnSp>
        <p:nvCxnSpPr>
          <p:cNvPr id="7" name="Straight Arrow Connector 6">
            <a:extLst>
              <a:ext uri="{FF2B5EF4-FFF2-40B4-BE49-F238E27FC236}">
                <a16:creationId xmlns:a16="http://schemas.microsoft.com/office/drawing/2014/main" id="{CC4FB2E7-872A-A6F9-8699-370109D86536}"/>
              </a:ext>
            </a:extLst>
          </p:cNvPr>
          <p:cNvCxnSpPr>
            <a:cxnSpLocks/>
          </p:cNvCxnSpPr>
          <p:nvPr/>
        </p:nvCxnSpPr>
        <p:spPr>
          <a:xfrm>
            <a:off x="6761527" y="3917659"/>
            <a:ext cx="3693040" cy="184666"/>
          </a:xfrm>
          <a:prstGeom prst="straightConnector1">
            <a:avLst/>
          </a:prstGeom>
          <a:ln w="9525"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9" name="Straight Arrow Connector 8">
            <a:extLst>
              <a:ext uri="{FF2B5EF4-FFF2-40B4-BE49-F238E27FC236}">
                <a16:creationId xmlns:a16="http://schemas.microsoft.com/office/drawing/2014/main" id="{7ACB1190-E6BE-B1B1-E2EC-EC96971BE6DC}"/>
              </a:ext>
            </a:extLst>
          </p:cNvPr>
          <p:cNvCxnSpPr>
            <a:cxnSpLocks/>
          </p:cNvCxnSpPr>
          <p:nvPr/>
        </p:nvCxnSpPr>
        <p:spPr>
          <a:xfrm flipV="1">
            <a:off x="10233997" y="4353886"/>
            <a:ext cx="220570" cy="96690"/>
          </a:xfrm>
          <a:prstGeom prst="straightConnector1">
            <a:avLst/>
          </a:prstGeom>
          <a:ln w="9525" cap="flat" cmpd="sng" algn="ctr">
            <a:solidFill>
              <a:schemeClr val="accent2"/>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cxnSp>
        <p:nvCxnSpPr>
          <p:cNvPr id="11" name="Straight Arrow Connector 10">
            <a:extLst>
              <a:ext uri="{FF2B5EF4-FFF2-40B4-BE49-F238E27FC236}">
                <a16:creationId xmlns:a16="http://schemas.microsoft.com/office/drawing/2014/main" id="{1CC9F78D-A269-E440-1C06-9A2D33572FAB}"/>
              </a:ext>
            </a:extLst>
          </p:cNvPr>
          <p:cNvCxnSpPr>
            <a:cxnSpLocks/>
          </p:cNvCxnSpPr>
          <p:nvPr/>
        </p:nvCxnSpPr>
        <p:spPr>
          <a:xfrm flipV="1">
            <a:off x="10197188" y="5281059"/>
            <a:ext cx="493065" cy="222118"/>
          </a:xfrm>
          <a:prstGeom prst="straightConnector1">
            <a:avLst/>
          </a:prstGeom>
          <a:ln w="9525" cap="flat" cmpd="sng" algn="ctr">
            <a:solidFill>
              <a:schemeClr val="accent6"/>
            </a:solidFill>
            <a:prstDash val="solid"/>
            <a:round/>
            <a:headEnd type="none" w="med" len="med"/>
            <a:tailEnd type="arrow" w="med" len="med"/>
          </a:ln>
        </p:spPr>
        <p:style>
          <a:lnRef idx="0">
            <a:scrgbClr r="0" g="0" b="0"/>
          </a:lnRef>
          <a:fillRef idx="0">
            <a:scrgbClr r="0" g="0" b="0"/>
          </a:fillRef>
          <a:effectRef idx="0">
            <a:scrgbClr r="0" g="0" b="0"/>
          </a:effectRef>
          <a:fontRef idx="minor">
            <a:schemeClr val="tx1"/>
          </a:fontRef>
        </p:style>
      </p:cxnSp>
    </p:spTree>
    <p:extLst>
      <p:ext uri="{BB962C8B-B14F-4D97-AF65-F5344CB8AC3E}">
        <p14:creationId xmlns:p14="http://schemas.microsoft.com/office/powerpoint/2010/main" val="3617150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20955" y="1264982"/>
            <a:ext cx="8029575" cy="3971925"/>
          </a:xfrm>
          <a:prstGeom prst="rect">
            <a:avLst/>
          </a:prstGeom>
        </p:spPr>
      </p:pic>
      <p:sp>
        <p:nvSpPr>
          <p:cNvPr id="8" name="TextBox 7">
            <a:extLst>
              <a:ext uri="{FF2B5EF4-FFF2-40B4-BE49-F238E27FC236}">
                <a16:creationId xmlns:a16="http://schemas.microsoft.com/office/drawing/2014/main" id="{C164EEF4-FDC0-4E70-AF58-3E9AFFF8D78B}"/>
              </a:ext>
            </a:extLst>
          </p:cNvPr>
          <p:cNvSpPr txBox="1"/>
          <p:nvPr/>
        </p:nvSpPr>
        <p:spPr>
          <a:xfrm>
            <a:off x="2883017" y="5356982"/>
            <a:ext cx="6425966" cy="2585323"/>
          </a:xfrm>
          <a:prstGeom prst="rect">
            <a:avLst/>
          </a:prstGeom>
          <a:noFill/>
        </p:spPr>
        <p:txBody>
          <a:bodyPr wrap="square" rtlCol="0">
            <a:spAutoFit/>
          </a:bodyPr>
          <a:lstStyle/>
          <a:p>
            <a:r>
              <a:rPr lang="en-GB" sz="2400" dirty="0"/>
              <a:t>There will be exercises as we go through the lectures – make notes and sketches as we go. </a:t>
            </a:r>
          </a:p>
          <a:p>
            <a:endParaRPr lang="en-GB" sz="24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3748543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331939" y="204095"/>
            <a:ext cx="3911815" cy="2400657"/>
          </a:xfrm>
          <a:prstGeom prst="rect">
            <a:avLst/>
          </a:prstGeom>
          <a:noFill/>
        </p:spPr>
        <p:txBody>
          <a:bodyPr wrap="square" rtlCol="0">
            <a:spAutoFit/>
          </a:bodyPr>
          <a:lstStyle/>
          <a:p>
            <a:r>
              <a:rPr lang="en-GB" sz="2400"/>
              <a:t>Functions of Buildings</a:t>
            </a:r>
          </a:p>
          <a:p>
            <a:endParaRPr lang="en-GB" sz="2400"/>
          </a:p>
          <a:p>
            <a:r>
              <a:rPr lang="en-GB" sz="2400"/>
              <a:t>Why do we Build?</a:t>
            </a:r>
          </a:p>
          <a:p>
            <a:endParaRPr lang="en-GB" sz="2400"/>
          </a:p>
          <a:p>
            <a:endParaRPr lang="en-GB"/>
          </a:p>
          <a:p>
            <a:endParaRPr lang="en-GB"/>
          </a:p>
          <a:p>
            <a:endParaRPr lang="en-GB"/>
          </a:p>
        </p:txBody>
      </p:sp>
      <p:pic>
        <p:nvPicPr>
          <p:cNvPr id="7" name="Picture 6"/>
          <p:cNvPicPr>
            <a:picLocks noChangeAspect="1"/>
          </p:cNvPicPr>
          <p:nvPr/>
        </p:nvPicPr>
        <p:blipFill>
          <a:blip r:embed="rId2"/>
          <a:stretch>
            <a:fillRect/>
          </a:stretch>
        </p:blipFill>
        <p:spPr>
          <a:xfrm>
            <a:off x="4339341" y="898168"/>
            <a:ext cx="7193993" cy="4924707"/>
          </a:xfrm>
          <a:prstGeom prst="rect">
            <a:avLst/>
          </a:prstGeom>
        </p:spPr>
      </p:pic>
      <p:sp>
        <p:nvSpPr>
          <p:cNvPr id="8" name="Rectangle 7"/>
          <p:cNvSpPr/>
          <p:nvPr/>
        </p:nvSpPr>
        <p:spPr>
          <a:xfrm>
            <a:off x="4243754" y="5897731"/>
            <a:ext cx="6096000" cy="169277"/>
          </a:xfrm>
          <a:prstGeom prst="rect">
            <a:avLst/>
          </a:prstGeom>
        </p:spPr>
        <p:txBody>
          <a:bodyPr>
            <a:spAutoFit/>
          </a:bodyPr>
          <a:lstStyle/>
          <a:p>
            <a:r>
              <a:rPr lang="en-GB" sz="500"/>
              <a:t>https://i.dailymail.co.uk/i/pix/2015/07/03/14/2A338A5800000578-3148511-image-a-21_1435930837225.jpg</a:t>
            </a:r>
          </a:p>
        </p:txBody>
      </p:sp>
      <p:sp>
        <p:nvSpPr>
          <p:cNvPr id="12" name="TextBox 11"/>
          <p:cNvSpPr txBox="1"/>
          <p:nvPr/>
        </p:nvSpPr>
        <p:spPr>
          <a:xfrm>
            <a:off x="284145" y="1590123"/>
            <a:ext cx="3911815" cy="5447645"/>
          </a:xfrm>
          <a:prstGeom prst="rect">
            <a:avLst/>
          </a:prstGeom>
          <a:noFill/>
        </p:spPr>
        <p:txBody>
          <a:bodyPr wrap="square" rtlCol="0">
            <a:spAutoFit/>
          </a:bodyPr>
          <a:lstStyle/>
          <a:p>
            <a:endParaRPr lang="en-GB" sz="2400"/>
          </a:p>
          <a:p>
            <a:r>
              <a:rPr lang="en-GB"/>
              <a:t>The use of buildings as protective structures or enclosures.</a:t>
            </a:r>
          </a:p>
          <a:p>
            <a:endParaRPr lang="en-GB"/>
          </a:p>
          <a:p>
            <a:r>
              <a:rPr lang="en-GB"/>
              <a:t>Since fire was first used by primitive people to provide light and heat, the use of energy to aid in environmental moderation has developed internal environments that reduce the effects and extremes in the external climate.</a:t>
            </a:r>
          </a:p>
          <a:p>
            <a:endParaRPr lang="en-GB" sz="2400"/>
          </a:p>
          <a:p>
            <a:endParaRPr lang="en-GB" sz="2400"/>
          </a:p>
          <a:p>
            <a:r>
              <a:rPr lang="en-GB" sz="2400"/>
              <a:t> </a:t>
            </a:r>
          </a:p>
          <a:p>
            <a:endParaRPr lang="en-GB"/>
          </a:p>
          <a:p>
            <a:endParaRPr lang="en-GB"/>
          </a:p>
          <a:p>
            <a:endParaRPr lang="en-GB"/>
          </a:p>
          <a:p>
            <a:endParaRPr lang="en-GB"/>
          </a:p>
          <a:p>
            <a:endParaRPr lang="en-GB"/>
          </a:p>
        </p:txBody>
      </p:sp>
    </p:spTree>
    <p:extLst>
      <p:ext uri="{BB962C8B-B14F-4D97-AF65-F5344CB8AC3E}">
        <p14:creationId xmlns:p14="http://schemas.microsoft.com/office/powerpoint/2010/main" val="29507120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28507" y="577757"/>
            <a:ext cx="7935986" cy="2031325"/>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GB" dirty="0"/>
              <a:t>The use of buildings to house people, equipment and processes have resulted in the development of buildings that can control these internal environments with greater accuracy.  </a:t>
            </a:r>
          </a:p>
          <a:p>
            <a:endParaRPr lang="en-GB" dirty="0"/>
          </a:p>
          <a:p>
            <a:endParaRPr lang="en-GB" dirty="0"/>
          </a:p>
          <a:p>
            <a:endParaRPr lang="en-GB" dirty="0"/>
          </a:p>
          <a:p>
            <a:r>
              <a:rPr lang="en-GB" dirty="0"/>
              <a:t>As well as protection and enclosure we can now consider:</a:t>
            </a:r>
          </a:p>
        </p:txBody>
      </p:sp>
      <p:grpSp>
        <p:nvGrpSpPr>
          <p:cNvPr id="5" name="Group 4"/>
          <p:cNvGrpSpPr/>
          <p:nvPr/>
        </p:nvGrpSpPr>
        <p:grpSpPr>
          <a:xfrm>
            <a:off x="8848910" y="439131"/>
            <a:ext cx="2122143" cy="5920323"/>
            <a:chOff x="8848910" y="439131"/>
            <a:chExt cx="2122143" cy="5920323"/>
          </a:xfrm>
        </p:grpSpPr>
        <p:pic>
          <p:nvPicPr>
            <p:cNvPr id="1026" name="Picture 2" descr="See the source image"/>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859630" y="439131"/>
              <a:ext cx="2100702" cy="11238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b="18940"/>
            <a:stretch/>
          </p:blipFill>
          <p:spPr bwMode="auto">
            <a:xfrm>
              <a:off x="8864990" y="1625180"/>
              <a:ext cx="2100702" cy="1127265"/>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8859630" y="2814618"/>
              <a:ext cx="2111422" cy="1086460"/>
            </a:xfrm>
            <a:prstGeom prst="rect">
              <a:avLst/>
            </a:prstGeom>
          </p:spPr>
        </p:pic>
        <p:pic>
          <p:nvPicPr>
            <p:cNvPr id="1030" name="Picture 6" descr="See the source image"/>
            <p:cNvPicPr>
              <a:picLocks noChangeAspect="1" noChangeArrowheads="1"/>
            </p:cNvPicPr>
            <p:nvPr/>
          </p:nvPicPr>
          <p:blipFill rotWithShape="1">
            <a:blip r:embed="rId5">
              <a:extLst>
                <a:ext uri="{28A0092B-C50C-407E-A947-70E740481C1C}">
                  <a14:useLocalDpi xmlns:a14="http://schemas.microsoft.com/office/drawing/2010/main" val="0"/>
                </a:ext>
              </a:extLst>
            </a:blip>
            <a:srcRect t="8503" b="6849"/>
            <a:stretch/>
          </p:blipFill>
          <p:spPr bwMode="auto">
            <a:xfrm>
              <a:off x="8848910" y="3963250"/>
              <a:ext cx="2111422" cy="1190344"/>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p:cNvPicPr>
              <a:picLocks noChangeAspect="1"/>
            </p:cNvPicPr>
            <p:nvPr/>
          </p:nvPicPr>
          <p:blipFill>
            <a:blip r:embed="rId6"/>
            <a:stretch>
              <a:fillRect/>
            </a:stretch>
          </p:blipFill>
          <p:spPr>
            <a:xfrm>
              <a:off x="8859631" y="5215767"/>
              <a:ext cx="2111422" cy="1143687"/>
            </a:xfrm>
            <a:prstGeom prst="rect">
              <a:avLst/>
            </a:prstGeom>
          </p:spPr>
        </p:pic>
      </p:grpSp>
      <p:sp>
        <p:nvSpPr>
          <p:cNvPr id="8" name="Rectangle 7"/>
          <p:cNvSpPr/>
          <p:nvPr/>
        </p:nvSpPr>
        <p:spPr>
          <a:xfrm>
            <a:off x="786348" y="2920970"/>
            <a:ext cx="5706433" cy="2862322"/>
          </a:xfrm>
          <a:prstGeom prst="rect">
            <a:avLst/>
          </a:prstGeom>
        </p:spPr>
        <p:txBody>
          <a:bodyPr wrap="square">
            <a:spAutoFit/>
          </a:bodyPr>
          <a:lstStyle/>
          <a:p>
            <a:endParaRPr lang="en-GB"/>
          </a:p>
          <a:p>
            <a:pPr marL="285750" indent="-285750">
              <a:buFont typeface="Arial" panose="020B0604020202020204" pitchFamily="34" charset="0"/>
              <a:buChar char="•"/>
            </a:pPr>
            <a:r>
              <a:rPr lang="en-GB"/>
              <a:t>Thermal Insulation and temperature control</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Acoustic insulation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Provision of Light (natural and artificial)</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Controls for humidity and ventilation</a:t>
            </a:r>
          </a:p>
          <a:p>
            <a:pPr marL="285750" indent="-285750">
              <a:buFont typeface="Arial" panose="020B0604020202020204" pitchFamily="34" charset="0"/>
              <a:buChar char="•"/>
            </a:pPr>
            <a:endParaRPr lang="en-GB"/>
          </a:p>
          <a:p>
            <a:pPr marL="285750" indent="-285750">
              <a:buFont typeface="Arial" panose="020B0604020202020204" pitchFamily="34" charset="0"/>
              <a:buChar char="•"/>
            </a:pPr>
            <a:r>
              <a:rPr lang="en-GB"/>
              <a:t>Exclusion of contaminants. </a:t>
            </a:r>
          </a:p>
        </p:txBody>
      </p:sp>
    </p:spTree>
    <p:extLst>
      <p:ext uri="{BB962C8B-B14F-4D97-AF65-F5344CB8AC3E}">
        <p14:creationId xmlns:p14="http://schemas.microsoft.com/office/powerpoint/2010/main" val="41350684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2"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99186" y="1432646"/>
            <a:ext cx="5336217" cy="4784195"/>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3"/>
          <a:stretch>
            <a:fillRect/>
          </a:stretch>
        </p:blipFill>
        <p:spPr>
          <a:xfrm>
            <a:off x="1590358" y="2965113"/>
            <a:ext cx="4395594" cy="3667181"/>
          </a:xfrm>
          <a:prstGeom prst="rect">
            <a:avLst/>
          </a:prstGeom>
        </p:spPr>
      </p:pic>
      <p:sp>
        <p:nvSpPr>
          <p:cNvPr id="4" name="Rectangle 3"/>
          <p:cNvSpPr/>
          <p:nvPr/>
        </p:nvSpPr>
        <p:spPr>
          <a:xfrm>
            <a:off x="270400" y="769636"/>
            <a:ext cx="6128118" cy="2585323"/>
          </a:xfrm>
          <a:prstGeom prst="rect">
            <a:avLst/>
          </a:prstGeom>
        </p:spPr>
        <p:txBody>
          <a:bodyPr wrap="square">
            <a:spAutoFit/>
          </a:bodyPr>
          <a:lstStyle/>
          <a:p>
            <a:endParaRPr lang="en-GB" dirty="0"/>
          </a:p>
          <a:p>
            <a:endParaRPr lang="en-GB" dirty="0"/>
          </a:p>
          <a:p>
            <a:r>
              <a:rPr lang="en-GB" dirty="0"/>
              <a:t>Modern House construction uses a wide variety of materials and techniques and is not specific to any particular region. Construction methods, materiality of the building envelope and performance of the building fabric can be modified to suit the requirements. </a:t>
            </a:r>
          </a:p>
          <a:p>
            <a:endParaRPr lang="en-GB" dirty="0"/>
          </a:p>
          <a:p>
            <a:endParaRPr lang="en-GB" dirty="0"/>
          </a:p>
        </p:txBody>
      </p:sp>
      <p:sp>
        <p:nvSpPr>
          <p:cNvPr id="3" name="TextBox 2">
            <a:extLst>
              <a:ext uri="{FF2B5EF4-FFF2-40B4-BE49-F238E27FC236}">
                <a16:creationId xmlns:a16="http://schemas.microsoft.com/office/drawing/2014/main" id="{77AC1F43-456E-4221-64A4-16E25110A2E0}"/>
              </a:ext>
            </a:extLst>
          </p:cNvPr>
          <p:cNvSpPr txBox="1"/>
          <p:nvPr/>
        </p:nvSpPr>
        <p:spPr>
          <a:xfrm>
            <a:off x="2829002" y="225706"/>
            <a:ext cx="7340368" cy="646331"/>
          </a:xfrm>
          <a:prstGeom prst="rect">
            <a:avLst/>
          </a:prstGeom>
          <a:noFill/>
        </p:spPr>
        <p:txBody>
          <a:bodyPr wrap="square">
            <a:spAutoFit/>
          </a:bodyPr>
          <a:lstStyle/>
          <a:p>
            <a:r>
              <a:rPr lang="en-GB" dirty="0"/>
              <a:t>A vernacular building style is specific to a region and uses the local materials available in its construction to form the building fabric. </a:t>
            </a:r>
          </a:p>
        </p:txBody>
      </p:sp>
      <p:sp>
        <p:nvSpPr>
          <p:cNvPr id="8" name="TextBox 7">
            <a:extLst>
              <a:ext uri="{FF2B5EF4-FFF2-40B4-BE49-F238E27FC236}">
                <a16:creationId xmlns:a16="http://schemas.microsoft.com/office/drawing/2014/main" id="{8EB8D5B4-A535-9DCC-B9DE-FE9EA704B641}"/>
              </a:ext>
            </a:extLst>
          </p:cNvPr>
          <p:cNvSpPr txBox="1"/>
          <p:nvPr/>
        </p:nvSpPr>
        <p:spPr>
          <a:xfrm>
            <a:off x="404584" y="202608"/>
            <a:ext cx="6094602" cy="369332"/>
          </a:xfrm>
          <a:prstGeom prst="rect">
            <a:avLst/>
          </a:prstGeom>
          <a:noFill/>
        </p:spPr>
        <p:txBody>
          <a:bodyPr wrap="square">
            <a:spAutoFit/>
          </a:bodyPr>
          <a:lstStyle/>
          <a:p>
            <a:r>
              <a:rPr lang="en-GB" dirty="0"/>
              <a:t>Building Styles: </a:t>
            </a:r>
          </a:p>
        </p:txBody>
      </p:sp>
    </p:spTree>
    <p:extLst>
      <p:ext uri="{BB962C8B-B14F-4D97-AF65-F5344CB8AC3E}">
        <p14:creationId xmlns:p14="http://schemas.microsoft.com/office/powerpoint/2010/main" val="23552431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ACC376-E31C-8D03-84CE-A59754285158}"/>
              </a:ext>
            </a:extLst>
          </p:cNvPr>
          <p:cNvSpPr>
            <a:spLocks noGrp="1"/>
          </p:cNvSpPr>
          <p:nvPr>
            <p:ph type="title"/>
          </p:nvPr>
        </p:nvSpPr>
        <p:spPr>
          <a:xfrm>
            <a:off x="838200" y="365125"/>
            <a:ext cx="10515600" cy="1325563"/>
          </a:xfrm>
        </p:spPr>
        <p:txBody>
          <a:bodyPr>
            <a:normAutofit/>
          </a:bodyPr>
          <a:lstStyle/>
          <a:p>
            <a:r>
              <a:rPr lang="en-GB" sz="3200" dirty="0"/>
              <a:t>Activity – </a:t>
            </a:r>
            <a:r>
              <a:rPr lang="en-GB" sz="2000" dirty="0"/>
              <a:t>Take 10 minutes to think about Vernacular Construction and list the potential advantages &amp; disadvantages</a:t>
            </a:r>
            <a:endParaRPr lang="en-GB" sz="3200" dirty="0"/>
          </a:p>
        </p:txBody>
      </p:sp>
      <p:graphicFrame>
        <p:nvGraphicFramePr>
          <p:cNvPr id="4" name="Table 4">
            <a:extLst>
              <a:ext uri="{FF2B5EF4-FFF2-40B4-BE49-F238E27FC236}">
                <a16:creationId xmlns:a16="http://schemas.microsoft.com/office/drawing/2014/main" id="{7D2E3F2E-B3A4-1C60-3954-CDEB0B35B068}"/>
              </a:ext>
            </a:extLst>
          </p:cNvPr>
          <p:cNvGraphicFramePr>
            <a:graphicFrameLocks noGrp="1"/>
          </p:cNvGraphicFramePr>
          <p:nvPr>
            <p:ph idx="1"/>
            <p:extLst>
              <p:ext uri="{D42A27DB-BD31-4B8C-83A1-F6EECF244321}">
                <p14:modId xmlns:p14="http://schemas.microsoft.com/office/powerpoint/2010/main" val="3072326349"/>
              </p:ext>
            </p:extLst>
          </p:nvPr>
        </p:nvGraphicFramePr>
        <p:xfrm>
          <a:off x="838200" y="1825625"/>
          <a:ext cx="10515600" cy="3708400"/>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01640646"/>
                    </a:ext>
                  </a:extLst>
                </a:gridCol>
                <a:gridCol w="5257800">
                  <a:extLst>
                    <a:ext uri="{9D8B030D-6E8A-4147-A177-3AD203B41FA5}">
                      <a16:colId xmlns:a16="http://schemas.microsoft.com/office/drawing/2014/main" val="3007969738"/>
                    </a:ext>
                  </a:extLst>
                </a:gridCol>
              </a:tblGrid>
              <a:tr h="370840">
                <a:tc>
                  <a:txBody>
                    <a:bodyPr/>
                    <a:lstStyle/>
                    <a:p>
                      <a:r>
                        <a:rPr lang="en-GB" dirty="0"/>
                        <a:t>Advantages</a:t>
                      </a:r>
                    </a:p>
                  </a:txBody>
                  <a:tcPr/>
                </a:tc>
                <a:tc>
                  <a:txBody>
                    <a:bodyPr/>
                    <a:lstStyle/>
                    <a:p>
                      <a:r>
                        <a:rPr lang="en-GB" dirty="0"/>
                        <a:t>Disadvantages</a:t>
                      </a:r>
                    </a:p>
                  </a:txBody>
                  <a:tcPr/>
                </a:tc>
                <a:extLst>
                  <a:ext uri="{0D108BD9-81ED-4DB2-BD59-A6C34878D82A}">
                    <a16:rowId xmlns:a16="http://schemas.microsoft.com/office/drawing/2014/main" val="446588320"/>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868932645"/>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1055023683"/>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3203843844"/>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4080583884"/>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4222668629"/>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2513779486"/>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4018862173"/>
                  </a:ext>
                </a:extLst>
              </a:tr>
              <a:tr h="370840">
                <a:tc>
                  <a:txBody>
                    <a:bodyPr/>
                    <a:lstStyle/>
                    <a:p>
                      <a:endParaRPr lang="en-GB"/>
                    </a:p>
                  </a:txBody>
                  <a:tcPr/>
                </a:tc>
                <a:tc>
                  <a:txBody>
                    <a:bodyPr/>
                    <a:lstStyle/>
                    <a:p>
                      <a:endParaRPr lang="en-GB"/>
                    </a:p>
                  </a:txBody>
                  <a:tcPr/>
                </a:tc>
                <a:extLst>
                  <a:ext uri="{0D108BD9-81ED-4DB2-BD59-A6C34878D82A}">
                    <a16:rowId xmlns:a16="http://schemas.microsoft.com/office/drawing/2014/main" val="703600849"/>
                  </a:ext>
                </a:extLst>
              </a:tr>
              <a:tr h="370840">
                <a:tc>
                  <a:txBody>
                    <a:bodyPr/>
                    <a:lstStyle/>
                    <a:p>
                      <a:endParaRPr lang="en-GB"/>
                    </a:p>
                  </a:txBody>
                  <a:tcPr/>
                </a:tc>
                <a:tc>
                  <a:txBody>
                    <a:bodyPr/>
                    <a:lstStyle/>
                    <a:p>
                      <a:endParaRPr lang="en-GB" dirty="0"/>
                    </a:p>
                  </a:txBody>
                  <a:tcPr/>
                </a:tc>
                <a:extLst>
                  <a:ext uri="{0D108BD9-81ED-4DB2-BD59-A6C34878D82A}">
                    <a16:rowId xmlns:a16="http://schemas.microsoft.com/office/drawing/2014/main" val="2473590475"/>
                  </a:ext>
                </a:extLst>
              </a:tr>
            </a:tbl>
          </a:graphicData>
        </a:graphic>
      </p:graphicFrame>
    </p:spTree>
    <p:extLst>
      <p:ext uri="{BB962C8B-B14F-4D97-AF65-F5344CB8AC3E}">
        <p14:creationId xmlns:p14="http://schemas.microsoft.com/office/powerpoint/2010/main" val="20594300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9743E9-0AB0-516C-A897-264E9EAD16F0}"/>
              </a:ext>
            </a:extLst>
          </p:cNvPr>
          <p:cNvSpPr>
            <a:spLocks noGrp="1"/>
          </p:cNvSpPr>
          <p:nvPr>
            <p:ph idx="1"/>
          </p:nvPr>
        </p:nvSpPr>
        <p:spPr>
          <a:xfrm>
            <a:off x="277573" y="645952"/>
            <a:ext cx="4756556" cy="5044275"/>
          </a:xfrm>
        </p:spPr>
        <p:txBody>
          <a:bodyPr>
            <a:normAutofit/>
          </a:bodyPr>
          <a:lstStyle/>
          <a:p>
            <a:r>
              <a:rPr lang="en-GB" sz="1900" dirty="0"/>
              <a:t>In some ways it can be considered more sustainable to the environment and the local economy to revert somewhat to Vernacular Construction (where possible). </a:t>
            </a:r>
          </a:p>
          <a:p>
            <a:endParaRPr lang="en-GB" sz="1900" dirty="0"/>
          </a:p>
          <a:p>
            <a:endParaRPr lang="en-GB" sz="1900" dirty="0"/>
          </a:p>
          <a:p>
            <a:endParaRPr lang="en-GB" sz="1900" dirty="0"/>
          </a:p>
          <a:p>
            <a:endParaRPr lang="en-GB" sz="1900" dirty="0"/>
          </a:p>
          <a:p>
            <a:r>
              <a:rPr lang="en-GB" sz="1900" dirty="0"/>
              <a:t>Locally sourced materials may be cheaper, produce a lower carbon footprint, support local businesses and offer more control over the supply chain.</a:t>
            </a:r>
          </a:p>
        </p:txBody>
      </p:sp>
      <p:pic>
        <p:nvPicPr>
          <p:cNvPr id="5" name="Picture 4" descr="A green planet with arrows around it&#10;&#10;Description automatically generated">
            <a:extLst>
              <a:ext uri="{FF2B5EF4-FFF2-40B4-BE49-F238E27FC236}">
                <a16:creationId xmlns:a16="http://schemas.microsoft.com/office/drawing/2014/main" id="{0D074F55-D831-D788-2675-8C34B77F47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786" r="2051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6" name="TextBox 5">
            <a:extLst>
              <a:ext uri="{FF2B5EF4-FFF2-40B4-BE49-F238E27FC236}">
                <a16:creationId xmlns:a16="http://schemas.microsoft.com/office/drawing/2014/main" id="{EBE3B159-100D-7F22-8A6F-F60FBDD58B73}"/>
              </a:ext>
            </a:extLst>
          </p:cNvPr>
          <p:cNvSpPr txBox="1"/>
          <p:nvPr/>
        </p:nvSpPr>
        <p:spPr>
          <a:xfrm>
            <a:off x="9872134"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cde.ual.es/en/commission-delivers-on-circular-economy-action-plan/">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Tree>
    <p:extLst>
      <p:ext uri="{BB962C8B-B14F-4D97-AF65-F5344CB8AC3E}">
        <p14:creationId xmlns:p14="http://schemas.microsoft.com/office/powerpoint/2010/main" val="34742642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549066" y="115313"/>
            <a:ext cx="5776498" cy="5909310"/>
          </a:xfrm>
          <a:prstGeom prst="rect">
            <a:avLst/>
          </a:prstGeom>
        </p:spPr>
        <p:txBody>
          <a:bodyPr wrap="square">
            <a:spAutoFit/>
          </a:bodyPr>
          <a:lstStyle/>
          <a:p>
            <a:endParaRPr lang="en-GB" u="sng" dirty="0"/>
          </a:p>
          <a:p>
            <a:r>
              <a:rPr lang="en-GB" u="sng" dirty="0"/>
              <a:t>Thermally Light V’s Thermally Heavy:</a:t>
            </a:r>
          </a:p>
          <a:p>
            <a:endParaRPr lang="en-GB" dirty="0"/>
          </a:p>
          <a:p>
            <a:endParaRPr lang="en-GB" dirty="0"/>
          </a:p>
          <a:p>
            <a:endParaRPr lang="en-GB" dirty="0"/>
          </a:p>
          <a:p>
            <a:r>
              <a:rPr lang="en-GB" dirty="0"/>
              <a:t>Thermally light buildings are physically light in weight and have a fabric which has little capacity to absorb heat. Such buildings respond quickly to changes in external temperatures.</a:t>
            </a:r>
          </a:p>
          <a:p>
            <a:endParaRPr lang="en-GB" dirty="0"/>
          </a:p>
          <a:p>
            <a:endParaRPr lang="en-GB" dirty="0"/>
          </a:p>
          <a:p>
            <a:endParaRPr lang="en-GB" dirty="0"/>
          </a:p>
          <a:p>
            <a:endParaRPr lang="en-GB" dirty="0"/>
          </a:p>
          <a:p>
            <a:r>
              <a:rPr lang="en-GB" dirty="0"/>
              <a:t>By contrast thermally heavy often have a heavy dense fabric which reflects some heat and absorbs much of the rest. They insulate the interior by reacting slowly to variations in external temperature.</a:t>
            </a:r>
          </a:p>
          <a:p>
            <a:endParaRPr lang="en-GB" dirty="0"/>
          </a:p>
          <a:p>
            <a:endParaRPr lang="en-GB" dirty="0"/>
          </a:p>
          <a:p>
            <a:r>
              <a:rPr lang="en-GB" dirty="0"/>
              <a:t>This is sometimes referred to as </a:t>
            </a:r>
            <a:r>
              <a:rPr lang="en-GB" dirty="0">
                <a:solidFill>
                  <a:srgbClr val="00B050"/>
                </a:solidFill>
              </a:rPr>
              <a:t>Thermal Mass</a:t>
            </a:r>
          </a:p>
          <a:p>
            <a:endParaRPr lang="en-GB" dirty="0"/>
          </a:p>
        </p:txBody>
      </p:sp>
      <p:pic>
        <p:nvPicPr>
          <p:cNvPr id="1026" name="Picture 2" descr="https://i.pinimg.com/originals/ef/9a/cd/ef9acdec4608439052a74d8c7f6a5392.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70749" y="426160"/>
            <a:ext cx="3702051" cy="2895004"/>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70750" y="3721395"/>
            <a:ext cx="3720642" cy="2480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34090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938747" y="2217026"/>
            <a:ext cx="7870694" cy="3139321"/>
          </a:xfrm>
          <a:prstGeom prst="rect">
            <a:avLst/>
          </a:prstGeom>
        </p:spPr>
        <p:txBody>
          <a:bodyPr wrap="square">
            <a:spAutoFit/>
          </a:bodyPr>
          <a:lstStyle/>
          <a:p>
            <a:endParaRPr lang="en-GB" dirty="0"/>
          </a:p>
          <a:p>
            <a:pPr marL="285750" indent="-285750">
              <a:buFont typeface="Arial" panose="020B0604020202020204" pitchFamily="34" charset="0"/>
              <a:buChar char="•"/>
            </a:pPr>
            <a:r>
              <a:rPr lang="en-GB" dirty="0"/>
              <a:t>Structurally Stable</a:t>
            </a:r>
          </a:p>
          <a:p>
            <a:pPr marL="285750" indent="-285750">
              <a:buFont typeface="Arial" panose="020B0604020202020204" pitchFamily="34" charset="0"/>
              <a:buChar char="•"/>
            </a:pPr>
            <a:r>
              <a:rPr lang="en-GB" dirty="0"/>
              <a:t>Durability</a:t>
            </a:r>
          </a:p>
          <a:p>
            <a:pPr marL="285750" indent="-285750">
              <a:buFont typeface="Arial" panose="020B0604020202020204" pitchFamily="34" charset="0"/>
              <a:buChar char="•"/>
            </a:pPr>
            <a:r>
              <a:rPr lang="en-GB" dirty="0"/>
              <a:t>Thermal insulation </a:t>
            </a:r>
          </a:p>
          <a:p>
            <a:pPr marL="285750" indent="-285750">
              <a:buFont typeface="Arial" panose="020B0604020202020204" pitchFamily="34" charset="0"/>
              <a:buChar char="•"/>
            </a:pPr>
            <a:r>
              <a:rPr lang="en-GB" dirty="0"/>
              <a:t>Protection from weather and exclusion of moisture</a:t>
            </a:r>
          </a:p>
          <a:p>
            <a:pPr marL="285750" indent="-285750">
              <a:buFont typeface="Arial" panose="020B0604020202020204" pitchFamily="34" charset="0"/>
              <a:buChar char="•"/>
            </a:pPr>
            <a:r>
              <a:rPr lang="en-GB" dirty="0"/>
              <a:t>Acoustic performance</a:t>
            </a:r>
          </a:p>
          <a:p>
            <a:pPr marL="285750" indent="-285750">
              <a:buFont typeface="Arial" panose="020B0604020202020204" pitchFamily="34" charset="0"/>
              <a:buChar char="•"/>
            </a:pPr>
            <a:r>
              <a:rPr lang="en-GB" dirty="0"/>
              <a:t>Flexibility to change to changing needs</a:t>
            </a:r>
          </a:p>
          <a:p>
            <a:pPr marL="285750" indent="-285750">
              <a:buFont typeface="Arial" panose="020B0604020202020204" pitchFamily="34" charset="0"/>
              <a:buChar char="•"/>
            </a:pPr>
            <a:r>
              <a:rPr lang="en-GB" dirty="0"/>
              <a:t>Aesthetics</a:t>
            </a:r>
          </a:p>
          <a:p>
            <a:pPr marL="285750" indent="-285750">
              <a:buFont typeface="Arial" panose="020B0604020202020204" pitchFamily="34" charset="0"/>
              <a:buChar char="•"/>
            </a:pPr>
            <a:r>
              <a:rPr lang="en-GB" dirty="0"/>
              <a:t>Buildability</a:t>
            </a:r>
          </a:p>
          <a:p>
            <a:pPr marL="285750" indent="-285750">
              <a:buFont typeface="Arial" panose="020B0604020202020204" pitchFamily="34" charset="0"/>
              <a:buChar char="•"/>
            </a:pPr>
            <a:r>
              <a:rPr lang="en-GB" dirty="0"/>
              <a:t>Sustainability </a:t>
            </a:r>
          </a:p>
          <a:p>
            <a:endParaRPr lang="en-GB" dirty="0"/>
          </a:p>
        </p:txBody>
      </p:sp>
      <p:sp>
        <p:nvSpPr>
          <p:cNvPr id="5" name="Rectangle 4"/>
          <p:cNvSpPr/>
          <p:nvPr/>
        </p:nvSpPr>
        <p:spPr>
          <a:xfrm>
            <a:off x="938747" y="405359"/>
            <a:ext cx="5043839" cy="1754326"/>
          </a:xfrm>
          <a:prstGeom prst="rect">
            <a:avLst/>
          </a:prstGeom>
        </p:spPr>
        <p:style>
          <a:lnRef idx="3">
            <a:schemeClr val="lt1"/>
          </a:lnRef>
          <a:fillRef idx="1">
            <a:schemeClr val="accent1"/>
          </a:fillRef>
          <a:effectRef idx="1">
            <a:schemeClr val="accent1"/>
          </a:effectRef>
          <a:fontRef idx="minor">
            <a:schemeClr val="lt1"/>
          </a:fontRef>
        </p:style>
        <p:txBody>
          <a:bodyPr wrap="square">
            <a:spAutoFit/>
          </a:bodyPr>
          <a:lstStyle/>
          <a:p>
            <a:r>
              <a:rPr lang="en-GB" dirty="0"/>
              <a:t>Performance Requirements of the Building Fabric</a:t>
            </a:r>
          </a:p>
          <a:p>
            <a:endParaRPr lang="en-GB" dirty="0"/>
          </a:p>
          <a:p>
            <a:endParaRPr lang="en-GB" dirty="0"/>
          </a:p>
          <a:p>
            <a:r>
              <a:rPr lang="en-GB" dirty="0"/>
              <a:t>What are the key drivers in providing a building that is suitable for the need? </a:t>
            </a:r>
          </a:p>
          <a:p>
            <a:endParaRPr lang="en-GB" dirty="0"/>
          </a:p>
        </p:txBody>
      </p:sp>
      <p:pic>
        <p:nvPicPr>
          <p:cNvPr id="2" name="Picture 1"/>
          <p:cNvPicPr>
            <a:picLocks noChangeAspect="1"/>
          </p:cNvPicPr>
          <p:nvPr/>
        </p:nvPicPr>
        <p:blipFill>
          <a:blip r:embed="rId2"/>
          <a:stretch>
            <a:fillRect/>
          </a:stretch>
        </p:blipFill>
        <p:spPr>
          <a:xfrm>
            <a:off x="6213868" y="1750829"/>
            <a:ext cx="5733842" cy="3863162"/>
          </a:xfrm>
          <a:prstGeom prst="rect">
            <a:avLst/>
          </a:prstGeom>
        </p:spPr>
      </p:pic>
    </p:spTree>
    <p:extLst>
      <p:ext uri="{BB962C8B-B14F-4D97-AF65-F5344CB8AC3E}">
        <p14:creationId xmlns:p14="http://schemas.microsoft.com/office/powerpoint/2010/main" val="25506984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B3E8E64-2A21-9902-9B20-044CA939F07B}"/>
              </a:ext>
            </a:extLst>
          </p:cNvPr>
          <p:cNvSpPr txBox="1"/>
          <p:nvPr/>
        </p:nvSpPr>
        <p:spPr>
          <a:xfrm>
            <a:off x="2834365" y="2651892"/>
            <a:ext cx="8700124" cy="2215991"/>
          </a:xfrm>
          <a:prstGeom prst="rect">
            <a:avLst/>
          </a:prstGeom>
          <a:noFill/>
        </p:spPr>
        <p:txBody>
          <a:bodyPr wrap="square" rtlCol="0">
            <a:spAutoFit/>
          </a:bodyPr>
          <a:lstStyle/>
          <a:p>
            <a:r>
              <a:rPr lang="en-GB" sz="4800" dirty="0"/>
              <a:t>What is Superstructure?  </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5923546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4312775" y="215695"/>
            <a:ext cx="2490697" cy="1908215"/>
          </a:xfrm>
          <a:prstGeom prst="rect">
            <a:avLst/>
          </a:prstGeom>
          <a:noFill/>
        </p:spPr>
        <p:txBody>
          <a:bodyPr wrap="square" rtlCol="0">
            <a:spAutoFit/>
          </a:bodyPr>
          <a:lstStyle/>
          <a:p>
            <a:r>
              <a:rPr lang="en-GB" sz="2800" dirty="0"/>
              <a:t>Superstructure  </a:t>
            </a:r>
          </a:p>
          <a:p>
            <a:endParaRPr lang="en-GB" dirty="0"/>
          </a:p>
          <a:p>
            <a:endParaRPr lang="en-GB" dirty="0"/>
          </a:p>
          <a:p>
            <a:endParaRPr lang="en-GB" dirty="0"/>
          </a:p>
          <a:p>
            <a:endParaRPr lang="en-GB" dirty="0"/>
          </a:p>
          <a:p>
            <a:endParaRPr lang="en-GB" dirty="0"/>
          </a:p>
        </p:txBody>
      </p:sp>
      <p:grpSp>
        <p:nvGrpSpPr>
          <p:cNvPr id="7" name="Group 6"/>
          <p:cNvGrpSpPr/>
          <p:nvPr/>
        </p:nvGrpSpPr>
        <p:grpSpPr>
          <a:xfrm>
            <a:off x="3650045" y="772172"/>
            <a:ext cx="4294908" cy="4409069"/>
            <a:chOff x="4145281" y="1351927"/>
            <a:chExt cx="4294908" cy="4409069"/>
          </a:xfrm>
        </p:grpSpPr>
        <p:pic>
          <p:nvPicPr>
            <p:cNvPr id="8" name="Picture 7"/>
            <p:cNvPicPr>
              <a:picLocks noChangeAspect="1"/>
            </p:cNvPicPr>
            <p:nvPr/>
          </p:nvPicPr>
          <p:blipFill>
            <a:blip r:embed="rId2"/>
            <a:stretch>
              <a:fillRect/>
            </a:stretch>
          </p:blipFill>
          <p:spPr>
            <a:xfrm>
              <a:off x="4145281" y="1351927"/>
              <a:ext cx="3674224" cy="4409069"/>
            </a:xfrm>
            <a:prstGeom prst="rect">
              <a:avLst/>
            </a:prstGeom>
          </p:spPr>
        </p:pic>
        <p:sp>
          <p:nvSpPr>
            <p:cNvPr id="9" name="Up-Down Arrow 8"/>
            <p:cNvSpPr/>
            <p:nvPr/>
          </p:nvSpPr>
          <p:spPr>
            <a:xfrm>
              <a:off x="8035636" y="1612668"/>
              <a:ext cx="404553" cy="2898371"/>
            </a:xfrm>
            <a:prstGeom prst="upDownArrow">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0" name="TextBox 9">
            <a:extLst>
              <a:ext uri="{FF2B5EF4-FFF2-40B4-BE49-F238E27FC236}">
                <a16:creationId xmlns:a16="http://schemas.microsoft.com/office/drawing/2014/main" id="{F82B2634-A2A7-4776-B708-B094C6CEEE3B}"/>
              </a:ext>
            </a:extLst>
          </p:cNvPr>
          <p:cNvSpPr txBox="1"/>
          <p:nvPr/>
        </p:nvSpPr>
        <p:spPr>
          <a:xfrm>
            <a:off x="1652735" y="5244494"/>
            <a:ext cx="8886530" cy="1600438"/>
          </a:xfrm>
          <a:prstGeom prst="rect">
            <a:avLst/>
          </a:prstGeom>
          <a:noFill/>
        </p:spPr>
        <p:txBody>
          <a:bodyPr wrap="square" rtlCol="0">
            <a:spAutoFit/>
          </a:bodyPr>
          <a:lstStyle/>
          <a:p>
            <a:r>
              <a:rPr lang="en-GB" sz="2000" dirty="0"/>
              <a:t>External Walls, Floors (upper/suspended), Roof, Frames (structure), Doors, Windows, &amp; Openings, Internal Walls/Partitions, Stairs/ ramps. </a:t>
            </a:r>
          </a:p>
          <a:p>
            <a:endParaRPr lang="en-GB" sz="2000" dirty="0"/>
          </a:p>
          <a:p>
            <a:r>
              <a:rPr lang="en-GB" sz="2000" i="1" dirty="0"/>
              <a:t>Excludes: the substructure, finishes, fittings, furnishings, equipment and services</a:t>
            </a:r>
            <a:endParaRPr lang="en-GB" sz="2000" dirty="0"/>
          </a:p>
          <a:p>
            <a:endParaRPr lang="en-GB" dirty="0"/>
          </a:p>
        </p:txBody>
      </p:sp>
    </p:spTree>
    <p:extLst>
      <p:ext uri="{BB962C8B-B14F-4D97-AF65-F5344CB8AC3E}">
        <p14:creationId xmlns:p14="http://schemas.microsoft.com/office/powerpoint/2010/main" val="13134831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6D295F8-F38B-444D-B76C-6E1EF89F2C29}"/>
              </a:ext>
            </a:extLst>
          </p:cNvPr>
          <p:cNvGrpSpPr/>
          <p:nvPr/>
        </p:nvGrpSpPr>
        <p:grpSpPr>
          <a:xfrm>
            <a:off x="1192070" y="1040620"/>
            <a:ext cx="4294908" cy="4409069"/>
            <a:chOff x="4145281" y="1351927"/>
            <a:chExt cx="4294908" cy="4409069"/>
          </a:xfrm>
        </p:grpSpPr>
        <p:pic>
          <p:nvPicPr>
            <p:cNvPr id="5" name="Picture 4">
              <a:extLst>
                <a:ext uri="{FF2B5EF4-FFF2-40B4-BE49-F238E27FC236}">
                  <a16:creationId xmlns:a16="http://schemas.microsoft.com/office/drawing/2014/main" id="{D71B60F7-7C0E-4620-B5C4-1B74AA1BE92E}"/>
                </a:ext>
              </a:extLst>
            </p:cNvPr>
            <p:cNvPicPr>
              <a:picLocks noChangeAspect="1"/>
            </p:cNvPicPr>
            <p:nvPr/>
          </p:nvPicPr>
          <p:blipFill>
            <a:blip r:embed="rId2"/>
            <a:stretch>
              <a:fillRect/>
            </a:stretch>
          </p:blipFill>
          <p:spPr>
            <a:xfrm>
              <a:off x="4145281" y="1351927"/>
              <a:ext cx="3674224" cy="4409069"/>
            </a:xfrm>
            <a:prstGeom prst="rect">
              <a:avLst/>
            </a:prstGeom>
          </p:spPr>
        </p:pic>
        <p:sp>
          <p:nvSpPr>
            <p:cNvPr id="6" name="Up-Down Arrow 8">
              <a:extLst>
                <a:ext uri="{FF2B5EF4-FFF2-40B4-BE49-F238E27FC236}">
                  <a16:creationId xmlns:a16="http://schemas.microsoft.com/office/drawing/2014/main" id="{AC14F5AE-4FAC-423F-A173-550F4659E48E}"/>
                </a:ext>
              </a:extLst>
            </p:cNvPr>
            <p:cNvSpPr/>
            <p:nvPr/>
          </p:nvSpPr>
          <p:spPr>
            <a:xfrm>
              <a:off x="8035636" y="1612668"/>
              <a:ext cx="404553" cy="2898371"/>
            </a:xfrm>
            <a:prstGeom prst="upDownArrow">
              <a:avLst/>
            </a:prstGeom>
            <a:solidFill>
              <a:schemeClr val="accent4">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7" name="TextBox 6">
            <a:extLst>
              <a:ext uri="{FF2B5EF4-FFF2-40B4-BE49-F238E27FC236}">
                <a16:creationId xmlns:a16="http://schemas.microsoft.com/office/drawing/2014/main" id="{F09436B4-D56F-4858-8D78-A59063393F02}"/>
              </a:ext>
            </a:extLst>
          </p:cNvPr>
          <p:cNvSpPr txBox="1"/>
          <p:nvPr/>
        </p:nvSpPr>
        <p:spPr>
          <a:xfrm>
            <a:off x="516232" y="190528"/>
            <a:ext cx="8700124" cy="1908215"/>
          </a:xfrm>
          <a:prstGeom prst="rect">
            <a:avLst/>
          </a:prstGeom>
          <a:noFill/>
        </p:spPr>
        <p:txBody>
          <a:bodyPr wrap="square" rtlCol="0">
            <a:spAutoFit/>
          </a:bodyPr>
          <a:lstStyle/>
          <a:p>
            <a:r>
              <a:rPr lang="en-GB" sz="2800" dirty="0"/>
              <a:t>In summary - Semester 1 will include:</a:t>
            </a:r>
          </a:p>
          <a:p>
            <a:endParaRPr lang="en-GB" dirty="0"/>
          </a:p>
          <a:p>
            <a:endParaRPr lang="en-GB" dirty="0"/>
          </a:p>
          <a:p>
            <a:endParaRPr lang="en-GB" dirty="0"/>
          </a:p>
          <a:p>
            <a:endParaRPr lang="en-GB" dirty="0"/>
          </a:p>
          <a:p>
            <a:endParaRPr lang="en-GB" dirty="0"/>
          </a:p>
        </p:txBody>
      </p:sp>
      <p:sp>
        <p:nvSpPr>
          <p:cNvPr id="8" name="TextBox 7">
            <a:extLst>
              <a:ext uri="{FF2B5EF4-FFF2-40B4-BE49-F238E27FC236}">
                <a16:creationId xmlns:a16="http://schemas.microsoft.com/office/drawing/2014/main" id="{A457AFCE-1C82-4E60-A0FA-E82C719CFBD0}"/>
              </a:ext>
            </a:extLst>
          </p:cNvPr>
          <p:cNvSpPr txBox="1"/>
          <p:nvPr/>
        </p:nvSpPr>
        <p:spPr>
          <a:xfrm>
            <a:off x="5912952" y="1821786"/>
            <a:ext cx="5762816" cy="4985980"/>
          </a:xfrm>
          <a:prstGeom prst="rect">
            <a:avLst/>
          </a:prstGeom>
          <a:noFill/>
        </p:spPr>
        <p:txBody>
          <a:bodyPr wrap="square" rtlCol="0">
            <a:spAutoFit/>
          </a:bodyPr>
          <a:lstStyle/>
          <a:p>
            <a:pPr marL="342900" indent="-342900">
              <a:buFont typeface="Arial" panose="020B0604020202020204" pitchFamily="34" charset="0"/>
              <a:buChar char="•"/>
            </a:pPr>
            <a:r>
              <a:rPr lang="en-GB" sz="2000" dirty="0"/>
              <a:t>The Components of Superstructure</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Introduction to Building Regulations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Foundations (in relation to walls)</a:t>
            </a:r>
          </a:p>
          <a:p>
            <a:endParaRPr lang="en-GB" sz="2000" dirty="0"/>
          </a:p>
          <a:p>
            <a:pPr marL="342900" indent="-342900">
              <a:buFont typeface="Arial" panose="020B0604020202020204" pitchFamily="34" charset="0"/>
              <a:buChar char="•"/>
            </a:pPr>
            <a:r>
              <a:rPr lang="en-GB" sz="2000" dirty="0"/>
              <a:t>Structural Frame Construction</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Building Defects</a:t>
            </a:r>
          </a:p>
          <a:p>
            <a:pPr marL="342900" indent="-342900">
              <a:buFont typeface="Arial" panose="020B0604020202020204" pitchFamily="34" charset="0"/>
              <a:buChar char="•"/>
            </a:pPr>
            <a:endParaRPr lang="en-GB" sz="2000" dirty="0"/>
          </a:p>
          <a:p>
            <a:pPr marL="342900" indent="-342900">
              <a:buFont typeface="Arial" panose="020B0604020202020204" pitchFamily="34" charset="0"/>
              <a:buChar char="•"/>
            </a:pPr>
            <a:r>
              <a:rPr lang="en-GB" sz="2000" dirty="0"/>
              <a:t>Modern Methods </a:t>
            </a:r>
            <a:r>
              <a:rPr lang="en-GB" sz="2000"/>
              <a:t>of Construction</a:t>
            </a:r>
            <a:endParaRPr lang="en-GB" sz="2000" dirty="0"/>
          </a:p>
          <a:p>
            <a:endParaRPr lang="en-GB" sz="2000" dirty="0"/>
          </a:p>
          <a:p>
            <a:pPr marL="342900" indent="-342900">
              <a:buFont typeface="Arial" panose="020B0604020202020204" pitchFamily="34" charset="0"/>
              <a:buChar char="•"/>
            </a:pPr>
            <a:endParaRPr lang="en-GB" sz="2000" dirty="0"/>
          </a:p>
          <a:p>
            <a:endParaRPr lang="en-GB" sz="2000" dirty="0"/>
          </a:p>
          <a:p>
            <a:endParaRPr lang="en-GB" sz="2000" dirty="0"/>
          </a:p>
          <a:p>
            <a:endParaRPr lang="en-GB" dirty="0"/>
          </a:p>
        </p:txBody>
      </p:sp>
    </p:spTree>
    <p:extLst>
      <p:ext uri="{BB962C8B-B14F-4D97-AF65-F5344CB8AC3E}">
        <p14:creationId xmlns:p14="http://schemas.microsoft.com/office/powerpoint/2010/main" val="85931771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F1EC6C66121944B20E8A256E827A82" ma:contentTypeVersion="10" ma:contentTypeDescription="Create a new document." ma:contentTypeScope="" ma:versionID="ae18a5e9ad15c6ef1ca8de6cf1b11968">
  <xsd:schema xmlns:xsd="http://www.w3.org/2001/XMLSchema" xmlns:xs="http://www.w3.org/2001/XMLSchema" xmlns:p="http://schemas.microsoft.com/office/2006/metadata/properties" xmlns:ns3="3c121b61-e0ec-4f09-a282-b757bda1fb1d" targetNamespace="http://schemas.microsoft.com/office/2006/metadata/properties" ma:root="true" ma:fieldsID="05411ab1c840dc6f652bea2b66969bbc" ns3:_="">
    <xsd:import namespace="3c121b61-e0ec-4f09-a282-b757bda1fb1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DateTaken" minOccurs="0"/>
                <xsd:element ref="ns3:MediaServiceLocation" minOccurs="0"/>
                <xsd:element ref="ns3:MediaServiceGenerationTime" minOccurs="0"/>
                <xsd:element ref="ns3:MediaServiceEventHashCod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c121b61-e0ec-4f09-a282-b757bda1fb1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5EC4D24-D12F-409C-B067-3193B5D898F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c121b61-e0ec-4f09-a282-b757bda1fb1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FDFD1EE-E924-4929-8903-F6D9A37B684D}">
  <ds:schemaRefs>
    <ds:schemaRef ds:uri="http://purl.org/dc/terms/"/>
    <ds:schemaRef ds:uri="http://schemas.openxmlformats.org/package/2006/metadata/core-properties"/>
    <ds:schemaRef ds:uri="3c121b61-e0ec-4f09-a282-b757bda1fb1d"/>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DE101CDD-18D1-47C6-9CAE-F45C893FBC2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650</Words>
  <Application>Microsoft Office PowerPoint</Application>
  <PresentationFormat>Widescreen</PresentationFormat>
  <Paragraphs>136</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Calibri Light</vt:lpstr>
      <vt:lpstr>Century Gothic</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Activity – Take 10 minutes to think about Vernacular Construction and list the potential advantages &amp; disadvantages</vt:lpstr>
      <vt:lpstr>PowerPoint Presentation</vt:lpstr>
      <vt:lpstr>PowerPoint Presentation</vt:lpstr>
      <vt:lpstr>PowerPoint Presentation</vt:lpstr>
      <vt:lpstr>PowerPoint Presentation</vt:lpstr>
      <vt:lpstr>PowerPoint Presentation</vt:lpstr>
      <vt:lpstr>PowerPoint Presentation</vt:lpstr>
    </vt:vector>
  </TitlesOfParts>
  <Company>City of Cardiff Council - Cyngor Dinas Caerdydd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Traylor, Gavin</dc:creator>
  <cp:lastModifiedBy>Rhodri Thomas</cp:lastModifiedBy>
  <cp:revision>187</cp:revision>
  <cp:lastPrinted>2020-09-28T17:08:25Z</cp:lastPrinted>
  <dcterms:created xsi:type="dcterms:W3CDTF">2019-03-30T08:23:33Z</dcterms:created>
  <dcterms:modified xsi:type="dcterms:W3CDTF">2025-10-15T14:28:47Z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0x010100E2F1EC6C66121944B20E8A256E827A82</vt:lpwstr>
  </property>
</Properties>
</file>