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6" r:id="rId2"/>
    <p:sldId id="258" r:id="rId3"/>
    <p:sldId id="256" r:id="rId4"/>
    <p:sldId id="257" r:id="rId5"/>
    <p:sldId id="265" r:id="rId6"/>
    <p:sldId id="260" r:id="rId7"/>
    <p:sldId id="259"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6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9C5248-B96C-4CD0-A748-B582446FCD48}" v="246" dt="2026-06-15T16:20:26.6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nteleri17@gmail.com" userId="44d2f520d8b30a3e" providerId="LiveId" clId="{F8A42ACB-1394-472C-8A13-B2E5CBEC9F22}"/>
    <pc:docChg chg="undo custSel addSld delSld modSld sldOrd">
      <pc:chgData name="elanteleri17@gmail.com" userId="44d2f520d8b30a3e" providerId="LiveId" clId="{F8A42ACB-1394-472C-8A13-B2E5CBEC9F22}" dt="2026-06-15T16:21:50.490" v="21040" actId="1076"/>
      <pc:docMkLst>
        <pc:docMk/>
      </pc:docMkLst>
      <pc:sldChg chg="addSp delSp modSp mod ord">
        <pc:chgData name="elanteleri17@gmail.com" userId="44d2f520d8b30a3e" providerId="LiveId" clId="{F8A42ACB-1394-472C-8A13-B2E5CBEC9F22}" dt="2026-06-14T19:07:06.559" v="20692" actId="114"/>
        <pc:sldMkLst>
          <pc:docMk/>
          <pc:sldMk cId="354659112" sldId="256"/>
        </pc:sldMkLst>
        <pc:spChg chg="add mod">
          <ac:chgData name="elanteleri17@gmail.com" userId="44d2f520d8b30a3e" providerId="LiveId" clId="{F8A42ACB-1394-472C-8A13-B2E5CBEC9F22}" dt="2026-06-14T19:07:06.559" v="20692" actId="114"/>
          <ac:spMkLst>
            <pc:docMk/>
            <pc:sldMk cId="354659112" sldId="256"/>
            <ac:spMk id="2" creationId="{B87C210E-6761-73AF-87D7-CA9CC126AE54}"/>
          </ac:spMkLst>
        </pc:spChg>
        <pc:spChg chg="add del mod">
          <ac:chgData name="elanteleri17@gmail.com" userId="44d2f520d8b30a3e" providerId="LiveId" clId="{F8A42ACB-1394-472C-8A13-B2E5CBEC9F22}" dt="2026-06-14T16:16:08.235" v="19162" actId="478"/>
          <ac:spMkLst>
            <pc:docMk/>
            <pc:sldMk cId="354659112" sldId="256"/>
            <ac:spMk id="3" creationId="{61B55962-B3C6-6E82-2417-635346966164}"/>
          </ac:spMkLst>
        </pc:spChg>
        <pc:spChg chg="add mod">
          <ac:chgData name="elanteleri17@gmail.com" userId="44d2f520d8b30a3e" providerId="LiveId" clId="{F8A42ACB-1394-472C-8A13-B2E5CBEC9F22}" dt="2026-06-14T17:30:17.583" v="20671" actId="1076"/>
          <ac:spMkLst>
            <pc:docMk/>
            <pc:sldMk cId="354659112" sldId="256"/>
            <ac:spMk id="4" creationId="{56AB85CA-E8DE-9035-5DA1-9D554E1B913E}"/>
          </ac:spMkLst>
        </pc:spChg>
        <pc:spChg chg="add mod">
          <ac:chgData name="elanteleri17@gmail.com" userId="44d2f520d8b30a3e" providerId="LiveId" clId="{F8A42ACB-1394-472C-8A13-B2E5CBEC9F22}" dt="2026-06-14T19:01:21.572" v="20687" actId="207"/>
          <ac:spMkLst>
            <pc:docMk/>
            <pc:sldMk cId="354659112" sldId="256"/>
            <ac:spMk id="5" creationId="{26080725-4DB2-CEAE-F426-14000B40B96B}"/>
          </ac:spMkLst>
        </pc:spChg>
        <pc:spChg chg="add del mod">
          <ac:chgData name="elanteleri17@gmail.com" userId="44d2f520d8b30a3e" providerId="LiveId" clId="{F8A42ACB-1394-472C-8A13-B2E5CBEC9F22}" dt="2026-06-14T16:14:43.669" v="19158"/>
          <ac:spMkLst>
            <pc:docMk/>
            <pc:sldMk cId="354659112" sldId="256"/>
            <ac:spMk id="6" creationId="{5AFDE2C1-0D6F-C706-AA4E-87CDA3AA5AD6}"/>
          </ac:spMkLst>
        </pc:spChg>
        <pc:picChg chg="add mod">
          <ac:chgData name="elanteleri17@gmail.com" userId="44d2f520d8b30a3e" providerId="LiveId" clId="{F8A42ACB-1394-472C-8A13-B2E5CBEC9F22}" dt="2026-06-14T07:49:12.889" v="17282" actId="14100"/>
          <ac:picMkLst>
            <pc:docMk/>
            <pc:sldMk cId="354659112" sldId="256"/>
            <ac:picMk id="1026" creationId="{7803F39F-B675-C35D-3B3E-0A42EEEE2C7B}"/>
          </ac:picMkLst>
        </pc:picChg>
      </pc:sldChg>
      <pc:sldChg chg="addSp delSp modSp new mod">
        <pc:chgData name="elanteleri17@gmail.com" userId="44d2f520d8b30a3e" providerId="LiveId" clId="{F8A42ACB-1394-472C-8A13-B2E5CBEC9F22}" dt="2026-06-14T19:07:44.832" v="20698" actId="114"/>
        <pc:sldMkLst>
          <pc:docMk/>
          <pc:sldMk cId="2184208582" sldId="257"/>
        </pc:sldMkLst>
        <pc:spChg chg="add mod">
          <ac:chgData name="elanteleri17@gmail.com" userId="44d2f520d8b30a3e" providerId="LiveId" clId="{F8A42ACB-1394-472C-8A13-B2E5CBEC9F22}" dt="2026-06-14T19:07:44.832" v="20698" actId="114"/>
          <ac:spMkLst>
            <pc:docMk/>
            <pc:sldMk cId="2184208582" sldId="257"/>
            <ac:spMk id="2" creationId="{4C41EBC1-7824-A9F9-8F46-236946C850B8}"/>
          </ac:spMkLst>
        </pc:spChg>
        <pc:spChg chg="add del mod">
          <ac:chgData name="elanteleri17@gmail.com" userId="44d2f520d8b30a3e" providerId="LiveId" clId="{F8A42ACB-1394-472C-8A13-B2E5CBEC9F22}" dt="2026-06-14T16:21:36.035" v="19206"/>
          <ac:spMkLst>
            <pc:docMk/>
            <pc:sldMk cId="2184208582" sldId="257"/>
            <ac:spMk id="3" creationId="{A616FD84-D1E0-2DDD-B625-414928FB86E2}"/>
          </ac:spMkLst>
        </pc:spChg>
        <pc:spChg chg="add mod">
          <ac:chgData name="elanteleri17@gmail.com" userId="44d2f520d8b30a3e" providerId="LiveId" clId="{F8A42ACB-1394-472C-8A13-B2E5CBEC9F22}" dt="2026-06-14T16:22:34.962" v="19213" actId="1076"/>
          <ac:spMkLst>
            <pc:docMk/>
            <pc:sldMk cId="2184208582" sldId="257"/>
            <ac:spMk id="4" creationId="{230E8618-4AA0-9F3D-7DD8-8C7703E3A960}"/>
          </ac:spMkLst>
        </pc:spChg>
      </pc:sldChg>
      <pc:sldChg chg="addSp delSp modSp new mod ord">
        <pc:chgData name="elanteleri17@gmail.com" userId="44d2f520d8b30a3e" providerId="LiveId" clId="{F8A42ACB-1394-472C-8A13-B2E5CBEC9F22}" dt="2026-06-14T17:22:57.560" v="20125" actId="20577"/>
        <pc:sldMkLst>
          <pc:docMk/>
          <pc:sldMk cId="1585700998" sldId="258"/>
        </pc:sldMkLst>
        <pc:spChg chg="mod">
          <ac:chgData name="elanteleri17@gmail.com" userId="44d2f520d8b30a3e" providerId="LiveId" clId="{F8A42ACB-1394-472C-8A13-B2E5CBEC9F22}" dt="2026-06-14T17:10:04.532" v="19641" actId="20577"/>
          <ac:spMkLst>
            <pc:docMk/>
            <pc:sldMk cId="1585700998" sldId="258"/>
            <ac:spMk id="2" creationId="{B39B4DE3-2992-C25D-0B99-FB6E837EB42D}"/>
          </ac:spMkLst>
        </pc:spChg>
        <pc:spChg chg="add mod">
          <ac:chgData name="elanteleri17@gmail.com" userId="44d2f520d8b30a3e" providerId="LiveId" clId="{F8A42ACB-1394-472C-8A13-B2E5CBEC9F22}" dt="2026-06-14T17:22:57.560" v="20125" actId="20577"/>
          <ac:spMkLst>
            <pc:docMk/>
            <pc:sldMk cId="1585700998" sldId="258"/>
            <ac:spMk id="3" creationId="{74ACC18A-2CFE-C890-EAC2-62273442A012}"/>
          </ac:spMkLst>
        </pc:spChg>
        <pc:spChg chg="add mod">
          <ac:chgData name="elanteleri17@gmail.com" userId="44d2f520d8b30a3e" providerId="LiveId" clId="{F8A42ACB-1394-472C-8A13-B2E5CBEC9F22}" dt="2026-06-14T17:21:22.740" v="19883" actId="20577"/>
          <ac:spMkLst>
            <pc:docMk/>
            <pc:sldMk cId="1585700998" sldId="258"/>
            <ac:spMk id="5" creationId="{A4F494B2-9E35-1866-8E2A-48260778C2CB}"/>
          </ac:spMkLst>
        </pc:spChg>
        <pc:spChg chg="add mod">
          <ac:chgData name="elanteleri17@gmail.com" userId="44d2f520d8b30a3e" providerId="LiveId" clId="{F8A42ACB-1394-472C-8A13-B2E5CBEC9F22}" dt="2026-06-14T17:20:08.528" v="19781" actId="20577"/>
          <ac:spMkLst>
            <pc:docMk/>
            <pc:sldMk cId="1585700998" sldId="258"/>
            <ac:spMk id="6" creationId="{8E044102-7A12-3D0E-2B10-A9C287B56EDA}"/>
          </ac:spMkLst>
        </pc:spChg>
      </pc:sldChg>
      <pc:sldChg chg="addSp delSp modSp new mod">
        <pc:chgData name="elanteleri17@gmail.com" userId="44d2f520d8b30a3e" providerId="LiveId" clId="{F8A42ACB-1394-472C-8A13-B2E5CBEC9F22}" dt="2026-06-14T19:08:32.827" v="20703" actId="114"/>
        <pc:sldMkLst>
          <pc:docMk/>
          <pc:sldMk cId="3895101298" sldId="259"/>
        </pc:sldMkLst>
        <pc:spChg chg="add mod">
          <ac:chgData name="elanteleri17@gmail.com" userId="44d2f520d8b30a3e" providerId="LiveId" clId="{F8A42ACB-1394-472C-8A13-B2E5CBEC9F22}" dt="2026-06-14T19:08:32.827" v="20703" actId="114"/>
          <ac:spMkLst>
            <pc:docMk/>
            <pc:sldMk cId="3895101298" sldId="259"/>
            <ac:spMk id="2" creationId="{B2C90F57-01AF-8181-83FA-F092F5CC9336}"/>
          </ac:spMkLst>
        </pc:spChg>
        <pc:spChg chg="add mod">
          <ac:chgData name="elanteleri17@gmail.com" userId="44d2f520d8b30a3e" providerId="LiveId" clId="{F8A42ACB-1394-472C-8A13-B2E5CBEC9F22}" dt="2026-06-14T16:32:44.642" v="19297" actId="1076"/>
          <ac:spMkLst>
            <pc:docMk/>
            <pc:sldMk cId="3895101298" sldId="259"/>
            <ac:spMk id="3" creationId="{EF83CE9C-D51D-146F-DCAA-54506CE343AD}"/>
          </ac:spMkLst>
        </pc:spChg>
        <pc:spChg chg="add del mod">
          <ac:chgData name="elanteleri17@gmail.com" userId="44d2f520d8b30a3e" providerId="LiveId" clId="{F8A42ACB-1394-472C-8A13-B2E5CBEC9F22}" dt="2026-06-14T16:31:09.765" v="19281" actId="478"/>
          <ac:spMkLst>
            <pc:docMk/>
            <pc:sldMk cId="3895101298" sldId="259"/>
            <ac:spMk id="4" creationId="{3C5F2F86-BABE-92F0-3192-30A12F053DFD}"/>
          </ac:spMkLst>
        </pc:spChg>
      </pc:sldChg>
      <pc:sldChg chg="addSp delSp modSp new mod ord">
        <pc:chgData name="elanteleri17@gmail.com" userId="44d2f520d8b30a3e" providerId="LiveId" clId="{F8A42ACB-1394-472C-8A13-B2E5CBEC9F22}" dt="2026-06-14T19:08:26.851" v="20702" actId="114"/>
        <pc:sldMkLst>
          <pc:docMk/>
          <pc:sldMk cId="1705695480" sldId="260"/>
        </pc:sldMkLst>
        <pc:spChg chg="add mod">
          <ac:chgData name="elanteleri17@gmail.com" userId="44d2f520d8b30a3e" providerId="LiveId" clId="{F8A42ACB-1394-472C-8A13-B2E5CBEC9F22}" dt="2026-06-14T15:50:50.544" v="18341" actId="1076"/>
          <ac:spMkLst>
            <pc:docMk/>
            <pc:sldMk cId="1705695480" sldId="260"/>
            <ac:spMk id="2" creationId="{5ADB14F1-3A22-A6E4-13D0-411D9E96B264}"/>
          </ac:spMkLst>
        </pc:spChg>
        <pc:spChg chg="add del mod">
          <ac:chgData name="elanteleri17@gmail.com" userId="44d2f520d8b30a3e" providerId="LiveId" clId="{F8A42ACB-1394-472C-8A13-B2E5CBEC9F22}" dt="2026-06-14T15:51:22.982" v="18364" actId="478"/>
          <ac:spMkLst>
            <pc:docMk/>
            <pc:sldMk cId="1705695480" sldId="260"/>
            <ac:spMk id="3" creationId="{9E2060AC-12F7-1035-F19A-052570AA95F4}"/>
          </ac:spMkLst>
        </pc:spChg>
        <pc:spChg chg="add mod">
          <ac:chgData name="elanteleri17@gmail.com" userId="44d2f520d8b30a3e" providerId="LiveId" clId="{F8A42ACB-1394-472C-8A13-B2E5CBEC9F22}" dt="2026-06-14T19:08:26.851" v="20702" actId="114"/>
          <ac:spMkLst>
            <pc:docMk/>
            <pc:sldMk cId="1705695480" sldId="260"/>
            <ac:spMk id="4" creationId="{D6FBD406-053C-62CA-988F-1FFD3E65AFA8}"/>
          </ac:spMkLst>
        </pc:spChg>
        <pc:spChg chg="add del mod">
          <ac:chgData name="elanteleri17@gmail.com" userId="44d2f520d8b30a3e" providerId="LiveId" clId="{F8A42ACB-1394-472C-8A13-B2E5CBEC9F22}" dt="2026-06-14T16:27:11.856" v="19246" actId="478"/>
          <ac:spMkLst>
            <pc:docMk/>
            <pc:sldMk cId="1705695480" sldId="260"/>
            <ac:spMk id="5" creationId="{B001EE97-B5C1-F28E-53E5-459E4077C210}"/>
          </ac:spMkLst>
        </pc:spChg>
        <pc:spChg chg="add mod">
          <ac:chgData name="elanteleri17@gmail.com" userId="44d2f520d8b30a3e" providerId="LiveId" clId="{F8A42ACB-1394-472C-8A13-B2E5CBEC9F22}" dt="2026-06-14T16:29:51.742" v="19272" actId="14100"/>
          <ac:spMkLst>
            <pc:docMk/>
            <pc:sldMk cId="1705695480" sldId="260"/>
            <ac:spMk id="6" creationId="{1936947D-366C-D17C-0CEE-59321ADF3D5F}"/>
          </ac:spMkLst>
        </pc:spChg>
        <pc:spChg chg="add mod">
          <ac:chgData name="elanteleri17@gmail.com" userId="44d2f520d8b30a3e" providerId="LiveId" clId="{F8A42ACB-1394-472C-8A13-B2E5CBEC9F22}" dt="2026-06-14T16:29:33.467" v="19271" actId="1076"/>
          <ac:spMkLst>
            <pc:docMk/>
            <pc:sldMk cId="1705695480" sldId="260"/>
            <ac:spMk id="14" creationId="{4562EF50-CE29-1D39-9609-8018D5B15E5B}"/>
          </ac:spMkLst>
        </pc:spChg>
        <pc:picChg chg="add mod">
          <ac:chgData name="elanteleri17@gmail.com" userId="44d2f520d8b30a3e" providerId="LiveId" clId="{F8A42ACB-1394-472C-8A13-B2E5CBEC9F22}" dt="2026-06-14T16:29:27.816" v="19270" actId="1076"/>
          <ac:picMkLst>
            <pc:docMk/>
            <pc:sldMk cId="1705695480" sldId="260"/>
            <ac:picMk id="13" creationId="{9A218DDA-A336-49C4-A65A-7578D4C1726B}"/>
          </ac:picMkLst>
        </pc:picChg>
      </pc:sldChg>
      <pc:sldChg chg="addSp modSp new del mod">
        <pc:chgData name="elanteleri17@gmail.com" userId="44d2f520d8b30a3e" providerId="LiveId" clId="{F8A42ACB-1394-472C-8A13-B2E5CBEC9F22}" dt="2026-06-14T16:32:50.266" v="19298" actId="2696"/>
        <pc:sldMkLst>
          <pc:docMk/>
          <pc:sldMk cId="1159151068" sldId="261"/>
        </pc:sldMkLst>
        <pc:spChg chg="add mod">
          <ac:chgData name="elanteleri17@gmail.com" userId="44d2f520d8b30a3e" providerId="LiveId" clId="{F8A42ACB-1394-472C-8A13-B2E5CBEC9F22}" dt="2026-06-14T07:59:45.899" v="18188" actId="1076"/>
          <ac:spMkLst>
            <pc:docMk/>
            <pc:sldMk cId="1159151068" sldId="261"/>
            <ac:spMk id="2" creationId="{698D6F31-0623-90E8-4C5E-54F036942676}"/>
          </ac:spMkLst>
        </pc:spChg>
      </pc:sldChg>
      <pc:sldChg chg="addSp modSp new mod">
        <pc:chgData name="elanteleri17@gmail.com" userId="44d2f520d8b30a3e" providerId="LiveId" clId="{F8A42ACB-1394-472C-8A13-B2E5CBEC9F22}" dt="2026-06-14T17:09:03.607" v="19622" actId="2711"/>
        <pc:sldMkLst>
          <pc:docMk/>
          <pc:sldMk cId="2863664763" sldId="262"/>
        </pc:sldMkLst>
        <pc:spChg chg="mod">
          <ac:chgData name="elanteleri17@gmail.com" userId="44d2f520d8b30a3e" providerId="LiveId" clId="{F8A42ACB-1394-472C-8A13-B2E5CBEC9F22}" dt="2026-06-14T15:58:20.754" v="18914" actId="1076"/>
          <ac:spMkLst>
            <pc:docMk/>
            <pc:sldMk cId="2863664763" sldId="262"/>
            <ac:spMk id="2" creationId="{AF9869C1-E1D6-C8A6-511D-BEB4428F4ABD}"/>
          </ac:spMkLst>
        </pc:spChg>
        <pc:spChg chg="add mod">
          <ac:chgData name="elanteleri17@gmail.com" userId="44d2f520d8b30a3e" providerId="LiveId" clId="{F8A42ACB-1394-472C-8A13-B2E5CBEC9F22}" dt="2026-06-14T17:09:03.607" v="19622" actId="2711"/>
          <ac:spMkLst>
            <pc:docMk/>
            <pc:sldMk cId="2863664763" sldId="262"/>
            <ac:spMk id="3" creationId="{404613D3-C7A3-CBE7-0E94-FB532F948B22}"/>
          </ac:spMkLst>
        </pc:spChg>
      </pc:sldChg>
      <pc:sldChg chg="addSp modSp new mod">
        <pc:chgData name="elanteleri17@gmail.com" userId="44d2f520d8b30a3e" providerId="LiveId" clId="{F8A42ACB-1394-472C-8A13-B2E5CBEC9F22}" dt="2026-06-14T17:09:15.559" v="19623" actId="2711"/>
        <pc:sldMkLst>
          <pc:docMk/>
          <pc:sldMk cId="394770778" sldId="263"/>
        </pc:sldMkLst>
        <pc:spChg chg="add mod">
          <ac:chgData name="elanteleri17@gmail.com" userId="44d2f520d8b30a3e" providerId="LiveId" clId="{F8A42ACB-1394-472C-8A13-B2E5CBEC9F22}" dt="2026-06-14T17:09:15.559" v="19623" actId="2711"/>
          <ac:spMkLst>
            <pc:docMk/>
            <pc:sldMk cId="394770778" sldId="263"/>
            <ac:spMk id="2" creationId="{B1E637C5-C60D-4601-D89A-DD79DAB60CB9}"/>
          </ac:spMkLst>
        </pc:spChg>
        <pc:spChg chg="add">
          <ac:chgData name="elanteleri17@gmail.com" userId="44d2f520d8b30a3e" providerId="LiveId" clId="{F8A42ACB-1394-472C-8A13-B2E5CBEC9F22}" dt="2026-06-14T16:01:49.798" v="18990"/>
          <ac:spMkLst>
            <pc:docMk/>
            <pc:sldMk cId="394770778" sldId="263"/>
            <ac:spMk id="3" creationId="{892D83D0-8759-E170-B9E8-1CDB45E4ED74}"/>
          </ac:spMkLst>
        </pc:spChg>
      </pc:sldChg>
      <pc:sldChg chg="addSp modSp new mod">
        <pc:chgData name="elanteleri17@gmail.com" userId="44d2f520d8b30a3e" providerId="LiveId" clId="{F8A42ACB-1394-472C-8A13-B2E5CBEC9F22}" dt="2026-06-14T17:09:35.018" v="19625" actId="1076"/>
        <pc:sldMkLst>
          <pc:docMk/>
          <pc:sldMk cId="3794928105" sldId="264"/>
        </pc:sldMkLst>
        <pc:spChg chg="add mod">
          <ac:chgData name="elanteleri17@gmail.com" userId="44d2f520d8b30a3e" providerId="LiveId" clId="{F8A42ACB-1394-472C-8A13-B2E5CBEC9F22}" dt="2026-06-14T17:09:35.018" v="19625" actId="1076"/>
          <ac:spMkLst>
            <pc:docMk/>
            <pc:sldMk cId="3794928105" sldId="264"/>
            <ac:spMk id="2" creationId="{B9B7F047-EE0C-F06D-AB3E-878B8C1F77F6}"/>
          </ac:spMkLst>
        </pc:spChg>
        <pc:spChg chg="add">
          <ac:chgData name="elanteleri17@gmail.com" userId="44d2f520d8b30a3e" providerId="LiveId" clId="{F8A42ACB-1394-472C-8A13-B2E5CBEC9F22}" dt="2026-06-14T16:04:49.133" v="19067"/>
          <ac:spMkLst>
            <pc:docMk/>
            <pc:sldMk cId="3794928105" sldId="264"/>
            <ac:spMk id="3" creationId="{F3927FB0-E408-0775-A788-7FB2E68071A1}"/>
          </ac:spMkLst>
        </pc:spChg>
      </pc:sldChg>
      <pc:sldChg chg="addSp modSp new mod">
        <pc:chgData name="elanteleri17@gmail.com" userId="44d2f520d8b30a3e" providerId="LiveId" clId="{F8A42ACB-1394-472C-8A13-B2E5CBEC9F22}" dt="2026-06-14T19:26:26.342" v="20724" actId="20577"/>
        <pc:sldMkLst>
          <pc:docMk/>
          <pc:sldMk cId="3955449643" sldId="265"/>
        </pc:sldMkLst>
        <pc:spChg chg="add mod">
          <ac:chgData name="elanteleri17@gmail.com" userId="44d2f520d8b30a3e" providerId="LiveId" clId="{F8A42ACB-1394-472C-8A13-B2E5CBEC9F22}" dt="2026-06-14T19:26:26.342" v="20724" actId="20577"/>
          <ac:spMkLst>
            <pc:docMk/>
            <pc:sldMk cId="3955449643" sldId="265"/>
            <ac:spMk id="2" creationId="{4B18CEA6-6504-495D-D150-DEEEC1CB10D9}"/>
          </ac:spMkLst>
        </pc:spChg>
        <pc:spChg chg="add mod">
          <ac:chgData name="elanteleri17@gmail.com" userId="44d2f520d8b30a3e" providerId="LiveId" clId="{F8A42ACB-1394-472C-8A13-B2E5CBEC9F22}" dt="2026-06-14T19:08:04.976" v="20701" actId="114"/>
          <ac:spMkLst>
            <pc:docMk/>
            <pc:sldMk cId="3955449643" sldId="265"/>
            <ac:spMk id="3" creationId="{48DB7173-E7E8-B9FA-A1C6-43928FC9F12D}"/>
          </ac:spMkLst>
        </pc:spChg>
      </pc:sldChg>
      <pc:sldChg chg="addSp modSp new mod ord">
        <pc:chgData name="elanteleri17@gmail.com" userId="44d2f520d8b30a3e" providerId="LiveId" clId="{F8A42ACB-1394-472C-8A13-B2E5CBEC9F22}" dt="2026-06-15T16:21:50.490" v="21040" actId="1076"/>
        <pc:sldMkLst>
          <pc:docMk/>
          <pc:sldMk cId="12384766" sldId="266"/>
        </pc:sldMkLst>
        <pc:spChg chg="mod">
          <ac:chgData name="elanteleri17@gmail.com" userId="44d2f520d8b30a3e" providerId="LiveId" clId="{F8A42ACB-1394-472C-8A13-B2E5CBEC9F22}" dt="2026-06-15T16:20:03.555" v="20802" actId="1076"/>
          <ac:spMkLst>
            <pc:docMk/>
            <pc:sldMk cId="12384766" sldId="266"/>
            <ac:spMk id="2" creationId="{EA3C0677-950E-2CE8-BD4C-F334ADE71271}"/>
          </ac:spMkLst>
        </pc:spChg>
        <pc:spChg chg="add mod">
          <ac:chgData name="elanteleri17@gmail.com" userId="44d2f520d8b30a3e" providerId="LiveId" clId="{F8A42ACB-1394-472C-8A13-B2E5CBEC9F22}" dt="2026-06-15T16:19:42.294" v="20798" actId="20577"/>
          <ac:spMkLst>
            <pc:docMk/>
            <pc:sldMk cId="12384766" sldId="266"/>
            <ac:spMk id="4" creationId="{D5DB80B4-28B3-C5F1-AC09-9BA89277D63C}"/>
          </ac:spMkLst>
        </pc:spChg>
        <pc:spChg chg="add mod">
          <ac:chgData name="elanteleri17@gmail.com" userId="44d2f520d8b30a3e" providerId="LiveId" clId="{F8A42ACB-1394-472C-8A13-B2E5CBEC9F22}" dt="2026-06-15T16:21:50.490" v="21040" actId="1076"/>
          <ac:spMkLst>
            <pc:docMk/>
            <pc:sldMk cId="12384766" sldId="266"/>
            <ac:spMk id="5" creationId="{5389CD98-EC2B-3BF0-F521-18890416C6A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5C8241-61D9-4163-BDA8-0C2EFABD59BB}"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387DB-3326-425B-B76A-A4C74AB1686D}" type="slidenum">
              <a:rPr lang="en-GB" smtClean="0"/>
              <a:t>‹#›</a:t>
            </a:fld>
            <a:endParaRPr lang="en-GB"/>
          </a:p>
        </p:txBody>
      </p:sp>
    </p:spTree>
    <p:extLst>
      <p:ext uri="{BB962C8B-B14F-4D97-AF65-F5344CB8AC3E}">
        <p14:creationId xmlns:p14="http://schemas.microsoft.com/office/powerpoint/2010/main" val="129557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2</a:t>
            </a:fld>
            <a:endParaRPr lang="en-GB"/>
          </a:p>
        </p:txBody>
      </p:sp>
    </p:spTree>
    <p:extLst>
      <p:ext uri="{BB962C8B-B14F-4D97-AF65-F5344CB8AC3E}">
        <p14:creationId xmlns:p14="http://schemas.microsoft.com/office/powerpoint/2010/main" val="269116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6</a:t>
            </a:fld>
            <a:endParaRPr lang="en-GB"/>
          </a:p>
        </p:txBody>
      </p:sp>
    </p:spTree>
    <p:extLst>
      <p:ext uri="{BB962C8B-B14F-4D97-AF65-F5344CB8AC3E}">
        <p14:creationId xmlns:p14="http://schemas.microsoft.com/office/powerpoint/2010/main" val="265223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8</a:t>
            </a:fld>
            <a:endParaRPr lang="en-GB"/>
          </a:p>
        </p:txBody>
      </p:sp>
    </p:spTree>
    <p:extLst>
      <p:ext uri="{BB962C8B-B14F-4D97-AF65-F5344CB8AC3E}">
        <p14:creationId xmlns:p14="http://schemas.microsoft.com/office/powerpoint/2010/main" val="1048429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50CD-F6A1-EF6C-FC06-5EBF612888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8236A-83C0-9533-34ED-9643735EA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709BFF-8870-B473-B4CF-F6800CF6F52B}"/>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35EC2192-D863-A85D-9343-E66DE2526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A6E2B-7DED-B67F-CAA4-637C89A51696}"/>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242642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626-E783-64BF-6753-EBB86E05F3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89801D-497A-EE8C-9EC8-3028AC8F98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13205-2700-4AC4-C77D-ACD09BD25334}"/>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BFECC577-64BC-3E69-5CFD-3D68E43581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9C3D0-64B1-C88F-2A09-C5C073F912D9}"/>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392228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7273-6A2B-A77D-E295-1059896D1B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198EBE-1FAC-617D-F9CB-5012C1BF4D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16345F-AF2E-FD41-2F83-4AC00A675D21}"/>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F56B4700-767C-BD77-8D59-9489E47BB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DE719-15DD-AE1A-AA9F-CC9DC2CDE5C6}"/>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816029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97BF-50CB-398A-77D4-D988CEB6F3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349B27-2E2D-EBC2-3A95-434BC1B8DF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A290A2-CC62-3D5D-0289-610AC312AE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BA061A-422C-4C7E-B6B5-5AE582530FC0}"/>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6" name="Footer Placeholder 5">
            <a:extLst>
              <a:ext uri="{FF2B5EF4-FFF2-40B4-BE49-F238E27FC236}">
                <a16:creationId xmlns:a16="http://schemas.microsoft.com/office/drawing/2014/main" id="{AFB91B97-732E-0682-17F4-4149D1A977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97BF2-EB8A-FD17-89F7-2B5699E4762E}"/>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784722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3D92-464B-D57F-04A1-AAE9C75E45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150C6D-74C2-73C3-D49E-2F3470A4D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793AEE-7738-8A5A-3A57-4F1A3CC686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DF5115-BA50-3135-4F7B-E024CAF15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5F9C1F-FC46-8F76-F287-5DFDC079AB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CE20F6-5431-D01B-4F75-D2D803ECE362}"/>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8" name="Footer Placeholder 7">
            <a:extLst>
              <a:ext uri="{FF2B5EF4-FFF2-40B4-BE49-F238E27FC236}">
                <a16:creationId xmlns:a16="http://schemas.microsoft.com/office/drawing/2014/main" id="{D92733FC-71AA-9327-225F-DF4F5BA0F4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940D0A-5ED6-2CE0-C694-E74C1EB64653}"/>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46869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1E4D-BFDB-0886-22AD-2253CEEF33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C28536-19EA-3669-EECB-2B29C05519AB}"/>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4" name="Footer Placeholder 3">
            <a:extLst>
              <a:ext uri="{FF2B5EF4-FFF2-40B4-BE49-F238E27FC236}">
                <a16:creationId xmlns:a16="http://schemas.microsoft.com/office/drawing/2014/main" id="{36873C12-8053-12B7-AB44-D63DAEA2D0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58E96B-CC7A-F320-C9CF-FAE6CAA81970}"/>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768100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10224-5BB8-6ACA-6E77-90EA437A447D}"/>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3" name="Footer Placeholder 2">
            <a:extLst>
              <a:ext uri="{FF2B5EF4-FFF2-40B4-BE49-F238E27FC236}">
                <a16:creationId xmlns:a16="http://schemas.microsoft.com/office/drawing/2014/main" id="{E5071AD6-859A-043F-FED9-8C234624B0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F79ED0-8014-BD02-F319-88221DED3208}"/>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63787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AE483-7F60-1901-00BE-DFBF892445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2DCA8A-8706-CDB2-953F-7DD789040A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511FBE-1700-97ED-8EDA-7271DA8CE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B19CE9-7090-5032-7797-B241A26474BB}"/>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6" name="Footer Placeholder 5">
            <a:extLst>
              <a:ext uri="{FF2B5EF4-FFF2-40B4-BE49-F238E27FC236}">
                <a16:creationId xmlns:a16="http://schemas.microsoft.com/office/drawing/2014/main" id="{66398E2F-4AB7-D0A1-B0B4-3C9FB5BE96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16AA9F-53E1-0F43-A026-058FACCB0A8B}"/>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77977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F447-687B-5F75-1C8C-2AD31A4FC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57ECE2-89B1-321C-8A7A-96FA10D016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8A5336-D9D6-6E52-6B9F-0F5712EA69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21F1F1-215F-C992-0805-E0F4168F6710}"/>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6" name="Footer Placeholder 5">
            <a:extLst>
              <a:ext uri="{FF2B5EF4-FFF2-40B4-BE49-F238E27FC236}">
                <a16:creationId xmlns:a16="http://schemas.microsoft.com/office/drawing/2014/main" id="{82067D2A-F628-B8D8-1C0E-8DC4A28E8E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B8520-73A2-AF52-F243-9E5F707A7B57}"/>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2148108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5FAC-8324-9583-92F8-F3645147A5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D7947-214C-9C28-F5E4-4504E941B0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70C54C-D349-2262-248B-FC23C2A36B5D}"/>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202796D4-DBD7-5AD7-300E-F4E0B05738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E17826-A261-CAEF-0226-2DC2FCC17C07}"/>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92016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DC4022-51B5-1A04-4EBE-AA377A1E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EF4B5A-5C98-2987-5D67-89244A5533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CAB1C-2073-AD97-D6F3-19144961D109}"/>
              </a:ext>
            </a:extLst>
          </p:cNvPr>
          <p:cNvSpPr>
            <a:spLocks noGrp="1"/>
          </p:cNvSpPr>
          <p:nvPr>
            <p:ph type="dt" sz="half" idx="10"/>
          </p:nvPr>
        </p:nvSpPr>
        <p:spPr/>
        <p:txBody>
          <a:body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ECDA165D-C242-F21A-3DFB-6F4896379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EFE053-A03E-1523-4B62-7153FA123178}"/>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81589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0A52F-DFF4-E729-3DCE-5C19C02DFB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32782-4E34-64A4-710D-FAC3A4C042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33C8C0-3346-F4CA-8F71-7AFFEA1F53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F3DDD1F-B119-400D-9D7B-7EDEC7030AEE}" type="datetimeFigureOut">
              <a:rPr lang="en-GB" smtClean="0"/>
              <a:t>15/06/2026</a:t>
            </a:fld>
            <a:endParaRPr lang="en-GB"/>
          </a:p>
        </p:txBody>
      </p:sp>
      <p:sp>
        <p:nvSpPr>
          <p:cNvPr id="5" name="Footer Placeholder 4">
            <a:extLst>
              <a:ext uri="{FF2B5EF4-FFF2-40B4-BE49-F238E27FC236}">
                <a16:creationId xmlns:a16="http://schemas.microsoft.com/office/drawing/2014/main" id="{09F42146-B6A0-771A-20F7-4BE6623406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97DCFE-4708-AC5A-2B56-C858CB2A43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AEE983-594A-4AE2-A645-5CC9532275CE}" type="slidenum">
              <a:rPr lang="en-GB" smtClean="0"/>
              <a:t>‹#›</a:t>
            </a:fld>
            <a:endParaRPr lang="en-GB"/>
          </a:p>
        </p:txBody>
      </p:sp>
    </p:spTree>
    <p:extLst>
      <p:ext uri="{BB962C8B-B14F-4D97-AF65-F5344CB8AC3E}">
        <p14:creationId xmlns:p14="http://schemas.microsoft.com/office/powerpoint/2010/main" val="888836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www.gov.wales/healthy-child-wales-programme-school-aged-children-introduction-html" TargetMode="External"/><Relationship Id="rId3" Type="http://schemas.openxmlformats.org/officeDocument/2006/relationships/hyperlink" Target="https://doi.org/10.21837/pm.v20i24.1213" TargetMode="External"/><Relationship Id="rId7" Type="http://schemas.openxmlformats.org/officeDocument/2006/relationships/hyperlink" Target="https://doi.org/10.1007/s10902-015-9673-1"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doi.org/10.1590/1413-81232023284.00082023" TargetMode="External"/><Relationship Id="rId5" Type="http://schemas.openxmlformats.org/officeDocument/2006/relationships/hyperlink" Target="https://doi.org/10.1017/cts.2023.648" TargetMode="External"/><Relationship Id="rId4" Type="http://schemas.openxmlformats.org/officeDocument/2006/relationships/hyperlink" Target="https://doi.org/10.55529/jlep25.1.9" TargetMode="External"/><Relationship Id="rId9" Type="http://schemas.openxmlformats.org/officeDocument/2006/relationships/hyperlink" Target="https://doi.org/10.1186/s12916-022-02524-9"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07/s11113-020-09615-6" TargetMode="External"/><Relationship Id="rId3" Type="http://schemas.openxmlformats.org/officeDocument/2006/relationships/hyperlink" Target="https://doi.org/10.3389/fvets.2017.00163" TargetMode="External"/><Relationship Id="rId7" Type="http://schemas.openxmlformats.org/officeDocument/2006/relationships/hyperlink" Target="https://doi.org/10.3390/children12020203" TargetMode="External"/><Relationship Id="rId2" Type="http://schemas.openxmlformats.org/officeDocument/2006/relationships/hyperlink" Target="https://doi.org/10.6007/ijarped/v12-i2/16516" TargetMode="External"/><Relationship Id="rId1" Type="http://schemas.openxmlformats.org/officeDocument/2006/relationships/slideLayout" Target="../slideLayouts/slideLayout7.xml"/><Relationship Id="rId6" Type="http://schemas.openxmlformats.org/officeDocument/2006/relationships/hyperlink" Target="https://doi.org/10.1007/s12187-016-9405-z" TargetMode="External"/><Relationship Id="rId5" Type="http://schemas.openxmlformats.org/officeDocument/2006/relationships/hyperlink" Target="https://doi.org/10.3390/nu12030724" TargetMode="External"/><Relationship Id="rId10" Type="http://schemas.openxmlformats.org/officeDocument/2006/relationships/hyperlink" Target="https://www.researchgate.net/figure/Bronfenbrenners-ecological-model-Diagram-by-Joel-Gibbs-based-on-Bronfenbrenners-1979_fig1_311843438" TargetMode="External"/><Relationship Id="rId4" Type="http://schemas.openxmlformats.org/officeDocument/2006/relationships/hyperlink" Target="https://doi.org/10.3390/ijerph15050978" TargetMode="External"/><Relationship Id="rId9" Type="http://schemas.openxmlformats.org/officeDocument/2006/relationships/hyperlink" Target="https://doi.org/10.1093/phe/phad01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371/journal.pone.0265355" TargetMode="External"/><Relationship Id="rId7" Type="http://schemas.openxmlformats.org/officeDocument/2006/relationships/hyperlink" Target="https://doi.org/10.1136/archdischild-2014-306746" TargetMode="External"/><Relationship Id="rId2" Type="http://schemas.openxmlformats.org/officeDocument/2006/relationships/hyperlink" Target="https://doi.org/10.1080/13575279.2017.1299111" TargetMode="External"/><Relationship Id="rId1" Type="http://schemas.openxmlformats.org/officeDocument/2006/relationships/slideLayout" Target="../slideLayouts/slideLayout7.xml"/><Relationship Id="rId6" Type="http://schemas.openxmlformats.org/officeDocument/2006/relationships/hyperlink" Target="https://doi.org/10.18502/ijph.v52i10.13852" TargetMode="External"/><Relationship Id="rId5" Type="http://schemas.openxmlformats.org/officeDocument/2006/relationships/hyperlink" Target="https://www.unicef.org/health/health-and-child-development" TargetMode="External"/><Relationship Id="rId4" Type="http://schemas.openxmlformats.org/officeDocument/2006/relationships/hyperlink" Target="https://www.slideserve.com/uma/maslow-s-hierarchy-of-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C0677-950E-2CE8-BD4C-F334ADE71271}"/>
              </a:ext>
            </a:extLst>
          </p:cNvPr>
          <p:cNvSpPr>
            <a:spLocks noGrp="1"/>
          </p:cNvSpPr>
          <p:nvPr>
            <p:ph type="title"/>
          </p:nvPr>
        </p:nvSpPr>
        <p:spPr>
          <a:xfrm>
            <a:off x="838200" y="544004"/>
            <a:ext cx="10515600" cy="1325563"/>
          </a:xfrm>
        </p:spPr>
        <p:txBody>
          <a:bodyPr>
            <a:normAutofit/>
          </a:bodyPr>
          <a:lstStyle/>
          <a:p>
            <a:r>
              <a:rPr lang="en-GB" sz="4000" dirty="0">
                <a:latin typeface="Arial" panose="020B0604020202020204" pitchFamily="34" charset="0"/>
                <a:cs typeface="Arial" panose="020B0604020202020204" pitchFamily="34" charset="0"/>
              </a:rPr>
              <a:t>Cover sheet </a:t>
            </a:r>
          </a:p>
        </p:txBody>
      </p:sp>
      <p:sp>
        <p:nvSpPr>
          <p:cNvPr id="4" name="TextBox 3">
            <a:extLst>
              <a:ext uri="{FF2B5EF4-FFF2-40B4-BE49-F238E27FC236}">
                <a16:creationId xmlns:a16="http://schemas.microsoft.com/office/drawing/2014/main" id="{D5DB80B4-28B3-C5F1-AC09-9BA89277D63C}"/>
              </a:ext>
            </a:extLst>
          </p:cNvPr>
          <p:cNvSpPr txBox="1"/>
          <p:nvPr/>
        </p:nvSpPr>
        <p:spPr>
          <a:xfrm>
            <a:off x="0" y="2154703"/>
            <a:ext cx="12192000" cy="3986476"/>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For this assignment I have submitted the following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Component 1: 15 minute </a:t>
            </a:r>
            <a:r>
              <a:rPr lang="en-GB" kern="100" dirty="0">
                <a:latin typeface="Arial" panose="020B0604020202020204" pitchFamily="34" charset="0"/>
                <a:ea typeface="Aptos" panose="020B0004020202020204" pitchFamily="34" charset="0"/>
                <a:cs typeface="Times New Roman" panose="02020603050405020304" pitchFamily="18" charset="0"/>
              </a:rPr>
              <a:t>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resentation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Component 2: Academic poster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Component 3: PowerPoint for presentation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 confirm that I have not used AI during this assignment.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 confirm that I have copies of my drafts, notes and other resources I have used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which I may be asked to provide as evidence.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5389CD98-EC2B-3BF0-F521-18890416C6A9}"/>
              </a:ext>
            </a:extLst>
          </p:cNvPr>
          <p:cNvSpPr txBox="1"/>
          <p:nvPr/>
        </p:nvSpPr>
        <p:spPr>
          <a:xfrm>
            <a:off x="0" y="174672"/>
            <a:ext cx="12192000" cy="369332"/>
          </a:xfrm>
          <a:prstGeom prst="rect">
            <a:avLst/>
          </a:prstGeom>
          <a:noFill/>
        </p:spPr>
        <p:txBody>
          <a:bodyPr wrap="square" rtlCol="0">
            <a:spAutoFit/>
          </a:bodyPr>
          <a:lstStyle/>
          <a:p>
            <a:r>
              <a:rPr lang="en-GB" dirty="0"/>
              <a:t>25086683                                                                                                   ECEY5009                                                                                             1853 words</a:t>
            </a:r>
          </a:p>
        </p:txBody>
      </p:sp>
    </p:spTree>
    <p:extLst>
      <p:ext uri="{BB962C8B-B14F-4D97-AF65-F5344CB8AC3E}">
        <p14:creationId xmlns:p14="http://schemas.microsoft.com/office/powerpoint/2010/main" val="12384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4DE3-2992-C25D-0B99-FB6E837EB42D}"/>
              </a:ext>
            </a:extLst>
          </p:cNvPr>
          <p:cNvSpPr>
            <a:spLocks noGrp="1"/>
          </p:cNvSpPr>
          <p:nvPr>
            <p:ph type="title"/>
          </p:nvPr>
        </p:nvSpPr>
        <p:spPr>
          <a:xfrm>
            <a:off x="838200" y="-293174"/>
            <a:ext cx="10515600" cy="1325563"/>
          </a:xfrm>
        </p:spPr>
        <p:txBody>
          <a:bodyPr>
            <a:normAutofit/>
          </a:bodyPr>
          <a:lstStyle/>
          <a:p>
            <a:pPr algn="ctr"/>
            <a:r>
              <a:rPr lang="en-GB" sz="4000" dirty="0">
                <a:latin typeface="Arial" panose="020B0604020202020204" pitchFamily="34" charset="0"/>
                <a:cs typeface="Arial" panose="020B0604020202020204" pitchFamily="34" charset="0"/>
              </a:rPr>
              <a:t>Health, well-being and lifestyle – ECEY5009</a:t>
            </a:r>
          </a:p>
        </p:txBody>
      </p:sp>
      <p:sp>
        <p:nvSpPr>
          <p:cNvPr id="5" name="Rectangle: Rounded Corners 4">
            <a:extLst>
              <a:ext uri="{FF2B5EF4-FFF2-40B4-BE49-F238E27FC236}">
                <a16:creationId xmlns:a16="http://schemas.microsoft.com/office/drawing/2014/main" id="{A4F494B2-9E35-1866-8E2A-48260778C2CB}"/>
              </a:ext>
            </a:extLst>
          </p:cNvPr>
          <p:cNvSpPr/>
          <p:nvPr/>
        </p:nvSpPr>
        <p:spPr>
          <a:xfrm>
            <a:off x="5820696" y="658762"/>
            <a:ext cx="6204155" cy="3510116"/>
          </a:xfrm>
          <a:prstGeom prst="roundRect">
            <a:avLst/>
          </a:prstGeom>
          <a:solidFill>
            <a:srgbClr val="F4F69C"/>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en-GB" sz="1400" b="1" dirty="0">
                <a:solidFill>
                  <a:schemeClr val="tx1"/>
                </a:solidFill>
                <a:latin typeface="Arial" panose="020B0604020202020204" pitchFamily="34" charset="0"/>
                <a:cs typeface="Arial" panose="020B0604020202020204" pitchFamily="34" charset="0"/>
              </a:rPr>
              <a:t>Concepts </a:t>
            </a:r>
          </a:p>
          <a:p>
            <a:pPr>
              <a:lnSpc>
                <a:spcPct val="150000"/>
              </a:lnSpc>
            </a:pPr>
            <a:r>
              <a:rPr lang="en-GB" sz="1400" dirty="0">
                <a:solidFill>
                  <a:schemeClr val="tx1"/>
                </a:solidFill>
                <a:latin typeface="Arial" panose="020B0604020202020204" pitchFamily="34" charset="0"/>
                <a:cs typeface="Arial" panose="020B0604020202020204" pitchFamily="34" charset="0"/>
              </a:rPr>
              <a:t>Health, well-being, and lifestyle are closely linked concepts, as the lifestyle choices an individual makes could affect both their health and well-being. </a:t>
            </a:r>
            <a:r>
              <a:rPr lang="en-GB" sz="1400" dirty="0" err="1">
                <a:solidFill>
                  <a:schemeClr val="tx1"/>
                </a:solidFill>
                <a:latin typeface="Arial" panose="020B0604020202020204" pitchFamily="34" charset="0"/>
                <a:cs typeface="Arial" panose="020B0604020202020204" pitchFamily="34" charset="0"/>
              </a:rPr>
              <a:t>Mollborn</a:t>
            </a:r>
            <a:r>
              <a:rPr lang="en-GB" sz="1400" dirty="0">
                <a:solidFill>
                  <a:schemeClr val="tx1"/>
                </a:solidFill>
                <a:latin typeface="Arial" panose="020B0604020202020204" pitchFamily="34" charset="0"/>
                <a:cs typeface="Arial" panose="020B0604020202020204" pitchFamily="34" charset="0"/>
              </a:rPr>
              <a:t>, Lawrence, and Krueger (2020) state that health, well-being, and lifestyle are all interlinked, as lifestyle influences health and health may influence well-being. For example, a child who has a healthy lifestyle, such as a good diet and sleep routine, may have better health in terms of energy levels, therefore, the child’s well-being may be developed as the child will have the energy to play and socialise with peers, developing social interactions and positive relationships. </a:t>
            </a:r>
          </a:p>
          <a:p>
            <a:pPr>
              <a:lnSpc>
                <a:spcPct val="150000"/>
              </a:lnSpc>
            </a:pPr>
            <a:endParaRPr lang="en-GB" sz="1600" dirty="0">
              <a:solidFill>
                <a:schemeClr val="tx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8E044102-7A12-3D0E-2B10-A9C287B56EDA}"/>
              </a:ext>
            </a:extLst>
          </p:cNvPr>
          <p:cNvSpPr/>
          <p:nvPr/>
        </p:nvSpPr>
        <p:spPr>
          <a:xfrm>
            <a:off x="167149" y="1032389"/>
            <a:ext cx="5407742" cy="3136489"/>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en-GB" sz="1400" dirty="0">
                <a:solidFill>
                  <a:schemeClr val="tx1"/>
                </a:solidFill>
                <a:latin typeface="Arial" panose="020B0604020202020204" pitchFamily="34" charset="0"/>
                <a:cs typeface="Arial" panose="020B0604020202020204" pitchFamily="34" charset="0"/>
              </a:rPr>
              <a:t>This poster will explore the concepts of health, well-being, and lifestyle and explain why they are fundamental in the early years. Furthermore, the poster will include different theories that relate to health, well-being, and lifestyle in the early years. In addition, the role and importance of the practitioner to support health, well-being, and lifestyle will be discussed with ideas of how practitioners can support children’s holistic development. This poster will also consider different theorist approach in supporting health, well-being and lifestyle. </a:t>
            </a:r>
          </a:p>
          <a:p>
            <a:pPr>
              <a:lnSpc>
                <a:spcPct val="150000"/>
              </a:lnSpc>
            </a:pPr>
            <a:endParaRPr lang="en-GB" sz="16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74ACC18A-2CFE-C890-EAC2-62273442A012}"/>
              </a:ext>
            </a:extLst>
          </p:cNvPr>
          <p:cNvSpPr/>
          <p:nvPr/>
        </p:nvSpPr>
        <p:spPr>
          <a:xfrm>
            <a:off x="196645" y="4260492"/>
            <a:ext cx="11798709" cy="2504102"/>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Health</a:t>
            </a:r>
          </a:p>
          <a:p>
            <a:pPr>
              <a:lnSpc>
                <a:spcPct val="150000"/>
              </a:lnSpc>
            </a:pPr>
            <a:r>
              <a:rPr lang="en-GB" sz="1400" dirty="0">
                <a:solidFill>
                  <a:schemeClr val="tx1"/>
                </a:solidFill>
                <a:latin typeface="Arial" panose="020B0604020202020204" pitchFamily="34" charset="0"/>
                <a:cs typeface="Arial" panose="020B0604020202020204" pitchFamily="34" charset="0"/>
              </a:rPr>
              <a:t>Health is defined by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as a state of physical, mental and social well-being, rather than simply the absence of disease or infirmity. This definition reflects a holistic understanding of health, recognising that multiple aspects of a child’s development contribute towards their health and well-being.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further suggests that health can be interpreted through two perspectives, the concept of holistic health and the idea of perfect health. The use of two definitions implies that health can be subjective as individuals may view it differently and may have different expectations and standards of how they want their health to be. However,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rejects the idea of perfect health and instead acknowledges health as a dynamic concept and that the idea of health can be interpreted in two different ways, these being holistically and the idea of perfect health.</a:t>
            </a:r>
          </a:p>
        </p:txBody>
      </p:sp>
    </p:spTree>
    <p:extLst>
      <p:ext uri="{BB962C8B-B14F-4D97-AF65-F5344CB8AC3E}">
        <p14:creationId xmlns:p14="http://schemas.microsoft.com/office/powerpoint/2010/main" val="1585700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PT - Maslow’s Hierarchy of Needs PowerPoint Presentation, free ...">
            <a:extLst>
              <a:ext uri="{FF2B5EF4-FFF2-40B4-BE49-F238E27FC236}">
                <a16:creationId xmlns:a16="http://schemas.microsoft.com/office/drawing/2014/main" id="{7803F39F-B675-C35D-3B3E-0A42EEEE2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058" y="3303638"/>
            <a:ext cx="5102942" cy="35543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AB85CA-E8DE-9035-5DA1-9D554E1B913E}"/>
              </a:ext>
            </a:extLst>
          </p:cNvPr>
          <p:cNvSpPr txBox="1"/>
          <p:nvPr/>
        </p:nvSpPr>
        <p:spPr>
          <a:xfrm>
            <a:off x="9080088" y="3755300"/>
            <a:ext cx="2128686" cy="369332"/>
          </a:xfrm>
          <a:prstGeom prst="rect">
            <a:avLst/>
          </a:prstGeom>
          <a:noFill/>
        </p:spPr>
        <p:txBody>
          <a:bodyPr wrap="square" rtlCol="0">
            <a:spAutoFit/>
          </a:bodyPr>
          <a:lstStyle/>
          <a:p>
            <a:r>
              <a:rPr lang="en-GB" dirty="0"/>
              <a:t>	</a:t>
            </a:r>
            <a:r>
              <a:rPr lang="en-GB" sz="1400" dirty="0">
                <a:latin typeface="Arial" panose="020B0604020202020204" pitchFamily="34" charset="0"/>
                <a:cs typeface="Arial" panose="020B0604020202020204" pitchFamily="34" charset="0"/>
              </a:rPr>
              <a:t>(Uma, 2014)</a:t>
            </a:r>
          </a:p>
        </p:txBody>
      </p:sp>
      <p:sp>
        <p:nvSpPr>
          <p:cNvPr id="2" name="Rectangle: Rounded Corners 1">
            <a:extLst>
              <a:ext uri="{FF2B5EF4-FFF2-40B4-BE49-F238E27FC236}">
                <a16:creationId xmlns:a16="http://schemas.microsoft.com/office/drawing/2014/main" id="{B87C210E-6761-73AF-87D7-CA9CC126AE54}"/>
              </a:ext>
            </a:extLst>
          </p:cNvPr>
          <p:cNvSpPr/>
          <p:nvPr/>
        </p:nvSpPr>
        <p:spPr>
          <a:xfrm>
            <a:off x="176981" y="0"/>
            <a:ext cx="11887200" cy="330363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Similarly, Lerner and Berg (2017) support a holistic definition of health, arguing that physical, mental and social well-being are equally important in promoting positive development. Both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and Lerner and Berg (2017) emphasise that health should not be viewed as perfection but rather the balance of multiple contributing factors that support a child’s health. This highlights the significance of supporting children’s physical, emotional and social development throughout their early years, as each aspect works collectively to influence long-term health outcomes. </a:t>
            </a:r>
            <a:r>
              <a:rPr lang="en-GB" sz="1400" dirty="0" err="1">
                <a:solidFill>
                  <a:schemeClr val="tx1"/>
                </a:solidFill>
                <a:latin typeface="Arial" panose="020B0604020202020204" pitchFamily="34" charset="0"/>
                <a:cs typeface="Arial" panose="020B0604020202020204" pitchFamily="34" charset="0"/>
              </a:rPr>
              <a:t>Gadermann</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(2015) highlight how lifestyle and aspects out of the children’s control may affect children’s health. Aspects such as family income, health-related habits, and the area in which the child lives may positively or negatively affect a child’s health. Wickham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(2016) highlight how a lifestyle aspect out of the child’s control, such as living in poverty, may affect them, as they state that poor health is associated with child poverty, which may limit a child’s potential and development, which may also lead to poor health in adulthood. The child’s background should be considered by practitioners, as the lifestyle aspects above that may negatively affect a child’s health are out of their control.</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26080725-4DB2-CEAE-F426-14000B40B96B}"/>
              </a:ext>
            </a:extLst>
          </p:cNvPr>
          <p:cNvSpPr/>
          <p:nvPr/>
        </p:nvSpPr>
        <p:spPr>
          <a:xfrm>
            <a:off x="88489" y="3214526"/>
            <a:ext cx="7511845" cy="3643474"/>
          </a:xfrm>
          <a:prstGeom prst="round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The Welsh Government (2024) highlights the importance of promoting good health in children, as they believe it is a fundamental factor in helping a child reach their full potential. This statement agrees with Wickham et al. (2016), emphasising the importance of good health in a child’s life, as it sets a strong foundation for their future. This could be because if a child suffers with poor health quality, they may be unable to move up the hierarchy of needs, a theory designed by Maslow that represents the needs of individuals (Ahmad Dar and Sakthivel, 2022). If a child suffers with poor quality, their physiological needs and safety needs may not be met; therefore, according to Maslow, the child would not be able to move up the pyramid, and, therefore, their full potential or self-actualisation may not be reached (Ahmad Dar and Sakthivel, 2022).</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59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C41EBC1-7824-A9F9-8F46-236946C850B8}"/>
              </a:ext>
            </a:extLst>
          </p:cNvPr>
          <p:cNvSpPr/>
          <p:nvPr/>
        </p:nvSpPr>
        <p:spPr>
          <a:xfrm>
            <a:off x="98323" y="111972"/>
            <a:ext cx="12015019" cy="235592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Well-being</a:t>
            </a:r>
          </a:p>
          <a:p>
            <a:pPr>
              <a:lnSpc>
                <a:spcPct val="150000"/>
              </a:lnSpc>
            </a:pPr>
            <a:r>
              <a:rPr lang="en-GB" sz="1400" dirty="0">
                <a:solidFill>
                  <a:schemeClr val="tx1"/>
                </a:solidFill>
                <a:latin typeface="Arial" panose="020B0604020202020204" pitchFamily="34" charset="0"/>
                <a:cs typeface="Arial" panose="020B0604020202020204" pitchFamily="34" charset="0"/>
              </a:rPr>
              <a:t>Bautista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suggest that well-being is complex and a multifaceted concept rather than a simple idea. This highlights that a child’s wellbeing is influenced by a range of interconnected factors. Furthermore, Bautista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(2023) argue that wellbeing does not have a fixed definition, as individuals may interpret wellbeing differently depending on personal, social and cultural perspectives. However, physical, emotional and social health are consistently recognised as significant components of well-being, emphasising the importance of supporting all aspects of a child’s development to promote positive outcomes. Skogberg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(2022) emphasise that the foundation of a child’s well-being is laid in early childhood, highlighting the importance of the role of the carer in supporting a child’s holistic development. </a:t>
            </a:r>
          </a:p>
        </p:txBody>
      </p:sp>
      <p:sp>
        <p:nvSpPr>
          <p:cNvPr id="4" name="Rectangle: Rounded Corners 3">
            <a:extLst>
              <a:ext uri="{FF2B5EF4-FFF2-40B4-BE49-F238E27FC236}">
                <a16:creationId xmlns:a16="http://schemas.microsoft.com/office/drawing/2014/main" id="{230E8618-4AA0-9F3D-7DD8-8C7703E3A960}"/>
              </a:ext>
            </a:extLst>
          </p:cNvPr>
          <p:cNvSpPr/>
          <p:nvPr/>
        </p:nvSpPr>
        <p:spPr>
          <a:xfrm>
            <a:off x="167148" y="2772697"/>
            <a:ext cx="11857703" cy="3896870"/>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Maslow’s hierarchy of needs theory could emphasise the importance of developing well-being in early childhood, as he believed that the basic needs must first be satisfied before it was possible to move up the hierarchy (Ahmad Dar and Sakthivel, 2022). A child will need support from their carer to ensure their psychological needs are met to allow them to develop into building their self-esteem, which would develop their well-being (Ahmad Dar and Sakthivel, 2022). The basic needs a child would need met to ensure they feel safe are things such as nappy changes, food, water and sleep.</a:t>
            </a:r>
          </a:p>
          <a:p>
            <a:pPr>
              <a:lnSpc>
                <a:spcPct val="150000"/>
              </a:lnSpc>
            </a:pPr>
            <a:r>
              <a:rPr lang="en-GB" sz="1400" dirty="0">
                <a:solidFill>
                  <a:schemeClr val="tx1"/>
                </a:solidFill>
                <a:latin typeface="Arial" panose="020B0604020202020204" pitchFamily="34" charset="0"/>
                <a:cs typeface="Arial" panose="020B0604020202020204" pitchFamily="34" charset="0"/>
              </a:rPr>
              <a:t>However, Bakar (2022) argues that it may be difficult to determine whether an individual's needs are met, as people may define their personal well-being differently, challenging the accuracy of his theory.</a:t>
            </a:r>
          </a:p>
          <a:p>
            <a:pPr>
              <a:lnSpc>
                <a:spcPct val="150000"/>
              </a:lnSpc>
            </a:pPr>
            <a:r>
              <a:rPr lang="en-GB" sz="1400" dirty="0">
                <a:solidFill>
                  <a:schemeClr val="tx1"/>
                </a:solidFill>
                <a:latin typeface="Arial" panose="020B0604020202020204" pitchFamily="34" charset="0"/>
                <a:cs typeface="Arial" panose="020B0604020202020204" pitchFamily="34" charset="0"/>
              </a:rPr>
              <a:t>Similarly, </a:t>
            </a:r>
            <a:r>
              <a:rPr lang="en-GB" sz="1400" dirty="0" err="1">
                <a:solidFill>
                  <a:schemeClr val="tx1"/>
                </a:solidFill>
                <a:latin typeface="Arial" panose="020B0604020202020204" pitchFamily="34" charset="0"/>
                <a:cs typeface="Arial" panose="020B0604020202020204" pitchFamily="34" charset="0"/>
              </a:rPr>
              <a:t>Llosada-Gistau</a:t>
            </a:r>
            <a:r>
              <a:rPr lang="en-GB" sz="1400" dirty="0">
                <a:solidFill>
                  <a:schemeClr val="tx1"/>
                </a:solidFill>
                <a:latin typeface="Arial" panose="020B0604020202020204" pitchFamily="34" charset="0"/>
                <a:cs typeface="Arial" panose="020B0604020202020204" pitchFamily="34" charset="0"/>
              </a:rPr>
              <a:t>, Casas, and Montserrat (2016) emphasise the importance of carers and early childhood practitioners in supporting children’s wellbeing. Practitioners are responsible for creating a warm, nurturing environment that encourages children to feel safe, valued and supported. In addition, following children’s individual interests and needs can positively contribute to their emotional security, confidence, and social development, which are all factors that will affect a child’s well-being. This demonstrates that children’s wellbeing is strongly influenced by the quality of their relationships and environments, reinforcing the importance of child-centred and holistic approaches in the early years. </a:t>
            </a:r>
          </a:p>
        </p:txBody>
      </p:sp>
    </p:spTree>
    <p:extLst>
      <p:ext uri="{BB962C8B-B14F-4D97-AF65-F5344CB8AC3E}">
        <p14:creationId xmlns:p14="http://schemas.microsoft.com/office/powerpoint/2010/main" val="2184208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B18CEA6-6504-495D-D150-DEEEC1CB10D9}"/>
              </a:ext>
            </a:extLst>
          </p:cNvPr>
          <p:cNvSpPr/>
          <p:nvPr/>
        </p:nvSpPr>
        <p:spPr>
          <a:xfrm>
            <a:off x="113071" y="157318"/>
            <a:ext cx="11965858" cy="4050890"/>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Lifestyle</a:t>
            </a:r>
          </a:p>
          <a:p>
            <a:pPr>
              <a:lnSpc>
                <a:spcPct val="150000"/>
              </a:lnSpc>
            </a:pPr>
            <a:r>
              <a:rPr lang="en-GB" sz="1400" dirty="0" err="1">
                <a:solidFill>
                  <a:schemeClr val="tx1"/>
                </a:solidFill>
                <a:latin typeface="Arial" panose="020B0604020202020204" pitchFamily="34" charset="0"/>
                <a:cs typeface="Arial" panose="020B0604020202020204" pitchFamily="34" charset="0"/>
              </a:rPr>
              <a:t>Lioret</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(2020) demonstrate the importance of establishing a healthy lifestyle from the early years as lifestyle patterns begin in childhood. The lifestyle a child is exposed to early on may determine the way they live their life in adulthood, therefore, establishing a balanced lifestyle that consists of a healthy diet, regular movement, and a good sleep pattern from a young age is essential for a child’s development. For example, if a child develops childhood obesity as a result of their lifestyle, they may carry the weight into adulthood, potentially impairing both their well-being and health. Ferreira (2023) argues that lifestyle is a significant factor influencing a child’s overall health and well-being. A child’s lifestyle may be shaped by various factors, including diet, living conditions, physical activity, and the practices of parents or carers (Ferreira 2023). These factors may positively or negatively affect a child’s physical, emotional, and social development, depending on the type of environment, demonstrating a close link between lifestyle and well-being. Furthermore, Ferreira (2023) emphasises the significance of the first 1000 days of life, </a:t>
            </a:r>
            <a:r>
              <a:rPr lang="en-GB" sz="1400">
                <a:solidFill>
                  <a:schemeClr val="tx1"/>
                </a:solidFill>
                <a:latin typeface="Arial" panose="020B0604020202020204" pitchFamily="34" charset="0"/>
                <a:cs typeface="Arial" panose="020B0604020202020204" pitchFamily="34" charset="0"/>
              </a:rPr>
              <a:t>from conception </a:t>
            </a:r>
            <a:r>
              <a:rPr lang="en-GB" sz="1400" dirty="0">
                <a:solidFill>
                  <a:schemeClr val="tx1"/>
                </a:solidFill>
                <a:latin typeface="Arial" panose="020B0604020202020204" pitchFamily="34" charset="0"/>
                <a:cs typeface="Arial" panose="020B0604020202020204" pitchFamily="34" charset="0"/>
              </a:rPr>
              <a:t>to two years old, describing this period as a critical stage in which a child’s lifestyle can strongly influence brain development and growth. Highlighting that a good lifestyle formed from parents or carers is essential to establish important foundations for well-being and development, as children can not make lifestyle choices at this age.</a:t>
            </a:r>
          </a:p>
        </p:txBody>
      </p:sp>
      <p:sp>
        <p:nvSpPr>
          <p:cNvPr id="3" name="Rectangle: Rounded Corners 2">
            <a:extLst>
              <a:ext uri="{FF2B5EF4-FFF2-40B4-BE49-F238E27FC236}">
                <a16:creationId xmlns:a16="http://schemas.microsoft.com/office/drawing/2014/main" id="{48DB7173-E7E8-B9FA-A1C6-43928FC9F12D}"/>
              </a:ext>
            </a:extLst>
          </p:cNvPr>
          <p:cNvSpPr/>
          <p:nvPr/>
        </p:nvSpPr>
        <p:spPr>
          <a:xfrm>
            <a:off x="530942" y="4473677"/>
            <a:ext cx="10943303" cy="2025445"/>
          </a:xfrm>
          <a:prstGeom prst="round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Maia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(2025) emphasises how children do not choose their environments, as lifestyle choices their parents make are out of their control. Suggesting that healthy parental habits such as promoting a healthy diet, ensuring the children get enough sleep and encouraging physical movement will encourage positive outcomes, whereas poor routines and even excessive stress may have negative outcomes, such as obesity (Maia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2025). </a:t>
            </a:r>
          </a:p>
        </p:txBody>
      </p:sp>
    </p:spTree>
    <p:extLst>
      <p:ext uri="{BB962C8B-B14F-4D97-AF65-F5344CB8AC3E}">
        <p14:creationId xmlns:p14="http://schemas.microsoft.com/office/powerpoint/2010/main" val="3955449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A218DDA-A336-49C4-A65A-7578D4C17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011" y="147301"/>
            <a:ext cx="2910674" cy="2861549"/>
          </a:xfrm>
          <a:prstGeom prst="rect">
            <a:avLst/>
          </a:prstGeom>
        </p:spPr>
      </p:pic>
      <p:sp>
        <p:nvSpPr>
          <p:cNvPr id="14" name="TextBox 13">
            <a:extLst>
              <a:ext uri="{FF2B5EF4-FFF2-40B4-BE49-F238E27FC236}">
                <a16:creationId xmlns:a16="http://schemas.microsoft.com/office/drawing/2014/main" id="{4562EF50-CE29-1D39-9609-8018D5B15E5B}"/>
              </a:ext>
            </a:extLst>
          </p:cNvPr>
          <p:cNvSpPr txBox="1"/>
          <p:nvPr/>
        </p:nvSpPr>
        <p:spPr>
          <a:xfrm>
            <a:off x="10015860" y="2541379"/>
            <a:ext cx="11741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(Scott, 2016)</a:t>
            </a:r>
          </a:p>
        </p:txBody>
      </p:sp>
      <p:sp>
        <p:nvSpPr>
          <p:cNvPr id="4" name="Rectangle: Rounded Corners 3">
            <a:extLst>
              <a:ext uri="{FF2B5EF4-FFF2-40B4-BE49-F238E27FC236}">
                <a16:creationId xmlns:a16="http://schemas.microsoft.com/office/drawing/2014/main" id="{D6FBD406-053C-62CA-988F-1FFD3E65AFA8}"/>
              </a:ext>
            </a:extLst>
          </p:cNvPr>
          <p:cNvSpPr/>
          <p:nvPr/>
        </p:nvSpPr>
        <p:spPr>
          <a:xfrm>
            <a:off x="491612" y="373625"/>
            <a:ext cx="6784258" cy="2408902"/>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In addition, children’s lifestyles can be heavily influenced by behaviours and environments. Bronfenbrenner’s ecological systems theory supports this view, as he states that children learn and develop through interactions, they have with the people around them and their environment (Amali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Therefore, parents and carers play a key role in modelling healthy behaviours and lifestyle choices, as children are likely to learn from what they see.</a:t>
            </a:r>
          </a:p>
        </p:txBody>
      </p:sp>
      <p:sp>
        <p:nvSpPr>
          <p:cNvPr id="6" name="Rectangle: Rounded Corners 5">
            <a:extLst>
              <a:ext uri="{FF2B5EF4-FFF2-40B4-BE49-F238E27FC236}">
                <a16:creationId xmlns:a16="http://schemas.microsoft.com/office/drawing/2014/main" id="{1936947D-366C-D17C-0CEE-59321ADF3D5F}"/>
              </a:ext>
            </a:extLst>
          </p:cNvPr>
          <p:cNvSpPr/>
          <p:nvPr/>
        </p:nvSpPr>
        <p:spPr>
          <a:xfrm>
            <a:off x="127819" y="3131228"/>
            <a:ext cx="11916697" cy="3630735"/>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Application to early years practice</a:t>
            </a:r>
          </a:p>
          <a:p>
            <a:pPr>
              <a:lnSpc>
                <a:spcPct val="150000"/>
              </a:lnSpc>
            </a:pPr>
            <a:r>
              <a:rPr lang="en-GB" sz="1400" dirty="0">
                <a:solidFill>
                  <a:schemeClr val="tx1"/>
                </a:solidFill>
                <a:latin typeface="Arial" panose="020B0604020202020204" pitchFamily="34" charset="0"/>
                <a:cs typeface="Arial" panose="020B0604020202020204" pitchFamily="34" charset="0"/>
              </a:rPr>
              <a:t>Jabr (2023) states that it is the practitioner's role to ensure a nurturing and safe environment to enable children to develop holistically. According to Maslow, it is essential that to build self-esteem, children must feel safe (Ahmad Dar and Sakthivel, 2022). Meaning that to develop a child’s well-being, practitioners must ensure they provide a safe, welcoming environment where children can learn to take risks and trust themselves in order to build esteem. Wang (2023) agrees that it is essential that practitioners provide a nurturing and stimulating environment to support holistic development. Practitioners should create a nurturing environment by creating a warm and positive atmosphere that supports independence and holistic development (Wang, 2023). Wang (2023) highlights the importance of creating a nurturing environment for children, as it enables them to develop better social skills as they would feel safe and confident to explore and play with peers and develop higher emotional abilities as they should learn empathy and how to care for others as they should feel confident to express themselves, meaning the practitioners would be able to redirect any negative behaviour, and the child should trust the practitioner to help them do so.</a:t>
            </a:r>
          </a:p>
        </p:txBody>
      </p:sp>
    </p:spTree>
    <p:extLst>
      <p:ext uri="{BB962C8B-B14F-4D97-AF65-F5344CB8AC3E}">
        <p14:creationId xmlns:p14="http://schemas.microsoft.com/office/powerpoint/2010/main" val="1705695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2C90F57-01AF-8181-83FA-F092F5CC9336}"/>
              </a:ext>
            </a:extLst>
          </p:cNvPr>
          <p:cNvSpPr/>
          <p:nvPr/>
        </p:nvSpPr>
        <p:spPr>
          <a:xfrm>
            <a:off x="216310" y="116560"/>
            <a:ext cx="11759380" cy="3442717"/>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Practitioners play a key role in supporting children's well-being; they should do this through building secure, positive relationships, ensuring children feel valued, safe, and supported (McLeod, 2017). John Bowlby’s attachment theory emphasises the importance of secure attachments to children. Bowlby believed that children require consistent, responsive, and nurturing relationships to feel safe in their environment (McLeod, 2017). Therefore, practitioners should ensure they are welcoming and patient with the children for the secure attachment to develop.</a:t>
            </a:r>
          </a:p>
          <a:p>
            <a:pPr>
              <a:lnSpc>
                <a:spcPct val="150000"/>
              </a:lnSpc>
            </a:pPr>
            <a:r>
              <a:rPr lang="en-GB" sz="1400" dirty="0">
                <a:solidFill>
                  <a:schemeClr val="tx1"/>
                </a:solidFill>
                <a:latin typeface="Arial" panose="020B0604020202020204" pitchFamily="34" charset="0"/>
                <a:cs typeface="Arial" panose="020B0604020202020204" pitchFamily="34" charset="0"/>
              </a:rPr>
              <a:t>UNICEF (2018) highlights the importance of the role of the practitioner, as they state that to reach their full potential, children need high-quality health and care, especially in the early years. UNICEF (2018) states that a child’s brain is most affected by environmental influences from pregnancy to age three, supporting Bronfenbrenner's ecological systems theory of how a child learns and develops through their surrounding environments (Amali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The importance of the practitioner is evident, as it is clear the influence practitioners have on determining the learning environment that will heavily influence children’s health, well-being and lifestyle.</a:t>
            </a:r>
          </a:p>
        </p:txBody>
      </p:sp>
      <p:sp>
        <p:nvSpPr>
          <p:cNvPr id="3" name="Rectangle: Rounded Corners 2">
            <a:extLst>
              <a:ext uri="{FF2B5EF4-FFF2-40B4-BE49-F238E27FC236}">
                <a16:creationId xmlns:a16="http://schemas.microsoft.com/office/drawing/2014/main" id="{EF83CE9C-D51D-146F-DCAA-54506CE343AD}"/>
              </a:ext>
            </a:extLst>
          </p:cNvPr>
          <p:cNvSpPr/>
          <p:nvPr/>
        </p:nvSpPr>
        <p:spPr>
          <a:xfrm>
            <a:off x="757083" y="3814916"/>
            <a:ext cx="10530349" cy="2467897"/>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Conclusion</a:t>
            </a:r>
          </a:p>
          <a:p>
            <a:pPr>
              <a:lnSpc>
                <a:spcPct val="150000"/>
              </a:lnSpc>
            </a:pPr>
            <a:r>
              <a:rPr lang="en-GB" sz="1400" dirty="0">
                <a:solidFill>
                  <a:schemeClr val="tx1"/>
                </a:solidFill>
                <a:latin typeface="Arial" panose="020B0604020202020204" pitchFamily="34" charset="0"/>
                <a:cs typeface="Arial" panose="020B0604020202020204" pitchFamily="34" charset="0"/>
              </a:rPr>
              <a:t>To conclude, as shown by strong evidence on this poster, it is apparent that health, well-being, and lifestyle are all interconnected and play an essential role in supporting a child’s holistic development. There is emphasis on the importance of the practitioner creating a nurturing environment to ensure children feel safe to explore and thrive. Furthermore, the importance of a healthy lifestyle is evident, as it may have a significant effect on children’s health and well-being, therefore affecting their overall development. As some lifestyle choices may be out of the child’s control, it further highlights the importance of practitioners creating a nurturing environment, as children may not experience that at home.</a:t>
            </a:r>
          </a:p>
          <a:p>
            <a:pPr algn="ctr"/>
            <a:endParaRPr lang="en-GB" b="1" dirty="0"/>
          </a:p>
        </p:txBody>
      </p:sp>
    </p:spTree>
    <p:extLst>
      <p:ext uri="{BB962C8B-B14F-4D97-AF65-F5344CB8AC3E}">
        <p14:creationId xmlns:p14="http://schemas.microsoft.com/office/powerpoint/2010/main" val="3895101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69C1-E1D6-C8A6-511D-BEB4428F4ABD}"/>
              </a:ext>
            </a:extLst>
          </p:cNvPr>
          <p:cNvSpPr>
            <a:spLocks noGrp="1"/>
          </p:cNvSpPr>
          <p:nvPr>
            <p:ph type="title"/>
          </p:nvPr>
        </p:nvSpPr>
        <p:spPr>
          <a:xfrm>
            <a:off x="0" y="0"/>
            <a:ext cx="10515600" cy="1325563"/>
          </a:xfrm>
        </p:spPr>
        <p:txBody>
          <a:bodyPr>
            <a:normAutofit/>
          </a:bodyPr>
          <a:lstStyle/>
          <a:p>
            <a:r>
              <a:rPr lang="en-GB" sz="4000" dirty="0">
                <a:latin typeface="Arial" panose="020B0604020202020204" pitchFamily="34" charset="0"/>
                <a:cs typeface="Arial" panose="020B0604020202020204" pitchFamily="34" charset="0"/>
              </a:rPr>
              <a:t>Reference list </a:t>
            </a:r>
          </a:p>
        </p:txBody>
      </p:sp>
      <p:sp>
        <p:nvSpPr>
          <p:cNvPr id="3" name="Rectangle 1">
            <a:extLst>
              <a:ext uri="{FF2B5EF4-FFF2-40B4-BE49-F238E27FC236}">
                <a16:creationId xmlns:a16="http://schemas.microsoft.com/office/drawing/2014/main" id="{404613D3-C7A3-CBE7-0E94-FB532F948B22}"/>
              </a:ext>
            </a:extLst>
          </p:cNvPr>
          <p:cNvSpPr>
            <a:spLocks noChangeArrowheads="1"/>
          </p:cNvSpPr>
          <p:nvPr/>
        </p:nvSpPr>
        <p:spPr bwMode="auto">
          <a:xfrm>
            <a:off x="0" y="859296"/>
            <a:ext cx="1158240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Abu Bakar, A. (2022). HIERARCHY OF NEEDS AND SUBJECTIVE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PLANNING MALAYSIA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20(5).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https://doi.org/10.21837/pm.v20i24.1213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30/05/2026)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Ahmad Dar, S. and Sakthivel,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Dr.P</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 Maslow’s Hierarchy of Needs Is Still Relevant in the 21st Century.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Learning and Educational Policy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2(25), pp.1–9.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https://doi.org/10.55529/jlep25.1.9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30/05/2026)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Bautista, T.G., Roman, G., Khan, M.R., Lee, M.,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Sahbaz</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Duthely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Knippenberg, A., Macias-Burgos, M.A., Davidson, A.,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Scaramutti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Gabrilove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Pusek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S.N., Mehta, D.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Bredella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M.A. (2023). What is Well-Being? A Scoping Review of the Conceptual and Operational Definitions of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clinical and translational science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7(1).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https://doi.org/10.1017/cts.2023.648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Ferreira, A.L. (2023). The early years as a determining factor in the life cycle.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Ciência</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&amp;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Saúde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Coletiva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28(4), pp.966–966.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https://doi.org/10.1590/1413-81232023284.00082023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29/05/2026)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Gadermann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A.M.,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Guhn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 Schonert-Reichl, K.A., Hymel, S., Thomson, K. and Hertzman, C. (2015). A Population-Based Study of Children’s Well-Being and Health: The Relative Importance of Social Relationships, Health-Related Activities, and Income.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Happiness Studies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17(5), pp.1847–1872.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https://doi.org/10.1007/s10902-015-9673-1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28/05/2026)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Government, W.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Child Wales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for school aged children: introduction [HTML] | GOV.WALES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www.gov.wales.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https://www.gov.wales/healthy-child-wales-programme-school-aged-children-introduction-html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28/05/2026)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Hautekiet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Saenen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N.D., Martens, D.S., Debay, M., Van der Heyden, J., Nawrot, T.S. and De Clercq, E.M. (2022). A healthy lifestyle is positively associated with mental health and well-being and core markers in ageing.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20(1).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https://doi.org/10.1186/s12916-022-02524-9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Jabr, F. (2023). John A. Long - Publications List.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Publicationslist.org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14(6) </a:t>
            </a:r>
            <a:r>
              <a:rPr lang="en-US" altLang="en-US" sz="1400" dirty="0">
                <a:latin typeface="Arial" panose="020B0604020202020204" pitchFamily="34" charset="0"/>
                <a:cs typeface="Arial" panose="020B0604020202020204" pitchFamily="34" charset="0"/>
              </a:rPr>
              <a:t>(Accessed 31/05/2026)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3664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E637C5-C60D-4601-D89A-DD79DAB60CB9}"/>
              </a:ext>
            </a:extLst>
          </p:cNvPr>
          <p:cNvSpPr>
            <a:spLocks noChangeArrowheads="1"/>
          </p:cNvSpPr>
          <p:nvPr/>
        </p:nvSpPr>
        <p:spPr bwMode="auto">
          <a:xfrm>
            <a:off x="0" y="-36195"/>
            <a:ext cx="12192000" cy="7109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Khairul Amali, N.A., Mohd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Ridzuan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M.U., Rahmat, N.H., Seng, H.Z. and Mustafa, N.C. (2023). Exploring Learning Environment Through Bronfenbrenner’s Ecological Systems Theory.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Academic Research in Progressive Education and 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12(2), pp.144–162.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https://doi.org/10.6007/ijarped/v12-i2/16516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31/05/2026)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Lerner, H. and Berg, C. (2017). A Comparison of Three Holistic Approaches to Health: One Health, EcoHealth, and Planetary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Vet. Sci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4, p.163.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https://doi.org/10.3389/fvets.2017.00163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26/05/2026)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Lindsay, A., Wallington, S., Lees, F. and Greaney, M. (2018). Exploring How the Home Environment Influences Eating and Physical Activity Habits of Low-Income, Latino Children of Predominantly Immigrant Families: A Qualitative Study.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Environmental Research and Public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15(5), p.978.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https://doi.org/10.3390/ijerph15050978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06/06/2026)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Lioret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Campbell, K.J., McNaughton, S.A., Cameron, A.J., Salmon, J., Abbott, G. and Hesketh, K.D. (2020). Lifestyle Patterns Begin in Early Childhood, Persist and Are Socioeconomically Patterned, Confirming the Importance of Early Life Interventions.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Nutrients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12(3), p.724.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https://doi.org/10.3390/nu12030724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05/06/2026)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Llosada-Gistau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Casas, F. and Montserrat, C. (2016). What Matters in for the Subjective Well-Being of Children in Care?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 Indicators Research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10(3), pp.735–760.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https://doi.org/10.1007/s12187-016-9405-z</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30/05/2026)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Maia, C., Braz, D., Fernandes, H.M., Sarmento, H. and Machado-Rodrigues, A.M. (2025). The Impact of Parental Behaviors on Children’s Lifestyle, Dietary Habits, Screen Time, Sleep Patterns, Mental Health, and BMI: A Scoping Review.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Children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12(2), p.203.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https://doi.org/10.3390/children12020203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10/06/2026)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Mollborn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Lawrence, E. and Krueger, P.M. (2020). Developing Health Lifestyle Pathways and Social Inequalities Across Early Childhood.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Population Research and Policy Review</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https://doi.org/10.1007/s11113-020-09615-6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10/06/2026)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Schramme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 (2023). Health as Complete Well-Being: the WHO Definition and beyond.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Ethics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16(3), pp.210–218.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https://doi.org/10.1093/phe/phad017</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03/06/2026)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Scott, K. (2016).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Figure 1: Bronfenbrenner’s ecological model. Diagram by Joel Gibbs...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ResearchGate.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https://www.researchgate.net/figure/Bronfenbrenners-ecological-model-Diagram-by-Joel-Gibbs-based-on-Bronfenbrenners-1979_fig1_311843438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770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B7F047-EE0C-F06D-AB3E-878B8C1F77F6}"/>
              </a:ext>
            </a:extLst>
          </p:cNvPr>
          <p:cNvSpPr>
            <a:spLocks noChangeArrowheads="1"/>
          </p:cNvSpPr>
          <p:nvPr/>
        </p:nvSpPr>
        <p:spPr bwMode="auto">
          <a:xfrm>
            <a:off x="0" y="168453"/>
            <a:ext cx="12192000"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Sisson, S.B., Smith, C.L. and Cheney, M. (2017). Big Impact on Small Children: Child-Care Providers’ Perceptions of Their Role in Early Childhood Healthy Lifestyle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 Care in Practice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23(2), pp.162–180.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https://doi.org/10.1080/13575279.2017.1299111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Skogberg, M., Mackiewicz, K., Mänd, K.,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Tuuling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Urdzina-Merca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Salanterä</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and Pakarinen, A. (2022). Promoting the health and wellbeing of children: A feasibility study of a digital tool among professionals.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PLOS ONE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17(3), p.e0265355.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https://doi.org/10.1371/journal.pone.0265355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06/06/2026)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uma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Maslow’s Hierarchy of Needs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SlideServe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SlideServe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https://www.slideserve.com/uma/maslow-s-hierarchy-of-needs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UNICEF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and child 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Unicef.org.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https://www.unicef.org/health/health-and-child-development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07/06/2026)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Y. (2023). Influence of Early Family Nurturing Environment on Children’s Psychological and Emotional Social Development.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Iranian journal of public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52(10).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https://doi.org/10.18502/ijph.v52i10.13852</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29/06/2026)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Wickham, S., Anwar, E., Barr, B., Law, C. and Taylor-Robinson, D. (2016). Poverty and Child Health in the UK: Using Evidence for Action.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Archives of Disease in Childhood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101(8), pp.759–766.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https://doi.org/10.1136/archdischild-2014-306746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94928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707</TotalTime>
  <Words>3642</Words>
  <Application>Microsoft Office PowerPoint</Application>
  <PresentationFormat>Widescreen</PresentationFormat>
  <Paragraphs>84</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Symbol</vt:lpstr>
      <vt:lpstr>Office Theme</vt:lpstr>
      <vt:lpstr>Cover sheet </vt:lpstr>
      <vt:lpstr>Health, well-being and lifestyle – ECEY5009</vt:lpstr>
      <vt:lpstr>PowerPoint Presentation</vt:lpstr>
      <vt:lpstr>PowerPoint Presentation</vt:lpstr>
      <vt:lpstr>PowerPoint Presentation</vt:lpstr>
      <vt:lpstr>PowerPoint Presentation</vt:lpstr>
      <vt:lpstr>PowerPoint Presentation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elanteleri17@gmail.com</dc:creator>
  <cp:lastModifiedBy>elanteleri17@gmail.com</cp:lastModifiedBy>
  <cp:revision>1</cp:revision>
  <dcterms:created xsi:type="dcterms:W3CDTF">2026-05-28T11:03:45Z</dcterms:created>
  <dcterms:modified xsi:type="dcterms:W3CDTF">2026-06-15T16:22:01Z</dcterms:modified>
</cp:coreProperties>
</file>