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61" r:id="rId6"/>
    <p:sldId id="262" r:id="rId7"/>
    <p:sldId id="264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0265"/>
    <p:restoredTop sz="93371"/>
  </p:normalViewPr>
  <p:slideViewPr>
    <p:cSldViewPr snapToObjects="1">
      <p:cViewPr varScale="1">
        <p:scale>
          <a:sx n="56" d="100"/>
          <a:sy n="56" d="100"/>
        </p:scale>
        <p:origin x="200" y="7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39E14F-BDB4-B44C-BB70-56046B8133E0}" type="datetimeFigureOut">
              <a:rPr lang="en-US" smtClean="0"/>
              <a:t>5/16/18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F073BB-0CA4-1E40-855D-CDF9E17EE7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654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DC6F6E91-5668-9B4C-9239-E0245BC58136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effectLst>
            <a:outerShdw blurRad="63500" dist="35915" dir="16979978" algn="ctr" rotWithShape="0">
              <a:srgbClr val="808080">
                <a:alpha val="75000"/>
              </a:srgbClr>
            </a:outerShdw>
          </a:effectLst>
        </p:spPr>
        <p:txBody>
          <a:bodyPr/>
          <a:lstStyle/>
          <a:p>
            <a:pPr eaLnBrk="1" hangingPunct="1">
              <a:defRPr/>
            </a:pPr>
            <a:r>
              <a:rPr lang="en-US"/>
              <a:t>The Gospel of Matthew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D84A5372-83F7-0743-8EEE-1CA28EBAD9F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effectLst>
            <a:outerShdw blurRad="63500" dist="25399" dir="16979931" algn="ctr" rotWithShape="0">
              <a:srgbClr val="808080">
                <a:alpha val="75000"/>
              </a:srgbClr>
            </a:outerShdw>
          </a:effectLst>
        </p:spPr>
        <p:txBody>
          <a:bodyPr/>
          <a:lstStyle/>
          <a:p>
            <a:pPr eaLnBrk="1" hangingPunct="1">
              <a:defRPr/>
            </a:pPr>
            <a:r>
              <a:rPr lang="en-US"/>
              <a:t>The Search for the Matthean Community: An Introduction to Social-Scientific Criticism</a:t>
            </a:r>
          </a:p>
        </p:txBody>
      </p:sp>
    </p:spTree>
    <p:extLst>
      <p:ext uri="{BB962C8B-B14F-4D97-AF65-F5344CB8AC3E}">
        <p14:creationId xmlns:p14="http://schemas.microsoft.com/office/powerpoint/2010/main" val="2869619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>
            <a:extLst>
              <a:ext uri="{FF2B5EF4-FFF2-40B4-BE49-F238E27FC236}">
                <a16:creationId xmlns:a16="http://schemas.microsoft.com/office/drawing/2014/main" id="{3C2ADC32-0334-634D-876A-FA7A0372CE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Authorship - Origin - Date</a:t>
            </a:r>
          </a:p>
        </p:txBody>
      </p:sp>
      <p:sp>
        <p:nvSpPr>
          <p:cNvPr id="14338" name="Rectangle 3">
            <a:extLst>
              <a:ext uri="{FF2B5EF4-FFF2-40B4-BE49-F238E27FC236}">
                <a16:creationId xmlns:a16="http://schemas.microsoft.com/office/drawing/2014/main" id="{8C5552CC-94CB-E242-ADC4-5FDD5775E2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Traditionally linked to Matthew, the apostle and tax collector.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Papias: Matthew compiled a series of sayings in a ‘Hebrew dialect’.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Matthew was probably a Jewish Christian who wrote for a community of Greek-speaking Jewish and Gentile Christians.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Difficult to determine its date (certainly post 70 CE, probably 80-100 CE).</a:t>
            </a:r>
          </a:p>
        </p:txBody>
      </p:sp>
    </p:spTree>
    <p:extLst>
      <p:ext uri="{BB962C8B-B14F-4D97-AF65-F5344CB8AC3E}">
        <p14:creationId xmlns:p14="http://schemas.microsoft.com/office/powerpoint/2010/main" val="335762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>
            <a:extLst>
              <a:ext uri="{FF2B5EF4-FFF2-40B4-BE49-F238E27FC236}">
                <a16:creationId xmlns:a16="http://schemas.microsoft.com/office/drawing/2014/main" id="{688984B6-0CDF-264B-9896-6D11C76D29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Content of Matthew’s Gospel</a:t>
            </a:r>
          </a:p>
        </p:txBody>
      </p:sp>
      <p:sp>
        <p:nvSpPr>
          <p:cNvPr id="15362" name="Rectangle 3">
            <a:extLst>
              <a:ext uri="{FF2B5EF4-FFF2-40B4-BE49-F238E27FC236}">
                <a16:creationId xmlns:a16="http://schemas.microsoft.com/office/drawing/2014/main" id="{5A5DE4C7-B921-094E-893B-98DE0D016D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z="2800"/>
              <a:t>INFANCY STORIES (Matt. 1-2)</a:t>
            </a:r>
          </a:p>
          <a:p>
            <a:pPr eaLnBrk="1" hangingPunct="1"/>
            <a:r>
              <a:rPr lang="en-US" altLang="en-US" sz="2800"/>
              <a:t>Genealogy (son of Abraham, son of David)</a:t>
            </a:r>
          </a:p>
          <a:p>
            <a:pPr eaLnBrk="1" hangingPunct="1"/>
            <a:r>
              <a:rPr lang="en-US" altLang="en-US" sz="2800"/>
              <a:t>Emphasis on the fulfillment of the Hebrew Scriptures</a:t>
            </a:r>
          </a:p>
          <a:p>
            <a:pPr lvl="1" eaLnBrk="1" hangingPunct="1">
              <a:buFontTx/>
              <a:buChar char="-"/>
            </a:pPr>
            <a:r>
              <a:rPr lang="en-US" altLang="en-US" sz="2400"/>
              <a:t>Gentiles come to worship Jesus (Isaiah)</a:t>
            </a:r>
          </a:p>
          <a:p>
            <a:pPr lvl="1" eaLnBrk="1" hangingPunct="1">
              <a:buFontTx/>
              <a:buChar char="-"/>
            </a:pPr>
            <a:r>
              <a:rPr lang="en-US" altLang="en-US" sz="2400"/>
              <a:t>Herod’s persecution (Jer. 31:15)</a:t>
            </a:r>
          </a:p>
          <a:p>
            <a:pPr lvl="1" eaLnBrk="1" hangingPunct="1">
              <a:buFontTx/>
              <a:buChar char="-"/>
            </a:pPr>
            <a:r>
              <a:rPr lang="en-US" altLang="en-US" sz="2400"/>
              <a:t>Flight to Egypt (Hos. 11:1)</a:t>
            </a:r>
          </a:p>
          <a:p>
            <a:pPr lvl="1" eaLnBrk="1" hangingPunct="1">
              <a:buFontTx/>
              <a:buChar char="-"/>
            </a:pPr>
            <a:r>
              <a:rPr lang="en-US" altLang="en-US" sz="2400"/>
              <a:t>Return to Nazareth</a:t>
            </a:r>
          </a:p>
        </p:txBody>
      </p:sp>
    </p:spTree>
    <p:extLst>
      <p:ext uri="{BB962C8B-B14F-4D97-AF65-F5344CB8AC3E}">
        <p14:creationId xmlns:p14="http://schemas.microsoft.com/office/powerpoint/2010/main" val="4185351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>
            <a:extLst>
              <a:ext uri="{FF2B5EF4-FFF2-40B4-BE49-F238E27FC236}">
                <a16:creationId xmlns:a16="http://schemas.microsoft.com/office/drawing/2014/main" id="{5FA6D19E-A283-4742-8B6C-AB16F2F3F1C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Content of Matthew’s Gospel</a:t>
            </a:r>
          </a:p>
        </p:txBody>
      </p:sp>
      <p:sp>
        <p:nvSpPr>
          <p:cNvPr id="16386" name="Rectangle 3">
            <a:extLst>
              <a:ext uri="{FF2B5EF4-FFF2-40B4-BE49-F238E27FC236}">
                <a16:creationId xmlns:a16="http://schemas.microsoft.com/office/drawing/2014/main" id="{12B589E6-769C-DC4B-8BD8-E5EC3A2354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/>
              <a:t>	FIVE DISCOURSES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/>
              <a:t>	</a:t>
            </a:r>
            <a:r>
              <a:rPr lang="en-US" altLang="en-US">
                <a:solidFill>
                  <a:schemeClr val="folHlink"/>
                </a:solidFill>
              </a:rPr>
              <a:t>Matt. 5-7: Sermon on the Mount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solidFill>
                  <a:schemeClr val="folHlink"/>
                </a:solidFill>
              </a:rPr>
              <a:t>	Matt. 10: Discourse on mission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solidFill>
                  <a:schemeClr val="folHlink"/>
                </a:solidFill>
              </a:rPr>
              <a:t>	Matt. 13: Discourse on the kingdom; parables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solidFill>
                  <a:schemeClr val="folHlink"/>
                </a:solidFill>
              </a:rPr>
              <a:t>	Matt. 18: Discourse on the Church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solidFill>
                  <a:schemeClr val="folHlink"/>
                </a:solidFill>
              </a:rPr>
              <a:t>	Matt. 24-25: Discourse on the End Times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5747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>
            <a:extLst>
              <a:ext uri="{FF2B5EF4-FFF2-40B4-BE49-F238E27FC236}">
                <a16:creationId xmlns:a16="http://schemas.microsoft.com/office/drawing/2014/main" id="{6C450171-983D-7044-AD28-7F37595444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Themes and Motifs</a:t>
            </a:r>
          </a:p>
        </p:txBody>
      </p:sp>
      <p:sp>
        <p:nvSpPr>
          <p:cNvPr id="17410" name="Rectangle 3">
            <a:extLst>
              <a:ext uri="{FF2B5EF4-FFF2-40B4-BE49-F238E27FC236}">
                <a16:creationId xmlns:a16="http://schemas.microsoft.com/office/drawing/2014/main" id="{9B065FF8-AC80-6C46-9263-9E735568D8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/>
              <a:t>Links with Markan themes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/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Distinctively Matthean motifs: Jesus is the Messiah predicted in Scripture and his definition of messiahship.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/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Jewishness is not uncritical.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/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The Church (</a:t>
            </a:r>
            <a:r>
              <a:rPr lang="en-US" altLang="en-US" sz="2400" i="1"/>
              <a:t>ekkl</a:t>
            </a:r>
            <a:r>
              <a:rPr lang="en-US" altLang="ja-JP" sz="2400" i="1">
                <a:ea typeface="ＭＳ Ｐゴシック" panose="020B0600070205080204" pitchFamily="34" charset="-128"/>
              </a:rPr>
              <a:t>êsia</a:t>
            </a:r>
            <a:r>
              <a:rPr lang="en-US" altLang="ja-JP" sz="2400">
                <a:ea typeface="ＭＳ Ｐゴシック" panose="020B0600070205080204" pitchFamily="34" charset="-128"/>
              </a:rPr>
              <a:t>) is central to salvation (cf. 18:20; 28:16-20).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684138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>
            <a:extLst>
              <a:ext uri="{FF2B5EF4-FFF2-40B4-BE49-F238E27FC236}">
                <a16:creationId xmlns:a16="http://schemas.microsoft.com/office/drawing/2014/main" id="{9A65052E-4D3E-DB4B-A195-B0A5F37844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Reconstructing the Matthean Community</a:t>
            </a:r>
          </a:p>
        </p:txBody>
      </p:sp>
      <p:sp>
        <p:nvSpPr>
          <p:cNvPr id="18434" name="Rectangle 3">
            <a:extLst>
              <a:ext uri="{FF2B5EF4-FFF2-40B4-BE49-F238E27FC236}">
                <a16:creationId xmlns:a16="http://schemas.microsoft.com/office/drawing/2014/main" id="{C35A9595-E342-7947-84BD-372455AACB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/>
              <a:t>	Social-Scientific Criticism: insights from sociology (social-scientific theories) are applied in order to determine the nature of the social world of the early Christians.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/>
              <a:t>	What is the social construction of reality and what form of religious legitimization is used (Berger and Luckman)?</a:t>
            </a:r>
          </a:p>
        </p:txBody>
      </p:sp>
    </p:spTree>
    <p:extLst>
      <p:ext uri="{BB962C8B-B14F-4D97-AF65-F5344CB8AC3E}">
        <p14:creationId xmlns:p14="http://schemas.microsoft.com/office/powerpoint/2010/main" val="1358454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>
            <a:extLst>
              <a:ext uri="{FF2B5EF4-FFF2-40B4-BE49-F238E27FC236}">
                <a16:creationId xmlns:a16="http://schemas.microsoft.com/office/drawing/2014/main" id="{176D8EDD-7CAA-C346-8466-3627DE4322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Contours of the Community</a:t>
            </a:r>
          </a:p>
        </p:txBody>
      </p:sp>
      <p:sp>
        <p:nvSpPr>
          <p:cNvPr id="20482" name="Rectangle 3">
            <a:extLst>
              <a:ext uri="{FF2B5EF4-FFF2-40B4-BE49-F238E27FC236}">
                <a16:creationId xmlns:a16="http://schemas.microsoft.com/office/drawing/2014/main" id="{084E28D5-369A-B944-A749-2ADD17724C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/>
            <a:r>
              <a:rPr lang="en-US" altLang="en-US" sz="2800"/>
              <a:t>Jewish Christian group (probably based in Antioch).</a:t>
            </a:r>
          </a:p>
          <a:p>
            <a:pPr algn="just" eaLnBrk="1" hangingPunct="1"/>
            <a:r>
              <a:rPr lang="en-US" altLang="en-US" sz="2800"/>
              <a:t>No longer associated with Jewish synagogues (due to eviction?).</a:t>
            </a:r>
          </a:p>
          <a:p>
            <a:pPr algn="just" eaLnBrk="1" hangingPunct="1"/>
            <a:r>
              <a:rPr lang="en-US" altLang="en-US" sz="2800"/>
              <a:t>The community lived in conformity to the Law.</a:t>
            </a:r>
          </a:p>
          <a:p>
            <a:pPr algn="just" eaLnBrk="1" hangingPunct="1"/>
            <a:r>
              <a:rPr lang="en-US" altLang="en-US" sz="2800"/>
              <a:t>Recent breach with the synagogue.</a:t>
            </a:r>
          </a:p>
          <a:p>
            <a:pPr algn="just" eaLnBrk="1" hangingPunct="1"/>
            <a:r>
              <a:rPr lang="en-US" altLang="en-US" sz="2800"/>
              <a:t>Engagement in a Gentile mission.</a:t>
            </a:r>
          </a:p>
        </p:txBody>
      </p:sp>
    </p:spTree>
    <p:extLst>
      <p:ext uri="{BB962C8B-B14F-4D97-AF65-F5344CB8AC3E}">
        <p14:creationId xmlns:p14="http://schemas.microsoft.com/office/powerpoint/2010/main" val="20945369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>
            <a:extLst>
              <a:ext uri="{FF2B5EF4-FFF2-40B4-BE49-F238E27FC236}">
                <a16:creationId xmlns:a16="http://schemas.microsoft.com/office/drawing/2014/main" id="{FA188B9B-F86B-3D40-837E-20AE0D46DF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Jewish or Jewish-Christian Community?</a:t>
            </a:r>
          </a:p>
        </p:txBody>
      </p:sp>
      <p:sp>
        <p:nvSpPr>
          <p:cNvPr id="19458" name="Rectangle 3">
            <a:extLst>
              <a:ext uri="{FF2B5EF4-FFF2-40B4-BE49-F238E27FC236}">
                <a16:creationId xmlns:a16="http://schemas.microsoft.com/office/drawing/2014/main" id="{945F9809-5589-1344-A3F6-D05CD42D77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/>
              <a:t>	Does Matthew’s Gospel stem from a community that identified itself as Jewish (Overman) or as Jewish Christian (Stanton)?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Reverence to the Torah (5:17-19), but woes addressed to scribes and Pharisees (Matt. 23).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Jesus avoids Gentile towns (10:5-6), but the great commission embraces Gentiles (28:19).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Jewish Christian christology (Son of David), but rejection of Israel (13:11-15).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17717926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850</TotalTime>
  <Words>237</Words>
  <Application>Microsoft Macintosh PowerPoint</Application>
  <PresentationFormat>On-screen Show (4:3)</PresentationFormat>
  <Paragraphs>46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ＭＳ Ｐゴシック</vt:lpstr>
      <vt:lpstr>Arial</vt:lpstr>
      <vt:lpstr>Calibri</vt:lpstr>
      <vt:lpstr>Wingdings</vt:lpstr>
      <vt:lpstr>Office Theme</vt:lpstr>
      <vt:lpstr>The Gospel of Matthew</vt:lpstr>
      <vt:lpstr>Authorship - Origin - Date</vt:lpstr>
      <vt:lpstr>Content of Matthew’s Gospel</vt:lpstr>
      <vt:lpstr>Content of Matthew’s Gospel</vt:lpstr>
      <vt:lpstr>Themes and Motifs</vt:lpstr>
      <vt:lpstr>Reconstructing the Matthean Community</vt:lpstr>
      <vt:lpstr>Contours of the Community</vt:lpstr>
      <vt:lpstr>Jewish or Jewish-Christian Community?</vt:lpstr>
    </vt:vector>
  </TitlesOfParts>
  <Company/>
  <LinksUpToDate>false</LinksUpToDate>
  <SharedDoc>false</SharedDoc>
  <HyperlinksChanged>false</HyperlinksChanged>
  <AppVersion>16.0011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(HUSK5001)</dc:title>
  <dc:creator>Catrin Williams</dc:creator>
  <cp:lastModifiedBy>Microsoft Office User</cp:lastModifiedBy>
  <cp:revision>101</cp:revision>
  <dcterms:created xsi:type="dcterms:W3CDTF">2015-10-16T14:23:02Z</dcterms:created>
  <dcterms:modified xsi:type="dcterms:W3CDTF">2018-05-16T15:05:15Z</dcterms:modified>
</cp:coreProperties>
</file>