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2"/>
  </p:notesMasterIdLst>
  <p:sldIdLst>
    <p:sldId id="256" r:id="rId2"/>
    <p:sldId id="257" r:id="rId3"/>
    <p:sldId id="266" r:id="rId4"/>
    <p:sldId id="259" r:id="rId5"/>
    <p:sldId id="275" r:id="rId6"/>
    <p:sldId id="276" r:id="rId7"/>
    <p:sldId id="277" r:id="rId8"/>
    <p:sldId id="278" r:id="rId9"/>
    <p:sldId id="279" r:id="rId10"/>
    <p:sldId id="267" r:id="rId11"/>
    <p:sldId id="260" r:id="rId12"/>
    <p:sldId id="261" r:id="rId13"/>
    <p:sldId id="268" r:id="rId14"/>
    <p:sldId id="264" r:id="rId15"/>
    <p:sldId id="265" r:id="rId16"/>
    <p:sldId id="262" r:id="rId17"/>
    <p:sldId id="269" r:id="rId18"/>
    <p:sldId id="270" r:id="rId19"/>
    <p:sldId id="271" r:id="rId20"/>
    <p:sldId id="272"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5" d="100"/>
          <a:sy n="65" d="100"/>
        </p:scale>
        <p:origin x="93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32211A-3819-40B4-BE43-AF397622F360}" type="datetimeFigureOut">
              <a:rPr lang="en-GB" smtClean="0"/>
              <a:t>01/12/2017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CC162C-1673-46AB-B651-45F79C77031E}" type="slidenum">
              <a:rPr lang="en-GB" smtClean="0"/>
              <a:t>‹#›</a:t>
            </a:fld>
            <a:endParaRPr lang="en-GB"/>
          </a:p>
        </p:txBody>
      </p:sp>
    </p:spTree>
    <p:extLst>
      <p:ext uri="{BB962C8B-B14F-4D97-AF65-F5344CB8AC3E}">
        <p14:creationId xmlns:p14="http://schemas.microsoft.com/office/powerpoint/2010/main" val="9854741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FAE55A1-D251-4F40-9504-498ED39095A3}" type="slidenum">
              <a:rPr lang="en-GB" smtClean="0"/>
              <a:t>5</a:t>
            </a:fld>
            <a:endParaRPr lang="en-GB"/>
          </a:p>
        </p:txBody>
      </p:sp>
    </p:spTree>
    <p:extLst>
      <p:ext uri="{BB962C8B-B14F-4D97-AF65-F5344CB8AC3E}">
        <p14:creationId xmlns:p14="http://schemas.microsoft.com/office/powerpoint/2010/main" val="1914531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F7AFFB9B-9FB8-469E-96F9-4D32314110B6}" type="datetimeFigureOut">
              <a:rPr lang="en-US" dirty="0"/>
              <a:t>12/1/2017</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dirty="0"/>
              <a:t>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dirty="0"/>
              <a:t>12/1/2017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dirty="0"/>
              <a:t>12/1/2017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12/1/2017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0C3BFE2-83B7-4B0A-B9D3-AB28331082B3}" type="datetimeFigureOut">
              <a:rPr lang="en-US" dirty="0"/>
              <a:t>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41D2AC3-6A0B-4169-B1EA-E3AE8B351BDD}" type="datetimeFigureOut">
              <a:rPr lang="en-US" dirty="0"/>
              <a:t>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AEF5746-5284-4951-9F37-7AE924EDBCB7}" type="datetimeFigureOut">
              <a:rPr lang="en-US" dirty="0"/>
              <a:t>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2398B29-7265-4A65-A2A4-6703C057B7C1}" type="datetimeFigureOut">
              <a:rPr lang="en-US" dirty="0"/>
              <a:t>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8FBA082-94DF-4C4B-A041-6624924AB0A8}" type="datetimeFigureOut">
              <a:rPr lang="en-US" dirty="0"/>
              <a:t>12/1/2017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27686C4-3AB5-4E0C-86CA-FB108C350AA9}" type="datetimeFigureOut">
              <a:rPr lang="en-US" dirty="0"/>
              <a:t>12/1/2017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dirty="0"/>
              <a:t>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dirty="0"/>
              <a:t>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96027F-7875-4030-9381-8BD8C4F21935}" type="datetimeFigureOut">
              <a:rPr lang="en-US" dirty="0"/>
              <a:t>12/1/2017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53008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C35BB1C6-BF8F-4481-8AB2-603A1C8A906A}" type="datetimeFigureOut">
              <a:rPr lang="en-US" dirty="0"/>
              <a:t>12/1/2017</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 id="2147483669" r:id="rId18"/>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hyperlink" Target="https://www.youtube.com/watch?v=dHc-AeR_Ve0"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bbc.co.uk/news/uk-England-London-40272168" TargetMode="External"/><Relationship Id="rId2" Type="http://schemas.openxmlformats.org/officeDocument/2006/relationships/hyperlink" Target="http://www.independent.co.uk/voices/Grenfell-tower-fire-inquiry-government-failure-broken-promises-sprinklers-social-housing-a7946086.html" TargetMode="External"/><Relationship Id="rId1" Type="http://schemas.openxmlformats.org/officeDocument/2006/relationships/slideLayout" Target="../slideLayouts/slideLayout2.xml"/><Relationship Id="rId4" Type="http://schemas.openxmlformats.org/officeDocument/2006/relationships/hyperlink" Target="http://www.bing.com/search?q=guardian+Grenfell+tower+identified+as+omnis+exteriors&amp;qs=n&amp;form=QBRE&amp;cvid=AF34DB0D89394262A035AA2D648202A8"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www,independent.co.uk/news/uk/home-news/Grenfell-tower-cladding-fire-cause-improve-Kensington-block-flats-appearance-blaze-24-storey-west-a7789951.html" TargetMode="External"/><Relationship Id="rId2" Type="http://schemas.openxmlformats.org/officeDocument/2006/relationships/hyperlink" Target="http://www.theguardian.com/housing-network/2017/sep/22/social-housing-Grenfell-cuts-limbo-policy-sajid-javid" TargetMode="External"/><Relationship Id="rId1" Type="http://schemas.openxmlformats.org/officeDocument/2006/relationships/slideLayout" Target="../slideLayouts/slideLayout2.xml"/><Relationship Id="rId4" Type="http://schemas.openxmlformats.org/officeDocument/2006/relationships/hyperlink" Target="http://www.theguardian.com/uk-news/2017/oct/11/Grenfell-fire-only-10-households-affected-have-permanent-home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www.theguardian.com/housing-network/2017/seo/19/Grenfell-opportunity-fix-broken-housing-system" TargetMode="External"/><Relationship Id="rId2" Type="http://schemas.openxmlformats.org/officeDocument/2006/relationships/hyperlink" Target="http://www.independent.co.uk/news/uk/home-news/Grenfell-tower-cladding-scandal-council-funding-government-no-guarantee-local-government-budgets--a7809216.html" TargetMode="External"/><Relationship Id="rId1" Type="http://schemas.openxmlformats.org/officeDocument/2006/relationships/slideLayout" Target="../slideLayouts/slideLayout2.xml"/><Relationship Id="rId5" Type="http://schemas.openxmlformats.org/officeDocument/2006/relationships/hyperlink" Target="http://www.independent.co.uk/news/uk/home-news/Grenfell-tower-building-fires-construction-industry-health-safety-London-fire-brigade-Kensington-lfb-a8048521.html" TargetMode="External"/><Relationship Id="rId4" Type="http://schemas.openxmlformats.org/officeDocument/2006/relationships/hyperlink" Target="http://www.theguardian.com/society/2017/oct/06/ministers-refusing-pay-improvements-fire-safety-Grenfe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D98F2-3473-47C2-8C17-109BA895C696}"/>
              </a:ext>
            </a:extLst>
          </p:cNvPr>
          <p:cNvSpPr>
            <a:spLocks noGrp="1"/>
          </p:cNvSpPr>
          <p:nvPr>
            <p:ph type="ctrTitle"/>
          </p:nvPr>
        </p:nvSpPr>
        <p:spPr/>
        <p:txBody>
          <a:bodyPr>
            <a:normAutofit/>
          </a:bodyPr>
          <a:lstStyle/>
          <a:p>
            <a:r>
              <a:rPr lang="en-GB" sz="9600" dirty="0"/>
              <a:t>Social housing in trouble?/@</a:t>
            </a:r>
          </a:p>
        </p:txBody>
      </p:sp>
      <p:sp>
        <p:nvSpPr>
          <p:cNvPr id="3" name="Subtitle 2">
            <a:extLst>
              <a:ext uri="{FF2B5EF4-FFF2-40B4-BE49-F238E27FC236}">
                <a16:creationId xmlns:a16="http://schemas.microsoft.com/office/drawing/2014/main" id="{703937E7-0BBE-444C-B05F-43B3870A82DB}"/>
              </a:ext>
            </a:extLst>
          </p:cNvPr>
          <p:cNvSpPr>
            <a:spLocks noGrp="1"/>
          </p:cNvSpPr>
          <p:nvPr>
            <p:ph type="subTitle" idx="1"/>
          </p:nvPr>
        </p:nvSpPr>
        <p:spPr/>
        <p:txBody>
          <a:bodyPr/>
          <a:lstStyle/>
          <a:p>
            <a:r>
              <a:rPr lang="en-GB" sz="2400" dirty="0"/>
              <a:t>By Caitlin </a:t>
            </a:r>
            <a:r>
              <a:rPr lang="en-GB" sz="2400" dirty="0" err="1"/>
              <a:t>elias</a:t>
            </a:r>
            <a:r>
              <a:rPr lang="en-GB" sz="2400" dirty="0"/>
              <a:t>, </a:t>
            </a:r>
            <a:r>
              <a:rPr lang="en-GB" sz="2400" dirty="0" err="1"/>
              <a:t>abby</a:t>
            </a:r>
            <a:r>
              <a:rPr lang="en-GB" sz="2400" dirty="0"/>
              <a:t> leigh Williams, leigh Williams, and Charlie </a:t>
            </a:r>
            <a:r>
              <a:rPr lang="en-GB" sz="2400" dirty="0" err="1"/>
              <a:t>dyson</a:t>
            </a:r>
            <a:r>
              <a:rPr lang="en-GB" sz="2000" dirty="0"/>
              <a:t>.</a:t>
            </a:r>
          </a:p>
        </p:txBody>
      </p:sp>
    </p:spTree>
    <p:extLst>
      <p:ext uri="{BB962C8B-B14F-4D97-AF65-F5344CB8AC3E}">
        <p14:creationId xmlns:p14="http://schemas.microsoft.com/office/powerpoint/2010/main" val="38079761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3FBE0-1930-4100-BBE9-93745ED2D799}"/>
              </a:ext>
            </a:extLst>
          </p:cNvPr>
          <p:cNvSpPr>
            <a:spLocks noGrp="1"/>
          </p:cNvSpPr>
          <p:nvPr>
            <p:ph type="title"/>
          </p:nvPr>
        </p:nvSpPr>
        <p:spPr/>
        <p:txBody>
          <a:bodyPr/>
          <a:lstStyle/>
          <a:p>
            <a:r>
              <a:rPr lang="en-GB" dirty="0"/>
              <a:t>The history of social housing</a:t>
            </a:r>
          </a:p>
        </p:txBody>
      </p:sp>
      <p:sp>
        <p:nvSpPr>
          <p:cNvPr id="3" name="Content Placeholder 2">
            <a:extLst>
              <a:ext uri="{FF2B5EF4-FFF2-40B4-BE49-F238E27FC236}">
                <a16:creationId xmlns:a16="http://schemas.microsoft.com/office/drawing/2014/main" id="{487CEAD9-38D3-4729-84E7-837AF0E5A832}"/>
              </a:ext>
            </a:extLst>
          </p:cNvPr>
          <p:cNvSpPr>
            <a:spLocks noGrp="1"/>
          </p:cNvSpPr>
          <p:nvPr>
            <p:ph sz="quarter" idx="13"/>
          </p:nvPr>
        </p:nvSpPr>
        <p:spPr>
          <a:xfrm>
            <a:off x="235528" y="1690255"/>
            <a:ext cx="7910946" cy="3491345"/>
          </a:xfrm>
        </p:spPr>
        <p:txBody>
          <a:bodyPr>
            <a:normAutofit/>
          </a:bodyPr>
          <a:lstStyle/>
          <a:p>
            <a:r>
              <a:rPr lang="en-GB" sz="1400" cap="none" dirty="0"/>
              <a:t>The social housing policy makes housing affordable for everyone.  It provides housing for those who are experiencing hardship at current stages in their life.  </a:t>
            </a:r>
          </a:p>
          <a:p>
            <a:r>
              <a:rPr lang="en-GB" sz="1400" cap="none" dirty="0"/>
              <a:t>In 1890 ‘The housing of the Working Classes Act’ was introduced.  This encouraged local authorities to improve the standard of housing supplied to those whom were struggling with income.  Three years after this act was introduced London County Council had built their first council estate.  Later on built many more. </a:t>
            </a:r>
          </a:p>
          <a:p>
            <a:r>
              <a:rPr lang="en-GB" sz="1400" cap="none" dirty="0"/>
              <a:t>.During the 1930’s a Housing Act was introduced by the labour government, it implemented the clearing of slums and the building of new homes for those with low income.  This was expanding their estates for those less fortunate. </a:t>
            </a:r>
          </a:p>
        </p:txBody>
      </p:sp>
    </p:spTree>
    <p:extLst>
      <p:ext uri="{BB962C8B-B14F-4D97-AF65-F5344CB8AC3E}">
        <p14:creationId xmlns:p14="http://schemas.microsoft.com/office/powerpoint/2010/main" val="2328972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D3700-270D-42AC-9EE9-58690E03C1BC}"/>
              </a:ext>
            </a:extLst>
          </p:cNvPr>
          <p:cNvSpPr>
            <a:spLocks noGrp="1"/>
          </p:cNvSpPr>
          <p:nvPr>
            <p:ph type="title"/>
          </p:nvPr>
        </p:nvSpPr>
        <p:spPr/>
        <p:txBody>
          <a:bodyPr/>
          <a:lstStyle/>
          <a:p>
            <a:r>
              <a:rPr lang="en-GB" dirty="0"/>
              <a:t>The history of social housing</a:t>
            </a:r>
          </a:p>
        </p:txBody>
      </p:sp>
      <p:sp>
        <p:nvSpPr>
          <p:cNvPr id="3" name="Content Placeholder 2">
            <a:extLst>
              <a:ext uri="{FF2B5EF4-FFF2-40B4-BE49-F238E27FC236}">
                <a16:creationId xmlns:a16="http://schemas.microsoft.com/office/drawing/2014/main" id="{6D703D2F-E960-43FF-B815-6D98D5CBB8B3}"/>
              </a:ext>
            </a:extLst>
          </p:cNvPr>
          <p:cNvSpPr>
            <a:spLocks noGrp="1"/>
          </p:cNvSpPr>
          <p:nvPr>
            <p:ph sz="quarter" idx="13"/>
          </p:nvPr>
        </p:nvSpPr>
        <p:spPr>
          <a:xfrm>
            <a:off x="346364" y="1524000"/>
            <a:ext cx="8104909" cy="4142509"/>
          </a:xfrm>
        </p:spPr>
        <p:txBody>
          <a:bodyPr>
            <a:normAutofit/>
          </a:bodyPr>
          <a:lstStyle/>
          <a:p>
            <a:r>
              <a:rPr lang="en-GB" sz="1400" cap="none" dirty="0"/>
              <a:t>In 1942 The Beveridge report lead to the foundation of the welfare state which resulted in s plan for a mass housing programme.</a:t>
            </a:r>
          </a:p>
          <a:p>
            <a:r>
              <a:rPr lang="en-GB" sz="1400" cap="none" dirty="0"/>
              <a:t>In 1951 the conservatives manifesto included high rise flats to lower the total number of people who are homeless.  Sixteen years later one of the main buildings had partially collapsed due to a gas explosion.  After this incident British standards created a new structural design.  This included concrete designs being put in place to prevent another disaster on this scale from occurring in the future. </a:t>
            </a:r>
          </a:p>
          <a:p>
            <a:r>
              <a:rPr lang="en-GB" sz="1400" cap="none" dirty="0"/>
              <a:t>In 1977 the Housing Act made all local authorities house all the homeless people.  By 1979 due to the previous act being put in place over 40% of the population were living in housing provided by local authorities.  </a:t>
            </a:r>
          </a:p>
          <a:p>
            <a:r>
              <a:rPr lang="en-GB" sz="1400" cap="none" dirty="0"/>
              <a:t>From the 1980’s up until 2013, new homes built by local authorities has decreased.  However, throughout these years the number of tenants living in housing provided by housing associations has fluctuated.  The number of homes owned by private landlords had increased up until 2008 but fell drastically after this. </a:t>
            </a:r>
          </a:p>
          <a:p>
            <a:endParaRPr lang="en-GB" sz="1400" cap="none" dirty="0"/>
          </a:p>
        </p:txBody>
      </p:sp>
    </p:spTree>
    <p:extLst>
      <p:ext uri="{BB962C8B-B14F-4D97-AF65-F5344CB8AC3E}">
        <p14:creationId xmlns:p14="http://schemas.microsoft.com/office/powerpoint/2010/main" val="2008485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61B22-35CE-410F-9081-8F9BCD116900}"/>
              </a:ext>
            </a:extLst>
          </p:cNvPr>
          <p:cNvSpPr>
            <a:spLocks noGrp="1"/>
          </p:cNvSpPr>
          <p:nvPr>
            <p:ph type="title"/>
          </p:nvPr>
        </p:nvSpPr>
        <p:spPr/>
        <p:txBody>
          <a:bodyPr>
            <a:normAutofit fontScale="90000"/>
          </a:bodyPr>
          <a:lstStyle/>
          <a:p>
            <a:r>
              <a:rPr lang="en-GB" dirty="0"/>
              <a:t>The history of social housing finance</a:t>
            </a:r>
          </a:p>
        </p:txBody>
      </p:sp>
      <p:sp>
        <p:nvSpPr>
          <p:cNvPr id="3" name="Content Placeholder 2">
            <a:extLst>
              <a:ext uri="{FF2B5EF4-FFF2-40B4-BE49-F238E27FC236}">
                <a16:creationId xmlns:a16="http://schemas.microsoft.com/office/drawing/2014/main" id="{4761827A-8C31-4C31-BFC5-38CC25CE4EA2}"/>
              </a:ext>
            </a:extLst>
          </p:cNvPr>
          <p:cNvSpPr>
            <a:spLocks noGrp="1"/>
          </p:cNvSpPr>
          <p:nvPr>
            <p:ph sz="quarter" idx="13"/>
          </p:nvPr>
        </p:nvSpPr>
        <p:spPr>
          <a:xfrm>
            <a:off x="0" y="1496291"/>
            <a:ext cx="7973291" cy="4461164"/>
          </a:xfrm>
        </p:spPr>
        <p:txBody>
          <a:bodyPr>
            <a:normAutofit/>
          </a:bodyPr>
          <a:lstStyle/>
          <a:p>
            <a:r>
              <a:rPr lang="en-GB" sz="1400" cap="none" dirty="0"/>
              <a:t>From the 1980’s the housing finance corporation had established further funding initiatives.  When people with a high income bought houses to rent out they let with agreements that they would get a fixed amount of rent at the end of each working month.  When rented out to low income families, they were guaranteed a fixed amount of money paid out by the housing benefits which were provided by the government.  </a:t>
            </a:r>
          </a:p>
          <a:p>
            <a:r>
              <a:rPr lang="en-GB" sz="1400" cap="none" dirty="0"/>
              <a:t>In 2010 to 2015 during the conservative and liberal democrat coalition there was a plan to give a boost to funding new affordable homes.  The government planned to release  £500 million to build new homes that were affordable for the people with less income.  This amount of money was set to build up to 4,300 houses.  These will then be rented out and guaranteed money back due to the rent per month cap limit.  They also allow more competitive rates within the different housing </a:t>
            </a:r>
            <a:r>
              <a:rPr lang="en-GB" sz="1400" cap="none" dirty="0" err="1"/>
              <a:t>assosciations</a:t>
            </a:r>
            <a:r>
              <a:rPr lang="en-GB" sz="1400" cap="none" dirty="0"/>
              <a:t> in different areas.  These houses are the total amount on top of the 170,000 houses they had already built for </a:t>
            </a:r>
            <a:r>
              <a:rPr lang="en-GB" sz="1400" cap="none" dirty="0" err="1"/>
              <a:t>assosciations</a:t>
            </a:r>
            <a:r>
              <a:rPr lang="en-GB" sz="1400" cap="none" dirty="0"/>
              <a:t>.  </a:t>
            </a:r>
          </a:p>
          <a:p>
            <a:endParaRPr lang="en-GB" sz="1400" cap="none" dirty="0"/>
          </a:p>
        </p:txBody>
      </p:sp>
    </p:spTree>
    <p:extLst>
      <p:ext uri="{BB962C8B-B14F-4D97-AF65-F5344CB8AC3E}">
        <p14:creationId xmlns:p14="http://schemas.microsoft.com/office/powerpoint/2010/main" val="21927607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3"/>
          <a:stretch>
            <a:fillRect/>
          </a:stretch>
        </p:blipFill>
        <p:spPr>
          <a:xfrm>
            <a:off x="5785748" y="1180636"/>
            <a:ext cx="5761219" cy="3365284"/>
          </a:xfrm>
          <a:prstGeom prst="rect">
            <a:avLst/>
          </a:prstGeom>
        </p:spPr>
      </p:pic>
      <p:sp>
        <p:nvSpPr>
          <p:cNvPr id="13" name="TextBox 12"/>
          <p:cNvSpPr txBox="1"/>
          <p:nvPr/>
        </p:nvSpPr>
        <p:spPr>
          <a:xfrm>
            <a:off x="2452744" y="4980791"/>
            <a:ext cx="7594898" cy="369332"/>
          </a:xfrm>
          <a:prstGeom prst="rect">
            <a:avLst/>
          </a:prstGeom>
          <a:noFill/>
        </p:spPr>
        <p:txBody>
          <a:bodyPr wrap="square" rtlCol="0">
            <a:spAutoFit/>
          </a:bodyPr>
          <a:lstStyle/>
          <a:p>
            <a:r>
              <a:rPr lang="en-GB">
                <a:hlinkClick r:id="rId4"/>
              </a:rPr>
              <a:t>https://www.youtube.com/watch?v=dHc-AeR_Ve0</a:t>
            </a:r>
            <a:r>
              <a:rPr lang="en-GB"/>
              <a:t> </a:t>
            </a:r>
          </a:p>
        </p:txBody>
      </p:sp>
      <p:sp>
        <p:nvSpPr>
          <p:cNvPr id="14" name="TextBox 13"/>
          <p:cNvSpPr txBox="1"/>
          <p:nvPr/>
        </p:nvSpPr>
        <p:spPr>
          <a:xfrm>
            <a:off x="9072708" y="4545920"/>
            <a:ext cx="2474259" cy="261610"/>
          </a:xfrm>
          <a:prstGeom prst="rect">
            <a:avLst/>
          </a:prstGeom>
          <a:noFill/>
        </p:spPr>
        <p:txBody>
          <a:bodyPr wrap="square" rtlCol="0">
            <a:spAutoFit/>
          </a:bodyPr>
          <a:lstStyle/>
          <a:p>
            <a:r>
              <a:rPr lang="en-GB" sz="1100"/>
              <a:t>Picture: Morley, 2017 Metro.co.uk</a:t>
            </a:r>
          </a:p>
        </p:txBody>
      </p:sp>
      <p:sp>
        <p:nvSpPr>
          <p:cNvPr id="15" name="TextBox 14"/>
          <p:cNvSpPr txBox="1"/>
          <p:nvPr/>
        </p:nvSpPr>
        <p:spPr>
          <a:xfrm>
            <a:off x="4365739" y="4545920"/>
            <a:ext cx="1420009" cy="261610"/>
          </a:xfrm>
          <a:prstGeom prst="rect">
            <a:avLst/>
          </a:prstGeom>
          <a:noFill/>
        </p:spPr>
        <p:txBody>
          <a:bodyPr wrap="square" rtlCol="0">
            <a:spAutoFit/>
          </a:bodyPr>
          <a:lstStyle/>
          <a:p>
            <a:r>
              <a:rPr lang="en-GB" sz="1100"/>
              <a:t>Picture: BBC 2017</a:t>
            </a:r>
          </a:p>
        </p:txBody>
      </p:sp>
      <p:pic>
        <p:nvPicPr>
          <p:cNvPr id="16" name="Picture 15"/>
          <p:cNvPicPr>
            <a:picLocks noChangeAspect="1"/>
          </p:cNvPicPr>
          <p:nvPr/>
        </p:nvPicPr>
        <p:blipFill>
          <a:blip r:embed="rId5"/>
          <a:stretch>
            <a:fillRect/>
          </a:stretch>
        </p:blipFill>
        <p:spPr>
          <a:xfrm>
            <a:off x="1484555" y="1178842"/>
            <a:ext cx="4115317" cy="3367078"/>
          </a:xfrm>
          <a:prstGeom prst="rect">
            <a:avLst/>
          </a:prstGeom>
        </p:spPr>
      </p:pic>
    </p:spTree>
    <p:extLst>
      <p:ext uri="{BB962C8B-B14F-4D97-AF65-F5344CB8AC3E}">
        <p14:creationId xmlns:p14="http://schemas.microsoft.com/office/powerpoint/2010/main" val="4132810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819308" y="1064972"/>
            <a:ext cx="6030401" cy="4462497"/>
          </a:xfrm>
          <a:prstGeom prst="rect">
            <a:avLst/>
          </a:prstGeom>
        </p:spPr>
      </p:pic>
    </p:spTree>
    <p:extLst>
      <p:ext uri="{BB962C8B-B14F-4D97-AF65-F5344CB8AC3E}">
        <p14:creationId xmlns:p14="http://schemas.microsoft.com/office/powerpoint/2010/main" val="14791370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674429" y="1655051"/>
            <a:ext cx="2705100" cy="2686050"/>
          </a:xfrm>
          <a:prstGeom prst="rect">
            <a:avLst/>
          </a:prstGeom>
        </p:spPr>
      </p:pic>
      <p:pic>
        <p:nvPicPr>
          <p:cNvPr id="3" name="Picture 2"/>
          <p:cNvPicPr>
            <a:picLocks noChangeAspect="1"/>
          </p:cNvPicPr>
          <p:nvPr/>
        </p:nvPicPr>
        <p:blipFill>
          <a:blip r:embed="rId3"/>
          <a:stretch>
            <a:fillRect/>
          </a:stretch>
        </p:blipFill>
        <p:spPr>
          <a:xfrm>
            <a:off x="7834312" y="1655051"/>
            <a:ext cx="2686543" cy="2686543"/>
          </a:xfrm>
          <a:prstGeom prst="rect">
            <a:avLst/>
          </a:prstGeom>
        </p:spPr>
      </p:pic>
      <p:pic>
        <p:nvPicPr>
          <p:cNvPr id="4" name="Picture 3"/>
          <p:cNvPicPr>
            <a:picLocks noChangeAspect="1"/>
          </p:cNvPicPr>
          <p:nvPr/>
        </p:nvPicPr>
        <p:blipFill>
          <a:blip r:embed="rId4"/>
          <a:stretch>
            <a:fillRect/>
          </a:stretch>
        </p:blipFill>
        <p:spPr>
          <a:xfrm>
            <a:off x="9177583" y="2744843"/>
            <a:ext cx="1848507" cy="1848507"/>
          </a:xfrm>
          <a:prstGeom prst="rect">
            <a:avLst/>
          </a:prstGeom>
        </p:spPr>
      </p:pic>
      <p:pic>
        <p:nvPicPr>
          <p:cNvPr id="5" name="Picture 4"/>
          <p:cNvPicPr>
            <a:picLocks noChangeAspect="1"/>
          </p:cNvPicPr>
          <p:nvPr/>
        </p:nvPicPr>
        <p:blipFill>
          <a:blip r:embed="rId5"/>
          <a:stretch>
            <a:fillRect/>
          </a:stretch>
        </p:blipFill>
        <p:spPr>
          <a:xfrm>
            <a:off x="4942742" y="1071197"/>
            <a:ext cx="2067090" cy="2067090"/>
          </a:xfrm>
          <a:prstGeom prst="rect">
            <a:avLst/>
          </a:prstGeom>
        </p:spPr>
      </p:pic>
    </p:spTree>
    <p:extLst>
      <p:ext uri="{BB962C8B-B14F-4D97-AF65-F5344CB8AC3E}">
        <p14:creationId xmlns:p14="http://schemas.microsoft.com/office/powerpoint/2010/main" val="1743530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b="6271"/>
          <a:stretch/>
        </p:blipFill>
        <p:spPr>
          <a:xfrm>
            <a:off x="1863893" y="1627082"/>
            <a:ext cx="7454462" cy="3930212"/>
          </a:xfrm>
          <a:prstGeom prst="rect">
            <a:avLst/>
          </a:prstGeom>
        </p:spPr>
      </p:pic>
      <p:sp>
        <p:nvSpPr>
          <p:cNvPr id="3" name="TextBox 2"/>
          <p:cNvSpPr txBox="1"/>
          <p:nvPr/>
        </p:nvSpPr>
        <p:spPr>
          <a:xfrm>
            <a:off x="9674771" y="5850118"/>
            <a:ext cx="3941379" cy="261610"/>
          </a:xfrm>
          <a:prstGeom prst="rect">
            <a:avLst/>
          </a:prstGeom>
          <a:noFill/>
        </p:spPr>
        <p:txBody>
          <a:bodyPr wrap="square" rtlCol="0">
            <a:spAutoFit/>
          </a:bodyPr>
          <a:lstStyle/>
          <a:p>
            <a:r>
              <a:rPr lang="en-GB" sz="1100"/>
              <a:t>Picture: BBC, 2017</a:t>
            </a:r>
          </a:p>
        </p:txBody>
      </p:sp>
      <p:pic>
        <p:nvPicPr>
          <p:cNvPr id="4" name="Picture 3"/>
          <p:cNvPicPr>
            <a:picLocks noChangeAspect="1"/>
          </p:cNvPicPr>
          <p:nvPr/>
        </p:nvPicPr>
        <p:blipFill>
          <a:blip r:embed="rId3"/>
          <a:stretch>
            <a:fillRect/>
          </a:stretch>
        </p:blipFill>
        <p:spPr>
          <a:xfrm>
            <a:off x="448559" y="0"/>
            <a:ext cx="1926020" cy="1926020"/>
          </a:xfrm>
          <a:prstGeom prst="rect">
            <a:avLst/>
          </a:prstGeom>
        </p:spPr>
      </p:pic>
      <p:pic>
        <p:nvPicPr>
          <p:cNvPr id="5" name="Picture 4"/>
          <p:cNvPicPr>
            <a:picLocks noChangeAspect="1"/>
          </p:cNvPicPr>
          <p:nvPr/>
        </p:nvPicPr>
        <p:blipFill rotWithShape="1">
          <a:blip r:embed="rId4"/>
          <a:srcRect l="5393" t="4444" r="9439" b="18161"/>
          <a:stretch/>
        </p:blipFill>
        <p:spPr>
          <a:xfrm>
            <a:off x="8807668" y="0"/>
            <a:ext cx="2837793" cy="2001516"/>
          </a:xfrm>
          <a:prstGeom prst="rect">
            <a:avLst/>
          </a:prstGeom>
        </p:spPr>
      </p:pic>
    </p:spTree>
    <p:extLst>
      <p:ext uri="{BB962C8B-B14F-4D97-AF65-F5344CB8AC3E}">
        <p14:creationId xmlns:p14="http://schemas.microsoft.com/office/powerpoint/2010/main" val="41551370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rot="474615">
            <a:off x="568863" y="1033432"/>
            <a:ext cx="12021240"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Why was cheaper cladding used? </a:t>
            </a:r>
          </a:p>
        </p:txBody>
      </p:sp>
      <p:pic>
        <p:nvPicPr>
          <p:cNvPr id="3" name="Picture 2"/>
          <p:cNvPicPr>
            <a:picLocks noChangeAspect="1"/>
          </p:cNvPicPr>
          <p:nvPr/>
        </p:nvPicPr>
        <p:blipFill>
          <a:blip r:embed="rId2"/>
          <a:stretch>
            <a:fillRect/>
          </a:stretch>
        </p:blipFill>
        <p:spPr>
          <a:xfrm>
            <a:off x="959049" y="2185673"/>
            <a:ext cx="5905500" cy="3324225"/>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0692" y="2856656"/>
            <a:ext cx="3434862" cy="2576147"/>
          </a:xfrm>
          <a:prstGeom prst="rect">
            <a:avLst/>
          </a:prstGeom>
        </p:spPr>
      </p:pic>
    </p:spTree>
    <p:extLst>
      <p:ext uri="{BB962C8B-B14F-4D97-AF65-F5344CB8AC3E}">
        <p14:creationId xmlns:p14="http://schemas.microsoft.com/office/powerpoint/2010/main" val="3547979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A0E8E-DED6-456B-8070-941AFFAB2C54}"/>
              </a:ext>
            </a:extLst>
          </p:cNvPr>
          <p:cNvSpPr>
            <a:spLocks noGrp="1"/>
          </p:cNvSpPr>
          <p:nvPr>
            <p:ph type="title"/>
          </p:nvPr>
        </p:nvSpPr>
        <p:spPr/>
        <p:txBody>
          <a:bodyPr/>
          <a:lstStyle/>
          <a:p>
            <a:r>
              <a:rPr lang="en-GB" dirty="0"/>
              <a:t>The finance behind social housing</a:t>
            </a:r>
          </a:p>
        </p:txBody>
      </p:sp>
      <p:sp>
        <p:nvSpPr>
          <p:cNvPr id="3" name="Content Placeholder 2">
            <a:extLst>
              <a:ext uri="{FF2B5EF4-FFF2-40B4-BE49-F238E27FC236}">
                <a16:creationId xmlns:a16="http://schemas.microsoft.com/office/drawing/2014/main" id="{5F250A39-079B-4CDF-9768-4C06DA1098D6}"/>
              </a:ext>
            </a:extLst>
          </p:cNvPr>
          <p:cNvSpPr>
            <a:spLocks noGrp="1"/>
          </p:cNvSpPr>
          <p:nvPr>
            <p:ph sz="quarter" idx="13"/>
          </p:nvPr>
        </p:nvSpPr>
        <p:spPr/>
        <p:txBody>
          <a:bodyPr>
            <a:normAutofit/>
          </a:bodyPr>
          <a:lstStyle/>
          <a:p>
            <a:r>
              <a:rPr lang="en-GB" sz="1400" cap="none" dirty="0"/>
              <a:t>In the last year due to an event of a fire in a high rise tower block building, the Prime Minister Theresa May has admitted that the response was not good enough and that it is a result of years of Tory cuts.  The cuts were taken out of the wrong places such as emergency services and housing.  The government fund local authorities like the ones who built Grenfell towers and that there were government </a:t>
            </a:r>
            <a:r>
              <a:rPr lang="en-GB" sz="1400" cap="none" dirty="0" err="1"/>
              <a:t>fundings</a:t>
            </a:r>
            <a:r>
              <a:rPr lang="en-GB" sz="1400" cap="none" dirty="0"/>
              <a:t> were cut by 20.4% in 2009-10.</a:t>
            </a:r>
          </a:p>
          <a:p>
            <a:endParaRPr lang="en-GB" sz="1400" cap="none" dirty="0"/>
          </a:p>
        </p:txBody>
      </p:sp>
    </p:spTree>
    <p:extLst>
      <p:ext uri="{BB962C8B-B14F-4D97-AF65-F5344CB8AC3E}">
        <p14:creationId xmlns:p14="http://schemas.microsoft.com/office/powerpoint/2010/main" val="34578801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BE6D6-E15E-444A-8925-B2F0D42D69EC}"/>
              </a:ext>
            </a:extLst>
          </p:cNvPr>
          <p:cNvSpPr>
            <a:spLocks noGrp="1"/>
          </p:cNvSpPr>
          <p:nvPr>
            <p:ph type="title"/>
          </p:nvPr>
        </p:nvSpPr>
        <p:spPr/>
        <p:txBody>
          <a:bodyPr/>
          <a:lstStyle/>
          <a:p>
            <a:r>
              <a:rPr lang="en-GB" dirty="0"/>
              <a:t>Legislation behind social housing</a:t>
            </a:r>
          </a:p>
        </p:txBody>
      </p:sp>
      <p:sp>
        <p:nvSpPr>
          <p:cNvPr id="3" name="Content Placeholder 2">
            <a:extLst>
              <a:ext uri="{FF2B5EF4-FFF2-40B4-BE49-F238E27FC236}">
                <a16:creationId xmlns:a16="http://schemas.microsoft.com/office/drawing/2014/main" id="{7F6C84C5-0775-400C-9B2C-9BA566A575CD}"/>
              </a:ext>
            </a:extLst>
          </p:cNvPr>
          <p:cNvSpPr>
            <a:spLocks noGrp="1"/>
          </p:cNvSpPr>
          <p:nvPr>
            <p:ph sz="quarter" idx="13"/>
          </p:nvPr>
        </p:nvSpPr>
        <p:spPr/>
        <p:txBody>
          <a:bodyPr>
            <a:normAutofit/>
          </a:bodyPr>
          <a:lstStyle/>
          <a:p>
            <a:r>
              <a:rPr lang="en-GB" sz="1400" cap="none" dirty="0"/>
              <a:t>The Housing Act 2004.  This act covers most things needed within the housing associations.  There are seven main sections to this act, within each section it covers a lot of other things.  The main titles are;</a:t>
            </a:r>
          </a:p>
          <a:p>
            <a:r>
              <a:rPr lang="en-GB" sz="1400" cap="none" dirty="0"/>
              <a:t>Housing conditions, licensing of houses in multiple occupation, selective licensing of other residential accommodation, additional control provisions in relation to residential accommodation, home information packs, other provisions about housing, and supplementary and final provisions. </a:t>
            </a:r>
          </a:p>
          <a:p>
            <a:r>
              <a:rPr lang="en-GB" sz="1400" cap="none" dirty="0"/>
              <a:t>Prevention of social housing fraud act 2013</a:t>
            </a:r>
          </a:p>
          <a:p>
            <a:pPr marL="0" indent="0">
              <a:buNone/>
            </a:pPr>
            <a:endParaRPr lang="en-GB" sz="1400" cap="none" dirty="0"/>
          </a:p>
          <a:p>
            <a:endParaRPr lang="en-GB" sz="1400" cap="none" dirty="0"/>
          </a:p>
        </p:txBody>
      </p:sp>
    </p:spTree>
    <p:extLst>
      <p:ext uri="{BB962C8B-B14F-4D97-AF65-F5344CB8AC3E}">
        <p14:creationId xmlns:p14="http://schemas.microsoft.com/office/powerpoint/2010/main" val="38969201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5F927-92DD-4E29-BB1F-959241E2EFC8}"/>
              </a:ext>
            </a:extLst>
          </p:cNvPr>
          <p:cNvSpPr>
            <a:spLocks noGrp="1"/>
          </p:cNvSpPr>
          <p:nvPr>
            <p:ph type="title"/>
          </p:nvPr>
        </p:nvSpPr>
        <p:spPr/>
        <p:txBody>
          <a:bodyPr/>
          <a:lstStyle/>
          <a:p>
            <a:r>
              <a:rPr lang="en-GB" dirty="0"/>
              <a:t>Social housing and its failings</a:t>
            </a:r>
          </a:p>
        </p:txBody>
      </p:sp>
      <p:sp>
        <p:nvSpPr>
          <p:cNvPr id="3" name="Content Placeholder 2">
            <a:extLst>
              <a:ext uri="{FF2B5EF4-FFF2-40B4-BE49-F238E27FC236}">
                <a16:creationId xmlns:a16="http://schemas.microsoft.com/office/drawing/2014/main" id="{CF9F2F4A-5D0A-44AE-8288-12C6876D2948}"/>
              </a:ext>
            </a:extLst>
          </p:cNvPr>
          <p:cNvSpPr>
            <a:spLocks noGrp="1"/>
          </p:cNvSpPr>
          <p:nvPr>
            <p:ph sz="quarter" idx="13"/>
          </p:nvPr>
        </p:nvSpPr>
        <p:spPr>
          <a:xfrm>
            <a:off x="0" y="1261782"/>
            <a:ext cx="7786255" cy="3283528"/>
          </a:xfrm>
        </p:spPr>
        <p:txBody>
          <a:bodyPr>
            <a:normAutofit/>
          </a:bodyPr>
          <a:lstStyle/>
          <a:p>
            <a:r>
              <a:rPr lang="en-GB" sz="1400" cap="none" dirty="0"/>
              <a:t>Lets use the fire of Grenfell Towers as an example of recent failings of the social housing scheme,  </a:t>
            </a:r>
          </a:p>
          <a:p>
            <a:r>
              <a:rPr lang="en-GB" sz="1400" cap="none" dirty="0"/>
              <a:t>The Grenfell tower was built in 1974, and in 2016 the council added cladding to the sides of the building to improve its appearance.  This was a low cost procedure into improving the look of the flats, however it was the main cause of the fire that happened earlier on this year (2017).  There was two choices of cladding and the ‘Housing bosses’ had chosen the cladding that was only £2 cheaper per square metre, and also flammable.  They had chosen money over the safety of all the tenants in the building.  This was the same situation across the UK in high rise tower block flats.  </a:t>
            </a:r>
          </a:p>
        </p:txBody>
      </p:sp>
    </p:spTree>
    <p:extLst>
      <p:ext uri="{BB962C8B-B14F-4D97-AF65-F5344CB8AC3E}">
        <p14:creationId xmlns:p14="http://schemas.microsoft.com/office/powerpoint/2010/main" val="2623657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4319F-53C7-45F2-979F-BF390AD7FF73}"/>
              </a:ext>
            </a:extLst>
          </p:cNvPr>
          <p:cNvSpPr>
            <a:spLocks noGrp="1"/>
          </p:cNvSpPr>
          <p:nvPr>
            <p:ph type="title"/>
          </p:nvPr>
        </p:nvSpPr>
        <p:spPr/>
        <p:txBody>
          <a:bodyPr/>
          <a:lstStyle/>
          <a:p>
            <a:r>
              <a:rPr lang="en-GB" dirty="0"/>
              <a:t>Social housing and its failings</a:t>
            </a:r>
          </a:p>
        </p:txBody>
      </p:sp>
      <p:sp>
        <p:nvSpPr>
          <p:cNvPr id="3" name="Content Placeholder 2">
            <a:extLst>
              <a:ext uri="{FF2B5EF4-FFF2-40B4-BE49-F238E27FC236}">
                <a16:creationId xmlns:a16="http://schemas.microsoft.com/office/drawing/2014/main" id="{94F43149-D293-41B3-BAB9-D6CC1E1E2936}"/>
              </a:ext>
            </a:extLst>
          </p:cNvPr>
          <p:cNvSpPr>
            <a:spLocks noGrp="1"/>
          </p:cNvSpPr>
          <p:nvPr>
            <p:ph sz="quarter" idx="13"/>
          </p:nvPr>
        </p:nvSpPr>
        <p:spPr>
          <a:xfrm>
            <a:off x="0" y="951074"/>
            <a:ext cx="6871855" cy="3690199"/>
          </a:xfrm>
        </p:spPr>
        <p:txBody>
          <a:bodyPr>
            <a:normAutofit/>
          </a:bodyPr>
          <a:lstStyle/>
          <a:p>
            <a:r>
              <a:rPr lang="en-GB" sz="1400" cap="none" dirty="0"/>
              <a:t>Under the regulatory reform (fire safety) order 2005, any risks from external cladding should be identified and risk assessed.  However, in this fire it took 24 hours and 40 fire engines to get the fire under control.  Resulting in more people being trapped for longer, meaning there were more deaths.  There were 255 survivors, 14 residents were not home at the time, this meant at least 80 people were dead or missing.  </a:t>
            </a:r>
          </a:p>
          <a:p>
            <a:r>
              <a:rPr lang="en-GB" sz="1400" cap="none" dirty="0"/>
              <a:t>Due to the circumstances of the fire the metropolitan police have said they will consider manslaughter, health and safety charges too. </a:t>
            </a:r>
          </a:p>
        </p:txBody>
      </p:sp>
    </p:spTree>
    <p:extLst>
      <p:ext uri="{BB962C8B-B14F-4D97-AF65-F5344CB8AC3E}">
        <p14:creationId xmlns:p14="http://schemas.microsoft.com/office/powerpoint/2010/main" val="38669240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8EC52-0DCA-4AF7-AEF8-080DBA265357}"/>
              </a:ext>
            </a:extLst>
          </p:cNvPr>
          <p:cNvSpPr>
            <a:spLocks noGrp="1"/>
          </p:cNvSpPr>
          <p:nvPr>
            <p:ph type="title"/>
          </p:nvPr>
        </p:nvSpPr>
        <p:spPr/>
        <p:txBody>
          <a:bodyPr>
            <a:noAutofit/>
          </a:bodyPr>
          <a:lstStyle/>
          <a:p>
            <a:r>
              <a:rPr lang="en-GB" sz="3850" dirty="0"/>
              <a:t>Safety failures found after Grenfell tower fire</a:t>
            </a:r>
          </a:p>
        </p:txBody>
      </p:sp>
      <p:sp>
        <p:nvSpPr>
          <p:cNvPr id="3" name="Content Placeholder 2">
            <a:extLst>
              <a:ext uri="{FF2B5EF4-FFF2-40B4-BE49-F238E27FC236}">
                <a16:creationId xmlns:a16="http://schemas.microsoft.com/office/drawing/2014/main" id="{D5B76E38-5EF8-4F49-B3E9-B81EAB5F53CE}"/>
              </a:ext>
            </a:extLst>
          </p:cNvPr>
          <p:cNvSpPr>
            <a:spLocks noGrp="1"/>
          </p:cNvSpPr>
          <p:nvPr>
            <p:ph sz="quarter" idx="13"/>
          </p:nvPr>
        </p:nvSpPr>
        <p:spPr>
          <a:xfrm>
            <a:off x="0" y="1261782"/>
            <a:ext cx="8104909" cy="3796146"/>
          </a:xfrm>
        </p:spPr>
        <p:txBody>
          <a:bodyPr>
            <a:normAutofit/>
          </a:bodyPr>
          <a:lstStyle/>
          <a:p>
            <a:r>
              <a:rPr lang="en-GB" sz="1400" cap="none" dirty="0"/>
              <a:t>After the fire the government set out new safety test measures, in order to test the cladding with aluminium type panels on all properties owned by social housing society and housing associations.  </a:t>
            </a:r>
          </a:p>
          <a:p>
            <a:r>
              <a:rPr lang="en-GB" sz="1400" cap="none" dirty="0"/>
              <a:t>All buildings taller than eighteen metres high above ground level were to be tested and recorded, if the panels were made up of aluminium composite material.  If buildings had been tested in the last twelve months there was already an action plan in place for those.  However, if the buildings had not been tested they were ordered to be tested immediately.  All residents living in social housing or homes provided by housing associations were to be told about fire safety evacuation procedures and have full awareness of these.  </a:t>
            </a:r>
          </a:p>
          <a:p>
            <a:r>
              <a:rPr lang="en-GB" sz="1400" cap="none" dirty="0"/>
              <a:t>All fire notices were to be checked so that they were accurate.  </a:t>
            </a:r>
          </a:p>
        </p:txBody>
      </p:sp>
    </p:spTree>
    <p:extLst>
      <p:ext uri="{BB962C8B-B14F-4D97-AF65-F5344CB8AC3E}">
        <p14:creationId xmlns:p14="http://schemas.microsoft.com/office/powerpoint/2010/main" val="41226258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9A18E-58DF-498C-8A38-24EB41F1295E}"/>
              </a:ext>
            </a:extLst>
          </p:cNvPr>
          <p:cNvSpPr>
            <a:spLocks noGrp="1"/>
          </p:cNvSpPr>
          <p:nvPr>
            <p:ph type="title"/>
          </p:nvPr>
        </p:nvSpPr>
        <p:spPr/>
        <p:txBody>
          <a:bodyPr>
            <a:normAutofit fontScale="90000"/>
          </a:bodyPr>
          <a:lstStyle/>
          <a:p>
            <a:r>
              <a:rPr lang="en-GB" dirty="0"/>
              <a:t>What have been the findings since?</a:t>
            </a:r>
          </a:p>
        </p:txBody>
      </p:sp>
      <p:sp>
        <p:nvSpPr>
          <p:cNvPr id="3" name="Content Placeholder 2">
            <a:extLst>
              <a:ext uri="{FF2B5EF4-FFF2-40B4-BE49-F238E27FC236}">
                <a16:creationId xmlns:a16="http://schemas.microsoft.com/office/drawing/2014/main" id="{81B48DC2-4C1C-4BE1-9D06-325462C169E2}"/>
              </a:ext>
            </a:extLst>
          </p:cNvPr>
          <p:cNvSpPr>
            <a:spLocks noGrp="1"/>
          </p:cNvSpPr>
          <p:nvPr>
            <p:ph sz="quarter" idx="13"/>
          </p:nvPr>
        </p:nvSpPr>
        <p:spPr>
          <a:xfrm>
            <a:off x="0" y="242454"/>
            <a:ext cx="8406579" cy="5077691"/>
          </a:xfrm>
        </p:spPr>
        <p:txBody>
          <a:bodyPr>
            <a:normAutofit/>
          </a:bodyPr>
          <a:lstStyle/>
          <a:p>
            <a:r>
              <a:rPr lang="en-GB" sz="1400" cap="none" dirty="0"/>
              <a:t>Since these fire, checks have been made and 190 tower blocks in 51 local authorities in England, these had failed safety checks.  </a:t>
            </a:r>
          </a:p>
          <a:p>
            <a:r>
              <a:rPr lang="en-GB" sz="1400" cap="none" dirty="0"/>
              <a:t>Three buildings part of the National Health Service England, located at Sheffield, North London, and South London had failed the safety tests.  Also North Middlesex university NHS trust hospital had failed.  They failed with 100%.  After these results of the tests were documented, changes were made and all cladding was removed and replaced with the right stuff.</a:t>
            </a:r>
          </a:p>
        </p:txBody>
      </p:sp>
    </p:spTree>
    <p:extLst>
      <p:ext uri="{BB962C8B-B14F-4D97-AF65-F5344CB8AC3E}">
        <p14:creationId xmlns:p14="http://schemas.microsoft.com/office/powerpoint/2010/main" val="11762563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5ECCE-F990-4EE0-A421-8D289C65A0BB}"/>
              </a:ext>
            </a:extLst>
          </p:cNvPr>
          <p:cNvSpPr>
            <a:spLocks noGrp="1"/>
          </p:cNvSpPr>
          <p:nvPr>
            <p:ph type="title"/>
          </p:nvPr>
        </p:nvSpPr>
        <p:spPr/>
        <p:txBody>
          <a:bodyPr/>
          <a:lstStyle/>
          <a:p>
            <a:r>
              <a:rPr lang="en-GB" dirty="0"/>
              <a:t>The effects of bad social housing</a:t>
            </a:r>
          </a:p>
        </p:txBody>
      </p:sp>
      <p:sp>
        <p:nvSpPr>
          <p:cNvPr id="3" name="Content Placeholder 2">
            <a:extLst>
              <a:ext uri="{FF2B5EF4-FFF2-40B4-BE49-F238E27FC236}">
                <a16:creationId xmlns:a16="http://schemas.microsoft.com/office/drawing/2014/main" id="{EEEB6CA9-C494-45AC-9BC3-F7CC14018C13}"/>
              </a:ext>
            </a:extLst>
          </p:cNvPr>
          <p:cNvSpPr>
            <a:spLocks noGrp="1"/>
          </p:cNvSpPr>
          <p:nvPr>
            <p:ph sz="quarter" idx="13"/>
          </p:nvPr>
        </p:nvSpPr>
        <p:spPr>
          <a:xfrm>
            <a:off x="0" y="992637"/>
            <a:ext cx="8074071" cy="3454671"/>
          </a:xfrm>
        </p:spPr>
        <p:txBody>
          <a:bodyPr>
            <a:normAutofit/>
          </a:bodyPr>
          <a:lstStyle/>
          <a:p>
            <a:r>
              <a:rPr lang="en-GB" sz="1400" cap="none" dirty="0"/>
              <a:t>Again we will be using The Grenfell Towers fire as an example, there are many effects on the tenants living in the houses provided by housing </a:t>
            </a:r>
            <a:r>
              <a:rPr lang="en-GB" sz="1400" cap="none" dirty="0" err="1"/>
              <a:t>assosciations</a:t>
            </a:r>
            <a:r>
              <a:rPr lang="en-GB" sz="1400" cap="none" dirty="0"/>
              <a:t> and social housing councils.   Out of all the families who lost everything in the fire, 10 families have found permanent homes and 44 have found temporary homes by the local council.  This took four months to achieve after the fire.  </a:t>
            </a:r>
          </a:p>
          <a:p>
            <a:r>
              <a:rPr lang="en-GB" sz="1400" cap="none" dirty="0"/>
              <a:t>Most families are still in emergency accommodation and hotels, the council are aiming to make sure that all tenants from the fire are in their own homes by December this year (2017).  </a:t>
            </a:r>
          </a:p>
        </p:txBody>
      </p:sp>
    </p:spTree>
    <p:extLst>
      <p:ext uri="{BB962C8B-B14F-4D97-AF65-F5344CB8AC3E}">
        <p14:creationId xmlns:p14="http://schemas.microsoft.com/office/powerpoint/2010/main" val="7439929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4FDD9-1B8D-4857-9110-6CAD2494E2CD}"/>
              </a:ext>
            </a:extLst>
          </p:cNvPr>
          <p:cNvSpPr>
            <a:spLocks noGrp="1"/>
          </p:cNvSpPr>
          <p:nvPr>
            <p:ph type="title"/>
          </p:nvPr>
        </p:nvSpPr>
        <p:spPr/>
        <p:txBody>
          <a:bodyPr/>
          <a:lstStyle/>
          <a:p>
            <a:r>
              <a:rPr lang="en-GB" dirty="0"/>
              <a:t>The effects of bad social housing</a:t>
            </a:r>
          </a:p>
        </p:txBody>
      </p:sp>
      <p:sp>
        <p:nvSpPr>
          <p:cNvPr id="3" name="Content Placeholder 2">
            <a:extLst>
              <a:ext uri="{FF2B5EF4-FFF2-40B4-BE49-F238E27FC236}">
                <a16:creationId xmlns:a16="http://schemas.microsoft.com/office/drawing/2014/main" id="{5A9C8532-FEDB-4251-A68A-84AB88D1CD89}"/>
              </a:ext>
            </a:extLst>
          </p:cNvPr>
          <p:cNvSpPr>
            <a:spLocks noGrp="1"/>
          </p:cNvSpPr>
          <p:nvPr>
            <p:ph sz="quarter" idx="13"/>
          </p:nvPr>
        </p:nvSpPr>
        <p:spPr>
          <a:xfrm>
            <a:off x="0" y="1482437"/>
            <a:ext cx="8434289" cy="2729345"/>
          </a:xfrm>
        </p:spPr>
        <p:txBody>
          <a:bodyPr>
            <a:normAutofit/>
          </a:bodyPr>
          <a:lstStyle/>
          <a:p>
            <a:r>
              <a:rPr lang="en-GB" sz="1400" cap="none" dirty="0"/>
              <a:t>There are a few families who are immigrants and they will not help with the investigation into rehousing as they are scared of being deported.  The  government have now given them permanent status due to the stress of the whole situation.  Although there were only about 20 tenants in this building who needed this status, there are many more in incidents such as this across the UK. </a:t>
            </a:r>
          </a:p>
        </p:txBody>
      </p:sp>
    </p:spTree>
    <p:extLst>
      <p:ext uri="{BB962C8B-B14F-4D97-AF65-F5344CB8AC3E}">
        <p14:creationId xmlns:p14="http://schemas.microsoft.com/office/powerpoint/2010/main" val="31532918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76934-D1E6-4939-9DCE-6B09A652AEF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410B0E1-DA8A-4433-A2A2-C8817300FCB1}"/>
              </a:ext>
            </a:extLst>
          </p:cNvPr>
          <p:cNvSpPr>
            <a:spLocks noGrp="1"/>
          </p:cNvSpPr>
          <p:nvPr>
            <p:ph sz="quarter" idx="13"/>
          </p:nvPr>
        </p:nvSpPr>
        <p:spPr/>
        <p:txBody>
          <a:bodyPr>
            <a:normAutofit/>
          </a:bodyPr>
          <a:lstStyle/>
          <a:p>
            <a:r>
              <a:rPr lang="en-GB" sz="1400" cap="none" dirty="0"/>
              <a:t>Abbott, D. (2017). </a:t>
            </a:r>
            <a:r>
              <a:rPr lang="en-GB" sz="1400" i="1" cap="none" dirty="0"/>
              <a:t>Six times this Tory Government failed the Grenfell Tower residents. </a:t>
            </a:r>
            <a:r>
              <a:rPr lang="en-GB" sz="1400" cap="none" dirty="0"/>
              <a:t>(online) The Independent.  Available at: </a:t>
            </a:r>
            <a:r>
              <a:rPr lang="en-GB" sz="1400" cap="none" dirty="0">
                <a:hlinkClick r:id="rId2"/>
              </a:rPr>
              <a:t>http://www.independent.co.uk/voices/Grenfell-tower-fire-inquiry-government-failure-broken-promises-sprinklers-social-housing-a7946086.html</a:t>
            </a:r>
            <a:r>
              <a:rPr lang="en-GB" sz="1400" cap="none" dirty="0"/>
              <a:t> (accessed 2 </a:t>
            </a:r>
            <a:r>
              <a:rPr lang="en-GB" sz="1400" cap="none" dirty="0" err="1"/>
              <a:t>nov.</a:t>
            </a:r>
            <a:r>
              <a:rPr lang="en-GB" sz="1400" cap="none" dirty="0"/>
              <a:t> 2017) </a:t>
            </a:r>
          </a:p>
          <a:p>
            <a:r>
              <a:rPr lang="en-GB" sz="1400" cap="none" dirty="0"/>
              <a:t>BBC News.  (2017).  </a:t>
            </a:r>
            <a:r>
              <a:rPr lang="en-GB" sz="1400" i="1" cap="none" dirty="0"/>
              <a:t>London fire: </a:t>
            </a:r>
            <a:r>
              <a:rPr lang="en-GB" sz="1400" i="1" cap="none" dirty="0" err="1"/>
              <a:t>Whar</a:t>
            </a:r>
            <a:r>
              <a:rPr lang="en-GB" sz="1400" i="1" cap="none" dirty="0"/>
              <a:t> happened at Grenfell Tower?  </a:t>
            </a:r>
            <a:r>
              <a:rPr lang="en-GB" sz="1400" cap="none" dirty="0"/>
              <a:t>(online) BBC News Available at </a:t>
            </a:r>
            <a:r>
              <a:rPr lang="en-GB" sz="1400" cap="none" dirty="0">
                <a:hlinkClick r:id="rId3"/>
              </a:rPr>
              <a:t>http://www.bbc.co.uk/news/uk-England-London-40272168</a:t>
            </a:r>
            <a:r>
              <a:rPr lang="en-GB" sz="1400" cap="none" dirty="0"/>
              <a:t> (accessed 2 </a:t>
            </a:r>
            <a:r>
              <a:rPr lang="en-GB" sz="1400" cap="none" dirty="0" err="1"/>
              <a:t>nov.</a:t>
            </a:r>
            <a:r>
              <a:rPr lang="en-GB" sz="1400" cap="none" dirty="0"/>
              <a:t> 2017) </a:t>
            </a:r>
          </a:p>
          <a:p>
            <a:r>
              <a:rPr lang="en-GB" sz="1400" cap="none" dirty="0"/>
              <a:t>Booth, R.  And </a:t>
            </a:r>
            <a:r>
              <a:rPr lang="en-GB" sz="1400" cap="none" dirty="0" err="1"/>
              <a:t>Greirson</a:t>
            </a:r>
            <a:r>
              <a:rPr lang="en-GB" sz="1400" cap="none" dirty="0"/>
              <a:t>, J.  (2017).  </a:t>
            </a:r>
            <a:r>
              <a:rPr lang="en-GB" sz="1400" i="1" cap="none" dirty="0"/>
              <a:t>Grenfell Cladding Approved by Residents was swapped for cheaper version.  </a:t>
            </a:r>
            <a:r>
              <a:rPr lang="en-GB" sz="1400" cap="none" dirty="0"/>
              <a:t>The Guardian.  (30 </a:t>
            </a:r>
            <a:r>
              <a:rPr lang="en-GB" sz="1400" cap="none" dirty="0" err="1"/>
              <a:t>june</a:t>
            </a:r>
            <a:r>
              <a:rPr lang="en-GB" sz="1400" cap="none" dirty="0"/>
              <a:t>.  2017)</a:t>
            </a:r>
          </a:p>
          <a:p>
            <a:r>
              <a:rPr lang="en-GB" sz="1400" cap="none" dirty="0"/>
              <a:t>Davies. R.,  </a:t>
            </a:r>
            <a:r>
              <a:rPr lang="en-GB" sz="1400" cap="none" dirty="0" err="1"/>
              <a:t>Conolly</a:t>
            </a:r>
            <a:r>
              <a:rPr lang="en-GB" sz="1400" cap="none" dirty="0"/>
              <a:t>, K.,  and Sample, I.  (2017).  </a:t>
            </a:r>
            <a:r>
              <a:rPr lang="en-GB" sz="1400" i="1" cap="none" dirty="0"/>
              <a:t>Cladding for Grenfell Tower was cheaper, more flammable option.  </a:t>
            </a:r>
            <a:r>
              <a:rPr lang="en-GB" sz="1400" cap="none" dirty="0"/>
              <a:t>The Guardian.  (online)  Available at: </a:t>
            </a:r>
            <a:r>
              <a:rPr lang="en-GB" sz="1400" cap="none" dirty="0">
                <a:hlinkClick r:id="rId4"/>
              </a:rPr>
              <a:t>http://www.bing.com/search?q=guardian+Grenfell+tower+identified+as+omnis+exteriors&amp;qs=n&amp;form=QBRE&amp;cvid=AF34DB0D89394262A035AA2D648202A8</a:t>
            </a:r>
            <a:r>
              <a:rPr lang="en-GB" sz="1400" cap="none" dirty="0"/>
              <a:t>.  (accessed 6 </a:t>
            </a:r>
            <a:r>
              <a:rPr lang="en-GB" sz="1400" cap="none" dirty="0" err="1"/>
              <a:t>nov.</a:t>
            </a:r>
            <a:r>
              <a:rPr lang="en-GB" sz="1400" cap="none" dirty="0"/>
              <a:t>  2017)</a:t>
            </a:r>
          </a:p>
        </p:txBody>
      </p:sp>
    </p:spTree>
    <p:extLst>
      <p:ext uri="{BB962C8B-B14F-4D97-AF65-F5344CB8AC3E}">
        <p14:creationId xmlns:p14="http://schemas.microsoft.com/office/powerpoint/2010/main" val="9425848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8B1BE-2C97-4D1E-AF84-44215C01AFE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488A8D2-7E31-41F2-A9BC-C8B0C9FA3680}"/>
              </a:ext>
            </a:extLst>
          </p:cNvPr>
          <p:cNvSpPr>
            <a:spLocks noGrp="1"/>
          </p:cNvSpPr>
          <p:nvPr>
            <p:ph sz="quarter" idx="13"/>
          </p:nvPr>
        </p:nvSpPr>
        <p:spPr/>
        <p:txBody>
          <a:bodyPr>
            <a:normAutofit/>
          </a:bodyPr>
          <a:lstStyle/>
          <a:p>
            <a:r>
              <a:rPr lang="en-GB" sz="1400" cap="none" dirty="0" err="1"/>
              <a:t>Dudman</a:t>
            </a:r>
            <a:r>
              <a:rPr lang="en-GB" sz="1400" cap="none" dirty="0"/>
              <a:t>, J. (2017).  </a:t>
            </a:r>
            <a:r>
              <a:rPr lang="en-GB" sz="1400" i="1" cap="none" dirty="0"/>
              <a:t>Social housing: haunted by Grenfell, hemmed in by cuts, left in limbo.  </a:t>
            </a:r>
            <a:r>
              <a:rPr lang="en-GB" sz="1400" cap="none" dirty="0"/>
              <a:t>The Guardian.  (online).  Available at: </a:t>
            </a:r>
            <a:r>
              <a:rPr lang="en-GB" sz="1400" cap="none" dirty="0">
                <a:hlinkClick r:id="rId2"/>
              </a:rPr>
              <a:t>http://www.theguardian.com/housing-network/2017/sep/22/social-housing-Grenfell-cuts-limbo-policy-sajid-javid</a:t>
            </a:r>
            <a:r>
              <a:rPr lang="en-GB" sz="1400" cap="none" dirty="0"/>
              <a:t> (accessed on 1 </a:t>
            </a:r>
            <a:r>
              <a:rPr lang="en-GB" sz="1400" cap="none" dirty="0" err="1"/>
              <a:t>nov.</a:t>
            </a:r>
            <a:r>
              <a:rPr lang="en-GB" sz="1400" cap="none" dirty="0"/>
              <a:t>  2017)</a:t>
            </a:r>
          </a:p>
          <a:p>
            <a:r>
              <a:rPr lang="en-GB" sz="1400" cap="none" dirty="0"/>
              <a:t>Holland, C.  Crowder, D.  Shipp, M.  (2016).  </a:t>
            </a:r>
            <a:r>
              <a:rPr lang="en-GB" sz="1400" i="1" cap="none" dirty="0"/>
              <a:t>External Fire Spread- Part 1 Background Research.  </a:t>
            </a:r>
            <a:r>
              <a:rPr lang="en-GB" sz="1400" cap="none" dirty="0"/>
              <a:t>Watford: BRE Global.  </a:t>
            </a:r>
          </a:p>
          <a:p>
            <a:r>
              <a:rPr lang="en-GB" sz="1400" cap="none" dirty="0"/>
              <a:t>Griffin. A. (2017).  </a:t>
            </a:r>
            <a:r>
              <a:rPr lang="en-GB" sz="1400" i="1" cap="none" dirty="0"/>
              <a:t>Grenfell Tower cladding that may have led to fire was chosen to improve appearance of Kensington block of flats.  </a:t>
            </a:r>
            <a:r>
              <a:rPr lang="en-GB" sz="1400" cap="none" dirty="0"/>
              <a:t>The Independent. (online).  Available at: </a:t>
            </a:r>
            <a:r>
              <a:rPr lang="en-GB" sz="1400" cap="none" dirty="0">
                <a:hlinkClick r:id="rId3"/>
              </a:rPr>
              <a:t>http://www,independent.co.uk/news/uk/home-news/Grenfell-tower-cladding-fire-cause-improve-Kensington-block-flats-appearance-blaze-24-storey-west-a7789951.html</a:t>
            </a:r>
            <a:r>
              <a:rPr lang="en-GB" sz="1400" cap="none" dirty="0"/>
              <a:t>. (accessed on. 6 </a:t>
            </a:r>
            <a:r>
              <a:rPr lang="en-GB" sz="1400" cap="none" dirty="0" err="1"/>
              <a:t>nov.</a:t>
            </a:r>
            <a:r>
              <a:rPr lang="en-GB" sz="1400" cap="none" dirty="0"/>
              <a:t> 2017). </a:t>
            </a:r>
          </a:p>
          <a:p>
            <a:r>
              <a:rPr lang="en-GB" sz="1400" cap="none" dirty="0"/>
              <a:t>Booth, R.  And Rawlinson, K.  (2017).  </a:t>
            </a:r>
            <a:r>
              <a:rPr lang="en-GB" sz="1400" i="1" cap="none" dirty="0"/>
              <a:t>Grenfell fire: only 10 households affected have permanent homes.  </a:t>
            </a:r>
            <a:r>
              <a:rPr lang="en-GB" sz="1400" cap="none" dirty="0"/>
              <a:t>(online).  The Guardian.  Available at: </a:t>
            </a:r>
            <a:r>
              <a:rPr lang="en-GB" sz="1400" cap="none" dirty="0">
                <a:hlinkClick r:id="rId4"/>
              </a:rPr>
              <a:t>http://www.theguardian.com/uk-news/2017/oct/11/Grenfell-fire-only-10-households-affected-have-permanent-homes</a:t>
            </a:r>
            <a:r>
              <a:rPr lang="en-GB" sz="1400" cap="none" dirty="0"/>
              <a:t>.  (accessed on 5. </a:t>
            </a:r>
            <a:r>
              <a:rPr lang="en-GB" sz="1400" cap="none" dirty="0" err="1"/>
              <a:t>nov</a:t>
            </a:r>
            <a:r>
              <a:rPr lang="en-GB" sz="1400" cap="none" dirty="0"/>
              <a:t> 2017).  </a:t>
            </a:r>
          </a:p>
        </p:txBody>
      </p:sp>
    </p:spTree>
    <p:extLst>
      <p:ext uri="{BB962C8B-B14F-4D97-AF65-F5344CB8AC3E}">
        <p14:creationId xmlns:p14="http://schemas.microsoft.com/office/powerpoint/2010/main" val="41658375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CACBA-5687-4089-8A99-E82623FB002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7453A95-B443-407D-9A75-158E5D5BCB5B}"/>
              </a:ext>
            </a:extLst>
          </p:cNvPr>
          <p:cNvSpPr>
            <a:spLocks noGrp="1"/>
          </p:cNvSpPr>
          <p:nvPr>
            <p:ph sz="quarter" idx="13"/>
          </p:nvPr>
        </p:nvSpPr>
        <p:spPr/>
        <p:txBody>
          <a:bodyPr>
            <a:normAutofit/>
          </a:bodyPr>
          <a:lstStyle/>
          <a:p>
            <a:r>
              <a:rPr lang="en-GB" sz="1400" cap="none" dirty="0"/>
              <a:t>Pasha-Robinsons.  Peck, L.  (2017).  </a:t>
            </a:r>
            <a:r>
              <a:rPr lang="en-GB" sz="1400" i="1" cap="none" dirty="0"/>
              <a:t>Grenfell Tower: Cladding scandal could cost councils millions after government says no guarantee of extra funding.  </a:t>
            </a:r>
            <a:r>
              <a:rPr lang="en-GB" sz="1400" cap="none" dirty="0"/>
              <a:t>The Independent.  (online).  Available at: </a:t>
            </a:r>
            <a:r>
              <a:rPr lang="en-GB" sz="1400" cap="none" dirty="0">
                <a:hlinkClick r:id="rId2"/>
              </a:rPr>
              <a:t>http://www.independent.co.uk/news/uk/home-news/Grenfell-tower-cladding-scandal-council-funding-government-no-guarantee-local-government-budgets--a7809216.html</a:t>
            </a:r>
            <a:r>
              <a:rPr lang="en-GB" sz="1400" cap="none" dirty="0"/>
              <a:t>.  )accessed on 20 </a:t>
            </a:r>
            <a:r>
              <a:rPr lang="en-GB" sz="1400" cap="none" dirty="0" err="1"/>
              <a:t>nov.</a:t>
            </a:r>
            <a:r>
              <a:rPr lang="en-GB" sz="1400" cap="none" dirty="0"/>
              <a:t>  2017).</a:t>
            </a:r>
          </a:p>
          <a:p>
            <a:r>
              <a:rPr lang="en-GB" sz="1400" cap="none" dirty="0"/>
              <a:t>Foster, D.  (2017).  </a:t>
            </a:r>
            <a:r>
              <a:rPr lang="en-GB" sz="1400" i="1" cap="none" dirty="0"/>
              <a:t>After Grenfell, there is an opportunity to fix the </a:t>
            </a:r>
            <a:r>
              <a:rPr lang="en-GB" sz="1400" i="1" cap="none" dirty="0" err="1"/>
              <a:t>uk’s</a:t>
            </a:r>
            <a:r>
              <a:rPr lang="en-GB" sz="1400" i="1" cap="none" dirty="0"/>
              <a:t> broken housing system.  </a:t>
            </a:r>
            <a:r>
              <a:rPr lang="en-GB" sz="1400" cap="none" dirty="0"/>
              <a:t>(online).  The guardian.  Available at: </a:t>
            </a:r>
            <a:r>
              <a:rPr lang="en-GB" sz="1400" cap="none" dirty="0">
                <a:hlinkClick r:id="rId3"/>
              </a:rPr>
              <a:t>http://www.theguardian.com/housing-network/2017/seo/19/Grenfell-opportunity-fix-broken-housing-system</a:t>
            </a:r>
            <a:r>
              <a:rPr lang="en-GB" sz="1400" cap="none" dirty="0"/>
              <a:t>.  (accessed on 16 </a:t>
            </a:r>
            <a:r>
              <a:rPr lang="en-GB" sz="1400" cap="none" dirty="0" err="1"/>
              <a:t>nov.</a:t>
            </a:r>
            <a:r>
              <a:rPr lang="en-GB" sz="1400" cap="none" dirty="0"/>
              <a:t> 2017).</a:t>
            </a:r>
          </a:p>
          <a:p>
            <a:r>
              <a:rPr lang="en-GB" sz="1400" cap="none" dirty="0"/>
              <a:t>Booth, R.  (2017).  </a:t>
            </a:r>
            <a:r>
              <a:rPr lang="en-GB" sz="1400" i="1" cap="none" dirty="0"/>
              <a:t>Ministers ‘refusing to pay for fire safety measures’ after Grenfell.  </a:t>
            </a:r>
            <a:r>
              <a:rPr lang="en-GB" sz="1400" cap="none" dirty="0"/>
              <a:t>(online).  The Guardian.  Available at: </a:t>
            </a:r>
            <a:r>
              <a:rPr lang="en-GB" sz="1400" cap="none" dirty="0">
                <a:hlinkClick r:id="rId4"/>
              </a:rPr>
              <a:t>http://www.theguardian.com/society/2017/oct/06/ministers-refusing-pay-improvements-fire-safety-Grenfell</a:t>
            </a:r>
            <a:r>
              <a:rPr lang="en-GB" sz="1400" cap="none" dirty="0"/>
              <a:t>.  (accessed 16 </a:t>
            </a:r>
            <a:r>
              <a:rPr lang="en-GB" sz="1400" cap="none" dirty="0" err="1"/>
              <a:t>nov.</a:t>
            </a:r>
            <a:r>
              <a:rPr lang="en-GB" sz="1400" cap="none" dirty="0"/>
              <a:t>  2017).</a:t>
            </a:r>
          </a:p>
          <a:p>
            <a:r>
              <a:rPr lang="en-GB" sz="1400" cap="none" dirty="0"/>
              <a:t>Pasha-Robinson, L.  (2017).  </a:t>
            </a:r>
            <a:r>
              <a:rPr lang="en-GB" sz="1400" i="1" cap="none" dirty="0"/>
              <a:t>The London Fire Brigade just warned Grenfell fire could happen again.  </a:t>
            </a:r>
            <a:r>
              <a:rPr lang="en-GB" sz="1400" cap="none" dirty="0"/>
              <a:t>(online).  Available at: </a:t>
            </a:r>
            <a:r>
              <a:rPr lang="en-GB" sz="1400" cap="none" dirty="0">
                <a:hlinkClick r:id="rId5"/>
              </a:rPr>
              <a:t>http://www.independent.co.uk/news/uk/home-news/Grenfell-tower-building-fires-construction-industry-health-safety-London-fire-brigade-Kensington-lfb-a8048521.html</a:t>
            </a:r>
            <a:r>
              <a:rPr lang="en-GB" sz="1400" cap="none" dirty="0"/>
              <a:t>.  (accessed on 16 </a:t>
            </a:r>
            <a:r>
              <a:rPr lang="en-GB" sz="1400" cap="none" dirty="0" err="1"/>
              <a:t>nov.</a:t>
            </a:r>
            <a:r>
              <a:rPr lang="en-GB" sz="1400" cap="none" dirty="0"/>
              <a:t> 2017).  </a:t>
            </a:r>
          </a:p>
          <a:p>
            <a:endParaRPr lang="en-GB" sz="1400" cap="none" dirty="0"/>
          </a:p>
        </p:txBody>
      </p:sp>
    </p:spTree>
    <p:extLst>
      <p:ext uri="{BB962C8B-B14F-4D97-AF65-F5344CB8AC3E}">
        <p14:creationId xmlns:p14="http://schemas.microsoft.com/office/powerpoint/2010/main" val="110340414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TM04033927[[fn=Main Event]]</Template>
  <TotalTime>9690</TotalTime>
  <Words>2094</Words>
  <Application>Microsoft Office PowerPoint</Application>
  <PresentationFormat>Widescreen</PresentationFormat>
  <Paragraphs>59</Paragraphs>
  <Slides>20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Impact</vt:lpstr>
      <vt:lpstr>Main Event</vt:lpstr>
      <vt:lpstr>Social housing in trouble?/@</vt:lpstr>
      <vt:lpstr>The history of social housing</vt:lpstr>
      <vt:lpstr>The history of social housing</vt:lpstr>
      <vt:lpstr>The history of social housing finance</vt:lpstr>
      <vt:lpstr>PowerPoint Presentation</vt:lpstr>
      <vt:lpstr>PowerPoint Presentation</vt:lpstr>
      <vt:lpstr>PowerPoint Presentation</vt:lpstr>
      <vt:lpstr>PowerPoint Presentation</vt:lpstr>
      <vt:lpstr>PowerPoint Presentation</vt:lpstr>
      <vt:lpstr>The finance behind social housing</vt:lpstr>
      <vt:lpstr>Legislation behind social housing</vt:lpstr>
      <vt:lpstr>Social housing and its failings</vt:lpstr>
      <vt:lpstr>Social housing and its failings</vt:lpstr>
      <vt:lpstr>Safety failures found after Grenfell tower fire</vt:lpstr>
      <vt:lpstr>What have been the findings since?</vt:lpstr>
      <vt:lpstr>The effects of bad social housing</vt:lpstr>
      <vt:lpstr>The effects of bad social housing</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housing in trouble?/@</dc:title>
  <dc:creator>Caitlin Elias</dc:creator>
  <cp:lastModifiedBy>Caitlin Elias</cp:lastModifiedBy>
  <cp:revision>60</cp:revision>
  <dcterms:created xsi:type="dcterms:W3CDTF">2017-11-20T18:24:13Z</dcterms:created>
  <dcterms:modified xsi:type="dcterms:W3CDTF">2017-12-01T19:36:23Z</dcterms:modified>
</cp:coreProperties>
</file>