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96" r:id="rId3"/>
    <p:sldId id="305" r:id="rId4"/>
    <p:sldId id="281" r:id="rId5"/>
    <p:sldId id="308" r:id="rId6"/>
    <p:sldId id="284" r:id="rId7"/>
    <p:sldId id="291" r:id="rId8"/>
    <p:sldId id="293" r:id="rId9"/>
    <p:sldId id="299" r:id="rId10"/>
    <p:sldId id="300" r:id="rId11"/>
    <p:sldId id="275" r:id="rId12"/>
    <p:sldId id="301" r:id="rId13"/>
    <p:sldId id="297" r:id="rId14"/>
    <p:sldId id="279" r:id="rId15"/>
    <p:sldId id="302" r:id="rId16"/>
    <p:sldId id="295" r:id="rId17"/>
    <p:sldId id="306" r:id="rId18"/>
    <p:sldId id="307" r:id="rId19"/>
    <p:sldId id="298" r:id="rId20"/>
  </p:sldIdLst>
  <p:sldSz cx="12192000" cy="6858000"/>
  <p:notesSz cx="6888163"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Williams" initials="JW" lastIdx="1" clrIdx="0">
    <p:extLst>
      <p:ext uri="{19B8F6BF-5375-455C-9EA6-DF929625EA0E}">
        <p15:presenceInfo xmlns:p15="http://schemas.microsoft.com/office/powerpoint/2012/main" userId="a8d5cd010368897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78" autoAdjust="0"/>
    <p:restoredTop sz="94660"/>
  </p:normalViewPr>
  <p:slideViewPr>
    <p:cSldViewPr snapToGrid="0">
      <p:cViewPr varScale="1">
        <p:scale>
          <a:sx n="72" d="100"/>
          <a:sy n="72" d="100"/>
        </p:scale>
        <p:origin x="6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621" cy="501656"/>
          </a:xfrm>
          <a:prstGeom prst="rect">
            <a:avLst/>
          </a:prstGeom>
        </p:spPr>
        <p:txBody>
          <a:bodyPr vert="horz" lIns="92455" tIns="46227" rIns="92455" bIns="46227" rtlCol="0"/>
          <a:lstStyle>
            <a:lvl1pPr algn="l">
              <a:defRPr sz="1200"/>
            </a:lvl1pPr>
          </a:lstStyle>
          <a:p>
            <a:endParaRPr lang="en-GB"/>
          </a:p>
        </p:txBody>
      </p:sp>
      <p:sp>
        <p:nvSpPr>
          <p:cNvPr id="3" name="Date Placeholder 2"/>
          <p:cNvSpPr>
            <a:spLocks noGrp="1"/>
          </p:cNvSpPr>
          <p:nvPr>
            <p:ph type="dt" idx="1"/>
          </p:nvPr>
        </p:nvSpPr>
        <p:spPr>
          <a:xfrm>
            <a:off x="3900934" y="0"/>
            <a:ext cx="2985621" cy="501656"/>
          </a:xfrm>
          <a:prstGeom prst="rect">
            <a:avLst/>
          </a:prstGeom>
        </p:spPr>
        <p:txBody>
          <a:bodyPr vert="horz" lIns="92455" tIns="46227" rIns="92455" bIns="46227" rtlCol="0"/>
          <a:lstStyle>
            <a:lvl1pPr algn="r">
              <a:defRPr sz="1200"/>
            </a:lvl1pPr>
          </a:lstStyle>
          <a:p>
            <a:fld id="{22850B5A-5A2E-4B90-A137-8F38B5FEBB0E}" type="datetimeFigureOut">
              <a:rPr lang="en-GB" smtClean="0"/>
              <a:t>19/12/2019</a:t>
            </a:fld>
            <a:endParaRPr lang="en-GB"/>
          </a:p>
        </p:txBody>
      </p:sp>
      <p:sp>
        <p:nvSpPr>
          <p:cNvPr id="4" name="Slide Image Placeholder 3"/>
          <p:cNvSpPr>
            <a:spLocks noGrp="1" noRot="1" noChangeAspect="1"/>
          </p:cNvSpPr>
          <p:nvPr>
            <p:ph type="sldImg" idx="2"/>
          </p:nvPr>
        </p:nvSpPr>
        <p:spPr>
          <a:xfrm>
            <a:off x="438150" y="1254125"/>
            <a:ext cx="6011863" cy="3381375"/>
          </a:xfrm>
          <a:prstGeom prst="rect">
            <a:avLst/>
          </a:prstGeom>
          <a:noFill/>
          <a:ln w="12700">
            <a:solidFill>
              <a:prstClr val="black"/>
            </a:solidFill>
          </a:ln>
        </p:spPr>
        <p:txBody>
          <a:bodyPr vert="horz" lIns="92455" tIns="46227" rIns="92455" bIns="46227" rtlCol="0" anchor="ctr"/>
          <a:lstStyle/>
          <a:p>
            <a:endParaRPr lang="en-GB"/>
          </a:p>
        </p:txBody>
      </p:sp>
      <p:sp>
        <p:nvSpPr>
          <p:cNvPr id="5" name="Notes Placeholder 4"/>
          <p:cNvSpPr>
            <a:spLocks noGrp="1"/>
          </p:cNvSpPr>
          <p:nvPr>
            <p:ph type="body" sz="quarter" idx="3"/>
          </p:nvPr>
        </p:nvSpPr>
        <p:spPr>
          <a:xfrm>
            <a:off x="688495" y="4822624"/>
            <a:ext cx="5511174" cy="3945928"/>
          </a:xfrm>
          <a:prstGeom prst="rect">
            <a:avLst/>
          </a:prstGeom>
        </p:spPr>
        <p:txBody>
          <a:bodyPr vert="horz" lIns="92455" tIns="46227" rIns="92455" bIns="4622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20232"/>
            <a:ext cx="2985621" cy="501656"/>
          </a:xfrm>
          <a:prstGeom prst="rect">
            <a:avLst/>
          </a:prstGeom>
        </p:spPr>
        <p:txBody>
          <a:bodyPr vert="horz" lIns="92455" tIns="46227" rIns="92455" bIns="46227" rtlCol="0" anchor="b"/>
          <a:lstStyle>
            <a:lvl1pPr algn="l">
              <a:defRPr sz="1200"/>
            </a:lvl1pPr>
          </a:lstStyle>
          <a:p>
            <a:endParaRPr lang="en-GB"/>
          </a:p>
        </p:txBody>
      </p:sp>
      <p:sp>
        <p:nvSpPr>
          <p:cNvPr id="7" name="Slide Number Placeholder 6"/>
          <p:cNvSpPr>
            <a:spLocks noGrp="1"/>
          </p:cNvSpPr>
          <p:nvPr>
            <p:ph type="sldNum" sz="quarter" idx="5"/>
          </p:nvPr>
        </p:nvSpPr>
        <p:spPr>
          <a:xfrm>
            <a:off x="3900934" y="9520232"/>
            <a:ext cx="2985621" cy="501656"/>
          </a:xfrm>
          <a:prstGeom prst="rect">
            <a:avLst/>
          </a:prstGeom>
        </p:spPr>
        <p:txBody>
          <a:bodyPr vert="horz" lIns="92455" tIns="46227" rIns="92455" bIns="46227" rtlCol="0" anchor="b"/>
          <a:lstStyle>
            <a:lvl1pPr algn="r">
              <a:defRPr sz="1200"/>
            </a:lvl1pPr>
          </a:lstStyle>
          <a:p>
            <a:fld id="{1C5A2F9B-2BE6-4AF7-805E-27576EA4BCD8}" type="slidenum">
              <a:rPr lang="en-GB" smtClean="0"/>
              <a:t>‹#›</a:t>
            </a:fld>
            <a:endParaRPr lang="en-GB"/>
          </a:p>
        </p:txBody>
      </p:sp>
    </p:spTree>
    <p:extLst>
      <p:ext uri="{BB962C8B-B14F-4D97-AF65-F5344CB8AC3E}">
        <p14:creationId xmlns:p14="http://schemas.microsoft.com/office/powerpoint/2010/main" val="3500121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4C67E6-39AB-4893-A02C-A4191CD10762}"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BC63B4-76A3-4BC4-BFBF-DDCCAE9B33CF}"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B76A78-FAE2-4015-95FD-1A66E840DE1F}"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B9115E-A65F-4E39-9F5B-EFC29B66BFA0}" type="datetime1">
              <a:rPr lang="en-US" smtClean="0"/>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9E3DEB-A91B-4D4E-90B9-74E1A8C51593}" type="datetime1">
              <a:rPr lang="en-US" smtClean="0"/>
              <a:t>12/19/2019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912826-EBFD-4732-8E4A-713454546AE2}" type="datetime1">
              <a:rPr lang="en-US" smtClean="0"/>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885475-3AAE-4D5F-A868-E4FD4A298BD9}" type="datetime1">
              <a:rPr lang="en-US" smtClean="0"/>
              <a:t>12/19/2019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D45FCA-7AA6-4A4B-ADE0-717588314F2D}" type="datetime1">
              <a:rPr lang="en-US" smtClean="0"/>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CE0B9E-7F80-4FB2-9BDE-61EDEB187E39}" type="datetime1">
              <a:rPr lang="en-US" smtClean="0"/>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63D9E0E-B514-4199-92FA-A43492E32276}" type="datetime1">
              <a:rPr lang="en-US" smtClean="0"/>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EEB3C4-3823-450A-BDD0-56DE99298310}"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06FCD-E55F-4996-AB0B-158D5E3CD52F}"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DEF0AC-1C24-4998-B9E5-CFC5C44B2CD8}"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993A7C-6335-40E6-BA23-8276B74C6466}"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F901A-D6FD-46A2-B324-918981A8B832}"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424BA9-C709-4871-86ED-4A1B658B1E34}"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78EAE7-007C-49E3-93B7-B7B0D7BA90E2}" type="datetime1">
              <a:rPr lang="en-US" smtClean="0"/>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64968FF-B1B1-426C-B8B4-4CFE4A44FC47}" type="datetime1">
              <a:rPr lang="en-US" smtClean="0"/>
              <a:t>12/19/2019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ransition spd="slow">
    <p:push dir="u"/>
  </p:transition>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cqc.org.uk/" TargetMode="Externa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7182" y="203699"/>
            <a:ext cx="9753128" cy="2407334"/>
          </a:xfrm>
        </p:spPr>
        <p:txBody>
          <a:bodyPr>
            <a:normAutofit/>
          </a:bodyPr>
          <a:lstStyle/>
          <a:p>
            <a:pPr algn="ctr"/>
            <a:r>
              <a:rPr lang="en-GB" sz="4000" dirty="0">
                <a:solidFill>
                  <a:schemeClr val="bg1"/>
                </a:solidFill>
                <a:latin typeface="Arial" panose="020B0604020202020204" pitchFamily="34" charset="0"/>
                <a:cs typeface="Arial" panose="020B0604020202020204" pitchFamily="34" charset="0"/>
              </a:rPr>
              <a:t>Safeguarding and protection in Adult care settings</a:t>
            </a:r>
          </a:p>
        </p:txBody>
      </p:sp>
      <p:sp>
        <p:nvSpPr>
          <p:cNvPr id="3" name="Subtitle 2"/>
          <p:cNvSpPr>
            <a:spLocks noGrp="1"/>
          </p:cNvSpPr>
          <p:nvPr>
            <p:ph type="subTitle" idx="1"/>
          </p:nvPr>
        </p:nvSpPr>
        <p:spPr>
          <a:xfrm>
            <a:off x="610071" y="5804472"/>
            <a:ext cx="6400800" cy="1947333"/>
          </a:xfrm>
        </p:spPr>
        <p:txBody>
          <a:bodyPr/>
          <a:lstStyle/>
          <a:p>
            <a:r>
              <a:rPr lang="en-GB" dirty="0">
                <a:solidFill>
                  <a:schemeClr val="bg1"/>
                </a:solidFill>
                <a:latin typeface="Arial" panose="020B0604020202020204" pitchFamily="34" charset="0"/>
                <a:cs typeface="Arial" panose="020B0604020202020204" pitchFamily="34" charset="0"/>
              </a:rPr>
              <a:t>By Julie Williams.</a:t>
            </a:r>
          </a:p>
        </p:txBody>
      </p:sp>
      <p:pic>
        <p:nvPicPr>
          <p:cNvPr id="2050" name="Picture 2" descr="Image result for old man care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28" y="2968753"/>
            <a:ext cx="3390345" cy="22489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Image result for old man social 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4324" y="3888661"/>
            <a:ext cx="2875091" cy="15659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4" name="Picture 6" descr="Image result for old man social 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0758" y="2653595"/>
            <a:ext cx="3012981" cy="20071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8F985BD-4FB4-485E-A199-0205907778AA}"/>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251728840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CD81F31-7811-4D83-BB23-FCDD80524067}"/>
              </a:ext>
            </a:extLst>
          </p:cNvPr>
          <p:cNvSpPr>
            <a:spLocks noGrp="1"/>
          </p:cNvSpPr>
          <p:nvPr>
            <p:ph type="title"/>
          </p:nvPr>
        </p:nvSpPr>
        <p:spPr>
          <a:xfrm>
            <a:off x="450165" y="-821634"/>
            <a:ext cx="8770789" cy="3114260"/>
          </a:xfrm>
        </p:spPr>
        <p:txBody>
          <a:bodyPr/>
          <a:lstStyle/>
          <a:p>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Aim of the lesson</a:t>
            </a:r>
          </a:p>
        </p:txBody>
      </p:sp>
      <p:sp>
        <p:nvSpPr>
          <p:cNvPr id="9" name="Content Placeholder 8">
            <a:extLst>
              <a:ext uri="{FF2B5EF4-FFF2-40B4-BE49-F238E27FC236}">
                <a16:creationId xmlns:a16="http://schemas.microsoft.com/office/drawing/2014/main" id="{217C44F3-4BE3-4AF1-A8FC-548A679FA6B5}"/>
              </a:ext>
            </a:extLst>
          </p:cNvPr>
          <p:cNvSpPr>
            <a:spLocks noGrp="1"/>
          </p:cNvSpPr>
          <p:nvPr>
            <p:ph idx="1"/>
          </p:nvPr>
        </p:nvSpPr>
        <p:spPr>
          <a:xfrm>
            <a:off x="562708" y="1659987"/>
            <a:ext cx="9964620" cy="3918488"/>
          </a:xfrm>
        </p:spPr>
        <p:txBody>
          <a:bodyPr>
            <a:normAutofit/>
          </a:bodyPr>
          <a:lstStyle/>
          <a:p>
            <a:pPr marL="0" indent="0">
              <a:lnSpc>
                <a:spcPct val="160000"/>
              </a:lnSpc>
              <a:buNone/>
            </a:pPr>
            <a:endParaRPr lang="en-GB" dirty="0">
              <a:solidFill>
                <a:schemeClr val="bg1">
                  <a:lumMod val="95000"/>
                  <a:lumOff val="5000"/>
                </a:schemeClr>
              </a:solidFill>
              <a:latin typeface="Arial" panose="020B0604020202020204" pitchFamily="34" charset="0"/>
              <a:cs typeface="Arial" panose="020B0604020202020204" pitchFamily="34" charset="0"/>
            </a:endParaRPr>
          </a:p>
          <a:p>
            <a:pPr marL="0" indent="0">
              <a:lnSpc>
                <a:spcPct val="160000"/>
              </a:lnSpc>
              <a:buNone/>
            </a:pPr>
            <a:r>
              <a:rPr lang="en-GB" sz="1800" dirty="0">
                <a:solidFill>
                  <a:schemeClr val="bg1">
                    <a:lumMod val="95000"/>
                    <a:lumOff val="5000"/>
                  </a:schemeClr>
                </a:solidFill>
                <a:latin typeface="Arial" panose="020B0604020202020204" pitchFamily="34" charset="0"/>
                <a:cs typeface="Arial" panose="020B0604020202020204" pitchFamily="34" charset="0"/>
              </a:rPr>
              <a:t>To consider the principles that underpin safeguarding, including understanding the different types of abuse; their associated signs and symptoms; the safeguarding role and responsibilities for responding to suspicions and allegations of abuse; understanding the legislation, national policies and local systems that underpins working practices for reducing the likeliness of abuse; recognising and reporting unsafe practices.</a:t>
            </a:r>
          </a:p>
          <a:p>
            <a:pPr marL="0" indent="0">
              <a:buNone/>
            </a:pPr>
            <a:endParaRPr lang="en-GB" b="1" dirty="0">
              <a:solidFill>
                <a:schemeClr val="bg1"/>
              </a:solidFill>
              <a:latin typeface="Arial" panose="020B0604020202020204" pitchFamily="34" charset="0"/>
              <a:cs typeface="Arial" panose="020B0604020202020204" pitchFamily="34" charset="0"/>
            </a:endParaRPr>
          </a:p>
          <a:p>
            <a:endParaRPr lang="en-GB" dirty="0">
              <a:solidFill>
                <a:schemeClr val="bg1"/>
              </a:solidFill>
            </a:endParaRPr>
          </a:p>
        </p:txBody>
      </p:sp>
      <p:sp>
        <p:nvSpPr>
          <p:cNvPr id="4" name="Slide Number Placeholder 3">
            <a:extLst>
              <a:ext uri="{FF2B5EF4-FFF2-40B4-BE49-F238E27FC236}">
                <a16:creationId xmlns:a16="http://schemas.microsoft.com/office/drawing/2014/main" id="{28FD4659-617B-4C2C-A33C-FBC3D3CC837A}"/>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
        <p:nvSpPr>
          <p:cNvPr id="11" name="TextBox 10">
            <a:extLst>
              <a:ext uri="{FF2B5EF4-FFF2-40B4-BE49-F238E27FC236}">
                <a16:creationId xmlns:a16="http://schemas.microsoft.com/office/drawing/2014/main" id="{853B36E2-C052-415D-B497-847A024DAC88}"/>
              </a:ext>
            </a:extLst>
          </p:cNvPr>
          <p:cNvSpPr txBox="1"/>
          <p:nvPr/>
        </p:nvSpPr>
        <p:spPr>
          <a:xfrm>
            <a:off x="344557" y="2292626"/>
            <a:ext cx="9846365" cy="923330"/>
          </a:xfrm>
          <a:prstGeom prst="rect">
            <a:avLst/>
          </a:prstGeom>
          <a:noFill/>
        </p:spPr>
        <p:txBody>
          <a:bodyPr wrap="square" rtlCol="0">
            <a:spAutoFit/>
          </a:bodyPr>
          <a:lstStyle/>
          <a:p>
            <a:endParaRPr lang="en-GB" dirty="0">
              <a:solidFill>
                <a:schemeClr val="bg1"/>
              </a:solidFill>
            </a:endParaRPr>
          </a:p>
          <a:p>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132591807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D456E-509D-41E2-914F-93A735725D5B}"/>
              </a:ext>
            </a:extLst>
          </p:cNvPr>
          <p:cNvSpPr>
            <a:spLocks noGrp="1"/>
          </p:cNvSpPr>
          <p:nvPr>
            <p:ph type="ctrTitle"/>
          </p:nvPr>
        </p:nvSpPr>
        <p:spPr>
          <a:xfrm>
            <a:off x="684212" y="685799"/>
            <a:ext cx="8001000" cy="1776047"/>
          </a:xfrm>
        </p:spPr>
        <p:txBody>
          <a:bodyPr>
            <a:normAutofit/>
          </a:bodyPr>
          <a:lstStyle/>
          <a:p>
            <a:r>
              <a:rPr lang="en-GB" sz="4000" dirty="0">
                <a:solidFill>
                  <a:schemeClr val="bg1"/>
                </a:solidFill>
                <a:latin typeface="Arial" panose="020B0604020202020204" pitchFamily="34" charset="0"/>
                <a:cs typeface="Arial" panose="020B0604020202020204" pitchFamily="34" charset="0"/>
              </a:rPr>
              <a:t>LEARNING OBJECTIVEs</a:t>
            </a:r>
            <a:br>
              <a:rPr lang="en-GB" sz="4000" dirty="0">
                <a:solidFill>
                  <a:schemeClr val="bg1"/>
                </a:solidFill>
                <a:latin typeface="Arial" panose="020B0604020202020204" pitchFamily="34" charset="0"/>
                <a:cs typeface="Arial" panose="020B0604020202020204" pitchFamily="34" charset="0"/>
              </a:rPr>
            </a:br>
            <a:endParaRPr lang="en-GB" sz="4000" dirty="0"/>
          </a:p>
        </p:txBody>
      </p:sp>
      <p:sp>
        <p:nvSpPr>
          <p:cNvPr id="3" name="Subtitle 2">
            <a:extLst>
              <a:ext uri="{FF2B5EF4-FFF2-40B4-BE49-F238E27FC236}">
                <a16:creationId xmlns:a16="http://schemas.microsoft.com/office/drawing/2014/main" id="{0A056FEC-13C1-41EF-AB6F-F5CBD1A61740}"/>
              </a:ext>
            </a:extLst>
          </p:cNvPr>
          <p:cNvSpPr>
            <a:spLocks noGrp="1"/>
          </p:cNvSpPr>
          <p:nvPr>
            <p:ph type="subTitle" idx="1"/>
          </p:nvPr>
        </p:nvSpPr>
        <p:spPr>
          <a:xfrm>
            <a:off x="684212" y="2222695"/>
            <a:ext cx="6400800" cy="3568505"/>
          </a:xfrm>
        </p:spPr>
        <p:txBody>
          <a:bodyPr>
            <a:normAutofit fontScale="92500" lnSpcReduction="10000"/>
          </a:bodyPr>
          <a:lstStyle/>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Understand principles of safeguarding adults</a:t>
            </a:r>
          </a:p>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Know how to recognise signs of abuse</a:t>
            </a:r>
          </a:p>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Know how to respond to suspected or alleged abuse</a:t>
            </a:r>
          </a:p>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Understand the national and local context of safeguarding and protection from abuse</a:t>
            </a:r>
          </a:p>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Understand ways to reduce the likelihood of abuse</a:t>
            </a:r>
          </a:p>
          <a:p>
            <a:pPr lvl="0">
              <a:lnSpc>
                <a:spcPct val="150000"/>
              </a:lnSpc>
            </a:pPr>
            <a:r>
              <a:rPr lang="en-GB" sz="1900" dirty="0">
                <a:solidFill>
                  <a:schemeClr val="bg1">
                    <a:lumMod val="95000"/>
                    <a:lumOff val="5000"/>
                  </a:schemeClr>
                </a:solidFill>
                <a:latin typeface="Arial" panose="020B0604020202020204" pitchFamily="34" charset="0"/>
                <a:cs typeface="Arial" panose="020B0604020202020204" pitchFamily="34" charset="0"/>
              </a:rPr>
              <a:t>Know how to recognise and report unsafe practices</a:t>
            </a:r>
          </a:p>
          <a:p>
            <a:endParaRPr lang="en-GB" dirty="0"/>
          </a:p>
        </p:txBody>
      </p:sp>
      <p:sp>
        <p:nvSpPr>
          <p:cNvPr id="4" name="Slide Number Placeholder 3">
            <a:extLst>
              <a:ext uri="{FF2B5EF4-FFF2-40B4-BE49-F238E27FC236}">
                <a16:creationId xmlns:a16="http://schemas.microsoft.com/office/drawing/2014/main" id="{8C13E23A-E899-49E4-B13C-ACF2DF12103A}"/>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35760321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0742-D08E-4953-A75E-5EAB40AB93BA}"/>
              </a:ext>
            </a:extLst>
          </p:cNvPr>
          <p:cNvSpPr>
            <a:spLocks noGrp="1"/>
          </p:cNvSpPr>
          <p:nvPr>
            <p:ph type="title"/>
          </p:nvPr>
        </p:nvSpPr>
        <p:spPr>
          <a:xfrm>
            <a:off x="825811" y="92766"/>
            <a:ext cx="10540378" cy="2478156"/>
          </a:xfrm>
        </p:spPr>
        <p:txBody>
          <a:bodyPr>
            <a:normAutofit/>
          </a:bodyPr>
          <a:lstStyle/>
          <a:p>
            <a:pPr algn="ctr"/>
            <a:r>
              <a:rPr lang="en-GB" sz="4000" dirty="0">
                <a:solidFill>
                  <a:schemeClr val="bg1"/>
                </a:solidFill>
                <a:latin typeface="Arial" panose="020B0604020202020204" pitchFamily="34" charset="0"/>
                <a:cs typeface="Arial" panose="020B0604020202020204" pitchFamily="34" charset="0"/>
              </a:rPr>
              <a:t>What is safeguarding </a:t>
            </a:r>
            <a:r>
              <a:rPr lang="en-GB" sz="4400" dirty="0">
                <a:solidFill>
                  <a:schemeClr val="bg1"/>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D9E4EC6A-CC91-41BE-9386-05365A738E05}"/>
              </a:ext>
            </a:extLst>
          </p:cNvPr>
          <p:cNvSpPr>
            <a:spLocks noGrp="1"/>
          </p:cNvSpPr>
          <p:nvPr>
            <p:ph idx="1"/>
          </p:nvPr>
        </p:nvSpPr>
        <p:spPr>
          <a:xfrm>
            <a:off x="1203497" y="2570922"/>
            <a:ext cx="9785006" cy="4823792"/>
          </a:xfrm>
        </p:spPr>
        <p:txBody>
          <a:bodyPr>
            <a:normAutofit/>
          </a:bodyPr>
          <a:lstStyle/>
          <a:p>
            <a:pPr>
              <a:buFont typeface="Wingdings" panose="05000000000000000000" pitchFamily="2" charset="2"/>
              <a:buChar char="Ø"/>
            </a:pPr>
            <a:endParaRPr lang="en-GB" dirty="0">
              <a:solidFill>
                <a:schemeClr val="bg1"/>
              </a:solidFill>
            </a:endParaRPr>
          </a:p>
          <a:p>
            <a:pPr algn="ctr">
              <a:buFont typeface="Wingdings" panose="05000000000000000000" pitchFamily="2" charset="2"/>
              <a:buChar char="Ø"/>
            </a:pPr>
            <a:r>
              <a:rPr lang="en-GB" sz="4000" dirty="0">
                <a:solidFill>
                  <a:schemeClr val="bg1"/>
                </a:solidFill>
                <a:latin typeface="Arial" panose="020B0604020202020204" pitchFamily="34" charset="0"/>
                <a:cs typeface="Arial" panose="020B0604020202020204" pitchFamily="34" charset="0"/>
              </a:rPr>
              <a:t>It means to protect those from harm abuse and neglect.  </a:t>
            </a:r>
          </a:p>
          <a:p>
            <a:pPr algn="ctr">
              <a:buFont typeface="Wingdings" panose="05000000000000000000" pitchFamily="2" charset="2"/>
              <a:buChar char="Ø"/>
            </a:pPr>
            <a:r>
              <a:rPr lang="en-GB" sz="4000" dirty="0">
                <a:solidFill>
                  <a:schemeClr val="bg1"/>
                </a:solidFill>
                <a:latin typeface="Arial" panose="020B0604020202020204" pitchFamily="34" charset="0"/>
                <a:cs typeface="Arial" panose="020B0604020202020204" pitchFamily="34" charset="0"/>
              </a:rPr>
              <a:t>Promotes individual rights to good health and well-being </a:t>
            </a:r>
            <a:r>
              <a:rPr lang="en-GB" sz="1800" dirty="0">
                <a:solidFill>
                  <a:schemeClr val="bg1"/>
                </a:solidFill>
                <a:latin typeface="Arial" panose="020B0604020202020204" pitchFamily="34" charset="0"/>
                <a:cs typeface="Arial" panose="020B0604020202020204" pitchFamily="34" charset="0"/>
              </a:rPr>
              <a:t>(The UK Government, 2019). </a:t>
            </a:r>
          </a:p>
          <a:p>
            <a:pPr>
              <a:buFont typeface="Wingdings" panose="05000000000000000000" pitchFamily="2" charset="2"/>
              <a:buChar char="Ø"/>
            </a:pPr>
            <a:endParaRPr lang="en-GB" sz="2400" i="1" dirty="0">
              <a:solidFill>
                <a:schemeClr val="bg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i="1"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a:p>
            <a:pPr>
              <a:buFont typeface="Wingdings" panose="05000000000000000000" pitchFamily="2" charset="2"/>
              <a:buChar char="Ø"/>
            </a:pPr>
            <a:endParaRPr lang="en-GB" dirty="0">
              <a:solidFill>
                <a:schemeClr val="bg1"/>
              </a:solidFill>
            </a:endParaRPr>
          </a:p>
        </p:txBody>
      </p:sp>
      <p:sp>
        <p:nvSpPr>
          <p:cNvPr id="4" name="Slide Number Placeholder 3">
            <a:extLst>
              <a:ext uri="{FF2B5EF4-FFF2-40B4-BE49-F238E27FC236}">
                <a16:creationId xmlns:a16="http://schemas.microsoft.com/office/drawing/2014/main" id="{E519EB22-BB64-4DCF-AA48-850794FFD562}"/>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35213515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47D0-DE38-462D-8B86-A596605871B4}"/>
              </a:ext>
            </a:extLst>
          </p:cNvPr>
          <p:cNvSpPr>
            <a:spLocks noGrp="1"/>
          </p:cNvSpPr>
          <p:nvPr>
            <p:ph type="title"/>
          </p:nvPr>
        </p:nvSpPr>
        <p:spPr>
          <a:xfrm>
            <a:off x="1766454" y="872836"/>
            <a:ext cx="8468115" cy="5121563"/>
          </a:xfrm>
        </p:spPr>
        <p:txBody>
          <a:bodyPr/>
          <a:lstStyle/>
          <a:p>
            <a:pPr algn="ctr"/>
            <a:r>
              <a:rPr lang="en-GB" dirty="0"/>
              <a:t>Group work </a:t>
            </a:r>
            <a:br>
              <a:rPr lang="en-GB" dirty="0"/>
            </a:br>
            <a:r>
              <a:rPr lang="en-GB" dirty="0"/>
              <a:t> </a:t>
            </a:r>
            <a:r>
              <a:rPr lang="en-GB" sz="3200" b="1" dirty="0">
                <a:solidFill>
                  <a:schemeClr val="bg1">
                    <a:lumMod val="95000"/>
                    <a:lumOff val="5000"/>
                  </a:schemeClr>
                </a:solidFill>
                <a:latin typeface="Arial" panose="020B0604020202020204" pitchFamily="34" charset="0"/>
                <a:cs typeface="Arial" panose="020B0604020202020204" pitchFamily="34" charset="0"/>
              </a:rPr>
              <a:t>Into two groups, produce a spider gram and answer the following questions. </a:t>
            </a:r>
            <a:br>
              <a:rPr lang="en-GB" sz="3200" b="1" dirty="0">
                <a:solidFill>
                  <a:schemeClr val="bg1">
                    <a:lumMod val="95000"/>
                    <a:lumOff val="5000"/>
                  </a:schemeClr>
                </a:solidFill>
                <a:latin typeface="Arial" panose="020B0604020202020204" pitchFamily="34" charset="0"/>
                <a:cs typeface="Arial" panose="020B0604020202020204" pitchFamily="34" charset="0"/>
              </a:rPr>
            </a:br>
            <a:r>
              <a:rPr lang="en-GB" sz="3200" b="1" dirty="0">
                <a:solidFill>
                  <a:schemeClr val="bg1">
                    <a:lumMod val="95000"/>
                    <a:lumOff val="5000"/>
                  </a:schemeClr>
                </a:solidFill>
                <a:latin typeface="Arial" panose="020B0604020202020204" pitchFamily="34" charset="0"/>
                <a:cs typeface="Arial" panose="020B0604020202020204" pitchFamily="34" charset="0"/>
              </a:rPr>
              <a:t>When you have completed the task, one member of each group must present their findings to the class.</a:t>
            </a:r>
            <a:br>
              <a:rPr lang="en-GB" sz="3200" b="1" dirty="0">
                <a:solidFill>
                  <a:schemeClr val="bg1">
                    <a:lumMod val="95000"/>
                    <a:lumOff val="5000"/>
                  </a:schemeClr>
                </a:solidFill>
                <a:latin typeface="Arial" panose="020B0604020202020204" pitchFamily="34" charset="0"/>
                <a:cs typeface="Arial" panose="020B0604020202020204" pitchFamily="34" charset="0"/>
              </a:rPr>
            </a:br>
            <a:endParaRPr lang="en-GB" sz="3200" b="1" dirty="0">
              <a:solidFill>
                <a:schemeClr val="bg1">
                  <a:lumMod val="95000"/>
                  <a:lumOff val="5000"/>
                </a:schemeClr>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FBF2233E-824C-45CC-8E15-9C4592D97994}"/>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348272999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3590-5482-4BC9-80C5-BBEE35BC2ACF}"/>
              </a:ext>
            </a:extLst>
          </p:cNvPr>
          <p:cNvSpPr>
            <a:spLocks noGrp="1"/>
          </p:cNvSpPr>
          <p:nvPr>
            <p:ph type="title"/>
          </p:nvPr>
        </p:nvSpPr>
        <p:spPr>
          <a:xfrm>
            <a:off x="2027583" y="-331304"/>
            <a:ext cx="7289588" cy="2332382"/>
          </a:xfrm>
        </p:spPr>
        <p:txBody>
          <a:bodyPr>
            <a:normAutofit fontScale="90000"/>
          </a:bodyPr>
          <a:lstStyle/>
          <a:p>
            <a:pPr algn="ctr"/>
            <a:r>
              <a:rPr lang="en-GB" dirty="0">
                <a:solidFill>
                  <a:schemeClr val="bg1"/>
                </a:solidFill>
                <a:cs typeface="Arial" panose="020B0604020202020204" pitchFamily="34" charset="0"/>
              </a:rPr>
              <a:t>          </a:t>
            </a:r>
            <a:br>
              <a:rPr lang="en-GB" dirty="0">
                <a:solidFill>
                  <a:schemeClr val="bg1"/>
                </a:solidFill>
                <a:cs typeface="Arial" panose="020B0604020202020204" pitchFamily="34" charset="0"/>
              </a:rPr>
            </a:br>
            <a:r>
              <a:rPr lang="en-GB" sz="4000" dirty="0">
                <a:solidFill>
                  <a:schemeClr val="bg1"/>
                </a:solidFill>
                <a:latin typeface="Arial" panose="020B0604020202020204" pitchFamily="34" charset="0"/>
                <a:cs typeface="Arial" panose="020B0604020202020204" pitchFamily="34" charset="0"/>
              </a:rPr>
              <a:t>What is abuse, harm, </a:t>
            </a:r>
            <a:br>
              <a:rPr lang="en-GB" sz="4000" dirty="0">
                <a:solidFill>
                  <a:schemeClr val="bg1"/>
                </a:solidFill>
                <a:latin typeface="Arial" panose="020B0604020202020204" pitchFamily="34" charset="0"/>
                <a:cs typeface="Arial" panose="020B0604020202020204" pitchFamily="34" charset="0"/>
              </a:rPr>
            </a:br>
            <a:r>
              <a:rPr lang="en-GB" sz="4000" dirty="0">
                <a:solidFill>
                  <a:schemeClr val="bg1"/>
                </a:solidFill>
                <a:latin typeface="Arial" panose="020B0604020202020204" pitchFamily="34" charset="0"/>
                <a:cs typeface="Arial" panose="020B0604020202020204" pitchFamily="34" charset="0"/>
              </a:rPr>
              <a:t>neglect and well-being?</a:t>
            </a:r>
          </a:p>
        </p:txBody>
      </p:sp>
      <p:sp>
        <p:nvSpPr>
          <p:cNvPr id="3" name="Content Placeholder 2">
            <a:extLst>
              <a:ext uri="{FF2B5EF4-FFF2-40B4-BE49-F238E27FC236}">
                <a16:creationId xmlns:a16="http://schemas.microsoft.com/office/drawing/2014/main" id="{3608B8EA-FCF2-4247-86C7-2D7FC12F926E}"/>
              </a:ext>
            </a:extLst>
          </p:cNvPr>
          <p:cNvSpPr>
            <a:spLocks noGrp="1"/>
          </p:cNvSpPr>
          <p:nvPr>
            <p:ph idx="1"/>
          </p:nvPr>
        </p:nvSpPr>
        <p:spPr>
          <a:xfrm>
            <a:off x="1350442" y="1616028"/>
            <a:ext cx="9491115" cy="4716303"/>
          </a:xfrm>
        </p:spPr>
        <p:txBody>
          <a:bodyPr>
            <a:normAutofit fontScale="85000" lnSpcReduction="20000"/>
          </a:bodyPr>
          <a:lstStyle/>
          <a:p>
            <a:pPr marL="0" indent="0">
              <a:buNone/>
            </a:pPr>
            <a:endParaRPr lang="en-GB" sz="2400" dirty="0">
              <a:solidFill>
                <a:schemeClr val="bg1"/>
              </a:solidFill>
              <a:latin typeface="Arial" panose="020B0604020202020204" pitchFamily="34" charset="0"/>
              <a:cs typeface="Arial" panose="020B0604020202020204" pitchFamily="34" charset="0"/>
            </a:endParaRPr>
          </a:p>
          <a:p>
            <a:pPr marL="0" indent="0">
              <a:buNone/>
            </a:pPr>
            <a:endParaRPr lang="en-GB" b="1" u="sng" dirty="0">
              <a:solidFill>
                <a:schemeClr val="bg1">
                  <a:lumMod val="95000"/>
                  <a:lumOff val="5000"/>
                </a:schemeClr>
              </a:solidFill>
              <a:latin typeface="Arial" panose="020B0604020202020204" pitchFamily="34" charset="0"/>
              <a:cs typeface="Arial" panose="020B0604020202020204" pitchFamily="34" charset="0"/>
            </a:endParaRPr>
          </a:p>
          <a:p>
            <a:pPr marL="0" indent="0">
              <a:lnSpc>
                <a:spcPct val="120000"/>
              </a:lnSpc>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Abuse </a:t>
            </a:r>
          </a:p>
          <a:p>
            <a:pPr>
              <a:lnSpc>
                <a:spcPct val="120000"/>
              </a:lnSpc>
              <a:buFont typeface="Wingdings" panose="05000000000000000000" pitchFamily="2" charset="2"/>
              <a:buChar char="Ø"/>
            </a:pPr>
            <a:r>
              <a:rPr lang="en-GB" sz="2400" dirty="0">
                <a:solidFill>
                  <a:schemeClr val="bg1">
                    <a:lumMod val="95000"/>
                    <a:lumOff val="5000"/>
                  </a:schemeClr>
                </a:solidFill>
                <a:latin typeface="Arial" panose="020B0604020202020204" pitchFamily="34" charset="0"/>
                <a:cs typeface="Arial" panose="020B0604020202020204" pitchFamily="34" charset="0"/>
              </a:rPr>
              <a:t>Is when someone is mistreated in a way that causes them hurt and pain</a:t>
            </a:r>
          </a:p>
          <a:p>
            <a:pPr marL="0" indent="0">
              <a:lnSpc>
                <a:spcPct val="120000"/>
              </a:lnSpc>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Harm </a:t>
            </a:r>
          </a:p>
          <a:p>
            <a:pPr>
              <a:lnSpc>
                <a:spcPct val="120000"/>
              </a:lnSpc>
              <a:buFont typeface="Wingdings" panose="05000000000000000000" pitchFamily="2" charset="2"/>
              <a:buChar char="Ø"/>
            </a:pPr>
            <a:r>
              <a:rPr lang="en-GB" sz="2400" dirty="0">
                <a:solidFill>
                  <a:schemeClr val="bg1">
                    <a:lumMod val="95000"/>
                    <a:lumOff val="5000"/>
                  </a:schemeClr>
                </a:solidFill>
                <a:latin typeface="Arial" panose="020B0604020202020204" pitchFamily="34" charset="0"/>
                <a:cs typeface="Arial" panose="020B0604020202020204" pitchFamily="34" charset="0"/>
              </a:rPr>
              <a:t>Is caused as a result  of abuse.</a:t>
            </a:r>
          </a:p>
          <a:p>
            <a:pPr marL="0" indent="0">
              <a:lnSpc>
                <a:spcPct val="120000"/>
              </a:lnSpc>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Neglect </a:t>
            </a:r>
          </a:p>
          <a:p>
            <a:pPr>
              <a:lnSpc>
                <a:spcPct val="120000"/>
              </a:lnSpc>
              <a:buFont typeface="Wingdings" panose="05000000000000000000" pitchFamily="2" charset="2"/>
              <a:buChar char="Ø"/>
            </a:pPr>
            <a:r>
              <a:rPr lang="en-GB" sz="2400" dirty="0">
                <a:solidFill>
                  <a:schemeClr val="bg1">
                    <a:lumMod val="95000"/>
                    <a:lumOff val="5000"/>
                  </a:schemeClr>
                </a:solidFill>
                <a:latin typeface="Arial" panose="020B0604020202020204" pitchFamily="34" charset="0"/>
                <a:cs typeface="Arial" panose="020B0604020202020204" pitchFamily="34" charset="0"/>
              </a:rPr>
              <a:t>Means failing to care for someone so that their needs are not met</a:t>
            </a:r>
          </a:p>
          <a:p>
            <a:pPr marL="0" indent="0">
              <a:lnSpc>
                <a:spcPct val="120000"/>
              </a:lnSpc>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Well-being </a:t>
            </a:r>
          </a:p>
          <a:p>
            <a:pPr>
              <a:lnSpc>
                <a:spcPct val="120000"/>
              </a:lnSpc>
              <a:buFont typeface="Wingdings" panose="05000000000000000000" pitchFamily="2" charset="2"/>
              <a:buChar char="Ø"/>
            </a:pPr>
            <a:r>
              <a:rPr lang="en-GB" sz="2400" dirty="0">
                <a:solidFill>
                  <a:schemeClr val="bg1">
                    <a:lumMod val="95000"/>
                    <a:lumOff val="5000"/>
                  </a:schemeClr>
                </a:solidFill>
                <a:latin typeface="Arial" panose="020B0604020202020204" pitchFamily="34" charset="0"/>
                <a:cs typeface="Arial" panose="020B0604020202020204" pitchFamily="34" charset="0"/>
              </a:rPr>
              <a:t>Is how a person thinks and feels about themselves, physically, mentally and emotionally (Elder Abuse, 2019).</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0" indent="0">
              <a:buNone/>
            </a:pPr>
            <a:endParaRPr lang="en-GB" sz="1600" dirty="0"/>
          </a:p>
          <a:p>
            <a:endParaRPr lang="en-GB" dirty="0"/>
          </a:p>
        </p:txBody>
      </p:sp>
      <p:sp>
        <p:nvSpPr>
          <p:cNvPr id="4" name="Slide Number Placeholder 3">
            <a:extLst>
              <a:ext uri="{FF2B5EF4-FFF2-40B4-BE49-F238E27FC236}">
                <a16:creationId xmlns:a16="http://schemas.microsoft.com/office/drawing/2014/main" id="{56DC73A1-19BE-4157-BCE6-DAA177099DBD}"/>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Tree>
    <p:extLst>
      <p:ext uri="{BB962C8B-B14F-4D97-AF65-F5344CB8AC3E}">
        <p14:creationId xmlns:p14="http://schemas.microsoft.com/office/powerpoint/2010/main" val="6515918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ipe(down)">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ipe(down)">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wipe(down)">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wipe(down)">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9A1B66-A533-450D-9A09-D3620057E66C}"/>
              </a:ext>
            </a:extLst>
          </p:cNvPr>
          <p:cNvSpPr>
            <a:spLocks noGrp="1"/>
          </p:cNvSpPr>
          <p:nvPr>
            <p:ph idx="1"/>
          </p:nvPr>
        </p:nvSpPr>
        <p:spPr>
          <a:xfrm>
            <a:off x="728871" y="1298713"/>
            <a:ext cx="10496360" cy="3445565"/>
          </a:xfrm>
        </p:spPr>
        <p:txBody>
          <a:bodyPr>
            <a:normAutofit fontScale="25000" lnSpcReduction="20000"/>
          </a:bodyPr>
          <a:lstStyle/>
          <a:p>
            <a:pPr marL="0" indent="0" algn="ctr">
              <a:buNone/>
            </a:pPr>
            <a:endParaRPr lang="en-GB" sz="3200" dirty="0">
              <a:latin typeface="Arial" panose="020B0604020202020204" pitchFamily="34" charset="0"/>
              <a:cs typeface="Arial" panose="020B0604020202020204" pitchFamily="34" charset="0"/>
            </a:endParaRPr>
          </a:p>
          <a:p>
            <a:pPr marL="0" indent="0" algn="ctr">
              <a:buNone/>
            </a:pPr>
            <a:r>
              <a:rPr lang="en-GB" sz="16000" dirty="0">
                <a:solidFill>
                  <a:schemeClr val="bg1">
                    <a:lumMod val="95000"/>
                    <a:lumOff val="5000"/>
                  </a:schemeClr>
                </a:solidFill>
                <a:latin typeface="Arial" panose="020B0604020202020204" pitchFamily="34" charset="0"/>
                <a:cs typeface="Arial" panose="020B0604020202020204" pitchFamily="34" charset="0"/>
              </a:rPr>
              <a:t>What are the different types of abuse?</a:t>
            </a:r>
          </a:p>
          <a:p>
            <a:pPr algn="ctr">
              <a:buFont typeface="Wingdings" panose="05000000000000000000" pitchFamily="2" charset="2"/>
              <a:buChar char="Ø"/>
            </a:pPr>
            <a:endParaRPr lang="en-GB" sz="11200" dirty="0">
              <a:solidFill>
                <a:schemeClr val="bg1">
                  <a:lumMod val="95000"/>
                  <a:lumOff val="5000"/>
                </a:schemeClr>
              </a:solidFill>
              <a:latin typeface="Arial" panose="020B0604020202020204" pitchFamily="34" charset="0"/>
              <a:cs typeface="Arial" panose="020B0604020202020204" pitchFamily="34" charset="0"/>
            </a:endParaRP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Physical</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Domestic</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Sexual</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Emotional and psychological</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Financial and material</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Modern slavery</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Discriminatory</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Institutional</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Self neglect</a:t>
            </a:r>
          </a:p>
          <a:p>
            <a:pPr algn="ctr">
              <a:buFont typeface="Wingdings" panose="05000000000000000000" pitchFamily="2" charset="2"/>
              <a:buChar char="Ø"/>
            </a:pPr>
            <a:r>
              <a:rPr lang="en-GB" sz="11200" dirty="0">
                <a:solidFill>
                  <a:schemeClr val="bg1">
                    <a:lumMod val="95000"/>
                    <a:lumOff val="5000"/>
                  </a:schemeClr>
                </a:solidFill>
                <a:latin typeface="Arial" panose="020B0604020202020204" pitchFamily="34" charset="0"/>
                <a:cs typeface="Arial" panose="020B0604020202020204" pitchFamily="34" charset="0"/>
              </a:rPr>
              <a:t>Neglect by others (Skills for Care, 2019).</a:t>
            </a:r>
          </a:p>
        </p:txBody>
      </p:sp>
      <p:sp>
        <p:nvSpPr>
          <p:cNvPr id="2" name="Slide Number Placeholder 1">
            <a:extLst>
              <a:ext uri="{FF2B5EF4-FFF2-40B4-BE49-F238E27FC236}">
                <a16:creationId xmlns:a16="http://schemas.microsoft.com/office/drawing/2014/main" id="{5E197088-A170-417A-9D3F-76D131C78005}"/>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23784152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ipe(down)">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ipe(down)">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wipe(down)">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wipe(down)">
                                      <p:cBhvr>
                                        <p:cTn id="52" dur="500"/>
                                        <p:tgtEl>
                                          <p:spTgt spid="3">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wipe(down)">
                                      <p:cBhvr>
                                        <p:cTn id="5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169" y="0"/>
            <a:ext cx="9435661" cy="1507067"/>
          </a:xfrm>
        </p:spPr>
        <p:txBody>
          <a:bodyPr>
            <a:normAutofit fontScale="90000"/>
          </a:bodyPr>
          <a:lstStyle/>
          <a:p>
            <a:pPr algn="ctr"/>
            <a:br>
              <a:rPr lang="en-GB" b="1" dirty="0"/>
            </a:br>
            <a:r>
              <a:rPr lang="en-GB" sz="4400" b="1" dirty="0">
                <a:solidFill>
                  <a:schemeClr val="bg1">
                    <a:lumMod val="95000"/>
                    <a:lumOff val="5000"/>
                  </a:schemeClr>
                </a:solidFill>
              </a:rPr>
              <a:t>Knowing how to recognise signs and symptoms of abuse</a:t>
            </a:r>
            <a:br>
              <a:rPr lang="en-GB" dirty="0"/>
            </a:b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8957" y="1738184"/>
            <a:ext cx="9112952" cy="4868561"/>
          </a:xfrm>
        </p:spPr>
        <p:txBody>
          <a:bodyPr>
            <a:normAutofit/>
          </a:bodyPr>
          <a:lstStyle/>
          <a:p>
            <a:pPr marL="0" indent="0">
              <a:buNone/>
            </a:pPr>
            <a:r>
              <a:rPr lang="en-GB" sz="2400" b="1" dirty="0">
                <a:solidFill>
                  <a:schemeClr val="bg1"/>
                </a:solidFill>
                <a:latin typeface="Arial" panose="020B0604020202020204" pitchFamily="34" charset="0"/>
                <a:cs typeface="Arial" panose="020B0604020202020204" pitchFamily="34" charset="0"/>
              </a:rPr>
              <a:t>Signs</a:t>
            </a:r>
            <a:r>
              <a:rPr lang="en-GB" sz="2400" dirty="0">
                <a:solidFill>
                  <a:schemeClr val="bg1"/>
                </a:solidFill>
                <a:latin typeface="Arial" panose="020B0604020202020204" pitchFamily="34" charset="0"/>
                <a:cs typeface="Arial" panose="020B0604020202020204" pitchFamily="34" charset="0"/>
              </a:rPr>
              <a:t> are outwardly visible to others – you can see them. Signs of abuse can include unexplained or unusual bruises, sores and malnutrition. Signs can also present as changes in behaviour and moods.</a:t>
            </a:r>
          </a:p>
          <a:p>
            <a:pPr marL="0" indent="0">
              <a:buNone/>
            </a:pPr>
            <a:r>
              <a:rPr lang="en-GB" sz="2400" b="1" dirty="0">
                <a:solidFill>
                  <a:schemeClr val="bg1"/>
                </a:solidFill>
                <a:latin typeface="Arial" panose="020B0604020202020204" pitchFamily="34" charset="0"/>
                <a:cs typeface="Arial" panose="020B0604020202020204" pitchFamily="34" charset="0"/>
              </a:rPr>
              <a:t>Symptoms </a:t>
            </a:r>
            <a:r>
              <a:rPr lang="en-GB" sz="2400" dirty="0">
                <a:solidFill>
                  <a:schemeClr val="bg1"/>
                </a:solidFill>
                <a:latin typeface="Arial" panose="020B0604020202020204" pitchFamily="34" charset="0"/>
                <a:cs typeface="Arial" panose="020B0604020202020204" pitchFamily="34" charset="0"/>
              </a:rPr>
              <a:t>are experienced by individuals. They are an indication of something, for example feeling upset, angry, scared or alone. Symptoms could be an illness, or abuse (Department of Health, 2019).</a:t>
            </a:r>
          </a:p>
          <a:p>
            <a:pPr marL="0" indent="0" algn="ctr">
              <a:buNone/>
            </a:pPr>
            <a:endParaRPr lang="en-GB" dirty="0">
              <a:solidFill>
                <a:schemeClr val="bg1"/>
              </a:solidFill>
              <a:latin typeface="Arial" panose="020B0604020202020204" pitchFamily="34" charset="0"/>
              <a:cs typeface="Arial" panose="020B0604020202020204" pitchFamily="34" charset="0"/>
            </a:endParaRPr>
          </a:p>
          <a:p>
            <a:pPr algn="ctr"/>
            <a:endParaRPr lang="en-GB" sz="1500" dirty="0">
              <a:solidFill>
                <a:schemeClr val="bg1"/>
              </a:solidFill>
              <a:latin typeface="Arial" panose="020B0604020202020204" pitchFamily="34" charset="0"/>
              <a:cs typeface="Arial" panose="020B0604020202020204" pitchFamily="34" charset="0"/>
            </a:endParaRPr>
          </a:p>
          <a:p>
            <a:pPr marL="0" indent="0">
              <a:buNone/>
            </a:pPr>
            <a:r>
              <a:rPr lang="en-GB" sz="1500" dirty="0">
                <a:solidFill>
                  <a:schemeClr val="bg1"/>
                </a:solidFill>
                <a:latin typeface="Arial" panose="020B0604020202020204" pitchFamily="34" charset="0"/>
                <a:cs typeface="Arial" panose="020B0604020202020204" pitchFamily="34" charset="0"/>
              </a:rPr>
              <a:t>                                                                                                     </a:t>
            </a:r>
            <a:br>
              <a:rPr lang="en-GB" sz="1500" dirty="0">
                <a:solidFill>
                  <a:schemeClr val="tx1"/>
                </a:solidFill>
                <a:latin typeface="Arial" panose="020B0604020202020204" pitchFamily="34" charset="0"/>
                <a:cs typeface="Arial" panose="020B0604020202020204" pitchFamily="34" charset="0"/>
              </a:rPr>
            </a:br>
            <a:r>
              <a:rPr lang="en-GB" sz="1500" dirty="0">
                <a:solidFill>
                  <a:schemeClr val="tx1"/>
                </a:solidFill>
                <a:latin typeface="Arial" panose="020B0604020202020204" pitchFamily="34" charset="0"/>
                <a:cs typeface="Arial" panose="020B0604020202020204" pitchFamily="34" charset="0"/>
              </a:rPr>
              <a:t>                                                                                               </a:t>
            </a:r>
            <a:endParaRPr lang="en-GB" sz="1800" dirty="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CC6C3DE-40C3-4911-9A6E-65B592098679}"/>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20132743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2EC1189-D472-475F-B057-1CB8B2C1ACD4}"/>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3" name="Rectangle 2">
            <a:extLst>
              <a:ext uri="{FF2B5EF4-FFF2-40B4-BE49-F238E27FC236}">
                <a16:creationId xmlns:a16="http://schemas.microsoft.com/office/drawing/2014/main" id="{7DA2F0B6-C6EE-4E8A-82FE-CBE5879F68F0}"/>
              </a:ext>
            </a:extLst>
          </p:cNvPr>
          <p:cNvSpPr/>
          <p:nvPr/>
        </p:nvSpPr>
        <p:spPr>
          <a:xfrm>
            <a:off x="973123" y="336791"/>
            <a:ext cx="10083567" cy="6571543"/>
          </a:xfrm>
          <a:prstGeom prst="rect">
            <a:avLst/>
          </a:prstGeom>
        </p:spPr>
        <p:txBody>
          <a:bodyPr wrap="square">
            <a:spAutoFit/>
          </a:bodyPr>
          <a:lstStyle/>
          <a:p>
            <a:pPr algn="ctr"/>
            <a:r>
              <a:rPr lang="en-GB" sz="2800" b="1" dirty="0">
                <a:solidFill>
                  <a:schemeClr val="bg1">
                    <a:lumMod val="95000"/>
                    <a:lumOff val="5000"/>
                  </a:schemeClr>
                </a:solidFill>
                <a:latin typeface="Arial" panose="020B0604020202020204" pitchFamily="34" charset="0"/>
                <a:cs typeface="Arial" panose="020B0604020202020204" pitchFamily="34" charset="0"/>
              </a:rPr>
              <a:t>Knowing how to respond to suspected or alleged abuse; actions to take.</a:t>
            </a:r>
          </a:p>
          <a:p>
            <a:pPr algn="ctr"/>
            <a:r>
              <a:rPr lang="en-GB" sz="3200" b="1" dirty="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r>
              <a:rPr lang="en-GB" sz="1600" dirty="0">
                <a:solidFill>
                  <a:schemeClr val="bg1">
                    <a:lumMod val="95000"/>
                    <a:lumOff val="5000"/>
                  </a:schemeClr>
                </a:solidFill>
                <a:latin typeface="Arial" panose="020B0604020202020204" pitchFamily="34" charset="0"/>
                <a:cs typeface="Arial" panose="020B0604020202020204" pitchFamily="34" charset="0"/>
              </a:rPr>
              <a:t>Do not ignore the signs and that an individual may be at risk of abuse as this may place them in danger and prolong the pain and distress.</a:t>
            </a:r>
          </a:p>
          <a:p>
            <a:pPr marL="342900" indent="-342900">
              <a:lnSpc>
                <a:spcPct val="150000"/>
              </a:lnSpc>
              <a:buFont typeface="Wingdings" panose="05000000000000000000" pitchFamily="2" charset="2"/>
              <a:buChar char="Ø"/>
            </a:pPr>
            <a:r>
              <a:rPr lang="en-GB" sz="1600" dirty="0">
                <a:solidFill>
                  <a:schemeClr val="bg1">
                    <a:lumMod val="95000"/>
                    <a:lumOff val="5000"/>
                  </a:schemeClr>
                </a:solidFill>
                <a:latin typeface="Arial" panose="020B0604020202020204" pitchFamily="34" charset="0"/>
                <a:cs typeface="Arial" panose="020B0604020202020204" pitchFamily="34" charset="0"/>
              </a:rPr>
              <a:t>Ensure the individual is safe by reporting concerns to the named person in your workplace so that others can take the necessary actions; follow agreed ways of working to ensure safeguarding individuals </a:t>
            </a:r>
          </a:p>
          <a:p>
            <a:pPr marL="342900" indent="-342900">
              <a:lnSpc>
                <a:spcPct val="150000"/>
              </a:lnSpc>
              <a:buFont typeface="Wingdings" panose="05000000000000000000" pitchFamily="2" charset="2"/>
              <a:buChar char="Ø"/>
            </a:pPr>
            <a:r>
              <a:rPr lang="en-GB" sz="1600" dirty="0">
                <a:solidFill>
                  <a:schemeClr val="bg1">
                    <a:lumMod val="95000"/>
                    <a:lumOff val="5000"/>
                  </a:schemeClr>
                </a:solidFill>
                <a:latin typeface="Arial" panose="020B0604020202020204" pitchFamily="34" charset="0"/>
                <a:cs typeface="Arial" panose="020B0604020202020204" pitchFamily="34" charset="0"/>
              </a:rPr>
              <a:t>Keep secure any evidence you have of your or others’ suspicions; follow your ways of working to ensure any evidence is preserved</a:t>
            </a:r>
          </a:p>
          <a:p>
            <a:pPr marL="342900" indent="-342900">
              <a:lnSpc>
                <a:spcPct val="150000"/>
              </a:lnSpc>
              <a:buFont typeface="Wingdings" panose="05000000000000000000" pitchFamily="2" charset="2"/>
              <a:buChar char="Ø"/>
            </a:pPr>
            <a:r>
              <a:rPr lang="en-GB" sz="1600" dirty="0">
                <a:solidFill>
                  <a:schemeClr val="bg1">
                    <a:lumMod val="95000"/>
                    <a:lumOff val="5000"/>
                  </a:schemeClr>
                </a:solidFill>
                <a:latin typeface="Arial" panose="020B0604020202020204" pitchFamily="34" charset="0"/>
                <a:cs typeface="Arial" panose="020B0604020202020204" pitchFamily="34" charset="0"/>
              </a:rPr>
              <a:t>Record with full details the facts of what you have noticed or seen or what others have told you and in the words that they have used; follow your agreed ways of working for reporting accurately and preserving evidence</a:t>
            </a:r>
          </a:p>
          <a:p>
            <a:pPr marL="342900" indent="-342900">
              <a:lnSpc>
                <a:spcPct val="150000"/>
              </a:lnSpc>
              <a:buFont typeface="Wingdings" panose="05000000000000000000" pitchFamily="2" charset="2"/>
              <a:buChar char="Ø"/>
            </a:pPr>
            <a:r>
              <a:rPr lang="en-GB" sz="1600" dirty="0">
                <a:solidFill>
                  <a:schemeClr val="bg1">
                    <a:lumMod val="95000"/>
                    <a:lumOff val="5000"/>
                  </a:schemeClr>
                </a:solidFill>
                <a:latin typeface="Arial" panose="020B0604020202020204" pitchFamily="34" charset="0"/>
                <a:cs typeface="Arial" panose="020B0604020202020204" pitchFamily="34" charset="0"/>
              </a:rPr>
              <a:t>Refer your suspicions to another organisation (i.e. police, adult social services, CQC) if required to do so or if your suspicions are not dealt with seriously; this is so that they can be acted on and the individual’s safety and well-being promoted (Care Quality Commission (CQC), 2019).</a:t>
            </a:r>
            <a:br>
              <a:rPr lang="en-GB" sz="1600" b="1" dirty="0">
                <a:solidFill>
                  <a:schemeClr val="bg1">
                    <a:lumMod val="95000"/>
                    <a:lumOff val="5000"/>
                  </a:schemeClr>
                </a:solidFill>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198744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69DCFA-9010-48BB-AE45-D4DF73CB1746}"/>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
        <p:nvSpPr>
          <p:cNvPr id="3" name="Rectangle 2">
            <a:extLst>
              <a:ext uri="{FF2B5EF4-FFF2-40B4-BE49-F238E27FC236}">
                <a16:creationId xmlns:a16="http://schemas.microsoft.com/office/drawing/2014/main" id="{0DDB84AB-29B5-433B-859D-B4B50F8E9EA0}"/>
              </a:ext>
            </a:extLst>
          </p:cNvPr>
          <p:cNvSpPr/>
          <p:nvPr/>
        </p:nvSpPr>
        <p:spPr>
          <a:xfrm>
            <a:off x="897622" y="556591"/>
            <a:ext cx="9465578" cy="5262979"/>
          </a:xfrm>
          <a:prstGeom prst="rect">
            <a:avLst/>
          </a:prstGeom>
        </p:spPr>
        <p:txBody>
          <a:bodyPr wrap="square">
            <a:spAutoFit/>
          </a:bodyPr>
          <a:lstStyle/>
          <a:p>
            <a:pPr lvl="0" algn="ctr"/>
            <a:r>
              <a:rPr lang="en-GB" sz="2800" b="1" dirty="0">
                <a:solidFill>
                  <a:schemeClr val="bg1">
                    <a:lumMod val="95000"/>
                    <a:lumOff val="5000"/>
                  </a:schemeClr>
                </a:solidFill>
                <a:latin typeface="Arial" panose="020B0604020202020204" pitchFamily="34" charset="0"/>
                <a:cs typeface="Arial" panose="020B0604020202020204" pitchFamily="34" charset="0"/>
              </a:rPr>
              <a:t>Understanding the national and local context of safeguarding and protection from abuse</a:t>
            </a:r>
          </a:p>
          <a:p>
            <a:pPr lvl="0"/>
            <a:endParaRPr lang="en-GB" sz="3200" b="1" dirty="0">
              <a:solidFill>
                <a:schemeClr val="bg1">
                  <a:lumMod val="95000"/>
                  <a:lumOff val="5000"/>
                </a:schemeClr>
              </a:solidFill>
              <a:latin typeface="Arial" panose="020B0604020202020204" pitchFamily="34" charset="0"/>
              <a:cs typeface="Arial" panose="020B0604020202020204" pitchFamily="34" charset="0"/>
            </a:endParaRPr>
          </a:p>
          <a:p>
            <a:pPr lvl="0"/>
            <a:r>
              <a:rPr lang="en-GB" sz="2400" dirty="0">
                <a:solidFill>
                  <a:schemeClr val="bg1"/>
                </a:solidFill>
                <a:latin typeface="Arial" panose="020B0604020202020204" pitchFamily="34" charset="0"/>
                <a:cs typeface="Arial" panose="020B0604020202020204" pitchFamily="34" charset="0"/>
              </a:rPr>
              <a:t>Safeguarding the individuals you work with also involves learning about the key legislation, national policies and local systems that are in place for safeguarding adults. Legislation, DBS checks, policies and systems change, and these are often updated, so it is important to keep your knowledge up to date so that you can ensure your knowledge and work practices in relation to safeguarding individuals is up to date. You can do this through employer training updates and referring to the welsh government’s website on a regular basis (The UK Government, 2019).</a:t>
            </a:r>
          </a:p>
          <a:p>
            <a:pPr lvl="0"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81040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783" y="318782"/>
            <a:ext cx="11463129" cy="6347061"/>
          </a:xfrm>
        </p:spPr>
        <p:txBody>
          <a:bodyPr>
            <a:normAutofit lnSpcReduction="10000"/>
          </a:bodyPr>
          <a:lstStyle/>
          <a:p>
            <a:pPr marL="0" indent="0">
              <a:buNone/>
            </a:pPr>
            <a:endParaRPr lang="en-GB" sz="1900" b="1" dirty="0">
              <a:solidFill>
                <a:schemeClr val="bg1">
                  <a:lumMod val="95000"/>
                  <a:lumOff val="5000"/>
                </a:schemeClr>
              </a:solidFill>
            </a:endParaRPr>
          </a:p>
          <a:p>
            <a:pPr marL="0" indent="0">
              <a:buNone/>
            </a:pPr>
            <a:endParaRPr lang="en-GB" sz="1900" b="1" dirty="0">
              <a:solidFill>
                <a:schemeClr val="bg1">
                  <a:lumMod val="95000"/>
                  <a:lumOff val="5000"/>
                </a:schemeClr>
              </a:solidFill>
            </a:endParaRPr>
          </a:p>
          <a:p>
            <a:pPr marL="0" indent="0">
              <a:buNone/>
            </a:pPr>
            <a:r>
              <a:rPr lang="en-GB" sz="3200" b="1" dirty="0">
                <a:solidFill>
                  <a:schemeClr val="bg1"/>
                </a:solidFill>
                <a:latin typeface="Arial" panose="020B0604020202020204" pitchFamily="34" charset="0"/>
                <a:cs typeface="Arial" panose="020B0604020202020204" pitchFamily="34" charset="0"/>
              </a:rPr>
              <a:t>Legislation and how it safeguards individuals</a:t>
            </a:r>
          </a:p>
          <a:p>
            <a:pPr marL="0" indent="0">
              <a:buNone/>
            </a:pPr>
            <a:endParaRPr lang="en-GB" sz="1900" b="1" dirty="0">
              <a:solidFill>
                <a:schemeClr val="bg1">
                  <a:lumMod val="95000"/>
                  <a:lumOff val="5000"/>
                </a:schemeClr>
              </a:solidFill>
            </a:endParaRPr>
          </a:p>
          <a:p>
            <a:pPr marL="0" indent="0">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Care Act 2014 </a:t>
            </a:r>
            <a:endParaRPr lang="en-GB" sz="2400" u="sng"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Identifies the ten types of abuse and neglect that individuals may experience</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States that individuals’ safety and well-being must be promoted to safeguard them from abuse and neglect</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States that organisations must work in partnership to keep individuals safe</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States that effective safeguarding policies and procedures must be developed</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Established the role of </a:t>
            </a:r>
            <a:r>
              <a:rPr lang="en-GB" sz="1900" b="1" dirty="0">
                <a:solidFill>
                  <a:schemeClr val="bg1">
                    <a:lumMod val="95000"/>
                    <a:lumOff val="5000"/>
                  </a:schemeClr>
                </a:solidFill>
                <a:latin typeface="Arial" panose="020B0604020202020204" pitchFamily="34" charset="0"/>
                <a:cs typeface="Arial" panose="020B0604020202020204" pitchFamily="34" charset="0"/>
              </a:rPr>
              <a:t>Safeguarding Adults Boards</a:t>
            </a:r>
          </a:p>
          <a:p>
            <a:pPr>
              <a:buFont typeface="Wingdings" panose="05000000000000000000" pitchFamily="2" charset="2"/>
              <a:buChar char="Ø"/>
            </a:pPr>
            <a:r>
              <a:rPr lang="en-GB" sz="1900" dirty="0">
                <a:solidFill>
                  <a:schemeClr val="bg1">
                    <a:lumMod val="95000"/>
                    <a:lumOff val="5000"/>
                  </a:schemeClr>
                </a:solidFill>
                <a:latin typeface="Arial" panose="020B0604020202020204" pitchFamily="34" charset="0"/>
                <a:cs typeface="Arial" panose="020B0604020202020204" pitchFamily="34" charset="0"/>
              </a:rPr>
              <a:t>States that individuals must have access to representation during the safeguarding process, for example access to an </a:t>
            </a:r>
            <a:r>
              <a:rPr lang="en-GB" sz="1900" b="1" dirty="0">
                <a:solidFill>
                  <a:schemeClr val="bg1">
                    <a:lumMod val="95000"/>
                    <a:lumOff val="5000"/>
                  </a:schemeClr>
                </a:solidFill>
                <a:latin typeface="Arial" panose="020B0604020202020204" pitchFamily="34" charset="0"/>
                <a:cs typeface="Arial" panose="020B0604020202020204" pitchFamily="34" charset="0"/>
              </a:rPr>
              <a:t>advocate</a:t>
            </a:r>
            <a:r>
              <a:rPr lang="en-GB" sz="1900" dirty="0">
                <a:solidFill>
                  <a:schemeClr val="bg1">
                    <a:lumMod val="95000"/>
                    <a:lumOff val="5000"/>
                  </a:schemeClr>
                </a:solidFill>
                <a:latin typeface="Arial" panose="020B0604020202020204" pitchFamily="34" charset="0"/>
                <a:cs typeface="Arial" panose="020B0604020202020204" pitchFamily="34" charset="0"/>
              </a:rPr>
              <a:t>. The right to an advocate is one of the areas specifically covered in the legislation (The UK Government, 2019). </a:t>
            </a:r>
          </a:p>
          <a:p>
            <a:pPr>
              <a:buFont typeface="Wingdings" panose="05000000000000000000" pitchFamily="2" charset="2"/>
              <a:buChar char="Ø"/>
            </a:pPr>
            <a:endParaRPr lang="en-GB" sz="1900" dirty="0"/>
          </a:p>
          <a:p>
            <a:pPr marL="0" indent="0">
              <a:buNone/>
            </a:pPr>
            <a:endParaRPr lang="en-GB" sz="1900" dirty="0"/>
          </a:p>
          <a:p>
            <a:pPr lvl="1">
              <a:buFont typeface="Wingdings" panose="05000000000000000000" pitchFamily="2" charset="2"/>
              <a:buChar char="v"/>
            </a:pPr>
            <a:endParaRPr lang="en-GB" sz="2100" dirty="0"/>
          </a:p>
          <a:p>
            <a:pPr marL="457200" lvl="1" indent="0">
              <a:buNone/>
            </a:pPr>
            <a:endParaRPr lang="en-GB" dirty="0"/>
          </a:p>
          <a:p>
            <a:endParaRPr lang="en-GB" dirty="0"/>
          </a:p>
        </p:txBody>
      </p:sp>
      <p:sp>
        <p:nvSpPr>
          <p:cNvPr id="2" name="Slide Number Placeholder 1">
            <a:extLst>
              <a:ext uri="{FF2B5EF4-FFF2-40B4-BE49-F238E27FC236}">
                <a16:creationId xmlns:a16="http://schemas.microsoft.com/office/drawing/2014/main" id="{C8094A31-FD7E-4056-9412-C979ECD43278}"/>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1468712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4D22-8FBF-4044-AFBA-3B22EC59D4F1}"/>
              </a:ext>
            </a:extLst>
          </p:cNvPr>
          <p:cNvSpPr>
            <a:spLocks noGrp="1"/>
          </p:cNvSpPr>
          <p:nvPr>
            <p:ph type="title"/>
          </p:nvPr>
        </p:nvSpPr>
        <p:spPr>
          <a:xfrm>
            <a:off x="2292626" y="-3339548"/>
            <a:ext cx="7260966" cy="10197548"/>
          </a:xfrm>
        </p:spPr>
        <p:txBody>
          <a:bodyPr>
            <a:normAutofit/>
          </a:bodyPr>
          <a:lstStyle/>
          <a:p>
            <a:pPr algn="ctr"/>
            <a:r>
              <a:rPr lang="en-GB" b="1" dirty="0">
                <a:solidFill>
                  <a:schemeClr val="bg1"/>
                </a:solidFill>
                <a:latin typeface="Arial" panose="020B0604020202020204" pitchFamily="34" charset="0"/>
                <a:cs typeface="Arial" panose="020B0604020202020204" pitchFamily="34" charset="0"/>
              </a:rPr>
              <a:t>Legislation and how it safeguards individuals</a:t>
            </a:r>
            <a:br>
              <a:rPr lang="en-GB" b="1" dirty="0">
                <a:solidFill>
                  <a:schemeClr val="bg1"/>
                </a:solidFill>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45E46E3-AD5A-400F-AC48-0DCB4FCF0421}"/>
              </a:ext>
            </a:extLst>
          </p:cNvPr>
          <p:cNvSpPr>
            <a:spLocks noGrp="1"/>
          </p:cNvSpPr>
          <p:nvPr>
            <p:ph idx="1"/>
          </p:nvPr>
        </p:nvSpPr>
        <p:spPr>
          <a:xfrm>
            <a:off x="1285461" y="0"/>
            <a:ext cx="8916263" cy="9144000"/>
          </a:xfrm>
        </p:spPr>
        <p:txBody>
          <a:bodyPr/>
          <a:lstStyle/>
          <a:p>
            <a:pPr marL="0" indent="0">
              <a:buNone/>
            </a:pPr>
            <a:r>
              <a:rPr lang="en-GB" sz="2400" b="1" u="sng" dirty="0">
                <a:solidFill>
                  <a:schemeClr val="bg1">
                    <a:lumMod val="95000"/>
                    <a:lumOff val="5000"/>
                  </a:schemeClr>
                </a:solidFill>
                <a:latin typeface="Arial" panose="020B0604020202020204" pitchFamily="34" charset="0"/>
                <a:cs typeface="Arial" panose="020B0604020202020204" pitchFamily="34" charset="0"/>
              </a:rPr>
              <a:t>Health and Social Care Act 2012</a:t>
            </a:r>
          </a:p>
          <a:p>
            <a:pPr>
              <a:buFont typeface="Wingdings" panose="05000000000000000000" pitchFamily="2" charset="2"/>
              <a:buChar char="Ø"/>
            </a:pPr>
            <a:r>
              <a:rPr lang="en-GB" sz="1800" dirty="0">
                <a:solidFill>
                  <a:schemeClr val="bg1">
                    <a:lumMod val="95000"/>
                    <a:lumOff val="5000"/>
                  </a:schemeClr>
                </a:solidFill>
                <a:latin typeface="Arial" panose="020B0604020202020204" pitchFamily="34" charset="0"/>
                <a:cs typeface="Arial" panose="020B0604020202020204" pitchFamily="34" charset="0"/>
              </a:rPr>
              <a:t>States that services such as health and social services (now adult social care services) must work in partnership to improve the care provided to </a:t>
            </a:r>
          </a:p>
          <a:p>
            <a:pPr marL="0" indent="0">
              <a:buNone/>
            </a:pPr>
            <a:r>
              <a:rPr lang="en-GB" sz="1800" dirty="0">
                <a:solidFill>
                  <a:schemeClr val="bg1">
                    <a:lumMod val="95000"/>
                    <a:lumOff val="5000"/>
                  </a:schemeClr>
                </a:solidFill>
                <a:latin typeface="Arial" panose="020B0604020202020204" pitchFamily="34" charset="0"/>
                <a:cs typeface="Arial" panose="020B0604020202020204" pitchFamily="34" charset="0"/>
              </a:rPr>
              <a:t>    individuals</a:t>
            </a:r>
          </a:p>
          <a:p>
            <a:pPr>
              <a:buFont typeface="Wingdings" panose="05000000000000000000" pitchFamily="2" charset="2"/>
              <a:buChar char="Ø"/>
            </a:pPr>
            <a:r>
              <a:rPr lang="en-GB" sz="1800" dirty="0">
                <a:solidFill>
                  <a:schemeClr val="bg1">
                    <a:lumMod val="95000"/>
                    <a:lumOff val="5000"/>
                  </a:schemeClr>
                </a:solidFill>
                <a:latin typeface="Arial" panose="020B0604020202020204" pitchFamily="34" charset="0"/>
                <a:cs typeface="Arial" panose="020B0604020202020204" pitchFamily="34" charset="0"/>
              </a:rPr>
              <a:t>Established the role of Clinical commissioning groups (CCGs) to safeguard individuals who access health and social services, for example by responding to abuse and neglect that takes place, undertaking enquiries or reviews of services where abuse or neglect has taken place.</a:t>
            </a:r>
          </a:p>
          <a:p>
            <a:pPr>
              <a:buFont typeface="Wingdings" panose="05000000000000000000" pitchFamily="2" charset="2"/>
              <a:buChar char="Ø"/>
            </a:pPr>
            <a:r>
              <a:rPr lang="en-GB" sz="1800" dirty="0">
                <a:solidFill>
                  <a:schemeClr val="bg1">
                    <a:lumMod val="95000"/>
                    <a:lumOff val="5000"/>
                  </a:schemeClr>
                </a:solidFill>
                <a:latin typeface="Arial" panose="020B0604020202020204" pitchFamily="34" charset="0"/>
                <a:cs typeface="Arial" panose="020B0604020202020204" pitchFamily="34" charset="0"/>
              </a:rPr>
              <a:t>Established the role of health and well-being boards to oversee the provision of services in each local area (The UK Government, 2019).</a:t>
            </a:r>
          </a:p>
          <a:p>
            <a:pPr marL="0" indent="0">
              <a:buNone/>
            </a:pPr>
            <a:endParaRPr lang="en-GB" b="1" u="sng" dirty="0">
              <a:solidFill>
                <a:schemeClr val="bg1">
                  <a:lumMod val="95000"/>
                  <a:lumOff val="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F83D5B2-ED4B-4CCA-8AE7-2255130581D3}"/>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395497030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526D82-2B3A-416F-8DD6-D9EACB699E3B}"/>
              </a:ext>
            </a:extLst>
          </p:cNvPr>
          <p:cNvSpPr>
            <a:spLocks noGrp="1"/>
          </p:cNvSpPr>
          <p:nvPr>
            <p:ph type="title"/>
          </p:nvPr>
        </p:nvSpPr>
        <p:spPr>
          <a:xfrm>
            <a:off x="278296" y="218920"/>
            <a:ext cx="10349946" cy="7083026"/>
          </a:xfrm>
        </p:spPr>
        <p:txBody>
          <a:bodyPr>
            <a:noAutofit/>
          </a:bodyPr>
          <a:lstStyle/>
          <a:p>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r>
              <a:rPr lang="en-GB" sz="2000" cap="none" dirty="0">
                <a:solidFill>
                  <a:schemeClr val="bg1"/>
                </a:solidFill>
                <a:latin typeface="Arial" panose="020B0604020202020204" pitchFamily="34" charset="0"/>
                <a:cs typeface="Arial" panose="020B0604020202020204" pitchFamily="34" charset="0"/>
              </a:rPr>
              <a:t>The likelihood of abuse may be reduced by:</a:t>
            </a: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r>
              <a:rPr lang="en-GB" sz="1800" b="1" cap="none" dirty="0">
                <a:solidFill>
                  <a:schemeClr val="bg1"/>
                </a:solidFill>
                <a:latin typeface="Arial" panose="020B0604020202020204" pitchFamily="34" charset="0"/>
                <a:cs typeface="Arial" panose="020B0604020202020204" pitchFamily="34" charset="0"/>
              </a:rPr>
              <a:t>Working with person-centred values </a:t>
            </a:r>
            <a:r>
              <a:rPr lang="en-GB" sz="1800" cap="none" dirty="0">
                <a:solidFill>
                  <a:schemeClr val="bg1"/>
                </a:solidFill>
                <a:latin typeface="Arial" panose="020B0604020202020204" pitchFamily="34" charset="0"/>
                <a:cs typeface="Arial" panose="020B0604020202020204" pitchFamily="34" charset="0"/>
              </a:rPr>
              <a:t>– treating individuals with respect; promoting an individual’s dignity and showing compassion.</a:t>
            </a:r>
            <a:br>
              <a:rPr lang="en-GB" sz="1800" cap="none" dirty="0">
                <a:solidFill>
                  <a:schemeClr val="bg1"/>
                </a:solidFill>
                <a:latin typeface="Arial" panose="020B0604020202020204" pitchFamily="34" charset="0"/>
                <a:cs typeface="Arial" panose="020B0604020202020204" pitchFamily="34" charset="0"/>
              </a:rPr>
            </a:br>
            <a:br>
              <a:rPr lang="en-GB" sz="1800" cap="none" dirty="0">
                <a:solidFill>
                  <a:schemeClr val="bg1"/>
                </a:solidFill>
                <a:latin typeface="Arial" panose="020B0604020202020204" pitchFamily="34" charset="0"/>
                <a:cs typeface="Arial" panose="020B0604020202020204" pitchFamily="34" charset="0"/>
              </a:rPr>
            </a:br>
            <a:r>
              <a:rPr lang="en-GB" sz="1800" b="1" cap="none" dirty="0">
                <a:solidFill>
                  <a:schemeClr val="bg1"/>
                </a:solidFill>
                <a:latin typeface="Arial" panose="020B0604020202020204" pitchFamily="34" charset="0"/>
                <a:cs typeface="Arial" panose="020B0604020202020204" pitchFamily="34" charset="0"/>
              </a:rPr>
              <a:t>Encouraging active participation </a:t>
            </a:r>
            <a:r>
              <a:rPr lang="en-GB" sz="1800" cap="none" dirty="0">
                <a:solidFill>
                  <a:schemeClr val="bg1"/>
                </a:solidFill>
                <a:latin typeface="Arial" panose="020B0604020202020204" pitchFamily="34" charset="0"/>
                <a:cs typeface="Arial" panose="020B0604020202020204" pitchFamily="34" charset="0"/>
              </a:rPr>
              <a:t>– a way of working that encourages individuals to be active participants in their care or support rather passive recipients, by supporting them to develop skills in managing their money, learning how to cook, going shopping and socialising, etc.</a:t>
            </a:r>
            <a:br>
              <a:rPr lang="en-GB" sz="1800" cap="none" dirty="0">
                <a:solidFill>
                  <a:schemeClr val="bg1"/>
                </a:solidFill>
                <a:latin typeface="Arial" panose="020B0604020202020204" pitchFamily="34" charset="0"/>
                <a:cs typeface="Arial" panose="020B0604020202020204" pitchFamily="34" charset="0"/>
              </a:rPr>
            </a:br>
            <a:br>
              <a:rPr lang="en-GB" sz="1800" cap="none" dirty="0">
                <a:solidFill>
                  <a:schemeClr val="bg1"/>
                </a:solidFill>
                <a:latin typeface="Arial" panose="020B0604020202020204" pitchFamily="34" charset="0"/>
                <a:cs typeface="Arial" panose="020B0604020202020204" pitchFamily="34" charset="0"/>
              </a:rPr>
            </a:br>
            <a:r>
              <a:rPr lang="en-GB" sz="1800" b="1" cap="none" dirty="0">
                <a:solidFill>
                  <a:schemeClr val="bg1"/>
                </a:solidFill>
                <a:latin typeface="Arial" panose="020B0604020202020204" pitchFamily="34" charset="0"/>
                <a:cs typeface="Arial" panose="020B0604020202020204" pitchFamily="34" charset="0"/>
              </a:rPr>
              <a:t>Promoting choice and rights </a:t>
            </a:r>
            <a:r>
              <a:rPr lang="en-GB" sz="1800" cap="none" dirty="0">
                <a:solidFill>
                  <a:schemeClr val="bg1"/>
                </a:solidFill>
                <a:latin typeface="Arial" panose="020B0604020202020204" pitchFamily="34" charset="0"/>
                <a:cs typeface="Arial" panose="020B0604020202020204" pitchFamily="34" charset="0"/>
              </a:rPr>
              <a:t>– promoting an individual choices means that you are encouraging them to think about the options available so that they can make their own choice.</a:t>
            </a:r>
            <a:br>
              <a:rPr lang="en-GB" sz="1800" cap="none" dirty="0">
                <a:solidFill>
                  <a:schemeClr val="bg1"/>
                </a:solidFill>
                <a:latin typeface="Arial" panose="020B0604020202020204" pitchFamily="34" charset="0"/>
                <a:cs typeface="Arial" panose="020B0604020202020204" pitchFamily="34" charset="0"/>
              </a:rPr>
            </a:br>
            <a:br>
              <a:rPr lang="en-GB" sz="1800" cap="none" dirty="0">
                <a:solidFill>
                  <a:schemeClr val="bg1"/>
                </a:solidFill>
                <a:latin typeface="Arial" panose="020B0604020202020204" pitchFamily="34" charset="0"/>
                <a:cs typeface="Arial" panose="020B0604020202020204" pitchFamily="34" charset="0"/>
              </a:rPr>
            </a:br>
            <a:r>
              <a:rPr lang="en-GB" sz="1800" b="1" cap="none" dirty="0">
                <a:solidFill>
                  <a:schemeClr val="bg1"/>
                </a:solidFill>
                <a:latin typeface="Arial" panose="020B0604020202020204" pitchFamily="34" charset="0"/>
                <a:cs typeface="Arial" panose="020B0604020202020204" pitchFamily="34" charset="0"/>
              </a:rPr>
              <a:t>Supporting individuals with awareness of personal safety </a:t>
            </a:r>
            <a:r>
              <a:rPr lang="en-GB" sz="1800" cap="none" dirty="0">
                <a:solidFill>
                  <a:schemeClr val="bg1"/>
                </a:solidFill>
                <a:latin typeface="Arial" panose="020B0604020202020204" pitchFamily="34" charset="0"/>
                <a:cs typeface="Arial" panose="020B0604020202020204" pitchFamily="34" charset="0"/>
              </a:rPr>
              <a:t>– awareness of personal safety can be a very effective way of supporting individuals to be in control of their own safety and therefore reduce the likelihood of them being abused. You can do this by providing leaflets about the dangers that exist in the home, etc (Ferreiro, 2014).</a:t>
            </a:r>
            <a:br>
              <a:rPr lang="en-GB" sz="1800" b="1" cap="none" dirty="0">
                <a:solidFill>
                  <a:schemeClr val="bg1"/>
                </a:solidFill>
                <a:latin typeface="Arial" panose="020B0604020202020204" pitchFamily="34" charset="0"/>
                <a:cs typeface="Arial" panose="020B0604020202020204" pitchFamily="34" charset="0"/>
              </a:rPr>
            </a:br>
            <a:br>
              <a:rPr lang="en-GB" sz="18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br>
              <a:rPr lang="en-GB" sz="2000" cap="none" dirty="0">
                <a:solidFill>
                  <a:schemeClr val="bg1"/>
                </a:solidFill>
                <a:latin typeface="Arial" panose="020B0604020202020204" pitchFamily="34" charset="0"/>
                <a:cs typeface="Arial" panose="020B0604020202020204" pitchFamily="34" charset="0"/>
              </a:rPr>
            </a:br>
            <a:endParaRPr lang="en-GB" sz="2000" dirty="0">
              <a:solidFill>
                <a:schemeClr val="bg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F8FB1755-4035-41E2-A2DE-7495E31C466D}"/>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
        <p:nvSpPr>
          <p:cNvPr id="5" name="TextBox 4">
            <a:extLst>
              <a:ext uri="{FF2B5EF4-FFF2-40B4-BE49-F238E27FC236}">
                <a16:creationId xmlns:a16="http://schemas.microsoft.com/office/drawing/2014/main" id="{4785B7C1-3AEA-4EB6-ACBB-99616348F202}"/>
              </a:ext>
            </a:extLst>
          </p:cNvPr>
          <p:cNvSpPr txBox="1"/>
          <p:nvPr/>
        </p:nvSpPr>
        <p:spPr>
          <a:xfrm>
            <a:off x="2199861" y="218920"/>
            <a:ext cx="7765770" cy="1785104"/>
          </a:xfrm>
          <a:prstGeom prst="rect">
            <a:avLst/>
          </a:prstGeom>
          <a:noFill/>
        </p:spPr>
        <p:txBody>
          <a:bodyPr wrap="square" rtlCol="0">
            <a:spAutoFit/>
          </a:bodyPr>
          <a:lstStyle/>
          <a:p>
            <a:pPr algn="ctr"/>
            <a:r>
              <a:rPr lang="en-GB" sz="3200" b="1" u="sng" dirty="0">
                <a:solidFill>
                  <a:schemeClr val="bg1"/>
                </a:solidFill>
                <a:latin typeface="Arial" panose="020B0604020202020204" pitchFamily="34" charset="0"/>
                <a:cs typeface="Arial" panose="020B0604020202020204" pitchFamily="34" charset="0"/>
              </a:rPr>
              <a:t>Understanding ways to reduce the likelihood of abuse</a:t>
            </a:r>
          </a:p>
          <a:p>
            <a:pPr algn="ctr"/>
            <a:endParaRPr lang="en-GB" sz="2800" dirty="0">
              <a:solidFill>
                <a:schemeClr val="bg1"/>
              </a:solidFill>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34047848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54679" y="146650"/>
            <a:ext cx="7182641" cy="1200329"/>
          </a:xfrm>
          <a:prstGeom prst="rect">
            <a:avLst/>
          </a:prstGeom>
        </p:spPr>
        <p:txBody>
          <a:bodyPr wrap="square">
            <a:spAutoFit/>
          </a:bodyPr>
          <a:lstStyle/>
          <a:p>
            <a:pPr algn="ctr"/>
            <a:r>
              <a:rPr lang="en-GB" sz="3600" b="1" dirty="0">
                <a:solidFill>
                  <a:schemeClr val="bg1"/>
                </a:solidFill>
                <a:latin typeface="Arial" panose="020B0604020202020204" pitchFamily="34" charset="0"/>
                <a:cs typeface="Arial" panose="020B0604020202020204" pitchFamily="34" charset="0"/>
              </a:rPr>
              <a:t>How to recognise and report unsafe practices</a:t>
            </a:r>
          </a:p>
        </p:txBody>
      </p:sp>
      <p:sp>
        <p:nvSpPr>
          <p:cNvPr id="3" name="Rectangle 2"/>
          <p:cNvSpPr/>
          <p:nvPr/>
        </p:nvSpPr>
        <p:spPr>
          <a:xfrm>
            <a:off x="1250830" y="1716657"/>
            <a:ext cx="8543959" cy="5940088"/>
          </a:xfrm>
          <a:prstGeom prst="rect">
            <a:avLst/>
          </a:prstGeom>
        </p:spPr>
        <p:txBody>
          <a:bodyPr wrap="square">
            <a:spAutoFit/>
          </a:bodyPr>
          <a:lstStyle/>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Being able to recognise unsafe practices when they occur and understand the procedures your care setting has in place for reporting these will help you to ensure that your ways of working focus on the prevention of abuse.</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Unsafe practices are those that may lead to an individual, you, a colleague or visitor placed in danger or at risk of being injured or harmed. There are many types of unsafe practice that may occur in a care setting which can have a detrimental affect on the individual. </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    These can be through: </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Poor working practices - may lead to accidents and have the potential to cause both physical and mental harm to those involved.</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7AA524A8-056B-44BC-8A83-CB89531015F3}"/>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1413515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03B085-3B8D-4FFE-925C-5889941404A3}"/>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
        <p:nvSpPr>
          <p:cNvPr id="3" name="Rectangle 2">
            <a:extLst>
              <a:ext uri="{FF2B5EF4-FFF2-40B4-BE49-F238E27FC236}">
                <a16:creationId xmlns:a16="http://schemas.microsoft.com/office/drawing/2014/main" id="{E8C2D23C-44D6-4FDD-BC8D-ED2482AEE259}"/>
              </a:ext>
            </a:extLst>
          </p:cNvPr>
          <p:cNvSpPr/>
          <p:nvPr/>
        </p:nvSpPr>
        <p:spPr>
          <a:xfrm>
            <a:off x="1794294" y="1026544"/>
            <a:ext cx="7349706" cy="5016758"/>
          </a:xfrm>
          <a:prstGeom prst="rect">
            <a:avLst/>
          </a:prstGeom>
        </p:spPr>
        <p:txBody>
          <a:bodyPr wrap="square">
            <a:spAutoFit/>
          </a:bodyPr>
          <a:lstStyle/>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Resource difficulties - Insufficient or a lack of equipment will mean the individuals needs will remain unmet; and could add more problems to the individual who is already suffering an existing injury or their independence is already restricted, which could mean that their emotional and social well-being is affected because they have to rely or depend on others. </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Operational difficulties – a lack of effective management means that no one is monitoring the care and support provided by workers. This means that the individuals may be subjected to abuse more easily which will impact negatively on their well-being physically, emotionally and socially (CQC, 2019)</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9028660"/>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A2149A-3C9B-47DD-A3D8-2B0F5C0FF947}"/>
              </a:ext>
            </a:extLst>
          </p:cNvPr>
          <p:cNvSpPr>
            <a:spLocks noGrp="1"/>
          </p:cNvSpPr>
          <p:nvPr>
            <p:ph idx="1"/>
          </p:nvPr>
        </p:nvSpPr>
        <p:spPr>
          <a:xfrm>
            <a:off x="1828800" y="2298170"/>
            <a:ext cx="8534400" cy="3615267"/>
          </a:xfrm>
        </p:spPr>
        <p:txBody>
          <a:bodyPr>
            <a:normAutofit fontScale="92500"/>
          </a:bodyPr>
          <a:lstStyle/>
          <a:p>
            <a:pPr marL="0" indent="0" algn="ctr">
              <a:buNone/>
            </a:pPr>
            <a:r>
              <a:rPr lang="en-GB" sz="2600" b="1" u="sng" dirty="0">
                <a:solidFill>
                  <a:schemeClr val="bg1"/>
                </a:solidFill>
                <a:latin typeface="Arial" panose="020B0604020202020204" pitchFamily="34" charset="0"/>
                <a:cs typeface="Arial" panose="020B0604020202020204" pitchFamily="34" charset="0"/>
              </a:rPr>
              <a:t>Achieving the Aim and Objective</a:t>
            </a:r>
          </a:p>
          <a:p>
            <a:pPr marL="0" indent="0">
              <a:lnSpc>
                <a:spcPct val="160000"/>
              </a:lnSpc>
              <a:buNone/>
            </a:pPr>
            <a:r>
              <a:rPr lang="en-GB" dirty="0">
                <a:solidFill>
                  <a:schemeClr val="bg1"/>
                </a:solidFill>
                <a:latin typeface="Arial" panose="020B0604020202020204" pitchFamily="34" charset="0"/>
                <a:cs typeface="Arial" panose="020B0604020202020204" pitchFamily="34" charset="0"/>
              </a:rPr>
              <a:t>The </a:t>
            </a:r>
            <a:r>
              <a:rPr lang="en-GB" b="1" dirty="0">
                <a:solidFill>
                  <a:schemeClr val="bg1"/>
                </a:solidFill>
                <a:latin typeface="Arial" panose="020B0604020202020204" pitchFamily="34" charset="0"/>
                <a:cs typeface="Arial" panose="020B0604020202020204" pitchFamily="34" charset="0"/>
              </a:rPr>
              <a:t>Aim</a:t>
            </a:r>
            <a:r>
              <a:rPr lang="en-GB" dirty="0">
                <a:solidFill>
                  <a:schemeClr val="bg1"/>
                </a:solidFill>
                <a:latin typeface="Arial" panose="020B0604020202020204" pitchFamily="34" charset="0"/>
                <a:cs typeface="Arial" panose="020B0604020202020204" pitchFamily="34" charset="0"/>
              </a:rPr>
              <a:t> was to</a:t>
            </a:r>
            <a:r>
              <a:rPr lang="en-GB" dirty="0">
                <a:solidFill>
                  <a:schemeClr val="bg1">
                    <a:lumMod val="95000"/>
                    <a:lumOff val="5000"/>
                  </a:schemeClr>
                </a:solidFill>
                <a:latin typeface="Arial" panose="020B0604020202020204" pitchFamily="34" charset="0"/>
                <a:cs typeface="Arial" panose="020B0604020202020204" pitchFamily="34" charset="0"/>
              </a:rPr>
              <a:t> consider the principles that underpin safeguarding, including understanding the different types of abuse; their associated signs and symptoms; the safeguarding role and responsibilities for responding to suspicions and allegations of abuse; understanding the legislation, national policies and local systems that underpins working practices for reducing the likeliness of abuse; recognising and reporting unsafe practices.</a:t>
            </a:r>
          </a:p>
          <a:p>
            <a:pPr marL="0" indent="0">
              <a:buNone/>
            </a:pPr>
            <a:endParaRPr lang="en-GB" b="1" dirty="0">
              <a:solidFill>
                <a:schemeClr val="bg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solidFill>
                <a:schemeClr val="bg1"/>
              </a:solidFill>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5B9A37AC-BEB0-479C-8195-FD2584AE10B7}"/>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8746222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FF7F85-AC58-48F5-AF0C-73766C0B8A89}"/>
              </a:ext>
            </a:extLst>
          </p:cNvPr>
          <p:cNvSpPr>
            <a:spLocks noGrp="1"/>
          </p:cNvSpPr>
          <p:nvPr>
            <p:ph idx="1"/>
          </p:nvPr>
        </p:nvSpPr>
        <p:spPr>
          <a:xfrm>
            <a:off x="650972" y="1132581"/>
            <a:ext cx="10154048" cy="4445893"/>
          </a:xfrm>
        </p:spPr>
        <p:txBody>
          <a:bodyPr>
            <a:normAutofit fontScale="40000" lnSpcReduction="20000"/>
          </a:bodyPr>
          <a:lstStyle/>
          <a:p>
            <a:pPr marL="0" lvl="0" indent="0">
              <a:lnSpc>
                <a:spcPct val="150000"/>
              </a:lnSpc>
              <a:buNone/>
            </a:pPr>
            <a:endParaRPr lang="en-GB" dirty="0">
              <a:solidFill>
                <a:schemeClr val="bg1">
                  <a:lumMod val="95000"/>
                  <a:lumOff val="5000"/>
                </a:schemeClr>
              </a:solidFill>
              <a:latin typeface="Arial" panose="020B0604020202020204" pitchFamily="34" charset="0"/>
              <a:cs typeface="Arial" panose="020B0604020202020204" pitchFamily="34" charset="0"/>
            </a:endParaRPr>
          </a:p>
          <a:p>
            <a:pPr lvl="0">
              <a:lnSpc>
                <a:spcPct val="150000"/>
              </a:lnSpc>
            </a:pPr>
            <a:endParaRPr lang="en-GB" dirty="0">
              <a:solidFill>
                <a:schemeClr val="bg1">
                  <a:lumMod val="95000"/>
                  <a:lumOff val="5000"/>
                </a:schemeClr>
              </a:solidFill>
              <a:latin typeface="Arial" panose="020B0604020202020204" pitchFamily="34" charset="0"/>
              <a:cs typeface="Arial" panose="020B0604020202020204" pitchFamily="34" charset="0"/>
            </a:endParaRP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Understand principles of safeguarding adults</a:t>
            </a: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Know how to recognise signs of abuse</a:t>
            </a: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Know how to respond to suspected or alleged abuse</a:t>
            </a: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Understand the national and local context of safeguarding and protection from abuse</a:t>
            </a: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Understand ways to reduce the likelihood of abuse</a:t>
            </a:r>
          </a:p>
          <a:p>
            <a:pPr lvl="0">
              <a:lnSpc>
                <a:spcPct val="150000"/>
              </a:lnSpc>
            </a:pPr>
            <a:r>
              <a:rPr lang="en-GB" sz="4800" dirty="0">
                <a:solidFill>
                  <a:schemeClr val="bg1">
                    <a:lumMod val="95000"/>
                    <a:lumOff val="5000"/>
                  </a:schemeClr>
                </a:solidFill>
                <a:latin typeface="Arial" panose="020B0604020202020204" pitchFamily="34" charset="0"/>
                <a:cs typeface="Arial" panose="020B0604020202020204" pitchFamily="34" charset="0"/>
              </a:rPr>
              <a:t>Know how to recognise and report unsafe practices</a:t>
            </a:r>
          </a:p>
          <a:p>
            <a:endParaRPr lang="en-GB" dirty="0"/>
          </a:p>
        </p:txBody>
      </p:sp>
      <p:sp>
        <p:nvSpPr>
          <p:cNvPr id="4" name="Slide Number Placeholder 3">
            <a:extLst>
              <a:ext uri="{FF2B5EF4-FFF2-40B4-BE49-F238E27FC236}">
                <a16:creationId xmlns:a16="http://schemas.microsoft.com/office/drawing/2014/main" id="{F9DFE7F4-95F1-4430-99AF-5743EB989A9E}"/>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
        <p:nvSpPr>
          <p:cNvPr id="5" name="Rectangle 4">
            <a:extLst>
              <a:ext uri="{FF2B5EF4-FFF2-40B4-BE49-F238E27FC236}">
                <a16:creationId xmlns:a16="http://schemas.microsoft.com/office/drawing/2014/main" id="{47B43373-68A2-4599-94C8-5EC37CC8CB71}"/>
              </a:ext>
            </a:extLst>
          </p:cNvPr>
          <p:cNvSpPr/>
          <p:nvPr/>
        </p:nvSpPr>
        <p:spPr>
          <a:xfrm>
            <a:off x="984739" y="499535"/>
            <a:ext cx="8233874" cy="461665"/>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The </a:t>
            </a:r>
            <a:r>
              <a:rPr lang="en-GB" sz="2400" b="1" dirty="0">
                <a:solidFill>
                  <a:schemeClr val="bg1"/>
                </a:solidFill>
                <a:latin typeface="Arial" panose="020B0604020202020204" pitchFamily="34" charset="0"/>
                <a:cs typeface="Arial" panose="020B0604020202020204" pitchFamily="34" charset="0"/>
              </a:rPr>
              <a:t>Objectives </a:t>
            </a:r>
            <a:r>
              <a:rPr lang="en-GB" sz="2400" dirty="0">
                <a:solidFill>
                  <a:schemeClr val="bg1"/>
                </a:solidFill>
                <a:latin typeface="Arial" panose="020B0604020202020204" pitchFamily="34" charset="0"/>
                <a:cs typeface="Arial" panose="020B0604020202020204" pitchFamily="34" charset="0"/>
              </a:rPr>
              <a:t>were to:</a:t>
            </a:r>
          </a:p>
        </p:txBody>
      </p:sp>
    </p:spTree>
    <p:extLst>
      <p:ext uri="{BB962C8B-B14F-4D97-AF65-F5344CB8AC3E}">
        <p14:creationId xmlns:p14="http://schemas.microsoft.com/office/powerpoint/2010/main" val="119559962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3516A-61D6-41FE-9074-95F6532C3F6C}"/>
              </a:ext>
            </a:extLst>
          </p:cNvPr>
          <p:cNvSpPr>
            <a:spLocks noGrp="1"/>
          </p:cNvSpPr>
          <p:nvPr>
            <p:ph type="title"/>
          </p:nvPr>
        </p:nvSpPr>
        <p:spPr>
          <a:xfrm>
            <a:off x="337626" y="-450166"/>
            <a:ext cx="10404988" cy="3263704"/>
          </a:xfrm>
        </p:spPr>
        <p:txBody>
          <a:bodyPr>
            <a:normAutofit/>
          </a:bodyPr>
          <a:lstStyle/>
          <a:p>
            <a:pPr algn="ctr"/>
            <a:r>
              <a:rPr lang="en-GB" sz="3600" b="1" u="sng" dirty="0">
                <a:solidFill>
                  <a:schemeClr val="bg1"/>
                </a:solidFill>
                <a:latin typeface="Arial" panose="020B0604020202020204" pitchFamily="34" charset="0"/>
                <a:cs typeface="Arial" panose="020B0604020202020204" pitchFamily="34" charset="0"/>
              </a:rPr>
              <a:t>Reference List</a:t>
            </a:r>
            <a:br>
              <a:rPr lang="en-GB" sz="3600" b="1" u="sng" dirty="0">
                <a:solidFill>
                  <a:schemeClr val="bg1"/>
                </a:solidFill>
                <a:latin typeface="Arial" panose="020B0604020202020204" pitchFamily="34" charset="0"/>
                <a:cs typeface="Arial" panose="020B0604020202020204" pitchFamily="34" charset="0"/>
              </a:rPr>
            </a:br>
            <a:endParaRPr lang="en-GB" sz="3600" b="1" u="sng" dirty="0">
              <a:solidFill>
                <a:schemeClr val="bg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402600EC-B70F-4C45-8241-4871C8F8E34F}"/>
              </a:ext>
            </a:extLst>
          </p:cNvPr>
          <p:cNvSpPr>
            <a:spLocks noGrp="1"/>
          </p:cNvSpPr>
          <p:nvPr>
            <p:ph type="body" idx="1"/>
          </p:nvPr>
        </p:nvSpPr>
        <p:spPr>
          <a:xfrm>
            <a:off x="1449386" y="1799884"/>
            <a:ext cx="8882574" cy="4489157"/>
          </a:xfrm>
        </p:spPr>
        <p:txBody>
          <a:bodyPr>
            <a:normAutofit fontScale="92500" lnSpcReduction="10000"/>
          </a:bodyPr>
          <a:lstStyle/>
          <a:p>
            <a:r>
              <a:rPr lang="en-GB" dirty="0">
                <a:solidFill>
                  <a:schemeClr val="bg1">
                    <a:lumMod val="95000"/>
                    <a:lumOff val="5000"/>
                  </a:schemeClr>
                </a:solidFill>
                <a:latin typeface="Arial" panose="020B0604020202020204" pitchFamily="34" charset="0"/>
                <a:cs typeface="Arial" panose="020B0604020202020204" pitchFamily="34" charset="0"/>
              </a:rPr>
              <a:t>Action On Elder Abuse (2019) </a:t>
            </a:r>
            <a:r>
              <a:rPr lang="en-GB" i="1" dirty="0">
                <a:solidFill>
                  <a:schemeClr val="bg1">
                    <a:lumMod val="95000"/>
                    <a:lumOff val="5000"/>
                  </a:schemeClr>
                </a:solidFill>
                <a:latin typeface="Arial" panose="020B0604020202020204" pitchFamily="34" charset="0"/>
                <a:cs typeface="Arial" panose="020B0604020202020204" pitchFamily="34" charset="0"/>
              </a:rPr>
              <a:t>Abuse. </a:t>
            </a:r>
            <a:r>
              <a:rPr lang="en-GB" dirty="0">
                <a:solidFill>
                  <a:schemeClr val="bg1">
                    <a:lumMod val="95000"/>
                    <a:lumOff val="5000"/>
                  </a:schemeClr>
                </a:solidFill>
                <a:latin typeface="Arial" panose="020B0604020202020204" pitchFamily="34" charset="0"/>
                <a:cs typeface="Arial" panose="020B0604020202020204" pitchFamily="34" charset="0"/>
              </a:rPr>
              <a:t>Available at: http:// www.elderabuse.org.uk (Accessed: 14</a:t>
            </a:r>
            <a:r>
              <a:rPr lang="en-GB" baseline="30000" dirty="0">
                <a:solidFill>
                  <a:schemeClr val="bg1">
                    <a:lumMod val="95000"/>
                    <a:lumOff val="5000"/>
                  </a:schemeClr>
                </a:solidFill>
                <a:latin typeface="Arial" panose="020B0604020202020204" pitchFamily="34" charset="0"/>
                <a:cs typeface="Arial" panose="020B0604020202020204" pitchFamily="34" charset="0"/>
              </a:rPr>
              <a:t>th</a:t>
            </a:r>
            <a:r>
              <a:rPr lang="en-GB" dirty="0">
                <a:solidFill>
                  <a:schemeClr val="bg1">
                    <a:lumMod val="95000"/>
                    <a:lumOff val="5000"/>
                  </a:schemeClr>
                </a:solidFill>
                <a:latin typeface="Arial" panose="020B0604020202020204" pitchFamily="34" charset="0"/>
                <a:cs typeface="Arial" panose="020B0604020202020204" pitchFamily="34" charset="0"/>
              </a:rPr>
              <a:t> November 2019). </a:t>
            </a:r>
          </a:p>
          <a:p>
            <a:r>
              <a:rPr lang="en-GB" dirty="0">
                <a:solidFill>
                  <a:schemeClr val="bg1">
                    <a:lumMod val="95000"/>
                    <a:lumOff val="5000"/>
                  </a:schemeClr>
                </a:solidFill>
                <a:latin typeface="Arial" panose="020B0604020202020204" pitchFamily="34" charset="0"/>
                <a:cs typeface="Arial" panose="020B0604020202020204" pitchFamily="34" charset="0"/>
              </a:rPr>
              <a:t>Care Quality Commission (CQC) (2019) </a:t>
            </a:r>
            <a:r>
              <a:rPr lang="en-GB" i="1" dirty="0">
                <a:solidFill>
                  <a:schemeClr val="bg1">
                    <a:lumMod val="95000"/>
                    <a:lumOff val="5000"/>
                  </a:schemeClr>
                </a:solidFill>
                <a:latin typeface="Arial" panose="020B0604020202020204" pitchFamily="34" charset="0"/>
                <a:cs typeface="Arial" panose="020B0604020202020204" pitchFamily="34" charset="0"/>
              </a:rPr>
              <a:t>Standards expected from care settings</a:t>
            </a:r>
            <a:r>
              <a:rPr lang="en-GB" dirty="0">
                <a:solidFill>
                  <a:schemeClr val="bg1">
                    <a:lumMod val="95000"/>
                    <a:lumOff val="5000"/>
                  </a:schemeClr>
                </a:solidFill>
                <a:latin typeface="Arial" panose="020B0604020202020204" pitchFamily="34" charset="0"/>
                <a:cs typeface="Arial" panose="020B0604020202020204" pitchFamily="34" charset="0"/>
              </a:rPr>
              <a:t>. Available at: </a:t>
            </a:r>
            <a:r>
              <a:rPr lang="en-GB" dirty="0">
                <a:solidFill>
                  <a:schemeClr val="bg1">
                    <a:lumMod val="95000"/>
                    <a:lumOff val="5000"/>
                  </a:schemeClr>
                </a:solidFill>
                <a:latin typeface="Arial" panose="020B0604020202020204" pitchFamily="34" charset="0"/>
                <a:cs typeface="Arial" panose="020B0604020202020204" pitchFamily="34" charset="0"/>
                <a:hlinkClick r:id="rId2"/>
              </a:rPr>
              <a:t>http://www.cqc.org.uk</a:t>
            </a:r>
            <a:r>
              <a:rPr lang="en-GB" dirty="0">
                <a:solidFill>
                  <a:schemeClr val="bg1">
                    <a:lumMod val="95000"/>
                    <a:lumOff val="5000"/>
                  </a:schemeClr>
                </a:solidFill>
                <a:latin typeface="Arial" panose="020B0604020202020204" pitchFamily="34" charset="0"/>
                <a:cs typeface="Arial" panose="020B0604020202020204" pitchFamily="34" charset="0"/>
              </a:rPr>
              <a:t> (Accessed: 14</a:t>
            </a:r>
            <a:r>
              <a:rPr lang="en-GB" baseline="30000" dirty="0">
                <a:solidFill>
                  <a:schemeClr val="bg1">
                    <a:lumMod val="95000"/>
                    <a:lumOff val="5000"/>
                  </a:schemeClr>
                </a:solidFill>
                <a:latin typeface="Arial" panose="020B0604020202020204" pitchFamily="34" charset="0"/>
                <a:cs typeface="Arial" panose="020B0604020202020204" pitchFamily="34" charset="0"/>
              </a:rPr>
              <a:t>th</a:t>
            </a:r>
            <a:r>
              <a:rPr lang="en-GB" dirty="0">
                <a:solidFill>
                  <a:schemeClr val="bg1">
                    <a:lumMod val="95000"/>
                    <a:lumOff val="5000"/>
                  </a:schemeClr>
                </a:solidFill>
                <a:latin typeface="Arial" panose="020B0604020202020204" pitchFamily="34" charset="0"/>
                <a:cs typeface="Arial" panose="020B0604020202020204" pitchFamily="34" charset="0"/>
              </a:rPr>
              <a:t> November (2019).</a:t>
            </a:r>
          </a:p>
          <a:p>
            <a:r>
              <a:rPr lang="en-GB" dirty="0">
                <a:solidFill>
                  <a:schemeClr val="bg1">
                    <a:lumMod val="95000"/>
                    <a:lumOff val="5000"/>
                  </a:schemeClr>
                </a:solidFill>
                <a:latin typeface="Arial" panose="020B0604020202020204" pitchFamily="34" charset="0"/>
                <a:cs typeface="Arial" panose="020B0604020202020204" pitchFamily="34" charset="0"/>
              </a:rPr>
              <a:t>Department of Health (2019) ‘</a:t>
            </a:r>
            <a:r>
              <a:rPr lang="en-GB" i="1" dirty="0">
                <a:solidFill>
                  <a:schemeClr val="bg1">
                    <a:lumMod val="95000"/>
                    <a:lumOff val="5000"/>
                  </a:schemeClr>
                </a:solidFill>
                <a:latin typeface="Arial" panose="020B0604020202020204" pitchFamily="34" charset="0"/>
                <a:cs typeface="Arial" panose="020B0604020202020204" pitchFamily="34" charset="0"/>
              </a:rPr>
              <a:t>Positive and Proactive Care: reducing the need for restrictive interventions</a:t>
            </a:r>
            <a:r>
              <a:rPr lang="en-GB" dirty="0">
                <a:solidFill>
                  <a:schemeClr val="bg1">
                    <a:lumMod val="95000"/>
                    <a:lumOff val="5000"/>
                  </a:schemeClr>
                </a:solidFill>
                <a:latin typeface="Arial" panose="020B0604020202020204" pitchFamily="34" charset="0"/>
                <a:cs typeface="Arial" panose="020B0604020202020204" pitchFamily="34" charset="0"/>
              </a:rPr>
              <a:t>. Social Care, Local Government and Care Partnership Directorate.</a:t>
            </a:r>
          </a:p>
          <a:p>
            <a:r>
              <a:rPr lang="en-GB" dirty="0">
                <a:solidFill>
                  <a:schemeClr val="bg1">
                    <a:lumMod val="95000"/>
                    <a:lumOff val="5000"/>
                  </a:schemeClr>
                </a:solidFill>
                <a:latin typeface="Arial" panose="020B0604020202020204" pitchFamily="34" charset="0"/>
                <a:cs typeface="Arial" panose="020B0604020202020204" pitchFamily="34" charset="0"/>
              </a:rPr>
              <a:t>Ferreiro Peteiro, M. (2014) </a:t>
            </a:r>
            <a:r>
              <a:rPr lang="en-GB" i="1" dirty="0">
                <a:solidFill>
                  <a:schemeClr val="bg1">
                    <a:lumMod val="95000"/>
                    <a:lumOff val="5000"/>
                  </a:schemeClr>
                </a:solidFill>
                <a:latin typeface="Arial" panose="020B0604020202020204" pitchFamily="34" charset="0"/>
                <a:cs typeface="Arial" panose="020B0604020202020204" pitchFamily="34" charset="0"/>
              </a:rPr>
              <a:t>Level 2 Health and Social Care Diploma Evidence Guide</a:t>
            </a:r>
            <a:r>
              <a:rPr lang="en-GB" dirty="0">
                <a:solidFill>
                  <a:schemeClr val="bg1">
                    <a:lumMod val="95000"/>
                    <a:lumOff val="5000"/>
                  </a:schemeClr>
                </a:solidFill>
                <a:latin typeface="Arial" panose="020B0604020202020204" pitchFamily="34" charset="0"/>
                <a:cs typeface="Arial" panose="020B0604020202020204" pitchFamily="34" charset="0"/>
              </a:rPr>
              <a:t>, Hodder Education.</a:t>
            </a:r>
          </a:p>
          <a:p>
            <a:r>
              <a:rPr lang="en-GB" dirty="0">
                <a:solidFill>
                  <a:schemeClr val="bg1">
                    <a:lumMod val="95000"/>
                    <a:lumOff val="5000"/>
                  </a:schemeClr>
                </a:solidFill>
                <a:latin typeface="Arial" panose="020B0604020202020204" pitchFamily="34" charset="0"/>
                <a:cs typeface="Arial" panose="020B0604020202020204" pitchFamily="34" charset="0"/>
              </a:rPr>
              <a:t>Skills for Care (2019) </a:t>
            </a:r>
            <a:r>
              <a:rPr lang="en-GB" i="1" dirty="0">
                <a:solidFill>
                  <a:schemeClr val="bg1">
                    <a:lumMod val="95000"/>
                    <a:lumOff val="5000"/>
                  </a:schemeClr>
                </a:solidFill>
                <a:latin typeface="Arial" panose="020B0604020202020204" pitchFamily="34" charset="0"/>
                <a:cs typeface="Arial" panose="020B0604020202020204" pitchFamily="34" charset="0"/>
              </a:rPr>
              <a:t>Code of Conduct for Adult Social Care Workers. </a:t>
            </a:r>
            <a:r>
              <a:rPr lang="en-GB" dirty="0">
                <a:solidFill>
                  <a:schemeClr val="bg1">
                    <a:lumMod val="95000"/>
                    <a:lumOff val="5000"/>
                  </a:schemeClr>
                </a:solidFill>
                <a:latin typeface="Arial" panose="020B0604020202020204" pitchFamily="34" charset="0"/>
                <a:cs typeface="Arial" panose="020B0604020202020204" pitchFamily="34" charset="0"/>
              </a:rPr>
              <a:t>Available at: http://www.skillsforcare.org.uk (Accessed: 14</a:t>
            </a:r>
            <a:r>
              <a:rPr lang="en-GB" baseline="30000" dirty="0">
                <a:solidFill>
                  <a:schemeClr val="bg1">
                    <a:lumMod val="95000"/>
                    <a:lumOff val="5000"/>
                  </a:schemeClr>
                </a:solidFill>
                <a:latin typeface="Arial" panose="020B0604020202020204" pitchFamily="34" charset="0"/>
                <a:cs typeface="Arial" panose="020B0604020202020204" pitchFamily="34" charset="0"/>
              </a:rPr>
              <a:t>th</a:t>
            </a:r>
            <a:r>
              <a:rPr lang="en-GB" dirty="0">
                <a:solidFill>
                  <a:schemeClr val="bg1">
                    <a:lumMod val="95000"/>
                    <a:lumOff val="5000"/>
                  </a:schemeClr>
                </a:solidFill>
                <a:latin typeface="Arial" panose="020B0604020202020204" pitchFamily="34" charset="0"/>
                <a:cs typeface="Arial" panose="020B0604020202020204" pitchFamily="34" charset="0"/>
              </a:rPr>
              <a:t> November 2019).</a:t>
            </a:r>
            <a:endParaRPr lang="en-GB" i="1" dirty="0">
              <a:solidFill>
                <a:schemeClr val="bg1">
                  <a:lumMod val="95000"/>
                  <a:lumOff val="5000"/>
                </a:schemeClr>
              </a:solidFill>
              <a:latin typeface="Arial" panose="020B0604020202020204" pitchFamily="34" charset="0"/>
              <a:cs typeface="Arial" panose="020B0604020202020204" pitchFamily="34" charset="0"/>
            </a:endParaRPr>
          </a:p>
          <a:p>
            <a:r>
              <a:rPr lang="en-GB" dirty="0">
                <a:solidFill>
                  <a:schemeClr val="bg1">
                    <a:lumMod val="95000"/>
                    <a:lumOff val="5000"/>
                  </a:schemeClr>
                </a:solidFill>
                <a:latin typeface="Arial" panose="020B0604020202020204" pitchFamily="34" charset="0"/>
                <a:cs typeface="Arial" panose="020B0604020202020204" pitchFamily="34" charset="0"/>
              </a:rPr>
              <a:t>The UK Government (2019) </a:t>
            </a:r>
            <a:r>
              <a:rPr lang="en-GB" i="1" dirty="0">
                <a:solidFill>
                  <a:schemeClr val="bg1">
                    <a:lumMod val="95000"/>
                    <a:lumOff val="5000"/>
                  </a:schemeClr>
                </a:solidFill>
                <a:latin typeface="Arial" panose="020B0604020202020204" pitchFamily="34" charset="0"/>
                <a:cs typeface="Arial" panose="020B0604020202020204" pitchFamily="34" charset="0"/>
              </a:rPr>
              <a:t>Legislation for Safeguarding Adults. </a:t>
            </a:r>
            <a:r>
              <a:rPr lang="en-GB" dirty="0">
                <a:solidFill>
                  <a:schemeClr val="bg1">
                    <a:lumMod val="95000"/>
                    <a:lumOff val="5000"/>
                  </a:schemeClr>
                </a:solidFill>
                <a:latin typeface="Arial" panose="020B0604020202020204" pitchFamily="34" charset="0"/>
                <a:cs typeface="Arial" panose="020B0604020202020204" pitchFamily="34" charset="0"/>
              </a:rPr>
              <a:t>Available at: http://www.gov.uk (Accessed: 14</a:t>
            </a:r>
            <a:r>
              <a:rPr lang="en-GB" baseline="30000" dirty="0">
                <a:solidFill>
                  <a:schemeClr val="bg1">
                    <a:lumMod val="95000"/>
                    <a:lumOff val="5000"/>
                  </a:schemeClr>
                </a:solidFill>
                <a:latin typeface="Arial" panose="020B0604020202020204" pitchFamily="34" charset="0"/>
                <a:cs typeface="Arial" panose="020B0604020202020204" pitchFamily="34" charset="0"/>
              </a:rPr>
              <a:t>th</a:t>
            </a:r>
            <a:r>
              <a:rPr lang="en-GB" dirty="0">
                <a:solidFill>
                  <a:schemeClr val="bg1">
                    <a:lumMod val="95000"/>
                    <a:lumOff val="5000"/>
                  </a:schemeClr>
                </a:solidFill>
                <a:latin typeface="Arial" panose="020B0604020202020204" pitchFamily="34" charset="0"/>
                <a:cs typeface="Arial" panose="020B0604020202020204" pitchFamily="34" charset="0"/>
              </a:rPr>
              <a:t> November 2019).</a:t>
            </a:r>
          </a:p>
          <a:p>
            <a:endParaRPr lang="en-GB" dirty="0"/>
          </a:p>
        </p:txBody>
      </p:sp>
      <p:sp>
        <p:nvSpPr>
          <p:cNvPr id="4" name="Slide Number Placeholder 3">
            <a:extLst>
              <a:ext uri="{FF2B5EF4-FFF2-40B4-BE49-F238E27FC236}">
                <a16:creationId xmlns:a16="http://schemas.microsoft.com/office/drawing/2014/main" id="{764CBF7C-44CA-4076-9CB9-CA0F2822B34D}"/>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359611763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527EBD-BA81-46C1-A67A-DAD29230C263}"/>
              </a:ext>
            </a:extLst>
          </p:cNvPr>
          <p:cNvSpPr>
            <a:spLocks noGrp="1"/>
          </p:cNvSpPr>
          <p:nvPr>
            <p:ph type="title"/>
          </p:nvPr>
        </p:nvSpPr>
        <p:spPr>
          <a:xfrm>
            <a:off x="1828800" y="1128734"/>
            <a:ext cx="8534400" cy="3019196"/>
          </a:xfrm>
        </p:spPr>
        <p:txBody>
          <a:bodyPr>
            <a:normAutofit/>
          </a:bodyPr>
          <a:lstStyle/>
          <a:p>
            <a:pPr algn="ctr"/>
            <a:r>
              <a:rPr lang="en-GB" b="1" cap="none" dirty="0">
                <a:solidFill>
                  <a:schemeClr val="bg1"/>
                </a:solidFill>
                <a:latin typeface="Arial" panose="020B0604020202020204" pitchFamily="34" charset="0"/>
                <a:cs typeface="Arial" panose="020B0604020202020204" pitchFamily="34" charset="0"/>
              </a:rPr>
              <a:t>Thank you very much for listening and participating, I do hope that you found this presentation educational.</a:t>
            </a:r>
          </a:p>
        </p:txBody>
      </p:sp>
      <p:sp>
        <p:nvSpPr>
          <p:cNvPr id="2" name="Slide Number Placeholder 1">
            <a:extLst>
              <a:ext uri="{FF2B5EF4-FFF2-40B4-BE49-F238E27FC236}">
                <a16:creationId xmlns:a16="http://schemas.microsoft.com/office/drawing/2014/main" id="{7C77DD7E-45B4-4047-859A-530173B1443C}"/>
              </a:ext>
            </a:extLst>
          </p:cNvPr>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23968302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1880</TotalTime>
  <Words>1707</Words>
  <Application>Microsoft Office PowerPoint</Application>
  <PresentationFormat>Widescreen</PresentationFormat>
  <Paragraphs>138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Wingdings</vt:lpstr>
      <vt:lpstr>Wingdings 3</vt:lpstr>
      <vt:lpstr>Slice</vt:lpstr>
      <vt:lpstr>Safeguarding and protection in Adult care settings</vt:lpstr>
      <vt:lpstr> Aim of the lesson</vt:lpstr>
      <vt:lpstr>LEARNING OBJECTIVEs </vt:lpstr>
      <vt:lpstr>What is safeguarding ?</vt:lpstr>
      <vt:lpstr>Group work   Into two groups, produce a spider gram and answer the following questions.  When you have completed the task, one member of each group must present their findings to the class. </vt:lpstr>
      <vt:lpstr>           What is abuse, harm,  neglect and well-being?</vt:lpstr>
      <vt:lpstr>PowerPoint Presentation</vt:lpstr>
      <vt:lpstr> Knowing how to recognise signs and symptoms of abuse </vt:lpstr>
      <vt:lpstr>PowerPoint Presentation</vt:lpstr>
      <vt:lpstr>PowerPoint Presentation</vt:lpstr>
      <vt:lpstr>PowerPoint Presentation</vt:lpstr>
      <vt:lpstr>Legislation and how it safeguards individuals </vt:lpstr>
      <vt:lpstr>      The likelihood of abuse may be reduced by:  Working with person-centred values – treating individuals with respect; promoting an individual’s dignity and showing compassion.  Encouraging active participation – a way of working that encourages individuals to be active participants in their care or support rather passive recipients, by supporting them to develop skills in managing their money, learning how to cook, going shopping and socialising, etc.  Promoting choice and rights – promoting an individual choices means that you are encouraging them to think about the options available so that they can make their own choice.  Supporting individuals with awareness of personal safety – awareness of personal safety can be a very effective way of supporting individuals to be in control of their own safety and therefore reduce the likelihood of them being abused. You can do this by providing leaflets about the dangers that exist in the home, etc (Ferreiro, 2014).     </vt:lpstr>
      <vt:lpstr>PowerPoint Presentation</vt:lpstr>
      <vt:lpstr>PowerPoint Presentation</vt:lpstr>
      <vt:lpstr>PowerPoint Presentation</vt:lpstr>
      <vt:lpstr>PowerPoint Presentation</vt:lpstr>
      <vt:lpstr>Reference List </vt:lpstr>
      <vt:lpstr>Thank you very much for listening and participating, I do hope that you found this presentation educational.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Partnership</dc:title>
  <dc:creator>Kristen Evans (P145820)</dc:creator>
  <cp:lastModifiedBy>Julie Williams</cp:lastModifiedBy>
  <cp:revision>125</cp:revision>
  <cp:lastPrinted>2019-10-01T11:07:37Z</cp:lastPrinted>
  <dcterms:created xsi:type="dcterms:W3CDTF">2017-01-31T12:27:56Z</dcterms:created>
  <dcterms:modified xsi:type="dcterms:W3CDTF">2019-12-19T17:58:26Z</dcterms:modified>
</cp:coreProperties>
</file>