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9"/>
  </p:notesMasterIdLst>
  <p:sldIdLst>
    <p:sldId id="303" r:id="rId2"/>
    <p:sldId id="274" r:id="rId3"/>
    <p:sldId id="278" r:id="rId4"/>
    <p:sldId id="279" r:id="rId5"/>
    <p:sldId id="276" r:id="rId6"/>
    <p:sldId id="275" r:id="rId7"/>
    <p:sldId id="280" r:id="rId8"/>
    <p:sldId id="281" r:id="rId9"/>
    <p:sldId id="282" r:id="rId10"/>
    <p:sldId id="283" r:id="rId11"/>
    <p:sldId id="284" r:id="rId12"/>
    <p:sldId id="285" r:id="rId13"/>
    <p:sldId id="288" r:id="rId14"/>
    <p:sldId id="286" r:id="rId15"/>
    <p:sldId id="290" r:id="rId16"/>
    <p:sldId id="291" r:id="rId17"/>
    <p:sldId id="289" r:id="rId18"/>
    <p:sldId id="287" r:id="rId19"/>
    <p:sldId id="292" r:id="rId20"/>
    <p:sldId id="293" r:id="rId21"/>
    <p:sldId id="295" r:id="rId22"/>
    <p:sldId id="296" r:id="rId23"/>
    <p:sldId id="297" r:id="rId24"/>
    <p:sldId id="298" r:id="rId25"/>
    <p:sldId id="299" r:id="rId26"/>
    <p:sldId id="294" r:id="rId27"/>
    <p:sldId id="302" r:id="rId28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000"/>
    <a:srgbClr val="408000"/>
    <a:srgbClr val="EFFEE8"/>
    <a:srgbClr val="D0FDB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224" autoAdjust="0"/>
    <p:restoredTop sz="94660"/>
  </p:normalViewPr>
  <p:slideViewPr>
    <p:cSldViewPr>
      <p:cViewPr varScale="1">
        <p:scale>
          <a:sx n="103" d="100"/>
          <a:sy n="103" d="100"/>
        </p:scale>
        <p:origin x="-18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44CF7E6-88DD-4A0C-B413-A272A1EEED6C}" type="datetimeFigureOut">
              <a:rPr lang="en-US" smtClean="0"/>
              <a:pPr/>
              <a:t>1/5/2015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CB0DFCE-034D-4E49-903C-6240958913A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48869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2133600"/>
            <a:ext cx="7772400" cy="1470025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03350" y="3860800"/>
            <a:ext cx="6400800" cy="1752600"/>
          </a:xfrm>
        </p:spPr>
        <p:txBody>
          <a:bodyPr/>
          <a:lstStyle>
            <a:lvl1pPr marL="0" indent="0" algn="ctr">
              <a:buFontTx/>
              <a:buNone/>
              <a:defRPr sz="3200" b="1"/>
            </a:lvl1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 sz="1400"/>
            </a:lvl1pPr>
          </a:lstStyle>
          <a:p>
            <a:endParaRPr lang="en-GB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 sz="1400"/>
            </a:lvl1pPr>
          </a:lstStyle>
          <a:p>
            <a:endParaRPr lang="en-GB"/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 sz="1400"/>
            </a:lvl1pPr>
          </a:lstStyle>
          <a:p>
            <a:fld id="{022379C4-B884-4D15-A1BA-6A72B04D6EEB}" type="slidenum">
              <a:rPr lang="en-GB"/>
              <a:pPr/>
              <a:t>‹#›</a:t>
            </a:fld>
            <a:endParaRPr lang="en-GB"/>
          </a:p>
        </p:txBody>
      </p:sp>
      <p:sp>
        <p:nvSpPr>
          <p:cNvPr id="3079" name="Rectangle 7"/>
          <p:cNvSpPr>
            <a:spLocks noChangeArrowheads="1"/>
          </p:cNvSpPr>
          <p:nvPr/>
        </p:nvSpPr>
        <p:spPr bwMode="auto">
          <a:xfrm>
            <a:off x="684213" y="260350"/>
            <a:ext cx="7772400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endParaRPr lang="en-US" sz="4000" b="1">
              <a:solidFill>
                <a:schemeClr val="tx2"/>
              </a:solidFill>
            </a:endParaRPr>
          </a:p>
        </p:txBody>
      </p:sp>
      <p:sp>
        <p:nvSpPr>
          <p:cNvPr id="3081" name="Text Box 9"/>
          <p:cNvSpPr txBox="1">
            <a:spLocks noChangeArrowheads="1"/>
          </p:cNvSpPr>
          <p:nvPr/>
        </p:nvSpPr>
        <p:spPr bwMode="auto">
          <a:xfrm>
            <a:off x="684213" y="404813"/>
            <a:ext cx="7704137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 sz="4400"/>
          </a:p>
        </p:txBody>
      </p:sp>
      <p:pic>
        <p:nvPicPr>
          <p:cNvPr id="3082" name="Picture 10" descr="SMU-Logo-colour-Longlin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188" y="260350"/>
            <a:ext cx="7958137" cy="881063"/>
          </a:xfrm>
          <a:prstGeom prst="rect">
            <a:avLst/>
          </a:prstGeom>
          <a:noFill/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A6FABB0-A7AA-4193-848B-4BF84C301163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1F4BE76-E958-4695-B0DF-66D14568E867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8313" y="1628775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59313" y="1628775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14EE862-6ED4-4DE6-956F-36DBFC8ACCB0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C3E20D2-83BF-42E3-9DC2-9E67648C62B2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67A1C08-094C-4DBD-AAB4-BC5FB20F0701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AD89E4B-31B9-4A5D-B4F2-5AA453B4055E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69FC5E9-94E8-44B3-BE68-2AEAA9436A8C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D051A91-7B57-4ECE-8C7D-63F27AC90D4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27E8AB0-B64F-491C-A943-857BC86F21E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40513" y="260350"/>
            <a:ext cx="2057400" cy="589438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68313" y="260350"/>
            <a:ext cx="6019800" cy="589438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3F1C684-6150-4AAE-9C6E-4D6336527D31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/>
            </a:gs>
            <a:gs pos="100000">
              <a:schemeClr val="bg1"/>
            </a:gs>
          </a:gsLst>
          <a:path path="rect">
            <a:fillToRect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68313" y="26035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  <a:endParaRPr lang="en-GB" smtClean="0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68313" y="1628775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68313" y="6237288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32138" y="6237288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200"/>
            </a:lvl1pPr>
          </a:lstStyle>
          <a:p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88125" y="6237288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8826E118-BB69-4A5C-B791-EB800E545E4F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539552" y="3798561"/>
            <a:ext cx="5168914" cy="13271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1" fontAlgn="base" hangingPunct="1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fontAlgn="base" hangingPunct="1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  <a:cs typeface="+mn-cs"/>
              </a:defRPr>
            </a:lvl2pPr>
            <a:lvl3pPr marL="1143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  <a:cs typeface="+mn-cs"/>
              </a:defRPr>
            </a:lvl3pPr>
            <a:lvl4pPr marL="1600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  <a:cs typeface="+mn-cs"/>
              </a:defRPr>
            </a:lvl4pPr>
            <a:lvl5pPr marL="20574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cs typeface="+mn-cs"/>
              </a:defRPr>
            </a:lvl5pPr>
            <a:lvl6pPr marL="25146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cs typeface="+mn-cs"/>
              </a:defRPr>
            </a:lvl6pPr>
            <a:lvl7pPr marL="29718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cs typeface="+mn-cs"/>
              </a:defRPr>
            </a:lvl7pPr>
            <a:lvl8pPr marL="3429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cs typeface="+mn-cs"/>
              </a:defRPr>
            </a:lvl8pPr>
            <a:lvl9pPr marL="3886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cs typeface="+mn-cs"/>
              </a:defRPr>
            </a:lvl9pPr>
          </a:lstStyle>
          <a:p>
            <a:r>
              <a:rPr lang="en-US" sz="1800" kern="0" dirty="0" smtClean="0">
                <a:solidFill>
                  <a:srgbClr val="408000"/>
                </a:solidFill>
              </a:rPr>
              <a:t>Level : </a:t>
            </a:r>
            <a:r>
              <a:rPr lang="en-US" sz="1800" kern="0" dirty="0" err="1" smtClean="0">
                <a:solidFill>
                  <a:srgbClr val="408000"/>
                </a:solidFill>
              </a:rPr>
              <a:t>Bsc</a:t>
            </a:r>
            <a:r>
              <a:rPr lang="en-US" sz="1800" kern="0" dirty="0" smtClean="0">
                <a:solidFill>
                  <a:srgbClr val="408000"/>
                </a:solidFill>
              </a:rPr>
              <a:t> Level 3</a:t>
            </a:r>
          </a:p>
          <a:p>
            <a:r>
              <a:rPr lang="en-US" sz="1800" kern="0" dirty="0" smtClean="0">
                <a:solidFill>
                  <a:srgbClr val="408000"/>
                </a:solidFill>
              </a:rPr>
              <a:t>Lecturer :Tim Tudor</a:t>
            </a:r>
          </a:p>
        </p:txBody>
      </p:sp>
      <p:sp>
        <p:nvSpPr>
          <p:cNvPr id="7" name="Rectangle 4"/>
          <p:cNvSpPr txBox="1">
            <a:spLocks noChangeArrowheads="1"/>
          </p:cNvSpPr>
          <p:nvPr/>
        </p:nvSpPr>
        <p:spPr bwMode="auto">
          <a:xfrm>
            <a:off x="510704" y="1916832"/>
            <a:ext cx="7772400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1" fontAlgn="base" hangingPunct="1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2"/>
                </a:solidFill>
                <a:latin typeface="Arial" charset="0"/>
                <a:cs typeface="Arial" charset="0"/>
              </a:defRPr>
            </a:lvl2pPr>
            <a:lvl3pPr algn="ctr" rtl="0" eaLnBrk="1" fontAlgn="base" hangingPunct="1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2"/>
                </a:solidFill>
                <a:latin typeface="Arial" charset="0"/>
                <a:cs typeface="Arial" charset="0"/>
              </a:defRPr>
            </a:lvl3pPr>
            <a:lvl4pPr algn="ctr" rtl="0" eaLnBrk="1" fontAlgn="base" hangingPunct="1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2"/>
                </a:solidFill>
                <a:latin typeface="Arial" charset="0"/>
                <a:cs typeface="Arial" charset="0"/>
              </a:defRPr>
            </a:lvl4pPr>
            <a:lvl5pPr algn="ctr" rtl="0" eaLnBrk="1" fontAlgn="base" hangingPunct="1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2"/>
                </a:solidFill>
                <a:latin typeface="Arial" charset="0"/>
                <a:cs typeface="Arial" charset="0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2"/>
                </a:solidFill>
                <a:latin typeface="Arial" charset="0"/>
                <a:cs typeface="Arial" charset="0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2"/>
                </a:solidFill>
                <a:latin typeface="Arial" charset="0"/>
                <a:cs typeface="Arial" charset="0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2"/>
                </a:solidFill>
                <a:latin typeface="Arial" charset="0"/>
                <a:cs typeface="Arial" charset="0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2"/>
                </a:solidFill>
                <a:latin typeface="Arial" charset="0"/>
                <a:cs typeface="Arial" charset="0"/>
              </a:defRPr>
            </a:lvl9pPr>
          </a:lstStyle>
          <a:p>
            <a:pPr algn="l"/>
            <a:r>
              <a:rPr lang="en-US" sz="4400" kern="0" dirty="0" smtClean="0">
                <a:solidFill>
                  <a:srgbClr val="408000"/>
                </a:solidFill>
              </a:rPr>
              <a:t>Data Acquisition </a:t>
            </a:r>
            <a:br>
              <a:rPr lang="en-US" sz="4400" kern="0" dirty="0" smtClean="0">
                <a:solidFill>
                  <a:srgbClr val="408000"/>
                </a:solidFill>
              </a:rPr>
            </a:br>
            <a:r>
              <a:rPr lang="en-US" sz="4400" kern="0" smtClean="0">
                <a:solidFill>
                  <a:srgbClr val="408000"/>
                </a:solidFill>
              </a:rPr>
              <a:t>Math Channels</a:t>
            </a:r>
            <a:endParaRPr lang="en-US" sz="4400" kern="0" dirty="0">
              <a:solidFill>
                <a:srgbClr val="408000"/>
              </a:solidFill>
            </a:endParaRPr>
          </a:p>
        </p:txBody>
      </p:sp>
      <p:pic>
        <p:nvPicPr>
          <p:cNvPr id="8" name="Picture 2" descr="http://www.openroadmotorsports.com/images/Tech/Data/DL1Graph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08420" y="4333539"/>
            <a:ext cx="3000396" cy="1893583"/>
          </a:xfrm>
          <a:prstGeom prst="rect">
            <a:avLst/>
          </a:prstGeom>
          <a:noFill/>
        </p:spPr>
      </p:pic>
      <p:pic>
        <p:nvPicPr>
          <p:cNvPr id="9" name="Picture 4" descr="http://www.lpiracing.com/catalog/dl1_300_2229_general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20072" y="3809663"/>
            <a:ext cx="2143125" cy="1047751"/>
          </a:xfrm>
          <a:prstGeom prst="rect">
            <a:avLst/>
          </a:prstGeom>
          <a:noFill/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1284" y="260648"/>
            <a:ext cx="2752725" cy="1104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66873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-71454"/>
            <a:ext cx="8229600" cy="1143000"/>
          </a:xfrm>
        </p:spPr>
        <p:txBody>
          <a:bodyPr/>
          <a:lstStyle/>
          <a:p>
            <a:r>
              <a:rPr lang="en-US" dirty="0" smtClean="0">
                <a:solidFill>
                  <a:srgbClr val="408000"/>
                </a:solidFill>
              </a:rPr>
              <a:t>Math Channels</a:t>
            </a:r>
            <a:endParaRPr lang="en-US" dirty="0">
              <a:solidFill>
                <a:srgbClr val="408000"/>
              </a:solidFill>
            </a:endParaRP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857232"/>
            <a:ext cx="6103951" cy="4525963"/>
          </a:xfrm>
        </p:spPr>
        <p:txBody>
          <a:bodyPr/>
          <a:lstStyle/>
          <a:p>
            <a:pPr>
              <a:buNone/>
            </a:pPr>
            <a:r>
              <a:rPr lang="en-GB" b="1" dirty="0" smtClean="0">
                <a:solidFill>
                  <a:srgbClr val="408000"/>
                </a:solidFill>
              </a:rPr>
              <a:t>Introduction – Math Channels</a:t>
            </a:r>
          </a:p>
          <a:p>
            <a:pPr>
              <a:buNone/>
            </a:pPr>
            <a:endParaRPr lang="en-GB" dirty="0" smtClean="0"/>
          </a:p>
          <a:p>
            <a:r>
              <a:rPr lang="en-GB" sz="1800" dirty="0" smtClean="0"/>
              <a:t>There is a limit as to what can be measured by sensors directly.</a:t>
            </a:r>
          </a:p>
          <a:p>
            <a:endParaRPr lang="en-GB" sz="1800" dirty="0" smtClean="0"/>
          </a:p>
          <a:p>
            <a:r>
              <a:rPr lang="en-GB" sz="1800" dirty="0" smtClean="0"/>
              <a:t> A greater understanding gained by combining data from sensors and physical constants in mathematical equations.</a:t>
            </a:r>
          </a:p>
          <a:p>
            <a:endParaRPr lang="en-GB" sz="1800" dirty="0" smtClean="0"/>
          </a:p>
          <a:p>
            <a:r>
              <a:rPr lang="en-GB" sz="1800" dirty="0" smtClean="0"/>
              <a:t>The result of which is a Math channel;</a:t>
            </a:r>
          </a:p>
          <a:p>
            <a:endParaRPr lang="en-GB" sz="1800" dirty="0" smtClean="0"/>
          </a:p>
          <a:p>
            <a:r>
              <a:rPr lang="en-GB" sz="1800" dirty="0" smtClean="0"/>
              <a:t>These can be plotted on displays and used in histograms and reports.</a:t>
            </a:r>
          </a:p>
          <a:p>
            <a:endParaRPr lang="en-GB" sz="1800" dirty="0" smtClean="0"/>
          </a:p>
          <a:p>
            <a:r>
              <a:rPr lang="en-GB" sz="1800" dirty="0" smtClean="0"/>
              <a:t>For example – Pushrod loads may be measured but performance may be better described by wheel load, weight transfer and aerodynamic load.</a:t>
            </a:r>
          </a:p>
          <a:p>
            <a:endParaRPr lang="en-GB" dirty="0" smtClean="0"/>
          </a:p>
          <a:p>
            <a:pPr>
              <a:lnSpc>
                <a:spcPct val="90000"/>
              </a:lnSpc>
            </a:pPr>
            <a:endParaRPr lang="en-GB" sz="1800" dirty="0" smtClean="0"/>
          </a:p>
          <a:p>
            <a:pPr>
              <a:lnSpc>
                <a:spcPct val="90000"/>
              </a:lnSpc>
            </a:pPr>
            <a:endParaRPr lang="en-GB" sz="1800" dirty="0" smtClean="0"/>
          </a:p>
          <a:p>
            <a:pPr>
              <a:lnSpc>
                <a:spcPct val="90000"/>
              </a:lnSpc>
            </a:pPr>
            <a:endParaRPr lang="en-US" sz="1800" dirty="0" smtClean="0"/>
          </a:p>
          <a:p>
            <a:pPr lvl="3">
              <a:buNone/>
            </a:pPr>
            <a:endParaRPr lang="en-US" sz="1600" dirty="0" smtClean="0"/>
          </a:p>
          <a:p>
            <a:pPr lvl="1">
              <a:buNone/>
            </a:pPr>
            <a:endParaRPr lang="en-US" dirty="0" smtClean="0"/>
          </a:p>
          <a:p>
            <a:pPr lvl="1">
              <a:buNone/>
            </a:pPr>
            <a:r>
              <a:rPr lang="en-GB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</a:t>
            </a:r>
            <a:endParaRPr lang="en-GB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lvl="2">
              <a:buNone/>
            </a:pPr>
            <a:endParaRPr lang="en-US" dirty="0"/>
          </a:p>
        </p:txBody>
      </p:sp>
      <p:pic>
        <p:nvPicPr>
          <p:cNvPr id="5" name="Picture 3" descr="C:\Documents and Settings\fad-tt\Local Settings\Temporary Internet Files\Content.IE5\ABL0ND8C\MC90018871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72330" y="2928934"/>
            <a:ext cx="1352550" cy="17970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-71454"/>
            <a:ext cx="8229600" cy="1143000"/>
          </a:xfrm>
        </p:spPr>
        <p:txBody>
          <a:bodyPr/>
          <a:lstStyle/>
          <a:p>
            <a:r>
              <a:rPr lang="en-US" dirty="0" smtClean="0">
                <a:solidFill>
                  <a:srgbClr val="408000"/>
                </a:solidFill>
              </a:rPr>
              <a:t>Math Channels</a:t>
            </a:r>
            <a:endParaRPr lang="en-US" dirty="0">
              <a:solidFill>
                <a:srgbClr val="408000"/>
              </a:solidFill>
            </a:endParaRP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857232"/>
            <a:ext cx="8247091" cy="4525963"/>
          </a:xfrm>
        </p:spPr>
        <p:txBody>
          <a:bodyPr/>
          <a:lstStyle/>
          <a:p>
            <a:pPr>
              <a:buNone/>
            </a:pPr>
            <a:r>
              <a:rPr lang="en-GB" b="1" dirty="0" smtClean="0">
                <a:solidFill>
                  <a:srgbClr val="408000"/>
                </a:solidFill>
              </a:rPr>
              <a:t>Introduction – Math Channels</a:t>
            </a:r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Pi Math allows users to perform complex data analysis.</a:t>
            </a:r>
          </a:p>
          <a:p>
            <a:endParaRPr lang="en-GB" dirty="0" smtClean="0"/>
          </a:p>
          <a:p>
            <a:r>
              <a:rPr lang="en-GB" dirty="0" smtClean="0"/>
              <a:t> Generally a math channel takes one or more input channels and produces an output channel.</a:t>
            </a:r>
          </a:p>
          <a:p>
            <a:endParaRPr lang="en-GB" dirty="0" smtClean="0"/>
          </a:p>
          <a:p>
            <a:r>
              <a:rPr lang="en-GB" dirty="0" smtClean="0"/>
              <a:t> Input channels can be real channels or other math channels.</a:t>
            </a:r>
          </a:p>
          <a:p>
            <a:endParaRPr lang="en-GB" dirty="0" smtClean="0"/>
          </a:p>
          <a:p>
            <a:r>
              <a:rPr lang="en-GB" dirty="0" smtClean="0"/>
              <a:t>The operators and functions that are available to math channels are also available to soft events. </a:t>
            </a:r>
          </a:p>
          <a:p>
            <a:pPr lvl="3">
              <a:buNone/>
            </a:pPr>
            <a:endParaRPr lang="en-US" sz="1600" dirty="0" smtClean="0"/>
          </a:p>
          <a:p>
            <a:pPr lvl="1">
              <a:buNone/>
            </a:pPr>
            <a:endParaRPr lang="en-US" dirty="0" smtClean="0"/>
          </a:p>
          <a:p>
            <a:pPr lvl="1">
              <a:buNone/>
            </a:pPr>
            <a:r>
              <a:rPr lang="en-GB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</a:t>
            </a:r>
            <a:endParaRPr lang="en-GB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lvl="2">
              <a:buNone/>
            </a:pPr>
            <a:endParaRPr lang="en-US" dirty="0"/>
          </a:p>
        </p:txBody>
      </p:sp>
      <p:pic>
        <p:nvPicPr>
          <p:cNvPr id="6146" name="Picture 2" descr="C:\Documents and Settings\fad-tt\Local Settings\Temporary Internet Files\Content.IE5\BHWZ9XQY\MC90025065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43636" y="4786322"/>
            <a:ext cx="2187575" cy="177006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-71454"/>
            <a:ext cx="8229600" cy="1143000"/>
          </a:xfrm>
        </p:spPr>
        <p:txBody>
          <a:bodyPr/>
          <a:lstStyle/>
          <a:p>
            <a:r>
              <a:rPr lang="en-US" dirty="0" smtClean="0">
                <a:solidFill>
                  <a:srgbClr val="408000"/>
                </a:solidFill>
              </a:rPr>
              <a:t>Math Channels</a:t>
            </a:r>
            <a:endParaRPr lang="en-US" dirty="0">
              <a:solidFill>
                <a:srgbClr val="408000"/>
              </a:solidFill>
            </a:endParaRP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857232"/>
            <a:ext cx="8247091" cy="4525963"/>
          </a:xfrm>
        </p:spPr>
        <p:txBody>
          <a:bodyPr/>
          <a:lstStyle/>
          <a:p>
            <a:pPr>
              <a:buNone/>
            </a:pPr>
            <a:r>
              <a:rPr lang="en-GB" b="1" dirty="0" smtClean="0">
                <a:solidFill>
                  <a:srgbClr val="408000"/>
                </a:solidFill>
              </a:rPr>
              <a:t>Introduction – Soft Events</a:t>
            </a:r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Soft Events are simply math channels with a Boolean value.</a:t>
            </a:r>
          </a:p>
          <a:p>
            <a:endParaRPr lang="en-GB" dirty="0" smtClean="0"/>
          </a:p>
          <a:p>
            <a:r>
              <a:rPr lang="en-GB" dirty="0" smtClean="0"/>
              <a:t> For a given sample point, if the event occurs, it is On/True. If the event does not occur it is Off/False. </a:t>
            </a:r>
          </a:p>
          <a:p>
            <a:endParaRPr lang="en-GB" dirty="0" smtClean="0"/>
          </a:p>
          <a:p>
            <a:r>
              <a:rPr lang="en-GB" dirty="0" smtClean="0"/>
              <a:t>For Example: [Speed]&gt;80. If speed is less than 80mph 0 is returned</a:t>
            </a:r>
          </a:p>
          <a:p>
            <a:endParaRPr lang="en-GB" dirty="0" smtClean="0"/>
          </a:p>
          <a:p>
            <a:r>
              <a:rPr lang="en-GB" dirty="0" smtClean="0"/>
              <a:t>You can think of a soft event as a switch</a:t>
            </a:r>
          </a:p>
          <a:p>
            <a:endParaRPr lang="en-GB" dirty="0" smtClean="0"/>
          </a:p>
          <a:p>
            <a:r>
              <a:rPr lang="en-GB" dirty="0" smtClean="0"/>
              <a:t>These can be used as IF statements</a:t>
            </a:r>
            <a:endParaRPr lang="en-US" dirty="0" smtClean="0"/>
          </a:p>
          <a:p>
            <a:pPr lvl="3">
              <a:buNone/>
            </a:pPr>
            <a:endParaRPr lang="en-US" sz="1600" dirty="0" smtClean="0"/>
          </a:p>
          <a:p>
            <a:pPr lvl="1">
              <a:buNone/>
            </a:pPr>
            <a:endParaRPr lang="en-US" dirty="0" smtClean="0"/>
          </a:p>
          <a:p>
            <a:pPr lvl="1">
              <a:buNone/>
            </a:pPr>
            <a:r>
              <a:rPr lang="en-GB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</a:t>
            </a:r>
            <a:endParaRPr lang="en-GB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lvl="2">
              <a:buNone/>
            </a:pPr>
            <a:endParaRPr lang="en-US" dirty="0"/>
          </a:p>
        </p:txBody>
      </p:sp>
      <p:pic>
        <p:nvPicPr>
          <p:cNvPr id="2" name="Picture 2" descr="C:\Documents and Settings\fad-tt\Local Settings\Temporary Internet Files\Content.IE5\X25QRTSN\MC90024022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29388" y="4214818"/>
            <a:ext cx="1084478" cy="177302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-71454"/>
            <a:ext cx="8229600" cy="1143000"/>
          </a:xfrm>
        </p:spPr>
        <p:txBody>
          <a:bodyPr/>
          <a:lstStyle/>
          <a:p>
            <a:r>
              <a:rPr lang="en-US" dirty="0" smtClean="0">
                <a:solidFill>
                  <a:srgbClr val="408000"/>
                </a:solidFill>
              </a:rPr>
              <a:t>Math Channels</a:t>
            </a:r>
            <a:endParaRPr lang="en-US" dirty="0">
              <a:solidFill>
                <a:srgbClr val="408000"/>
              </a:solidFill>
            </a:endParaRP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857232"/>
            <a:ext cx="8247091" cy="4525963"/>
          </a:xfrm>
        </p:spPr>
        <p:txBody>
          <a:bodyPr/>
          <a:lstStyle/>
          <a:p>
            <a:pPr>
              <a:buNone/>
            </a:pPr>
            <a:r>
              <a:rPr lang="en-GB" b="1" dirty="0" smtClean="0">
                <a:solidFill>
                  <a:srgbClr val="408000"/>
                </a:solidFill>
              </a:rPr>
              <a:t>Introduction – Soft Events</a:t>
            </a:r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Unlike ‘hard events’ that are part of the outing data, ‘soft events’ are always calculated on the PC during analysis. </a:t>
            </a:r>
          </a:p>
          <a:p>
            <a:endParaRPr lang="en-GB" dirty="0" smtClean="0"/>
          </a:p>
          <a:p>
            <a:r>
              <a:rPr lang="en-GB" dirty="0" smtClean="0"/>
              <a:t>Engineers may need to create their own events based on set conditions.</a:t>
            </a:r>
          </a:p>
          <a:p>
            <a:endParaRPr lang="en-GB" dirty="0" smtClean="0"/>
          </a:p>
          <a:p>
            <a:r>
              <a:rPr lang="en-GB" dirty="0" smtClean="0"/>
              <a:t>An example could be during a circuit test to investigate the efficiency of the gearbox oil pickup when the car is accelerating or braking.</a:t>
            </a:r>
          </a:p>
          <a:p>
            <a:endParaRPr lang="en-GB" dirty="0" smtClean="0"/>
          </a:p>
          <a:p>
            <a:r>
              <a:rPr lang="en-GB" dirty="0" smtClean="0"/>
              <a:t> In this instance stationary and cornering conditions would need to be excluded.</a:t>
            </a:r>
            <a:endParaRPr lang="en-GB" sz="1800" dirty="0" smtClean="0"/>
          </a:p>
          <a:p>
            <a:pPr>
              <a:lnSpc>
                <a:spcPct val="90000"/>
              </a:lnSpc>
            </a:pPr>
            <a:endParaRPr lang="en-US" sz="1800" dirty="0" smtClean="0"/>
          </a:p>
          <a:p>
            <a:pPr lvl="3">
              <a:buNone/>
            </a:pPr>
            <a:endParaRPr lang="en-US" sz="1600" dirty="0" smtClean="0"/>
          </a:p>
          <a:p>
            <a:pPr lvl="1">
              <a:buNone/>
            </a:pPr>
            <a:endParaRPr lang="en-US" dirty="0" smtClean="0"/>
          </a:p>
          <a:p>
            <a:pPr lvl="1">
              <a:buNone/>
            </a:pPr>
            <a:r>
              <a:rPr lang="en-GB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</a:t>
            </a:r>
            <a:endParaRPr lang="en-GB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lvl="2">
              <a:buNone/>
            </a:pP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-71454"/>
            <a:ext cx="8229600" cy="1143000"/>
          </a:xfrm>
        </p:spPr>
        <p:txBody>
          <a:bodyPr/>
          <a:lstStyle/>
          <a:p>
            <a:r>
              <a:rPr lang="en-US" dirty="0" smtClean="0">
                <a:solidFill>
                  <a:srgbClr val="408000"/>
                </a:solidFill>
              </a:rPr>
              <a:t>Math Channels</a:t>
            </a:r>
            <a:endParaRPr lang="en-US" dirty="0">
              <a:solidFill>
                <a:srgbClr val="408000"/>
              </a:solidFill>
            </a:endParaRP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857232"/>
            <a:ext cx="8247091" cy="4525963"/>
          </a:xfrm>
        </p:spPr>
        <p:txBody>
          <a:bodyPr/>
          <a:lstStyle/>
          <a:p>
            <a:pPr>
              <a:buNone/>
            </a:pPr>
            <a:r>
              <a:rPr lang="en-GB" b="1" dirty="0" smtClean="0">
                <a:solidFill>
                  <a:srgbClr val="408000"/>
                </a:solidFill>
              </a:rPr>
              <a:t>Introduction - Constants</a:t>
            </a:r>
          </a:p>
          <a:p>
            <a:endParaRPr lang="en-GB" dirty="0" smtClean="0"/>
          </a:p>
          <a:p>
            <a:r>
              <a:rPr lang="en-GB" dirty="0" smtClean="0"/>
              <a:t>Constants let you express numerical values as a 'word' that can be used in Math channel definitions.</a:t>
            </a:r>
          </a:p>
          <a:p>
            <a:endParaRPr lang="en-GB" dirty="0" smtClean="0"/>
          </a:p>
          <a:p>
            <a:r>
              <a:rPr lang="en-GB" dirty="0" smtClean="0"/>
              <a:t> If you use the constant in several Math channels and you want to change its value then you need only change the constant definition;</a:t>
            </a:r>
          </a:p>
          <a:p>
            <a:endParaRPr lang="en-GB" dirty="0" smtClean="0"/>
          </a:p>
          <a:p>
            <a:r>
              <a:rPr lang="en-GB" dirty="0" smtClean="0"/>
              <a:t>The Math channels will then all use the new constant value.</a:t>
            </a:r>
          </a:p>
          <a:p>
            <a:endParaRPr lang="en-GB" sz="1800" dirty="0" smtClean="0"/>
          </a:p>
          <a:p>
            <a:r>
              <a:rPr lang="en-GB" sz="1800" dirty="0" smtClean="0"/>
              <a:t>You may define</a:t>
            </a:r>
          </a:p>
          <a:p>
            <a:endParaRPr lang="en-GB" sz="1800" dirty="0" smtClean="0"/>
          </a:p>
          <a:p>
            <a:pPr lvl="1"/>
            <a:r>
              <a:rPr lang="en-GB" sz="1800" dirty="0" smtClean="0"/>
              <a:t>Global constants – That exist for all data sets opened in Pi Toolbox. </a:t>
            </a:r>
            <a:r>
              <a:rPr lang="en-GB" sz="1800" dirty="0" err="1" smtClean="0"/>
              <a:t>E.g</a:t>
            </a:r>
            <a:r>
              <a:rPr lang="en-GB" sz="1800" dirty="0" smtClean="0"/>
              <a:t> 			Pi, acceleration due to gravity</a:t>
            </a:r>
          </a:p>
          <a:p>
            <a:pPr lvl="1"/>
            <a:r>
              <a:rPr lang="en-GB" sz="1800" dirty="0" smtClean="0"/>
              <a:t>Outing constants – Constants which are defined and related to a single 			outing.  </a:t>
            </a:r>
            <a:r>
              <a:rPr lang="en-GB" sz="1800" dirty="0" err="1" smtClean="0"/>
              <a:t>E.g</a:t>
            </a:r>
            <a:r>
              <a:rPr lang="en-GB" sz="1800" dirty="0" smtClean="0"/>
              <a:t> Rear ride height.</a:t>
            </a:r>
          </a:p>
          <a:p>
            <a:pPr>
              <a:lnSpc>
                <a:spcPct val="90000"/>
              </a:lnSpc>
            </a:pPr>
            <a:endParaRPr lang="en-GB" sz="1800" dirty="0" smtClean="0"/>
          </a:p>
          <a:p>
            <a:pPr>
              <a:lnSpc>
                <a:spcPct val="90000"/>
              </a:lnSpc>
            </a:pPr>
            <a:endParaRPr lang="en-US" sz="1800" dirty="0" smtClean="0"/>
          </a:p>
          <a:p>
            <a:pPr lvl="3">
              <a:buNone/>
            </a:pPr>
            <a:endParaRPr lang="en-US" sz="1600" dirty="0" smtClean="0"/>
          </a:p>
          <a:p>
            <a:pPr lvl="1">
              <a:buNone/>
            </a:pPr>
            <a:endParaRPr lang="en-US" dirty="0" smtClean="0"/>
          </a:p>
          <a:p>
            <a:pPr lvl="1">
              <a:buNone/>
            </a:pPr>
            <a:r>
              <a:rPr lang="en-GB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</a:t>
            </a:r>
            <a:endParaRPr lang="en-GB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lvl="2">
              <a:buNone/>
            </a:pP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-71454"/>
            <a:ext cx="8229600" cy="1143000"/>
          </a:xfrm>
        </p:spPr>
        <p:txBody>
          <a:bodyPr/>
          <a:lstStyle/>
          <a:p>
            <a:r>
              <a:rPr lang="en-US" dirty="0" smtClean="0">
                <a:solidFill>
                  <a:srgbClr val="408000"/>
                </a:solidFill>
              </a:rPr>
              <a:t>Math Channels</a:t>
            </a:r>
            <a:endParaRPr lang="en-US" dirty="0">
              <a:solidFill>
                <a:srgbClr val="408000"/>
              </a:solidFill>
            </a:endParaRP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857232"/>
            <a:ext cx="8247091" cy="4525963"/>
          </a:xfrm>
        </p:spPr>
        <p:txBody>
          <a:bodyPr/>
          <a:lstStyle/>
          <a:p>
            <a:pPr>
              <a:buNone/>
            </a:pPr>
            <a:r>
              <a:rPr lang="en-GB" b="1" dirty="0" smtClean="0">
                <a:solidFill>
                  <a:srgbClr val="408000"/>
                </a:solidFill>
              </a:rPr>
              <a:t>Math Channel - General</a:t>
            </a:r>
          </a:p>
          <a:p>
            <a:endParaRPr lang="en-GB" dirty="0" smtClean="0"/>
          </a:p>
          <a:p>
            <a:r>
              <a:rPr lang="en-GB" dirty="0" smtClean="0"/>
              <a:t>A simple math channel is of the form of:</a:t>
            </a:r>
          </a:p>
          <a:p>
            <a:endParaRPr lang="en-GB" dirty="0" smtClean="0"/>
          </a:p>
          <a:p>
            <a:pPr>
              <a:buNone/>
            </a:pPr>
            <a:r>
              <a:rPr lang="en-GB" dirty="0" smtClean="0"/>
              <a:t>			Math Channel = ƒ (Input1, Input2,)</a:t>
            </a:r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For example, to calculate the total load on the front pushrods you could define a math channel as follows;</a:t>
            </a:r>
          </a:p>
          <a:p>
            <a:endParaRPr lang="en-GB" dirty="0" smtClean="0"/>
          </a:p>
          <a:p>
            <a:pPr lvl="2">
              <a:buNone/>
            </a:pPr>
            <a:r>
              <a:rPr lang="en-GB" dirty="0" smtClean="0"/>
              <a:t>	Total Front PR Load = </a:t>
            </a:r>
            <a:r>
              <a:rPr lang="en-GB" dirty="0" err="1" smtClean="0"/>
              <a:t>FLPushrod</a:t>
            </a:r>
            <a:r>
              <a:rPr lang="en-GB" dirty="0" smtClean="0"/>
              <a:t> + </a:t>
            </a:r>
            <a:r>
              <a:rPr lang="en-GB" dirty="0" err="1" smtClean="0"/>
              <a:t>FRPushrod</a:t>
            </a:r>
            <a:endParaRPr lang="en-GB" dirty="0" smtClean="0"/>
          </a:p>
          <a:p>
            <a:pPr lvl="2">
              <a:buNone/>
            </a:pPr>
            <a:endParaRPr lang="en-GB" dirty="0" smtClean="0"/>
          </a:p>
          <a:p>
            <a:pPr lvl="1">
              <a:buNone/>
            </a:pPr>
            <a:r>
              <a:rPr lang="en-GB" dirty="0" smtClean="0"/>
              <a:t>You could do the same for the rear of the car</a:t>
            </a:r>
          </a:p>
          <a:p>
            <a:pPr>
              <a:lnSpc>
                <a:spcPct val="90000"/>
              </a:lnSpc>
            </a:pPr>
            <a:endParaRPr lang="en-US" dirty="0" smtClean="0"/>
          </a:p>
          <a:p>
            <a:pPr lvl="2">
              <a:lnSpc>
                <a:spcPct val="90000"/>
              </a:lnSpc>
              <a:buNone/>
            </a:pPr>
            <a:r>
              <a:rPr lang="en-GB" dirty="0" smtClean="0"/>
              <a:t>	Total Rear PR Load = </a:t>
            </a:r>
            <a:r>
              <a:rPr lang="en-GB" dirty="0" err="1" smtClean="0"/>
              <a:t>RLPushrod</a:t>
            </a:r>
            <a:r>
              <a:rPr lang="en-GB" dirty="0" smtClean="0"/>
              <a:t> + </a:t>
            </a:r>
            <a:r>
              <a:rPr lang="en-GB" dirty="0" err="1" smtClean="0"/>
              <a:t>RRPushrod</a:t>
            </a:r>
            <a:endParaRPr lang="en-US" dirty="0" smtClean="0"/>
          </a:p>
          <a:p>
            <a:pPr lvl="3">
              <a:buNone/>
            </a:pPr>
            <a:endParaRPr lang="en-US" dirty="0" smtClean="0"/>
          </a:p>
          <a:p>
            <a:pPr lvl="1">
              <a:buNone/>
            </a:pPr>
            <a:endParaRPr lang="en-US" dirty="0" smtClean="0"/>
          </a:p>
          <a:p>
            <a:pPr lvl="1">
              <a:buNone/>
            </a:pPr>
            <a:r>
              <a:rPr lang="en-GB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</a:t>
            </a:r>
            <a:endParaRPr lang="en-GB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lvl="2">
              <a:buNone/>
            </a:pP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-71454"/>
            <a:ext cx="8229600" cy="1143000"/>
          </a:xfrm>
        </p:spPr>
        <p:txBody>
          <a:bodyPr/>
          <a:lstStyle/>
          <a:p>
            <a:r>
              <a:rPr lang="en-US" dirty="0" smtClean="0">
                <a:solidFill>
                  <a:srgbClr val="408000"/>
                </a:solidFill>
              </a:rPr>
              <a:t>Math Channels</a:t>
            </a:r>
            <a:endParaRPr lang="en-US" dirty="0">
              <a:solidFill>
                <a:srgbClr val="408000"/>
              </a:solidFill>
            </a:endParaRP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857232"/>
            <a:ext cx="8247091" cy="4525963"/>
          </a:xfrm>
        </p:spPr>
        <p:txBody>
          <a:bodyPr/>
          <a:lstStyle/>
          <a:p>
            <a:pPr>
              <a:buNone/>
            </a:pPr>
            <a:r>
              <a:rPr lang="en-GB" b="1" dirty="0" smtClean="0">
                <a:solidFill>
                  <a:srgbClr val="408000"/>
                </a:solidFill>
              </a:rPr>
              <a:t>Math Channel - General</a:t>
            </a:r>
          </a:p>
          <a:p>
            <a:endParaRPr lang="en-GB" dirty="0" smtClean="0"/>
          </a:p>
          <a:p>
            <a:r>
              <a:rPr lang="en-GB" dirty="0" smtClean="0"/>
              <a:t>The total load on all four pushrods could therefore be defined by a math channel as;</a:t>
            </a:r>
          </a:p>
          <a:p>
            <a:endParaRPr lang="en-GB" dirty="0" smtClean="0"/>
          </a:p>
          <a:p>
            <a:pPr>
              <a:buNone/>
            </a:pPr>
            <a:r>
              <a:rPr lang="en-GB" dirty="0" smtClean="0"/>
              <a:t>	  Total PR Load = Total Front PR Load + Total Rear PR Load</a:t>
            </a:r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If the static pushrod loads are defined as a constant, the total change in pushrod loads due to aero may be estimated.</a:t>
            </a:r>
          </a:p>
          <a:p>
            <a:endParaRPr lang="en-GB" dirty="0" smtClean="0"/>
          </a:p>
          <a:p>
            <a:pPr>
              <a:buNone/>
            </a:pPr>
            <a:r>
              <a:rPr lang="en-GB" dirty="0" smtClean="0"/>
              <a:t> 	  PR Aero Load = Total PR Load – Total Static PR Loads</a:t>
            </a:r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You could define the aero pushrod loads using a single math channel;</a:t>
            </a:r>
          </a:p>
          <a:p>
            <a:pPr>
              <a:buNone/>
            </a:pPr>
            <a:r>
              <a:rPr lang="en-GB" sz="1400" dirty="0" smtClean="0"/>
              <a:t>	PR Aero Load = (</a:t>
            </a:r>
            <a:r>
              <a:rPr lang="en-GB" sz="1400" dirty="0" err="1" smtClean="0"/>
              <a:t>FLPushrod</a:t>
            </a:r>
            <a:r>
              <a:rPr lang="en-GB" sz="1400" dirty="0" smtClean="0"/>
              <a:t> + </a:t>
            </a:r>
            <a:r>
              <a:rPr lang="en-GB" sz="1400" dirty="0" err="1" smtClean="0"/>
              <a:t>FRPushrod</a:t>
            </a:r>
            <a:r>
              <a:rPr lang="en-GB" sz="1400" dirty="0" smtClean="0"/>
              <a:t> + </a:t>
            </a:r>
            <a:r>
              <a:rPr lang="en-GB" sz="1400" dirty="0" err="1" smtClean="0"/>
              <a:t>RLPushrod</a:t>
            </a:r>
            <a:r>
              <a:rPr lang="en-GB" sz="1400" dirty="0" smtClean="0"/>
              <a:t> + </a:t>
            </a:r>
            <a:r>
              <a:rPr lang="en-GB" sz="1400" dirty="0" err="1" smtClean="0"/>
              <a:t>RRPushrod</a:t>
            </a:r>
            <a:r>
              <a:rPr lang="en-GB" sz="1400" dirty="0" smtClean="0"/>
              <a:t>) – Total static PR Loads</a:t>
            </a:r>
            <a:endParaRPr lang="en-US" sz="1400" dirty="0" smtClean="0"/>
          </a:p>
          <a:p>
            <a:pPr lvl="1">
              <a:buNone/>
            </a:pPr>
            <a:endParaRPr lang="en-US" dirty="0" smtClean="0"/>
          </a:p>
          <a:p>
            <a:pPr lvl="1">
              <a:buNone/>
            </a:pPr>
            <a:r>
              <a:rPr lang="en-GB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</a:t>
            </a:r>
            <a:endParaRPr lang="en-GB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lvl="2">
              <a:buNone/>
            </a:pP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-71454"/>
            <a:ext cx="8229600" cy="1143000"/>
          </a:xfrm>
        </p:spPr>
        <p:txBody>
          <a:bodyPr/>
          <a:lstStyle/>
          <a:p>
            <a:r>
              <a:rPr lang="en-US" dirty="0" smtClean="0">
                <a:solidFill>
                  <a:srgbClr val="408000"/>
                </a:solidFill>
              </a:rPr>
              <a:t>Math Channels</a:t>
            </a:r>
            <a:endParaRPr lang="en-US" dirty="0">
              <a:solidFill>
                <a:srgbClr val="408000"/>
              </a:solidFill>
            </a:endParaRP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857232"/>
            <a:ext cx="8247091" cy="4525963"/>
          </a:xfrm>
        </p:spPr>
        <p:txBody>
          <a:bodyPr/>
          <a:lstStyle/>
          <a:p>
            <a:pPr>
              <a:buNone/>
            </a:pPr>
            <a:r>
              <a:rPr lang="en-GB" b="1" dirty="0" smtClean="0">
                <a:solidFill>
                  <a:srgbClr val="408000"/>
                </a:solidFill>
              </a:rPr>
              <a:t>Math Channel - General</a:t>
            </a:r>
          </a:p>
          <a:p>
            <a:endParaRPr lang="en-GB" dirty="0" smtClean="0"/>
          </a:p>
          <a:p>
            <a:r>
              <a:rPr lang="en-GB" dirty="0" smtClean="0"/>
              <a:t>A further math channel could be created to convert each pushrod load into wheel loads.</a:t>
            </a:r>
          </a:p>
          <a:p>
            <a:endParaRPr lang="en-GB" dirty="0" smtClean="0"/>
          </a:p>
          <a:p>
            <a:r>
              <a:rPr lang="en-GB" dirty="0" smtClean="0"/>
              <a:t> The previous calculations could be conducted in terms of loads at the contact patches instead of the loads in the pushrods. </a:t>
            </a:r>
          </a:p>
          <a:p>
            <a:endParaRPr lang="en-GB" dirty="0" smtClean="0"/>
          </a:p>
          <a:p>
            <a:r>
              <a:rPr lang="en-GB" dirty="0" smtClean="0"/>
              <a:t>Q. How could you calculate speed from the data from a longitudinal acceleration sensor?</a:t>
            </a:r>
          </a:p>
          <a:p>
            <a:endParaRPr lang="en-GB" dirty="0" smtClean="0"/>
          </a:p>
          <a:p>
            <a:r>
              <a:rPr lang="en-GB" dirty="0" smtClean="0"/>
              <a:t>A. Speed is the integral of acceleration. Create a math channel which integrates longitudinal acceleration.</a:t>
            </a:r>
          </a:p>
          <a:p>
            <a:pPr lvl="2">
              <a:buNone/>
            </a:pP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-71454"/>
            <a:ext cx="8229600" cy="1143000"/>
          </a:xfrm>
        </p:spPr>
        <p:txBody>
          <a:bodyPr/>
          <a:lstStyle/>
          <a:p>
            <a:r>
              <a:rPr lang="en-US" dirty="0" smtClean="0">
                <a:solidFill>
                  <a:srgbClr val="408000"/>
                </a:solidFill>
              </a:rPr>
              <a:t>Math Channels</a:t>
            </a:r>
            <a:endParaRPr lang="en-US" dirty="0">
              <a:solidFill>
                <a:srgbClr val="408000"/>
              </a:solidFill>
            </a:endParaRP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857232"/>
            <a:ext cx="8247091" cy="4525963"/>
          </a:xfrm>
        </p:spPr>
        <p:txBody>
          <a:bodyPr/>
          <a:lstStyle/>
          <a:p>
            <a:pPr>
              <a:buNone/>
            </a:pPr>
            <a:r>
              <a:rPr lang="en-GB" b="1" dirty="0" smtClean="0">
                <a:solidFill>
                  <a:srgbClr val="408000"/>
                </a:solidFill>
              </a:rPr>
              <a:t>Math Channel Examples</a:t>
            </a:r>
          </a:p>
          <a:p>
            <a:endParaRPr lang="en-GB" dirty="0" smtClean="0"/>
          </a:p>
          <a:p>
            <a:r>
              <a:rPr lang="en-GB" dirty="0" smtClean="0"/>
              <a:t>Math Channels can be written to calculate parameters such as:</a:t>
            </a:r>
          </a:p>
          <a:p>
            <a:pPr lvl="1"/>
            <a:r>
              <a:rPr lang="en-GB" sz="1600" dirty="0" smtClean="0"/>
              <a:t>Roll</a:t>
            </a:r>
          </a:p>
          <a:p>
            <a:pPr lvl="1"/>
            <a:r>
              <a:rPr lang="en-GB" sz="1600" dirty="0" smtClean="0"/>
              <a:t>Pitch</a:t>
            </a:r>
          </a:p>
          <a:p>
            <a:pPr lvl="1"/>
            <a:r>
              <a:rPr lang="en-GB" sz="1600" dirty="0" smtClean="0"/>
              <a:t>Longitudinal and lateral Weight Transfer</a:t>
            </a:r>
          </a:p>
          <a:p>
            <a:pPr lvl="1"/>
            <a:r>
              <a:rPr lang="en-GB" sz="1600" dirty="0" smtClean="0"/>
              <a:t>Aerodynamic Loads</a:t>
            </a:r>
          </a:p>
          <a:p>
            <a:pPr lvl="1"/>
            <a:r>
              <a:rPr lang="en-GB" sz="1600" dirty="0" smtClean="0"/>
              <a:t>Air Speed</a:t>
            </a:r>
          </a:p>
          <a:p>
            <a:pPr lvl="1"/>
            <a:r>
              <a:rPr lang="en-GB" sz="1600" dirty="0" smtClean="0"/>
              <a:t>Wheel Loads</a:t>
            </a:r>
          </a:p>
          <a:p>
            <a:pPr lvl="1"/>
            <a:r>
              <a:rPr lang="en-GB" sz="1600" dirty="0" smtClean="0"/>
              <a:t>Oversteer/understeer indication</a:t>
            </a:r>
          </a:p>
          <a:p>
            <a:pPr lvl="1"/>
            <a:r>
              <a:rPr lang="en-GB" sz="1600" dirty="0" smtClean="0"/>
              <a:t>Damper velocity and acceleration</a:t>
            </a:r>
          </a:p>
          <a:p>
            <a:pPr lvl="1"/>
            <a:r>
              <a:rPr lang="en-GB" sz="1600" dirty="0" smtClean="0"/>
              <a:t>Wheel slip rate</a:t>
            </a:r>
          </a:p>
          <a:p>
            <a:pPr lvl="1"/>
            <a:r>
              <a:rPr lang="en-GB" sz="1600" dirty="0" smtClean="0"/>
              <a:t>Ride height</a:t>
            </a:r>
          </a:p>
          <a:p>
            <a:pPr lvl="1"/>
            <a:r>
              <a:rPr lang="en-GB" sz="1600" dirty="0" smtClean="0"/>
              <a:t>Corner radius</a:t>
            </a:r>
          </a:p>
          <a:p>
            <a:pPr lvl="1"/>
            <a:r>
              <a:rPr lang="en-GB" sz="1600" dirty="0" smtClean="0"/>
              <a:t>Corrected steering angle</a:t>
            </a:r>
          </a:p>
          <a:p>
            <a:pPr lvl="1"/>
            <a:r>
              <a:rPr lang="en-GB" sz="1600" dirty="0" smtClean="0"/>
              <a:t>Gear ratio</a:t>
            </a:r>
          </a:p>
          <a:p>
            <a:pPr lvl="1"/>
            <a:r>
              <a:rPr lang="en-GB" sz="1600" dirty="0" smtClean="0"/>
              <a:t>... Any variable mathematically related to only logged channels and definable constants.</a:t>
            </a:r>
          </a:p>
          <a:p>
            <a:pPr lvl="1"/>
            <a:endParaRPr lang="en-GB" dirty="0" smtClean="0"/>
          </a:p>
          <a:p>
            <a:pPr lvl="1"/>
            <a:endParaRPr lang="en-GB" dirty="0" smtClean="0"/>
          </a:p>
          <a:p>
            <a:pPr lvl="2">
              <a:buNone/>
            </a:pPr>
            <a:endParaRPr lang="en-US" dirty="0"/>
          </a:p>
        </p:txBody>
      </p:sp>
      <p:pic>
        <p:nvPicPr>
          <p:cNvPr id="4" name="Picture 3" descr="DSC_0014.JPG"/>
          <p:cNvPicPr>
            <a:picLocks noChangeAspect="1"/>
          </p:cNvPicPr>
          <p:nvPr/>
        </p:nvPicPr>
        <p:blipFill>
          <a:blip r:embed="rId2" cstate="print"/>
          <a:srcRect l="26625" t="35937" r="31300" b="28906"/>
          <a:stretch>
            <a:fillRect/>
          </a:stretch>
        </p:blipFill>
        <p:spPr>
          <a:xfrm>
            <a:off x="5357818" y="3071810"/>
            <a:ext cx="3343298" cy="185738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-71454"/>
            <a:ext cx="8229600" cy="1143000"/>
          </a:xfrm>
        </p:spPr>
        <p:txBody>
          <a:bodyPr/>
          <a:lstStyle/>
          <a:p>
            <a:r>
              <a:rPr lang="en-US" dirty="0" smtClean="0">
                <a:solidFill>
                  <a:srgbClr val="408000"/>
                </a:solidFill>
              </a:rPr>
              <a:t>Math Channels</a:t>
            </a:r>
            <a:endParaRPr lang="en-US" dirty="0">
              <a:solidFill>
                <a:srgbClr val="408000"/>
              </a:solidFill>
            </a:endParaRP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857232"/>
            <a:ext cx="8247091" cy="4525963"/>
          </a:xfrm>
        </p:spPr>
        <p:txBody>
          <a:bodyPr/>
          <a:lstStyle/>
          <a:p>
            <a:pPr>
              <a:buNone/>
            </a:pPr>
            <a:r>
              <a:rPr lang="en-GB" b="1" dirty="0" smtClean="0">
                <a:solidFill>
                  <a:srgbClr val="408000"/>
                </a:solidFill>
              </a:rPr>
              <a:t>Math Channel Functions</a:t>
            </a:r>
          </a:p>
          <a:p>
            <a:endParaRPr lang="en-GB" dirty="0" smtClean="0"/>
          </a:p>
          <a:p>
            <a:r>
              <a:rPr lang="en-GB" dirty="0" smtClean="0"/>
              <a:t>Most data analysis software packages allow the user to define some form of math channels, which may also be called ‘user defined’ channels. </a:t>
            </a:r>
          </a:p>
          <a:p>
            <a:endParaRPr lang="en-GB" dirty="0" smtClean="0"/>
          </a:p>
          <a:p>
            <a:r>
              <a:rPr lang="en-GB" dirty="0" smtClean="0"/>
              <a:t>The built in mathematical functions which are availible in each software package vary but may include:</a:t>
            </a:r>
          </a:p>
          <a:p>
            <a:endParaRPr lang="en-GB" sz="1600" dirty="0" smtClean="0"/>
          </a:p>
          <a:p>
            <a:pPr lvl="1"/>
            <a:r>
              <a:rPr lang="en-GB" sz="1600" dirty="0" smtClean="0"/>
              <a:t>+, -, x, / , ^, </a:t>
            </a:r>
            <a:r>
              <a:rPr lang="en-GB" sz="1600" dirty="0" err="1" smtClean="0"/>
              <a:t>Sqrt</a:t>
            </a:r>
            <a:r>
              <a:rPr lang="en-GB" sz="1600" dirty="0" smtClean="0"/>
              <a:t>(x)</a:t>
            </a:r>
          </a:p>
          <a:p>
            <a:pPr lvl="1"/>
            <a:r>
              <a:rPr lang="en-GB" sz="1600" dirty="0" smtClean="0"/>
              <a:t>Integral(x), derivative(x) – Calculus </a:t>
            </a:r>
          </a:p>
          <a:p>
            <a:pPr lvl="1"/>
            <a:r>
              <a:rPr lang="en-GB" sz="1600" dirty="0" smtClean="0"/>
              <a:t>Sin(x), </a:t>
            </a:r>
            <a:r>
              <a:rPr lang="en-GB" sz="1600" dirty="0" err="1" smtClean="0"/>
              <a:t>cos</a:t>
            </a:r>
            <a:r>
              <a:rPr lang="en-GB" sz="1600" dirty="0" smtClean="0"/>
              <a:t>(x), tan(x), </a:t>
            </a:r>
            <a:r>
              <a:rPr lang="en-GB" sz="1600" dirty="0" err="1" smtClean="0"/>
              <a:t>asin</a:t>
            </a:r>
            <a:r>
              <a:rPr lang="en-GB" sz="1600" dirty="0" smtClean="0"/>
              <a:t>(x), </a:t>
            </a:r>
            <a:r>
              <a:rPr lang="en-GB" sz="1600" dirty="0" err="1" smtClean="0"/>
              <a:t>acos</a:t>
            </a:r>
            <a:r>
              <a:rPr lang="en-GB" sz="1600" dirty="0" smtClean="0"/>
              <a:t>(x),</a:t>
            </a:r>
            <a:r>
              <a:rPr lang="en-GB" sz="1600" dirty="0" err="1" smtClean="0"/>
              <a:t>atan</a:t>
            </a:r>
            <a:r>
              <a:rPr lang="en-GB" sz="1600" dirty="0" smtClean="0"/>
              <a:t>(x) – Trig functions</a:t>
            </a:r>
          </a:p>
          <a:p>
            <a:pPr lvl="1"/>
            <a:r>
              <a:rPr lang="en-GB" sz="1600" dirty="0" smtClean="0"/>
              <a:t>Log(x), Log10(x), exp(x) – Log functions and exponential function</a:t>
            </a:r>
          </a:p>
          <a:p>
            <a:pPr lvl="1"/>
            <a:r>
              <a:rPr lang="en-GB" sz="1600" dirty="0" smtClean="0"/>
              <a:t>Max(</a:t>
            </a:r>
            <a:r>
              <a:rPr lang="en-GB" sz="1600" dirty="0" err="1" smtClean="0"/>
              <a:t>x,y</a:t>
            </a:r>
            <a:r>
              <a:rPr lang="en-GB" sz="1600" dirty="0" smtClean="0"/>
              <a:t>), min(</a:t>
            </a:r>
            <a:r>
              <a:rPr lang="en-GB" sz="1600" dirty="0" err="1" smtClean="0"/>
              <a:t>x,y</a:t>
            </a:r>
            <a:r>
              <a:rPr lang="en-GB" sz="1600" dirty="0" smtClean="0"/>
              <a:t>) – Returns min or max value of channels x and y</a:t>
            </a:r>
          </a:p>
          <a:p>
            <a:pPr lvl="1"/>
            <a:r>
              <a:rPr lang="en-GB" sz="1600" dirty="0" err="1" smtClean="0"/>
              <a:t>Pow</a:t>
            </a:r>
            <a:r>
              <a:rPr lang="en-GB" sz="1600" dirty="0" smtClean="0"/>
              <a:t>(</a:t>
            </a:r>
            <a:r>
              <a:rPr lang="en-GB" sz="1600" dirty="0" err="1" smtClean="0"/>
              <a:t>x,y</a:t>
            </a:r>
            <a:r>
              <a:rPr lang="en-GB" sz="1600" dirty="0" smtClean="0"/>
              <a:t>)  - Returns x raised to power y</a:t>
            </a:r>
          </a:p>
          <a:p>
            <a:pPr lvl="1"/>
            <a:r>
              <a:rPr lang="en-GB" sz="1600" dirty="0" err="1" smtClean="0"/>
              <a:t>fabs</a:t>
            </a:r>
            <a:r>
              <a:rPr lang="en-GB" sz="1600" dirty="0" smtClean="0"/>
              <a:t>(x) – Returns absolute value of x</a:t>
            </a:r>
          </a:p>
          <a:p>
            <a:pPr lvl="1"/>
            <a:endParaRPr lang="en-GB" dirty="0" smtClean="0"/>
          </a:p>
          <a:p>
            <a:pPr lvl="1"/>
            <a:endParaRPr lang="en-GB" dirty="0" smtClean="0"/>
          </a:p>
          <a:p>
            <a:pPr lvl="2">
              <a:buNone/>
            </a:pP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-71454"/>
            <a:ext cx="8229600" cy="1143000"/>
          </a:xfrm>
        </p:spPr>
        <p:txBody>
          <a:bodyPr/>
          <a:lstStyle/>
          <a:p>
            <a:r>
              <a:rPr lang="en-US" dirty="0" smtClean="0">
                <a:solidFill>
                  <a:srgbClr val="408000"/>
                </a:solidFill>
              </a:rPr>
              <a:t>Math Channels</a:t>
            </a:r>
            <a:endParaRPr lang="en-US" dirty="0">
              <a:solidFill>
                <a:srgbClr val="408000"/>
              </a:solidFill>
            </a:endParaRP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857232"/>
            <a:ext cx="8247091" cy="4525963"/>
          </a:xfrm>
        </p:spPr>
        <p:txBody>
          <a:bodyPr/>
          <a:lstStyle/>
          <a:p>
            <a:pPr>
              <a:buNone/>
            </a:pPr>
            <a:r>
              <a:rPr lang="en-GB" b="1" dirty="0" smtClean="0">
                <a:solidFill>
                  <a:srgbClr val="408000"/>
                </a:solidFill>
              </a:rPr>
              <a:t>Math Channel Functions</a:t>
            </a:r>
          </a:p>
          <a:p>
            <a:endParaRPr lang="en-GB" dirty="0" smtClean="0"/>
          </a:p>
          <a:p>
            <a:r>
              <a:rPr lang="en-GB" dirty="0" smtClean="0"/>
              <a:t>Options may also include Boolean functions such as</a:t>
            </a:r>
          </a:p>
          <a:p>
            <a:endParaRPr lang="en-GB" sz="1600" dirty="0" smtClean="0"/>
          </a:p>
          <a:p>
            <a:pPr lvl="1"/>
            <a:r>
              <a:rPr lang="en-GB" sz="1600" dirty="0" smtClean="0"/>
              <a:t>x!=y		Returns 1 is x is equal to y, else zero</a:t>
            </a:r>
          </a:p>
          <a:p>
            <a:pPr lvl="1"/>
            <a:r>
              <a:rPr lang="en-GB" sz="1600" dirty="0" smtClean="0"/>
              <a:t>x&amp;&amp;y 		Returns 1 if x and y are </a:t>
            </a:r>
            <a:r>
              <a:rPr lang="en-GB" sz="1600" dirty="0" err="1" smtClean="0"/>
              <a:t>nozero</a:t>
            </a:r>
            <a:r>
              <a:rPr lang="en-GB" sz="1600" dirty="0" smtClean="0"/>
              <a:t> else returns zero</a:t>
            </a:r>
          </a:p>
          <a:p>
            <a:pPr lvl="1"/>
            <a:r>
              <a:rPr lang="en-GB" sz="1600" dirty="0" smtClean="0"/>
              <a:t>&lt; 		Returns 1 if x is less than y, else returns zero</a:t>
            </a:r>
          </a:p>
          <a:p>
            <a:pPr lvl="1"/>
            <a:r>
              <a:rPr lang="en-GB" sz="1600" dirty="0" smtClean="0"/>
              <a:t>&gt;	 		Returns 1 if x is greater than y, else returns zero</a:t>
            </a:r>
          </a:p>
          <a:p>
            <a:pPr lvl="1"/>
            <a:r>
              <a:rPr lang="en-GB" sz="1600" dirty="0" smtClean="0"/>
              <a:t>Choose(c, </a:t>
            </a:r>
            <a:r>
              <a:rPr lang="en-GB" sz="1600" dirty="0" err="1" smtClean="0"/>
              <a:t>x,y</a:t>
            </a:r>
            <a:r>
              <a:rPr lang="en-GB" sz="1600" dirty="0" smtClean="0"/>
              <a:t>)	Returns x if c=1 else returns y</a:t>
            </a:r>
          </a:p>
          <a:p>
            <a:pPr lvl="1"/>
            <a:r>
              <a:rPr lang="en-GB" sz="1600" dirty="0" smtClean="0"/>
              <a:t>Gate(</a:t>
            </a:r>
            <a:r>
              <a:rPr lang="en-GB" sz="1600" dirty="0" err="1" smtClean="0"/>
              <a:t>x,y</a:t>
            </a:r>
            <a:r>
              <a:rPr lang="en-GB" sz="1600" dirty="0" smtClean="0"/>
              <a:t>)		Returns y if x is nonzero else returns zero</a:t>
            </a:r>
          </a:p>
          <a:p>
            <a:pPr lvl="1"/>
            <a:endParaRPr lang="en-GB" sz="1600" dirty="0" smtClean="0"/>
          </a:p>
          <a:p>
            <a:r>
              <a:rPr lang="en-GB" dirty="0" smtClean="0"/>
              <a:t>Using these operators one can define a channel to calculate many variables on a vehicle allowing a greater depth of analysis.</a:t>
            </a:r>
          </a:p>
          <a:p>
            <a:pPr lvl="1"/>
            <a:endParaRPr lang="en-GB" sz="1600" dirty="0" smtClean="0"/>
          </a:p>
          <a:p>
            <a:pPr lvl="1"/>
            <a:endParaRPr lang="en-GB" sz="1600" dirty="0" smtClean="0"/>
          </a:p>
          <a:p>
            <a:pPr lvl="1"/>
            <a:endParaRPr lang="en-GB" sz="1600" dirty="0" smtClean="0"/>
          </a:p>
          <a:p>
            <a:pPr lvl="2">
              <a:buNone/>
            </a:pP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-71454"/>
            <a:ext cx="8229600" cy="1143000"/>
          </a:xfrm>
        </p:spPr>
        <p:txBody>
          <a:bodyPr/>
          <a:lstStyle/>
          <a:p>
            <a:r>
              <a:rPr lang="en-US" dirty="0" smtClean="0">
                <a:solidFill>
                  <a:srgbClr val="408000"/>
                </a:solidFill>
              </a:rPr>
              <a:t>Math Channels</a:t>
            </a:r>
            <a:endParaRPr lang="en-US" dirty="0">
              <a:solidFill>
                <a:srgbClr val="408000"/>
              </a:solidFill>
            </a:endParaRP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857232"/>
            <a:ext cx="3817935" cy="4525963"/>
          </a:xfrm>
        </p:spPr>
        <p:txBody>
          <a:bodyPr/>
          <a:lstStyle/>
          <a:p>
            <a:pPr>
              <a:buNone/>
            </a:pPr>
            <a:r>
              <a:rPr lang="en-GB" b="1" dirty="0" smtClean="0">
                <a:solidFill>
                  <a:srgbClr val="408000"/>
                </a:solidFill>
              </a:rPr>
              <a:t>Math Channel Definition </a:t>
            </a:r>
          </a:p>
          <a:p>
            <a:pPr>
              <a:buNone/>
            </a:pPr>
            <a:r>
              <a:rPr lang="en-GB" b="1" dirty="0" smtClean="0">
                <a:solidFill>
                  <a:srgbClr val="408000"/>
                </a:solidFill>
              </a:rPr>
              <a:t> (PI Toolbox)</a:t>
            </a:r>
          </a:p>
          <a:p>
            <a:endParaRPr lang="en-GB" dirty="0" smtClean="0"/>
          </a:p>
          <a:p>
            <a:r>
              <a:rPr lang="en-GB" sz="1600" dirty="0" smtClean="0"/>
              <a:t>Definition or editing of math channels within PI toolbox is carried out in the Pi Math Management dialog, which is accessed from the Tools menu:</a:t>
            </a:r>
          </a:p>
          <a:p>
            <a:pPr>
              <a:buNone/>
            </a:pPr>
            <a:endParaRPr lang="en-GB" sz="1600" b="1" dirty="0" smtClean="0"/>
          </a:p>
          <a:p>
            <a:pPr>
              <a:buNone/>
            </a:pPr>
            <a:r>
              <a:rPr lang="en-GB" sz="1600" b="1" dirty="0" smtClean="0"/>
              <a:t>	Tools &gt; Pi Math &gt; Edit…</a:t>
            </a:r>
            <a:endParaRPr lang="en-GB" sz="1600" dirty="0" smtClean="0"/>
          </a:p>
          <a:p>
            <a:pPr lvl="1"/>
            <a:endParaRPr lang="en-GB" sz="1600" dirty="0" smtClean="0"/>
          </a:p>
          <a:p>
            <a:r>
              <a:rPr lang="en-GB" sz="1600" dirty="0" smtClean="0"/>
              <a:t>To define a math channel the following parameters should be specified :</a:t>
            </a:r>
          </a:p>
          <a:p>
            <a:endParaRPr lang="en-GB" sz="1600" dirty="0" smtClean="0"/>
          </a:p>
          <a:p>
            <a:r>
              <a:rPr lang="en-GB" sz="1600" b="1" dirty="0" smtClean="0"/>
              <a:t>Name</a:t>
            </a:r>
            <a:r>
              <a:rPr lang="en-GB" sz="1600" dirty="0" smtClean="0"/>
              <a:t> – Each math channel must be given a unique channel name.</a:t>
            </a:r>
          </a:p>
          <a:p>
            <a:endParaRPr lang="en-GB" sz="1600" dirty="0" smtClean="0"/>
          </a:p>
          <a:p>
            <a:pPr lvl="1"/>
            <a:endParaRPr lang="en-GB" sz="1600" dirty="0" smtClean="0"/>
          </a:p>
          <a:p>
            <a:pPr lvl="1"/>
            <a:endParaRPr lang="en-GB" sz="1400" dirty="0" smtClean="0"/>
          </a:p>
          <a:p>
            <a:pPr lvl="1"/>
            <a:endParaRPr lang="en-GB" sz="1600" dirty="0" smtClean="0"/>
          </a:p>
          <a:p>
            <a:pPr lvl="2">
              <a:buNone/>
            </a:pPr>
            <a:endParaRPr lang="en-US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1428736"/>
            <a:ext cx="4294290" cy="40433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-71454"/>
            <a:ext cx="8229600" cy="1143000"/>
          </a:xfrm>
        </p:spPr>
        <p:txBody>
          <a:bodyPr/>
          <a:lstStyle/>
          <a:p>
            <a:r>
              <a:rPr lang="en-US" dirty="0" smtClean="0">
                <a:solidFill>
                  <a:srgbClr val="408000"/>
                </a:solidFill>
              </a:rPr>
              <a:t>Math Channels</a:t>
            </a:r>
            <a:endParaRPr lang="en-US" dirty="0">
              <a:solidFill>
                <a:srgbClr val="408000"/>
              </a:solidFill>
            </a:endParaRP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857232"/>
            <a:ext cx="6032513" cy="4525963"/>
          </a:xfrm>
        </p:spPr>
        <p:txBody>
          <a:bodyPr/>
          <a:lstStyle/>
          <a:p>
            <a:pPr>
              <a:buNone/>
            </a:pPr>
            <a:r>
              <a:rPr lang="en-GB" b="1" dirty="0" smtClean="0">
                <a:solidFill>
                  <a:srgbClr val="408000"/>
                </a:solidFill>
              </a:rPr>
              <a:t>Math Channel Definition In PI Toolbox</a:t>
            </a:r>
          </a:p>
          <a:p>
            <a:endParaRPr lang="en-GB" dirty="0" smtClean="0"/>
          </a:p>
          <a:p>
            <a:r>
              <a:rPr lang="en-GB" sz="1400" b="1" dirty="0" smtClean="0"/>
              <a:t>Equation</a:t>
            </a:r>
            <a:r>
              <a:rPr lang="en-GB" sz="1400" dirty="0" smtClean="0"/>
              <a:t> - The equation string represents a mathematical formula for calculating samples of a math channel. </a:t>
            </a:r>
          </a:p>
          <a:p>
            <a:endParaRPr lang="en-GB" sz="1400" dirty="0" smtClean="0"/>
          </a:p>
          <a:p>
            <a:pPr lvl="1"/>
            <a:r>
              <a:rPr lang="en-GB" sz="1400" dirty="0" smtClean="0"/>
              <a:t>Pressing Ctrl and Space when cursor is in the equation box brings up a drop down box of operators/functions to select from. </a:t>
            </a:r>
          </a:p>
          <a:p>
            <a:pPr lvl="1"/>
            <a:endParaRPr lang="en-GB" sz="1400" dirty="0" smtClean="0"/>
          </a:p>
          <a:p>
            <a:pPr lvl="1"/>
            <a:r>
              <a:rPr lang="en-GB" sz="1400" dirty="0" smtClean="0"/>
              <a:t>Alternatively these can be entered using the correct syntax directly.</a:t>
            </a:r>
          </a:p>
          <a:p>
            <a:pPr lvl="1"/>
            <a:endParaRPr lang="en-GB" sz="1400" dirty="0" smtClean="0"/>
          </a:p>
          <a:p>
            <a:pPr lvl="1"/>
            <a:r>
              <a:rPr lang="en-GB" sz="1400" dirty="0" smtClean="0"/>
              <a:t>Channel names should be input inside square brackets e.g. [Lat </a:t>
            </a:r>
            <a:r>
              <a:rPr lang="en-GB" sz="1400" dirty="0" err="1" smtClean="0"/>
              <a:t>Accel</a:t>
            </a:r>
            <a:r>
              <a:rPr lang="en-GB" sz="1400" dirty="0" smtClean="0"/>
              <a:t>] </a:t>
            </a:r>
          </a:p>
          <a:p>
            <a:pPr lvl="1"/>
            <a:endParaRPr lang="en-GB" sz="1400" dirty="0" smtClean="0"/>
          </a:p>
          <a:p>
            <a:pPr lvl="1"/>
            <a:r>
              <a:rPr lang="en-GB" sz="1400" dirty="0" smtClean="0"/>
              <a:t>Ctrl and space can be pressed following an open square bracket to bring up a drop down box, listing availible channels to select from.</a:t>
            </a:r>
          </a:p>
          <a:p>
            <a:pPr lvl="1"/>
            <a:endParaRPr lang="en-GB" sz="1400" dirty="0" smtClean="0"/>
          </a:p>
          <a:p>
            <a:pPr lvl="1"/>
            <a:r>
              <a:rPr lang="en-GB" sz="1400" dirty="0" smtClean="0"/>
              <a:t>Constants may be inserted using the following form : Const(constant name)</a:t>
            </a:r>
          </a:p>
          <a:p>
            <a:endParaRPr lang="en-GB" sz="1400" dirty="0" smtClean="0"/>
          </a:p>
          <a:p>
            <a:pPr lvl="1"/>
            <a:r>
              <a:rPr lang="en-GB" sz="1400" dirty="0" smtClean="0"/>
              <a:t>E.g. For total aerodynamic load in pushrods</a:t>
            </a:r>
          </a:p>
          <a:p>
            <a:pPr>
              <a:buNone/>
            </a:pPr>
            <a:r>
              <a:rPr lang="en-GB" sz="1100" dirty="0" smtClean="0"/>
              <a:t> [FL Pushrod] + [FR Pushrod] + [RL Pushrod] + [RR Pushrod] – CONST(total static pushrod)</a:t>
            </a:r>
          </a:p>
          <a:p>
            <a:pPr lvl="1"/>
            <a:endParaRPr lang="en-GB" sz="1600" dirty="0" smtClean="0"/>
          </a:p>
          <a:p>
            <a:pPr lvl="1"/>
            <a:endParaRPr lang="en-GB" sz="1400" dirty="0" smtClean="0"/>
          </a:p>
          <a:p>
            <a:pPr lvl="1"/>
            <a:endParaRPr lang="en-GB" sz="1600" dirty="0" smtClean="0"/>
          </a:p>
          <a:p>
            <a:pPr lvl="2">
              <a:buNone/>
            </a:pPr>
            <a:endParaRPr lang="en-US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00892" y="4071942"/>
            <a:ext cx="1438275" cy="1914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81800" y="1500174"/>
            <a:ext cx="2362200" cy="1952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-71454"/>
            <a:ext cx="8229600" cy="1143000"/>
          </a:xfrm>
        </p:spPr>
        <p:txBody>
          <a:bodyPr/>
          <a:lstStyle/>
          <a:p>
            <a:r>
              <a:rPr lang="en-US" dirty="0" smtClean="0">
                <a:solidFill>
                  <a:srgbClr val="408000"/>
                </a:solidFill>
              </a:rPr>
              <a:t>Math Channels</a:t>
            </a:r>
            <a:endParaRPr lang="en-US" dirty="0">
              <a:solidFill>
                <a:srgbClr val="408000"/>
              </a:solidFill>
            </a:endParaRP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857232"/>
            <a:ext cx="8247091" cy="4525963"/>
          </a:xfrm>
        </p:spPr>
        <p:txBody>
          <a:bodyPr/>
          <a:lstStyle/>
          <a:p>
            <a:pPr>
              <a:buNone/>
            </a:pPr>
            <a:r>
              <a:rPr lang="en-GB" b="1" dirty="0" smtClean="0">
                <a:solidFill>
                  <a:srgbClr val="408000"/>
                </a:solidFill>
              </a:rPr>
              <a:t>Math Channel Definition In PI Toolbox</a:t>
            </a:r>
          </a:p>
          <a:p>
            <a:endParaRPr lang="en-GB" dirty="0" smtClean="0"/>
          </a:p>
          <a:p>
            <a:r>
              <a:rPr lang="en-GB" sz="1600" b="1" dirty="0" smtClean="0"/>
              <a:t>Equation</a:t>
            </a:r>
            <a:r>
              <a:rPr lang="en-GB" sz="1600" dirty="0" smtClean="0"/>
              <a:t> –</a:t>
            </a:r>
          </a:p>
          <a:p>
            <a:pPr lvl="1">
              <a:buNone/>
            </a:pPr>
            <a:r>
              <a:rPr lang="en-GB" sz="1600" b="1" dirty="0" smtClean="0"/>
              <a:t>Precedence</a:t>
            </a:r>
            <a:endParaRPr lang="en-GB" sz="1600" dirty="0" smtClean="0"/>
          </a:p>
          <a:p>
            <a:pPr lvl="1"/>
            <a:r>
              <a:rPr lang="en-GB" sz="1600" dirty="0" smtClean="0"/>
              <a:t>Certain mathematical operators have a higher </a:t>
            </a:r>
            <a:r>
              <a:rPr lang="en-GB" sz="1600" b="1" dirty="0" smtClean="0"/>
              <a:t>precedence</a:t>
            </a:r>
            <a:r>
              <a:rPr lang="en-GB" sz="1600" dirty="0" smtClean="0"/>
              <a:t> than others, just like Excel!</a:t>
            </a:r>
          </a:p>
          <a:p>
            <a:pPr lvl="1"/>
            <a:endParaRPr lang="en-GB" sz="1600" dirty="0" smtClean="0"/>
          </a:p>
          <a:p>
            <a:pPr lvl="1"/>
            <a:r>
              <a:rPr lang="en-GB" sz="1600" dirty="0" smtClean="0"/>
              <a:t> This affects how math channels are calculated; for example 2*5-3 gives 7 but 2-3*5 gives -13.</a:t>
            </a:r>
          </a:p>
          <a:p>
            <a:pPr lvl="1"/>
            <a:endParaRPr lang="en-GB" sz="1600" dirty="0" smtClean="0"/>
          </a:p>
          <a:p>
            <a:pPr lvl="1"/>
            <a:r>
              <a:rPr lang="en-GB" sz="1600" dirty="0" smtClean="0"/>
              <a:t>Multiplication and division have a higher precedence than all other Standard functions.</a:t>
            </a:r>
          </a:p>
          <a:p>
            <a:pPr lvl="1"/>
            <a:endParaRPr lang="en-GB" sz="1600" dirty="0" smtClean="0"/>
          </a:p>
          <a:p>
            <a:pPr lvl="1"/>
            <a:r>
              <a:rPr lang="en-GB" sz="1600" dirty="0" smtClean="0"/>
              <a:t>Addition (+), Subtraction (-), less than (&lt;), less than or equal to (&lt;=), greater than (&gt;), greater than or equal to (&gt;=), have equal precedence.</a:t>
            </a:r>
          </a:p>
          <a:p>
            <a:pPr lvl="1"/>
            <a:endParaRPr lang="en-GB" sz="1600" dirty="0" smtClean="0"/>
          </a:p>
          <a:p>
            <a:pPr>
              <a:buNone/>
            </a:pPr>
            <a:r>
              <a:rPr lang="en-GB" sz="1600" b="1" dirty="0" smtClean="0"/>
              <a:t>	Colorization</a:t>
            </a:r>
          </a:p>
          <a:p>
            <a:pPr lvl="1"/>
            <a:r>
              <a:rPr lang="en-GB" sz="1600" dirty="0" smtClean="0"/>
              <a:t>The equation is automatically colorized as it is built. </a:t>
            </a:r>
          </a:p>
          <a:p>
            <a:pPr lvl="1"/>
            <a:r>
              <a:rPr lang="en-GB" sz="1600" dirty="0" smtClean="0"/>
              <a:t>Different colours are used for comments, functions, channels, constants, operators and errors.</a:t>
            </a:r>
          </a:p>
          <a:p>
            <a:endParaRPr lang="en-GB" sz="1600" dirty="0" smtClean="0"/>
          </a:p>
          <a:p>
            <a:endParaRPr lang="en-GB" sz="1600" dirty="0" smtClean="0"/>
          </a:p>
          <a:p>
            <a:pPr lvl="1"/>
            <a:endParaRPr lang="en-GB" sz="1600" dirty="0" smtClean="0"/>
          </a:p>
          <a:p>
            <a:pPr lvl="2">
              <a:buNone/>
            </a:pP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-71454"/>
            <a:ext cx="8229600" cy="1143000"/>
          </a:xfrm>
        </p:spPr>
        <p:txBody>
          <a:bodyPr/>
          <a:lstStyle/>
          <a:p>
            <a:r>
              <a:rPr lang="en-US" dirty="0" smtClean="0">
                <a:solidFill>
                  <a:srgbClr val="408000"/>
                </a:solidFill>
              </a:rPr>
              <a:t>Math Channels</a:t>
            </a:r>
            <a:endParaRPr lang="en-US" dirty="0">
              <a:solidFill>
                <a:srgbClr val="408000"/>
              </a:solidFill>
            </a:endParaRP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857232"/>
            <a:ext cx="3960811" cy="4525963"/>
          </a:xfrm>
        </p:spPr>
        <p:txBody>
          <a:bodyPr/>
          <a:lstStyle/>
          <a:p>
            <a:pPr>
              <a:buNone/>
            </a:pPr>
            <a:r>
              <a:rPr lang="en-GB" b="1" dirty="0" smtClean="0">
                <a:solidFill>
                  <a:srgbClr val="408000"/>
                </a:solidFill>
              </a:rPr>
              <a:t>Math Channel Definition</a:t>
            </a:r>
          </a:p>
          <a:p>
            <a:pPr>
              <a:buNone/>
            </a:pPr>
            <a:r>
              <a:rPr lang="en-GB" b="1" dirty="0" smtClean="0">
                <a:solidFill>
                  <a:srgbClr val="408000"/>
                </a:solidFill>
              </a:rPr>
              <a:t>(PI Toolbox)</a:t>
            </a:r>
          </a:p>
          <a:p>
            <a:endParaRPr lang="en-GB" dirty="0" smtClean="0"/>
          </a:p>
          <a:p>
            <a:r>
              <a:rPr lang="en-GB" sz="1600" b="1" dirty="0" smtClean="0"/>
              <a:t>Equation</a:t>
            </a:r>
            <a:r>
              <a:rPr lang="en-GB" sz="1600" dirty="0" smtClean="0"/>
              <a:t> –</a:t>
            </a:r>
          </a:p>
          <a:p>
            <a:pPr lvl="1">
              <a:buNone/>
            </a:pPr>
            <a:r>
              <a:rPr lang="en-GB" sz="1600" b="1" dirty="0" smtClean="0"/>
              <a:t>Error Checking</a:t>
            </a:r>
          </a:p>
          <a:p>
            <a:pPr lvl="1">
              <a:buNone/>
            </a:pPr>
            <a:endParaRPr lang="en-GB" sz="1600" b="1" dirty="0" smtClean="0"/>
          </a:p>
          <a:p>
            <a:pPr lvl="1"/>
            <a:r>
              <a:rPr lang="en-GB" sz="1600" dirty="0" smtClean="0"/>
              <a:t>The Status bar beneath the equation field displays ‘Definition evaluates successfully’ </a:t>
            </a:r>
            <a:r>
              <a:rPr lang="en-GB" sz="1600" dirty="0" err="1" smtClean="0"/>
              <a:t>or‘invalid</a:t>
            </a:r>
            <a:r>
              <a:rPr lang="en-GB" sz="1600" dirty="0" smtClean="0"/>
              <a:t> Definition‘ as you build the equation.</a:t>
            </a:r>
          </a:p>
          <a:p>
            <a:pPr lvl="1"/>
            <a:endParaRPr lang="en-GB" sz="1600" dirty="0" smtClean="0"/>
          </a:p>
          <a:p>
            <a:pPr lvl="1"/>
            <a:r>
              <a:rPr lang="en-GB" sz="1600" dirty="0" smtClean="0"/>
              <a:t>This indicates the accuracy of the equation syntax.</a:t>
            </a:r>
          </a:p>
          <a:p>
            <a:pPr lvl="1"/>
            <a:endParaRPr lang="en-GB" sz="1600" dirty="0" smtClean="0"/>
          </a:p>
          <a:p>
            <a:pPr lvl="1"/>
            <a:r>
              <a:rPr lang="en-GB" sz="1600" dirty="0" smtClean="0"/>
              <a:t>An invalid definition is also indicated by the math channel icon, which changes from for a + for valid definition to x for an invalid definition.</a:t>
            </a:r>
            <a:endParaRPr lang="en-GB" sz="1600" b="1" dirty="0" smtClean="0"/>
          </a:p>
          <a:p>
            <a:pPr lvl="1"/>
            <a:endParaRPr lang="en-GB" sz="1600" dirty="0" smtClean="0"/>
          </a:p>
          <a:p>
            <a:endParaRPr lang="en-GB" sz="1600" dirty="0" smtClean="0"/>
          </a:p>
          <a:p>
            <a:endParaRPr lang="en-GB" sz="1600" dirty="0" smtClean="0"/>
          </a:p>
          <a:p>
            <a:pPr lvl="1"/>
            <a:endParaRPr lang="en-GB" sz="1600" dirty="0" smtClean="0"/>
          </a:p>
          <a:p>
            <a:pPr lvl="2">
              <a:buNone/>
            </a:pPr>
            <a:endParaRPr lang="en-US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1428736"/>
            <a:ext cx="4294290" cy="40433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5" name="Straight Arrow Connector 4"/>
          <p:cNvCxnSpPr/>
          <p:nvPr/>
        </p:nvCxnSpPr>
        <p:spPr>
          <a:xfrm>
            <a:off x="4429124" y="3357562"/>
            <a:ext cx="1785950" cy="428628"/>
          </a:xfrm>
          <a:prstGeom prst="straightConnector1">
            <a:avLst/>
          </a:prstGeom>
          <a:ln>
            <a:solidFill>
              <a:srgbClr val="008000"/>
            </a:solidFill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6" name="Straight Arrow Connector 5"/>
          <p:cNvCxnSpPr/>
          <p:nvPr/>
        </p:nvCxnSpPr>
        <p:spPr>
          <a:xfrm rot="5400000" flipH="1" flipV="1">
            <a:off x="2464579" y="3750471"/>
            <a:ext cx="4000528" cy="500066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-71454"/>
            <a:ext cx="8229600" cy="1143000"/>
          </a:xfrm>
        </p:spPr>
        <p:txBody>
          <a:bodyPr/>
          <a:lstStyle/>
          <a:p>
            <a:r>
              <a:rPr lang="en-US" dirty="0" smtClean="0">
                <a:solidFill>
                  <a:srgbClr val="408000"/>
                </a:solidFill>
              </a:rPr>
              <a:t>Math Channels</a:t>
            </a:r>
            <a:endParaRPr lang="en-US" dirty="0">
              <a:solidFill>
                <a:srgbClr val="408000"/>
              </a:solidFill>
            </a:endParaRP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857232"/>
            <a:ext cx="3817935" cy="4525963"/>
          </a:xfrm>
        </p:spPr>
        <p:txBody>
          <a:bodyPr/>
          <a:lstStyle/>
          <a:p>
            <a:pPr>
              <a:buNone/>
            </a:pPr>
            <a:r>
              <a:rPr lang="en-GB" b="1" dirty="0" smtClean="0">
                <a:solidFill>
                  <a:srgbClr val="408000"/>
                </a:solidFill>
              </a:rPr>
              <a:t>Math Channel Definition </a:t>
            </a:r>
          </a:p>
          <a:p>
            <a:pPr>
              <a:buNone/>
            </a:pPr>
            <a:r>
              <a:rPr lang="en-GB" b="1" dirty="0" smtClean="0">
                <a:solidFill>
                  <a:srgbClr val="408000"/>
                </a:solidFill>
              </a:rPr>
              <a:t> (PI Toolbox)</a:t>
            </a:r>
          </a:p>
          <a:p>
            <a:endParaRPr lang="en-GB" dirty="0" smtClean="0"/>
          </a:p>
          <a:p>
            <a:pPr>
              <a:buNone/>
            </a:pPr>
            <a:r>
              <a:rPr lang="en-GB" sz="1600" b="1" dirty="0" smtClean="0"/>
              <a:t>Units</a:t>
            </a:r>
          </a:p>
          <a:p>
            <a:pPr>
              <a:buNone/>
            </a:pPr>
            <a:endParaRPr lang="en-GB" sz="1600" b="1" dirty="0" smtClean="0"/>
          </a:p>
          <a:p>
            <a:r>
              <a:rPr lang="en-GB" sz="1600" dirty="0" smtClean="0"/>
              <a:t>Math channel units default to user-defined units.</a:t>
            </a:r>
          </a:p>
          <a:p>
            <a:endParaRPr lang="en-GB" sz="1600" dirty="0" smtClean="0"/>
          </a:p>
          <a:p>
            <a:r>
              <a:rPr lang="en-GB" sz="1600" dirty="0" smtClean="0"/>
              <a:t> These are entered directly in the Unit field of the Pi Math Management dialog.</a:t>
            </a:r>
          </a:p>
          <a:p>
            <a:endParaRPr lang="en-GB" sz="1600" dirty="0" smtClean="0"/>
          </a:p>
          <a:p>
            <a:r>
              <a:rPr lang="en-GB" sz="1600" dirty="0" smtClean="0"/>
              <a:t>A math channel's quantity can be changed to a pre-defined quantity in the extended section of the dialog. </a:t>
            </a:r>
          </a:p>
          <a:p>
            <a:endParaRPr lang="en-GB" sz="1600" dirty="0" smtClean="0"/>
          </a:p>
          <a:p>
            <a:r>
              <a:rPr lang="en-GB" sz="1600" dirty="0" smtClean="0"/>
              <a:t>When the quantity is defined, the user can then define the unit.</a:t>
            </a:r>
          </a:p>
          <a:p>
            <a:pPr lvl="1"/>
            <a:endParaRPr lang="en-GB" sz="1600" dirty="0" smtClean="0"/>
          </a:p>
          <a:p>
            <a:pPr lvl="1"/>
            <a:endParaRPr lang="en-GB" sz="1400" dirty="0" smtClean="0"/>
          </a:p>
          <a:p>
            <a:pPr lvl="1"/>
            <a:endParaRPr lang="en-GB" sz="1600" dirty="0" smtClean="0"/>
          </a:p>
          <a:p>
            <a:pPr lvl="2">
              <a:buNone/>
            </a:pPr>
            <a:endParaRPr lang="en-US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1428736"/>
            <a:ext cx="4294290" cy="40433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6" name="Straight Arrow Connector 5"/>
          <p:cNvCxnSpPr/>
          <p:nvPr/>
        </p:nvCxnSpPr>
        <p:spPr>
          <a:xfrm flipV="1">
            <a:off x="3786182" y="2000240"/>
            <a:ext cx="4143404" cy="1714512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7" name="Straight Arrow Connector 6"/>
          <p:cNvCxnSpPr/>
          <p:nvPr/>
        </p:nvCxnSpPr>
        <p:spPr>
          <a:xfrm flipV="1">
            <a:off x="4000496" y="4500570"/>
            <a:ext cx="1428760" cy="1285884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/>
          <p:nvPr/>
        </p:nvCxnSpPr>
        <p:spPr>
          <a:xfrm flipV="1">
            <a:off x="4000496" y="4572008"/>
            <a:ext cx="2714644" cy="1214446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/>
          <p:nvPr/>
        </p:nvCxnSpPr>
        <p:spPr>
          <a:xfrm rot="5400000" flipH="1" flipV="1">
            <a:off x="4250529" y="4321975"/>
            <a:ext cx="571504" cy="500066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-71454"/>
            <a:ext cx="8229600" cy="1143000"/>
          </a:xfrm>
        </p:spPr>
        <p:txBody>
          <a:bodyPr/>
          <a:lstStyle/>
          <a:p>
            <a:r>
              <a:rPr lang="en-US" dirty="0" smtClean="0">
                <a:solidFill>
                  <a:srgbClr val="408000"/>
                </a:solidFill>
              </a:rPr>
              <a:t>Math Channels</a:t>
            </a:r>
            <a:endParaRPr lang="en-US" dirty="0">
              <a:solidFill>
                <a:srgbClr val="408000"/>
              </a:solidFill>
            </a:endParaRP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857232"/>
            <a:ext cx="8247091" cy="4525963"/>
          </a:xfrm>
        </p:spPr>
        <p:txBody>
          <a:bodyPr/>
          <a:lstStyle/>
          <a:p>
            <a:pPr>
              <a:buNone/>
            </a:pPr>
            <a:r>
              <a:rPr lang="en-GB" b="1" dirty="0" smtClean="0">
                <a:solidFill>
                  <a:srgbClr val="408000"/>
                </a:solidFill>
              </a:rPr>
              <a:t>Math Channel Definition In PI Toolbox</a:t>
            </a:r>
          </a:p>
          <a:p>
            <a:pPr>
              <a:buNone/>
            </a:pPr>
            <a:r>
              <a:rPr lang="en-GB" sz="1800" b="1" dirty="0" smtClean="0"/>
              <a:t>Data rate</a:t>
            </a:r>
          </a:p>
          <a:p>
            <a:endParaRPr lang="en-GB" sz="1800" b="1" dirty="0" smtClean="0"/>
          </a:p>
          <a:p>
            <a:r>
              <a:rPr lang="en-GB" sz="1800" dirty="0" smtClean="0"/>
              <a:t>Math channels consist of one or more input channels.</a:t>
            </a:r>
          </a:p>
          <a:p>
            <a:endParaRPr lang="en-GB" sz="1800" dirty="0" smtClean="0"/>
          </a:p>
          <a:p>
            <a:r>
              <a:rPr lang="en-GB" sz="1800" dirty="0" smtClean="0"/>
              <a:t>These may be acquired at different sampling rates/ logging frequencies.</a:t>
            </a:r>
          </a:p>
          <a:p>
            <a:endParaRPr lang="en-GB" sz="1800" dirty="0" smtClean="0"/>
          </a:p>
          <a:p>
            <a:r>
              <a:rPr lang="en-GB" sz="1800" dirty="0" smtClean="0"/>
              <a:t>The user must  determine the Calculation or Sampling Rate of a math channel</a:t>
            </a:r>
          </a:p>
          <a:p>
            <a:endParaRPr lang="en-GB" sz="1800" dirty="0" smtClean="0"/>
          </a:p>
          <a:p>
            <a:r>
              <a:rPr lang="en-GB" sz="1800" dirty="0" smtClean="0"/>
              <a:t>In PI this can either be the same rate as one of the constituent channels, or user defined.</a:t>
            </a:r>
          </a:p>
          <a:p>
            <a:pPr lvl="1"/>
            <a:endParaRPr lang="en-GB" sz="1600" dirty="0" smtClean="0"/>
          </a:p>
          <a:p>
            <a:pPr lvl="1"/>
            <a:endParaRPr lang="en-GB" sz="1600" dirty="0" smtClean="0"/>
          </a:p>
          <a:p>
            <a:pPr lvl="2">
              <a:buNone/>
            </a:pPr>
            <a:endParaRPr lang="en-US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3108" y="4714884"/>
            <a:ext cx="4929222" cy="20059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-71454"/>
            <a:ext cx="8229600" cy="1143000"/>
          </a:xfrm>
        </p:spPr>
        <p:txBody>
          <a:bodyPr/>
          <a:lstStyle/>
          <a:p>
            <a:r>
              <a:rPr lang="en-US" dirty="0" smtClean="0">
                <a:solidFill>
                  <a:srgbClr val="408000"/>
                </a:solidFill>
              </a:rPr>
              <a:t>Math Channels</a:t>
            </a:r>
            <a:endParaRPr lang="en-US" dirty="0">
              <a:solidFill>
                <a:srgbClr val="408000"/>
              </a:solidFill>
            </a:endParaRP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857232"/>
            <a:ext cx="8247091" cy="4525963"/>
          </a:xfrm>
        </p:spPr>
        <p:txBody>
          <a:bodyPr/>
          <a:lstStyle/>
          <a:p>
            <a:pPr>
              <a:buNone/>
            </a:pPr>
            <a:r>
              <a:rPr lang="en-GB" b="1" dirty="0" smtClean="0">
                <a:solidFill>
                  <a:srgbClr val="408000"/>
                </a:solidFill>
              </a:rPr>
              <a:t>Math Channel Definition In PI Toolbox</a:t>
            </a:r>
          </a:p>
          <a:p>
            <a:pPr>
              <a:buNone/>
            </a:pPr>
            <a:endParaRPr lang="en-GB" b="1" dirty="0" smtClean="0">
              <a:solidFill>
                <a:srgbClr val="408000"/>
              </a:solidFill>
            </a:endParaRPr>
          </a:p>
          <a:p>
            <a:pPr>
              <a:buNone/>
            </a:pPr>
            <a:r>
              <a:rPr lang="en-GB" sz="1800" b="1" dirty="0" smtClean="0"/>
              <a:t>Exporting Math channels</a:t>
            </a:r>
          </a:p>
          <a:p>
            <a:pPr>
              <a:buNone/>
            </a:pPr>
            <a:endParaRPr lang="en-GB" sz="1800" b="1" dirty="0" smtClean="0"/>
          </a:p>
          <a:p>
            <a:r>
              <a:rPr lang="en-GB" sz="1800" dirty="0" smtClean="0"/>
              <a:t>Math channels can be exported from the Workbook as a file (saved). </a:t>
            </a:r>
          </a:p>
          <a:p>
            <a:endParaRPr lang="en-GB" sz="1800" dirty="0" smtClean="0"/>
          </a:p>
          <a:p>
            <a:r>
              <a:rPr lang="en-GB" sz="1800" dirty="0" smtClean="0"/>
              <a:t>This enables teams to build up libraries of standard math functions </a:t>
            </a:r>
          </a:p>
          <a:p>
            <a:endParaRPr lang="en-GB" sz="1800" b="1" dirty="0" smtClean="0"/>
          </a:p>
          <a:p>
            <a:pPr>
              <a:buNone/>
            </a:pPr>
            <a:r>
              <a:rPr lang="en-GB" sz="1800" b="1" dirty="0" smtClean="0"/>
              <a:t>Importing Math channels</a:t>
            </a:r>
          </a:p>
          <a:p>
            <a:pPr>
              <a:buNone/>
            </a:pPr>
            <a:endParaRPr lang="en-GB" sz="1800" b="1" dirty="0" smtClean="0"/>
          </a:p>
          <a:p>
            <a:r>
              <a:rPr lang="en-GB" sz="1800" dirty="0" smtClean="0"/>
              <a:t>When importing a math channel you are warned if there are duplications of channels and/or constants</a:t>
            </a:r>
          </a:p>
          <a:p>
            <a:endParaRPr lang="en-GB" sz="1800" dirty="0" smtClean="0"/>
          </a:p>
          <a:p>
            <a:r>
              <a:rPr lang="en-GB" sz="1800" dirty="0" smtClean="0"/>
              <a:t>Choice of overwriting or rejecting duplicates.</a:t>
            </a:r>
          </a:p>
          <a:p>
            <a:endParaRPr lang="en-GB" sz="1800" dirty="0" smtClean="0"/>
          </a:p>
          <a:p>
            <a:pPr lvl="1"/>
            <a:endParaRPr lang="en-GB" sz="1600" dirty="0" smtClean="0"/>
          </a:p>
          <a:p>
            <a:pPr lvl="2">
              <a:buNone/>
            </a:pPr>
            <a:endParaRPr lang="en-US" dirty="0"/>
          </a:p>
        </p:txBody>
      </p:sp>
      <p:pic>
        <p:nvPicPr>
          <p:cNvPr id="7171" name="Picture 3" descr="C:\Documents and Settings\fad-tt\Local Settings\Temporary Internet Files\Content.IE5\BHWZ9XQY\MC900441427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86512" y="4714884"/>
            <a:ext cx="1685695" cy="168569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-71454"/>
            <a:ext cx="8229600" cy="1143000"/>
          </a:xfrm>
        </p:spPr>
        <p:txBody>
          <a:bodyPr/>
          <a:lstStyle/>
          <a:p>
            <a:r>
              <a:rPr lang="en-US" dirty="0" smtClean="0">
                <a:solidFill>
                  <a:srgbClr val="408000"/>
                </a:solidFill>
              </a:rPr>
              <a:t>Math Channels</a:t>
            </a:r>
            <a:endParaRPr lang="en-US" dirty="0">
              <a:solidFill>
                <a:srgbClr val="408000"/>
              </a:solidFill>
            </a:endParaRP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857232"/>
            <a:ext cx="8247091" cy="4525963"/>
          </a:xfrm>
        </p:spPr>
        <p:txBody>
          <a:bodyPr/>
          <a:lstStyle/>
          <a:p>
            <a:pPr>
              <a:buNone/>
            </a:pPr>
            <a:r>
              <a:rPr lang="en-GB" b="1" dirty="0" smtClean="0">
                <a:solidFill>
                  <a:srgbClr val="408000"/>
                </a:solidFill>
              </a:rPr>
              <a:t>Math Channel Definition In PI Toolbox - Examples</a:t>
            </a:r>
          </a:p>
          <a:p>
            <a:pPr>
              <a:buNone/>
            </a:pPr>
            <a:endParaRPr lang="en-GB" b="1" dirty="0" smtClean="0">
              <a:solidFill>
                <a:srgbClr val="408000"/>
              </a:solidFill>
            </a:endParaRPr>
          </a:p>
          <a:p>
            <a:r>
              <a:rPr lang="en-GB" sz="1800" b="1" dirty="0" smtClean="0"/>
              <a:t>Name: </a:t>
            </a:r>
          </a:p>
          <a:p>
            <a:pPr>
              <a:buNone/>
            </a:pPr>
            <a:r>
              <a:rPr lang="en-GB" sz="1800" dirty="0" smtClean="0"/>
              <a:t>	Gear Ratio</a:t>
            </a:r>
          </a:p>
          <a:p>
            <a:pPr>
              <a:buNone/>
            </a:pPr>
            <a:endParaRPr lang="en-GB" sz="1800" dirty="0" smtClean="0"/>
          </a:p>
          <a:p>
            <a:r>
              <a:rPr lang="en-GB" sz="1800" b="1" dirty="0" smtClean="0"/>
              <a:t>Definition</a:t>
            </a:r>
          </a:p>
          <a:p>
            <a:pPr>
              <a:buNone/>
            </a:pPr>
            <a:r>
              <a:rPr lang="en-GB" sz="1800" dirty="0" smtClean="0"/>
              <a:t>	Gear ratio is the number of turns of the engine to each turn of the driven wheels.</a:t>
            </a:r>
          </a:p>
          <a:p>
            <a:endParaRPr lang="en-GB" sz="1800" b="1" dirty="0" smtClean="0"/>
          </a:p>
          <a:p>
            <a:r>
              <a:rPr lang="en-GB" sz="1800" b="1" dirty="0" smtClean="0"/>
              <a:t>Syntax</a:t>
            </a:r>
          </a:p>
          <a:p>
            <a:pPr lvl="1">
              <a:buNone/>
            </a:pPr>
            <a:r>
              <a:rPr lang="en-GB" sz="1600" dirty="0" smtClean="0"/>
              <a:t> ([RPM] * CONST(Wheel Diameter) * GLOBALCONST(pi))/[Speed]</a:t>
            </a:r>
          </a:p>
          <a:p>
            <a:endParaRPr lang="en-GB" sz="1800" dirty="0" smtClean="0"/>
          </a:p>
          <a:p>
            <a:r>
              <a:rPr lang="en-GB" sz="1800" b="1" dirty="0" smtClean="0"/>
              <a:t>Channels Required</a:t>
            </a:r>
          </a:p>
          <a:p>
            <a:pPr>
              <a:buNone/>
            </a:pPr>
            <a:r>
              <a:rPr lang="en-GB" sz="1800" dirty="0" smtClean="0"/>
              <a:t>	 RPM and Speed</a:t>
            </a:r>
          </a:p>
          <a:p>
            <a:pPr>
              <a:buNone/>
            </a:pPr>
            <a:endParaRPr lang="en-GB" sz="1800" dirty="0" smtClean="0"/>
          </a:p>
          <a:p>
            <a:pPr lvl="1"/>
            <a:endParaRPr lang="en-GB" sz="1600" dirty="0" smtClean="0"/>
          </a:p>
          <a:p>
            <a:pPr lvl="2">
              <a:buNone/>
            </a:pPr>
            <a:endParaRPr lang="en-US" dirty="0"/>
          </a:p>
        </p:txBody>
      </p:sp>
      <p:grpSp>
        <p:nvGrpSpPr>
          <p:cNvPr id="8194" name="Group 2"/>
          <p:cNvGrpSpPr>
            <a:grpSpLocks/>
          </p:cNvGrpSpPr>
          <p:nvPr/>
        </p:nvGrpSpPr>
        <p:grpSpPr bwMode="auto">
          <a:xfrm>
            <a:off x="6429388" y="5429264"/>
            <a:ext cx="914391" cy="1028695"/>
            <a:chOff x="1632" y="1248"/>
            <a:chExt cx="2682" cy="2286"/>
          </a:xfrm>
        </p:grpSpPr>
        <p:sp>
          <p:nvSpPr>
            <p:cNvPr id="8195" name="Gear"/>
            <p:cNvSpPr>
              <a:spLocks noEditPoints="1" noChangeArrowheads="1"/>
            </p:cNvSpPr>
            <p:nvPr/>
          </p:nvSpPr>
          <p:spPr bwMode="auto">
            <a:xfrm>
              <a:off x="3119" y="1248"/>
              <a:ext cx="1195" cy="1048"/>
            </a:xfrm>
            <a:custGeom>
              <a:avLst/>
              <a:gdLst>
                <a:gd name="T0" fmla="*/ 10800 w 21600"/>
                <a:gd name="T1" fmla="*/ 0 h 21600"/>
                <a:gd name="T2" fmla="*/ 21600 w 21600"/>
                <a:gd name="T3" fmla="*/ 10800 h 21600"/>
                <a:gd name="T4" fmla="*/ 10800 w 21600"/>
                <a:gd name="T5" fmla="*/ 21600 h 21600"/>
                <a:gd name="T6" fmla="*/ 0 w 21600"/>
                <a:gd name="T7" fmla="*/ 10800 h 21600"/>
                <a:gd name="T8" fmla="*/ 4374 w 21600"/>
                <a:gd name="T9" fmla="*/ 3964 h 21600"/>
                <a:gd name="T10" fmla="*/ 17841 w 21600"/>
                <a:gd name="T11" fmla="*/ 17635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9689" y="1725"/>
                  </a:moveTo>
                  <a:lnTo>
                    <a:pt x="10304" y="85"/>
                  </a:lnTo>
                  <a:lnTo>
                    <a:pt x="11637" y="85"/>
                  </a:lnTo>
                  <a:lnTo>
                    <a:pt x="12303" y="1777"/>
                  </a:lnTo>
                  <a:lnTo>
                    <a:pt x="13072" y="1931"/>
                  </a:lnTo>
                  <a:lnTo>
                    <a:pt x="14303" y="598"/>
                  </a:lnTo>
                  <a:lnTo>
                    <a:pt x="15533" y="1110"/>
                  </a:lnTo>
                  <a:lnTo>
                    <a:pt x="15584" y="2905"/>
                  </a:lnTo>
                  <a:lnTo>
                    <a:pt x="16405" y="3520"/>
                  </a:lnTo>
                  <a:lnTo>
                    <a:pt x="17891" y="2751"/>
                  </a:lnTo>
                  <a:lnTo>
                    <a:pt x="18917" y="3674"/>
                  </a:lnTo>
                  <a:lnTo>
                    <a:pt x="18199" y="5314"/>
                  </a:lnTo>
                  <a:lnTo>
                    <a:pt x="18763" y="6083"/>
                  </a:lnTo>
                  <a:lnTo>
                    <a:pt x="20403" y="6032"/>
                  </a:lnTo>
                  <a:lnTo>
                    <a:pt x="20865" y="7211"/>
                  </a:lnTo>
                  <a:lnTo>
                    <a:pt x="19737" y="8185"/>
                  </a:lnTo>
                  <a:lnTo>
                    <a:pt x="20096" y="9723"/>
                  </a:lnTo>
                  <a:lnTo>
                    <a:pt x="21634" y="10287"/>
                  </a:lnTo>
                  <a:lnTo>
                    <a:pt x="21582" y="11620"/>
                  </a:lnTo>
                  <a:lnTo>
                    <a:pt x="20147" y="12184"/>
                  </a:lnTo>
                  <a:lnTo>
                    <a:pt x="19942" y="13158"/>
                  </a:lnTo>
                  <a:lnTo>
                    <a:pt x="21070" y="14234"/>
                  </a:lnTo>
                  <a:lnTo>
                    <a:pt x="20608" y="15362"/>
                  </a:lnTo>
                  <a:lnTo>
                    <a:pt x="19019" y="15465"/>
                  </a:lnTo>
                  <a:lnTo>
                    <a:pt x="18404" y="16439"/>
                  </a:lnTo>
                  <a:lnTo>
                    <a:pt x="19122" y="17925"/>
                  </a:lnTo>
                  <a:lnTo>
                    <a:pt x="18096" y="18797"/>
                  </a:lnTo>
                  <a:lnTo>
                    <a:pt x="16763" y="18284"/>
                  </a:lnTo>
                  <a:lnTo>
                    <a:pt x="15431" y="19002"/>
                  </a:lnTo>
                  <a:lnTo>
                    <a:pt x="15277" y="20848"/>
                  </a:lnTo>
                  <a:lnTo>
                    <a:pt x="14149" y="21155"/>
                  </a:lnTo>
                  <a:lnTo>
                    <a:pt x="13021" y="19925"/>
                  </a:lnTo>
                  <a:lnTo>
                    <a:pt x="12252" y="20181"/>
                  </a:lnTo>
                  <a:lnTo>
                    <a:pt x="11739" y="21668"/>
                  </a:lnTo>
                  <a:lnTo>
                    <a:pt x="10201" y="21668"/>
                  </a:lnTo>
                  <a:lnTo>
                    <a:pt x="9740" y="20130"/>
                  </a:lnTo>
                  <a:lnTo>
                    <a:pt x="8253" y="19771"/>
                  </a:lnTo>
                  <a:lnTo>
                    <a:pt x="7125" y="21001"/>
                  </a:lnTo>
                  <a:lnTo>
                    <a:pt x="5895" y="20489"/>
                  </a:lnTo>
                  <a:lnTo>
                    <a:pt x="5946" y="18592"/>
                  </a:lnTo>
                  <a:lnTo>
                    <a:pt x="5177" y="18131"/>
                  </a:lnTo>
                  <a:lnTo>
                    <a:pt x="3383" y="18848"/>
                  </a:lnTo>
                  <a:lnTo>
                    <a:pt x="2614" y="17874"/>
                  </a:lnTo>
                  <a:lnTo>
                    <a:pt x="3383" y="16182"/>
                  </a:lnTo>
                  <a:lnTo>
                    <a:pt x="2922" y="15465"/>
                  </a:lnTo>
                  <a:lnTo>
                    <a:pt x="922" y="15516"/>
                  </a:lnTo>
                  <a:lnTo>
                    <a:pt x="512" y="14234"/>
                  </a:lnTo>
                  <a:lnTo>
                    <a:pt x="1948" y="12901"/>
                  </a:lnTo>
                  <a:lnTo>
                    <a:pt x="1896" y="12184"/>
                  </a:lnTo>
                  <a:lnTo>
                    <a:pt x="0" y="11415"/>
                  </a:lnTo>
                  <a:lnTo>
                    <a:pt x="51" y="10031"/>
                  </a:lnTo>
                  <a:lnTo>
                    <a:pt x="1948" y="9313"/>
                  </a:lnTo>
                  <a:lnTo>
                    <a:pt x="2101" y="8595"/>
                  </a:lnTo>
                  <a:lnTo>
                    <a:pt x="615" y="7160"/>
                  </a:lnTo>
                  <a:lnTo>
                    <a:pt x="1127" y="5878"/>
                  </a:lnTo>
                  <a:lnTo>
                    <a:pt x="3178" y="5981"/>
                  </a:lnTo>
                  <a:lnTo>
                    <a:pt x="3588" y="5417"/>
                  </a:lnTo>
                  <a:lnTo>
                    <a:pt x="2819" y="3520"/>
                  </a:lnTo>
                  <a:lnTo>
                    <a:pt x="3742" y="2597"/>
                  </a:lnTo>
                  <a:lnTo>
                    <a:pt x="5536" y="3417"/>
                  </a:lnTo>
                  <a:lnTo>
                    <a:pt x="6049" y="3058"/>
                  </a:lnTo>
                  <a:lnTo>
                    <a:pt x="6100" y="1264"/>
                  </a:lnTo>
                  <a:lnTo>
                    <a:pt x="7228" y="700"/>
                  </a:lnTo>
                  <a:lnTo>
                    <a:pt x="8510" y="2033"/>
                  </a:lnTo>
                  <a:lnTo>
                    <a:pt x="9689" y="1725"/>
                  </a:lnTo>
                  <a:close/>
                  <a:moveTo>
                    <a:pt x="10817" y="14422"/>
                  </a:moveTo>
                  <a:lnTo>
                    <a:pt x="11175" y="14388"/>
                  </a:lnTo>
                  <a:lnTo>
                    <a:pt x="11534" y="14354"/>
                  </a:lnTo>
                  <a:lnTo>
                    <a:pt x="11893" y="14268"/>
                  </a:lnTo>
                  <a:lnTo>
                    <a:pt x="12218" y="14166"/>
                  </a:lnTo>
                  <a:lnTo>
                    <a:pt x="12508" y="13995"/>
                  </a:lnTo>
                  <a:lnTo>
                    <a:pt x="12816" y="13807"/>
                  </a:lnTo>
                  <a:lnTo>
                    <a:pt x="13106" y="13602"/>
                  </a:lnTo>
                  <a:lnTo>
                    <a:pt x="13329" y="13380"/>
                  </a:lnTo>
                  <a:lnTo>
                    <a:pt x="13568" y="13106"/>
                  </a:lnTo>
                  <a:lnTo>
                    <a:pt x="13790" y="12850"/>
                  </a:lnTo>
                  <a:lnTo>
                    <a:pt x="13961" y="12560"/>
                  </a:lnTo>
                  <a:lnTo>
                    <a:pt x="14115" y="12269"/>
                  </a:lnTo>
                  <a:lnTo>
                    <a:pt x="14217" y="11927"/>
                  </a:lnTo>
                  <a:lnTo>
                    <a:pt x="14320" y="11568"/>
                  </a:lnTo>
                  <a:lnTo>
                    <a:pt x="14388" y="11210"/>
                  </a:lnTo>
                  <a:lnTo>
                    <a:pt x="14388" y="10851"/>
                  </a:lnTo>
                  <a:lnTo>
                    <a:pt x="14388" y="10492"/>
                  </a:lnTo>
                  <a:lnTo>
                    <a:pt x="14320" y="10133"/>
                  </a:lnTo>
                  <a:lnTo>
                    <a:pt x="14217" y="9808"/>
                  </a:lnTo>
                  <a:lnTo>
                    <a:pt x="14115" y="9467"/>
                  </a:lnTo>
                  <a:lnTo>
                    <a:pt x="13961" y="9142"/>
                  </a:lnTo>
                  <a:lnTo>
                    <a:pt x="13790" y="8851"/>
                  </a:lnTo>
                  <a:lnTo>
                    <a:pt x="13568" y="8595"/>
                  </a:lnTo>
                  <a:lnTo>
                    <a:pt x="13329" y="8322"/>
                  </a:lnTo>
                  <a:lnTo>
                    <a:pt x="13106" y="8100"/>
                  </a:lnTo>
                  <a:lnTo>
                    <a:pt x="12816" y="7894"/>
                  </a:lnTo>
                  <a:lnTo>
                    <a:pt x="12508" y="7741"/>
                  </a:lnTo>
                  <a:lnTo>
                    <a:pt x="12218" y="7570"/>
                  </a:lnTo>
                  <a:lnTo>
                    <a:pt x="11893" y="7433"/>
                  </a:lnTo>
                  <a:lnTo>
                    <a:pt x="11534" y="7382"/>
                  </a:lnTo>
                  <a:lnTo>
                    <a:pt x="11175" y="7313"/>
                  </a:lnTo>
                  <a:lnTo>
                    <a:pt x="10817" y="7313"/>
                  </a:lnTo>
                  <a:lnTo>
                    <a:pt x="10441" y="7313"/>
                  </a:lnTo>
                  <a:lnTo>
                    <a:pt x="10082" y="7382"/>
                  </a:lnTo>
                  <a:lnTo>
                    <a:pt x="9757" y="7433"/>
                  </a:lnTo>
                  <a:lnTo>
                    <a:pt x="9432" y="7570"/>
                  </a:lnTo>
                  <a:lnTo>
                    <a:pt x="9142" y="7741"/>
                  </a:lnTo>
                  <a:lnTo>
                    <a:pt x="8834" y="7894"/>
                  </a:lnTo>
                  <a:lnTo>
                    <a:pt x="8544" y="8100"/>
                  </a:lnTo>
                  <a:lnTo>
                    <a:pt x="8287" y="8322"/>
                  </a:lnTo>
                  <a:lnTo>
                    <a:pt x="8048" y="8595"/>
                  </a:lnTo>
                  <a:lnTo>
                    <a:pt x="7860" y="8851"/>
                  </a:lnTo>
                  <a:lnTo>
                    <a:pt x="7689" y="9142"/>
                  </a:lnTo>
                  <a:lnTo>
                    <a:pt x="7536" y="9467"/>
                  </a:lnTo>
                  <a:lnTo>
                    <a:pt x="7399" y="9808"/>
                  </a:lnTo>
                  <a:lnTo>
                    <a:pt x="7331" y="10133"/>
                  </a:lnTo>
                  <a:lnTo>
                    <a:pt x="7262" y="10492"/>
                  </a:lnTo>
                  <a:lnTo>
                    <a:pt x="7262" y="10851"/>
                  </a:lnTo>
                  <a:lnTo>
                    <a:pt x="7262" y="11210"/>
                  </a:lnTo>
                  <a:lnTo>
                    <a:pt x="7331" y="11568"/>
                  </a:lnTo>
                  <a:lnTo>
                    <a:pt x="7399" y="11927"/>
                  </a:lnTo>
                  <a:lnTo>
                    <a:pt x="7536" y="12269"/>
                  </a:lnTo>
                  <a:lnTo>
                    <a:pt x="7689" y="12560"/>
                  </a:lnTo>
                  <a:lnTo>
                    <a:pt x="7860" y="12850"/>
                  </a:lnTo>
                  <a:lnTo>
                    <a:pt x="8048" y="13106"/>
                  </a:lnTo>
                  <a:lnTo>
                    <a:pt x="8287" y="13380"/>
                  </a:lnTo>
                  <a:lnTo>
                    <a:pt x="8544" y="13602"/>
                  </a:lnTo>
                  <a:lnTo>
                    <a:pt x="8834" y="13807"/>
                  </a:lnTo>
                  <a:lnTo>
                    <a:pt x="9142" y="13995"/>
                  </a:lnTo>
                  <a:lnTo>
                    <a:pt x="9432" y="14166"/>
                  </a:lnTo>
                  <a:lnTo>
                    <a:pt x="9757" y="14268"/>
                  </a:lnTo>
                  <a:lnTo>
                    <a:pt x="10082" y="14354"/>
                  </a:lnTo>
                  <a:lnTo>
                    <a:pt x="10441" y="14388"/>
                  </a:lnTo>
                  <a:lnTo>
                    <a:pt x="10817" y="14422"/>
                  </a:lnTo>
                  <a:close/>
                </a:path>
              </a:pathLst>
            </a:custGeom>
            <a:solidFill>
              <a:srgbClr val="C0C0C0"/>
            </a:solidFill>
            <a:ln w="9525">
              <a:miter lim="800000"/>
              <a:headEnd/>
              <a:tailEnd/>
            </a:ln>
            <a:effectLst/>
            <a:scene3d>
              <a:camera prst="legacyPerspectiveFront">
                <a:rot lat="20099999" lon="1500000" rev="0"/>
              </a:camera>
              <a:lightRig rig="legacyFlat4" dir="b"/>
            </a:scene3d>
            <a:sp3d extrusionH="430200" prstMaterial="legacyMatte">
              <a:bevelT w="13500" h="13500" prst="angle"/>
              <a:bevelB w="13500" h="13500" prst="angle"/>
              <a:extrusionClr>
                <a:srgbClr val="C0C0C0"/>
              </a:extrusionClr>
            </a:sp3d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flatTx/>
            </a:bodyPr>
            <a:lstStyle/>
            <a:p>
              <a:endParaRPr lang="en-GB"/>
            </a:p>
          </p:txBody>
        </p:sp>
        <p:sp>
          <p:nvSpPr>
            <p:cNvPr id="8196" name="AutoShape 4"/>
            <p:cNvSpPr>
              <a:spLocks noEditPoints="1" noChangeArrowheads="1"/>
            </p:cNvSpPr>
            <p:nvPr/>
          </p:nvSpPr>
          <p:spPr bwMode="auto">
            <a:xfrm>
              <a:off x="1632" y="1680"/>
              <a:ext cx="1429" cy="1253"/>
            </a:xfrm>
            <a:custGeom>
              <a:avLst/>
              <a:gdLst>
                <a:gd name="T0" fmla="*/ 10800 w 21600"/>
                <a:gd name="T1" fmla="*/ 0 h 21600"/>
                <a:gd name="T2" fmla="*/ 21600 w 21600"/>
                <a:gd name="T3" fmla="*/ 10800 h 21600"/>
                <a:gd name="T4" fmla="*/ 10800 w 21600"/>
                <a:gd name="T5" fmla="*/ 21600 h 21600"/>
                <a:gd name="T6" fmla="*/ 0 w 21600"/>
                <a:gd name="T7" fmla="*/ 10800 h 21600"/>
                <a:gd name="T8" fmla="*/ 4374 w 21600"/>
                <a:gd name="T9" fmla="*/ 3964 h 21600"/>
                <a:gd name="T10" fmla="*/ 17841 w 21600"/>
                <a:gd name="T11" fmla="*/ 17635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9689" y="1725"/>
                  </a:moveTo>
                  <a:lnTo>
                    <a:pt x="10304" y="85"/>
                  </a:lnTo>
                  <a:lnTo>
                    <a:pt x="11637" y="85"/>
                  </a:lnTo>
                  <a:lnTo>
                    <a:pt x="12303" y="1777"/>
                  </a:lnTo>
                  <a:lnTo>
                    <a:pt x="13072" y="1931"/>
                  </a:lnTo>
                  <a:lnTo>
                    <a:pt x="14303" y="598"/>
                  </a:lnTo>
                  <a:lnTo>
                    <a:pt x="15533" y="1110"/>
                  </a:lnTo>
                  <a:lnTo>
                    <a:pt x="15584" y="2905"/>
                  </a:lnTo>
                  <a:lnTo>
                    <a:pt x="16405" y="3520"/>
                  </a:lnTo>
                  <a:lnTo>
                    <a:pt x="17891" y="2751"/>
                  </a:lnTo>
                  <a:lnTo>
                    <a:pt x="18917" y="3674"/>
                  </a:lnTo>
                  <a:lnTo>
                    <a:pt x="18199" y="5314"/>
                  </a:lnTo>
                  <a:lnTo>
                    <a:pt x="18763" y="6083"/>
                  </a:lnTo>
                  <a:lnTo>
                    <a:pt x="20403" y="6032"/>
                  </a:lnTo>
                  <a:lnTo>
                    <a:pt x="20865" y="7211"/>
                  </a:lnTo>
                  <a:lnTo>
                    <a:pt x="19737" y="8185"/>
                  </a:lnTo>
                  <a:lnTo>
                    <a:pt x="20096" y="9723"/>
                  </a:lnTo>
                  <a:lnTo>
                    <a:pt x="21634" y="10287"/>
                  </a:lnTo>
                  <a:lnTo>
                    <a:pt x="21582" y="11620"/>
                  </a:lnTo>
                  <a:lnTo>
                    <a:pt x="20147" y="12184"/>
                  </a:lnTo>
                  <a:lnTo>
                    <a:pt x="19942" y="13158"/>
                  </a:lnTo>
                  <a:lnTo>
                    <a:pt x="21070" y="14234"/>
                  </a:lnTo>
                  <a:lnTo>
                    <a:pt x="20608" y="15362"/>
                  </a:lnTo>
                  <a:lnTo>
                    <a:pt x="19019" y="15465"/>
                  </a:lnTo>
                  <a:lnTo>
                    <a:pt x="18404" y="16439"/>
                  </a:lnTo>
                  <a:lnTo>
                    <a:pt x="19122" y="17925"/>
                  </a:lnTo>
                  <a:lnTo>
                    <a:pt x="18096" y="18797"/>
                  </a:lnTo>
                  <a:lnTo>
                    <a:pt x="16763" y="18284"/>
                  </a:lnTo>
                  <a:lnTo>
                    <a:pt x="15431" y="19002"/>
                  </a:lnTo>
                  <a:lnTo>
                    <a:pt x="15277" y="20848"/>
                  </a:lnTo>
                  <a:lnTo>
                    <a:pt x="14149" y="21155"/>
                  </a:lnTo>
                  <a:lnTo>
                    <a:pt x="13021" y="19925"/>
                  </a:lnTo>
                  <a:lnTo>
                    <a:pt x="12252" y="20181"/>
                  </a:lnTo>
                  <a:lnTo>
                    <a:pt x="11739" y="21668"/>
                  </a:lnTo>
                  <a:lnTo>
                    <a:pt x="10201" y="21668"/>
                  </a:lnTo>
                  <a:lnTo>
                    <a:pt x="9740" y="20130"/>
                  </a:lnTo>
                  <a:lnTo>
                    <a:pt x="8253" y="19771"/>
                  </a:lnTo>
                  <a:lnTo>
                    <a:pt x="7125" y="21001"/>
                  </a:lnTo>
                  <a:lnTo>
                    <a:pt x="5895" y="20489"/>
                  </a:lnTo>
                  <a:lnTo>
                    <a:pt x="5946" y="18592"/>
                  </a:lnTo>
                  <a:lnTo>
                    <a:pt x="5177" y="18131"/>
                  </a:lnTo>
                  <a:lnTo>
                    <a:pt x="3383" y="18848"/>
                  </a:lnTo>
                  <a:lnTo>
                    <a:pt x="2614" y="17874"/>
                  </a:lnTo>
                  <a:lnTo>
                    <a:pt x="3383" y="16182"/>
                  </a:lnTo>
                  <a:lnTo>
                    <a:pt x="2922" y="15465"/>
                  </a:lnTo>
                  <a:lnTo>
                    <a:pt x="922" y="15516"/>
                  </a:lnTo>
                  <a:lnTo>
                    <a:pt x="512" y="14234"/>
                  </a:lnTo>
                  <a:lnTo>
                    <a:pt x="1948" y="12901"/>
                  </a:lnTo>
                  <a:lnTo>
                    <a:pt x="1896" y="12184"/>
                  </a:lnTo>
                  <a:lnTo>
                    <a:pt x="0" y="11415"/>
                  </a:lnTo>
                  <a:lnTo>
                    <a:pt x="51" y="10031"/>
                  </a:lnTo>
                  <a:lnTo>
                    <a:pt x="1948" y="9313"/>
                  </a:lnTo>
                  <a:lnTo>
                    <a:pt x="2101" y="8595"/>
                  </a:lnTo>
                  <a:lnTo>
                    <a:pt x="615" y="7160"/>
                  </a:lnTo>
                  <a:lnTo>
                    <a:pt x="1127" y="5878"/>
                  </a:lnTo>
                  <a:lnTo>
                    <a:pt x="3178" y="5981"/>
                  </a:lnTo>
                  <a:lnTo>
                    <a:pt x="3588" y="5417"/>
                  </a:lnTo>
                  <a:lnTo>
                    <a:pt x="2819" y="3520"/>
                  </a:lnTo>
                  <a:lnTo>
                    <a:pt x="3742" y="2597"/>
                  </a:lnTo>
                  <a:lnTo>
                    <a:pt x="5536" y="3417"/>
                  </a:lnTo>
                  <a:lnTo>
                    <a:pt x="6049" y="3058"/>
                  </a:lnTo>
                  <a:lnTo>
                    <a:pt x="6100" y="1264"/>
                  </a:lnTo>
                  <a:lnTo>
                    <a:pt x="7228" y="700"/>
                  </a:lnTo>
                  <a:lnTo>
                    <a:pt x="8510" y="2033"/>
                  </a:lnTo>
                  <a:lnTo>
                    <a:pt x="9689" y="1725"/>
                  </a:lnTo>
                  <a:close/>
                  <a:moveTo>
                    <a:pt x="10817" y="14422"/>
                  </a:moveTo>
                  <a:lnTo>
                    <a:pt x="11175" y="14388"/>
                  </a:lnTo>
                  <a:lnTo>
                    <a:pt x="11534" y="14354"/>
                  </a:lnTo>
                  <a:lnTo>
                    <a:pt x="11893" y="14268"/>
                  </a:lnTo>
                  <a:lnTo>
                    <a:pt x="12218" y="14166"/>
                  </a:lnTo>
                  <a:lnTo>
                    <a:pt x="12508" y="13995"/>
                  </a:lnTo>
                  <a:lnTo>
                    <a:pt x="12816" y="13807"/>
                  </a:lnTo>
                  <a:lnTo>
                    <a:pt x="13106" y="13602"/>
                  </a:lnTo>
                  <a:lnTo>
                    <a:pt x="13329" y="13380"/>
                  </a:lnTo>
                  <a:lnTo>
                    <a:pt x="13568" y="13106"/>
                  </a:lnTo>
                  <a:lnTo>
                    <a:pt x="13790" y="12850"/>
                  </a:lnTo>
                  <a:lnTo>
                    <a:pt x="13961" y="12560"/>
                  </a:lnTo>
                  <a:lnTo>
                    <a:pt x="14115" y="12269"/>
                  </a:lnTo>
                  <a:lnTo>
                    <a:pt x="14217" y="11927"/>
                  </a:lnTo>
                  <a:lnTo>
                    <a:pt x="14320" y="11568"/>
                  </a:lnTo>
                  <a:lnTo>
                    <a:pt x="14388" y="11210"/>
                  </a:lnTo>
                  <a:lnTo>
                    <a:pt x="14388" y="10851"/>
                  </a:lnTo>
                  <a:lnTo>
                    <a:pt x="14388" y="10492"/>
                  </a:lnTo>
                  <a:lnTo>
                    <a:pt x="14320" y="10133"/>
                  </a:lnTo>
                  <a:lnTo>
                    <a:pt x="14217" y="9808"/>
                  </a:lnTo>
                  <a:lnTo>
                    <a:pt x="14115" y="9467"/>
                  </a:lnTo>
                  <a:lnTo>
                    <a:pt x="13961" y="9142"/>
                  </a:lnTo>
                  <a:lnTo>
                    <a:pt x="13790" y="8851"/>
                  </a:lnTo>
                  <a:lnTo>
                    <a:pt x="13568" y="8595"/>
                  </a:lnTo>
                  <a:lnTo>
                    <a:pt x="13329" y="8322"/>
                  </a:lnTo>
                  <a:lnTo>
                    <a:pt x="13106" y="8100"/>
                  </a:lnTo>
                  <a:lnTo>
                    <a:pt x="12816" y="7894"/>
                  </a:lnTo>
                  <a:lnTo>
                    <a:pt x="12508" y="7741"/>
                  </a:lnTo>
                  <a:lnTo>
                    <a:pt x="12218" y="7570"/>
                  </a:lnTo>
                  <a:lnTo>
                    <a:pt x="11893" y="7433"/>
                  </a:lnTo>
                  <a:lnTo>
                    <a:pt x="11534" y="7382"/>
                  </a:lnTo>
                  <a:lnTo>
                    <a:pt x="11175" y="7313"/>
                  </a:lnTo>
                  <a:lnTo>
                    <a:pt x="10817" y="7313"/>
                  </a:lnTo>
                  <a:lnTo>
                    <a:pt x="10441" y="7313"/>
                  </a:lnTo>
                  <a:lnTo>
                    <a:pt x="10082" y="7382"/>
                  </a:lnTo>
                  <a:lnTo>
                    <a:pt x="9757" y="7433"/>
                  </a:lnTo>
                  <a:lnTo>
                    <a:pt x="9432" y="7570"/>
                  </a:lnTo>
                  <a:lnTo>
                    <a:pt x="9142" y="7741"/>
                  </a:lnTo>
                  <a:lnTo>
                    <a:pt x="8834" y="7894"/>
                  </a:lnTo>
                  <a:lnTo>
                    <a:pt x="8544" y="8100"/>
                  </a:lnTo>
                  <a:lnTo>
                    <a:pt x="8287" y="8322"/>
                  </a:lnTo>
                  <a:lnTo>
                    <a:pt x="8048" y="8595"/>
                  </a:lnTo>
                  <a:lnTo>
                    <a:pt x="7860" y="8851"/>
                  </a:lnTo>
                  <a:lnTo>
                    <a:pt x="7689" y="9142"/>
                  </a:lnTo>
                  <a:lnTo>
                    <a:pt x="7536" y="9467"/>
                  </a:lnTo>
                  <a:lnTo>
                    <a:pt x="7399" y="9808"/>
                  </a:lnTo>
                  <a:lnTo>
                    <a:pt x="7331" y="10133"/>
                  </a:lnTo>
                  <a:lnTo>
                    <a:pt x="7262" y="10492"/>
                  </a:lnTo>
                  <a:lnTo>
                    <a:pt x="7262" y="10851"/>
                  </a:lnTo>
                  <a:lnTo>
                    <a:pt x="7262" y="11210"/>
                  </a:lnTo>
                  <a:lnTo>
                    <a:pt x="7331" y="11568"/>
                  </a:lnTo>
                  <a:lnTo>
                    <a:pt x="7399" y="11927"/>
                  </a:lnTo>
                  <a:lnTo>
                    <a:pt x="7536" y="12269"/>
                  </a:lnTo>
                  <a:lnTo>
                    <a:pt x="7689" y="12560"/>
                  </a:lnTo>
                  <a:lnTo>
                    <a:pt x="7860" y="12850"/>
                  </a:lnTo>
                  <a:lnTo>
                    <a:pt x="8048" y="13106"/>
                  </a:lnTo>
                  <a:lnTo>
                    <a:pt x="8287" y="13380"/>
                  </a:lnTo>
                  <a:lnTo>
                    <a:pt x="8544" y="13602"/>
                  </a:lnTo>
                  <a:lnTo>
                    <a:pt x="8834" y="13807"/>
                  </a:lnTo>
                  <a:lnTo>
                    <a:pt x="9142" y="13995"/>
                  </a:lnTo>
                  <a:lnTo>
                    <a:pt x="9432" y="14166"/>
                  </a:lnTo>
                  <a:lnTo>
                    <a:pt x="9757" y="14268"/>
                  </a:lnTo>
                  <a:lnTo>
                    <a:pt x="10082" y="14354"/>
                  </a:lnTo>
                  <a:lnTo>
                    <a:pt x="10441" y="14388"/>
                  </a:lnTo>
                  <a:lnTo>
                    <a:pt x="10817" y="14422"/>
                  </a:lnTo>
                  <a:close/>
                </a:path>
              </a:pathLst>
            </a:custGeom>
            <a:solidFill>
              <a:srgbClr val="C0C0C0"/>
            </a:solidFill>
            <a:ln w="9525">
              <a:miter lim="800000"/>
              <a:headEnd/>
              <a:tailEnd/>
            </a:ln>
            <a:effectLst/>
            <a:scene3d>
              <a:camera prst="legacyPerspectiveFront">
                <a:rot lat="20099999" lon="1500000" rev="0"/>
              </a:camera>
              <a:lightRig rig="legacyFlat4" dir="b"/>
            </a:scene3d>
            <a:sp3d extrusionH="430200" prstMaterial="legacyMatte">
              <a:bevelT w="13500" h="13500" prst="angle"/>
              <a:bevelB w="13500" h="13500" prst="angle"/>
              <a:extrusionClr>
                <a:srgbClr val="C0C0C0"/>
              </a:extrusionClr>
            </a:sp3d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flatTx/>
            </a:bodyPr>
            <a:lstStyle/>
            <a:p>
              <a:endParaRPr lang="en-GB"/>
            </a:p>
          </p:txBody>
        </p:sp>
        <p:sp>
          <p:nvSpPr>
            <p:cNvPr id="8197" name="AutoShape 5"/>
            <p:cNvSpPr>
              <a:spLocks noEditPoints="1" noChangeArrowheads="1"/>
            </p:cNvSpPr>
            <p:nvPr/>
          </p:nvSpPr>
          <p:spPr bwMode="auto">
            <a:xfrm>
              <a:off x="2559" y="2142"/>
              <a:ext cx="1588" cy="1392"/>
            </a:xfrm>
            <a:custGeom>
              <a:avLst/>
              <a:gdLst>
                <a:gd name="T0" fmla="*/ 10800 w 21600"/>
                <a:gd name="T1" fmla="*/ 0 h 21600"/>
                <a:gd name="T2" fmla="*/ 21600 w 21600"/>
                <a:gd name="T3" fmla="*/ 10800 h 21600"/>
                <a:gd name="T4" fmla="*/ 10800 w 21600"/>
                <a:gd name="T5" fmla="*/ 21600 h 21600"/>
                <a:gd name="T6" fmla="*/ 0 w 21600"/>
                <a:gd name="T7" fmla="*/ 10800 h 21600"/>
                <a:gd name="T8" fmla="*/ 4374 w 21600"/>
                <a:gd name="T9" fmla="*/ 3964 h 21600"/>
                <a:gd name="T10" fmla="*/ 17841 w 21600"/>
                <a:gd name="T11" fmla="*/ 17635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9689" y="1725"/>
                  </a:moveTo>
                  <a:lnTo>
                    <a:pt x="10304" y="85"/>
                  </a:lnTo>
                  <a:lnTo>
                    <a:pt x="11637" y="85"/>
                  </a:lnTo>
                  <a:lnTo>
                    <a:pt x="12303" y="1777"/>
                  </a:lnTo>
                  <a:lnTo>
                    <a:pt x="13072" y="1931"/>
                  </a:lnTo>
                  <a:lnTo>
                    <a:pt x="14303" y="598"/>
                  </a:lnTo>
                  <a:lnTo>
                    <a:pt x="15533" y="1110"/>
                  </a:lnTo>
                  <a:lnTo>
                    <a:pt x="15584" y="2905"/>
                  </a:lnTo>
                  <a:lnTo>
                    <a:pt x="16405" y="3520"/>
                  </a:lnTo>
                  <a:lnTo>
                    <a:pt x="17891" y="2751"/>
                  </a:lnTo>
                  <a:lnTo>
                    <a:pt x="18917" y="3674"/>
                  </a:lnTo>
                  <a:lnTo>
                    <a:pt x="18199" y="5314"/>
                  </a:lnTo>
                  <a:lnTo>
                    <a:pt x="18763" y="6083"/>
                  </a:lnTo>
                  <a:lnTo>
                    <a:pt x="20403" y="6032"/>
                  </a:lnTo>
                  <a:lnTo>
                    <a:pt x="20865" y="7211"/>
                  </a:lnTo>
                  <a:lnTo>
                    <a:pt x="19737" y="8185"/>
                  </a:lnTo>
                  <a:lnTo>
                    <a:pt x="20096" y="9723"/>
                  </a:lnTo>
                  <a:lnTo>
                    <a:pt x="21634" y="10287"/>
                  </a:lnTo>
                  <a:lnTo>
                    <a:pt x="21582" y="11620"/>
                  </a:lnTo>
                  <a:lnTo>
                    <a:pt x="20147" y="12184"/>
                  </a:lnTo>
                  <a:lnTo>
                    <a:pt x="19942" y="13158"/>
                  </a:lnTo>
                  <a:lnTo>
                    <a:pt x="21070" y="14234"/>
                  </a:lnTo>
                  <a:lnTo>
                    <a:pt x="20608" y="15362"/>
                  </a:lnTo>
                  <a:lnTo>
                    <a:pt x="19019" y="15465"/>
                  </a:lnTo>
                  <a:lnTo>
                    <a:pt x="18404" y="16439"/>
                  </a:lnTo>
                  <a:lnTo>
                    <a:pt x="19122" y="17925"/>
                  </a:lnTo>
                  <a:lnTo>
                    <a:pt x="18096" y="18797"/>
                  </a:lnTo>
                  <a:lnTo>
                    <a:pt x="16763" y="18284"/>
                  </a:lnTo>
                  <a:lnTo>
                    <a:pt x="15431" y="19002"/>
                  </a:lnTo>
                  <a:lnTo>
                    <a:pt x="15277" y="20848"/>
                  </a:lnTo>
                  <a:lnTo>
                    <a:pt x="14149" y="21155"/>
                  </a:lnTo>
                  <a:lnTo>
                    <a:pt x="13021" y="19925"/>
                  </a:lnTo>
                  <a:lnTo>
                    <a:pt x="12252" y="20181"/>
                  </a:lnTo>
                  <a:lnTo>
                    <a:pt x="11739" y="21668"/>
                  </a:lnTo>
                  <a:lnTo>
                    <a:pt x="10201" y="21668"/>
                  </a:lnTo>
                  <a:lnTo>
                    <a:pt x="9740" y="20130"/>
                  </a:lnTo>
                  <a:lnTo>
                    <a:pt x="8253" y="19771"/>
                  </a:lnTo>
                  <a:lnTo>
                    <a:pt x="7125" y="21001"/>
                  </a:lnTo>
                  <a:lnTo>
                    <a:pt x="5895" y="20489"/>
                  </a:lnTo>
                  <a:lnTo>
                    <a:pt x="5946" y="18592"/>
                  </a:lnTo>
                  <a:lnTo>
                    <a:pt x="5177" y="18131"/>
                  </a:lnTo>
                  <a:lnTo>
                    <a:pt x="3383" y="18848"/>
                  </a:lnTo>
                  <a:lnTo>
                    <a:pt x="2614" y="17874"/>
                  </a:lnTo>
                  <a:lnTo>
                    <a:pt x="3383" y="16182"/>
                  </a:lnTo>
                  <a:lnTo>
                    <a:pt x="2922" y="15465"/>
                  </a:lnTo>
                  <a:lnTo>
                    <a:pt x="922" y="15516"/>
                  </a:lnTo>
                  <a:lnTo>
                    <a:pt x="512" y="14234"/>
                  </a:lnTo>
                  <a:lnTo>
                    <a:pt x="1948" y="12901"/>
                  </a:lnTo>
                  <a:lnTo>
                    <a:pt x="1896" y="12184"/>
                  </a:lnTo>
                  <a:lnTo>
                    <a:pt x="0" y="11415"/>
                  </a:lnTo>
                  <a:lnTo>
                    <a:pt x="51" y="10031"/>
                  </a:lnTo>
                  <a:lnTo>
                    <a:pt x="1948" y="9313"/>
                  </a:lnTo>
                  <a:lnTo>
                    <a:pt x="2101" y="8595"/>
                  </a:lnTo>
                  <a:lnTo>
                    <a:pt x="615" y="7160"/>
                  </a:lnTo>
                  <a:lnTo>
                    <a:pt x="1127" y="5878"/>
                  </a:lnTo>
                  <a:lnTo>
                    <a:pt x="3178" y="5981"/>
                  </a:lnTo>
                  <a:lnTo>
                    <a:pt x="3588" y="5417"/>
                  </a:lnTo>
                  <a:lnTo>
                    <a:pt x="2819" y="3520"/>
                  </a:lnTo>
                  <a:lnTo>
                    <a:pt x="3742" y="2597"/>
                  </a:lnTo>
                  <a:lnTo>
                    <a:pt x="5536" y="3417"/>
                  </a:lnTo>
                  <a:lnTo>
                    <a:pt x="6049" y="3058"/>
                  </a:lnTo>
                  <a:lnTo>
                    <a:pt x="6100" y="1264"/>
                  </a:lnTo>
                  <a:lnTo>
                    <a:pt x="7228" y="700"/>
                  </a:lnTo>
                  <a:lnTo>
                    <a:pt x="8510" y="2033"/>
                  </a:lnTo>
                  <a:lnTo>
                    <a:pt x="9689" y="1725"/>
                  </a:lnTo>
                  <a:close/>
                  <a:moveTo>
                    <a:pt x="10817" y="14422"/>
                  </a:moveTo>
                  <a:lnTo>
                    <a:pt x="11175" y="14388"/>
                  </a:lnTo>
                  <a:lnTo>
                    <a:pt x="11534" y="14354"/>
                  </a:lnTo>
                  <a:lnTo>
                    <a:pt x="11893" y="14268"/>
                  </a:lnTo>
                  <a:lnTo>
                    <a:pt x="12218" y="14166"/>
                  </a:lnTo>
                  <a:lnTo>
                    <a:pt x="12508" y="13995"/>
                  </a:lnTo>
                  <a:lnTo>
                    <a:pt x="12816" y="13807"/>
                  </a:lnTo>
                  <a:lnTo>
                    <a:pt x="13106" y="13602"/>
                  </a:lnTo>
                  <a:lnTo>
                    <a:pt x="13329" y="13380"/>
                  </a:lnTo>
                  <a:lnTo>
                    <a:pt x="13568" y="13106"/>
                  </a:lnTo>
                  <a:lnTo>
                    <a:pt x="13790" y="12850"/>
                  </a:lnTo>
                  <a:lnTo>
                    <a:pt x="13961" y="12560"/>
                  </a:lnTo>
                  <a:lnTo>
                    <a:pt x="14115" y="12269"/>
                  </a:lnTo>
                  <a:lnTo>
                    <a:pt x="14217" y="11927"/>
                  </a:lnTo>
                  <a:lnTo>
                    <a:pt x="14320" y="11568"/>
                  </a:lnTo>
                  <a:lnTo>
                    <a:pt x="14388" y="11210"/>
                  </a:lnTo>
                  <a:lnTo>
                    <a:pt x="14388" y="10851"/>
                  </a:lnTo>
                  <a:lnTo>
                    <a:pt x="14388" y="10492"/>
                  </a:lnTo>
                  <a:lnTo>
                    <a:pt x="14320" y="10133"/>
                  </a:lnTo>
                  <a:lnTo>
                    <a:pt x="14217" y="9808"/>
                  </a:lnTo>
                  <a:lnTo>
                    <a:pt x="14115" y="9467"/>
                  </a:lnTo>
                  <a:lnTo>
                    <a:pt x="13961" y="9142"/>
                  </a:lnTo>
                  <a:lnTo>
                    <a:pt x="13790" y="8851"/>
                  </a:lnTo>
                  <a:lnTo>
                    <a:pt x="13568" y="8595"/>
                  </a:lnTo>
                  <a:lnTo>
                    <a:pt x="13329" y="8322"/>
                  </a:lnTo>
                  <a:lnTo>
                    <a:pt x="13106" y="8100"/>
                  </a:lnTo>
                  <a:lnTo>
                    <a:pt x="12816" y="7894"/>
                  </a:lnTo>
                  <a:lnTo>
                    <a:pt x="12508" y="7741"/>
                  </a:lnTo>
                  <a:lnTo>
                    <a:pt x="12218" y="7570"/>
                  </a:lnTo>
                  <a:lnTo>
                    <a:pt x="11893" y="7433"/>
                  </a:lnTo>
                  <a:lnTo>
                    <a:pt x="11534" y="7382"/>
                  </a:lnTo>
                  <a:lnTo>
                    <a:pt x="11175" y="7313"/>
                  </a:lnTo>
                  <a:lnTo>
                    <a:pt x="10817" y="7313"/>
                  </a:lnTo>
                  <a:lnTo>
                    <a:pt x="10441" y="7313"/>
                  </a:lnTo>
                  <a:lnTo>
                    <a:pt x="10082" y="7382"/>
                  </a:lnTo>
                  <a:lnTo>
                    <a:pt x="9757" y="7433"/>
                  </a:lnTo>
                  <a:lnTo>
                    <a:pt x="9432" y="7570"/>
                  </a:lnTo>
                  <a:lnTo>
                    <a:pt x="9142" y="7741"/>
                  </a:lnTo>
                  <a:lnTo>
                    <a:pt x="8834" y="7894"/>
                  </a:lnTo>
                  <a:lnTo>
                    <a:pt x="8544" y="8100"/>
                  </a:lnTo>
                  <a:lnTo>
                    <a:pt x="8287" y="8322"/>
                  </a:lnTo>
                  <a:lnTo>
                    <a:pt x="8048" y="8595"/>
                  </a:lnTo>
                  <a:lnTo>
                    <a:pt x="7860" y="8851"/>
                  </a:lnTo>
                  <a:lnTo>
                    <a:pt x="7689" y="9142"/>
                  </a:lnTo>
                  <a:lnTo>
                    <a:pt x="7536" y="9467"/>
                  </a:lnTo>
                  <a:lnTo>
                    <a:pt x="7399" y="9808"/>
                  </a:lnTo>
                  <a:lnTo>
                    <a:pt x="7331" y="10133"/>
                  </a:lnTo>
                  <a:lnTo>
                    <a:pt x="7262" y="10492"/>
                  </a:lnTo>
                  <a:lnTo>
                    <a:pt x="7262" y="10851"/>
                  </a:lnTo>
                  <a:lnTo>
                    <a:pt x="7262" y="11210"/>
                  </a:lnTo>
                  <a:lnTo>
                    <a:pt x="7331" y="11568"/>
                  </a:lnTo>
                  <a:lnTo>
                    <a:pt x="7399" y="11927"/>
                  </a:lnTo>
                  <a:lnTo>
                    <a:pt x="7536" y="12269"/>
                  </a:lnTo>
                  <a:lnTo>
                    <a:pt x="7689" y="12560"/>
                  </a:lnTo>
                  <a:lnTo>
                    <a:pt x="7860" y="12850"/>
                  </a:lnTo>
                  <a:lnTo>
                    <a:pt x="8048" y="13106"/>
                  </a:lnTo>
                  <a:lnTo>
                    <a:pt x="8287" y="13380"/>
                  </a:lnTo>
                  <a:lnTo>
                    <a:pt x="8544" y="13602"/>
                  </a:lnTo>
                  <a:lnTo>
                    <a:pt x="8834" y="13807"/>
                  </a:lnTo>
                  <a:lnTo>
                    <a:pt x="9142" y="13995"/>
                  </a:lnTo>
                  <a:lnTo>
                    <a:pt x="9432" y="14166"/>
                  </a:lnTo>
                  <a:lnTo>
                    <a:pt x="9757" y="14268"/>
                  </a:lnTo>
                  <a:lnTo>
                    <a:pt x="10082" y="14354"/>
                  </a:lnTo>
                  <a:lnTo>
                    <a:pt x="10441" y="14388"/>
                  </a:lnTo>
                  <a:lnTo>
                    <a:pt x="10817" y="14422"/>
                  </a:lnTo>
                  <a:close/>
                </a:path>
              </a:pathLst>
            </a:custGeom>
            <a:solidFill>
              <a:srgbClr val="C0C0C0"/>
            </a:solidFill>
            <a:ln w="9525">
              <a:miter lim="800000"/>
              <a:headEnd/>
              <a:tailEnd/>
            </a:ln>
            <a:effectLst/>
            <a:scene3d>
              <a:camera prst="legacyPerspectiveFront">
                <a:rot lat="20099999" lon="1500000" rev="0"/>
              </a:camera>
              <a:lightRig rig="legacyFlat4" dir="b"/>
            </a:scene3d>
            <a:sp3d extrusionH="430200" prstMaterial="legacyMatte">
              <a:bevelT w="13500" h="13500" prst="angle"/>
              <a:bevelB w="13500" h="13500" prst="angle"/>
              <a:extrusionClr>
                <a:srgbClr val="C0C0C0"/>
              </a:extrusionClr>
            </a:sp3d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flatTx/>
            </a:bodyPr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-71454"/>
            <a:ext cx="8229600" cy="1143000"/>
          </a:xfrm>
        </p:spPr>
        <p:txBody>
          <a:bodyPr/>
          <a:lstStyle/>
          <a:p>
            <a:r>
              <a:rPr lang="en-US" dirty="0" smtClean="0">
                <a:solidFill>
                  <a:srgbClr val="408000"/>
                </a:solidFill>
              </a:rPr>
              <a:t>Math Channels</a:t>
            </a:r>
            <a:endParaRPr lang="en-US" dirty="0">
              <a:solidFill>
                <a:srgbClr val="408000"/>
              </a:solidFill>
            </a:endParaRP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857232"/>
            <a:ext cx="8247091" cy="4525963"/>
          </a:xfrm>
        </p:spPr>
        <p:txBody>
          <a:bodyPr/>
          <a:lstStyle/>
          <a:p>
            <a:pPr>
              <a:buNone/>
            </a:pPr>
            <a:r>
              <a:rPr lang="en-GB" b="1" dirty="0" smtClean="0">
                <a:solidFill>
                  <a:srgbClr val="408000"/>
                </a:solidFill>
              </a:rPr>
              <a:t>Math Channel Definition In PI Toolbox - Examples</a:t>
            </a:r>
          </a:p>
          <a:p>
            <a:pPr>
              <a:buNone/>
            </a:pPr>
            <a:endParaRPr lang="en-GB" b="1" dirty="0" smtClean="0">
              <a:solidFill>
                <a:srgbClr val="408000"/>
              </a:solidFill>
            </a:endParaRPr>
          </a:p>
          <a:p>
            <a:r>
              <a:rPr lang="en-GB" sz="1800" b="1" dirty="0" smtClean="0"/>
              <a:t>Name: </a:t>
            </a:r>
          </a:p>
          <a:p>
            <a:pPr>
              <a:buNone/>
            </a:pPr>
            <a:r>
              <a:rPr lang="en-GB" sz="1800" dirty="0" smtClean="0"/>
              <a:t>	Mph/1000RPM</a:t>
            </a:r>
          </a:p>
          <a:p>
            <a:pPr>
              <a:buNone/>
            </a:pPr>
            <a:endParaRPr lang="en-GB" sz="1800" dirty="0" smtClean="0"/>
          </a:p>
          <a:p>
            <a:r>
              <a:rPr lang="en-GB" sz="1800" b="1" dirty="0" smtClean="0"/>
              <a:t>Definition</a:t>
            </a:r>
          </a:p>
          <a:p>
            <a:pPr>
              <a:buNone/>
            </a:pPr>
            <a:r>
              <a:rPr lang="en-GB" sz="1800" dirty="0" smtClean="0"/>
              <a:t>	Indicates gearing and can highlight wheel spin or clutch slip</a:t>
            </a:r>
          </a:p>
          <a:p>
            <a:endParaRPr lang="en-GB" sz="1800" b="1" dirty="0" smtClean="0"/>
          </a:p>
          <a:p>
            <a:r>
              <a:rPr lang="en-GB" sz="1800" b="1" dirty="0" smtClean="0"/>
              <a:t>Syntax</a:t>
            </a:r>
          </a:p>
          <a:p>
            <a:pPr lvl="1">
              <a:buNone/>
            </a:pPr>
            <a:r>
              <a:rPr lang="en-GB" sz="1600" dirty="0" smtClean="0"/>
              <a:t>[Speed] / ([RPM]/1000)</a:t>
            </a:r>
          </a:p>
          <a:p>
            <a:endParaRPr lang="en-GB" sz="1800" dirty="0" smtClean="0"/>
          </a:p>
          <a:p>
            <a:r>
              <a:rPr lang="en-GB" sz="1800" b="1" dirty="0" smtClean="0"/>
              <a:t>Channels Required</a:t>
            </a:r>
          </a:p>
          <a:p>
            <a:pPr>
              <a:buNone/>
            </a:pPr>
            <a:r>
              <a:rPr lang="en-GB" sz="1800" dirty="0" smtClean="0"/>
              <a:t>	 RPM and Speed</a:t>
            </a:r>
          </a:p>
          <a:p>
            <a:pPr>
              <a:buNone/>
            </a:pPr>
            <a:endParaRPr lang="en-GB" sz="1800" dirty="0" smtClean="0"/>
          </a:p>
          <a:p>
            <a:pPr lvl="1"/>
            <a:endParaRPr lang="en-GB" sz="1600" dirty="0" smtClean="0"/>
          </a:p>
          <a:p>
            <a:pPr lvl="2">
              <a:buNone/>
            </a:pP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-71454"/>
            <a:ext cx="8229600" cy="1143000"/>
          </a:xfrm>
        </p:spPr>
        <p:txBody>
          <a:bodyPr/>
          <a:lstStyle/>
          <a:p>
            <a:r>
              <a:rPr lang="en-US" dirty="0" smtClean="0">
                <a:solidFill>
                  <a:srgbClr val="408000"/>
                </a:solidFill>
              </a:rPr>
              <a:t>Math Channels</a:t>
            </a:r>
            <a:endParaRPr lang="en-US" dirty="0">
              <a:solidFill>
                <a:srgbClr val="408000"/>
              </a:solidFill>
            </a:endParaRP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857232"/>
            <a:ext cx="8247091" cy="4525963"/>
          </a:xfrm>
        </p:spPr>
        <p:txBody>
          <a:bodyPr/>
          <a:lstStyle/>
          <a:p>
            <a:pPr>
              <a:buNone/>
            </a:pPr>
            <a:r>
              <a:rPr lang="en-GB" b="1" dirty="0" smtClean="0">
                <a:solidFill>
                  <a:srgbClr val="408000"/>
                </a:solidFill>
              </a:rPr>
              <a:t>Math Channel Definition In PI Toolbox - Examples</a:t>
            </a:r>
          </a:p>
          <a:p>
            <a:pPr>
              <a:buNone/>
            </a:pPr>
            <a:endParaRPr lang="en-GB" b="1" dirty="0" smtClean="0">
              <a:solidFill>
                <a:srgbClr val="408000"/>
              </a:solidFill>
            </a:endParaRPr>
          </a:p>
          <a:p>
            <a:r>
              <a:rPr lang="en-GB" sz="1800" b="1" dirty="0" smtClean="0"/>
              <a:t>Name: </a:t>
            </a:r>
          </a:p>
          <a:p>
            <a:pPr>
              <a:buNone/>
            </a:pPr>
            <a:r>
              <a:rPr lang="en-GB" sz="1800" dirty="0" smtClean="0"/>
              <a:t>	Calculate Long </a:t>
            </a:r>
            <a:r>
              <a:rPr lang="en-GB" sz="1800" dirty="0" err="1" smtClean="0"/>
              <a:t>Accel</a:t>
            </a:r>
            <a:endParaRPr lang="en-GB" sz="1800" dirty="0" smtClean="0"/>
          </a:p>
          <a:p>
            <a:pPr>
              <a:buNone/>
            </a:pPr>
            <a:endParaRPr lang="en-GB" sz="1800" dirty="0" smtClean="0"/>
          </a:p>
          <a:p>
            <a:r>
              <a:rPr lang="en-GB" sz="1800" b="1" dirty="0" smtClean="0"/>
              <a:t>Definition</a:t>
            </a:r>
          </a:p>
          <a:p>
            <a:pPr>
              <a:buNone/>
            </a:pPr>
            <a:r>
              <a:rPr lang="en-GB" sz="1800" dirty="0" smtClean="0"/>
              <a:t>	Uses measured speed (mph) to calculate acceleration in m/s</a:t>
            </a:r>
            <a:r>
              <a:rPr lang="en-GB" sz="1800" baseline="30000" dirty="0" smtClean="0"/>
              <a:t>2</a:t>
            </a:r>
          </a:p>
          <a:p>
            <a:endParaRPr lang="en-GB" sz="1800" b="1" dirty="0" smtClean="0"/>
          </a:p>
          <a:p>
            <a:r>
              <a:rPr lang="en-GB" sz="1800" b="1" dirty="0" smtClean="0"/>
              <a:t>Syntax</a:t>
            </a:r>
          </a:p>
          <a:p>
            <a:pPr lvl="1">
              <a:buNone/>
            </a:pPr>
            <a:r>
              <a:rPr lang="en-GB" sz="1600" dirty="0" smtClean="0"/>
              <a:t>Derivative([speed]x</a:t>
            </a:r>
            <a:r>
              <a:rPr lang="en-GB" sz="1600" b="1" dirty="0" smtClean="0"/>
              <a:t> </a:t>
            </a:r>
            <a:r>
              <a:rPr lang="en-GB" sz="1600" dirty="0" smtClean="0"/>
              <a:t>0.44704)</a:t>
            </a:r>
          </a:p>
          <a:p>
            <a:endParaRPr lang="en-GB" sz="1800" dirty="0" smtClean="0"/>
          </a:p>
          <a:p>
            <a:r>
              <a:rPr lang="en-GB" sz="1800" b="1" dirty="0" smtClean="0"/>
              <a:t>Channels Required</a:t>
            </a:r>
          </a:p>
          <a:p>
            <a:pPr>
              <a:buNone/>
            </a:pPr>
            <a:r>
              <a:rPr lang="en-GB" sz="1800" dirty="0" smtClean="0"/>
              <a:t>	 Speed</a:t>
            </a:r>
          </a:p>
          <a:p>
            <a:pPr>
              <a:buNone/>
            </a:pPr>
            <a:endParaRPr lang="en-GB" sz="1800" dirty="0" smtClean="0"/>
          </a:p>
          <a:p>
            <a:pPr lvl="1"/>
            <a:endParaRPr lang="en-GB" sz="1600" dirty="0" smtClean="0"/>
          </a:p>
          <a:p>
            <a:pPr lvl="2">
              <a:buNone/>
            </a:pP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-71454"/>
            <a:ext cx="8229600" cy="1143000"/>
          </a:xfrm>
        </p:spPr>
        <p:txBody>
          <a:bodyPr/>
          <a:lstStyle/>
          <a:p>
            <a:r>
              <a:rPr lang="en-US" dirty="0" smtClean="0">
                <a:solidFill>
                  <a:srgbClr val="408000"/>
                </a:solidFill>
              </a:rPr>
              <a:t>Math Channels</a:t>
            </a:r>
            <a:endParaRPr lang="en-US" dirty="0">
              <a:solidFill>
                <a:srgbClr val="408000"/>
              </a:solidFill>
            </a:endParaRP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857232"/>
            <a:ext cx="8247091" cy="4525963"/>
          </a:xfrm>
        </p:spPr>
        <p:txBody>
          <a:bodyPr/>
          <a:lstStyle/>
          <a:p>
            <a:pPr>
              <a:buNone/>
            </a:pPr>
            <a:r>
              <a:rPr lang="en-GB" b="1" dirty="0" smtClean="0">
                <a:solidFill>
                  <a:srgbClr val="408000"/>
                </a:solidFill>
              </a:rPr>
              <a:t>Math Channel Definition In PI Toolbox - Examples</a:t>
            </a:r>
          </a:p>
          <a:p>
            <a:pPr>
              <a:buNone/>
            </a:pPr>
            <a:endParaRPr lang="en-GB" b="1" dirty="0" smtClean="0">
              <a:solidFill>
                <a:srgbClr val="408000"/>
              </a:solidFill>
            </a:endParaRPr>
          </a:p>
          <a:p>
            <a:r>
              <a:rPr lang="en-GB" sz="1800" b="1" dirty="0" smtClean="0"/>
              <a:t>Name: </a:t>
            </a:r>
          </a:p>
          <a:p>
            <a:pPr>
              <a:buNone/>
            </a:pPr>
            <a:r>
              <a:rPr lang="en-GB" sz="1800" dirty="0" smtClean="0"/>
              <a:t>	Throttle Speed</a:t>
            </a:r>
          </a:p>
          <a:p>
            <a:pPr>
              <a:buNone/>
            </a:pPr>
            <a:endParaRPr lang="en-GB" sz="1800" dirty="0" smtClean="0"/>
          </a:p>
          <a:p>
            <a:r>
              <a:rPr lang="en-GB" sz="1800" b="1" dirty="0" smtClean="0"/>
              <a:t>Definition</a:t>
            </a:r>
          </a:p>
          <a:p>
            <a:pPr>
              <a:buNone/>
            </a:pPr>
            <a:r>
              <a:rPr lang="en-GB" sz="1800" dirty="0" smtClean="0"/>
              <a:t>	Indicates rate at which driver applies throttle – timid (&lt;75%/s) Aggressive(&gt;150%/s)</a:t>
            </a:r>
          </a:p>
          <a:p>
            <a:endParaRPr lang="en-GB" sz="1800" b="1" dirty="0" smtClean="0"/>
          </a:p>
          <a:p>
            <a:r>
              <a:rPr lang="en-GB" sz="1800" b="1" dirty="0" smtClean="0"/>
              <a:t>Syntax</a:t>
            </a:r>
          </a:p>
          <a:p>
            <a:pPr lvl="1">
              <a:buNone/>
            </a:pPr>
            <a:r>
              <a:rPr lang="en-GB" sz="1600" dirty="0" smtClean="0"/>
              <a:t>Derivative([throttle])</a:t>
            </a:r>
          </a:p>
          <a:p>
            <a:endParaRPr lang="en-GB" sz="1800" dirty="0" smtClean="0"/>
          </a:p>
          <a:p>
            <a:r>
              <a:rPr lang="en-GB" sz="1800" b="1" dirty="0" smtClean="0"/>
              <a:t>Channels Required</a:t>
            </a:r>
          </a:p>
          <a:p>
            <a:pPr>
              <a:buNone/>
            </a:pPr>
            <a:r>
              <a:rPr lang="en-GB" sz="1800" dirty="0" smtClean="0"/>
              <a:t>	 Throttle Position</a:t>
            </a:r>
          </a:p>
          <a:p>
            <a:pPr>
              <a:buNone/>
            </a:pPr>
            <a:endParaRPr lang="en-GB" sz="1800" dirty="0" smtClean="0"/>
          </a:p>
          <a:p>
            <a:pPr lvl="1"/>
            <a:endParaRPr lang="en-GB" sz="1600" dirty="0" smtClean="0"/>
          </a:p>
          <a:p>
            <a:pPr lvl="2">
              <a:buNone/>
            </a:pP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-71454"/>
            <a:ext cx="8229600" cy="1143000"/>
          </a:xfrm>
        </p:spPr>
        <p:txBody>
          <a:bodyPr/>
          <a:lstStyle/>
          <a:p>
            <a:r>
              <a:rPr lang="en-US" dirty="0" smtClean="0">
                <a:solidFill>
                  <a:srgbClr val="408000"/>
                </a:solidFill>
              </a:rPr>
              <a:t>Math Channels</a:t>
            </a:r>
            <a:endParaRPr lang="en-US" dirty="0">
              <a:solidFill>
                <a:srgbClr val="408000"/>
              </a:solidFill>
            </a:endParaRP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857232"/>
            <a:ext cx="8247091" cy="4525963"/>
          </a:xfrm>
        </p:spPr>
        <p:txBody>
          <a:bodyPr/>
          <a:lstStyle/>
          <a:p>
            <a:pPr>
              <a:buNone/>
            </a:pPr>
            <a:r>
              <a:rPr lang="en-GB" b="1" dirty="0" smtClean="0">
                <a:solidFill>
                  <a:srgbClr val="408000"/>
                </a:solidFill>
              </a:rPr>
              <a:t>Math Channel Definition In PI Toolbox - Examples</a:t>
            </a:r>
          </a:p>
          <a:p>
            <a:pPr>
              <a:buNone/>
            </a:pPr>
            <a:endParaRPr lang="en-GB" b="1" dirty="0" smtClean="0">
              <a:solidFill>
                <a:srgbClr val="408000"/>
              </a:solidFill>
            </a:endParaRPr>
          </a:p>
          <a:p>
            <a:r>
              <a:rPr lang="en-GB" sz="1800" b="1" dirty="0" smtClean="0"/>
              <a:t>Name: </a:t>
            </a:r>
          </a:p>
          <a:p>
            <a:pPr>
              <a:buNone/>
            </a:pPr>
            <a:r>
              <a:rPr lang="en-GB" sz="1800" dirty="0" smtClean="0"/>
              <a:t>	Corner Radius</a:t>
            </a:r>
          </a:p>
          <a:p>
            <a:pPr>
              <a:buNone/>
            </a:pPr>
            <a:endParaRPr lang="en-GB" sz="1800" dirty="0" smtClean="0"/>
          </a:p>
          <a:p>
            <a:r>
              <a:rPr lang="en-GB" sz="1800" b="1" dirty="0" smtClean="0"/>
              <a:t>Definition</a:t>
            </a:r>
          </a:p>
          <a:p>
            <a:pPr>
              <a:buNone/>
            </a:pPr>
            <a:r>
              <a:rPr lang="en-GB" sz="1800" dirty="0" smtClean="0"/>
              <a:t>	Indicates theoretical corner radius from measured speed (mph) and lateral acceleration (m/s</a:t>
            </a:r>
            <a:r>
              <a:rPr lang="en-GB" sz="1800" baseline="30000" dirty="0" smtClean="0"/>
              <a:t>2</a:t>
            </a:r>
            <a:r>
              <a:rPr lang="en-GB" sz="1800" dirty="0" smtClean="0"/>
              <a:t>)</a:t>
            </a:r>
          </a:p>
          <a:p>
            <a:pPr>
              <a:buNone/>
            </a:pPr>
            <a:endParaRPr lang="en-GB" sz="1800" b="1" dirty="0" smtClean="0"/>
          </a:p>
          <a:p>
            <a:r>
              <a:rPr lang="en-GB" sz="1800" b="1" dirty="0" smtClean="0"/>
              <a:t>Syntax</a:t>
            </a:r>
          </a:p>
          <a:p>
            <a:pPr lvl="1">
              <a:buNone/>
            </a:pPr>
            <a:r>
              <a:rPr lang="en-GB" sz="1600" dirty="0" smtClean="0"/>
              <a:t>(([speed] x 0.44704 )^2)/([Lat </a:t>
            </a:r>
            <a:r>
              <a:rPr lang="en-GB" sz="1600" dirty="0" err="1" smtClean="0"/>
              <a:t>accel</a:t>
            </a:r>
            <a:r>
              <a:rPr lang="en-GB" sz="1600" dirty="0" smtClean="0"/>
              <a:t>] x 9.81)</a:t>
            </a:r>
          </a:p>
          <a:p>
            <a:endParaRPr lang="en-GB" sz="1800" dirty="0" smtClean="0"/>
          </a:p>
          <a:p>
            <a:r>
              <a:rPr lang="en-GB" sz="1800" b="1" dirty="0" smtClean="0"/>
              <a:t>Channels Required</a:t>
            </a:r>
          </a:p>
          <a:p>
            <a:pPr>
              <a:buNone/>
            </a:pPr>
            <a:r>
              <a:rPr lang="en-GB" sz="1800" dirty="0" smtClean="0"/>
              <a:t>	 Speed and Lateral Acceleration</a:t>
            </a:r>
          </a:p>
          <a:p>
            <a:pPr>
              <a:buNone/>
            </a:pPr>
            <a:endParaRPr lang="en-GB" sz="1800" dirty="0" smtClean="0"/>
          </a:p>
          <a:p>
            <a:pPr lvl="1"/>
            <a:endParaRPr lang="en-GB" sz="1600" dirty="0" smtClean="0"/>
          </a:p>
          <a:p>
            <a:pPr lvl="2">
              <a:buNone/>
            </a:pP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-71454"/>
            <a:ext cx="8229600" cy="1143000"/>
          </a:xfrm>
        </p:spPr>
        <p:txBody>
          <a:bodyPr/>
          <a:lstStyle/>
          <a:p>
            <a:r>
              <a:rPr lang="en-US" dirty="0" smtClean="0">
                <a:solidFill>
                  <a:srgbClr val="408000"/>
                </a:solidFill>
              </a:rPr>
              <a:t>Math Channels</a:t>
            </a:r>
            <a:endParaRPr lang="en-US" dirty="0">
              <a:solidFill>
                <a:srgbClr val="408000"/>
              </a:solidFill>
            </a:endParaRP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857232"/>
            <a:ext cx="8247091" cy="4525963"/>
          </a:xfrm>
        </p:spPr>
        <p:txBody>
          <a:bodyPr/>
          <a:lstStyle/>
          <a:p>
            <a:pPr>
              <a:buNone/>
            </a:pPr>
            <a:r>
              <a:rPr lang="en-GB" b="1" dirty="0" smtClean="0">
                <a:solidFill>
                  <a:srgbClr val="408000"/>
                </a:solidFill>
              </a:rPr>
              <a:t>Math Channel Definition In PI Toolbox - Examples</a:t>
            </a:r>
          </a:p>
          <a:p>
            <a:pPr>
              <a:buNone/>
            </a:pPr>
            <a:endParaRPr lang="en-GB" b="1" dirty="0" smtClean="0">
              <a:solidFill>
                <a:srgbClr val="408000"/>
              </a:solidFill>
            </a:endParaRPr>
          </a:p>
          <a:p>
            <a:r>
              <a:rPr lang="en-GB" sz="1800" b="1" dirty="0" smtClean="0"/>
              <a:t>Name: </a:t>
            </a:r>
          </a:p>
          <a:p>
            <a:pPr>
              <a:buNone/>
            </a:pPr>
            <a:r>
              <a:rPr lang="en-GB" sz="1800" dirty="0" smtClean="0"/>
              <a:t>	Required Steering</a:t>
            </a:r>
          </a:p>
          <a:p>
            <a:pPr>
              <a:buNone/>
            </a:pPr>
            <a:endParaRPr lang="en-GB" sz="1800" dirty="0" smtClean="0"/>
          </a:p>
          <a:p>
            <a:r>
              <a:rPr lang="en-GB" sz="1800" b="1" dirty="0" smtClean="0"/>
              <a:t>Definition</a:t>
            </a:r>
          </a:p>
          <a:p>
            <a:pPr>
              <a:buNone/>
            </a:pPr>
            <a:r>
              <a:rPr lang="en-GB" sz="1800" dirty="0" smtClean="0"/>
              <a:t>	Indicates theoretical required steering for theoretical corner radius. Can be compared with actual steering to identify under/oversteer.</a:t>
            </a:r>
          </a:p>
          <a:p>
            <a:endParaRPr lang="en-GB" sz="1800" b="1" dirty="0" smtClean="0"/>
          </a:p>
          <a:p>
            <a:r>
              <a:rPr lang="en-GB" sz="1800" b="1" dirty="0" smtClean="0"/>
              <a:t>Syntax</a:t>
            </a:r>
          </a:p>
          <a:p>
            <a:pPr lvl="1">
              <a:buNone/>
            </a:pPr>
            <a:r>
              <a:rPr lang="en-GB" sz="1600" dirty="0" smtClean="0"/>
              <a:t>(Const(wheelbase)/((([speed] x 0.44704 )^2)/([Lat </a:t>
            </a:r>
            <a:r>
              <a:rPr lang="en-GB" sz="1600" dirty="0" err="1" smtClean="0"/>
              <a:t>accel</a:t>
            </a:r>
            <a:r>
              <a:rPr lang="en-GB" sz="1600" dirty="0" smtClean="0"/>
              <a:t>] x 9.81)) x 57.3</a:t>
            </a:r>
          </a:p>
          <a:p>
            <a:pPr lvl="1">
              <a:buNone/>
            </a:pPr>
            <a:r>
              <a:rPr lang="en-GB" sz="1600" dirty="0" smtClean="0"/>
              <a:t>OR</a:t>
            </a:r>
          </a:p>
          <a:p>
            <a:pPr marL="342900" lvl="1" indent="-342900">
              <a:buNone/>
            </a:pPr>
            <a:r>
              <a:rPr lang="en-GB" sz="1600" dirty="0" smtClean="0"/>
              <a:t>	  (Const(wheelbase)/[corner radius]) x 57.3</a:t>
            </a:r>
          </a:p>
          <a:p>
            <a:endParaRPr lang="en-GB" sz="1800" dirty="0" smtClean="0"/>
          </a:p>
          <a:p>
            <a:r>
              <a:rPr lang="en-GB" sz="1800" b="1" dirty="0" smtClean="0"/>
              <a:t>Channels Required</a:t>
            </a:r>
          </a:p>
          <a:p>
            <a:pPr>
              <a:buNone/>
            </a:pPr>
            <a:r>
              <a:rPr lang="en-GB" sz="1800" dirty="0" smtClean="0"/>
              <a:t>	 Speed and Lateral Acceleration</a:t>
            </a:r>
          </a:p>
          <a:p>
            <a:pPr>
              <a:buNone/>
            </a:pPr>
            <a:endParaRPr lang="en-GB" sz="1800" dirty="0" smtClean="0"/>
          </a:p>
          <a:p>
            <a:pPr lvl="1"/>
            <a:endParaRPr lang="en-GB" sz="1600" dirty="0" smtClean="0"/>
          </a:p>
          <a:p>
            <a:pPr lvl="2">
              <a:buNone/>
            </a:pP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-71454"/>
            <a:ext cx="8229600" cy="1143000"/>
          </a:xfrm>
        </p:spPr>
        <p:txBody>
          <a:bodyPr/>
          <a:lstStyle/>
          <a:p>
            <a:r>
              <a:rPr lang="en-US" dirty="0" smtClean="0">
                <a:solidFill>
                  <a:srgbClr val="408000"/>
                </a:solidFill>
              </a:rPr>
              <a:t>Math Channels</a:t>
            </a:r>
            <a:endParaRPr lang="en-US" dirty="0">
              <a:solidFill>
                <a:srgbClr val="408000"/>
              </a:solidFill>
            </a:endParaRP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857232"/>
            <a:ext cx="8247091" cy="4525963"/>
          </a:xfrm>
        </p:spPr>
        <p:txBody>
          <a:bodyPr/>
          <a:lstStyle/>
          <a:p>
            <a:pPr>
              <a:buNone/>
            </a:pPr>
            <a:r>
              <a:rPr lang="en-GB" b="1" dirty="0" smtClean="0">
                <a:solidFill>
                  <a:srgbClr val="408000"/>
                </a:solidFill>
              </a:rPr>
              <a:t>Math Channel Definition In PI Toolbox - Examples</a:t>
            </a:r>
          </a:p>
          <a:p>
            <a:pPr>
              <a:buNone/>
            </a:pPr>
            <a:endParaRPr lang="en-GB" b="1" dirty="0" smtClean="0">
              <a:solidFill>
                <a:srgbClr val="408000"/>
              </a:solidFill>
            </a:endParaRPr>
          </a:p>
          <a:p>
            <a:r>
              <a:rPr lang="en-GB" sz="1800" b="1" dirty="0" smtClean="0"/>
              <a:t>Name: </a:t>
            </a:r>
          </a:p>
          <a:p>
            <a:pPr>
              <a:buNone/>
            </a:pPr>
            <a:r>
              <a:rPr lang="en-GB" sz="1800" dirty="0" smtClean="0"/>
              <a:t>	Air box Efficiency</a:t>
            </a:r>
          </a:p>
          <a:p>
            <a:pPr>
              <a:buNone/>
            </a:pPr>
            <a:endParaRPr lang="en-GB" sz="1800" dirty="0" smtClean="0"/>
          </a:p>
          <a:p>
            <a:r>
              <a:rPr lang="en-GB" sz="1800" b="1" dirty="0" smtClean="0"/>
              <a:t>Definition</a:t>
            </a:r>
          </a:p>
          <a:p>
            <a:pPr>
              <a:buNone/>
            </a:pPr>
            <a:r>
              <a:rPr lang="en-GB" sz="1800" dirty="0" smtClean="0"/>
              <a:t>	Air box efficiency is the ratio of the pressure in the air box to the maximum available pressure. The maximum available pressure is the pressure of a free stream flow due to the speed of the car.</a:t>
            </a:r>
          </a:p>
          <a:p>
            <a:endParaRPr lang="en-GB" sz="1800" b="1" dirty="0" smtClean="0"/>
          </a:p>
          <a:p>
            <a:r>
              <a:rPr lang="en-GB" sz="1800" b="1" dirty="0" smtClean="0"/>
              <a:t>Syntax</a:t>
            </a:r>
          </a:p>
          <a:p>
            <a:r>
              <a:rPr lang="en-GB" sz="1400" dirty="0" smtClean="0"/>
              <a:t>2 * ([Air box pressure] - [static pressure])/(GLOBALCONST(Air Density) *</a:t>
            </a:r>
            <a:r>
              <a:rPr lang="en-GB" sz="1400" dirty="0" err="1" smtClean="0"/>
              <a:t>pow</a:t>
            </a:r>
            <a:r>
              <a:rPr lang="en-GB" sz="1400" dirty="0" smtClean="0"/>
              <a:t>([Speed],2)</a:t>
            </a:r>
          </a:p>
          <a:p>
            <a:endParaRPr lang="en-GB" sz="1400" dirty="0" smtClean="0"/>
          </a:p>
          <a:p>
            <a:r>
              <a:rPr lang="en-GB" sz="1800" b="1" dirty="0" smtClean="0"/>
              <a:t>Channels Required</a:t>
            </a:r>
          </a:p>
          <a:p>
            <a:pPr>
              <a:buNone/>
            </a:pPr>
            <a:r>
              <a:rPr lang="en-GB" sz="1800" dirty="0" smtClean="0"/>
              <a:t>	 Air box Pressure, Static Pressure, Speed</a:t>
            </a:r>
          </a:p>
          <a:p>
            <a:pPr>
              <a:buNone/>
            </a:pPr>
            <a:endParaRPr lang="en-GB" sz="1800" dirty="0" smtClean="0"/>
          </a:p>
          <a:p>
            <a:pPr lvl="1"/>
            <a:endParaRPr lang="en-GB" sz="1600" dirty="0" smtClean="0"/>
          </a:p>
          <a:p>
            <a:pPr lvl="2">
              <a:buNone/>
            </a:pP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-71454"/>
            <a:ext cx="8229600" cy="1143000"/>
          </a:xfrm>
        </p:spPr>
        <p:txBody>
          <a:bodyPr/>
          <a:lstStyle/>
          <a:p>
            <a:r>
              <a:rPr lang="en-US" dirty="0" smtClean="0">
                <a:solidFill>
                  <a:srgbClr val="408000"/>
                </a:solidFill>
              </a:rPr>
              <a:t>Math Channels</a:t>
            </a:r>
            <a:endParaRPr lang="en-US" dirty="0">
              <a:solidFill>
                <a:srgbClr val="408000"/>
              </a:solidFill>
            </a:endParaRP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28597" y="785794"/>
            <a:ext cx="5143536" cy="3929090"/>
          </a:xfrm>
        </p:spPr>
        <p:txBody>
          <a:bodyPr/>
          <a:lstStyle/>
          <a:p>
            <a:pPr>
              <a:buNone/>
            </a:pPr>
            <a:r>
              <a:rPr lang="en-GB" b="1" dirty="0" smtClean="0">
                <a:solidFill>
                  <a:srgbClr val="408000"/>
                </a:solidFill>
              </a:rPr>
              <a:t>Math Channel Definition In PI Toolbox - Exercise</a:t>
            </a:r>
          </a:p>
          <a:p>
            <a:pPr>
              <a:buNone/>
            </a:pPr>
            <a:endParaRPr lang="en-GB" b="1" dirty="0" smtClean="0">
              <a:solidFill>
                <a:srgbClr val="408000"/>
              </a:solidFill>
            </a:endParaRPr>
          </a:p>
          <a:p>
            <a:r>
              <a:rPr lang="en-GB" sz="1800" dirty="0" smtClean="0"/>
              <a:t>How could we calculate wheel load from damper position?</a:t>
            </a:r>
          </a:p>
          <a:p>
            <a:endParaRPr lang="en-GB" sz="1800" dirty="0" smtClean="0"/>
          </a:p>
          <a:p>
            <a:r>
              <a:rPr lang="en-GB" sz="1800" dirty="0" smtClean="0"/>
              <a:t>Attempt to write the syntax for the above given the rear left damper position channel is named ‘RL Damper’ and assuming a constant motion ratio.</a:t>
            </a:r>
          </a:p>
          <a:p>
            <a:endParaRPr lang="en-GB" sz="1800" dirty="0" smtClean="0"/>
          </a:p>
          <a:p>
            <a:r>
              <a:rPr lang="en-GB" sz="1800" dirty="0" smtClean="0"/>
              <a:t>What if the motion ratio is far from constant?</a:t>
            </a:r>
          </a:p>
          <a:p>
            <a:endParaRPr lang="en-GB" sz="1800" dirty="0" smtClean="0"/>
          </a:p>
          <a:p>
            <a:r>
              <a:rPr lang="en-GB" sz="1800" dirty="0" smtClean="0"/>
              <a:t>You can use </a:t>
            </a:r>
            <a:r>
              <a:rPr lang="en-GB" sz="1800" b="1" dirty="0" smtClean="0"/>
              <a:t>look up tables </a:t>
            </a:r>
            <a:r>
              <a:rPr lang="en-GB" sz="1800" dirty="0" smtClean="0"/>
              <a:t>written in excel.</a:t>
            </a:r>
          </a:p>
          <a:p>
            <a:endParaRPr lang="en-GB" sz="1800" dirty="0" smtClean="0"/>
          </a:p>
          <a:p>
            <a:r>
              <a:rPr lang="en-GB" sz="1800" dirty="0" smtClean="0"/>
              <a:t>Consult Pi Toolbox manual for details of required syntax for lookup tables.</a:t>
            </a:r>
          </a:p>
          <a:p>
            <a:endParaRPr lang="en-GB" sz="1800" b="1" dirty="0" smtClean="0"/>
          </a:p>
          <a:p>
            <a:endParaRPr lang="en-GB" sz="1600" dirty="0" smtClean="0"/>
          </a:p>
          <a:p>
            <a:pPr lvl="2">
              <a:buNone/>
            </a:pPr>
            <a:endParaRPr lang="en-US" dirty="0"/>
          </a:p>
        </p:txBody>
      </p:sp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72132" y="3643314"/>
            <a:ext cx="3571868" cy="16890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0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15007" y="1500174"/>
            <a:ext cx="2928959" cy="17155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SMU POWERPOINT TEMPLATE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SMU POWERPOINT TEMPLATE</Template>
  <TotalTime>4068</TotalTime>
  <Words>1411</Words>
  <Application>Microsoft Office PowerPoint</Application>
  <PresentationFormat>On-screen Show (4:3)</PresentationFormat>
  <Paragraphs>401</Paragraphs>
  <Slides>27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28" baseType="lpstr">
      <vt:lpstr>SMU POWERPOINT TEMPLATE</vt:lpstr>
      <vt:lpstr>PowerPoint Presentation</vt:lpstr>
      <vt:lpstr>Math Channels</vt:lpstr>
      <vt:lpstr>Math Channels</vt:lpstr>
      <vt:lpstr>Math Channels</vt:lpstr>
      <vt:lpstr>Math Channels</vt:lpstr>
      <vt:lpstr>Math Channels</vt:lpstr>
      <vt:lpstr>Math Channels</vt:lpstr>
      <vt:lpstr>Math Channels</vt:lpstr>
      <vt:lpstr>Math Channels</vt:lpstr>
      <vt:lpstr>Math Channels</vt:lpstr>
      <vt:lpstr>Math Channels</vt:lpstr>
      <vt:lpstr>Math Channels</vt:lpstr>
      <vt:lpstr>Math Channels</vt:lpstr>
      <vt:lpstr>Math Channels</vt:lpstr>
      <vt:lpstr>Math Channels</vt:lpstr>
      <vt:lpstr>Math Channels</vt:lpstr>
      <vt:lpstr>Math Channels</vt:lpstr>
      <vt:lpstr>Math Channels</vt:lpstr>
      <vt:lpstr>Math Channels</vt:lpstr>
      <vt:lpstr>Math Channels</vt:lpstr>
      <vt:lpstr>Math Channels</vt:lpstr>
      <vt:lpstr>Math Channels</vt:lpstr>
      <vt:lpstr>Math Channels</vt:lpstr>
      <vt:lpstr>Math Channels</vt:lpstr>
      <vt:lpstr>Math Channels</vt:lpstr>
      <vt:lpstr>Math Channels</vt:lpstr>
      <vt:lpstr>Math Channels</vt:lpstr>
    </vt:vector>
  </TitlesOfParts>
  <Company>SMU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Aerodynamics</dc:title>
  <dc:creator>fad-tt</dc:creator>
  <cp:lastModifiedBy>Tudor, Timothy</cp:lastModifiedBy>
  <cp:revision>256</cp:revision>
  <dcterms:created xsi:type="dcterms:W3CDTF">2010-09-22T08:44:59Z</dcterms:created>
  <dcterms:modified xsi:type="dcterms:W3CDTF">2015-01-05T15:05:36Z</dcterms:modified>
</cp:coreProperties>
</file>