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8" r:id="rId2"/>
  </p:sldMasterIdLst>
  <p:sldIdLst>
    <p:sldId id="256" r:id="rId3"/>
    <p:sldId id="267" r:id="rId4"/>
    <p:sldId id="258" r:id="rId5"/>
    <p:sldId id="257" r:id="rId6"/>
    <p:sldId id="259" r:id="rId7"/>
    <p:sldId id="261" r:id="rId8"/>
    <p:sldId id="262" r:id="rId9"/>
    <p:sldId id="268" r:id="rId10"/>
    <p:sldId id="263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633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23" d="100"/>
          <a:sy n="123" d="100"/>
        </p:scale>
        <p:origin x="114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3/7/2018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79581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66285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84155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3/7/2018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317703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54783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288861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0360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2A54C80-263E-416B-A8E0-580EDEADCBDC}" type="datetimeFigureOut">
              <a:rPr lang="en-US" smtClean="0"/>
              <a:t>3/7/2018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924848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76858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3/7/2018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022555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0579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7994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U9wQVm1Z00" TargetMode="Externa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dirty="0"/>
              <a:t>What have been the effects on Beijing from the Beijing 2008 Olympics?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CARYS LONG</a:t>
            </a:r>
          </a:p>
          <a:p>
            <a:r>
              <a:rPr lang="en-GB" dirty="0"/>
              <a:t>1402241</a:t>
            </a:r>
          </a:p>
        </p:txBody>
      </p:sp>
      <p:pic>
        <p:nvPicPr>
          <p:cNvPr id="1028" name="Picture 4" descr="https://upload.wikimedia.org/wikipedia/en/thumb/8/87/2008_Summer_Olympics_logo.svg/1200px-2008_Summer_Olympics_logo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84053"/>
            <a:ext cx="3208274" cy="4373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808636-12E0-4A75-BD48-E3B4DD833FB1}"/>
              </a:ext>
            </a:extLst>
          </p:cNvPr>
          <p:cNvSpPr txBox="1"/>
          <p:nvPr/>
        </p:nvSpPr>
        <p:spPr>
          <a:xfrm>
            <a:off x="4116198" y="5657671"/>
            <a:ext cx="5486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同一个世界 同一个梦想</a:t>
            </a:r>
            <a:endParaRPr lang="en-GB" altLang="zh-CN" sz="36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en-GB" sz="36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One World One Dream </a:t>
            </a:r>
          </a:p>
        </p:txBody>
      </p:sp>
    </p:spTree>
    <p:extLst>
      <p:ext uri="{BB962C8B-B14F-4D97-AF65-F5344CB8AC3E}">
        <p14:creationId xmlns:p14="http://schemas.microsoft.com/office/powerpoint/2010/main" val="2077359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5FF4E-7ACA-41F1-A385-DCA4EC599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Introduction…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B1B894-7E7C-456A-9F07-2455AA4377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05744"/>
            <a:ext cx="8596668" cy="3880773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Background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Social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/>
              <a:t>Community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/>
              <a:t>Personal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Environmental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/>
              <a:t>Pollution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Economic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/>
              <a:t>Money invested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/>
              <a:t>Money made </a:t>
            </a:r>
          </a:p>
        </p:txBody>
      </p:sp>
      <p:pic>
        <p:nvPicPr>
          <p:cNvPr id="1028" name="Picture 4" descr="Image result for beijing olympics">
            <a:extLst>
              <a:ext uri="{FF2B5EF4-FFF2-40B4-BE49-F238E27FC236}">
                <a16:creationId xmlns:a16="http://schemas.microsoft.com/office/drawing/2014/main" id="{0B2FC430-83EE-46F7-8ED2-879D54269A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1159" y="1270000"/>
            <a:ext cx="4381500" cy="27432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7B7438D-3D8A-4A12-A4B9-4593A6E50829}"/>
              </a:ext>
            </a:extLst>
          </p:cNvPr>
          <p:cNvSpPr txBox="1"/>
          <p:nvPr/>
        </p:nvSpPr>
        <p:spPr>
          <a:xfrm>
            <a:off x="5235408" y="3874057"/>
            <a:ext cx="4520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>
                    <a:lumMod val="65000"/>
                  </a:schemeClr>
                </a:solidFill>
              </a:rPr>
              <a:t>Fig 1 http://www.telegraph.co.uk/finance/financial-crime/8522091/Six-accused-of-Beijing-Olympics-tickets-scam.html </a:t>
            </a:r>
          </a:p>
        </p:txBody>
      </p:sp>
      <p:pic>
        <p:nvPicPr>
          <p:cNvPr id="1030" name="Picture 6" descr="Image result for beijing olympics results">
            <a:extLst>
              <a:ext uri="{FF2B5EF4-FFF2-40B4-BE49-F238E27FC236}">
                <a16:creationId xmlns:a16="http://schemas.microsoft.com/office/drawing/2014/main" id="{A46E7B0B-EB57-49BA-AE56-34FEB689CF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7055" y="4209467"/>
            <a:ext cx="2541853" cy="163562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3E40B8-D87D-4879-83C7-B5693BA3AA96}"/>
              </a:ext>
            </a:extLst>
          </p:cNvPr>
          <p:cNvSpPr txBox="1"/>
          <p:nvPr/>
        </p:nvSpPr>
        <p:spPr>
          <a:xfrm>
            <a:off x="6567055" y="5726668"/>
            <a:ext cx="30896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Fig 5 http://www.telegraph.co.uk/sport/olympics/london-2012/5597277/Beijing-Olympics-were-the-most-polluted-games-ever-researchers-say.html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296F616-A4DD-46E4-944B-4FBE37ACA4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1260046"/>
              </p:ext>
            </p:extLst>
          </p:nvPr>
        </p:nvGraphicFramePr>
        <p:xfrm>
          <a:off x="986804" y="5356749"/>
          <a:ext cx="4248604" cy="121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4302">
                  <a:extLst>
                    <a:ext uri="{9D8B030D-6E8A-4147-A177-3AD203B41FA5}">
                      <a16:colId xmlns:a16="http://schemas.microsoft.com/office/drawing/2014/main" val="546980635"/>
                    </a:ext>
                  </a:extLst>
                </a:gridCol>
                <a:gridCol w="2124302">
                  <a:extLst>
                    <a:ext uri="{9D8B030D-6E8A-4147-A177-3AD203B41FA5}">
                      <a16:colId xmlns:a16="http://schemas.microsoft.com/office/drawing/2014/main" val="2794928860"/>
                    </a:ext>
                  </a:extLst>
                </a:gridCol>
              </a:tblGrid>
              <a:tr h="232096">
                <a:tc gridSpan="2">
                  <a:txBody>
                    <a:bodyPr/>
                    <a:lstStyle/>
                    <a:p>
                      <a:r>
                        <a:rPr lang="en-GB" sz="1400" dirty="0"/>
                        <a:t>Beijing 2008 </a:t>
                      </a:r>
                      <a:r>
                        <a:rPr lang="en-GB" sz="1400" dirty="0" err="1"/>
                        <a:t>Olympicts</a:t>
                      </a:r>
                      <a:r>
                        <a:rPr lang="en-GB" sz="1400" dirty="0"/>
                        <a:t>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4865053"/>
                  </a:ext>
                </a:extLst>
              </a:tr>
              <a:tr h="232096">
                <a:tc>
                  <a:txBody>
                    <a:bodyPr/>
                    <a:lstStyle/>
                    <a:p>
                      <a:r>
                        <a:rPr lang="en-GB" sz="1400" dirty="0"/>
                        <a:t>Gross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$14.3 billion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2164159"/>
                  </a:ext>
                </a:extLst>
              </a:tr>
              <a:tr h="232096">
                <a:tc>
                  <a:txBody>
                    <a:bodyPr/>
                    <a:lstStyle/>
                    <a:p>
                      <a:r>
                        <a:rPr lang="en-GB" sz="1400" dirty="0"/>
                        <a:t>Profit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$146 million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267737"/>
                  </a:ext>
                </a:extLst>
              </a:tr>
              <a:tr h="232096">
                <a:tc>
                  <a:txBody>
                    <a:bodyPr/>
                    <a:lstStyle/>
                    <a:p>
                      <a:r>
                        <a:rPr lang="en-GB" sz="1400" dirty="0"/>
                        <a:t>Impact on GDP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Effectively none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16505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56685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latin typeface="Trebuchet MS" panose="020B0603020202020204" pitchFamily="34" charset="0"/>
              </a:rPr>
              <a:t>Why this research question?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Personal interest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Visits to Beijing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Why is this question important?</a:t>
            </a:r>
            <a:endParaRPr lang="en-GB" sz="30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What do I hope to achieve?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Greater understanding of Chinese culture 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How the Olympics had an impact on China 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sz="3000" dirty="0"/>
          </a:p>
          <a:p>
            <a:pPr>
              <a:buFont typeface="Wingdings" panose="05000000000000000000" pitchFamily="2" charset="2"/>
              <a:buChar char="§"/>
            </a:pPr>
            <a:endParaRPr lang="en-GB" sz="3200" dirty="0"/>
          </a:p>
        </p:txBody>
      </p:sp>
      <p:pic>
        <p:nvPicPr>
          <p:cNvPr id="3074" name="Picture 2" descr="Image result for why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72577">
            <a:off x="6868732" y="4555386"/>
            <a:ext cx="5092506" cy="2334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beijing olympics">
            <a:extLst>
              <a:ext uri="{FF2B5EF4-FFF2-40B4-BE49-F238E27FC236}">
                <a16:creationId xmlns:a16="http://schemas.microsoft.com/office/drawing/2014/main" id="{0619D34E-DDE9-4A1E-885B-EAECBEF02E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8538" y="1737360"/>
            <a:ext cx="3652893" cy="24374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DDA34ED-1633-464D-8821-577CFBBF395F}"/>
              </a:ext>
            </a:extLst>
          </p:cNvPr>
          <p:cNvSpPr txBox="1"/>
          <p:nvPr/>
        </p:nvSpPr>
        <p:spPr>
          <a:xfrm>
            <a:off x="7665616" y="4059420"/>
            <a:ext cx="349873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>
                    <a:lumMod val="65000"/>
                  </a:schemeClr>
                </a:solidFill>
              </a:rPr>
              <a:t>Fig 2 https://www.britannica.com/event/Beijing-2008-Olympic-Games</a:t>
            </a:r>
          </a:p>
        </p:txBody>
      </p:sp>
    </p:spTree>
    <p:extLst>
      <p:ext uri="{BB962C8B-B14F-4D97-AF65-F5344CB8AC3E}">
        <p14:creationId xmlns:p14="http://schemas.microsoft.com/office/powerpoint/2010/main" val="2227165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latin typeface="Trebuchet MS" panose="020B0603020202020204" pitchFamily="34" charset="0"/>
              </a:rPr>
              <a:t>Materials being used…/ Methodology…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Books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Articles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Reports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Personal experience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News articles/ Papers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TV reports</a:t>
            </a:r>
          </a:p>
          <a:p>
            <a:pPr marL="0" indent="0">
              <a:buNone/>
            </a:pPr>
            <a:endParaRPr lang="en-GB" sz="3200" dirty="0"/>
          </a:p>
          <a:p>
            <a:pPr>
              <a:buFont typeface="Wingdings" panose="05000000000000000000" pitchFamily="2" charset="2"/>
              <a:buChar char="§"/>
            </a:pPr>
            <a:endParaRPr lang="en-GB" sz="3200" dirty="0"/>
          </a:p>
        </p:txBody>
      </p:sp>
      <p:pic>
        <p:nvPicPr>
          <p:cNvPr id="5" name="Picture 2" descr="Image result for methodology">
            <a:extLst>
              <a:ext uri="{FF2B5EF4-FFF2-40B4-BE49-F238E27FC236}">
                <a16:creationId xmlns:a16="http://schemas.microsoft.com/office/drawing/2014/main" id="{4AA53D66-E0FC-486D-87A3-26294A781F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4824" y="286603"/>
            <a:ext cx="4400355" cy="287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Related image">
            <a:extLst>
              <a:ext uri="{FF2B5EF4-FFF2-40B4-BE49-F238E27FC236}">
                <a16:creationId xmlns:a16="http://schemas.microsoft.com/office/drawing/2014/main" id="{18334333-2299-4A8A-9007-E1C6840C30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7325" y="3408498"/>
            <a:ext cx="4361873" cy="24535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2BE6E7-37E8-44E5-8AEC-4B5C11916F82}"/>
              </a:ext>
            </a:extLst>
          </p:cNvPr>
          <p:cNvSpPr txBox="1"/>
          <p:nvPr/>
        </p:nvSpPr>
        <p:spPr>
          <a:xfrm>
            <a:off x="7629236" y="5746636"/>
            <a:ext cx="456276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>
                    <a:lumMod val="65000"/>
                  </a:schemeClr>
                </a:solidFill>
              </a:rPr>
              <a:t>Fig 3 http://www.bbc.co.uk/news/in-pictures-18780003</a:t>
            </a:r>
          </a:p>
        </p:txBody>
      </p:sp>
    </p:spTree>
    <p:extLst>
      <p:ext uri="{BB962C8B-B14F-4D97-AF65-F5344CB8AC3E}">
        <p14:creationId xmlns:p14="http://schemas.microsoft.com/office/powerpoint/2010/main" val="20526802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latin typeface="Trebuchet MS" panose="020B0603020202020204" pitchFamily="34" charset="0"/>
              </a:rPr>
              <a:t>Data so far…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Money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Pollution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Preparation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The effect on the community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Jobs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53E744-A6C8-424D-8098-FBA00CB8F1B9}"/>
              </a:ext>
            </a:extLst>
          </p:cNvPr>
          <p:cNvSpPr txBox="1"/>
          <p:nvPr/>
        </p:nvSpPr>
        <p:spPr>
          <a:xfrm>
            <a:off x="6254949" y="4966202"/>
            <a:ext cx="288893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Fig 4https://www.youtube.com/watch?v=EU9wQVm1Z00</a:t>
            </a:r>
          </a:p>
        </p:txBody>
      </p:sp>
      <p:pic>
        <p:nvPicPr>
          <p:cNvPr id="5124" name="Picture 4" descr="Image result for beijing olympics money">
            <a:extLst>
              <a:ext uri="{FF2B5EF4-FFF2-40B4-BE49-F238E27FC236}">
                <a16:creationId xmlns:a16="http://schemas.microsoft.com/office/drawing/2014/main" id="{0BF33EB6-73F8-41D8-9769-A368660C4F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9086" y="1737360"/>
            <a:ext cx="3166808" cy="15172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Image result for 2008 beijing olympics community">
            <a:extLst>
              <a:ext uri="{FF2B5EF4-FFF2-40B4-BE49-F238E27FC236}">
                <a16:creationId xmlns:a16="http://schemas.microsoft.com/office/drawing/2014/main" id="{D200579D-BD6F-4824-BD7B-E69EA50A58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5894" y="1776382"/>
            <a:ext cx="5875975" cy="33052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0165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latin typeface="Trebuchet MS" panose="020B0603020202020204" pitchFamily="34" charset="0"/>
              </a:rPr>
              <a:t>Anticipated results…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What I think the evidence will show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Evidence so far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/>
              <a:t>Problems that may be an issue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3200" dirty="0"/>
          </a:p>
        </p:txBody>
      </p:sp>
      <p:pic>
        <p:nvPicPr>
          <p:cNvPr id="2050" name="Picture 2" descr="Image result for results">
            <a:extLst>
              <a:ext uri="{FF2B5EF4-FFF2-40B4-BE49-F238E27FC236}">
                <a16:creationId xmlns:a16="http://schemas.microsoft.com/office/drawing/2014/main" id="{8FF11E58-B48C-49EF-A598-4CA51E26E8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235" y="5120641"/>
            <a:ext cx="4199287" cy="1193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results">
            <a:extLst>
              <a:ext uri="{FF2B5EF4-FFF2-40B4-BE49-F238E27FC236}">
                <a16:creationId xmlns:a16="http://schemas.microsoft.com/office/drawing/2014/main" id="{03CC468D-BA36-42D4-B146-6E27677E42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9917" y="286603"/>
            <a:ext cx="2595008" cy="1946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84FABE-F4B5-4E10-A459-01152C903127}"/>
              </a:ext>
            </a:extLst>
          </p:cNvPr>
          <p:cNvSpPr txBox="1"/>
          <p:nvPr/>
        </p:nvSpPr>
        <p:spPr>
          <a:xfrm>
            <a:off x="6563823" y="5977468"/>
            <a:ext cx="3055645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Fig6 http://en.people.cn/90002/94411/94437/6484881.html </a:t>
            </a:r>
          </a:p>
        </p:txBody>
      </p:sp>
      <p:pic>
        <p:nvPicPr>
          <p:cNvPr id="6148" name="Picture 4" descr="http://en.people.cn/mediafile/200808/24/P200808241044263157810918.jpg">
            <a:extLst>
              <a:ext uri="{FF2B5EF4-FFF2-40B4-BE49-F238E27FC236}">
                <a16:creationId xmlns:a16="http://schemas.microsoft.com/office/drawing/2014/main" id="{645B2469-F2FA-4D7C-94EE-162098550D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4051" y="2936147"/>
            <a:ext cx="5727949" cy="315673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6506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6" descr="https://orig00.deviantart.net/107d/f/2013/317/9/8/_thank_you_for_listening__card_by_lyraeri-d6u37jh.jpg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48" b="16314"/>
          <a:stretch/>
        </p:blipFill>
        <p:spPr bwMode="auto">
          <a:xfrm>
            <a:off x="1249680" y="818791"/>
            <a:ext cx="9753600" cy="5050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77903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A6680-3F4D-4E8D-ACC5-2DB2EE139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Trebuchet MS" panose="020B0603020202020204" pitchFamily="34" charset="0"/>
              </a:rPr>
              <a:t>Bringing people from all parts of the world together as one…</a:t>
            </a:r>
          </a:p>
        </p:txBody>
      </p:sp>
      <p:sp>
        <p:nvSpPr>
          <p:cNvPr id="14" name="TextBox 13">
            <a:hlinkClick r:id="rId2"/>
            <a:extLst>
              <a:ext uri="{FF2B5EF4-FFF2-40B4-BE49-F238E27FC236}">
                <a16:creationId xmlns:a16="http://schemas.microsoft.com/office/drawing/2014/main" id="{CD0635CB-052D-4E02-9B75-DFE698786C9B}"/>
              </a:ext>
            </a:extLst>
          </p:cNvPr>
          <p:cNvSpPr txBox="1"/>
          <p:nvPr/>
        </p:nvSpPr>
        <p:spPr>
          <a:xfrm>
            <a:off x="2709645" y="2347575"/>
            <a:ext cx="6199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  <a:hlinkClick r:id="rId2"/>
              </a:rPr>
              <a:t>https://www.youtube.com/watch?v=EU9wQVm1Z00</a:t>
            </a:r>
            <a:endParaRPr lang="en-GB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0613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latin typeface="Trebuchet MS" panose="020B0603020202020204" pitchFamily="34" charset="0"/>
              </a:rPr>
              <a:t>Bibliography…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/>
              <a:t>Beijing 2008 Olympic Games : An environmental review. (2017). Nairobi : United Nations Environment Programme.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Chen, C., </a:t>
            </a:r>
            <a:r>
              <a:rPr lang="en-GB" dirty="0" err="1"/>
              <a:t>Colapinto</a:t>
            </a:r>
            <a:r>
              <a:rPr lang="en-GB" dirty="0"/>
              <a:t>, C. and Luo, Q. (2012). The 2008 Beijing Olympics opening ceremony: visual insights into China's soft power. </a:t>
            </a:r>
            <a:r>
              <a:rPr lang="en-GB" i="1" dirty="0"/>
              <a:t>Visual Studies</a:t>
            </a:r>
            <a:r>
              <a:rPr lang="en-GB" dirty="0"/>
              <a:t>, 27(2), pp.188-195.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Cheung, K. (2010). Economic Analysis of the Beijing Green Olympics: Implications on Environmental Protection in China. </a:t>
            </a:r>
            <a:r>
              <a:rPr lang="en-GB" i="1" dirty="0"/>
              <a:t>International Journal of Economics and Finance</a:t>
            </a:r>
            <a:r>
              <a:rPr lang="en-GB" dirty="0"/>
              <a:t>, 2(3).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Du, X. and Mendelsohn, R. (2011). Estimating the value of the reduction in air pollution during the Beijing Olympics. </a:t>
            </a:r>
            <a:r>
              <a:rPr lang="en-GB" i="1" dirty="0"/>
              <a:t>Environment and Development Economics</a:t>
            </a:r>
            <a:r>
              <a:rPr lang="en-GB" dirty="0"/>
              <a:t>, 16(06), pp.735-749.</a:t>
            </a:r>
          </a:p>
        </p:txBody>
      </p:sp>
    </p:spTree>
    <p:extLst>
      <p:ext uri="{BB962C8B-B14F-4D97-AF65-F5344CB8AC3E}">
        <p14:creationId xmlns:p14="http://schemas.microsoft.com/office/powerpoint/2010/main" val="39367742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399245"/>
            <a:ext cx="10058400" cy="5469849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dirty="0"/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Independent environmental assessment. (2009). Nairobi, Kenya: UNEP.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Johnson, R. (2008). Pollution at the Beijing Olympic Games. </a:t>
            </a:r>
            <a:r>
              <a:rPr lang="en-GB" i="1" dirty="0"/>
              <a:t>Weather</a:t>
            </a:r>
            <a:r>
              <a:rPr lang="en-GB" dirty="0"/>
              <a:t>, 63(11), pp.346-346.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 err="1"/>
              <a:t>Kosciejew</a:t>
            </a:r>
            <a:r>
              <a:rPr lang="en-GB" dirty="0"/>
              <a:t>, M. (2009). The Constitutive Effects of the 2008 Beijing Olympic Games’ Documentation in Constructing the ‘New China’. </a:t>
            </a:r>
            <a:r>
              <a:rPr lang="en-GB" i="1" dirty="0"/>
              <a:t>The International Journal of the Humanities: Annual Review</a:t>
            </a:r>
            <a:r>
              <a:rPr lang="en-GB" dirty="0"/>
              <a:t>, 7(8), pp.151-162.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Lee, A. (2010). Did the Olympics help the nation branding of China? Comparing public perception of China with the Olympics before and after the 2008 Beijing Olympics in Hong Kong. </a:t>
            </a:r>
            <a:r>
              <a:rPr lang="en-GB" i="1" dirty="0"/>
              <a:t>Place Branding and Public Diplomacy</a:t>
            </a:r>
            <a:r>
              <a:rPr lang="en-GB" dirty="0"/>
              <a:t>, 6(3), pp.207-227.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Lee, S., Lee, C., Kang, J., Lee, E. and Jeon, Y. (2012). Residents' Perception of the 2008 Beijing Olympics: Comparison of Pre- and Post-Impacts. </a:t>
            </a:r>
            <a:r>
              <a:rPr lang="en-GB" i="1" dirty="0"/>
              <a:t>International Journal of Tourism Research</a:t>
            </a:r>
            <a:r>
              <a:rPr lang="en-GB" dirty="0"/>
              <a:t>, 15(3), pp.209-225.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Li, S., Blake, A. and Thomas, R. (2013). Modelling the economic impact of sports events: The case of the Beijing Olympics. </a:t>
            </a:r>
            <a:r>
              <a:rPr lang="en-GB" i="1" dirty="0"/>
              <a:t>Economic Modelling</a:t>
            </a:r>
            <a:r>
              <a:rPr lang="en-GB" dirty="0"/>
              <a:t>, 30, pp.235-244.</a:t>
            </a:r>
          </a:p>
        </p:txBody>
      </p:sp>
    </p:spTree>
    <p:extLst>
      <p:ext uri="{BB962C8B-B14F-4D97-AF65-F5344CB8AC3E}">
        <p14:creationId xmlns:p14="http://schemas.microsoft.com/office/powerpoint/2010/main" val="4493286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86603"/>
            <a:ext cx="10058400" cy="5582491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/>
              <a:t>Liu, D., Broom, D. and Wilson, R. (2014). Legacy of the Beijing Olympic Games: a non-host city perspective. </a:t>
            </a:r>
            <a:r>
              <a:rPr lang="en-GB" i="1" dirty="0"/>
              <a:t>European Sport Management Quarterly</a:t>
            </a:r>
            <a:r>
              <a:rPr lang="en-GB" dirty="0"/>
              <a:t>, 14(5), pp.485-502.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Luo, S. and Huang, F. (2013). China's Olympic Dream and the Legacies of the Beijing Olympics. </a:t>
            </a:r>
            <a:r>
              <a:rPr lang="en-GB" i="1" dirty="0"/>
              <a:t>The International Journal of the History of Sport</a:t>
            </a:r>
            <a:r>
              <a:rPr lang="en-GB" dirty="0"/>
              <a:t>, 30(4), pp.443-452.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 err="1"/>
              <a:t>Mangan</a:t>
            </a:r>
            <a:r>
              <a:rPr lang="en-GB" dirty="0"/>
              <a:t>, J. and </a:t>
            </a:r>
            <a:r>
              <a:rPr lang="en-GB" dirty="0" err="1"/>
              <a:t>Dyreson</a:t>
            </a:r>
            <a:r>
              <a:rPr lang="en-GB" dirty="0"/>
              <a:t>, M. (</a:t>
            </a:r>
            <a:r>
              <a:rPr lang="en-GB" dirty="0" err="1"/>
              <a:t>n.d.</a:t>
            </a:r>
            <a:r>
              <a:rPr lang="en-GB" dirty="0"/>
              <a:t>). </a:t>
            </a:r>
            <a:r>
              <a:rPr lang="en-GB" i="1" dirty="0"/>
              <a:t>Olympic legacies</a:t>
            </a:r>
            <a:r>
              <a:rPr lang="en-GB" dirty="0"/>
              <a:t>. London: London : Routledge.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Press Conference on the Beijing Olympics and the Beijing Economy. (2008). In: </a:t>
            </a:r>
            <a:r>
              <a:rPr lang="en-GB" i="1" dirty="0"/>
              <a:t>Press Conference on the Beijing Olympics and the Beijing Economy</a:t>
            </a:r>
            <a:r>
              <a:rPr lang="en-GB" dirty="0"/>
              <a:t>. [online] Beijing. Available at: http://web.b.ebscohost.com.ezproxy.uwtsd.ac.uk/ehost/pdfviewer/pdfviewer?vid=1&amp;sid=a7cde8bd-07ee-4b6e-bd35-353f57bfd1ae%40sessionmgr103 [Accessed 22 Nov. 2017].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 err="1"/>
              <a:t>Preuss</a:t>
            </a:r>
            <a:r>
              <a:rPr lang="en-GB" dirty="0"/>
              <a:t>, H. and </a:t>
            </a:r>
            <a:r>
              <a:rPr lang="en-GB" dirty="0" err="1"/>
              <a:t>Alfs</a:t>
            </a:r>
            <a:r>
              <a:rPr lang="en-GB" dirty="0"/>
              <a:t>, C. (2011). </a:t>
            </a:r>
            <a:r>
              <a:rPr lang="en-GB" dirty="0" err="1"/>
              <a:t>Signaling</a:t>
            </a:r>
            <a:r>
              <a:rPr lang="en-GB" dirty="0"/>
              <a:t> through the 2008 Beijing Olympics—Using Mega Sport Events to Change the Perception and Image of the Host. </a:t>
            </a:r>
            <a:r>
              <a:rPr lang="en-GB" i="1" dirty="0"/>
              <a:t>European Sport Management Quarterly</a:t>
            </a:r>
            <a:r>
              <a:rPr lang="en-GB" dirty="0"/>
              <a:t>, 11(1), pp.55-71.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 err="1"/>
              <a:t>Preuss</a:t>
            </a:r>
            <a:r>
              <a:rPr lang="en-GB" dirty="0"/>
              <a:t>, H. and </a:t>
            </a:r>
            <a:r>
              <a:rPr lang="en-GB" dirty="0" err="1"/>
              <a:t>Alfs</a:t>
            </a:r>
            <a:r>
              <a:rPr lang="en-GB" dirty="0"/>
              <a:t>, C. (2011). </a:t>
            </a:r>
            <a:r>
              <a:rPr lang="en-GB" dirty="0" err="1"/>
              <a:t>Signaling</a:t>
            </a:r>
            <a:r>
              <a:rPr lang="en-GB" dirty="0"/>
              <a:t> through the 2008 Beijing Olympics—Using Mega Sport Events to Change the Perception and Image of the Host. </a:t>
            </a:r>
            <a:r>
              <a:rPr lang="en-GB" i="1" dirty="0"/>
              <a:t>European Sport Management Quarterly</a:t>
            </a:r>
            <a:r>
              <a:rPr lang="en-GB" dirty="0"/>
              <a:t>, 11(1), pp.55-71.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Tang, X., Shao, M., Hu, M., Wang, Z. and Zhang, J. (2009). Comment on “Atmospheric Particulate Matter Pollution during the 2008 Beijing Olympics”. </a:t>
            </a:r>
            <a:r>
              <a:rPr lang="en-GB" i="1" dirty="0"/>
              <a:t>Environmental Science &amp; Technology</a:t>
            </a:r>
            <a:r>
              <a:rPr lang="en-GB" dirty="0"/>
              <a:t>, 43(19), pp.7588-7588.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2643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86603"/>
            <a:ext cx="10058400" cy="5582491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/>
              <a:t>Weed, M. (2008). </a:t>
            </a:r>
            <a:r>
              <a:rPr lang="en-GB" i="1" dirty="0"/>
              <a:t>Olympic tourism</a:t>
            </a:r>
            <a:r>
              <a:rPr lang="en-GB" dirty="0"/>
              <a:t>. Oxford: Butterworth-Heinemann.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Worden, M., Tong, B., Ching, F., Cohen, J. and Worden, M. (2014). </a:t>
            </a:r>
            <a:r>
              <a:rPr lang="en-GB" i="1" dirty="0"/>
              <a:t>China's Great Leap</a:t>
            </a:r>
            <a:r>
              <a:rPr lang="en-GB" dirty="0"/>
              <a:t>. New York, USA: Seven Stories Press.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Yang, Y., Li, R., Li, W., Wang, M., Cao, Y., Wu, Z. and Xu, Q. (2013). The Association between Ambient Air Pollution and Daily Mortality in Beijing after the 2008 Olympics: A Time Series Study. </a:t>
            </a:r>
            <a:r>
              <a:rPr lang="en-GB" i="1" dirty="0" err="1"/>
              <a:t>PLoS</a:t>
            </a:r>
            <a:r>
              <a:rPr lang="en-GB" i="1" dirty="0"/>
              <a:t> ONE</a:t>
            </a:r>
            <a:r>
              <a:rPr lang="en-GB" dirty="0"/>
              <a:t>, 8(10), p.e76759.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Edwards, R. (2013). The role of fear and envy in the discursive construction of the Beijing Olympics in British broadsheets. </a:t>
            </a:r>
            <a:r>
              <a:rPr lang="en-GB" i="1" dirty="0"/>
              <a:t>Critical Discourse Studies</a:t>
            </a:r>
            <a:r>
              <a:rPr lang="en-GB" dirty="0"/>
              <a:t>, 10(3), pp.275-297.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Hu, R. and Henry, I. (2016). The Development of the Olympic Narrative in Chinese Elite Sport Discourse from Its First Successful Olympic Bid to the Post-Beijing Games Era. </a:t>
            </a:r>
            <a:r>
              <a:rPr lang="en-GB" i="1" dirty="0"/>
              <a:t>The International Journal of the History of Sport</a:t>
            </a:r>
            <a:r>
              <a:rPr lang="en-GB" dirty="0"/>
              <a:t>, 33(12), pp.1427-1448.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Law, W. (2010). The State, Citizenship Education, and International Events in a Global Age: The 2008 Beijing Olympic Games. </a:t>
            </a:r>
            <a:r>
              <a:rPr lang="en-GB" i="1" dirty="0"/>
              <a:t>Comparative Education Review</a:t>
            </a:r>
            <a:r>
              <a:rPr lang="en-GB" dirty="0"/>
              <a:t>, 54(3), pp.343-367.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Liu, D., Broom, D. and Wilson, R. (2014). Legacy of the Beijing Olympic Games: a non-host city perspective. </a:t>
            </a:r>
            <a:r>
              <a:rPr lang="en-GB" i="1" dirty="0"/>
              <a:t>European Sport Management Quarterly</a:t>
            </a:r>
            <a:r>
              <a:rPr lang="en-GB" dirty="0"/>
              <a:t>, 14(5), pp.485-502.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Zhou, J. (2007). Healing the wounds of Tiananmen: Beijing Olympics and beyond. </a:t>
            </a:r>
            <a:r>
              <a:rPr lang="en-GB" i="1" dirty="0"/>
              <a:t>The Lancet</a:t>
            </a:r>
            <a:r>
              <a:rPr lang="en-GB" dirty="0"/>
              <a:t>, 370(9586), p.484.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89577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Custom 3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FF0000"/>
      </a:accent1>
      <a:accent2>
        <a:srgbClr val="FFBD47"/>
      </a:accent2>
      <a:accent3>
        <a:srgbClr val="C00000"/>
      </a:accent3>
      <a:accent4>
        <a:srgbClr val="FF8427"/>
      </a:accent4>
      <a:accent5>
        <a:srgbClr val="CC9900"/>
      </a:accent5>
      <a:accent6>
        <a:srgbClr val="FF0000"/>
      </a:accent6>
      <a:hlink>
        <a:srgbClr val="CC9900"/>
      </a:hlink>
      <a:folHlink>
        <a:srgbClr val="666699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Retrospect">
  <a:themeElements>
    <a:clrScheme name="Custom 3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FF0000"/>
      </a:accent1>
      <a:accent2>
        <a:srgbClr val="FFBD47"/>
      </a:accent2>
      <a:accent3>
        <a:srgbClr val="C00000"/>
      </a:accent3>
      <a:accent4>
        <a:srgbClr val="FF8427"/>
      </a:accent4>
      <a:accent5>
        <a:srgbClr val="CC9900"/>
      </a:accent5>
      <a:accent6>
        <a:srgbClr val="FF0000"/>
      </a:accent6>
      <a:hlink>
        <a:srgbClr val="CC9900"/>
      </a:hlink>
      <a:folHlink>
        <a:srgbClr val="666699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476</TotalTime>
  <Words>379</Words>
  <Application>Microsoft Office PowerPoint</Application>
  <PresentationFormat>Widescreen</PresentationFormat>
  <Paragraphs>81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华文新魏</vt:lpstr>
      <vt:lpstr>Arial</vt:lpstr>
      <vt:lpstr>Calibri</vt:lpstr>
      <vt:lpstr>Calibri Light</vt:lpstr>
      <vt:lpstr>Trebuchet MS</vt:lpstr>
      <vt:lpstr>Wingdings</vt:lpstr>
      <vt:lpstr>Wingdings 3</vt:lpstr>
      <vt:lpstr>Facet</vt:lpstr>
      <vt:lpstr>Retrospect</vt:lpstr>
      <vt:lpstr>What have been the effects on Beijing from the Beijing 2008 Olympics?</vt:lpstr>
      <vt:lpstr>Introduction…</vt:lpstr>
      <vt:lpstr>Why this research question?</vt:lpstr>
      <vt:lpstr>Materials being used…/ Methodology… </vt:lpstr>
      <vt:lpstr>Data so far…</vt:lpstr>
      <vt:lpstr>Anticipated results…</vt:lpstr>
      <vt:lpstr>PowerPoint Presentation</vt:lpstr>
      <vt:lpstr>Bringing people from all parts of the world together as one…</vt:lpstr>
      <vt:lpstr>Bibliography…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have been the effects on Beijing from the Beijing 2008 Olympics?</dc:title>
  <dc:creator>Carys Long</dc:creator>
  <cp:lastModifiedBy>Carys Long (1402241)</cp:lastModifiedBy>
  <cp:revision>22</cp:revision>
  <dcterms:created xsi:type="dcterms:W3CDTF">2018-02-12T23:50:25Z</dcterms:created>
  <dcterms:modified xsi:type="dcterms:W3CDTF">2018-03-07T12:29:47Z</dcterms:modified>
</cp:coreProperties>
</file>