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5" r:id="rId1"/>
  </p:sldMasterIdLst>
  <p:notesMasterIdLst>
    <p:notesMasterId r:id="rId19"/>
  </p:notesMasterIdLst>
  <p:sldIdLst>
    <p:sldId id="256" r:id="rId2"/>
    <p:sldId id="287" r:id="rId3"/>
    <p:sldId id="258" r:id="rId4"/>
    <p:sldId id="260" r:id="rId5"/>
    <p:sldId id="264" r:id="rId6"/>
    <p:sldId id="276" r:id="rId7"/>
    <p:sldId id="277" r:id="rId8"/>
    <p:sldId id="278" r:id="rId9"/>
    <p:sldId id="279" r:id="rId10"/>
    <p:sldId id="280" r:id="rId11"/>
    <p:sldId id="273" r:id="rId12"/>
    <p:sldId id="281" r:id="rId13"/>
    <p:sldId id="282" r:id="rId14"/>
    <p:sldId id="283" r:id="rId15"/>
    <p:sldId id="284" r:id="rId16"/>
    <p:sldId id="285" r:id="rId17"/>
    <p:sldId id="286" r:id="rId18"/>
  </p:sldIdLst>
  <p:sldSz cx="18288000" cy="10287000"/>
  <p:notesSz cx="6858000" cy="9144000"/>
  <p:embeddedFontLst>
    <p:embeddedFont>
      <p:font typeface="Cambria" panose="02040503050406030204" pitchFamily="18" charset="0"/>
      <p:regular r:id="rId20"/>
      <p:bold r:id="rId21"/>
      <p:italic r:id="rId22"/>
      <p:boldItalic r:id="rId23"/>
    </p:embeddedFont>
    <p:embeddedFont>
      <p:font typeface="Poppins" panose="00000500000000000000" pitchFamily="2" charset="0"/>
      <p:regular r:id="rId24"/>
      <p:bold r:id="rId25"/>
      <p:italic r:id="rId26"/>
      <p:boldItalic r:id="rId27"/>
    </p:embeddedFont>
    <p:embeddedFont>
      <p:font typeface="Poppins ExtraLight" panose="00000300000000000000" pitchFamily="2" charset="0"/>
      <p:regular r:id="rId28"/>
      <p:bold r:id="rId29"/>
      <p:italic r:id="rId30"/>
      <p:boldItalic r:id="rId31"/>
    </p:embeddedFont>
    <p:embeddedFont>
      <p:font typeface="Poppins Medium" panose="00000600000000000000" pitchFamily="2" charset="0"/>
      <p:regular r:id="rId32"/>
      <p:bold r:id="rId33"/>
      <p:italic r:id="rId34"/>
      <p:boldItalic r:id="rId35"/>
    </p:embeddedFont>
    <p:embeddedFont>
      <p:font typeface="Titillium Web" panose="00000500000000000000" pitchFamily="2"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2D41ACC-892B-40A2-B656-82D425D7BD71}">
  <a:tblStyle styleId="{92D41ACC-892B-40A2-B656-82D425D7BD71}"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551" autoAdjust="0"/>
  </p:normalViewPr>
  <p:slideViewPr>
    <p:cSldViewPr snapToGrid="0">
      <p:cViewPr varScale="1">
        <p:scale>
          <a:sx n="30" d="100"/>
          <a:sy n="30" d="100"/>
        </p:scale>
        <p:origin x="1460"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font" Target="fonts/font20.fntdata"/><Relationship Id="rId21" Type="http://schemas.openxmlformats.org/officeDocument/2006/relationships/font" Target="fonts/font2.fntdata"/><Relationship Id="rId34" Type="http://schemas.openxmlformats.org/officeDocument/2006/relationships/font" Target="fonts/font15.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font" Target="fonts/font18.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font" Target="fonts/font17.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font" Target="fonts/font1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Hello, my esteemed mates, faculty members and other researchers. My name is [</a:t>
            </a:r>
            <a:r>
              <a:rPr lang="en-US" sz="1100" b="1" i="0" u="none" strike="noStrike" cap="none" dirty="0">
                <a:solidFill>
                  <a:srgbClr val="000000"/>
                </a:solidFill>
                <a:effectLst/>
                <a:latin typeface="Arial"/>
                <a:ea typeface="Arial"/>
                <a:cs typeface="Arial"/>
                <a:sym typeface="Arial"/>
              </a:rPr>
              <a:t>Sebastiao </a:t>
            </a:r>
            <a:r>
              <a:rPr lang="en-US" sz="1100" b="1" i="0" u="none" strike="noStrike" cap="none">
                <a:solidFill>
                  <a:srgbClr val="000000"/>
                </a:solidFill>
                <a:effectLst/>
                <a:latin typeface="Arial"/>
                <a:ea typeface="Arial"/>
                <a:cs typeface="Arial"/>
                <a:sym typeface="Arial"/>
              </a:rPr>
              <a:t>Clemente Fernandes ID 2243325</a:t>
            </a:r>
            <a:r>
              <a:rPr lang="en-US" sz="1100" b="0" i="0" u="none" strike="noStrike" cap="none">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and it is my pleasure to introduce my study on "</a:t>
            </a:r>
            <a:r>
              <a:rPr lang="en-US" sz="1100" b="1" i="1" u="none" strike="noStrike" cap="none" dirty="0">
                <a:solidFill>
                  <a:srgbClr val="000000"/>
                </a:solidFill>
                <a:effectLst/>
                <a:latin typeface="Arial"/>
                <a:ea typeface="Arial"/>
                <a:cs typeface="Arial"/>
                <a:sym typeface="Arial"/>
              </a:rPr>
              <a:t>Artificial Intelligence and Human Collaboration in the Hotel and Hospitality Sector: Balancing Technological Innovation with Guest Experience Excellence</a:t>
            </a:r>
            <a:r>
              <a:rPr lang="en-US" sz="1100" b="0" i="0" u="none" strike="noStrike" cap="none" dirty="0">
                <a:solidFill>
                  <a:srgbClr val="000000"/>
                </a:solidFill>
                <a:effectLst/>
                <a:latin typeface="Arial"/>
                <a:ea typeface="Arial"/>
                <a:cs typeface="Arial"/>
                <a:sym typeface="Arial"/>
              </a:rPr>
              <a:t>." The presentation is part of my Level 6 study on the Contemporary Themes in the Hotel and Hospitality Sector module.</a:t>
            </a:r>
            <a:endParaRPr lang="en-US" dirty="0"/>
          </a:p>
          <a:p>
            <a:pPr marL="0" lvl="0" indent="0" algn="l" rtl="0">
              <a:spcBef>
                <a:spcPts val="0"/>
              </a:spcBef>
              <a:spcAft>
                <a:spcPts val="0"/>
              </a:spcAft>
              <a:buNone/>
            </a:pPr>
            <a:endParaRPr dirty="0"/>
          </a:p>
        </p:txBody>
      </p:sp>
      <p:sp>
        <p:nvSpPr>
          <p:cNvPr id="116" name="Google Shape;11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C2F8CE5B-8075-E2FD-EACE-049086F1365C}"/>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E1644F15-96A9-107E-7802-28AB557390D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58" name="Google Shape;158;p3:notes">
            <a:extLst>
              <a:ext uri="{FF2B5EF4-FFF2-40B4-BE49-F238E27FC236}">
                <a16:creationId xmlns:a16="http://schemas.microsoft.com/office/drawing/2014/main" id="{1A6A826D-D103-3325-6001-A781ACBD536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10946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concept of artificial intelligence and human collaboration is a significant change in both the hospitality service delivery and hospitality operations, as Ivanov and Webster (2019) note. This theme is widely present due to unmatched technological acceleration, the changing consumer demands that require not only technological convenience but also genuine human interaction, and ever-growing competitive pressure that insists on operational excellence (</a:t>
            </a:r>
            <a:r>
              <a:rPr lang="en-US" dirty="0" err="1"/>
              <a:t>Batabyal</a:t>
            </a:r>
            <a:r>
              <a:rPr lang="en-US" dirty="0"/>
              <a:t> and Das, 2019). Cooper and Hall (2023) note that recovery after the pandemic and rapid </a:t>
            </a:r>
            <a:r>
              <a:rPr lang="en-US" dirty="0" err="1"/>
              <a:t>digitalisation</a:t>
            </a:r>
            <a:r>
              <a:rPr lang="en-US" dirty="0"/>
              <a:t> put an optimum AI-human balance in a significantly more important role. Dixit (2020) states that redesigning the hospitality service paradigm is essentially what we are doing, and </a:t>
            </a:r>
            <a:r>
              <a:rPr lang="en-US" dirty="0" err="1"/>
              <a:t>Wavei</a:t>
            </a:r>
            <a:r>
              <a:rPr lang="en-US" dirty="0"/>
              <a:t>, Lo and </a:t>
            </a:r>
            <a:r>
              <a:rPr lang="en-US" dirty="0" err="1"/>
              <a:t>Gedecho</a:t>
            </a:r>
            <a:r>
              <a:rPr lang="en-US" dirty="0"/>
              <a:t> (2025) state that this integration does not replace the human elements, rendering hospitality experiences memorable and meaningful.</a:t>
            </a:r>
            <a:endParaRPr dirty="0"/>
          </a:p>
        </p:txBody>
      </p:sp>
      <p:sp>
        <p:nvSpPr>
          <p:cNvPr id="158" name="Google Shape;15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Modern AI applications in the hospitality sector include chatbots, virtual concierges, predictive analytics, and robot products. The introduction of AI technologies does not substitute human </a:t>
            </a:r>
            <a:r>
              <a:rPr lang="en-US" dirty="0" err="1"/>
              <a:t>labour</a:t>
            </a:r>
            <a:r>
              <a:rPr lang="en-US" dirty="0"/>
              <a:t> in the collaborative ecosystems but supports them. Ivanov and Webster (2019) show that AI performs well in data processing and consistency in operations at the expense of being less intuitive, having less cultural awareness, and providing fewer spontaneous solutions, which define extraordinary employees in the hospitality industry. According to </a:t>
            </a:r>
            <a:r>
              <a:rPr lang="en-US" dirty="0" err="1"/>
              <a:t>Chkoniya</a:t>
            </a:r>
            <a:r>
              <a:rPr lang="en-US" dirty="0"/>
              <a:t> (2021), predictive analytics can be used to offer </a:t>
            </a:r>
            <a:r>
              <a:rPr lang="en-US" dirty="0" err="1"/>
              <a:t>personalised</a:t>
            </a:r>
            <a:r>
              <a:rPr lang="en-US" dirty="0"/>
              <a:t> experiences to guests by using the pattern of booking, but information needs human interpretation to be used effectively. The cooperation between AI and humans is particularly critical in customer relationship management. </a:t>
            </a:r>
            <a:r>
              <a:rPr lang="en-US" dirty="0" err="1"/>
              <a:t>Wavei</a:t>
            </a:r>
            <a:r>
              <a:rPr lang="en-US" dirty="0"/>
              <a:t>, Lo and </a:t>
            </a:r>
            <a:r>
              <a:rPr lang="en-US" dirty="0" err="1"/>
              <a:t>Gedecho</a:t>
            </a:r>
            <a:r>
              <a:rPr lang="en-US" dirty="0"/>
              <a:t> (2025) show that although AI systems are efficient in capturing and </a:t>
            </a:r>
            <a:r>
              <a:rPr lang="en-US" dirty="0" err="1"/>
              <a:t>analysing</a:t>
            </a:r>
            <a:r>
              <a:rPr lang="en-US" dirty="0"/>
              <a:t> customer data, frontline workers are not going to be replaced by these systems in terms of understanding the emotions of guests, handling complex complaints, and forming meaningful relationships, which will encourage loyalty. Effective </a:t>
            </a:r>
            <a:r>
              <a:rPr lang="en-US" dirty="0" err="1"/>
              <a:t>organisations</a:t>
            </a:r>
            <a:r>
              <a:rPr lang="en-US" dirty="0"/>
              <a:t> use AI tools to supplement and not substitute the abilities of employees.</a:t>
            </a:r>
            <a:endParaRPr dirty="0"/>
          </a:p>
        </p:txBody>
      </p:sp>
      <p:sp>
        <p:nvSpPr>
          <p:cNvPr id="192" name="Google Shape;19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Santos and Silva (2019) reveal the use of AI-informed chatbots and automated marketing, which boosts customer acquisition, but human creativity and cultural intelligence are needed to tell real brand stories. Dixit (2020) highlights the fact that AI automates housekeeping, inventory, and check-in systems, whereas the more personal experience of a hotel shouldn’t be automated and instead should be supplemented by a human, personal approach, following the principles of Cooper and Hall (2023) that technology should complement and not replace human factors. Tribe (2009) locates hospitality as inherently a social activity in humanity based on the need to welcome strangers, and therefore implies that AI is a tool in human structures. Costa and Costa (2022) unveil that a sustainable competitive advantage presupposes combined approaches that build human capital and technological base, guaranteeing flexibility of workforce and responsible use of AI.</a:t>
            </a:r>
            <a:endParaRPr dirty="0"/>
          </a:p>
        </p:txBody>
      </p:sp>
      <p:sp>
        <p:nvSpPr>
          <p:cNvPr id="261" name="Google Shape;26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C4E1AD8D-6973-B3B8-C978-B438D55F9068}"/>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CBA44734-AA98-0C86-895E-A2A640E864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100" b="0" i="0" u="none" strike="noStrike" cap="none" dirty="0">
                <a:solidFill>
                  <a:srgbClr val="000000"/>
                </a:solidFill>
                <a:effectLst/>
                <a:latin typeface="Arial"/>
                <a:ea typeface="Arial"/>
                <a:cs typeface="Arial"/>
                <a:sym typeface="Arial"/>
              </a:rPr>
              <a:t>The present study is mixed research that involves a systematic literature review and the application of PESTEL analytical frameworks to address the problem, as the approach to the problem proposed by Brotherton (2015) directs. The systematic literature review analysed academic papers, industry reports, and reliable sources that concentrated on AI implementation in the hospitality industry, and the data published after 2019 was specifically used to remain timely.</a:t>
            </a:r>
          </a:p>
          <a:p>
            <a:pPr marL="158750" indent="0" algn="just">
              <a:buNone/>
            </a:pPr>
            <a:r>
              <a:rPr lang="en-GB" sz="1100" b="0" i="0" u="none" strike="noStrike" cap="none" dirty="0">
                <a:solidFill>
                  <a:srgbClr val="000000"/>
                </a:solidFill>
                <a:effectLst/>
                <a:latin typeface="Arial"/>
                <a:ea typeface="Arial"/>
                <a:cs typeface="Arial"/>
                <a:sym typeface="Arial"/>
              </a:rPr>
              <a:t>The PESTEL analysis model provides a systematic analysis of Political, Economic, Social, Technological, Environmental, and Legal aspects that impact AI-human collaboration, as suggested by Robson (2016). Such a combination makes the findings triangulated, increasing the research validity and reliability and providing a critical analysis of the existing industry practices and the ability to make evidence-based recommendations to develop sustainable AI-human collaborative models.</a:t>
            </a:r>
            <a:endParaRPr dirty="0"/>
          </a:p>
        </p:txBody>
      </p:sp>
      <p:sp>
        <p:nvSpPr>
          <p:cNvPr id="158" name="Google Shape;158;p3:notes">
            <a:extLst>
              <a:ext uri="{FF2B5EF4-FFF2-40B4-BE49-F238E27FC236}">
                <a16:creationId xmlns:a16="http://schemas.microsoft.com/office/drawing/2014/main" id="{5D04BF22-5EE1-3625-DC6D-D118565B9F9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997592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a:extLst>
            <a:ext uri="{FF2B5EF4-FFF2-40B4-BE49-F238E27FC236}">
              <a16:creationId xmlns:a16="http://schemas.microsoft.com/office/drawing/2014/main" id="{C9E86175-C910-2992-8FF1-9BB40BFE6695}"/>
            </a:ext>
          </a:extLst>
        </p:cNvPr>
        <p:cNvGrpSpPr/>
        <p:nvPr/>
      </p:nvGrpSpPr>
      <p:grpSpPr>
        <a:xfrm>
          <a:off x="0" y="0"/>
          <a:ext cx="0" cy="0"/>
          <a:chOff x="0" y="0"/>
          <a:chExt cx="0" cy="0"/>
        </a:xfrm>
      </p:grpSpPr>
      <p:sp>
        <p:nvSpPr>
          <p:cNvPr id="260" name="Google Shape;260;p9:notes">
            <a:extLst>
              <a:ext uri="{FF2B5EF4-FFF2-40B4-BE49-F238E27FC236}">
                <a16:creationId xmlns:a16="http://schemas.microsoft.com/office/drawing/2014/main" id="{A11A89BA-A885-B72A-3705-A972FB1C942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Political factors play an important role in the implementation of AI using regulatory frameworks that define the privacy of data, employment values, and technology regulation. According to the Department for Science, Innovation &amp; Technology (2026), governments across the world are developing AI ethics policies and data protection laws like GDP, which requires guests to comply with strict protocols in the management of the data they provide. As Ette (2025) points out, UKHospitality proposes balanced regulations that promote innovation without compromising on interests.</a:t>
            </a:r>
          </a:p>
          <a:p>
            <a:pPr marL="158750" indent="0">
              <a:buNone/>
            </a:pPr>
            <a:r>
              <a:rPr lang="en-GB" sz="1100" b="0" i="0" u="none" strike="noStrike" cap="none" dirty="0">
                <a:solidFill>
                  <a:srgbClr val="000000"/>
                </a:solidFill>
                <a:effectLst/>
                <a:latin typeface="Arial"/>
                <a:ea typeface="Arial"/>
                <a:cs typeface="Arial"/>
                <a:sym typeface="Arial"/>
              </a:rPr>
              <a:t>On the economic front, the implementation of AI requires a lot of capital that is invested in infrastructure, training and integration, as it was discussed by Wahab and Cooper (2014). Large organisations such as Marriott and Hilton have put up a lot of money, thus showing financial interest. Adoption, however, is constrained due to economic pressures in the aftermath of COVID, especially to smaller chains, as demonstrated by Sharma, Singh and Tyagi (2024). Economic advantages are operational efficiency gains, personalised price optimisation, and improvement in revenue management.</a:t>
            </a:r>
            <a:endParaRPr dirty="0"/>
          </a:p>
        </p:txBody>
      </p:sp>
      <p:sp>
        <p:nvSpPr>
          <p:cNvPr id="261" name="Google Shape;261;p9:notes">
            <a:extLst>
              <a:ext uri="{FF2B5EF4-FFF2-40B4-BE49-F238E27FC236}">
                <a16:creationId xmlns:a16="http://schemas.microsoft.com/office/drawing/2014/main" id="{C635572F-2C5F-F047-CCB0-36B50C69A44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92251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a:extLst>
            <a:ext uri="{FF2B5EF4-FFF2-40B4-BE49-F238E27FC236}">
              <a16:creationId xmlns:a16="http://schemas.microsoft.com/office/drawing/2014/main" id="{2152FBDA-9D87-633A-08EF-8D81AD562FB1}"/>
            </a:ext>
          </a:extLst>
        </p:cNvPr>
        <p:cNvGrpSpPr/>
        <p:nvPr/>
      </p:nvGrpSpPr>
      <p:grpSpPr>
        <a:xfrm>
          <a:off x="0" y="0"/>
          <a:ext cx="0" cy="0"/>
          <a:chOff x="0" y="0"/>
          <a:chExt cx="0" cy="0"/>
        </a:xfrm>
      </p:grpSpPr>
      <p:sp>
        <p:nvSpPr>
          <p:cNvPr id="191" name="Google Shape;191;p5:notes">
            <a:extLst>
              <a:ext uri="{FF2B5EF4-FFF2-40B4-BE49-F238E27FC236}">
                <a16:creationId xmlns:a16="http://schemas.microsoft.com/office/drawing/2014/main" id="{629FEACB-3614-0869-0A86-3D7CED61284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Modern </a:t>
            </a:r>
            <a:r>
              <a:rPr lang="en-US" dirty="0" err="1"/>
              <a:t>travellers</a:t>
            </a:r>
            <a:r>
              <a:rPr lang="en-US" dirty="0"/>
              <a:t> are both tech savvy and appreciative of human interaction, a phenomenon that Cooper and Hall (2023) observed that requires strategy AI application on transactional factors and human interaction on the experiential dimensions. Social resistance is evident when the AI seems to be concerned with cost-cutting, as Krippendorf (2011) explained. The robot concierge, Connie by Hilton, exemplifies the moderated methods, responding to simple questions and referring more complicated ones to the human employees.</a:t>
            </a:r>
          </a:p>
          <a:p>
            <a:pPr marL="0" lvl="0" indent="0" algn="l" rtl="0">
              <a:spcBef>
                <a:spcPts val="0"/>
              </a:spcBef>
              <a:spcAft>
                <a:spcPts val="0"/>
              </a:spcAft>
              <a:buNone/>
            </a:pPr>
            <a:r>
              <a:rPr lang="en-US" dirty="0"/>
              <a:t>The fast development of AI offers advanced features such as natural language processing and predictive analytics, according to the description by Ivanov and Webster (2019). Nevertheless, there are still restrictions on emotional intelligence and cultural sensitivity, which, according to </a:t>
            </a:r>
            <a:r>
              <a:rPr lang="en-US" dirty="0" err="1"/>
              <a:t>Wavei</a:t>
            </a:r>
            <a:r>
              <a:rPr lang="en-US" dirty="0"/>
              <a:t>, Lo and </a:t>
            </a:r>
            <a:r>
              <a:rPr lang="en-US" dirty="0" err="1"/>
              <a:t>Gedecho</a:t>
            </a:r>
            <a:r>
              <a:rPr lang="en-US" dirty="0"/>
              <a:t> (2025), are critical. Marriott is also a sophisticated example of the use of AI in chatbots, handling the enquiries and passing the complicated cases to human agents.</a:t>
            </a:r>
          </a:p>
        </p:txBody>
      </p:sp>
      <p:sp>
        <p:nvSpPr>
          <p:cNvPr id="192" name="Google Shape;192;p5:notes">
            <a:extLst>
              <a:ext uri="{FF2B5EF4-FFF2-40B4-BE49-F238E27FC236}">
                <a16:creationId xmlns:a16="http://schemas.microsoft.com/office/drawing/2014/main" id="{4E460008-E285-4701-10B7-5E35DB670A6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903384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a:extLst>
            <a:ext uri="{FF2B5EF4-FFF2-40B4-BE49-F238E27FC236}">
              <a16:creationId xmlns:a16="http://schemas.microsoft.com/office/drawing/2014/main" id="{FFD49288-932B-E918-C74D-ABB19071C66D}"/>
            </a:ext>
          </a:extLst>
        </p:cNvPr>
        <p:cNvGrpSpPr/>
        <p:nvPr/>
      </p:nvGrpSpPr>
      <p:grpSpPr>
        <a:xfrm>
          <a:off x="0" y="0"/>
          <a:ext cx="0" cy="0"/>
          <a:chOff x="0" y="0"/>
          <a:chExt cx="0" cy="0"/>
        </a:xfrm>
      </p:grpSpPr>
      <p:sp>
        <p:nvSpPr>
          <p:cNvPr id="260" name="Google Shape;260;p9:notes">
            <a:extLst>
              <a:ext uri="{FF2B5EF4-FFF2-40B4-BE49-F238E27FC236}">
                <a16:creationId xmlns:a16="http://schemas.microsoft.com/office/drawing/2014/main" id="{B20CE6ED-68D9-D143-E399-14E7321690C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Environmental reasons are associated with sustainability and efficiency of operation. AI has potentials to </a:t>
            </a:r>
            <a:r>
              <a:rPr lang="en-US" sz="1100" b="0" i="0" u="none" strike="noStrike" cap="none" dirty="0" err="1">
                <a:solidFill>
                  <a:srgbClr val="000000"/>
                </a:solidFill>
                <a:effectLst/>
                <a:latin typeface="Arial"/>
                <a:ea typeface="Arial"/>
                <a:cs typeface="Arial"/>
                <a:sym typeface="Arial"/>
              </a:rPr>
              <a:t>optimise</a:t>
            </a:r>
            <a:r>
              <a:rPr lang="en-US" sz="1100" b="0" i="0" u="none" strike="noStrike" cap="none" dirty="0">
                <a:solidFill>
                  <a:srgbClr val="000000"/>
                </a:solidFill>
                <a:effectLst/>
                <a:latin typeface="Arial"/>
                <a:ea typeface="Arial"/>
                <a:cs typeface="Arial"/>
                <a:sym typeface="Arial"/>
              </a:rPr>
              <a:t> energy consumption via smart climate regulation and resource </a:t>
            </a:r>
            <a:r>
              <a:rPr lang="en-US" sz="1100" b="0" i="0" u="none" strike="noStrike" cap="none" dirty="0" err="1">
                <a:solidFill>
                  <a:srgbClr val="000000"/>
                </a:solidFill>
                <a:effectLst/>
                <a:latin typeface="Arial"/>
                <a:ea typeface="Arial"/>
                <a:cs typeface="Arial"/>
                <a:sym typeface="Arial"/>
              </a:rPr>
              <a:t>utilisation</a:t>
            </a:r>
            <a:r>
              <a:rPr lang="en-US" sz="1100" b="0" i="0" u="none" strike="noStrike" cap="none" dirty="0">
                <a:solidFill>
                  <a:srgbClr val="000000"/>
                </a:solidFill>
                <a:effectLst/>
                <a:latin typeface="Arial"/>
                <a:ea typeface="Arial"/>
                <a:cs typeface="Arial"/>
                <a:sym typeface="Arial"/>
              </a:rPr>
              <a:t> by </a:t>
            </a:r>
            <a:r>
              <a:rPr lang="en-US" sz="1100" b="0" i="0" u="none" strike="noStrike" cap="none" dirty="0" err="1">
                <a:solidFill>
                  <a:srgbClr val="000000"/>
                </a:solidFill>
                <a:effectLst/>
                <a:latin typeface="Arial"/>
                <a:ea typeface="Arial"/>
                <a:cs typeface="Arial"/>
                <a:sym typeface="Arial"/>
              </a:rPr>
              <a:t>minimising</a:t>
            </a:r>
            <a:r>
              <a:rPr lang="en-US" sz="1100" b="0" i="0" u="none" strike="noStrike" cap="none" dirty="0">
                <a:solidFill>
                  <a:srgbClr val="000000"/>
                </a:solidFill>
                <a:effectLst/>
                <a:latin typeface="Arial"/>
                <a:ea typeface="Arial"/>
                <a:cs typeface="Arial"/>
                <a:sym typeface="Arial"/>
              </a:rPr>
              <a:t> the environmental footprints as discussed by Costa and Costa (2022). By helping to predict demand, predictive analytics ensures that food waste is </a:t>
            </a:r>
            <a:r>
              <a:rPr lang="en-US" sz="1100" b="0" i="0" u="none" strike="noStrike" cap="none" dirty="0" err="1">
                <a:solidFill>
                  <a:srgbClr val="000000"/>
                </a:solidFill>
                <a:effectLst/>
                <a:latin typeface="Arial"/>
                <a:ea typeface="Arial"/>
                <a:cs typeface="Arial"/>
                <a:sym typeface="Arial"/>
              </a:rPr>
              <a:t>minimised</a:t>
            </a:r>
            <a:r>
              <a:rPr lang="en-US" sz="1100" b="0" i="0" u="none" strike="noStrike" cap="none" dirty="0">
                <a:solidFill>
                  <a:srgbClr val="000000"/>
                </a:solidFill>
                <a:effectLst/>
                <a:latin typeface="Arial"/>
                <a:ea typeface="Arial"/>
                <a:cs typeface="Arial"/>
                <a:sym typeface="Arial"/>
              </a:rPr>
              <a:t>, which aligns with the sustainability requirements pointed out by Danzer and Zeidler (2025) and </a:t>
            </a:r>
            <a:r>
              <a:rPr lang="en-US" sz="1100" b="0" i="0" u="none" strike="noStrike" cap="none" dirty="0" err="1">
                <a:solidFill>
                  <a:srgbClr val="000000"/>
                </a:solidFill>
                <a:effectLst/>
                <a:latin typeface="Arial"/>
                <a:ea typeface="Arial"/>
                <a:cs typeface="Arial"/>
                <a:sym typeface="Arial"/>
              </a:rPr>
              <a:t>Socaci</a:t>
            </a:r>
            <a:r>
              <a:rPr lang="en-US" sz="1100" b="0" i="0" u="none" strike="noStrike" cap="none" dirty="0">
                <a:solidFill>
                  <a:srgbClr val="000000"/>
                </a:solidFill>
                <a:effectLst/>
                <a:latin typeface="Arial"/>
                <a:ea typeface="Arial"/>
                <a:cs typeface="Arial"/>
                <a:sym typeface="Arial"/>
              </a:rPr>
              <a:t> (2020), and adds value to the brand whilst decreasing the expenses.</a:t>
            </a:r>
          </a:p>
          <a:p>
            <a:pPr marL="158750" indent="0">
              <a:buNone/>
            </a:pPr>
            <a:r>
              <a:rPr lang="en-US" sz="1100" b="0" i="0" u="none" strike="noStrike" cap="none" dirty="0">
                <a:solidFill>
                  <a:srgbClr val="000000"/>
                </a:solidFill>
                <a:effectLst/>
                <a:latin typeface="Arial"/>
                <a:ea typeface="Arial"/>
                <a:cs typeface="Arial"/>
                <a:sym typeface="Arial"/>
              </a:rPr>
              <a:t>The legal factors include liability, employment and intellectual property considerations as described by the British Columbia Law Institute (2024). The use of AI is a complicated legal matter concerning automated decision-making. Employment law issues come into play as employment positions change and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have to balance between the redundancy laws and reskilling their workforces, as discussed by Faulkner, </a:t>
            </a:r>
            <a:r>
              <a:rPr lang="en-US" sz="1100" b="0" i="0" u="none" strike="noStrike" cap="none" dirty="0" err="1">
                <a:solidFill>
                  <a:srgbClr val="000000"/>
                </a:solidFill>
                <a:effectLst/>
                <a:latin typeface="Arial"/>
                <a:ea typeface="Arial"/>
                <a:cs typeface="Arial"/>
                <a:sym typeface="Arial"/>
              </a:rPr>
              <a:t>Moscardo</a:t>
            </a:r>
            <a:r>
              <a:rPr lang="en-US" sz="1100" b="0" i="0" u="none" strike="noStrike" cap="none" dirty="0">
                <a:solidFill>
                  <a:srgbClr val="000000"/>
                </a:solidFill>
                <a:effectLst/>
                <a:latin typeface="Arial"/>
                <a:ea typeface="Arial"/>
                <a:cs typeface="Arial"/>
                <a:sym typeface="Arial"/>
              </a:rPr>
              <a:t> and Laws (2001). Ethical AI frameworks, transparent decision-making, and workforce development are some of the industry responses.</a:t>
            </a:r>
          </a:p>
        </p:txBody>
      </p:sp>
      <p:sp>
        <p:nvSpPr>
          <p:cNvPr id="261" name="Google Shape;261;p9:notes">
            <a:extLst>
              <a:ext uri="{FF2B5EF4-FFF2-40B4-BE49-F238E27FC236}">
                <a16:creationId xmlns:a16="http://schemas.microsoft.com/office/drawing/2014/main" id="{F8D7862F-9328-26B5-9DDD-CA031E0B43B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68482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A38F0794-E42D-E591-1AB3-3816CD86E736}"/>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BA35A282-35F6-8415-06A0-585533A306F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100" b="0" i="0" u="none" strike="noStrike" cap="none" dirty="0">
                <a:solidFill>
                  <a:srgbClr val="000000"/>
                </a:solidFill>
                <a:effectLst/>
                <a:latin typeface="Arial"/>
                <a:ea typeface="Arial"/>
                <a:cs typeface="Arial"/>
                <a:sym typeface="Arial"/>
              </a:rPr>
              <a:t>Critical analysis shows both good things and shortcomings. The strengths are the active innovation adoption, strategic human-technology working frameworks, and customer-centred implementation strategies that maintain the human component of hospitality. Large chains of hotels show complex integration plans at the level of balancing efficiency with the quality of experience. Nevertheless, there are serious drawbacks: inconsistency in the implementation of the technologies in different types of properties, the lack of personnel training in the transition to technologies, and the lack of focus on the ethical aspects of the use of AI, as Clegg, Skyttermoen and Vaagaasar (2020) pointed out. Small independent properties have specific challenges in gaining access to AI technologies and experience, which may increase competition gaps in the industry.</a:t>
            </a:r>
            <a:endParaRPr dirty="0"/>
          </a:p>
        </p:txBody>
      </p:sp>
      <p:sp>
        <p:nvSpPr>
          <p:cNvPr id="158" name="Google Shape;158;p3:notes">
            <a:extLst>
              <a:ext uri="{FF2B5EF4-FFF2-40B4-BE49-F238E27FC236}">
                <a16:creationId xmlns:a16="http://schemas.microsoft.com/office/drawing/2014/main" id="{9583E77F-B1FC-3027-ABF4-B88EC4935EE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365470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AI-human partnership is an innovative modern topic that is radically reinventing the hotel and hospitality sector. The current study has shown that the successful application of AI requires a strategic focus that makes use of technological potential, without interfering with absolutely necessary things that are essential in creating the best hospitality experiences. The best way out is in a shared paradigm where AI complements rather than substitutes human abilities to produce service ecosystems that are all technologically efficient, emotionally engaged and culturally informed. To be successful, it is necessary to go beyond the simplistic technology-versus-humans dichotomy and complex integration plans that acknowledge the distinct value propositions of the two AI systems and human employees.</a:t>
            </a:r>
            <a:endParaRPr dirty="0"/>
          </a:p>
        </p:txBody>
      </p:sp>
      <p:sp>
        <p:nvSpPr>
          <p:cNvPr id="497" name="Google Shape;497;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a:extLst>
            <a:ext uri="{FF2B5EF4-FFF2-40B4-BE49-F238E27FC236}">
              <a16:creationId xmlns:a16="http://schemas.microsoft.com/office/drawing/2014/main" id="{F297DF49-8EFA-0688-B942-B0C1F96533A2}"/>
            </a:ext>
          </a:extLst>
        </p:cNvPr>
        <p:cNvGrpSpPr/>
        <p:nvPr/>
      </p:nvGrpSpPr>
      <p:grpSpPr>
        <a:xfrm>
          <a:off x="0" y="0"/>
          <a:ext cx="0" cy="0"/>
          <a:chOff x="0" y="0"/>
          <a:chExt cx="0" cy="0"/>
        </a:xfrm>
      </p:grpSpPr>
      <p:sp>
        <p:nvSpPr>
          <p:cNvPr id="496" name="Google Shape;496;p18:notes">
            <a:extLst>
              <a:ext uri="{FF2B5EF4-FFF2-40B4-BE49-F238E27FC236}">
                <a16:creationId xmlns:a16="http://schemas.microsoft.com/office/drawing/2014/main" id="{1FB6AFE2-E589-A01C-8C2D-E9DAEE331D7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industry implementation is strategically directed. To begin with, the hospitality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ought to adopt human-centric AI models that focus on the improvement of the guest experience rather than cost-cutting, as Dixit (2020) proposed, which will have to be assessed systematically across the service dimensions that can be enhanced by automation and those that cannot. The hotels must create AI ethics principles to control the use of data, the transparency of algorithms, and their control by humans, and establish trust and reduce risks.</a:t>
            </a:r>
          </a:p>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Second, the workforce development programs should train employees to work in technologically improved positions based on digital literacy, AI collaboration, and emotional intelligence training, as suggested by </a:t>
            </a:r>
            <a:r>
              <a:rPr lang="en-US" sz="1100" b="0" i="0" u="none" strike="noStrike" cap="none" dirty="0" err="1">
                <a:solidFill>
                  <a:srgbClr val="000000"/>
                </a:solidFill>
                <a:effectLst/>
                <a:latin typeface="Arial"/>
                <a:ea typeface="Arial"/>
                <a:cs typeface="Arial"/>
                <a:sym typeface="Arial"/>
              </a:rPr>
              <a:t>Batabyal</a:t>
            </a:r>
            <a:r>
              <a:rPr lang="en-US" sz="1100" b="0" i="0" u="none" strike="noStrike" cap="none" dirty="0">
                <a:solidFill>
                  <a:srgbClr val="000000"/>
                </a:solidFill>
                <a:effectLst/>
                <a:latin typeface="Arial"/>
                <a:ea typeface="Arial"/>
                <a:cs typeface="Arial"/>
                <a:sym typeface="Arial"/>
              </a:rPr>
              <a:t> and Das (2019). As opposed to AI as a source of employment instability,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should present technology as one that releases the employee from routine work to do more relationship work, creative problem-solving, and </a:t>
            </a:r>
            <a:r>
              <a:rPr lang="en-US" sz="1100" b="0" i="0" u="none" strike="noStrike" cap="none" dirty="0" err="1">
                <a:solidFill>
                  <a:srgbClr val="000000"/>
                </a:solidFill>
                <a:effectLst/>
                <a:latin typeface="Arial"/>
                <a:ea typeface="Arial"/>
                <a:cs typeface="Arial"/>
                <a:sym typeface="Arial"/>
              </a:rPr>
              <a:t>personalised</a:t>
            </a:r>
            <a:r>
              <a:rPr lang="en-US" sz="1100" b="0" i="0" u="none" strike="noStrike" cap="none" dirty="0">
                <a:solidFill>
                  <a:srgbClr val="000000"/>
                </a:solidFill>
                <a:effectLst/>
                <a:latin typeface="Arial"/>
                <a:ea typeface="Arial"/>
                <a:cs typeface="Arial"/>
                <a:sym typeface="Arial"/>
              </a:rPr>
              <a:t> service delivery to create competitive differentiation.</a:t>
            </a:r>
          </a:p>
        </p:txBody>
      </p:sp>
      <p:sp>
        <p:nvSpPr>
          <p:cNvPr id="497" name="Google Shape;497;p18:notes">
            <a:extLst>
              <a:ext uri="{FF2B5EF4-FFF2-40B4-BE49-F238E27FC236}">
                <a16:creationId xmlns:a16="http://schemas.microsoft.com/office/drawing/2014/main" id="{5D94F19F-F8E8-2004-78E1-9D1E97AF6FF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610000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a:extLst>
            <a:ext uri="{FF2B5EF4-FFF2-40B4-BE49-F238E27FC236}">
              <a16:creationId xmlns:a16="http://schemas.microsoft.com/office/drawing/2014/main" id="{8E2B97D4-91F6-AAAE-542A-35301EB6CA10}"/>
            </a:ext>
          </a:extLst>
        </p:cNvPr>
        <p:cNvGrpSpPr/>
        <p:nvPr/>
      </p:nvGrpSpPr>
      <p:grpSpPr>
        <a:xfrm>
          <a:off x="0" y="0"/>
          <a:ext cx="0" cy="0"/>
          <a:chOff x="0" y="0"/>
          <a:chExt cx="0" cy="0"/>
        </a:xfrm>
      </p:grpSpPr>
      <p:sp>
        <p:nvSpPr>
          <p:cNvPr id="496" name="Google Shape;496;p18:notes">
            <a:extLst>
              <a:ext uri="{FF2B5EF4-FFF2-40B4-BE49-F238E27FC236}">
                <a16:creationId xmlns:a16="http://schemas.microsoft.com/office/drawing/2014/main" id="{00864980-CC31-AB1F-5C20-F226EA9D67D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Third,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such as </a:t>
            </a:r>
            <a:r>
              <a:rPr lang="en-US" sz="1100" b="0" i="0" u="none" strike="noStrike" cap="none" dirty="0" err="1">
                <a:solidFill>
                  <a:srgbClr val="000000"/>
                </a:solidFill>
                <a:effectLst/>
                <a:latin typeface="Arial"/>
                <a:ea typeface="Arial"/>
                <a:cs typeface="Arial"/>
                <a:sym typeface="Arial"/>
              </a:rPr>
              <a:t>UKHospitality</a:t>
            </a:r>
            <a:r>
              <a:rPr lang="en-US" sz="1100" b="0" i="0" u="none" strike="noStrike" cap="none" dirty="0">
                <a:solidFill>
                  <a:srgbClr val="000000"/>
                </a:solidFill>
                <a:effectLst/>
                <a:latin typeface="Arial"/>
                <a:ea typeface="Arial"/>
                <a:cs typeface="Arial"/>
                <a:sym typeface="Arial"/>
              </a:rPr>
              <a:t> and the World Tourism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should come up with the best practice frameworks and knowledge sharing platforms that enable responsible use of AI, as the WTO (2026) and Roberts (2025) proposed, to support independent properties and smaller chains using cooperatives or government grants to avoid competitive imbalance.</a:t>
            </a:r>
          </a:p>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Fourth, the strategies of investment should balance between development of infrastructures and human capital, taking into consideration the fact that sustainable competitive advantage is growing through the integration of advanced AI with the professional expertise of highly-qualified and emotionally-intelligent workforces, as Wahab and Cooper (2014) stressed, with the hybrid career opportunities that can allow </a:t>
            </a:r>
            <a:r>
              <a:rPr lang="en-US" sz="1100" b="0" i="0" u="none" strike="noStrike" cap="none" dirty="0" err="1">
                <a:solidFill>
                  <a:srgbClr val="000000"/>
                </a:solidFill>
                <a:effectLst/>
                <a:latin typeface="Arial"/>
                <a:ea typeface="Arial"/>
                <a:cs typeface="Arial"/>
                <a:sym typeface="Arial"/>
              </a:rPr>
              <a:t>prioritising</a:t>
            </a:r>
            <a:r>
              <a:rPr lang="en-US" sz="1100" b="0" i="0" u="none" strike="noStrike" cap="none" dirty="0">
                <a:solidFill>
                  <a:srgbClr val="000000"/>
                </a:solidFill>
                <a:effectLst/>
                <a:latin typeface="Arial"/>
                <a:ea typeface="Arial"/>
                <a:cs typeface="Arial"/>
                <a:sym typeface="Arial"/>
              </a:rPr>
              <a:t> both technical and interpersonal skills.</a:t>
            </a:r>
          </a:p>
        </p:txBody>
      </p:sp>
      <p:sp>
        <p:nvSpPr>
          <p:cNvPr id="497" name="Google Shape;497;p18:notes">
            <a:extLst>
              <a:ext uri="{FF2B5EF4-FFF2-40B4-BE49-F238E27FC236}">
                <a16:creationId xmlns:a16="http://schemas.microsoft.com/office/drawing/2014/main" id="{5D72AEDA-A52D-1868-C5FA-A6DC349E019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4040055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5D2A46C1-C273-F19C-3D9C-43D89D22FE4B}"/>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1094C932-C7DD-0671-0A03-F587739B0C6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100" b="0" i="0" u="none" strike="noStrike" cap="none" dirty="0">
                <a:solidFill>
                  <a:srgbClr val="000000"/>
                </a:solidFill>
                <a:effectLst/>
                <a:latin typeface="Arial"/>
                <a:ea typeface="Arial"/>
                <a:cs typeface="Arial"/>
                <a:sym typeface="Arial"/>
              </a:rPr>
              <a:t>The industry should embrace experimental and adaptive learning strategies, noting that the best AI-human models are discovered through the continuous improvement processes that rely on the feedback of the guests, experiences of the employees and the abilities of the operations, as suggested by Mill (2012). This would require measurement structures that include efficiency and experience quality indicators so that the AI integration would benefit the core hospitality values instead of weakening them.</a:t>
            </a:r>
            <a:endParaRPr dirty="0"/>
          </a:p>
        </p:txBody>
      </p:sp>
      <p:sp>
        <p:nvSpPr>
          <p:cNvPr id="158" name="Google Shape;158;p3:notes">
            <a:extLst>
              <a:ext uri="{FF2B5EF4-FFF2-40B4-BE49-F238E27FC236}">
                <a16:creationId xmlns:a16="http://schemas.microsoft.com/office/drawing/2014/main" id="{593BCAED-07E1-1209-A0CC-EECD6007F4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4796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6D74B644-411C-2D5D-9E88-ABB1F30EE6AC}"/>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7E7D504D-BAA6-75D6-26A3-4D82EDDF0F0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US" sz="1100" b="0" i="0" u="none" strike="noStrike" cap="none" dirty="0">
                <a:solidFill>
                  <a:srgbClr val="000000"/>
                </a:solidFill>
                <a:effectLst/>
                <a:latin typeface="Arial"/>
                <a:ea typeface="Arial"/>
                <a:cs typeface="Arial"/>
                <a:sym typeface="Arial"/>
              </a:rPr>
              <a:t>Before I end this presentation, I would like to leave you with an unforgettable quote. The future of the hospitality industry is not about giving a choice to artificial intelligence and human intelligence, but about establishing synergies that respect both. The most effective hospitality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in the future will have </a:t>
            </a:r>
            <a:r>
              <a:rPr lang="en-US" sz="1100" b="0" i="0" u="none" strike="noStrike" cap="none" dirty="0" err="1">
                <a:solidFill>
                  <a:srgbClr val="000000"/>
                </a:solidFill>
                <a:effectLst/>
                <a:latin typeface="Arial"/>
                <a:ea typeface="Arial"/>
                <a:cs typeface="Arial"/>
                <a:sym typeface="Arial"/>
              </a:rPr>
              <a:t>realised</a:t>
            </a:r>
            <a:r>
              <a:rPr lang="en-US" sz="1100" b="0" i="0" u="none" strike="noStrike" cap="none" dirty="0">
                <a:solidFill>
                  <a:srgbClr val="000000"/>
                </a:solidFill>
                <a:effectLst/>
                <a:latin typeface="Arial"/>
                <a:ea typeface="Arial"/>
                <a:cs typeface="Arial"/>
                <a:sym typeface="Arial"/>
              </a:rPr>
              <a:t> one simple fact, and that is technology must enhance human beings, rather than substitute human relationships. Only humans can make the experiences meaningful, whereas AI can make our operations smarter. The question we should always pose is: Are we using technology to maintain more space for human connectivity, or are we letting technology reduce it? The solution will not only spell organisational success, but also the spirit of our whole industry.</a:t>
            </a:r>
            <a:endParaRPr dirty="0"/>
          </a:p>
        </p:txBody>
      </p:sp>
      <p:sp>
        <p:nvSpPr>
          <p:cNvPr id="158" name="Google Shape;158;p3:notes">
            <a:extLst>
              <a:ext uri="{FF2B5EF4-FFF2-40B4-BE49-F238E27FC236}">
                <a16:creationId xmlns:a16="http://schemas.microsoft.com/office/drawing/2014/main" id="{F54A4F43-F16F-2345-24B6-CB4FC9F389D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271967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D2BE10CA-174D-34D3-2174-4BC284360512}"/>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B8B80039-BC2B-D75E-BB34-615E1EAA704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 would like to thank you all in this presentation. I would be glad to receive your questions now about this research, the methodology used, or recommendations.</a:t>
            </a:r>
          </a:p>
        </p:txBody>
      </p:sp>
      <p:sp>
        <p:nvSpPr>
          <p:cNvPr id="158" name="Google Shape;158;p3:notes">
            <a:extLst>
              <a:ext uri="{FF2B5EF4-FFF2-40B4-BE49-F238E27FC236}">
                <a16:creationId xmlns:a16="http://schemas.microsoft.com/office/drawing/2014/main" id="{5A0A7B13-B68A-6179-4E5A-49630F10D12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835771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a:extLst>
            <a:ext uri="{FF2B5EF4-FFF2-40B4-BE49-F238E27FC236}">
              <a16:creationId xmlns:a16="http://schemas.microsoft.com/office/drawing/2014/main" id="{D635E9DA-0F2B-E3BC-80EB-EE28D353AB5B}"/>
            </a:ext>
          </a:extLst>
        </p:cNvPr>
        <p:cNvGrpSpPr/>
        <p:nvPr/>
      </p:nvGrpSpPr>
      <p:grpSpPr>
        <a:xfrm>
          <a:off x="0" y="0"/>
          <a:ext cx="0" cy="0"/>
          <a:chOff x="0" y="0"/>
          <a:chExt cx="0" cy="0"/>
        </a:xfrm>
      </p:grpSpPr>
      <p:sp>
        <p:nvSpPr>
          <p:cNvPr id="157" name="Google Shape;157;p3:notes">
            <a:extLst>
              <a:ext uri="{FF2B5EF4-FFF2-40B4-BE49-F238E27FC236}">
                <a16:creationId xmlns:a16="http://schemas.microsoft.com/office/drawing/2014/main" id="{2CC87DD5-2A37-5C85-5179-810457A1A84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 would like to thank you all in this presentation. I would be glad to receive your questions now about this research, the methodology used, or recommendations.</a:t>
            </a:r>
          </a:p>
        </p:txBody>
      </p:sp>
      <p:sp>
        <p:nvSpPr>
          <p:cNvPr id="158" name="Google Shape;158;p3:notes">
            <a:extLst>
              <a:ext uri="{FF2B5EF4-FFF2-40B4-BE49-F238E27FC236}">
                <a16:creationId xmlns:a16="http://schemas.microsoft.com/office/drawing/2014/main" id="{98D035FB-A623-3DA5-D9BB-7BD1198EC83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066832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1"/>
        </a:solidFill>
        <a:effectLst/>
      </p:bgPr>
    </p:bg>
    <p:spTree>
      <p:nvGrpSpPr>
        <p:cNvPr id="1" name="Shape 9"/>
        <p:cNvGrpSpPr/>
        <p:nvPr/>
      </p:nvGrpSpPr>
      <p:grpSpPr>
        <a:xfrm>
          <a:off x="0" y="0"/>
          <a:ext cx="0" cy="0"/>
          <a:chOff x="0" y="0"/>
          <a:chExt cx="0" cy="0"/>
        </a:xfrm>
      </p:grpSpPr>
      <p:sp>
        <p:nvSpPr>
          <p:cNvPr id="10" name="Google Shape;10;p3"/>
          <p:cNvSpPr>
            <a:spLocks noGrp="1"/>
          </p:cNvSpPr>
          <p:nvPr>
            <p:ph type="pic" idx="2"/>
          </p:nvPr>
        </p:nvSpPr>
        <p:spPr>
          <a:xfrm>
            <a:off x="14475100" y="1634200"/>
            <a:ext cx="2638200" cy="3906300"/>
          </a:xfrm>
          <a:prstGeom prst="rect">
            <a:avLst/>
          </a:prstGeom>
          <a:noFill/>
          <a:ln>
            <a:noFill/>
          </a:ln>
        </p:spPr>
        <p:txBody>
          <a:bodyPr/>
          <a:lstStyle/>
          <a:p>
            <a:endParaRPr lang="en-GB"/>
          </a:p>
        </p:txBody>
      </p:sp>
      <p:sp>
        <p:nvSpPr>
          <p:cNvPr id="11" name="Google Shape;11;p3"/>
          <p:cNvSpPr>
            <a:spLocks noGrp="1"/>
          </p:cNvSpPr>
          <p:nvPr>
            <p:ph type="pic" idx="3"/>
          </p:nvPr>
        </p:nvSpPr>
        <p:spPr>
          <a:xfrm>
            <a:off x="1028650" y="5113400"/>
            <a:ext cx="2638200" cy="2991600"/>
          </a:xfrm>
          <a:prstGeom prst="rect">
            <a:avLst/>
          </a:prstGeom>
          <a:noFill/>
          <a:ln>
            <a:noFill/>
          </a:ln>
        </p:spPr>
        <p:txBody>
          <a:bodyPr/>
          <a:lstStyle/>
          <a:p>
            <a:endParaRPr lang="en-GB"/>
          </a:p>
        </p:txBody>
      </p:sp>
      <p:sp>
        <p:nvSpPr>
          <p:cNvPr id="12" name="Google Shape;12;p3"/>
          <p:cNvSpPr txBox="1">
            <a:spLocks noGrp="1"/>
          </p:cNvSpPr>
          <p:nvPr>
            <p:ph type="subTitle" idx="1"/>
          </p:nvPr>
        </p:nvSpPr>
        <p:spPr>
          <a:xfrm>
            <a:off x="10928700" y="9048750"/>
            <a:ext cx="6700800" cy="369300"/>
          </a:xfrm>
          <a:prstGeom prst="rect">
            <a:avLst/>
          </a:prstGeom>
        </p:spPr>
        <p:txBody>
          <a:bodyPr spcFirstLastPara="1" wrap="square" lIns="91425" tIns="45700" rIns="91425" bIns="45700" anchor="t" anchorCtr="0">
            <a:normAutofit/>
          </a:bodyPr>
          <a:lstStyle>
            <a:lvl1pPr lvl="0" algn="r">
              <a:spcBef>
                <a:spcPts val="640"/>
              </a:spcBef>
              <a:spcAft>
                <a:spcPts val="0"/>
              </a:spcAft>
              <a:buSzPts val="2350"/>
              <a:buNone/>
              <a:defRPr sz="2350"/>
            </a:lvl1pPr>
            <a:lvl2pPr lvl="1">
              <a:spcBef>
                <a:spcPts val="640"/>
              </a:spcBef>
              <a:spcAft>
                <a:spcPts val="0"/>
              </a:spcAft>
              <a:buSzPts val="2150"/>
              <a:buNone/>
              <a:defRPr/>
            </a:lvl2pPr>
            <a:lvl3pPr lvl="2">
              <a:spcBef>
                <a:spcPts val="640"/>
              </a:spcBef>
              <a:spcAft>
                <a:spcPts val="0"/>
              </a:spcAft>
              <a:buSzPts val="2150"/>
              <a:buNone/>
              <a:defRPr/>
            </a:lvl3pPr>
            <a:lvl4pPr lvl="3">
              <a:spcBef>
                <a:spcPts val="640"/>
              </a:spcBef>
              <a:spcAft>
                <a:spcPts val="0"/>
              </a:spcAft>
              <a:buSzPts val="2150"/>
              <a:buNone/>
              <a:defRPr/>
            </a:lvl4pPr>
            <a:lvl5pPr lvl="4">
              <a:spcBef>
                <a:spcPts val="640"/>
              </a:spcBef>
              <a:spcAft>
                <a:spcPts val="0"/>
              </a:spcAft>
              <a:buSzPts val="2150"/>
              <a:buNone/>
              <a:defRPr/>
            </a:lvl5pPr>
            <a:lvl6pPr lvl="5">
              <a:spcBef>
                <a:spcPts val="640"/>
              </a:spcBef>
              <a:spcAft>
                <a:spcPts val="0"/>
              </a:spcAft>
              <a:buSzPts val="2150"/>
              <a:buNone/>
              <a:defRPr/>
            </a:lvl6pPr>
            <a:lvl7pPr lvl="6">
              <a:spcBef>
                <a:spcPts val="640"/>
              </a:spcBef>
              <a:spcAft>
                <a:spcPts val="0"/>
              </a:spcAft>
              <a:buSzPts val="2150"/>
              <a:buNone/>
              <a:defRPr/>
            </a:lvl7pPr>
            <a:lvl8pPr lvl="7">
              <a:spcBef>
                <a:spcPts val="640"/>
              </a:spcBef>
              <a:spcAft>
                <a:spcPts val="0"/>
              </a:spcAft>
              <a:buSzPts val="2150"/>
              <a:buNone/>
              <a:defRPr/>
            </a:lvl8pPr>
            <a:lvl9pPr lvl="8">
              <a:spcBef>
                <a:spcPts val="640"/>
              </a:spcBef>
              <a:spcAft>
                <a:spcPts val="0"/>
              </a:spcAft>
              <a:buSzPts val="2150"/>
              <a:buNone/>
              <a:defRPr/>
            </a:lvl9pPr>
          </a:lstStyle>
          <a:p>
            <a:endParaRPr/>
          </a:p>
        </p:txBody>
      </p:sp>
      <p:sp>
        <p:nvSpPr>
          <p:cNvPr id="13" name="Google Shape;13;p3"/>
          <p:cNvSpPr/>
          <p:nvPr/>
        </p:nvSpPr>
        <p:spPr>
          <a:xfrm>
            <a:off x="12538647" y="1288496"/>
            <a:ext cx="1343256" cy="1328316"/>
          </a:xfrm>
          <a:custGeom>
            <a:avLst/>
            <a:gdLst/>
            <a:ahLst/>
            <a:cxnLst/>
            <a:rect l="l" t="t" r="r" b="b"/>
            <a:pathLst>
              <a:path w="322317" h="318732" extrusionOk="0">
                <a:moveTo>
                  <a:pt x="0" y="0"/>
                </a:moveTo>
                <a:lnTo>
                  <a:pt x="322317" y="0"/>
                </a:lnTo>
                <a:lnTo>
                  <a:pt x="322317" y="318732"/>
                </a:lnTo>
                <a:lnTo>
                  <a:pt x="0" y="318732"/>
                </a:lnTo>
                <a:close/>
              </a:path>
            </a:pathLst>
          </a:custGeom>
          <a:solidFill>
            <a:srgbClr val="E6B56B"/>
          </a:solidFill>
          <a:ln>
            <a:noFill/>
          </a:ln>
        </p:spPr>
        <p:txBody>
          <a:bodyPr/>
          <a:lstStyle/>
          <a:p>
            <a:endParaRPr lang="en-GB"/>
          </a:p>
        </p:txBody>
      </p:sp>
      <p:sp>
        <p:nvSpPr>
          <p:cNvPr id="14" name="Google Shape;14;p3"/>
          <p:cNvSpPr/>
          <p:nvPr/>
        </p:nvSpPr>
        <p:spPr>
          <a:xfrm>
            <a:off x="4811330" y="5143500"/>
            <a:ext cx="6424128" cy="3843309"/>
          </a:xfrm>
          <a:custGeom>
            <a:avLst/>
            <a:gdLst/>
            <a:ahLst/>
            <a:cxnLst/>
            <a:rect l="l" t="t" r="r" b="b"/>
            <a:pathLst>
              <a:path w="1691673" h="1012063" extrusionOk="0">
                <a:moveTo>
                  <a:pt x="0" y="0"/>
                </a:moveTo>
                <a:lnTo>
                  <a:pt x="1691673" y="0"/>
                </a:lnTo>
                <a:lnTo>
                  <a:pt x="1691673" y="1012063"/>
                </a:lnTo>
                <a:lnTo>
                  <a:pt x="0" y="1012063"/>
                </a:lnTo>
                <a:close/>
              </a:path>
            </a:pathLst>
          </a:custGeom>
          <a:solidFill>
            <a:srgbClr val="E6B56B">
              <a:alpha val="49800"/>
            </a:srgbClr>
          </a:solidFill>
          <a:ln>
            <a:noFill/>
          </a:ln>
        </p:spPr>
        <p:txBody>
          <a:bodyPr/>
          <a:lstStyle/>
          <a:p>
            <a:endParaRPr lang="en-GB"/>
          </a:p>
        </p:txBody>
      </p:sp>
      <p:sp>
        <p:nvSpPr>
          <p:cNvPr id="15" name="Google Shape;15;p3"/>
          <p:cNvSpPr>
            <a:spLocks noGrp="1"/>
          </p:cNvSpPr>
          <p:nvPr>
            <p:ph type="pic" idx="4"/>
          </p:nvPr>
        </p:nvSpPr>
        <p:spPr>
          <a:xfrm>
            <a:off x="5136300" y="1634200"/>
            <a:ext cx="8288400" cy="7018500"/>
          </a:xfrm>
          <a:prstGeom prst="rect">
            <a:avLst/>
          </a:prstGeom>
          <a:noFill/>
          <a:ln>
            <a:noFill/>
          </a:ln>
        </p:spPr>
        <p:txBody>
          <a:bodyPr/>
          <a:lstStyle/>
          <a:p>
            <a:endParaRPr lang="en-GB"/>
          </a:p>
        </p:txBody>
      </p:sp>
      <p:sp>
        <p:nvSpPr>
          <p:cNvPr id="16" name="Google Shape;16;p3"/>
          <p:cNvSpPr/>
          <p:nvPr/>
        </p:nvSpPr>
        <p:spPr>
          <a:xfrm>
            <a:off x="-1" y="10019700"/>
            <a:ext cx="4863269" cy="267340"/>
          </a:xfrm>
          <a:custGeom>
            <a:avLst/>
            <a:gdLst/>
            <a:ahLst/>
            <a:cxnLst/>
            <a:rect l="l" t="t" r="r" b="b"/>
            <a:pathLst>
              <a:path w="1989067" h="70399" extrusionOk="0">
                <a:moveTo>
                  <a:pt x="0" y="0"/>
                </a:moveTo>
                <a:lnTo>
                  <a:pt x="1989067" y="0"/>
                </a:lnTo>
                <a:lnTo>
                  <a:pt x="1989067" y="70399"/>
                </a:lnTo>
                <a:lnTo>
                  <a:pt x="0" y="70399"/>
                </a:lnTo>
                <a:close/>
              </a:path>
            </a:pathLst>
          </a:custGeom>
          <a:solidFill>
            <a:srgbClr val="C1C2C0"/>
          </a:solidFill>
          <a:ln>
            <a:noFill/>
          </a:ln>
        </p:spPr>
        <p:txBody>
          <a:bodyPr/>
          <a:lstStyle/>
          <a:p>
            <a:endParaRPr lang="en-GB"/>
          </a:p>
        </p:txBody>
      </p:sp>
      <p:grpSp>
        <p:nvGrpSpPr>
          <p:cNvPr id="17" name="Google Shape;17;p3"/>
          <p:cNvGrpSpPr/>
          <p:nvPr/>
        </p:nvGrpSpPr>
        <p:grpSpPr>
          <a:xfrm>
            <a:off x="12538647" y="1475452"/>
            <a:ext cx="886278" cy="1141287"/>
            <a:chOff x="0" y="-38100"/>
            <a:chExt cx="212700" cy="273900"/>
          </a:xfrm>
        </p:grpSpPr>
        <p:sp>
          <p:nvSpPr>
            <p:cNvPr id="18" name="Google Shape;18;p3"/>
            <p:cNvSpPr/>
            <p:nvPr/>
          </p:nvSpPr>
          <p:spPr>
            <a:xfrm>
              <a:off x="0" y="0"/>
              <a:ext cx="212622" cy="235764"/>
            </a:xfrm>
            <a:custGeom>
              <a:avLst/>
              <a:gdLst/>
              <a:ahLst/>
              <a:cxnLst/>
              <a:rect l="l" t="t" r="r" b="b"/>
              <a:pathLst>
                <a:path w="212622" h="235764" extrusionOk="0">
                  <a:moveTo>
                    <a:pt x="0" y="0"/>
                  </a:moveTo>
                  <a:lnTo>
                    <a:pt x="212622" y="0"/>
                  </a:lnTo>
                  <a:lnTo>
                    <a:pt x="212622" y="235764"/>
                  </a:lnTo>
                  <a:lnTo>
                    <a:pt x="0" y="235764"/>
                  </a:lnTo>
                  <a:close/>
                </a:path>
              </a:pathLst>
            </a:custGeom>
            <a:solidFill>
              <a:srgbClr val="E6B56B">
                <a:alpha val="32550"/>
              </a:srgbClr>
            </a:solidFill>
            <a:ln>
              <a:noFill/>
            </a:ln>
          </p:spPr>
          <p:txBody>
            <a:bodyPr/>
            <a:lstStyle/>
            <a:p>
              <a:endParaRPr lang="en-GB"/>
            </a:p>
          </p:txBody>
        </p:sp>
        <p:sp>
          <p:nvSpPr>
            <p:cNvPr id="19" name="Google Shape;19;p3"/>
            <p:cNvSpPr txBox="1"/>
            <p:nvPr/>
          </p:nvSpPr>
          <p:spPr>
            <a:xfrm>
              <a:off x="0" y="-38100"/>
              <a:ext cx="212700" cy="2739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 name="Google Shape;20;p3"/>
          <p:cNvSpPr/>
          <p:nvPr/>
        </p:nvSpPr>
        <p:spPr>
          <a:xfrm>
            <a:off x="3823951" y="8636208"/>
            <a:ext cx="354009" cy="350070"/>
          </a:xfrm>
          <a:custGeom>
            <a:avLst/>
            <a:gdLst/>
            <a:ahLst/>
            <a:cxnLst/>
            <a:rect l="l" t="t" r="r" b="b"/>
            <a:pathLst>
              <a:path w="127686" h="126265" extrusionOk="0">
                <a:moveTo>
                  <a:pt x="0" y="0"/>
                </a:moveTo>
                <a:lnTo>
                  <a:pt x="127686" y="0"/>
                </a:lnTo>
                <a:lnTo>
                  <a:pt x="127686" y="126265"/>
                </a:lnTo>
                <a:lnTo>
                  <a:pt x="0" y="126265"/>
                </a:lnTo>
                <a:close/>
              </a:path>
            </a:pathLst>
          </a:custGeom>
          <a:solidFill>
            <a:srgbClr val="D8965D"/>
          </a:solidFill>
          <a:ln>
            <a:noFill/>
          </a:ln>
        </p:spPr>
        <p:txBody>
          <a:bodyPr/>
          <a:lstStyle/>
          <a:p>
            <a:endParaRPr lang="en-GB"/>
          </a:p>
        </p:txBody>
      </p:sp>
      <p:sp>
        <p:nvSpPr>
          <p:cNvPr id="21" name="Google Shape;21;p3"/>
          <p:cNvSpPr/>
          <p:nvPr/>
        </p:nvSpPr>
        <p:spPr>
          <a:xfrm>
            <a:off x="3173937" y="8636208"/>
            <a:ext cx="354009" cy="350070"/>
          </a:xfrm>
          <a:custGeom>
            <a:avLst/>
            <a:gdLst/>
            <a:ahLst/>
            <a:cxnLst/>
            <a:rect l="l" t="t" r="r" b="b"/>
            <a:pathLst>
              <a:path w="127686" h="126265" extrusionOk="0">
                <a:moveTo>
                  <a:pt x="0" y="0"/>
                </a:moveTo>
                <a:lnTo>
                  <a:pt x="127686" y="0"/>
                </a:lnTo>
                <a:lnTo>
                  <a:pt x="127686" y="126265"/>
                </a:lnTo>
                <a:lnTo>
                  <a:pt x="0" y="126265"/>
                </a:lnTo>
                <a:close/>
              </a:path>
            </a:pathLst>
          </a:custGeom>
          <a:solidFill>
            <a:srgbClr val="EDBA93"/>
          </a:solidFill>
          <a:ln>
            <a:noFill/>
          </a:ln>
        </p:spPr>
        <p:txBody>
          <a:bodyPr/>
          <a:lstStyle/>
          <a:p>
            <a:endParaRPr lang="en-GB"/>
          </a:p>
        </p:txBody>
      </p:sp>
      <p:sp>
        <p:nvSpPr>
          <p:cNvPr id="22" name="Google Shape;22;p3"/>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23" name="Google Shape;23;p3"/>
          <p:cNvCxnSpPr/>
          <p:nvPr/>
        </p:nvCxnSpPr>
        <p:spPr>
          <a:xfrm>
            <a:off x="2556205" y="797899"/>
            <a:ext cx="14703000" cy="0"/>
          </a:xfrm>
          <a:prstGeom prst="straightConnector1">
            <a:avLst/>
          </a:prstGeom>
          <a:noFill/>
          <a:ln w="28575" cap="rnd" cmpd="sng">
            <a:solidFill>
              <a:srgbClr val="D8965D"/>
            </a:solidFill>
            <a:prstDash val="solid"/>
            <a:round/>
            <a:headEnd type="none" w="sm" len="sm"/>
            <a:tailEnd type="none" w="sm" len="sm"/>
          </a:ln>
        </p:spPr>
      </p:cxnSp>
      <p:sp>
        <p:nvSpPr>
          <p:cNvPr id="24" name="Google Shape;24;p3"/>
          <p:cNvSpPr/>
          <p:nvPr/>
        </p:nvSpPr>
        <p:spPr>
          <a:xfrm>
            <a:off x="2547117" y="8659144"/>
            <a:ext cx="330707" cy="327026"/>
          </a:xfrm>
          <a:custGeom>
            <a:avLst/>
            <a:gdLst/>
            <a:ahLst/>
            <a:cxnLst/>
            <a:rect l="l" t="t" r="r" b="b"/>
            <a:pathLst>
              <a:path w="127686" h="126265" extrusionOk="0">
                <a:moveTo>
                  <a:pt x="0" y="0"/>
                </a:moveTo>
                <a:lnTo>
                  <a:pt x="127686" y="0"/>
                </a:lnTo>
                <a:lnTo>
                  <a:pt x="127686" y="126265"/>
                </a:lnTo>
                <a:lnTo>
                  <a:pt x="0" y="126265"/>
                </a:lnTo>
                <a:close/>
              </a:path>
            </a:pathLst>
          </a:custGeom>
          <a:solidFill>
            <a:srgbClr val="698FA6"/>
          </a:solidFill>
          <a:ln>
            <a:noFill/>
          </a:ln>
        </p:spPr>
        <p:txBody>
          <a:bodyPr/>
          <a:lstStyle/>
          <a:p>
            <a:endParaRPr lang="en-GB"/>
          </a:p>
        </p:txBody>
      </p:sp>
      <p:sp>
        <p:nvSpPr>
          <p:cNvPr id="25" name="Google Shape;25;p3"/>
          <p:cNvSpPr txBox="1">
            <a:spLocks noGrp="1"/>
          </p:cNvSpPr>
          <p:nvPr>
            <p:ph type="title"/>
          </p:nvPr>
        </p:nvSpPr>
        <p:spPr>
          <a:xfrm>
            <a:off x="1028700" y="1722550"/>
            <a:ext cx="8613300" cy="2608800"/>
          </a:xfrm>
          <a:prstGeom prst="rect">
            <a:avLst/>
          </a:prstGeom>
          <a:noFill/>
          <a:ln>
            <a:noFill/>
          </a:ln>
        </p:spPr>
        <p:txBody>
          <a:bodyPr spcFirstLastPara="1" wrap="square" lIns="91425" tIns="45700" rIns="91425" bIns="45700" anchor="t" anchorCtr="0">
            <a:normAutofit/>
          </a:bodyPr>
          <a:lstStyle>
            <a:lvl1pPr marR="0" lvl="0" rtl="0">
              <a:lnSpc>
                <a:spcPct val="110000"/>
              </a:lnSpc>
              <a:spcBef>
                <a:spcPts val="0"/>
              </a:spcBef>
              <a:spcAft>
                <a:spcPts val="0"/>
              </a:spcAft>
              <a:buClr>
                <a:srgbClr val="D8965D"/>
              </a:buClr>
              <a:buSzPts val="8050"/>
              <a:buFont typeface="Poppins Medium"/>
              <a:buNone/>
              <a:defRPr sz="8050" b="0" i="0" u="none" strike="noStrike" cap="none">
                <a:solidFill>
                  <a:srgbClr val="D8965D"/>
                </a:solidFill>
                <a:latin typeface="Poppins Medium"/>
                <a:ea typeface="Poppins Medium"/>
                <a:cs typeface="Poppins Medium"/>
                <a:sym typeface="Poppins Medium"/>
              </a:defRPr>
            </a:lvl1pPr>
            <a:lvl2pPr lvl="1" rtl="0">
              <a:lnSpc>
                <a:spcPct val="110000"/>
              </a:lnSpc>
              <a:spcBef>
                <a:spcPts val="0"/>
              </a:spcBef>
              <a:spcAft>
                <a:spcPts val="0"/>
              </a:spcAft>
              <a:buSzPts val="1400"/>
              <a:buNone/>
              <a:defRPr sz="1800"/>
            </a:lvl2pPr>
            <a:lvl3pPr lvl="2" rtl="0">
              <a:lnSpc>
                <a:spcPct val="110000"/>
              </a:lnSpc>
              <a:spcBef>
                <a:spcPts val="0"/>
              </a:spcBef>
              <a:spcAft>
                <a:spcPts val="0"/>
              </a:spcAft>
              <a:buSzPts val="1400"/>
              <a:buNone/>
              <a:defRPr sz="1800"/>
            </a:lvl3pPr>
            <a:lvl4pPr lvl="3" rtl="0">
              <a:lnSpc>
                <a:spcPct val="110000"/>
              </a:lnSpc>
              <a:spcBef>
                <a:spcPts val="0"/>
              </a:spcBef>
              <a:spcAft>
                <a:spcPts val="0"/>
              </a:spcAft>
              <a:buSzPts val="1400"/>
              <a:buNone/>
              <a:defRPr sz="1800"/>
            </a:lvl4pPr>
            <a:lvl5pPr lvl="4" rtl="0">
              <a:lnSpc>
                <a:spcPct val="110000"/>
              </a:lnSpc>
              <a:spcBef>
                <a:spcPts val="0"/>
              </a:spcBef>
              <a:spcAft>
                <a:spcPts val="0"/>
              </a:spcAft>
              <a:buSzPts val="1400"/>
              <a:buNone/>
              <a:defRPr sz="1800"/>
            </a:lvl5pPr>
            <a:lvl6pPr lvl="5" rtl="0">
              <a:lnSpc>
                <a:spcPct val="110000"/>
              </a:lnSpc>
              <a:spcBef>
                <a:spcPts val="0"/>
              </a:spcBef>
              <a:spcAft>
                <a:spcPts val="0"/>
              </a:spcAft>
              <a:buSzPts val="1400"/>
              <a:buNone/>
              <a:defRPr sz="1800"/>
            </a:lvl6pPr>
            <a:lvl7pPr lvl="6" rtl="0">
              <a:lnSpc>
                <a:spcPct val="110000"/>
              </a:lnSpc>
              <a:spcBef>
                <a:spcPts val="0"/>
              </a:spcBef>
              <a:spcAft>
                <a:spcPts val="0"/>
              </a:spcAft>
              <a:buSzPts val="1400"/>
              <a:buNone/>
              <a:defRPr sz="1800"/>
            </a:lvl7pPr>
            <a:lvl8pPr lvl="7" rtl="0">
              <a:lnSpc>
                <a:spcPct val="110000"/>
              </a:lnSpc>
              <a:spcBef>
                <a:spcPts val="0"/>
              </a:spcBef>
              <a:spcAft>
                <a:spcPts val="0"/>
              </a:spcAft>
              <a:buSzPts val="1400"/>
              <a:buNone/>
              <a:defRPr sz="1800"/>
            </a:lvl8pPr>
            <a:lvl9pPr lvl="8" rtl="0">
              <a:lnSpc>
                <a:spcPct val="110000"/>
              </a:lnSpc>
              <a:spcBef>
                <a:spcPts val="0"/>
              </a:spcBef>
              <a:spcAft>
                <a:spcPts val="0"/>
              </a:spcAft>
              <a:buSzPts val="1400"/>
              <a:buNone/>
              <a:defRPr sz="1800"/>
            </a:lvl9pPr>
          </a:lstStyle>
          <a:p>
            <a:endParaRPr/>
          </a:p>
        </p:txBody>
      </p:sp>
      <p:sp>
        <p:nvSpPr>
          <p:cNvPr id="26" name="Google Shape;26;p3"/>
          <p:cNvSpPr txBox="1">
            <a:spLocks noGrp="1"/>
          </p:cNvSpPr>
          <p:nvPr>
            <p:ph type="title" idx="5"/>
          </p:nvPr>
        </p:nvSpPr>
        <p:spPr>
          <a:xfrm>
            <a:off x="8500000" y="5818625"/>
            <a:ext cx="8613300" cy="2608800"/>
          </a:xfrm>
          <a:prstGeom prst="rect">
            <a:avLst/>
          </a:prstGeom>
          <a:noFill/>
          <a:ln>
            <a:noFill/>
          </a:ln>
        </p:spPr>
        <p:txBody>
          <a:bodyPr spcFirstLastPara="1" wrap="square" lIns="91425" tIns="45700" rIns="91425" bIns="45700" anchor="t" anchorCtr="0">
            <a:normAutofit/>
          </a:bodyPr>
          <a:lstStyle>
            <a:lvl1pPr marR="0" lvl="0" algn="r" rtl="0">
              <a:lnSpc>
                <a:spcPct val="100000"/>
              </a:lnSpc>
              <a:spcBef>
                <a:spcPts val="0"/>
              </a:spcBef>
              <a:spcAft>
                <a:spcPts val="0"/>
              </a:spcAft>
              <a:buClr>
                <a:schemeClr val="dk1"/>
              </a:buClr>
              <a:buSzPts val="8050"/>
              <a:buFont typeface="Poppins ExtraLight"/>
              <a:buNone/>
              <a:defRPr sz="8050" b="0" i="0" u="none" strike="noStrike" cap="none">
                <a:solidFill>
                  <a:schemeClr val="dk1"/>
                </a:solidFill>
                <a:latin typeface="Poppins ExtraLight"/>
                <a:ea typeface="Poppins ExtraLight"/>
                <a:cs typeface="Poppins ExtraLight"/>
                <a:sym typeface="Poppins ExtraLight"/>
              </a:defRPr>
            </a:lvl1pPr>
            <a:lvl2pPr lvl="1" algn="r" rtl="0">
              <a:lnSpc>
                <a:spcPct val="100000"/>
              </a:lnSpc>
              <a:spcBef>
                <a:spcPts val="0"/>
              </a:spcBef>
              <a:spcAft>
                <a:spcPts val="0"/>
              </a:spcAft>
              <a:buSzPts val="1400"/>
              <a:buNone/>
              <a:defRPr sz="1800"/>
            </a:lvl2pPr>
            <a:lvl3pPr lvl="2" algn="r" rtl="0">
              <a:lnSpc>
                <a:spcPct val="100000"/>
              </a:lnSpc>
              <a:spcBef>
                <a:spcPts val="0"/>
              </a:spcBef>
              <a:spcAft>
                <a:spcPts val="0"/>
              </a:spcAft>
              <a:buSzPts val="1400"/>
              <a:buNone/>
              <a:defRPr sz="1800"/>
            </a:lvl3pPr>
            <a:lvl4pPr lvl="3" algn="r" rtl="0">
              <a:lnSpc>
                <a:spcPct val="100000"/>
              </a:lnSpc>
              <a:spcBef>
                <a:spcPts val="0"/>
              </a:spcBef>
              <a:spcAft>
                <a:spcPts val="0"/>
              </a:spcAft>
              <a:buSzPts val="1400"/>
              <a:buNone/>
              <a:defRPr sz="1800"/>
            </a:lvl4pPr>
            <a:lvl5pPr lvl="4" algn="r" rtl="0">
              <a:lnSpc>
                <a:spcPct val="100000"/>
              </a:lnSpc>
              <a:spcBef>
                <a:spcPts val="0"/>
              </a:spcBef>
              <a:spcAft>
                <a:spcPts val="0"/>
              </a:spcAft>
              <a:buSzPts val="1400"/>
              <a:buNone/>
              <a:defRPr sz="1800"/>
            </a:lvl5pPr>
            <a:lvl6pPr lvl="5" algn="r" rtl="0">
              <a:lnSpc>
                <a:spcPct val="100000"/>
              </a:lnSpc>
              <a:spcBef>
                <a:spcPts val="0"/>
              </a:spcBef>
              <a:spcAft>
                <a:spcPts val="0"/>
              </a:spcAft>
              <a:buSzPts val="1400"/>
              <a:buNone/>
              <a:defRPr sz="1800"/>
            </a:lvl6pPr>
            <a:lvl7pPr lvl="6" algn="r" rtl="0">
              <a:lnSpc>
                <a:spcPct val="100000"/>
              </a:lnSpc>
              <a:spcBef>
                <a:spcPts val="0"/>
              </a:spcBef>
              <a:spcAft>
                <a:spcPts val="0"/>
              </a:spcAft>
              <a:buSzPts val="1400"/>
              <a:buNone/>
              <a:defRPr sz="1800"/>
            </a:lvl7pPr>
            <a:lvl8pPr lvl="7" algn="r" rtl="0">
              <a:lnSpc>
                <a:spcPct val="100000"/>
              </a:lnSpc>
              <a:spcBef>
                <a:spcPts val="0"/>
              </a:spcBef>
              <a:spcAft>
                <a:spcPts val="0"/>
              </a:spcAft>
              <a:buSzPts val="1400"/>
              <a:buNone/>
              <a:defRPr sz="1800"/>
            </a:lvl8pPr>
            <a:lvl9pPr lvl="8" algn="r" rtl="0">
              <a:lnSpc>
                <a:spcPct val="100000"/>
              </a:lnSpc>
              <a:spcBef>
                <a:spcPts val="0"/>
              </a:spcBef>
              <a:spcAft>
                <a:spcPts val="0"/>
              </a:spcAft>
              <a:buSzPts val="1400"/>
              <a:buNone/>
              <a:defRPr sz="1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ustom Layout 1">
  <p:cSld name="CUSTOM">
    <p:spTree>
      <p:nvGrpSpPr>
        <p:cNvPr id="1" name="Shape 27"/>
        <p:cNvGrpSpPr/>
        <p:nvPr/>
      </p:nvGrpSpPr>
      <p:grpSpPr>
        <a:xfrm>
          <a:off x="0" y="0"/>
          <a:ext cx="0" cy="0"/>
          <a:chOff x="0" y="0"/>
          <a:chExt cx="0" cy="0"/>
        </a:xfrm>
      </p:grpSpPr>
      <p:sp>
        <p:nvSpPr>
          <p:cNvPr id="28" name="Google Shape;28;p4"/>
          <p:cNvSpPr>
            <a:spLocks noGrp="1"/>
          </p:cNvSpPr>
          <p:nvPr>
            <p:ph type="pic" idx="2"/>
          </p:nvPr>
        </p:nvSpPr>
        <p:spPr>
          <a:xfrm>
            <a:off x="-30750" y="5905600"/>
            <a:ext cx="14318700" cy="2726700"/>
          </a:xfrm>
          <a:prstGeom prst="rect">
            <a:avLst/>
          </a:prstGeom>
          <a:noFill/>
          <a:ln>
            <a:noFill/>
          </a:ln>
        </p:spPr>
        <p:txBody>
          <a:bodyPr/>
          <a:lstStyle/>
          <a:p>
            <a:endParaRPr lang="en-GB"/>
          </a:p>
        </p:txBody>
      </p:sp>
      <p:cxnSp>
        <p:nvCxnSpPr>
          <p:cNvPr id="29" name="Google Shape;29;p4"/>
          <p:cNvCxnSpPr/>
          <p:nvPr/>
        </p:nvCxnSpPr>
        <p:spPr>
          <a:xfrm>
            <a:off x="968583" y="2038331"/>
            <a:ext cx="0" cy="2815200"/>
          </a:xfrm>
          <a:prstGeom prst="straightConnector1">
            <a:avLst/>
          </a:prstGeom>
          <a:noFill/>
          <a:ln w="28575" cap="flat" cmpd="sng">
            <a:solidFill>
              <a:srgbClr val="FFFFFF"/>
            </a:solidFill>
            <a:prstDash val="solid"/>
            <a:round/>
            <a:headEnd type="none" w="sm" len="sm"/>
            <a:tailEnd type="none" w="sm" len="sm"/>
          </a:ln>
        </p:spPr>
      </p:cxnSp>
      <p:cxnSp>
        <p:nvCxnSpPr>
          <p:cNvPr id="30" name="Google Shape;30;p4"/>
          <p:cNvCxnSpPr/>
          <p:nvPr/>
        </p:nvCxnSpPr>
        <p:spPr>
          <a:xfrm>
            <a:off x="5272167" y="2038331"/>
            <a:ext cx="0" cy="2815200"/>
          </a:xfrm>
          <a:prstGeom prst="straightConnector1">
            <a:avLst/>
          </a:prstGeom>
          <a:noFill/>
          <a:ln w="28575" cap="flat" cmpd="sng">
            <a:solidFill>
              <a:srgbClr val="FFFFFF"/>
            </a:solidFill>
            <a:prstDash val="solid"/>
            <a:round/>
            <a:headEnd type="none" w="sm" len="sm"/>
            <a:tailEnd type="none" w="sm" len="sm"/>
          </a:ln>
        </p:spPr>
      </p:cxnSp>
      <p:cxnSp>
        <p:nvCxnSpPr>
          <p:cNvPr id="31" name="Google Shape;31;p4"/>
          <p:cNvCxnSpPr/>
          <p:nvPr/>
        </p:nvCxnSpPr>
        <p:spPr>
          <a:xfrm>
            <a:off x="9575752" y="2038331"/>
            <a:ext cx="0" cy="2815200"/>
          </a:xfrm>
          <a:prstGeom prst="straightConnector1">
            <a:avLst/>
          </a:prstGeom>
          <a:noFill/>
          <a:ln w="28575" cap="flat" cmpd="sng">
            <a:solidFill>
              <a:srgbClr val="FFFFFF"/>
            </a:solidFill>
            <a:prstDash val="solid"/>
            <a:round/>
            <a:headEnd type="none" w="sm" len="sm"/>
            <a:tailEnd type="none" w="sm" len="sm"/>
          </a:ln>
        </p:spPr>
      </p:cxnSp>
      <p:cxnSp>
        <p:nvCxnSpPr>
          <p:cNvPr id="32" name="Google Shape;32;p4"/>
          <p:cNvCxnSpPr/>
          <p:nvPr/>
        </p:nvCxnSpPr>
        <p:spPr>
          <a:xfrm>
            <a:off x="13879337" y="2038331"/>
            <a:ext cx="0" cy="2815200"/>
          </a:xfrm>
          <a:prstGeom prst="straightConnector1">
            <a:avLst/>
          </a:prstGeom>
          <a:noFill/>
          <a:ln w="28575" cap="flat" cmpd="sng">
            <a:solidFill>
              <a:srgbClr val="FFFFFF"/>
            </a:solidFill>
            <a:prstDash val="solid"/>
            <a:round/>
            <a:headEnd type="none" w="sm" len="sm"/>
            <a:tailEnd type="none" w="sm" len="sm"/>
          </a:ln>
        </p:spPr>
      </p:cxnSp>
      <p:sp>
        <p:nvSpPr>
          <p:cNvPr id="33" name="Google Shape;33;p4"/>
          <p:cNvSpPr txBox="1"/>
          <p:nvPr/>
        </p:nvSpPr>
        <p:spPr>
          <a:xfrm>
            <a:off x="1650097" y="1743056"/>
            <a:ext cx="1531200" cy="1184700"/>
          </a:xfrm>
          <a:prstGeom prst="rect">
            <a:avLst/>
          </a:prstGeom>
          <a:noFill/>
          <a:ln>
            <a:noFill/>
          </a:ln>
        </p:spPr>
        <p:txBody>
          <a:bodyPr spcFirstLastPara="1" wrap="square" lIns="0" tIns="0" rIns="0" bIns="0" anchor="t" anchorCtr="0">
            <a:spAutoFit/>
          </a:bodyPr>
          <a:lstStyle/>
          <a:p>
            <a:pPr marL="0" marR="0" lvl="0" indent="0" algn="l" rtl="0">
              <a:lnSpc>
                <a:spcPct val="149006"/>
              </a:lnSpc>
              <a:spcBef>
                <a:spcPts val="0"/>
              </a:spcBef>
              <a:spcAft>
                <a:spcPts val="0"/>
              </a:spcAft>
              <a:buNone/>
            </a:pPr>
            <a:r>
              <a:rPr lang="en-US" sz="7697" b="0" i="0" u="none" strike="noStrike" cap="none">
                <a:solidFill>
                  <a:srgbClr val="FFFFFF"/>
                </a:solidFill>
                <a:latin typeface="Poppins"/>
                <a:ea typeface="Poppins"/>
                <a:cs typeface="Poppins"/>
                <a:sym typeface="Poppins"/>
              </a:rPr>
              <a:t>01</a:t>
            </a:r>
            <a:endParaRPr/>
          </a:p>
        </p:txBody>
      </p:sp>
      <p:sp>
        <p:nvSpPr>
          <p:cNvPr id="34" name="Google Shape;34;p4"/>
          <p:cNvSpPr txBox="1"/>
          <p:nvPr/>
        </p:nvSpPr>
        <p:spPr>
          <a:xfrm>
            <a:off x="5953682" y="1743056"/>
            <a:ext cx="1533300" cy="1184700"/>
          </a:xfrm>
          <a:prstGeom prst="rect">
            <a:avLst/>
          </a:prstGeom>
          <a:noFill/>
          <a:ln>
            <a:noFill/>
          </a:ln>
        </p:spPr>
        <p:txBody>
          <a:bodyPr spcFirstLastPara="1" wrap="square" lIns="0" tIns="0" rIns="0" bIns="0" anchor="t" anchorCtr="0">
            <a:spAutoFit/>
          </a:bodyPr>
          <a:lstStyle/>
          <a:p>
            <a:pPr marL="0" marR="0" lvl="0" indent="0" algn="l" rtl="0">
              <a:lnSpc>
                <a:spcPct val="149006"/>
              </a:lnSpc>
              <a:spcBef>
                <a:spcPts val="0"/>
              </a:spcBef>
              <a:spcAft>
                <a:spcPts val="0"/>
              </a:spcAft>
              <a:buNone/>
            </a:pPr>
            <a:r>
              <a:rPr lang="en-US" sz="7697" b="0" i="0" u="none" strike="noStrike" cap="none">
                <a:solidFill>
                  <a:srgbClr val="FFFFFF"/>
                </a:solidFill>
                <a:latin typeface="Poppins"/>
                <a:ea typeface="Poppins"/>
                <a:cs typeface="Poppins"/>
                <a:sym typeface="Poppins"/>
              </a:rPr>
              <a:t>02</a:t>
            </a:r>
            <a:endParaRPr/>
          </a:p>
        </p:txBody>
      </p:sp>
      <p:sp>
        <p:nvSpPr>
          <p:cNvPr id="35" name="Google Shape;35;p4"/>
          <p:cNvSpPr txBox="1"/>
          <p:nvPr/>
        </p:nvSpPr>
        <p:spPr>
          <a:xfrm>
            <a:off x="10257266" y="1743056"/>
            <a:ext cx="1396500" cy="1184700"/>
          </a:xfrm>
          <a:prstGeom prst="rect">
            <a:avLst/>
          </a:prstGeom>
          <a:noFill/>
          <a:ln>
            <a:noFill/>
          </a:ln>
        </p:spPr>
        <p:txBody>
          <a:bodyPr spcFirstLastPara="1" wrap="square" lIns="0" tIns="0" rIns="0" bIns="0" anchor="t" anchorCtr="0">
            <a:spAutoFit/>
          </a:bodyPr>
          <a:lstStyle/>
          <a:p>
            <a:pPr marL="0" marR="0" lvl="0" indent="0" algn="l" rtl="0">
              <a:lnSpc>
                <a:spcPct val="149006"/>
              </a:lnSpc>
              <a:spcBef>
                <a:spcPts val="0"/>
              </a:spcBef>
              <a:spcAft>
                <a:spcPts val="0"/>
              </a:spcAft>
              <a:buNone/>
            </a:pPr>
            <a:r>
              <a:rPr lang="en-US" sz="7697" b="0" i="0" u="none" strike="noStrike" cap="none">
                <a:solidFill>
                  <a:srgbClr val="FFFFFF"/>
                </a:solidFill>
                <a:latin typeface="Poppins"/>
                <a:ea typeface="Poppins"/>
                <a:cs typeface="Poppins"/>
                <a:sym typeface="Poppins"/>
              </a:rPr>
              <a:t>03</a:t>
            </a:r>
            <a:endParaRPr/>
          </a:p>
        </p:txBody>
      </p:sp>
      <p:sp>
        <p:nvSpPr>
          <p:cNvPr id="36" name="Google Shape;36;p4"/>
          <p:cNvSpPr txBox="1"/>
          <p:nvPr/>
        </p:nvSpPr>
        <p:spPr>
          <a:xfrm>
            <a:off x="14560851" y="1743056"/>
            <a:ext cx="1600200" cy="1184700"/>
          </a:xfrm>
          <a:prstGeom prst="rect">
            <a:avLst/>
          </a:prstGeom>
          <a:noFill/>
          <a:ln>
            <a:noFill/>
          </a:ln>
        </p:spPr>
        <p:txBody>
          <a:bodyPr spcFirstLastPara="1" wrap="square" lIns="0" tIns="0" rIns="0" bIns="0" anchor="t" anchorCtr="0">
            <a:spAutoFit/>
          </a:bodyPr>
          <a:lstStyle/>
          <a:p>
            <a:pPr marL="0" marR="0" lvl="0" indent="0" algn="l" rtl="0">
              <a:lnSpc>
                <a:spcPct val="149006"/>
              </a:lnSpc>
              <a:spcBef>
                <a:spcPts val="0"/>
              </a:spcBef>
              <a:spcAft>
                <a:spcPts val="0"/>
              </a:spcAft>
              <a:buNone/>
            </a:pPr>
            <a:r>
              <a:rPr lang="en-US" sz="7697" b="0" i="0" u="none" strike="noStrike" cap="none">
                <a:solidFill>
                  <a:srgbClr val="FFFFFF"/>
                </a:solidFill>
                <a:latin typeface="Poppins"/>
                <a:ea typeface="Poppins"/>
                <a:cs typeface="Poppins"/>
                <a:sym typeface="Poppins"/>
              </a:rPr>
              <a:t>04</a:t>
            </a:r>
            <a:endParaRPr/>
          </a:p>
        </p:txBody>
      </p:sp>
      <p:sp>
        <p:nvSpPr>
          <p:cNvPr id="37" name="Google Shape;37;p4"/>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38" name="Google Shape;38;p4"/>
          <p:cNvCxnSpPr/>
          <p:nvPr/>
        </p:nvCxnSpPr>
        <p:spPr>
          <a:xfrm>
            <a:off x="2556205" y="797899"/>
            <a:ext cx="14703000" cy="0"/>
          </a:xfrm>
          <a:prstGeom prst="straightConnector1">
            <a:avLst/>
          </a:prstGeom>
          <a:noFill/>
          <a:ln w="28575" cap="rnd" cmpd="sng">
            <a:solidFill>
              <a:srgbClr val="FFFFFF"/>
            </a:solidFill>
            <a:prstDash val="solid"/>
            <a:round/>
            <a:headEnd type="none" w="sm" len="sm"/>
            <a:tailEnd type="none" w="sm" len="sm"/>
          </a:ln>
        </p:spPr>
      </p:cxnSp>
      <p:cxnSp>
        <p:nvCxnSpPr>
          <p:cNvPr id="39" name="Google Shape;39;p4"/>
          <p:cNvCxnSpPr/>
          <p:nvPr/>
        </p:nvCxnSpPr>
        <p:spPr>
          <a:xfrm>
            <a:off x="956747" y="9244012"/>
            <a:ext cx="10247100" cy="0"/>
          </a:xfrm>
          <a:prstGeom prst="straightConnector1">
            <a:avLst/>
          </a:prstGeom>
          <a:noFill/>
          <a:ln w="66675" cap="rnd" cmpd="sng">
            <a:solidFill>
              <a:srgbClr val="FFFFFF"/>
            </a:solidFill>
            <a:prstDash val="dot"/>
            <a:round/>
            <a:headEnd type="none" w="sm" len="sm"/>
            <a:tailEnd type="none" w="sm" len="sm"/>
          </a:ln>
        </p:spPr>
      </p:cxnSp>
      <p:sp>
        <p:nvSpPr>
          <p:cNvPr id="40" name="Google Shape;40;p4"/>
          <p:cNvSpPr txBox="1">
            <a:spLocks noGrp="1"/>
          </p:cNvSpPr>
          <p:nvPr>
            <p:ph type="subTitle" idx="1"/>
          </p:nvPr>
        </p:nvSpPr>
        <p:spPr>
          <a:xfrm>
            <a:off x="1650100" y="3329929"/>
            <a:ext cx="3200700" cy="2095500"/>
          </a:xfrm>
          <a:prstGeom prst="rect">
            <a:avLst/>
          </a:prstGeom>
        </p:spPr>
        <p:txBody>
          <a:bodyPr spcFirstLastPara="1" wrap="square" lIns="91425" tIns="45700" rIns="91425" bIns="45700" anchor="t" anchorCtr="0">
            <a:normAutofit/>
          </a:bodyPr>
          <a:lstStyle>
            <a:lvl1pPr lvl="0" rtl="0">
              <a:lnSpc>
                <a:spcPct val="100000"/>
              </a:lnSpc>
              <a:spcBef>
                <a:spcPts val="640"/>
              </a:spcBef>
              <a:spcAft>
                <a:spcPts val="0"/>
              </a:spcAft>
              <a:buSzPts val="3900"/>
              <a:buNone/>
              <a:defRPr sz="3900"/>
            </a:lvl1pPr>
            <a:lvl2pPr lvl="1" rtl="0">
              <a:lnSpc>
                <a:spcPct val="100000"/>
              </a:lnSpc>
              <a:spcBef>
                <a:spcPts val="640"/>
              </a:spcBef>
              <a:spcAft>
                <a:spcPts val="0"/>
              </a:spcAft>
              <a:buSzPts val="2150"/>
              <a:buNone/>
              <a:defRPr/>
            </a:lvl2pPr>
            <a:lvl3pPr lvl="2" rtl="0">
              <a:lnSpc>
                <a:spcPct val="100000"/>
              </a:lnSpc>
              <a:spcBef>
                <a:spcPts val="640"/>
              </a:spcBef>
              <a:spcAft>
                <a:spcPts val="0"/>
              </a:spcAft>
              <a:buSzPts val="2150"/>
              <a:buNone/>
              <a:defRPr/>
            </a:lvl3pPr>
            <a:lvl4pPr lvl="3" rtl="0">
              <a:lnSpc>
                <a:spcPct val="100000"/>
              </a:lnSpc>
              <a:spcBef>
                <a:spcPts val="640"/>
              </a:spcBef>
              <a:spcAft>
                <a:spcPts val="0"/>
              </a:spcAft>
              <a:buSzPts val="2150"/>
              <a:buNone/>
              <a:defRPr/>
            </a:lvl4pPr>
            <a:lvl5pPr lvl="4" rtl="0">
              <a:lnSpc>
                <a:spcPct val="100000"/>
              </a:lnSpc>
              <a:spcBef>
                <a:spcPts val="640"/>
              </a:spcBef>
              <a:spcAft>
                <a:spcPts val="0"/>
              </a:spcAft>
              <a:buSzPts val="2150"/>
              <a:buNone/>
              <a:defRPr/>
            </a:lvl5pPr>
            <a:lvl6pPr lvl="5" rtl="0">
              <a:lnSpc>
                <a:spcPct val="100000"/>
              </a:lnSpc>
              <a:spcBef>
                <a:spcPts val="640"/>
              </a:spcBef>
              <a:spcAft>
                <a:spcPts val="0"/>
              </a:spcAft>
              <a:buSzPts val="2150"/>
              <a:buNone/>
              <a:defRPr/>
            </a:lvl6pPr>
            <a:lvl7pPr lvl="6" rtl="0">
              <a:lnSpc>
                <a:spcPct val="100000"/>
              </a:lnSpc>
              <a:spcBef>
                <a:spcPts val="640"/>
              </a:spcBef>
              <a:spcAft>
                <a:spcPts val="0"/>
              </a:spcAft>
              <a:buSzPts val="2150"/>
              <a:buNone/>
              <a:defRPr/>
            </a:lvl7pPr>
            <a:lvl8pPr lvl="7" rtl="0">
              <a:lnSpc>
                <a:spcPct val="100000"/>
              </a:lnSpc>
              <a:spcBef>
                <a:spcPts val="640"/>
              </a:spcBef>
              <a:spcAft>
                <a:spcPts val="0"/>
              </a:spcAft>
              <a:buSzPts val="2150"/>
              <a:buNone/>
              <a:defRPr/>
            </a:lvl8pPr>
            <a:lvl9pPr lvl="8" rtl="0">
              <a:lnSpc>
                <a:spcPct val="100000"/>
              </a:lnSpc>
              <a:spcBef>
                <a:spcPts val="640"/>
              </a:spcBef>
              <a:spcAft>
                <a:spcPts val="0"/>
              </a:spcAft>
              <a:buSzPts val="2150"/>
              <a:buNone/>
              <a:defRPr/>
            </a:lvl9pPr>
          </a:lstStyle>
          <a:p>
            <a:endParaRPr/>
          </a:p>
        </p:txBody>
      </p:sp>
      <p:sp>
        <p:nvSpPr>
          <p:cNvPr id="41" name="Google Shape;41;p4"/>
          <p:cNvSpPr txBox="1">
            <a:spLocks noGrp="1"/>
          </p:cNvSpPr>
          <p:nvPr>
            <p:ph type="subTitle" idx="3"/>
          </p:nvPr>
        </p:nvSpPr>
        <p:spPr>
          <a:xfrm>
            <a:off x="5953675" y="3329929"/>
            <a:ext cx="3200700" cy="2095500"/>
          </a:xfrm>
          <a:prstGeom prst="rect">
            <a:avLst/>
          </a:prstGeom>
        </p:spPr>
        <p:txBody>
          <a:bodyPr spcFirstLastPara="1" wrap="square" lIns="91425" tIns="45700" rIns="91425" bIns="45700" anchor="t" anchorCtr="0">
            <a:normAutofit/>
          </a:bodyPr>
          <a:lstStyle>
            <a:lvl1pPr lvl="0" rtl="0">
              <a:lnSpc>
                <a:spcPct val="100000"/>
              </a:lnSpc>
              <a:spcBef>
                <a:spcPts val="640"/>
              </a:spcBef>
              <a:spcAft>
                <a:spcPts val="0"/>
              </a:spcAft>
              <a:buSzPts val="3900"/>
              <a:buNone/>
              <a:defRPr sz="3900"/>
            </a:lvl1pPr>
            <a:lvl2pPr lvl="1" rtl="0">
              <a:lnSpc>
                <a:spcPct val="100000"/>
              </a:lnSpc>
              <a:spcBef>
                <a:spcPts val="640"/>
              </a:spcBef>
              <a:spcAft>
                <a:spcPts val="0"/>
              </a:spcAft>
              <a:buSzPts val="2150"/>
              <a:buNone/>
              <a:defRPr/>
            </a:lvl2pPr>
            <a:lvl3pPr lvl="2" rtl="0">
              <a:lnSpc>
                <a:spcPct val="100000"/>
              </a:lnSpc>
              <a:spcBef>
                <a:spcPts val="640"/>
              </a:spcBef>
              <a:spcAft>
                <a:spcPts val="0"/>
              </a:spcAft>
              <a:buSzPts val="2150"/>
              <a:buNone/>
              <a:defRPr/>
            </a:lvl3pPr>
            <a:lvl4pPr lvl="3" rtl="0">
              <a:lnSpc>
                <a:spcPct val="100000"/>
              </a:lnSpc>
              <a:spcBef>
                <a:spcPts val="640"/>
              </a:spcBef>
              <a:spcAft>
                <a:spcPts val="0"/>
              </a:spcAft>
              <a:buSzPts val="2150"/>
              <a:buNone/>
              <a:defRPr/>
            </a:lvl4pPr>
            <a:lvl5pPr lvl="4" rtl="0">
              <a:lnSpc>
                <a:spcPct val="100000"/>
              </a:lnSpc>
              <a:spcBef>
                <a:spcPts val="640"/>
              </a:spcBef>
              <a:spcAft>
                <a:spcPts val="0"/>
              </a:spcAft>
              <a:buSzPts val="2150"/>
              <a:buNone/>
              <a:defRPr/>
            </a:lvl5pPr>
            <a:lvl6pPr lvl="5" rtl="0">
              <a:lnSpc>
                <a:spcPct val="100000"/>
              </a:lnSpc>
              <a:spcBef>
                <a:spcPts val="640"/>
              </a:spcBef>
              <a:spcAft>
                <a:spcPts val="0"/>
              </a:spcAft>
              <a:buSzPts val="2150"/>
              <a:buNone/>
              <a:defRPr/>
            </a:lvl6pPr>
            <a:lvl7pPr lvl="6" rtl="0">
              <a:lnSpc>
                <a:spcPct val="100000"/>
              </a:lnSpc>
              <a:spcBef>
                <a:spcPts val="640"/>
              </a:spcBef>
              <a:spcAft>
                <a:spcPts val="0"/>
              </a:spcAft>
              <a:buSzPts val="2150"/>
              <a:buNone/>
              <a:defRPr/>
            </a:lvl7pPr>
            <a:lvl8pPr lvl="7" rtl="0">
              <a:lnSpc>
                <a:spcPct val="100000"/>
              </a:lnSpc>
              <a:spcBef>
                <a:spcPts val="640"/>
              </a:spcBef>
              <a:spcAft>
                <a:spcPts val="0"/>
              </a:spcAft>
              <a:buSzPts val="2150"/>
              <a:buNone/>
              <a:defRPr/>
            </a:lvl8pPr>
            <a:lvl9pPr lvl="8" rtl="0">
              <a:lnSpc>
                <a:spcPct val="100000"/>
              </a:lnSpc>
              <a:spcBef>
                <a:spcPts val="640"/>
              </a:spcBef>
              <a:spcAft>
                <a:spcPts val="0"/>
              </a:spcAft>
              <a:buSzPts val="2150"/>
              <a:buNone/>
              <a:defRPr/>
            </a:lvl9pPr>
          </a:lstStyle>
          <a:p>
            <a:endParaRPr/>
          </a:p>
        </p:txBody>
      </p:sp>
      <p:sp>
        <p:nvSpPr>
          <p:cNvPr id="42" name="Google Shape;42;p4"/>
          <p:cNvSpPr txBox="1">
            <a:spLocks noGrp="1"/>
          </p:cNvSpPr>
          <p:nvPr>
            <p:ph type="subTitle" idx="4"/>
          </p:nvPr>
        </p:nvSpPr>
        <p:spPr>
          <a:xfrm>
            <a:off x="10257250" y="3329929"/>
            <a:ext cx="3200700" cy="2095500"/>
          </a:xfrm>
          <a:prstGeom prst="rect">
            <a:avLst/>
          </a:prstGeom>
        </p:spPr>
        <p:txBody>
          <a:bodyPr spcFirstLastPara="1" wrap="square" lIns="91425" tIns="45700" rIns="91425" bIns="45700" anchor="t" anchorCtr="0">
            <a:normAutofit/>
          </a:bodyPr>
          <a:lstStyle>
            <a:lvl1pPr lvl="0" rtl="0">
              <a:lnSpc>
                <a:spcPct val="100000"/>
              </a:lnSpc>
              <a:spcBef>
                <a:spcPts val="640"/>
              </a:spcBef>
              <a:spcAft>
                <a:spcPts val="0"/>
              </a:spcAft>
              <a:buSzPts val="3900"/>
              <a:buNone/>
              <a:defRPr sz="3900"/>
            </a:lvl1pPr>
            <a:lvl2pPr lvl="1" rtl="0">
              <a:lnSpc>
                <a:spcPct val="100000"/>
              </a:lnSpc>
              <a:spcBef>
                <a:spcPts val="640"/>
              </a:spcBef>
              <a:spcAft>
                <a:spcPts val="0"/>
              </a:spcAft>
              <a:buSzPts val="2150"/>
              <a:buNone/>
              <a:defRPr/>
            </a:lvl2pPr>
            <a:lvl3pPr lvl="2" rtl="0">
              <a:lnSpc>
                <a:spcPct val="100000"/>
              </a:lnSpc>
              <a:spcBef>
                <a:spcPts val="640"/>
              </a:spcBef>
              <a:spcAft>
                <a:spcPts val="0"/>
              </a:spcAft>
              <a:buSzPts val="2150"/>
              <a:buNone/>
              <a:defRPr/>
            </a:lvl3pPr>
            <a:lvl4pPr lvl="3" rtl="0">
              <a:lnSpc>
                <a:spcPct val="100000"/>
              </a:lnSpc>
              <a:spcBef>
                <a:spcPts val="640"/>
              </a:spcBef>
              <a:spcAft>
                <a:spcPts val="0"/>
              </a:spcAft>
              <a:buSzPts val="2150"/>
              <a:buNone/>
              <a:defRPr/>
            </a:lvl4pPr>
            <a:lvl5pPr lvl="4" rtl="0">
              <a:lnSpc>
                <a:spcPct val="100000"/>
              </a:lnSpc>
              <a:spcBef>
                <a:spcPts val="640"/>
              </a:spcBef>
              <a:spcAft>
                <a:spcPts val="0"/>
              </a:spcAft>
              <a:buSzPts val="2150"/>
              <a:buNone/>
              <a:defRPr/>
            </a:lvl5pPr>
            <a:lvl6pPr lvl="5" rtl="0">
              <a:lnSpc>
                <a:spcPct val="100000"/>
              </a:lnSpc>
              <a:spcBef>
                <a:spcPts val="640"/>
              </a:spcBef>
              <a:spcAft>
                <a:spcPts val="0"/>
              </a:spcAft>
              <a:buSzPts val="2150"/>
              <a:buNone/>
              <a:defRPr/>
            </a:lvl6pPr>
            <a:lvl7pPr lvl="6" rtl="0">
              <a:lnSpc>
                <a:spcPct val="100000"/>
              </a:lnSpc>
              <a:spcBef>
                <a:spcPts val="640"/>
              </a:spcBef>
              <a:spcAft>
                <a:spcPts val="0"/>
              </a:spcAft>
              <a:buSzPts val="2150"/>
              <a:buNone/>
              <a:defRPr/>
            </a:lvl7pPr>
            <a:lvl8pPr lvl="7" rtl="0">
              <a:lnSpc>
                <a:spcPct val="100000"/>
              </a:lnSpc>
              <a:spcBef>
                <a:spcPts val="640"/>
              </a:spcBef>
              <a:spcAft>
                <a:spcPts val="0"/>
              </a:spcAft>
              <a:buSzPts val="2150"/>
              <a:buNone/>
              <a:defRPr/>
            </a:lvl8pPr>
            <a:lvl9pPr lvl="8" rtl="0">
              <a:lnSpc>
                <a:spcPct val="100000"/>
              </a:lnSpc>
              <a:spcBef>
                <a:spcPts val="640"/>
              </a:spcBef>
              <a:spcAft>
                <a:spcPts val="0"/>
              </a:spcAft>
              <a:buSzPts val="2150"/>
              <a:buNone/>
              <a:defRPr/>
            </a:lvl9pPr>
          </a:lstStyle>
          <a:p>
            <a:endParaRPr/>
          </a:p>
        </p:txBody>
      </p:sp>
      <p:sp>
        <p:nvSpPr>
          <p:cNvPr id="43" name="Google Shape;43;p4"/>
          <p:cNvSpPr txBox="1">
            <a:spLocks noGrp="1"/>
          </p:cNvSpPr>
          <p:nvPr>
            <p:ph type="subTitle" idx="5"/>
          </p:nvPr>
        </p:nvSpPr>
        <p:spPr>
          <a:xfrm>
            <a:off x="14560825" y="3329929"/>
            <a:ext cx="3200700" cy="2095500"/>
          </a:xfrm>
          <a:prstGeom prst="rect">
            <a:avLst/>
          </a:prstGeom>
        </p:spPr>
        <p:txBody>
          <a:bodyPr spcFirstLastPara="1" wrap="square" lIns="91425" tIns="45700" rIns="91425" bIns="45700" anchor="t" anchorCtr="0">
            <a:normAutofit/>
          </a:bodyPr>
          <a:lstStyle>
            <a:lvl1pPr lvl="0" rtl="0">
              <a:lnSpc>
                <a:spcPct val="100000"/>
              </a:lnSpc>
              <a:spcBef>
                <a:spcPts val="640"/>
              </a:spcBef>
              <a:spcAft>
                <a:spcPts val="0"/>
              </a:spcAft>
              <a:buSzPts val="3900"/>
              <a:buNone/>
              <a:defRPr sz="3900"/>
            </a:lvl1pPr>
            <a:lvl2pPr lvl="1" rtl="0">
              <a:lnSpc>
                <a:spcPct val="100000"/>
              </a:lnSpc>
              <a:spcBef>
                <a:spcPts val="640"/>
              </a:spcBef>
              <a:spcAft>
                <a:spcPts val="0"/>
              </a:spcAft>
              <a:buSzPts val="2150"/>
              <a:buNone/>
              <a:defRPr/>
            </a:lvl2pPr>
            <a:lvl3pPr lvl="2" rtl="0">
              <a:lnSpc>
                <a:spcPct val="100000"/>
              </a:lnSpc>
              <a:spcBef>
                <a:spcPts val="640"/>
              </a:spcBef>
              <a:spcAft>
                <a:spcPts val="0"/>
              </a:spcAft>
              <a:buSzPts val="2150"/>
              <a:buNone/>
              <a:defRPr/>
            </a:lvl3pPr>
            <a:lvl4pPr lvl="3" rtl="0">
              <a:lnSpc>
                <a:spcPct val="100000"/>
              </a:lnSpc>
              <a:spcBef>
                <a:spcPts val="640"/>
              </a:spcBef>
              <a:spcAft>
                <a:spcPts val="0"/>
              </a:spcAft>
              <a:buSzPts val="2150"/>
              <a:buNone/>
              <a:defRPr/>
            </a:lvl4pPr>
            <a:lvl5pPr lvl="4" rtl="0">
              <a:lnSpc>
                <a:spcPct val="100000"/>
              </a:lnSpc>
              <a:spcBef>
                <a:spcPts val="640"/>
              </a:spcBef>
              <a:spcAft>
                <a:spcPts val="0"/>
              </a:spcAft>
              <a:buSzPts val="2150"/>
              <a:buNone/>
              <a:defRPr/>
            </a:lvl5pPr>
            <a:lvl6pPr lvl="5" rtl="0">
              <a:lnSpc>
                <a:spcPct val="100000"/>
              </a:lnSpc>
              <a:spcBef>
                <a:spcPts val="640"/>
              </a:spcBef>
              <a:spcAft>
                <a:spcPts val="0"/>
              </a:spcAft>
              <a:buSzPts val="2150"/>
              <a:buNone/>
              <a:defRPr/>
            </a:lvl6pPr>
            <a:lvl7pPr lvl="6" rtl="0">
              <a:lnSpc>
                <a:spcPct val="100000"/>
              </a:lnSpc>
              <a:spcBef>
                <a:spcPts val="640"/>
              </a:spcBef>
              <a:spcAft>
                <a:spcPts val="0"/>
              </a:spcAft>
              <a:buSzPts val="2150"/>
              <a:buNone/>
              <a:defRPr/>
            </a:lvl7pPr>
            <a:lvl8pPr lvl="7" rtl="0">
              <a:lnSpc>
                <a:spcPct val="100000"/>
              </a:lnSpc>
              <a:spcBef>
                <a:spcPts val="640"/>
              </a:spcBef>
              <a:spcAft>
                <a:spcPts val="0"/>
              </a:spcAft>
              <a:buSzPts val="2150"/>
              <a:buNone/>
              <a:defRPr/>
            </a:lvl8pPr>
            <a:lvl9pPr lvl="8" rtl="0">
              <a:lnSpc>
                <a:spcPct val="100000"/>
              </a:lnSpc>
              <a:spcBef>
                <a:spcPts val="640"/>
              </a:spcBef>
              <a:spcAft>
                <a:spcPts val="0"/>
              </a:spcAft>
              <a:buSzPts val="2150"/>
              <a:buNone/>
              <a:defRPr/>
            </a:lvl9pPr>
          </a:lstStyle>
          <a:p>
            <a:endParaRPr/>
          </a:p>
        </p:txBody>
      </p:sp>
      <p:sp>
        <p:nvSpPr>
          <p:cNvPr id="44" name="Google Shape;44;p4"/>
          <p:cNvSpPr txBox="1">
            <a:spLocks noGrp="1"/>
          </p:cNvSpPr>
          <p:nvPr>
            <p:ph type="title"/>
          </p:nvPr>
        </p:nvSpPr>
        <p:spPr>
          <a:xfrm>
            <a:off x="10661325" y="6249725"/>
            <a:ext cx="6764700" cy="3701100"/>
          </a:xfrm>
          <a:prstGeom prst="rect">
            <a:avLst/>
          </a:prstGeom>
          <a:noFill/>
          <a:ln>
            <a:noFill/>
          </a:ln>
        </p:spPr>
        <p:txBody>
          <a:bodyPr spcFirstLastPara="1" wrap="square" lIns="91425" tIns="45700" rIns="91425" bIns="45700" anchor="b" anchorCtr="0">
            <a:normAutofit/>
          </a:bodyPr>
          <a:lstStyle>
            <a:lvl1pPr marR="0" lvl="0" algn="r" rtl="0">
              <a:lnSpc>
                <a:spcPct val="110000"/>
              </a:lnSpc>
              <a:spcBef>
                <a:spcPts val="0"/>
              </a:spcBef>
              <a:spcAft>
                <a:spcPts val="0"/>
              </a:spcAft>
              <a:buClr>
                <a:srgbClr val="FFFFFF"/>
              </a:buClr>
              <a:buSzPts val="7550"/>
              <a:buFont typeface="Poppins"/>
              <a:buNone/>
              <a:defRPr sz="7550" b="1" i="0" u="none" strike="noStrike" cap="none">
                <a:solidFill>
                  <a:srgbClr val="FFFFFF"/>
                </a:solidFill>
                <a:latin typeface="Poppins"/>
                <a:ea typeface="Poppins"/>
                <a:cs typeface="Poppins"/>
                <a:sym typeface="Poppins"/>
              </a:defRPr>
            </a:lvl1pPr>
            <a:lvl2pPr lvl="1" algn="r" rtl="0">
              <a:lnSpc>
                <a:spcPct val="110000"/>
              </a:lnSpc>
              <a:spcBef>
                <a:spcPts val="0"/>
              </a:spcBef>
              <a:spcAft>
                <a:spcPts val="0"/>
              </a:spcAft>
              <a:buSzPts val="1400"/>
              <a:buNone/>
              <a:defRPr sz="1800"/>
            </a:lvl2pPr>
            <a:lvl3pPr lvl="2" algn="r" rtl="0">
              <a:lnSpc>
                <a:spcPct val="110000"/>
              </a:lnSpc>
              <a:spcBef>
                <a:spcPts val="0"/>
              </a:spcBef>
              <a:spcAft>
                <a:spcPts val="0"/>
              </a:spcAft>
              <a:buSzPts val="1400"/>
              <a:buNone/>
              <a:defRPr sz="1800"/>
            </a:lvl3pPr>
            <a:lvl4pPr lvl="3" algn="r" rtl="0">
              <a:lnSpc>
                <a:spcPct val="110000"/>
              </a:lnSpc>
              <a:spcBef>
                <a:spcPts val="0"/>
              </a:spcBef>
              <a:spcAft>
                <a:spcPts val="0"/>
              </a:spcAft>
              <a:buSzPts val="1400"/>
              <a:buNone/>
              <a:defRPr sz="1800"/>
            </a:lvl4pPr>
            <a:lvl5pPr lvl="4" algn="r" rtl="0">
              <a:lnSpc>
                <a:spcPct val="110000"/>
              </a:lnSpc>
              <a:spcBef>
                <a:spcPts val="0"/>
              </a:spcBef>
              <a:spcAft>
                <a:spcPts val="0"/>
              </a:spcAft>
              <a:buSzPts val="1400"/>
              <a:buNone/>
              <a:defRPr sz="1800"/>
            </a:lvl5pPr>
            <a:lvl6pPr lvl="5" algn="r" rtl="0">
              <a:lnSpc>
                <a:spcPct val="110000"/>
              </a:lnSpc>
              <a:spcBef>
                <a:spcPts val="0"/>
              </a:spcBef>
              <a:spcAft>
                <a:spcPts val="0"/>
              </a:spcAft>
              <a:buSzPts val="1400"/>
              <a:buNone/>
              <a:defRPr sz="1800"/>
            </a:lvl6pPr>
            <a:lvl7pPr lvl="6" algn="r" rtl="0">
              <a:lnSpc>
                <a:spcPct val="110000"/>
              </a:lnSpc>
              <a:spcBef>
                <a:spcPts val="0"/>
              </a:spcBef>
              <a:spcAft>
                <a:spcPts val="0"/>
              </a:spcAft>
              <a:buSzPts val="1400"/>
              <a:buNone/>
              <a:defRPr sz="1800"/>
            </a:lvl7pPr>
            <a:lvl8pPr lvl="7" algn="r" rtl="0">
              <a:lnSpc>
                <a:spcPct val="110000"/>
              </a:lnSpc>
              <a:spcBef>
                <a:spcPts val="0"/>
              </a:spcBef>
              <a:spcAft>
                <a:spcPts val="0"/>
              </a:spcAft>
              <a:buSzPts val="1400"/>
              <a:buNone/>
              <a:defRPr sz="1800"/>
            </a:lvl8pPr>
            <a:lvl9pPr lvl="8" algn="r" rtl="0">
              <a:lnSpc>
                <a:spcPct val="110000"/>
              </a:lnSpc>
              <a:spcBef>
                <a:spcPts val="0"/>
              </a:spcBef>
              <a:spcAft>
                <a:spcPts val="0"/>
              </a:spcAft>
              <a:buSzPts val="1400"/>
              <a:buNone/>
              <a:defRPr sz="1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 Layout 2">
  <p:cSld name="CUSTOM_1">
    <p:spTree>
      <p:nvGrpSpPr>
        <p:cNvPr id="1" name="Shape 45"/>
        <p:cNvGrpSpPr/>
        <p:nvPr/>
      </p:nvGrpSpPr>
      <p:grpSpPr>
        <a:xfrm>
          <a:off x="0" y="0"/>
          <a:ext cx="0" cy="0"/>
          <a:chOff x="0" y="0"/>
          <a:chExt cx="0" cy="0"/>
        </a:xfrm>
      </p:grpSpPr>
      <p:sp>
        <p:nvSpPr>
          <p:cNvPr id="46" name="Google Shape;46;p5"/>
          <p:cNvSpPr txBox="1">
            <a:spLocks noGrp="1"/>
          </p:cNvSpPr>
          <p:nvPr>
            <p:ph type="body" idx="1"/>
          </p:nvPr>
        </p:nvSpPr>
        <p:spPr>
          <a:xfrm>
            <a:off x="1028500" y="8147925"/>
            <a:ext cx="13025100" cy="1743300"/>
          </a:xfrm>
          <a:prstGeom prst="rect">
            <a:avLst/>
          </a:prstGeom>
          <a:noFill/>
          <a:ln>
            <a:noFill/>
          </a:ln>
        </p:spPr>
        <p:txBody>
          <a:bodyPr spcFirstLastPara="1" wrap="square" lIns="91425" tIns="45700" rIns="91425" bIns="45700" anchor="t" anchorCtr="0">
            <a:normAutofit/>
          </a:bodyPr>
          <a:lstStyle>
            <a:lvl1pPr marL="457200" marR="0" lvl="0"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47" name="Google Shape;47;p5"/>
          <p:cNvSpPr>
            <a:spLocks noGrp="1"/>
          </p:cNvSpPr>
          <p:nvPr>
            <p:ph type="pic" idx="2"/>
          </p:nvPr>
        </p:nvSpPr>
        <p:spPr>
          <a:xfrm>
            <a:off x="1028500" y="2173875"/>
            <a:ext cx="16230600" cy="5688300"/>
          </a:xfrm>
          <a:prstGeom prst="rect">
            <a:avLst/>
          </a:prstGeom>
          <a:noFill/>
          <a:ln>
            <a:noFill/>
          </a:ln>
        </p:spPr>
        <p:txBody>
          <a:bodyPr/>
          <a:lstStyle/>
          <a:p>
            <a:endParaRPr lang="en-GB"/>
          </a:p>
        </p:txBody>
      </p:sp>
      <p:sp>
        <p:nvSpPr>
          <p:cNvPr id="48" name="Google Shape;48;p5"/>
          <p:cNvSpPr txBox="1">
            <a:spLocks noGrp="1"/>
          </p:cNvSpPr>
          <p:nvPr>
            <p:ph type="title"/>
          </p:nvPr>
        </p:nvSpPr>
        <p:spPr>
          <a:xfrm>
            <a:off x="7890475" y="887250"/>
            <a:ext cx="9368700" cy="1143000"/>
          </a:xfrm>
          <a:prstGeom prst="rect">
            <a:avLst/>
          </a:prstGeom>
          <a:noFill/>
          <a:ln>
            <a:noFill/>
          </a:ln>
        </p:spPr>
        <p:txBody>
          <a:bodyPr spcFirstLastPara="1" wrap="square" lIns="91425" tIns="45700" rIns="91425" bIns="45700" anchor="ctr" anchorCtr="0">
            <a:normAutofit/>
          </a:bodyPr>
          <a:lstStyle>
            <a:lvl1pPr marR="0" lvl="0" algn="r" rtl="0">
              <a:spcBef>
                <a:spcPts val="0"/>
              </a:spcBef>
              <a:spcAft>
                <a:spcPts val="0"/>
              </a:spcAft>
              <a:buClr>
                <a:srgbClr val="FFFFFF"/>
              </a:buClr>
              <a:buSzPts val="4600"/>
              <a:buFont typeface="Poppins"/>
              <a:buNone/>
              <a:defRPr sz="4600" b="1" i="0" u="none" strike="noStrike" cap="none">
                <a:solidFill>
                  <a:srgbClr val="FFFFFF"/>
                </a:solidFill>
                <a:latin typeface="Poppins"/>
                <a:ea typeface="Poppins"/>
                <a:cs typeface="Poppins"/>
                <a:sym typeface="Poppins"/>
              </a:defRPr>
            </a:lvl1pPr>
            <a:lvl2pPr lvl="1" algn="r" rtl="0">
              <a:spcBef>
                <a:spcPts val="0"/>
              </a:spcBef>
              <a:spcAft>
                <a:spcPts val="0"/>
              </a:spcAft>
              <a:buSzPts val="1400"/>
              <a:buNone/>
              <a:defRPr sz="1800"/>
            </a:lvl2pPr>
            <a:lvl3pPr lvl="2" algn="r" rtl="0">
              <a:spcBef>
                <a:spcPts val="0"/>
              </a:spcBef>
              <a:spcAft>
                <a:spcPts val="0"/>
              </a:spcAft>
              <a:buSzPts val="1400"/>
              <a:buNone/>
              <a:defRPr sz="1800"/>
            </a:lvl3pPr>
            <a:lvl4pPr lvl="3" algn="r" rtl="0">
              <a:spcBef>
                <a:spcPts val="0"/>
              </a:spcBef>
              <a:spcAft>
                <a:spcPts val="0"/>
              </a:spcAft>
              <a:buSzPts val="1400"/>
              <a:buNone/>
              <a:defRPr sz="1800"/>
            </a:lvl4pPr>
            <a:lvl5pPr lvl="4" algn="r" rtl="0">
              <a:spcBef>
                <a:spcPts val="0"/>
              </a:spcBef>
              <a:spcAft>
                <a:spcPts val="0"/>
              </a:spcAft>
              <a:buSzPts val="1400"/>
              <a:buNone/>
              <a:defRPr sz="1800"/>
            </a:lvl5pPr>
            <a:lvl6pPr lvl="5" algn="r" rtl="0">
              <a:spcBef>
                <a:spcPts val="0"/>
              </a:spcBef>
              <a:spcAft>
                <a:spcPts val="0"/>
              </a:spcAft>
              <a:buSzPts val="1400"/>
              <a:buNone/>
              <a:defRPr sz="1800"/>
            </a:lvl6pPr>
            <a:lvl7pPr lvl="6" algn="r" rtl="0">
              <a:spcBef>
                <a:spcPts val="0"/>
              </a:spcBef>
              <a:spcAft>
                <a:spcPts val="0"/>
              </a:spcAft>
              <a:buSzPts val="1400"/>
              <a:buNone/>
              <a:defRPr sz="1800"/>
            </a:lvl7pPr>
            <a:lvl8pPr lvl="7" algn="r" rtl="0">
              <a:spcBef>
                <a:spcPts val="0"/>
              </a:spcBef>
              <a:spcAft>
                <a:spcPts val="0"/>
              </a:spcAft>
              <a:buSzPts val="1400"/>
              <a:buNone/>
              <a:defRPr sz="1800"/>
            </a:lvl8pPr>
            <a:lvl9pPr lvl="8" algn="r" rtl="0">
              <a:spcBef>
                <a:spcPts val="0"/>
              </a:spcBef>
              <a:spcAft>
                <a:spcPts val="0"/>
              </a:spcAft>
              <a:buSzPts val="1400"/>
              <a:buNone/>
              <a:defRPr sz="1800"/>
            </a:lvl9pPr>
          </a:lstStyle>
          <a:p>
            <a:endParaRPr/>
          </a:p>
        </p:txBody>
      </p:sp>
      <p:sp>
        <p:nvSpPr>
          <p:cNvPr id="49" name="Google Shape;49;p5"/>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50" name="Google Shape;50;p5"/>
          <p:cNvCxnSpPr/>
          <p:nvPr/>
        </p:nvCxnSpPr>
        <p:spPr>
          <a:xfrm>
            <a:off x="2556205" y="797899"/>
            <a:ext cx="14703000" cy="0"/>
          </a:xfrm>
          <a:prstGeom prst="straightConnector1">
            <a:avLst/>
          </a:prstGeom>
          <a:noFill/>
          <a:ln w="28575" cap="rnd" cmpd="sng">
            <a:solidFill>
              <a:srgbClr val="FFFFFF"/>
            </a:solidFill>
            <a:prstDash val="solid"/>
            <a:round/>
            <a:headEnd type="none" w="sm" len="sm"/>
            <a:tailEnd type="none" w="sm" len="sm"/>
          </a:ln>
        </p:spPr>
      </p:cxnSp>
      <p:grpSp>
        <p:nvGrpSpPr>
          <p:cNvPr id="51" name="Google Shape;51;p5"/>
          <p:cNvGrpSpPr/>
          <p:nvPr/>
        </p:nvGrpSpPr>
        <p:grpSpPr>
          <a:xfrm>
            <a:off x="14798985" y="5387597"/>
            <a:ext cx="2841300" cy="2841300"/>
            <a:chOff x="0" y="20"/>
            <a:chExt cx="3788400" cy="3788400"/>
          </a:xfrm>
        </p:grpSpPr>
        <p:cxnSp>
          <p:nvCxnSpPr>
            <p:cNvPr id="52" name="Google Shape;52;p5"/>
            <p:cNvCxnSpPr/>
            <p:nvPr/>
          </p:nvCxnSpPr>
          <p:spPr>
            <a:xfrm>
              <a:off x="0" y="3788420"/>
              <a:ext cx="3788400" cy="0"/>
            </a:xfrm>
            <a:prstGeom prst="straightConnector1">
              <a:avLst/>
            </a:prstGeom>
            <a:noFill/>
            <a:ln w="38100" cap="rnd" cmpd="sng">
              <a:solidFill>
                <a:srgbClr val="FFFFFF"/>
              </a:solidFill>
              <a:prstDash val="solid"/>
              <a:round/>
              <a:headEnd type="none" w="sm" len="sm"/>
              <a:tailEnd type="none" w="sm" len="sm"/>
            </a:ln>
          </p:spPr>
        </p:cxnSp>
        <p:cxnSp>
          <p:nvCxnSpPr>
            <p:cNvPr id="53" name="Google Shape;53;p5"/>
            <p:cNvCxnSpPr/>
            <p:nvPr/>
          </p:nvCxnSpPr>
          <p:spPr>
            <a:xfrm rot="10800000">
              <a:off x="3769370" y="20"/>
              <a:ext cx="0" cy="3788400"/>
            </a:xfrm>
            <a:prstGeom prst="straightConnector1">
              <a:avLst/>
            </a:prstGeom>
            <a:noFill/>
            <a:ln w="38100" cap="rnd" cmpd="sng">
              <a:solidFill>
                <a:srgbClr val="FFFFFF"/>
              </a:solidFill>
              <a:prstDash val="solid"/>
              <a:round/>
              <a:headEnd type="none" w="sm" len="sm"/>
              <a:tailEnd type="none" w="sm" len="sm"/>
            </a:ln>
          </p:spPr>
        </p:cxn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 Layout 3">
  <p:cSld name="CUSTOM_2">
    <p:spTree>
      <p:nvGrpSpPr>
        <p:cNvPr id="1" name="Shape 54"/>
        <p:cNvGrpSpPr/>
        <p:nvPr/>
      </p:nvGrpSpPr>
      <p:grpSpPr>
        <a:xfrm>
          <a:off x="0" y="0"/>
          <a:ext cx="0" cy="0"/>
          <a:chOff x="0" y="0"/>
          <a:chExt cx="0" cy="0"/>
        </a:xfrm>
      </p:grpSpPr>
      <p:sp>
        <p:nvSpPr>
          <p:cNvPr id="55" name="Google Shape;55;p6"/>
          <p:cNvSpPr/>
          <p:nvPr/>
        </p:nvSpPr>
        <p:spPr>
          <a:xfrm>
            <a:off x="838200" y="2386829"/>
            <a:ext cx="4801290" cy="5322297"/>
          </a:xfrm>
          <a:custGeom>
            <a:avLst/>
            <a:gdLst/>
            <a:ahLst/>
            <a:cxnLst/>
            <a:rect l="l" t="t" r="r" b="b"/>
            <a:pathLst>
              <a:path w="1264529" h="1401748" extrusionOk="0">
                <a:moveTo>
                  <a:pt x="0" y="0"/>
                </a:moveTo>
                <a:lnTo>
                  <a:pt x="1264529" y="0"/>
                </a:lnTo>
                <a:lnTo>
                  <a:pt x="1264529" y="1401748"/>
                </a:lnTo>
                <a:lnTo>
                  <a:pt x="0" y="1401748"/>
                </a:lnTo>
                <a:close/>
              </a:path>
            </a:pathLst>
          </a:custGeom>
          <a:solidFill>
            <a:srgbClr val="000000">
              <a:alpha val="0"/>
            </a:srgbClr>
          </a:solidFill>
          <a:ln w="28575" cap="sq" cmpd="sng">
            <a:solidFill>
              <a:srgbClr val="FFFFFF"/>
            </a:solidFill>
            <a:prstDash val="solid"/>
            <a:miter lim="8000"/>
            <a:headEnd type="none" w="sm" len="sm"/>
            <a:tailEnd type="none" w="sm" len="sm"/>
          </a:ln>
        </p:spPr>
        <p:txBody>
          <a:bodyPr/>
          <a:lstStyle/>
          <a:p>
            <a:endParaRPr lang="en-GB"/>
          </a:p>
        </p:txBody>
      </p:sp>
      <p:sp>
        <p:nvSpPr>
          <p:cNvPr id="56" name="Google Shape;56;p6"/>
          <p:cNvSpPr/>
          <p:nvPr/>
        </p:nvSpPr>
        <p:spPr>
          <a:xfrm>
            <a:off x="6553859" y="2386829"/>
            <a:ext cx="4801290" cy="5322297"/>
          </a:xfrm>
          <a:custGeom>
            <a:avLst/>
            <a:gdLst/>
            <a:ahLst/>
            <a:cxnLst/>
            <a:rect l="l" t="t" r="r" b="b"/>
            <a:pathLst>
              <a:path w="1264529" h="1401748" extrusionOk="0">
                <a:moveTo>
                  <a:pt x="0" y="0"/>
                </a:moveTo>
                <a:lnTo>
                  <a:pt x="1264529" y="0"/>
                </a:lnTo>
                <a:lnTo>
                  <a:pt x="1264529" y="1401748"/>
                </a:lnTo>
                <a:lnTo>
                  <a:pt x="0" y="1401748"/>
                </a:lnTo>
                <a:close/>
              </a:path>
            </a:pathLst>
          </a:custGeom>
          <a:solidFill>
            <a:srgbClr val="000000">
              <a:alpha val="0"/>
            </a:srgbClr>
          </a:solidFill>
          <a:ln w="28575" cap="sq" cmpd="sng">
            <a:solidFill>
              <a:srgbClr val="FFFFFF"/>
            </a:solidFill>
            <a:prstDash val="solid"/>
            <a:miter lim="8000"/>
            <a:headEnd type="none" w="sm" len="sm"/>
            <a:tailEnd type="none" w="sm" len="sm"/>
          </a:ln>
        </p:spPr>
        <p:txBody>
          <a:bodyPr/>
          <a:lstStyle/>
          <a:p>
            <a:endParaRPr lang="en-GB"/>
          </a:p>
        </p:txBody>
      </p:sp>
      <p:sp>
        <p:nvSpPr>
          <p:cNvPr id="57" name="Google Shape;57;p6"/>
          <p:cNvSpPr/>
          <p:nvPr/>
        </p:nvSpPr>
        <p:spPr>
          <a:xfrm>
            <a:off x="12267541" y="2386829"/>
            <a:ext cx="4801290" cy="5322297"/>
          </a:xfrm>
          <a:custGeom>
            <a:avLst/>
            <a:gdLst/>
            <a:ahLst/>
            <a:cxnLst/>
            <a:rect l="l" t="t" r="r" b="b"/>
            <a:pathLst>
              <a:path w="1264529" h="1401748" extrusionOk="0">
                <a:moveTo>
                  <a:pt x="0" y="0"/>
                </a:moveTo>
                <a:lnTo>
                  <a:pt x="1264529" y="0"/>
                </a:lnTo>
                <a:lnTo>
                  <a:pt x="1264529" y="1401748"/>
                </a:lnTo>
                <a:lnTo>
                  <a:pt x="0" y="1401748"/>
                </a:lnTo>
                <a:close/>
              </a:path>
            </a:pathLst>
          </a:custGeom>
          <a:solidFill>
            <a:srgbClr val="000000">
              <a:alpha val="0"/>
            </a:srgbClr>
          </a:solidFill>
          <a:ln w="28575" cap="sq" cmpd="sng">
            <a:solidFill>
              <a:srgbClr val="FFFFFF"/>
            </a:solidFill>
            <a:prstDash val="solid"/>
            <a:miter lim="8000"/>
            <a:headEnd type="none" w="sm" len="sm"/>
            <a:tailEnd type="none" w="sm" len="sm"/>
          </a:ln>
        </p:spPr>
        <p:txBody>
          <a:bodyPr/>
          <a:lstStyle/>
          <a:p>
            <a:endParaRPr lang="en-GB"/>
          </a:p>
        </p:txBody>
      </p:sp>
      <p:sp>
        <p:nvSpPr>
          <p:cNvPr id="58" name="Google Shape;58;p6"/>
          <p:cNvSpPr>
            <a:spLocks noGrp="1"/>
          </p:cNvSpPr>
          <p:nvPr>
            <p:ph type="pic" idx="2"/>
          </p:nvPr>
        </p:nvSpPr>
        <p:spPr>
          <a:xfrm>
            <a:off x="1028700" y="2577325"/>
            <a:ext cx="4799400" cy="5322300"/>
          </a:xfrm>
          <a:prstGeom prst="rect">
            <a:avLst/>
          </a:prstGeom>
          <a:noFill/>
          <a:ln>
            <a:noFill/>
          </a:ln>
        </p:spPr>
        <p:txBody>
          <a:bodyPr/>
          <a:lstStyle/>
          <a:p>
            <a:endParaRPr lang="en-GB"/>
          </a:p>
        </p:txBody>
      </p:sp>
      <p:sp>
        <p:nvSpPr>
          <p:cNvPr id="59" name="Google Shape;59;p6"/>
          <p:cNvSpPr>
            <a:spLocks noGrp="1"/>
          </p:cNvSpPr>
          <p:nvPr>
            <p:ph type="pic" idx="3"/>
          </p:nvPr>
        </p:nvSpPr>
        <p:spPr>
          <a:xfrm>
            <a:off x="6744363" y="2577325"/>
            <a:ext cx="4799400" cy="5322300"/>
          </a:xfrm>
          <a:prstGeom prst="rect">
            <a:avLst/>
          </a:prstGeom>
          <a:noFill/>
          <a:ln>
            <a:noFill/>
          </a:ln>
        </p:spPr>
        <p:txBody>
          <a:bodyPr/>
          <a:lstStyle/>
          <a:p>
            <a:endParaRPr lang="en-GB"/>
          </a:p>
        </p:txBody>
      </p:sp>
      <p:sp>
        <p:nvSpPr>
          <p:cNvPr id="60" name="Google Shape;60;p6"/>
          <p:cNvSpPr>
            <a:spLocks noGrp="1"/>
          </p:cNvSpPr>
          <p:nvPr>
            <p:ph type="pic" idx="4"/>
          </p:nvPr>
        </p:nvSpPr>
        <p:spPr>
          <a:xfrm>
            <a:off x="12460038" y="2577325"/>
            <a:ext cx="4799400" cy="5322300"/>
          </a:xfrm>
          <a:prstGeom prst="rect">
            <a:avLst/>
          </a:prstGeom>
          <a:noFill/>
          <a:ln>
            <a:noFill/>
          </a:ln>
        </p:spPr>
        <p:txBody>
          <a:bodyPr/>
          <a:lstStyle/>
          <a:p>
            <a:endParaRPr lang="en-GB"/>
          </a:p>
        </p:txBody>
      </p:sp>
      <p:sp>
        <p:nvSpPr>
          <p:cNvPr id="61" name="Google Shape;61;p6"/>
          <p:cNvSpPr txBox="1">
            <a:spLocks noGrp="1"/>
          </p:cNvSpPr>
          <p:nvPr>
            <p:ph type="body" idx="1"/>
          </p:nvPr>
        </p:nvSpPr>
        <p:spPr>
          <a:xfrm>
            <a:off x="1028525" y="8150025"/>
            <a:ext cx="4799400" cy="15336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62" name="Google Shape;62;p6"/>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63" name="Google Shape;63;p6"/>
          <p:cNvCxnSpPr/>
          <p:nvPr/>
        </p:nvCxnSpPr>
        <p:spPr>
          <a:xfrm>
            <a:off x="2556205" y="797899"/>
            <a:ext cx="14703000" cy="0"/>
          </a:xfrm>
          <a:prstGeom prst="straightConnector1">
            <a:avLst/>
          </a:prstGeom>
          <a:noFill/>
          <a:ln w="28575" cap="rnd" cmpd="sng">
            <a:solidFill>
              <a:srgbClr val="FFFFFF"/>
            </a:solidFill>
            <a:prstDash val="solid"/>
            <a:round/>
            <a:headEnd type="none" w="sm" len="sm"/>
            <a:tailEnd type="none" w="sm" len="sm"/>
          </a:ln>
        </p:spPr>
      </p:cxnSp>
      <p:sp>
        <p:nvSpPr>
          <p:cNvPr id="64" name="Google Shape;64;p6"/>
          <p:cNvSpPr txBox="1">
            <a:spLocks noGrp="1"/>
          </p:cNvSpPr>
          <p:nvPr>
            <p:ph type="title"/>
          </p:nvPr>
        </p:nvSpPr>
        <p:spPr>
          <a:xfrm>
            <a:off x="7890475" y="887250"/>
            <a:ext cx="9368700" cy="1143000"/>
          </a:xfrm>
          <a:prstGeom prst="rect">
            <a:avLst/>
          </a:prstGeom>
          <a:noFill/>
          <a:ln>
            <a:noFill/>
          </a:ln>
        </p:spPr>
        <p:txBody>
          <a:bodyPr spcFirstLastPara="1" wrap="square" lIns="91425" tIns="45700" rIns="91425" bIns="45700" anchor="ctr" anchorCtr="0">
            <a:normAutofit/>
          </a:bodyPr>
          <a:lstStyle>
            <a:lvl1pPr marR="0" lvl="0" algn="r" rtl="0">
              <a:spcBef>
                <a:spcPts val="0"/>
              </a:spcBef>
              <a:spcAft>
                <a:spcPts val="0"/>
              </a:spcAft>
              <a:buClr>
                <a:srgbClr val="FFFFFF"/>
              </a:buClr>
              <a:buSzPts val="4600"/>
              <a:buFont typeface="Poppins"/>
              <a:buNone/>
              <a:defRPr sz="4600" b="1" i="0" u="none" strike="noStrike" cap="none">
                <a:solidFill>
                  <a:srgbClr val="FFFFFF"/>
                </a:solidFill>
                <a:latin typeface="Poppins"/>
                <a:ea typeface="Poppins"/>
                <a:cs typeface="Poppins"/>
                <a:sym typeface="Poppins"/>
              </a:defRPr>
            </a:lvl1pPr>
            <a:lvl2pPr lvl="1" algn="r" rtl="0">
              <a:spcBef>
                <a:spcPts val="0"/>
              </a:spcBef>
              <a:spcAft>
                <a:spcPts val="0"/>
              </a:spcAft>
              <a:buSzPts val="1400"/>
              <a:buNone/>
              <a:defRPr sz="1800"/>
            </a:lvl2pPr>
            <a:lvl3pPr lvl="2" algn="r" rtl="0">
              <a:spcBef>
                <a:spcPts val="0"/>
              </a:spcBef>
              <a:spcAft>
                <a:spcPts val="0"/>
              </a:spcAft>
              <a:buSzPts val="1400"/>
              <a:buNone/>
              <a:defRPr sz="1800"/>
            </a:lvl3pPr>
            <a:lvl4pPr lvl="3" algn="r" rtl="0">
              <a:spcBef>
                <a:spcPts val="0"/>
              </a:spcBef>
              <a:spcAft>
                <a:spcPts val="0"/>
              </a:spcAft>
              <a:buSzPts val="1400"/>
              <a:buNone/>
              <a:defRPr sz="1800"/>
            </a:lvl4pPr>
            <a:lvl5pPr lvl="4" algn="r" rtl="0">
              <a:spcBef>
                <a:spcPts val="0"/>
              </a:spcBef>
              <a:spcAft>
                <a:spcPts val="0"/>
              </a:spcAft>
              <a:buSzPts val="1400"/>
              <a:buNone/>
              <a:defRPr sz="1800"/>
            </a:lvl5pPr>
            <a:lvl6pPr lvl="5" algn="r" rtl="0">
              <a:spcBef>
                <a:spcPts val="0"/>
              </a:spcBef>
              <a:spcAft>
                <a:spcPts val="0"/>
              </a:spcAft>
              <a:buSzPts val="1400"/>
              <a:buNone/>
              <a:defRPr sz="1800"/>
            </a:lvl6pPr>
            <a:lvl7pPr lvl="6" algn="r" rtl="0">
              <a:spcBef>
                <a:spcPts val="0"/>
              </a:spcBef>
              <a:spcAft>
                <a:spcPts val="0"/>
              </a:spcAft>
              <a:buSzPts val="1400"/>
              <a:buNone/>
              <a:defRPr sz="1800"/>
            </a:lvl7pPr>
            <a:lvl8pPr lvl="7" algn="r" rtl="0">
              <a:spcBef>
                <a:spcPts val="0"/>
              </a:spcBef>
              <a:spcAft>
                <a:spcPts val="0"/>
              </a:spcAft>
              <a:buSzPts val="1400"/>
              <a:buNone/>
              <a:defRPr sz="1800"/>
            </a:lvl8pPr>
            <a:lvl9pPr lvl="8" algn="r" rtl="0">
              <a:spcBef>
                <a:spcPts val="0"/>
              </a:spcBef>
              <a:spcAft>
                <a:spcPts val="0"/>
              </a:spcAft>
              <a:buSzPts val="1400"/>
              <a:buNone/>
              <a:defRPr sz="1800"/>
            </a:lvl9pPr>
          </a:lstStyle>
          <a:p>
            <a:endParaRPr/>
          </a:p>
        </p:txBody>
      </p:sp>
      <p:sp>
        <p:nvSpPr>
          <p:cNvPr id="65" name="Google Shape;65;p6"/>
          <p:cNvSpPr txBox="1">
            <a:spLocks noGrp="1"/>
          </p:cNvSpPr>
          <p:nvPr>
            <p:ph type="body" idx="5"/>
          </p:nvPr>
        </p:nvSpPr>
        <p:spPr>
          <a:xfrm>
            <a:off x="6744300" y="8150025"/>
            <a:ext cx="4799400" cy="15336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66" name="Google Shape;66;p6"/>
          <p:cNvSpPr txBox="1">
            <a:spLocks noGrp="1"/>
          </p:cNvSpPr>
          <p:nvPr>
            <p:ph type="body" idx="6"/>
          </p:nvPr>
        </p:nvSpPr>
        <p:spPr>
          <a:xfrm>
            <a:off x="12460075" y="8150025"/>
            <a:ext cx="4799400" cy="15336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Layout 4">
  <p:cSld name="CUSTOM_3">
    <p:spTree>
      <p:nvGrpSpPr>
        <p:cNvPr id="1" name="Shape 67"/>
        <p:cNvGrpSpPr/>
        <p:nvPr/>
      </p:nvGrpSpPr>
      <p:grpSpPr>
        <a:xfrm>
          <a:off x="0" y="0"/>
          <a:ext cx="0" cy="0"/>
          <a:chOff x="0" y="0"/>
          <a:chExt cx="0" cy="0"/>
        </a:xfrm>
      </p:grpSpPr>
      <p:sp>
        <p:nvSpPr>
          <p:cNvPr id="68" name="Google Shape;68;p7"/>
          <p:cNvSpPr>
            <a:spLocks noGrp="1"/>
          </p:cNvSpPr>
          <p:nvPr>
            <p:ph type="pic" idx="2"/>
          </p:nvPr>
        </p:nvSpPr>
        <p:spPr>
          <a:xfrm>
            <a:off x="0" y="4211675"/>
            <a:ext cx="6754500" cy="6075300"/>
          </a:xfrm>
          <a:prstGeom prst="rect">
            <a:avLst/>
          </a:prstGeom>
          <a:noFill/>
          <a:ln>
            <a:noFill/>
          </a:ln>
        </p:spPr>
        <p:txBody>
          <a:bodyPr/>
          <a:lstStyle/>
          <a:p>
            <a:endParaRPr lang="en-GB"/>
          </a:p>
        </p:txBody>
      </p:sp>
      <p:sp>
        <p:nvSpPr>
          <p:cNvPr id="69" name="Google Shape;69;p7"/>
          <p:cNvSpPr>
            <a:spLocks noGrp="1"/>
          </p:cNvSpPr>
          <p:nvPr>
            <p:ph type="pic" idx="3"/>
          </p:nvPr>
        </p:nvSpPr>
        <p:spPr>
          <a:xfrm>
            <a:off x="9907825" y="4211675"/>
            <a:ext cx="6754500" cy="6075300"/>
          </a:xfrm>
          <a:prstGeom prst="rect">
            <a:avLst/>
          </a:prstGeom>
          <a:noFill/>
          <a:ln>
            <a:noFill/>
          </a:ln>
        </p:spPr>
        <p:txBody>
          <a:bodyPr/>
          <a:lstStyle/>
          <a:p>
            <a:endParaRPr lang="en-GB"/>
          </a:p>
        </p:txBody>
      </p:sp>
      <p:sp>
        <p:nvSpPr>
          <p:cNvPr id="70" name="Google Shape;70;p7"/>
          <p:cNvSpPr txBox="1">
            <a:spLocks noGrp="1"/>
          </p:cNvSpPr>
          <p:nvPr>
            <p:ph type="body" idx="1"/>
          </p:nvPr>
        </p:nvSpPr>
        <p:spPr>
          <a:xfrm>
            <a:off x="11863025" y="2526993"/>
            <a:ext cx="4799400" cy="744600"/>
          </a:xfrm>
          <a:prstGeom prst="rect">
            <a:avLst/>
          </a:prstGeom>
          <a:noFill/>
          <a:ln>
            <a:noFill/>
          </a:ln>
        </p:spPr>
        <p:txBody>
          <a:bodyPr spcFirstLastPara="1" wrap="square" lIns="91425" tIns="45700" rIns="91425" bIns="45700" anchor="t" anchorCtr="0">
            <a:normAutofit/>
          </a:bodyPr>
          <a:lstStyle>
            <a:lvl1pPr marL="457200" marR="0" lvl="0"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71" name="Google Shape;71;p7"/>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72" name="Google Shape;72;p7"/>
          <p:cNvCxnSpPr/>
          <p:nvPr/>
        </p:nvCxnSpPr>
        <p:spPr>
          <a:xfrm>
            <a:off x="2556205" y="797899"/>
            <a:ext cx="14703000" cy="0"/>
          </a:xfrm>
          <a:prstGeom prst="straightConnector1">
            <a:avLst/>
          </a:prstGeom>
          <a:noFill/>
          <a:ln w="28575" cap="rnd" cmpd="sng">
            <a:solidFill>
              <a:srgbClr val="FFFFFF"/>
            </a:solidFill>
            <a:prstDash val="solid"/>
            <a:round/>
            <a:headEnd type="none" w="sm" len="sm"/>
            <a:tailEnd type="none" w="sm" len="sm"/>
          </a:ln>
        </p:spPr>
      </p:cxnSp>
      <p:cxnSp>
        <p:nvCxnSpPr>
          <p:cNvPr id="73" name="Google Shape;73;p7"/>
          <p:cNvCxnSpPr/>
          <p:nvPr/>
        </p:nvCxnSpPr>
        <p:spPr>
          <a:xfrm>
            <a:off x="3247927" y="3685527"/>
            <a:ext cx="3506700" cy="0"/>
          </a:xfrm>
          <a:prstGeom prst="straightConnector1">
            <a:avLst/>
          </a:prstGeom>
          <a:noFill/>
          <a:ln w="28575" cap="rnd" cmpd="sng">
            <a:solidFill>
              <a:srgbClr val="FFFFFF"/>
            </a:solidFill>
            <a:prstDash val="dash"/>
            <a:round/>
            <a:headEnd type="none" w="sm" len="sm"/>
            <a:tailEnd type="none" w="sm" len="sm"/>
          </a:ln>
        </p:spPr>
      </p:cxnSp>
      <p:cxnSp>
        <p:nvCxnSpPr>
          <p:cNvPr id="74" name="Google Shape;74;p7"/>
          <p:cNvCxnSpPr/>
          <p:nvPr/>
        </p:nvCxnSpPr>
        <p:spPr>
          <a:xfrm>
            <a:off x="13155723" y="3685527"/>
            <a:ext cx="3506700" cy="0"/>
          </a:xfrm>
          <a:prstGeom prst="straightConnector1">
            <a:avLst/>
          </a:prstGeom>
          <a:noFill/>
          <a:ln w="28575" cap="rnd" cmpd="sng">
            <a:solidFill>
              <a:srgbClr val="FFFFFF"/>
            </a:solidFill>
            <a:prstDash val="dash"/>
            <a:round/>
            <a:headEnd type="none" w="sm" len="sm"/>
            <a:tailEnd type="none" w="sm" len="sm"/>
          </a:ln>
        </p:spPr>
      </p:cxnSp>
      <p:grpSp>
        <p:nvGrpSpPr>
          <p:cNvPr id="75" name="Google Shape;75;p7"/>
          <p:cNvGrpSpPr/>
          <p:nvPr/>
        </p:nvGrpSpPr>
        <p:grpSpPr>
          <a:xfrm>
            <a:off x="7020068" y="3541241"/>
            <a:ext cx="317155" cy="317155"/>
            <a:chOff x="0" y="0"/>
            <a:chExt cx="812800" cy="812800"/>
          </a:xfrm>
        </p:grpSpPr>
        <p:sp>
          <p:nvSpPr>
            <p:cNvPr id="76" name="Google Shape;76;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7"/>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78" name="Google Shape;78;p7"/>
          <p:cNvGrpSpPr/>
          <p:nvPr/>
        </p:nvGrpSpPr>
        <p:grpSpPr>
          <a:xfrm>
            <a:off x="16942151" y="3541241"/>
            <a:ext cx="317155" cy="317155"/>
            <a:chOff x="0" y="0"/>
            <a:chExt cx="812800" cy="812800"/>
          </a:xfrm>
        </p:grpSpPr>
        <p:sp>
          <p:nvSpPr>
            <p:cNvPr id="79" name="Google Shape;79;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7"/>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81" name="Google Shape;81;p7"/>
          <p:cNvCxnSpPr/>
          <p:nvPr/>
        </p:nvCxnSpPr>
        <p:spPr>
          <a:xfrm>
            <a:off x="7192930" y="4138671"/>
            <a:ext cx="0" cy="6532200"/>
          </a:xfrm>
          <a:prstGeom prst="straightConnector1">
            <a:avLst/>
          </a:prstGeom>
          <a:noFill/>
          <a:ln w="28575" cap="rnd" cmpd="sng">
            <a:solidFill>
              <a:srgbClr val="FFFFFF"/>
            </a:solidFill>
            <a:prstDash val="solid"/>
            <a:round/>
            <a:headEnd type="none" w="sm" len="sm"/>
            <a:tailEnd type="none" w="sm" len="sm"/>
          </a:ln>
        </p:spPr>
      </p:cxnSp>
      <p:cxnSp>
        <p:nvCxnSpPr>
          <p:cNvPr id="82" name="Google Shape;82;p7"/>
          <p:cNvCxnSpPr/>
          <p:nvPr/>
        </p:nvCxnSpPr>
        <p:spPr>
          <a:xfrm>
            <a:off x="17100726" y="4138671"/>
            <a:ext cx="0" cy="6532200"/>
          </a:xfrm>
          <a:prstGeom prst="straightConnector1">
            <a:avLst/>
          </a:prstGeom>
          <a:noFill/>
          <a:ln w="28575" cap="rnd" cmpd="sng">
            <a:solidFill>
              <a:srgbClr val="FFFFFF"/>
            </a:solidFill>
            <a:prstDash val="solid"/>
            <a:round/>
            <a:headEnd type="none" w="sm" len="sm"/>
            <a:tailEnd type="none" w="sm" len="sm"/>
          </a:ln>
        </p:spPr>
      </p:cxnSp>
      <p:sp>
        <p:nvSpPr>
          <p:cNvPr id="83" name="Google Shape;83;p7"/>
          <p:cNvSpPr txBox="1">
            <a:spLocks noGrp="1"/>
          </p:cNvSpPr>
          <p:nvPr>
            <p:ph type="title"/>
          </p:nvPr>
        </p:nvSpPr>
        <p:spPr>
          <a:xfrm>
            <a:off x="7890475" y="887250"/>
            <a:ext cx="9368700" cy="1143000"/>
          </a:xfrm>
          <a:prstGeom prst="rect">
            <a:avLst/>
          </a:prstGeom>
          <a:noFill/>
          <a:ln>
            <a:noFill/>
          </a:ln>
        </p:spPr>
        <p:txBody>
          <a:bodyPr spcFirstLastPara="1" wrap="square" lIns="91425" tIns="45700" rIns="91425" bIns="45700" anchor="ctr" anchorCtr="0">
            <a:normAutofit/>
          </a:bodyPr>
          <a:lstStyle>
            <a:lvl1pPr marR="0" lvl="0" algn="r" rtl="0">
              <a:spcBef>
                <a:spcPts val="0"/>
              </a:spcBef>
              <a:spcAft>
                <a:spcPts val="0"/>
              </a:spcAft>
              <a:buClr>
                <a:srgbClr val="FFFFFF"/>
              </a:buClr>
              <a:buSzPts val="4600"/>
              <a:buFont typeface="Poppins"/>
              <a:buNone/>
              <a:defRPr sz="4600" b="1" i="0" u="none" strike="noStrike" cap="none">
                <a:solidFill>
                  <a:srgbClr val="FFFFFF"/>
                </a:solidFill>
                <a:latin typeface="Poppins"/>
                <a:ea typeface="Poppins"/>
                <a:cs typeface="Poppins"/>
                <a:sym typeface="Poppins"/>
              </a:defRPr>
            </a:lvl1pPr>
            <a:lvl2pPr lvl="1" algn="r" rtl="0">
              <a:spcBef>
                <a:spcPts val="0"/>
              </a:spcBef>
              <a:spcAft>
                <a:spcPts val="0"/>
              </a:spcAft>
              <a:buSzPts val="1400"/>
              <a:buNone/>
              <a:defRPr sz="1800"/>
            </a:lvl2pPr>
            <a:lvl3pPr lvl="2" algn="r" rtl="0">
              <a:spcBef>
                <a:spcPts val="0"/>
              </a:spcBef>
              <a:spcAft>
                <a:spcPts val="0"/>
              </a:spcAft>
              <a:buSzPts val="1400"/>
              <a:buNone/>
              <a:defRPr sz="1800"/>
            </a:lvl3pPr>
            <a:lvl4pPr lvl="3" algn="r" rtl="0">
              <a:spcBef>
                <a:spcPts val="0"/>
              </a:spcBef>
              <a:spcAft>
                <a:spcPts val="0"/>
              </a:spcAft>
              <a:buSzPts val="1400"/>
              <a:buNone/>
              <a:defRPr sz="1800"/>
            </a:lvl4pPr>
            <a:lvl5pPr lvl="4" algn="r" rtl="0">
              <a:spcBef>
                <a:spcPts val="0"/>
              </a:spcBef>
              <a:spcAft>
                <a:spcPts val="0"/>
              </a:spcAft>
              <a:buSzPts val="1400"/>
              <a:buNone/>
              <a:defRPr sz="1800"/>
            </a:lvl5pPr>
            <a:lvl6pPr lvl="5" algn="r" rtl="0">
              <a:spcBef>
                <a:spcPts val="0"/>
              </a:spcBef>
              <a:spcAft>
                <a:spcPts val="0"/>
              </a:spcAft>
              <a:buSzPts val="1400"/>
              <a:buNone/>
              <a:defRPr sz="1800"/>
            </a:lvl6pPr>
            <a:lvl7pPr lvl="6" algn="r" rtl="0">
              <a:spcBef>
                <a:spcPts val="0"/>
              </a:spcBef>
              <a:spcAft>
                <a:spcPts val="0"/>
              </a:spcAft>
              <a:buSzPts val="1400"/>
              <a:buNone/>
              <a:defRPr sz="1800"/>
            </a:lvl7pPr>
            <a:lvl8pPr lvl="7" algn="r" rtl="0">
              <a:spcBef>
                <a:spcPts val="0"/>
              </a:spcBef>
              <a:spcAft>
                <a:spcPts val="0"/>
              </a:spcAft>
              <a:buSzPts val="1400"/>
              <a:buNone/>
              <a:defRPr sz="1800"/>
            </a:lvl8pPr>
            <a:lvl9pPr lvl="8" algn="r" rtl="0">
              <a:spcBef>
                <a:spcPts val="0"/>
              </a:spcBef>
              <a:spcAft>
                <a:spcPts val="0"/>
              </a:spcAft>
              <a:buSzPts val="1400"/>
              <a:buNone/>
              <a:defRPr sz="1800"/>
            </a:lvl9pPr>
          </a:lstStyle>
          <a:p>
            <a:endParaRPr/>
          </a:p>
        </p:txBody>
      </p:sp>
      <p:sp>
        <p:nvSpPr>
          <p:cNvPr id="84" name="Google Shape;84;p7"/>
          <p:cNvSpPr txBox="1">
            <a:spLocks noGrp="1"/>
          </p:cNvSpPr>
          <p:nvPr>
            <p:ph type="body" idx="4"/>
          </p:nvPr>
        </p:nvSpPr>
        <p:spPr>
          <a:xfrm>
            <a:off x="2052900" y="2526993"/>
            <a:ext cx="4799400" cy="744600"/>
          </a:xfrm>
          <a:prstGeom prst="rect">
            <a:avLst/>
          </a:prstGeom>
          <a:noFill/>
          <a:ln>
            <a:noFill/>
          </a:ln>
        </p:spPr>
        <p:txBody>
          <a:bodyPr spcFirstLastPara="1" wrap="square" lIns="91425" tIns="45700" rIns="91425" bIns="45700" anchor="t" anchorCtr="0">
            <a:normAutofit/>
          </a:bodyPr>
          <a:lstStyle>
            <a:lvl1pPr marL="457200" marR="0" lvl="0"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ustom Layout 5">
  <p:cSld name="CUSTOM_4">
    <p:spTree>
      <p:nvGrpSpPr>
        <p:cNvPr id="1" name="Shape 85"/>
        <p:cNvGrpSpPr/>
        <p:nvPr/>
      </p:nvGrpSpPr>
      <p:grpSpPr>
        <a:xfrm>
          <a:off x="0" y="0"/>
          <a:ext cx="0" cy="0"/>
          <a:chOff x="0" y="0"/>
          <a:chExt cx="0" cy="0"/>
        </a:xfrm>
      </p:grpSpPr>
      <p:sp>
        <p:nvSpPr>
          <p:cNvPr id="86" name="Google Shape;86;p8"/>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2">
              <a:alphaModFix/>
            </a:blip>
            <a:stretch>
              <a:fillRect l="-21019" t="-39139" r="-27159" b="-34589"/>
            </a:stretch>
          </a:blipFill>
          <a:ln>
            <a:noFill/>
          </a:ln>
        </p:spPr>
        <p:txBody>
          <a:bodyPr/>
          <a:lstStyle/>
          <a:p>
            <a:endParaRPr lang="en-GB"/>
          </a:p>
        </p:txBody>
      </p:sp>
      <p:cxnSp>
        <p:nvCxnSpPr>
          <p:cNvPr id="87" name="Google Shape;87;p8"/>
          <p:cNvCxnSpPr/>
          <p:nvPr/>
        </p:nvCxnSpPr>
        <p:spPr>
          <a:xfrm>
            <a:off x="2556205" y="797899"/>
            <a:ext cx="14703000" cy="0"/>
          </a:xfrm>
          <a:prstGeom prst="straightConnector1">
            <a:avLst/>
          </a:prstGeom>
          <a:noFill/>
          <a:ln w="28575" cap="rnd" cmpd="sng">
            <a:solidFill>
              <a:srgbClr val="FFFFFF"/>
            </a:solidFill>
            <a:prstDash val="solid"/>
            <a:round/>
            <a:headEnd type="none" w="sm" len="sm"/>
            <a:tailEnd type="none" w="sm" len="sm"/>
          </a:ln>
        </p:spPr>
      </p:cxnSp>
      <p:sp>
        <p:nvSpPr>
          <p:cNvPr id="88" name="Google Shape;88;p8"/>
          <p:cNvSpPr txBox="1"/>
          <p:nvPr/>
        </p:nvSpPr>
        <p:spPr>
          <a:xfrm>
            <a:off x="-1364725" y="2320710"/>
            <a:ext cx="8115300" cy="215400"/>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endParaRPr/>
          </a:p>
        </p:txBody>
      </p:sp>
      <p:grpSp>
        <p:nvGrpSpPr>
          <p:cNvPr id="89" name="Google Shape;89;p8"/>
          <p:cNvGrpSpPr/>
          <p:nvPr/>
        </p:nvGrpSpPr>
        <p:grpSpPr>
          <a:xfrm>
            <a:off x="1242173" y="2821710"/>
            <a:ext cx="2628026" cy="2628026"/>
            <a:chOff x="0" y="0"/>
            <a:chExt cx="812800" cy="812800"/>
          </a:xfrm>
        </p:grpSpPr>
        <p:sp>
          <p:nvSpPr>
            <p:cNvPr id="90" name="Google Shape;90;p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8575"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2" name="Google Shape;92;p8"/>
          <p:cNvSpPr txBox="1"/>
          <p:nvPr/>
        </p:nvSpPr>
        <p:spPr>
          <a:xfrm>
            <a:off x="1514471" y="3585765"/>
            <a:ext cx="2083500" cy="11397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7405" b="0" i="0" u="none" strike="noStrike" cap="none">
                <a:solidFill>
                  <a:srgbClr val="FFFFFF"/>
                </a:solidFill>
                <a:latin typeface="Poppins"/>
                <a:ea typeface="Poppins"/>
                <a:cs typeface="Poppins"/>
                <a:sym typeface="Poppins"/>
              </a:rPr>
              <a:t>01</a:t>
            </a:r>
            <a:endParaRPr/>
          </a:p>
        </p:txBody>
      </p:sp>
      <p:grpSp>
        <p:nvGrpSpPr>
          <p:cNvPr id="93" name="Google Shape;93;p8"/>
          <p:cNvGrpSpPr/>
          <p:nvPr/>
        </p:nvGrpSpPr>
        <p:grpSpPr>
          <a:xfrm>
            <a:off x="5499598" y="2821710"/>
            <a:ext cx="2628026" cy="2628026"/>
            <a:chOff x="0" y="0"/>
            <a:chExt cx="812800" cy="812800"/>
          </a:xfrm>
        </p:grpSpPr>
        <p:sp>
          <p:nvSpPr>
            <p:cNvPr id="94" name="Google Shape;94;p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8575"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6" name="Google Shape;96;p8"/>
          <p:cNvSpPr txBox="1"/>
          <p:nvPr/>
        </p:nvSpPr>
        <p:spPr>
          <a:xfrm>
            <a:off x="5771896" y="3585765"/>
            <a:ext cx="2083500" cy="11397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7405" b="0" i="0" u="none" strike="noStrike" cap="none">
                <a:solidFill>
                  <a:srgbClr val="FFFFFF"/>
                </a:solidFill>
                <a:latin typeface="Poppins"/>
                <a:ea typeface="Poppins"/>
                <a:cs typeface="Poppins"/>
                <a:sym typeface="Poppins"/>
              </a:rPr>
              <a:t>02</a:t>
            </a:r>
            <a:endParaRPr/>
          </a:p>
        </p:txBody>
      </p:sp>
      <p:grpSp>
        <p:nvGrpSpPr>
          <p:cNvPr id="97" name="Google Shape;97;p8"/>
          <p:cNvGrpSpPr/>
          <p:nvPr/>
        </p:nvGrpSpPr>
        <p:grpSpPr>
          <a:xfrm>
            <a:off x="9757023" y="2821710"/>
            <a:ext cx="2628026" cy="2628026"/>
            <a:chOff x="0" y="0"/>
            <a:chExt cx="812800" cy="812800"/>
          </a:xfrm>
        </p:grpSpPr>
        <p:sp>
          <p:nvSpPr>
            <p:cNvPr id="98" name="Google Shape;98;p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8575"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0" name="Google Shape;100;p8"/>
          <p:cNvSpPr txBox="1"/>
          <p:nvPr/>
        </p:nvSpPr>
        <p:spPr>
          <a:xfrm>
            <a:off x="10029321" y="3585765"/>
            <a:ext cx="2083500" cy="11397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7405" b="0" i="0" u="none" strike="noStrike" cap="none">
                <a:solidFill>
                  <a:srgbClr val="FFFFFF"/>
                </a:solidFill>
                <a:latin typeface="Poppins"/>
                <a:ea typeface="Poppins"/>
                <a:cs typeface="Poppins"/>
                <a:sym typeface="Poppins"/>
              </a:rPr>
              <a:t>03</a:t>
            </a:r>
            <a:endParaRPr/>
          </a:p>
        </p:txBody>
      </p:sp>
      <p:grpSp>
        <p:nvGrpSpPr>
          <p:cNvPr id="101" name="Google Shape;101;p8"/>
          <p:cNvGrpSpPr/>
          <p:nvPr/>
        </p:nvGrpSpPr>
        <p:grpSpPr>
          <a:xfrm>
            <a:off x="14014449" y="2821710"/>
            <a:ext cx="2628026" cy="2628026"/>
            <a:chOff x="0" y="0"/>
            <a:chExt cx="812800" cy="812800"/>
          </a:xfrm>
        </p:grpSpPr>
        <p:sp>
          <p:nvSpPr>
            <p:cNvPr id="102" name="Google Shape;102;p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8575"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8"/>
            <p:cNvSpPr txBox="1"/>
            <p:nvPr/>
          </p:nvSpPr>
          <p:spPr>
            <a:xfrm>
              <a:off x="76200" y="38100"/>
              <a:ext cx="660300" cy="6984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4" name="Google Shape;104;p8"/>
          <p:cNvSpPr txBox="1"/>
          <p:nvPr/>
        </p:nvSpPr>
        <p:spPr>
          <a:xfrm>
            <a:off x="14286747" y="3585765"/>
            <a:ext cx="2083500" cy="11397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7405" b="0" i="0" u="none" strike="noStrike" cap="none">
                <a:solidFill>
                  <a:srgbClr val="FFFFFF"/>
                </a:solidFill>
                <a:latin typeface="Poppins"/>
                <a:ea typeface="Poppins"/>
                <a:cs typeface="Poppins"/>
                <a:sym typeface="Poppins"/>
              </a:rPr>
              <a:t>04</a:t>
            </a:r>
            <a:endParaRPr/>
          </a:p>
        </p:txBody>
      </p:sp>
      <p:sp>
        <p:nvSpPr>
          <p:cNvPr id="105" name="Google Shape;105;p8"/>
          <p:cNvSpPr/>
          <p:nvPr/>
        </p:nvSpPr>
        <p:spPr>
          <a:xfrm>
            <a:off x="2556205" y="4135742"/>
            <a:ext cx="1614175" cy="1615791"/>
          </a:xfrm>
          <a:custGeom>
            <a:avLst/>
            <a:gdLst/>
            <a:ahLst/>
            <a:cxnLst/>
            <a:rect l="l" t="t" r="r" b="b"/>
            <a:pathLst>
              <a:path w="1614175" h="1615791" extrusionOk="0">
                <a:moveTo>
                  <a:pt x="0" y="0"/>
                </a:moveTo>
                <a:lnTo>
                  <a:pt x="1614174" y="0"/>
                </a:lnTo>
                <a:lnTo>
                  <a:pt x="1614174" y="1615791"/>
                </a:lnTo>
                <a:lnTo>
                  <a:pt x="0" y="1615791"/>
                </a:lnTo>
                <a:lnTo>
                  <a:pt x="0" y="0"/>
                </a:lnTo>
                <a:close/>
              </a:path>
            </a:pathLst>
          </a:custGeom>
          <a:blipFill rotWithShape="1">
            <a:blip r:embed="rId3">
              <a:alphaModFix/>
            </a:blip>
            <a:stretch>
              <a:fillRect l="-97976" t="-97776"/>
            </a:stretch>
          </a:blipFill>
          <a:ln>
            <a:noFill/>
          </a:ln>
        </p:spPr>
        <p:txBody>
          <a:bodyPr/>
          <a:lstStyle/>
          <a:p>
            <a:endParaRPr lang="en-GB"/>
          </a:p>
        </p:txBody>
      </p:sp>
      <p:sp>
        <p:nvSpPr>
          <p:cNvPr id="106" name="Google Shape;106;p8"/>
          <p:cNvSpPr/>
          <p:nvPr/>
        </p:nvSpPr>
        <p:spPr>
          <a:xfrm>
            <a:off x="6813630" y="4135742"/>
            <a:ext cx="1614175" cy="1615791"/>
          </a:xfrm>
          <a:custGeom>
            <a:avLst/>
            <a:gdLst/>
            <a:ahLst/>
            <a:cxnLst/>
            <a:rect l="l" t="t" r="r" b="b"/>
            <a:pathLst>
              <a:path w="1614175" h="1615791" extrusionOk="0">
                <a:moveTo>
                  <a:pt x="0" y="0"/>
                </a:moveTo>
                <a:lnTo>
                  <a:pt x="1614175" y="0"/>
                </a:lnTo>
                <a:lnTo>
                  <a:pt x="1614175" y="1615791"/>
                </a:lnTo>
                <a:lnTo>
                  <a:pt x="0" y="1615791"/>
                </a:lnTo>
                <a:lnTo>
                  <a:pt x="0" y="0"/>
                </a:lnTo>
                <a:close/>
              </a:path>
            </a:pathLst>
          </a:custGeom>
          <a:blipFill rotWithShape="1">
            <a:blip r:embed="rId3">
              <a:alphaModFix/>
            </a:blip>
            <a:stretch>
              <a:fillRect l="-97976" t="-97776"/>
            </a:stretch>
          </a:blipFill>
          <a:ln>
            <a:noFill/>
          </a:ln>
        </p:spPr>
        <p:txBody>
          <a:bodyPr/>
          <a:lstStyle/>
          <a:p>
            <a:endParaRPr lang="en-GB"/>
          </a:p>
        </p:txBody>
      </p:sp>
      <p:sp>
        <p:nvSpPr>
          <p:cNvPr id="107" name="Google Shape;107;p8"/>
          <p:cNvSpPr/>
          <p:nvPr/>
        </p:nvSpPr>
        <p:spPr>
          <a:xfrm>
            <a:off x="11071056" y="4135742"/>
            <a:ext cx="1614175" cy="1615791"/>
          </a:xfrm>
          <a:custGeom>
            <a:avLst/>
            <a:gdLst/>
            <a:ahLst/>
            <a:cxnLst/>
            <a:rect l="l" t="t" r="r" b="b"/>
            <a:pathLst>
              <a:path w="1614175" h="1615791" extrusionOk="0">
                <a:moveTo>
                  <a:pt x="0" y="0"/>
                </a:moveTo>
                <a:lnTo>
                  <a:pt x="1614174" y="0"/>
                </a:lnTo>
                <a:lnTo>
                  <a:pt x="1614174" y="1615791"/>
                </a:lnTo>
                <a:lnTo>
                  <a:pt x="0" y="1615791"/>
                </a:lnTo>
                <a:lnTo>
                  <a:pt x="0" y="0"/>
                </a:lnTo>
                <a:close/>
              </a:path>
            </a:pathLst>
          </a:custGeom>
          <a:blipFill rotWithShape="1">
            <a:blip r:embed="rId3">
              <a:alphaModFix/>
            </a:blip>
            <a:stretch>
              <a:fillRect l="-97976" t="-97776"/>
            </a:stretch>
          </a:blipFill>
          <a:ln>
            <a:noFill/>
          </a:ln>
        </p:spPr>
        <p:txBody>
          <a:bodyPr/>
          <a:lstStyle/>
          <a:p>
            <a:endParaRPr lang="en-GB"/>
          </a:p>
        </p:txBody>
      </p:sp>
      <p:sp>
        <p:nvSpPr>
          <p:cNvPr id="108" name="Google Shape;108;p8"/>
          <p:cNvSpPr/>
          <p:nvPr/>
        </p:nvSpPr>
        <p:spPr>
          <a:xfrm>
            <a:off x="15328481" y="4135742"/>
            <a:ext cx="1614175" cy="1615791"/>
          </a:xfrm>
          <a:custGeom>
            <a:avLst/>
            <a:gdLst/>
            <a:ahLst/>
            <a:cxnLst/>
            <a:rect l="l" t="t" r="r" b="b"/>
            <a:pathLst>
              <a:path w="1614175" h="1615791" extrusionOk="0">
                <a:moveTo>
                  <a:pt x="0" y="0"/>
                </a:moveTo>
                <a:lnTo>
                  <a:pt x="1614175" y="0"/>
                </a:lnTo>
                <a:lnTo>
                  <a:pt x="1614175" y="1615791"/>
                </a:lnTo>
                <a:lnTo>
                  <a:pt x="0" y="1615791"/>
                </a:lnTo>
                <a:lnTo>
                  <a:pt x="0" y="0"/>
                </a:lnTo>
                <a:close/>
              </a:path>
            </a:pathLst>
          </a:custGeom>
          <a:blipFill rotWithShape="1">
            <a:blip r:embed="rId3">
              <a:alphaModFix/>
            </a:blip>
            <a:stretch>
              <a:fillRect l="-97976" t="-97776"/>
            </a:stretch>
          </a:blipFill>
          <a:ln>
            <a:noFill/>
          </a:ln>
        </p:spPr>
        <p:txBody>
          <a:bodyPr/>
          <a:lstStyle/>
          <a:p>
            <a:endParaRPr lang="en-GB"/>
          </a:p>
        </p:txBody>
      </p:sp>
      <p:sp>
        <p:nvSpPr>
          <p:cNvPr id="109" name="Google Shape;109;p8"/>
          <p:cNvSpPr txBox="1">
            <a:spLocks noGrp="1"/>
          </p:cNvSpPr>
          <p:nvPr>
            <p:ph type="title"/>
          </p:nvPr>
        </p:nvSpPr>
        <p:spPr>
          <a:xfrm>
            <a:off x="7890475" y="887250"/>
            <a:ext cx="9368700" cy="1143000"/>
          </a:xfrm>
          <a:prstGeom prst="rect">
            <a:avLst/>
          </a:prstGeom>
          <a:noFill/>
          <a:ln>
            <a:noFill/>
          </a:ln>
        </p:spPr>
        <p:txBody>
          <a:bodyPr spcFirstLastPara="1" wrap="square" lIns="91425" tIns="45700" rIns="91425" bIns="45700" anchor="ctr" anchorCtr="0">
            <a:normAutofit/>
          </a:bodyPr>
          <a:lstStyle>
            <a:lvl1pPr marR="0" lvl="0" algn="r" rtl="0">
              <a:spcBef>
                <a:spcPts val="0"/>
              </a:spcBef>
              <a:spcAft>
                <a:spcPts val="0"/>
              </a:spcAft>
              <a:buClr>
                <a:srgbClr val="FFFFFF"/>
              </a:buClr>
              <a:buSzPts val="4600"/>
              <a:buFont typeface="Poppins"/>
              <a:buNone/>
              <a:defRPr sz="4600" b="1" i="0" u="none" strike="noStrike" cap="none">
                <a:solidFill>
                  <a:srgbClr val="FFFFFF"/>
                </a:solidFill>
                <a:latin typeface="Poppins"/>
                <a:ea typeface="Poppins"/>
                <a:cs typeface="Poppins"/>
                <a:sym typeface="Poppins"/>
              </a:defRPr>
            </a:lvl1pPr>
            <a:lvl2pPr lvl="1" algn="r" rtl="0">
              <a:spcBef>
                <a:spcPts val="0"/>
              </a:spcBef>
              <a:spcAft>
                <a:spcPts val="0"/>
              </a:spcAft>
              <a:buSzPts val="1400"/>
              <a:buNone/>
              <a:defRPr sz="1800"/>
            </a:lvl2pPr>
            <a:lvl3pPr lvl="2" algn="r" rtl="0">
              <a:spcBef>
                <a:spcPts val="0"/>
              </a:spcBef>
              <a:spcAft>
                <a:spcPts val="0"/>
              </a:spcAft>
              <a:buSzPts val="1400"/>
              <a:buNone/>
              <a:defRPr sz="1800"/>
            </a:lvl3pPr>
            <a:lvl4pPr lvl="3" algn="r" rtl="0">
              <a:spcBef>
                <a:spcPts val="0"/>
              </a:spcBef>
              <a:spcAft>
                <a:spcPts val="0"/>
              </a:spcAft>
              <a:buSzPts val="1400"/>
              <a:buNone/>
              <a:defRPr sz="1800"/>
            </a:lvl4pPr>
            <a:lvl5pPr lvl="4" algn="r" rtl="0">
              <a:spcBef>
                <a:spcPts val="0"/>
              </a:spcBef>
              <a:spcAft>
                <a:spcPts val="0"/>
              </a:spcAft>
              <a:buSzPts val="1400"/>
              <a:buNone/>
              <a:defRPr sz="1800"/>
            </a:lvl5pPr>
            <a:lvl6pPr lvl="5" algn="r" rtl="0">
              <a:spcBef>
                <a:spcPts val="0"/>
              </a:spcBef>
              <a:spcAft>
                <a:spcPts val="0"/>
              </a:spcAft>
              <a:buSzPts val="1400"/>
              <a:buNone/>
              <a:defRPr sz="1800"/>
            </a:lvl6pPr>
            <a:lvl7pPr lvl="6" algn="r" rtl="0">
              <a:spcBef>
                <a:spcPts val="0"/>
              </a:spcBef>
              <a:spcAft>
                <a:spcPts val="0"/>
              </a:spcAft>
              <a:buSzPts val="1400"/>
              <a:buNone/>
              <a:defRPr sz="1800"/>
            </a:lvl7pPr>
            <a:lvl8pPr lvl="7" algn="r" rtl="0">
              <a:spcBef>
                <a:spcPts val="0"/>
              </a:spcBef>
              <a:spcAft>
                <a:spcPts val="0"/>
              </a:spcAft>
              <a:buSzPts val="1400"/>
              <a:buNone/>
              <a:defRPr sz="1800"/>
            </a:lvl8pPr>
            <a:lvl9pPr lvl="8" algn="r" rtl="0">
              <a:spcBef>
                <a:spcPts val="0"/>
              </a:spcBef>
              <a:spcAft>
                <a:spcPts val="0"/>
              </a:spcAft>
              <a:buSzPts val="1400"/>
              <a:buNone/>
              <a:defRPr sz="1800"/>
            </a:lvl9pPr>
          </a:lstStyle>
          <a:p>
            <a:endParaRPr/>
          </a:p>
        </p:txBody>
      </p:sp>
      <p:sp>
        <p:nvSpPr>
          <p:cNvPr id="110" name="Google Shape;110;p8"/>
          <p:cNvSpPr txBox="1">
            <a:spLocks noGrp="1"/>
          </p:cNvSpPr>
          <p:nvPr>
            <p:ph type="body" idx="1"/>
          </p:nvPr>
        </p:nvSpPr>
        <p:spPr>
          <a:xfrm>
            <a:off x="1242200" y="6219175"/>
            <a:ext cx="2628000" cy="31800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111" name="Google Shape;111;p8"/>
          <p:cNvSpPr txBox="1">
            <a:spLocks noGrp="1"/>
          </p:cNvSpPr>
          <p:nvPr>
            <p:ph type="body" idx="2"/>
          </p:nvPr>
        </p:nvSpPr>
        <p:spPr>
          <a:xfrm>
            <a:off x="5499613" y="6219175"/>
            <a:ext cx="2628000" cy="31800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112" name="Google Shape;112;p8"/>
          <p:cNvSpPr txBox="1">
            <a:spLocks noGrp="1"/>
          </p:cNvSpPr>
          <p:nvPr>
            <p:ph type="body" idx="3"/>
          </p:nvPr>
        </p:nvSpPr>
        <p:spPr>
          <a:xfrm>
            <a:off x="9757038" y="6219175"/>
            <a:ext cx="2628000" cy="31800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
        <p:nvSpPr>
          <p:cNvPr id="113" name="Google Shape;113;p8"/>
          <p:cNvSpPr txBox="1">
            <a:spLocks noGrp="1"/>
          </p:cNvSpPr>
          <p:nvPr>
            <p:ph type="body" idx="4"/>
          </p:nvPr>
        </p:nvSpPr>
        <p:spPr>
          <a:xfrm>
            <a:off x="14014463" y="6219175"/>
            <a:ext cx="2628000" cy="3180000"/>
          </a:xfrm>
          <a:prstGeom prst="rect">
            <a:avLst/>
          </a:prstGeom>
          <a:noFill/>
          <a:ln>
            <a:noFill/>
          </a:ln>
        </p:spPr>
        <p:txBody>
          <a:bodyPr spcFirstLastPara="1" wrap="square" lIns="91425" tIns="45700" rIns="91425" bIns="45700" anchor="t" anchorCtr="0">
            <a:normAutofit/>
          </a:bodyPr>
          <a:lstStyle>
            <a:lvl1pPr marL="457200" marR="0" lvl="0"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ctr" rtl="0">
              <a:lnSpc>
                <a:spcPct val="11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50"/>
            <a:ext cx="9368700" cy="1143000"/>
          </a:xfrm>
          <a:prstGeom prst="rect">
            <a:avLst/>
          </a:prstGeom>
          <a:noFill/>
          <a:ln>
            <a:noFill/>
          </a:ln>
        </p:spPr>
        <p:txBody>
          <a:bodyPr spcFirstLastPara="1" wrap="square" lIns="91425" tIns="45700" rIns="91425" bIns="45700" anchor="ctr" anchorCtr="0">
            <a:normAutofit/>
          </a:bodyPr>
          <a:lstStyle>
            <a:lvl1pPr marR="0" lvl="0" rtl="0">
              <a:spcBef>
                <a:spcPts val="0"/>
              </a:spcBef>
              <a:spcAft>
                <a:spcPts val="0"/>
              </a:spcAft>
              <a:buClr>
                <a:srgbClr val="FFFFFF"/>
              </a:buClr>
              <a:buSzPts val="4600"/>
              <a:buFont typeface="Poppins"/>
              <a:buNone/>
              <a:defRPr sz="4600" b="1" i="0" u="none" strike="noStrike" cap="none">
                <a:solidFill>
                  <a:srgbClr val="FFFFFF"/>
                </a:solidFill>
                <a:latin typeface="Poppins"/>
                <a:ea typeface="Poppins"/>
                <a:cs typeface="Poppins"/>
                <a:sym typeface="Poppi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1pPr>
            <a:lvl2pPr marL="914400" marR="0" lvl="1"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2pPr>
            <a:lvl3pPr marL="1371600" marR="0" lvl="2"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3pPr>
            <a:lvl4pPr marL="1828800" marR="0" lvl="3"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4pPr>
            <a:lvl5pPr marL="2286000" marR="0" lvl="4"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5pPr>
            <a:lvl6pPr marL="2743200" marR="0" lvl="5"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6pPr>
            <a:lvl7pPr marL="3200400" marR="0" lvl="6"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7pPr>
            <a:lvl8pPr marL="3657600" marR="0" lvl="7"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8pPr>
            <a:lvl9pPr marL="4114800" marR="0" lvl="8" indent="-365125" algn="l" rtl="0">
              <a:lnSpc>
                <a:spcPct val="120000"/>
              </a:lnSpc>
              <a:spcBef>
                <a:spcPts val="640"/>
              </a:spcBef>
              <a:spcAft>
                <a:spcPts val="0"/>
              </a:spcAft>
              <a:buClr>
                <a:schemeClr val="dk1"/>
              </a:buClr>
              <a:buSzPts val="2150"/>
              <a:buFont typeface="Titillium Web"/>
              <a:buChar char="•"/>
              <a:defRPr sz="2150" i="0" u="none" strike="noStrike" cap="none">
                <a:solidFill>
                  <a:schemeClr val="dk1"/>
                </a:solidFill>
                <a:latin typeface="Titillium Web"/>
                <a:ea typeface="Titillium Web"/>
                <a:cs typeface="Titillium Web"/>
                <a:sym typeface="Titillium Web"/>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8" Type="http://schemas.openxmlformats.org/officeDocument/2006/relationships/hyperlink" Target="https://www.eftsure.com/blog/industry-news/how-is-ai-being-used-in-finance/" TargetMode="External"/><Relationship Id="rId13" Type="http://schemas.openxmlformats.org/officeDocument/2006/relationships/hyperlink" Target="https://www.istockphoto.com/search/2/image?phrase=human%2Btechnology%2Bcollaboration" TargetMode="External"/><Relationship Id="rId3" Type="http://schemas.openxmlformats.org/officeDocument/2006/relationships/image" Target="../media/image2.png"/><Relationship Id="rId7" Type="http://schemas.openxmlformats.org/officeDocument/2006/relationships/hyperlink" Target="https://www.gov.uk/government/publications/assessment-of-ai-capabilities-and-the-impact-on-the-uk-labour-market/assessment-of-ai-capabilities-and-the-impact-on-the-uk-labour-market?utm_source" TargetMode="External"/><Relationship Id="rId12" Type="http://schemas.openxmlformats.org/officeDocument/2006/relationships/hyperlink" Target="https://www.holidayhero.com/why-every-hotel-should-have-a-virtual-concierge" TargetMode="External"/><Relationship Id="rId2" Type="http://schemas.openxmlformats.org/officeDocument/2006/relationships/notesSlide" Target="../notesSlides/notesSlide17.xml"/><Relationship Id="rId16" Type="http://schemas.openxmlformats.org/officeDocument/2006/relationships/hyperlink" Target="https://www.wto.org/english/res_e/booksp_e/wtr25_e.pdf" TargetMode="External"/><Relationship Id="rId1" Type="http://schemas.openxmlformats.org/officeDocument/2006/relationships/slideLayout" Target="../slideLayouts/slideLayout1.xml"/><Relationship Id="rId6" Type="http://schemas.openxmlformats.org/officeDocument/2006/relationships/hyperlink" Target="https://www.convergehub.com/blog/from-startup-to-scale-up-leverage-growth-with-marketing-automation" TargetMode="External"/><Relationship Id="rId11" Type="http://schemas.openxmlformats.org/officeDocument/2006/relationships/hyperlink" Target="https://www.traverselegal.com/blog/top-5-legal-issues-inherent-in-ai-and-machine-learning-2/" TargetMode="External"/><Relationship Id="rId5" Type="http://schemas.openxmlformats.org/officeDocument/2006/relationships/hyperlink" Target="https://www.bcli.org/wp-content/uploads/Report-AI-and-civil-liability-final.pdf" TargetMode="External"/><Relationship Id="rId15" Type="http://schemas.openxmlformats.org/officeDocument/2006/relationships/hyperlink" Target="https://www.slideteam.net/flowchart-for-research-methodology-with-design-and-development.html" TargetMode="External"/><Relationship Id="rId10" Type="http://schemas.openxmlformats.org/officeDocument/2006/relationships/hyperlink" Target="https://www.freepik.com/premium-vector/pestel-analysis-is-used-identify-threats-weaknesses-examines-political-economic_85196559.htm" TargetMode="External"/><Relationship Id="rId4" Type="http://schemas.openxmlformats.org/officeDocument/2006/relationships/hyperlink" Target="https://www.akamai.com/glossary/what-is-ai-technology" TargetMode="External"/><Relationship Id="rId9" Type="http://schemas.openxmlformats.org/officeDocument/2006/relationships/hyperlink" Target="https://www.ukhospitality.org.uk/focus-deregulation-on-most-over-burdened-sectors/?utm_source" TargetMode="External"/><Relationship Id="rId14" Type="http://schemas.openxmlformats.org/officeDocument/2006/relationships/hyperlink" Target="https://www.ukhospitality.org.uk/how-ai-is-powering-a-new-era-of-guest-experience/?utm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7"/>
        <p:cNvGrpSpPr/>
        <p:nvPr/>
      </p:nvGrpSpPr>
      <p:grpSpPr>
        <a:xfrm>
          <a:off x="0" y="0"/>
          <a:ext cx="0" cy="0"/>
          <a:chOff x="0" y="0"/>
          <a:chExt cx="0" cy="0"/>
        </a:xfrm>
      </p:grpSpPr>
      <p:sp>
        <p:nvSpPr>
          <p:cNvPr id="118" name="Google Shape;118;p9"/>
          <p:cNvSpPr/>
          <p:nvPr/>
        </p:nvSpPr>
        <p:spPr>
          <a:xfrm>
            <a:off x="13687929" y="386404"/>
            <a:ext cx="1343036" cy="1494108"/>
          </a:xfrm>
          <a:custGeom>
            <a:avLst/>
            <a:gdLst/>
            <a:ahLst/>
            <a:cxnLst/>
            <a:rect l="l" t="t" r="r" b="b"/>
            <a:pathLst>
              <a:path w="322317" h="318732" extrusionOk="0">
                <a:moveTo>
                  <a:pt x="0" y="0"/>
                </a:moveTo>
                <a:lnTo>
                  <a:pt x="322317" y="0"/>
                </a:lnTo>
                <a:lnTo>
                  <a:pt x="322317" y="318732"/>
                </a:lnTo>
                <a:lnTo>
                  <a:pt x="0" y="318732"/>
                </a:lnTo>
                <a:close/>
              </a:path>
            </a:pathLst>
          </a:custGeom>
          <a:solidFill>
            <a:srgbClr val="E6B56B"/>
          </a:solidFill>
          <a:ln>
            <a:noFill/>
          </a:ln>
        </p:spPr>
        <p:txBody>
          <a:bodyPr/>
          <a:lstStyle/>
          <a:p>
            <a:endParaRPr lang="en-GB"/>
          </a:p>
        </p:txBody>
      </p:sp>
      <p:sp>
        <p:nvSpPr>
          <p:cNvPr id="119" name="Google Shape;119;p9"/>
          <p:cNvSpPr/>
          <p:nvPr/>
        </p:nvSpPr>
        <p:spPr>
          <a:xfrm>
            <a:off x="4811330" y="5143500"/>
            <a:ext cx="6423069" cy="3842676"/>
          </a:xfrm>
          <a:custGeom>
            <a:avLst/>
            <a:gdLst/>
            <a:ahLst/>
            <a:cxnLst/>
            <a:rect l="l" t="t" r="r" b="b"/>
            <a:pathLst>
              <a:path w="1691673" h="1012063" extrusionOk="0">
                <a:moveTo>
                  <a:pt x="0" y="0"/>
                </a:moveTo>
                <a:lnTo>
                  <a:pt x="1691673" y="0"/>
                </a:lnTo>
                <a:lnTo>
                  <a:pt x="1691673" y="1012063"/>
                </a:lnTo>
                <a:lnTo>
                  <a:pt x="0" y="1012063"/>
                </a:lnTo>
                <a:close/>
              </a:path>
            </a:pathLst>
          </a:custGeom>
          <a:solidFill>
            <a:srgbClr val="E6B56B">
              <a:alpha val="49803"/>
            </a:srgbClr>
          </a:solidFill>
          <a:ln>
            <a:noFill/>
          </a:ln>
        </p:spPr>
        <p:txBody>
          <a:bodyPr/>
          <a:lstStyle/>
          <a:p>
            <a:endParaRPr lang="en-GB"/>
          </a:p>
        </p:txBody>
      </p:sp>
      <p:sp>
        <p:nvSpPr>
          <p:cNvPr id="123" name="Google Shape;123;p9"/>
          <p:cNvSpPr/>
          <p:nvPr/>
        </p:nvSpPr>
        <p:spPr>
          <a:xfrm>
            <a:off x="-1" y="10019700"/>
            <a:ext cx="4863269" cy="267340"/>
          </a:xfrm>
          <a:custGeom>
            <a:avLst/>
            <a:gdLst/>
            <a:ahLst/>
            <a:cxnLst/>
            <a:rect l="l" t="t" r="r" b="b"/>
            <a:pathLst>
              <a:path w="1989067" h="70399" extrusionOk="0">
                <a:moveTo>
                  <a:pt x="0" y="0"/>
                </a:moveTo>
                <a:lnTo>
                  <a:pt x="1989067" y="0"/>
                </a:lnTo>
                <a:lnTo>
                  <a:pt x="1989067" y="70399"/>
                </a:lnTo>
                <a:lnTo>
                  <a:pt x="0" y="70399"/>
                </a:lnTo>
                <a:close/>
              </a:path>
            </a:pathLst>
          </a:custGeom>
          <a:solidFill>
            <a:srgbClr val="C1C2C0"/>
          </a:solidFill>
          <a:ln>
            <a:noFill/>
          </a:ln>
        </p:spPr>
        <p:txBody>
          <a:bodyPr/>
          <a:lstStyle/>
          <a:p>
            <a:endParaRPr lang="en-GB"/>
          </a:p>
        </p:txBody>
      </p:sp>
      <p:grpSp>
        <p:nvGrpSpPr>
          <p:cNvPr id="124" name="Google Shape;124;p9"/>
          <p:cNvGrpSpPr/>
          <p:nvPr/>
        </p:nvGrpSpPr>
        <p:grpSpPr>
          <a:xfrm>
            <a:off x="12538647" y="1475451"/>
            <a:ext cx="885955" cy="1141142"/>
            <a:chOff x="0" y="-38100"/>
            <a:chExt cx="212622" cy="273864"/>
          </a:xfrm>
        </p:grpSpPr>
        <p:sp>
          <p:nvSpPr>
            <p:cNvPr id="125" name="Google Shape;125;p9"/>
            <p:cNvSpPr/>
            <p:nvPr/>
          </p:nvSpPr>
          <p:spPr>
            <a:xfrm>
              <a:off x="0" y="0"/>
              <a:ext cx="212622" cy="235764"/>
            </a:xfrm>
            <a:custGeom>
              <a:avLst/>
              <a:gdLst/>
              <a:ahLst/>
              <a:cxnLst/>
              <a:rect l="l" t="t" r="r" b="b"/>
              <a:pathLst>
                <a:path w="212622" h="235764" extrusionOk="0">
                  <a:moveTo>
                    <a:pt x="0" y="0"/>
                  </a:moveTo>
                  <a:lnTo>
                    <a:pt x="212622" y="0"/>
                  </a:lnTo>
                  <a:lnTo>
                    <a:pt x="212622" y="235764"/>
                  </a:lnTo>
                  <a:lnTo>
                    <a:pt x="0" y="235764"/>
                  </a:lnTo>
                  <a:close/>
                </a:path>
              </a:pathLst>
            </a:custGeom>
            <a:solidFill>
              <a:srgbClr val="E6B56B">
                <a:alpha val="32549"/>
              </a:srgbClr>
            </a:solidFill>
            <a:ln>
              <a:noFill/>
            </a:ln>
          </p:spPr>
          <p:txBody>
            <a:bodyPr/>
            <a:lstStyle/>
            <a:p>
              <a:endParaRPr lang="en-GB"/>
            </a:p>
          </p:txBody>
        </p:sp>
        <p:sp>
          <p:nvSpPr>
            <p:cNvPr id="126" name="Google Shape;126;p9"/>
            <p:cNvSpPr txBox="1"/>
            <p:nvPr/>
          </p:nvSpPr>
          <p:spPr>
            <a:xfrm>
              <a:off x="0" y="-38100"/>
              <a:ext cx="212622" cy="273864"/>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27" name="Google Shape;127;p9"/>
          <p:cNvSpPr/>
          <p:nvPr/>
        </p:nvSpPr>
        <p:spPr>
          <a:xfrm>
            <a:off x="3823951" y="8636208"/>
            <a:ext cx="353905" cy="349968"/>
          </a:xfrm>
          <a:custGeom>
            <a:avLst/>
            <a:gdLst/>
            <a:ahLst/>
            <a:cxnLst/>
            <a:rect l="l" t="t" r="r" b="b"/>
            <a:pathLst>
              <a:path w="127686" h="126265" extrusionOk="0">
                <a:moveTo>
                  <a:pt x="0" y="0"/>
                </a:moveTo>
                <a:lnTo>
                  <a:pt x="127686" y="0"/>
                </a:lnTo>
                <a:lnTo>
                  <a:pt x="127686" y="126265"/>
                </a:lnTo>
                <a:lnTo>
                  <a:pt x="0" y="126265"/>
                </a:lnTo>
                <a:close/>
              </a:path>
            </a:pathLst>
          </a:custGeom>
          <a:solidFill>
            <a:srgbClr val="D8965D"/>
          </a:solidFill>
          <a:ln>
            <a:noFill/>
          </a:ln>
        </p:spPr>
        <p:txBody>
          <a:bodyPr/>
          <a:lstStyle/>
          <a:p>
            <a:endParaRPr lang="en-GB"/>
          </a:p>
        </p:txBody>
      </p:sp>
      <p:sp>
        <p:nvSpPr>
          <p:cNvPr id="128" name="Google Shape;128;p9"/>
          <p:cNvSpPr/>
          <p:nvPr/>
        </p:nvSpPr>
        <p:spPr>
          <a:xfrm>
            <a:off x="3173937" y="8636208"/>
            <a:ext cx="353905" cy="349968"/>
          </a:xfrm>
          <a:custGeom>
            <a:avLst/>
            <a:gdLst/>
            <a:ahLst/>
            <a:cxnLst/>
            <a:rect l="l" t="t" r="r" b="b"/>
            <a:pathLst>
              <a:path w="127686" h="126265" extrusionOk="0">
                <a:moveTo>
                  <a:pt x="0" y="0"/>
                </a:moveTo>
                <a:lnTo>
                  <a:pt x="127686" y="0"/>
                </a:lnTo>
                <a:lnTo>
                  <a:pt x="127686" y="126265"/>
                </a:lnTo>
                <a:lnTo>
                  <a:pt x="0" y="126265"/>
                </a:lnTo>
                <a:close/>
              </a:path>
            </a:pathLst>
          </a:custGeom>
          <a:solidFill>
            <a:srgbClr val="EDBA93"/>
          </a:solidFill>
          <a:ln>
            <a:noFill/>
          </a:ln>
        </p:spPr>
        <p:txBody>
          <a:bodyPr/>
          <a:lstStyle/>
          <a:p>
            <a:endParaRPr lang="en-GB"/>
          </a:p>
        </p:txBody>
      </p:sp>
      <p:sp>
        <p:nvSpPr>
          <p:cNvPr id="129" name="Google Shape;129;p9"/>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30" name="Google Shape;130;p9"/>
          <p:cNvCxnSpPr/>
          <p:nvPr/>
        </p:nvCxnSpPr>
        <p:spPr>
          <a:xfrm>
            <a:off x="2556205" y="797899"/>
            <a:ext cx="14703095" cy="0"/>
          </a:xfrm>
          <a:prstGeom prst="straightConnector1">
            <a:avLst/>
          </a:prstGeom>
          <a:noFill/>
          <a:ln w="28575" cap="rnd" cmpd="sng">
            <a:solidFill>
              <a:srgbClr val="D8965D"/>
            </a:solidFill>
            <a:prstDash val="solid"/>
            <a:round/>
            <a:headEnd type="none" w="sm" len="sm"/>
            <a:tailEnd type="none" w="sm" len="sm"/>
          </a:ln>
        </p:spPr>
      </p:cxnSp>
      <p:sp>
        <p:nvSpPr>
          <p:cNvPr id="131" name="Google Shape;131;p9"/>
          <p:cNvSpPr txBox="1"/>
          <p:nvPr/>
        </p:nvSpPr>
        <p:spPr>
          <a:xfrm>
            <a:off x="956747" y="1800036"/>
            <a:ext cx="16429210" cy="273241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8071" b="0" i="0" u="none" strike="noStrike" cap="none" dirty="0">
                <a:solidFill>
                  <a:srgbClr val="D8965D"/>
                </a:solidFill>
                <a:latin typeface="Poppins Medium"/>
                <a:ea typeface="Poppins Medium"/>
                <a:cs typeface="Poppins Medium"/>
                <a:sym typeface="Poppins Medium"/>
              </a:rPr>
              <a:t>Contemporary Themes in the Hotel and Hospitality Sector</a:t>
            </a:r>
            <a:endParaRPr dirty="0"/>
          </a:p>
        </p:txBody>
      </p:sp>
      <p:sp>
        <p:nvSpPr>
          <p:cNvPr id="133" name="Google Shape;133;p9"/>
          <p:cNvSpPr/>
          <p:nvPr/>
        </p:nvSpPr>
        <p:spPr>
          <a:xfrm>
            <a:off x="2547117" y="8659144"/>
            <a:ext cx="330707" cy="327039"/>
          </a:xfrm>
          <a:custGeom>
            <a:avLst/>
            <a:gdLst/>
            <a:ahLst/>
            <a:cxnLst/>
            <a:rect l="l" t="t" r="r" b="b"/>
            <a:pathLst>
              <a:path w="127686" h="126265" extrusionOk="0">
                <a:moveTo>
                  <a:pt x="0" y="0"/>
                </a:moveTo>
                <a:lnTo>
                  <a:pt x="127686" y="0"/>
                </a:lnTo>
                <a:lnTo>
                  <a:pt x="127686" y="126265"/>
                </a:lnTo>
                <a:lnTo>
                  <a:pt x="0" y="126265"/>
                </a:lnTo>
                <a:close/>
              </a:path>
            </a:pathLst>
          </a:custGeom>
          <a:solidFill>
            <a:srgbClr val="698FA6"/>
          </a:solidFill>
          <a:ln>
            <a:noFill/>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F98080A8-0F4F-961F-3849-7304ACBEDB97}"/>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BF3CD0DE-18D3-C486-7058-5A87E70A730D}"/>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86611989-9BD6-6428-D9D3-CD6E7CE2B217}"/>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051ABC09-D983-2362-F22F-3F4349B4758D}"/>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89A96EDB-BA73-EF0F-C9BA-6860A64B4BAC}"/>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F64FEDF3-C76E-4912-99FF-8258782C9E39}"/>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029B4FCA-942E-CB75-10CF-AE6C3490D190}"/>
              </a:ext>
            </a:extLst>
          </p:cNvPr>
          <p:cNvSpPr txBox="1"/>
          <p:nvPr/>
        </p:nvSpPr>
        <p:spPr>
          <a:xfrm>
            <a:off x="712124" y="797899"/>
            <a:ext cx="5890951"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Table of Content</a:t>
            </a:r>
            <a:endParaRPr dirty="0"/>
          </a:p>
        </p:txBody>
      </p:sp>
      <p:sp>
        <p:nvSpPr>
          <p:cNvPr id="167" name="Google Shape;167;p11">
            <a:extLst>
              <a:ext uri="{FF2B5EF4-FFF2-40B4-BE49-F238E27FC236}">
                <a16:creationId xmlns:a16="http://schemas.microsoft.com/office/drawing/2014/main" id="{32E14DB7-1FA0-D0FB-8CD9-B003DE9EBE6D}"/>
              </a:ext>
            </a:extLst>
          </p:cNvPr>
          <p:cNvSpPr txBox="1"/>
          <p:nvPr/>
        </p:nvSpPr>
        <p:spPr>
          <a:xfrm>
            <a:off x="1724668" y="1619156"/>
            <a:ext cx="10768014" cy="8433078"/>
          </a:xfrm>
          <a:prstGeom prst="rect">
            <a:avLst/>
          </a:prstGeom>
          <a:noFill/>
          <a:ln>
            <a:noFill/>
          </a:ln>
        </p:spPr>
        <p:txBody>
          <a:bodyPr spcFirstLastPara="1" wrap="square" lIns="0" tIns="0" rIns="0" bIns="0" anchor="t" anchorCtr="0">
            <a:spAutoFit/>
          </a:bodyPr>
          <a:lstStyle/>
          <a:p>
            <a:pPr marL="285750" lvl="0" indent="-285750" algn="just">
              <a:lnSpc>
                <a:spcPct val="200000"/>
              </a:lnSpc>
              <a:buFont typeface="Arial" panose="020B0604020202020204" pitchFamily="34" charset="0"/>
              <a:buChar char="•"/>
            </a:pPr>
            <a:r>
              <a:rPr lang="en-GB" sz="2000" b="1" dirty="0"/>
              <a:t>INTRODUCTION - THE CONTEMPORARY THEME</a:t>
            </a:r>
          </a:p>
          <a:p>
            <a:pPr marL="285750" lvl="0" indent="-285750" algn="just">
              <a:lnSpc>
                <a:spcPct val="200000"/>
              </a:lnSpc>
              <a:buFont typeface="Arial" panose="020B0604020202020204" pitchFamily="34" charset="0"/>
              <a:buChar char="•"/>
            </a:pPr>
            <a:r>
              <a:rPr lang="en-GB" sz="2000" b="1" dirty="0"/>
              <a:t>LITERATURE REVIEW - AI APPLICATIONS IN HOSPITALITY</a:t>
            </a:r>
          </a:p>
          <a:p>
            <a:pPr marL="285750" lvl="0" indent="-285750" algn="just">
              <a:lnSpc>
                <a:spcPct val="200000"/>
              </a:lnSpc>
              <a:buFont typeface="Arial" panose="020B0604020202020204" pitchFamily="34" charset="0"/>
              <a:buChar char="•"/>
            </a:pPr>
            <a:r>
              <a:rPr lang="en-GB" sz="2000" b="1" dirty="0"/>
              <a:t>LITERATURE REVIEW - THEORETICAL FRAMEWORKS</a:t>
            </a:r>
          </a:p>
          <a:p>
            <a:pPr marL="285750" lvl="0" indent="-285750" algn="just">
              <a:lnSpc>
                <a:spcPct val="200000"/>
              </a:lnSpc>
              <a:buFont typeface="Arial" panose="020B0604020202020204" pitchFamily="34" charset="0"/>
              <a:buChar char="•"/>
            </a:pPr>
            <a:r>
              <a:rPr lang="en-GB" sz="2000" b="1" dirty="0"/>
              <a:t>RESEARCH METHOD</a:t>
            </a:r>
          </a:p>
          <a:p>
            <a:pPr marL="285750" lvl="0" indent="-285750" algn="just">
              <a:lnSpc>
                <a:spcPct val="200000"/>
              </a:lnSpc>
              <a:buFont typeface="Arial" panose="020B0604020202020204" pitchFamily="34" charset="0"/>
              <a:buChar char="•"/>
            </a:pPr>
            <a:r>
              <a:rPr lang="en-GB" sz="2000" b="1" dirty="0"/>
              <a:t>PESTEL ANALYSIS - POLITICAL &amp; ECONOMIC FACTORS</a:t>
            </a:r>
          </a:p>
          <a:p>
            <a:pPr marL="285750" lvl="0" indent="-285750" algn="just">
              <a:lnSpc>
                <a:spcPct val="200000"/>
              </a:lnSpc>
              <a:buFont typeface="Arial" panose="020B0604020202020204" pitchFamily="34" charset="0"/>
              <a:buChar char="•"/>
            </a:pPr>
            <a:r>
              <a:rPr lang="en-GB" sz="2000" b="1" dirty="0"/>
              <a:t>PESTEL ANALYSIS - SOCIAL &amp; TECHNOLOGICAL FACTORS</a:t>
            </a:r>
            <a:endParaRPr lang="en-GB" sz="2000" dirty="0"/>
          </a:p>
          <a:p>
            <a:pPr marL="285750" indent="-285750" algn="just">
              <a:lnSpc>
                <a:spcPct val="200000"/>
              </a:lnSpc>
              <a:buFont typeface="Arial" panose="020B0604020202020204" pitchFamily="34" charset="0"/>
              <a:buChar char="•"/>
            </a:pPr>
            <a:r>
              <a:rPr lang="en-GB" sz="2000" b="1" dirty="0"/>
              <a:t>PESTEL ANALYSIS - ENVIRONMENTAL &amp; LEGAL FACTORS</a:t>
            </a:r>
            <a:endParaRPr lang="en-GB" sz="2000" dirty="0"/>
          </a:p>
          <a:p>
            <a:pPr marL="285750" indent="-285750" algn="just">
              <a:lnSpc>
                <a:spcPct val="200000"/>
              </a:lnSpc>
              <a:buFont typeface="Arial" panose="020B0604020202020204" pitchFamily="34" charset="0"/>
              <a:buChar char="•"/>
            </a:pPr>
            <a:r>
              <a:rPr lang="en-GB" sz="2000" b="1" dirty="0"/>
              <a:t>CRITICAL EVALUATION - STRENGTHS &amp; LIMITATIONS</a:t>
            </a:r>
            <a:endParaRPr lang="en-GB" sz="2000" dirty="0"/>
          </a:p>
          <a:p>
            <a:pPr marL="285750" indent="-285750" algn="just">
              <a:lnSpc>
                <a:spcPct val="200000"/>
              </a:lnSpc>
              <a:buFont typeface="Arial" panose="020B0604020202020204" pitchFamily="34" charset="0"/>
              <a:buChar char="•"/>
            </a:pPr>
            <a:r>
              <a:rPr lang="en-GB" sz="2000" b="1" dirty="0"/>
              <a:t>CONCLUSION</a:t>
            </a:r>
            <a:endParaRPr lang="en-GB" sz="2000" dirty="0"/>
          </a:p>
          <a:p>
            <a:pPr marL="285750" indent="-285750" algn="just">
              <a:lnSpc>
                <a:spcPct val="200000"/>
              </a:lnSpc>
              <a:buFont typeface="Arial" panose="020B0604020202020204" pitchFamily="34" charset="0"/>
              <a:buChar char="•"/>
            </a:pPr>
            <a:r>
              <a:rPr lang="en-GB" sz="2000" b="1" dirty="0"/>
              <a:t>RECOMMENDATIONS - STRATEGIC IMPLEMENTATION</a:t>
            </a:r>
            <a:endParaRPr lang="en-GB" sz="2000" dirty="0"/>
          </a:p>
          <a:p>
            <a:pPr marL="285750" indent="-285750" algn="just">
              <a:lnSpc>
                <a:spcPct val="200000"/>
              </a:lnSpc>
              <a:buFont typeface="Arial" panose="020B0604020202020204" pitchFamily="34" charset="0"/>
              <a:buChar char="•"/>
            </a:pPr>
            <a:r>
              <a:rPr lang="en-GB" sz="2000" b="1" dirty="0"/>
              <a:t>RECOMMENDATIONS - INDUSTRY COLLABORATION &amp; INVESTMENT</a:t>
            </a:r>
            <a:endParaRPr lang="en-GB" sz="2000" dirty="0"/>
          </a:p>
          <a:p>
            <a:pPr marL="285750" indent="-285750" algn="just">
              <a:lnSpc>
                <a:spcPct val="200000"/>
              </a:lnSpc>
              <a:buFont typeface="Arial" panose="020B0604020202020204" pitchFamily="34" charset="0"/>
              <a:buChar char="•"/>
            </a:pPr>
            <a:r>
              <a:rPr lang="en-GB" sz="2000" b="1" dirty="0"/>
              <a:t>RECOMMENDATIONS - CONTINUOUS LEARNING</a:t>
            </a:r>
            <a:endParaRPr lang="en-GB" sz="2000" dirty="0"/>
          </a:p>
          <a:p>
            <a:pPr marL="285750" indent="-285750" algn="just">
              <a:lnSpc>
                <a:spcPct val="200000"/>
              </a:lnSpc>
              <a:buFont typeface="Arial" panose="020B0604020202020204" pitchFamily="34" charset="0"/>
              <a:buChar char="•"/>
            </a:pPr>
            <a:r>
              <a:rPr lang="en-GB" sz="2000" b="1" dirty="0"/>
              <a:t>FINAL THOUGHTS</a:t>
            </a:r>
            <a:endParaRPr lang="en-GB" sz="2000" dirty="0"/>
          </a:p>
          <a:p>
            <a:pPr marL="342900" lvl="0" indent="-342900">
              <a:lnSpc>
                <a:spcPct val="140000"/>
              </a:lnSpc>
              <a:buFont typeface="Arial" panose="020B0604020202020204" pitchFamily="34" charset="0"/>
              <a:buChar char="•"/>
            </a:pPr>
            <a:endParaRPr lang="en-US" sz="2000" b="0" i="0" u="none" strike="noStrike" cap="none" dirty="0">
              <a:solidFill>
                <a:srgbClr val="000000"/>
              </a:solidFill>
              <a:latin typeface="Titillium Web"/>
              <a:ea typeface="Titillium Web"/>
              <a:cs typeface="Titillium Web"/>
              <a:sym typeface="Titillium Web"/>
            </a:endParaRPr>
          </a:p>
        </p:txBody>
      </p:sp>
    </p:spTree>
    <p:extLst>
      <p:ext uri="{BB962C8B-B14F-4D97-AF65-F5344CB8AC3E}">
        <p14:creationId xmlns:p14="http://schemas.microsoft.com/office/powerpoint/2010/main" val="2865218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p:cNvGrpSpPr/>
        <p:nvPr/>
      </p:nvGrpSpPr>
      <p:grpSpPr>
        <a:xfrm>
          <a:off x="0" y="0"/>
          <a:ext cx="0" cy="0"/>
          <a:chOff x="0" y="0"/>
          <a:chExt cx="0" cy="0"/>
        </a:xfrm>
      </p:grpSpPr>
      <p:sp>
        <p:nvSpPr>
          <p:cNvPr id="161" name="Google Shape;161;p11"/>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p:cNvGrpSpPr/>
          <p:nvPr/>
        </p:nvGrpSpPr>
        <p:grpSpPr>
          <a:xfrm>
            <a:off x="14798985" y="5387582"/>
            <a:ext cx="2841315" cy="2841315"/>
            <a:chOff x="0" y="0"/>
            <a:chExt cx="3788420" cy="3788420"/>
          </a:xfrm>
        </p:grpSpPr>
        <p:cxnSp>
          <p:nvCxnSpPr>
            <p:cNvPr id="164" name="Google Shape;164;p11"/>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p:cNvSpPr txBox="1"/>
          <p:nvPr/>
        </p:nvSpPr>
        <p:spPr>
          <a:xfrm>
            <a:off x="3682314" y="1104757"/>
            <a:ext cx="13576853"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INTRODUCTION - THE CONTEMPORARY THEME</a:t>
            </a:r>
            <a:endParaRPr dirty="0"/>
          </a:p>
        </p:txBody>
      </p:sp>
      <p:sp>
        <p:nvSpPr>
          <p:cNvPr id="167" name="Google Shape;167;p11"/>
          <p:cNvSpPr txBox="1"/>
          <p:nvPr/>
        </p:nvSpPr>
        <p:spPr>
          <a:xfrm>
            <a:off x="9946039" y="2452447"/>
            <a:ext cx="7453745" cy="5170646"/>
          </a:xfrm>
          <a:prstGeom prst="rect">
            <a:avLst/>
          </a:prstGeom>
          <a:noFill/>
          <a:ln>
            <a:noFill/>
          </a:ln>
        </p:spPr>
        <p:txBody>
          <a:bodyPr spcFirstLastPara="1" wrap="square" lIns="0" tIns="0" rIns="0" bIns="0" anchor="t" anchorCtr="0">
            <a:spAutoFit/>
          </a:bodyPr>
          <a:lstStyle/>
          <a:p>
            <a:pPr marL="342900" marR="0" lvl="0" indent="-342900" algn="l" rtl="0">
              <a:lnSpc>
                <a:spcPct val="140000"/>
              </a:lnSpc>
              <a:spcBef>
                <a:spcPts val="0"/>
              </a:spcBef>
              <a:spcAft>
                <a:spcPts val="0"/>
              </a:spcAft>
              <a:buFont typeface="Arial" panose="020B0604020202020204" pitchFamily="34" charset="0"/>
              <a:buChar char="•"/>
            </a:pPr>
            <a:r>
              <a:rPr lang="en-US" sz="2400" b="0" i="0" u="none" strike="noStrike" cap="none" dirty="0">
                <a:solidFill>
                  <a:srgbClr val="000000"/>
                </a:solidFill>
                <a:latin typeface="Titillium Web"/>
                <a:ea typeface="Titillium Web"/>
                <a:cs typeface="Titillium Web"/>
                <a:sym typeface="Titillium Web"/>
              </a:rPr>
              <a:t>AI-human collaboration transforms hospitality service delivery and operations (Ivanov and Webster, 2019)</a:t>
            </a:r>
          </a:p>
          <a:p>
            <a:pPr marL="342900" marR="0" lvl="0" indent="-342900" algn="l" rtl="0">
              <a:lnSpc>
                <a:spcPct val="140000"/>
              </a:lnSpc>
              <a:spcBef>
                <a:spcPts val="0"/>
              </a:spcBef>
              <a:spcAft>
                <a:spcPts val="0"/>
              </a:spcAft>
              <a:buFont typeface="Arial" panose="020B0604020202020204" pitchFamily="34" charset="0"/>
              <a:buChar char="•"/>
            </a:pPr>
            <a:r>
              <a:rPr lang="en-US" sz="2400" b="0" i="0" u="none" strike="noStrike" cap="none" dirty="0">
                <a:solidFill>
                  <a:srgbClr val="000000"/>
                </a:solidFill>
                <a:latin typeface="Titillium Web"/>
                <a:ea typeface="Titillium Web"/>
                <a:cs typeface="Titillium Web"/>
                <a:sym typeface="Titillium Web"/>
              </a:rPr>
              <a:t>Theme driven by technological acceleration, changing consumer demands, and competitive pressure (</a:t>
            </a:r>
            <a:r>
              <a:rPr lang="en-US" sz="2400" b="0" i="0" u="none" strike="noStrike" cap="none" dirty="0" err="1">
                <a:solidFill>
                  <a:srgbClr val="000000"/>
                </a:solidFill>
                <a:latin typeface="Titillium Web"/>
                <a:ea typeface="Titillium Web"/>
                <a:cs typeface="Titillium Web"/>
                <a:sym typeface="Titillium Web"/>
              </a:rPr>
              <a:t>Batabyal</a:t>
            </a:r>
            <a:r>
              <a:rPr lang="en-US" sz="2400" b="0" i="0" u="none" strike="noStrike" cap="none" dirty="0">
                <a:solidFill>
                  <a:srgbClr val="000000"/>
                </a:solidFill>
                <a:latin typeface="Titillium Web"/>
                <a:ea typeface="Titillium Web"/>
                <a:cs typeface="Titillium Web"/>
                <a:sym typeface="Titillium Web"/>
              </a:rPr>
              <a:t> and Das, 2019)</a:t>
            </a:r>
          </a:p>
          <a:p>
            <a:pPr marL="342900" marR="0" lvl="0" indent="-342900" algn="l" rtl="0">
              <a:lnSpc>
                <a:spcPct val="140000"/>
              </a:lnSpc>
              <a:spcBef>
                <a:spcPts val="0"/>
              </a:spcBef>
              <a:spcAft>
                <a:spcPts val="0"/>
              </a:spcAft>
              <a:buFont typeface="Arial" panose="020B0604020202020204" pitchFamily="34" charset="0"/>
              <a:buChar char="•"/>
            </a:pPr>
            <a:r>
              <a:rPr lang="en-US" sz="2400" b="0" i="0" u="none" strike="noStrike" cap="none" dirty="0">
                <a:solidFill>
                  <a:srgbClr val="000000"/>
                </a:solidFill>
                <a:latin typeface="Titillium Web"/>
                <a:ea typeface="Titillium Web"/>
                <a:cs typeface="Titillium Web"/>
                <a:sym typeface="Titillium Web"/>
              </a:rPr>
              <a:t>Post-pandemic recovery and </a:t>
            </a:r>
            <a:r>
              <a:rPr lang="en-US" sz="2400" b="0" i="0" u="none" strike="noStrike" cap="none" dirty="0" err="1">
                <a:solidFill>
                  <a:srgbClr val="000000"/>
                </a:solidFill>
                <a:latin typeface="Titillium Web"/>
                <a:ea typeface="Titillium Web"/>
                <a:cs typeface="Titillium Web"/>
                <a:sym typeface="Titillium Web"/>
              </a:rPr>
              <a:t>digitalisation</a:t>
            </a:r>
            <a:r>
              <a:rPr lang="en-US" sz="2400" b="0" i="0" u="none" strike="noStrike" cap="none" dirty="0">
                <a:solidFill>
                  <a:srgbClr val="000000"/>
                </a:solidFill>
                <a:latin typeface="Titillium Web"/>
                <a:ea typeface="Titillium Web"/>
                <a:cs typeface="Titillium Web"/>
                <a:sym typeface="Titillium Web"/>
              </a:rPr>
              <a:t> increase the importance of the AI-human balance (Cooper and Hall, 2023)</a:t>
            </a:r>
          </a:p>
          <a:p>
            <a:pPr marL="342900" marR="0" lvl="0" indent="-342900" algn="l" rtl="0">
              <a:lnSpc>
                <a:spcPct val="140000"/>
              </a:lnSpc>
              <a:spcBef>
                <a:spcPts val="0"/>
              </a:spcBef>
              <a:spcAft>
                <a:spcPts val="0"/>
              </a:spcAft>
              <a:buFont typeface="Arial" panose="020B0604020202020204" pitchFamily="34" charset="0"/>
              <a:buChar char="•"/>
            </a:pPr>
            <a:r>
              <a:rPr lang="en-US" sz="2400" dirty="0">
                <a:latin typeface="Titillium Web"/>
                <a:ea typeface="Titillium Web"/>
                <a:cs typeface="Titillium Web"/>
                <a:sym typeface="Titillium Web"/>
              </a:rPr>
              <a:t>I</a:t>
            </a:r>
            <a:r>
              <a:rPr lang="en-US" sz="2400" b="0" i="0" u="none" strike="noStrike" cap="none" dirty="0">
                <a:solidFill>
                  <a:srgbClr val="000000"/>
                </a:solidFill>
                <a:latin typeface="Titillium Web"/>
                <a:ea typeface="Titillium Web"/>
                <a:cs typeface="Titillium Web"/>
                <a:sym typeface="Titillium Web"/>
              </a:rPr>
              <a:t>ntegration enhances rather than replaces human elements in hospitality (</a:t>
            </a:r>
            <a:r>
              <a:rPr lang="en-US" sz="2400" b="0" i="0" u="none" strike="noStrike" cap="none" dirty="0" err="1">
                <a:solidFill>
                  <a:srgbClr val="000000"/>
                </a:solidFill>
                <a:latin typeface="Titillium Web"/>
                <a:ea typeface="Titillium Web"/>
                <a:cs typeface="Titillium Web"/>
                <a:sym typeface="Titillium Web"/>
              </a:rPr>
              <a:t>Wavei</a:t>
            </a:r>
            <a:r>
              <a:rPr lang="en-US" sz="2400" b="0" i="0" u="none" strike="noStrike" cap="none" dirty="0">
                <a:solidFill>
                  <a:srgbClr val="000000"/>
                </a:solidFill>
                <a:latin typeface="Titillium Web"/>
                <a:ea typeface="Titillium Web"/>
                <a:cs typeface="Titillium Web"/>
                <a:sym typeface="Titillium Web"/>
              </a:rPr>
              <a:t>, Lo and </a:t>
            </a:r>
            <a:r>
              <a:rPr lang="en-US" sz="2400" b="0" i="0" u="none" strike="noStrike" cap="none" dirty="0" err="1">
                <a:solidFill>
                  <a:srgbClr val="000000"/>
                </a:solidFill>
                <a:latin typeface="Titillium Web"/>
                <a:ea typeface="Titillium Web"/>
                <a:cs typeface="Titillium Web"/>
                <a:sym typeface="Titillium Web"/>
              </a:rPr>
              <a:t>Gedecho</a:t>
            </a:r>
            <a:r>
              <a:rPr lang="en-US" sz="2400" b="0" i="0" u="none" strike="noStrike" cap="none" dirty="0">
                <a:solidFill>
                  <a:srgbClr val="000000"/>
                </a:solidFill>
                <a:latin typeface="Titillium Web"/>
                <a:ea typeface="Titillium Web"/>
                <a:cs typeface="Titillium Web"/>
                <a:sym typeface="Titillium Web"/>
              </a:rPr>
              <a:t>, 2025)</a:t>
            </a:r>
          </a:p>
        </p:txBody>
      </p:sp>
      <p:pic>
        <p:nvPicPr>
          <p:cNvPr id="3" name="Picture 2" descr="A group of people sitting in front of a reception desk&#10;&#10;AI-generated content may be incorrect.">
            <a:extLst>
              <a:ext uri="{FF2B5EF4-FFF2-40B4-BE49-F238E27FC236}">
                <a16:creationId xmlns:a16="http://schemas.microsoft.com/office/drawing/2014/main" id="{A6FC93F4-09E1-9FF4-FB60-3147E33F26AD}"/>
              </a:ext>
            </a:extLst>
          </p:cNvPr>
          <p:cNvPicPr>
            <a:picLocks noChangeAspect="1"/>
          </p:cNvPicPr>
          <p:nvPr/>
        </p:nvPicPr>
        <p:blipFill>
          <a:blip r:embed="rId4"/>
          <a:stretch>
            <a:fillRect/>
          </a:stretch>
        </p:blipFill>
        <p:spPr>
          <a:xfrm>
            <a:off x="956747" y="2156437"/>
            <a:ext cx="8763064" cy="5762667"/>
          </a:xfrm>
          <a:prstGeom prst="rect">
            <a:avLst/>
          </a:prstGeom>
        </p:spPr>
      </p:pic>
      <p:sp>
        <p:nvSpPr>
          <p:cNvPr id="4" name="TextBox 3">
            <a:extLst>
              <a:ext uri="{FF2B5EF4-FFF2-40B4-BE49-F238E27FC236}">
                <a16:creationId xmlns:a16="http://schemas.microsoft.com/office/drawing/2014/main" id="{D05BA089-50FC-6E44-1691-3CB76101ED33}"/>
              </a:ext>
            </a:extLst>
          </p:cNvPr>
          <p:cNvSpPr txBox="1"/>
          <p:nvPr/>
        </p:nvSpPr>
        <p:spPr>
          <a:xfrm>
            <a:off x="1198605" y="8019535"/>
            <a:ext cx="4917990" cy="400110"/>
          </a:xfrm>
          <a:prstGeom prst="rect">
            <a:avLst/>
          </a:prstGeom>
          <a:noFill/>
        </p:spPr>
        <p:txBody>
          <a:bodyPr wrap="square" rtlCol="0">
            <a:spAutoFit/>
          </a:bodyPr>
          <a:lstStyle/>
          <a:p>
            <a:r>
              <a:rPr lang="en-US" sz="2000" b="1" dirty="0"/>
              <a:t>Source: </a:t>
            </a:r>
            <a:r>
              <a:rPr lang="en-US" sz="2000" b="1" dirty="0" err="1"/>
              <a:t>Freepik</a:t>
            </a:r>
            <a:r>
              <a:rPr lang="en-US" sz="2000" b="1" dirty="0"/>
              <a:t>, 2020</a:t>
            </a:r>
            <a:endParaRPr lang="en-GB" sz="20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93"/>
        <p:cNvGrpSpPr/>
        <p:nvPr/>
      </p:nvGrpSpPr>
      <p:grpSpPr>
        <a:xfrm>
          <a:off x="0" y="0"/>
          <a:ext cx="0" cy="0"/>
          <a:chOff x="0" y="0"/>
          <a:chExt cx="0" cy="0"/>
        </a:xfrm>
      </p:grpSpPr>
      <p:sp>
        <p:nvSpPr>
          <p:cNvPr id="194" name="Google Shape;194;p13"/>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95" name="Google Shape;195;p13"/>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97" name="Google Shape;197;p13"/>
          <p:cNvGrpSpPr/>
          <p:nvPr/>
        </p:nvGrpSpPr>
        <p:grpSpPr>
          <a:xfrm>
            <a:off x="1182516" y="1958843"/>
            <a:ext cx="7147826" cy="6283114"/>
            <a:chOff x="0" y="-38100"/>
            <a:chExt cx="1882555" cy="1052087"/>
          </a:xfrm>
        </p:grpSpPr>
        <p:sp>
          <p:nvSpPr>
            <p:cNvPr id="198" name="Google Shape;198;p13"/>
            <p:cNvSpPr/>
            <p:nvPr/>
          </p:nvSpPr>
          <p:spPr>
            <a:xfrm>
              <a:off x="0" y="0"/>
              <a:ext cx="1882555" cy="1013987"/>
            </a:xfrm>
            <a:custGeom>
              <a:avLst/>
              <a:gdLst/>
              <a:ahLst/>
              <a:cxnLst/>
              <a:rect l="l" t="t" r="r" b="b"/>
              <a:pathLst>
                <a:path w="1882555" h="1013987" extrusionOk="0">
                  <a:moveTo>
                    <a:pt x="0" y="0"/>
                  </a:moveTo>
                  <a:lnTo>
                    <a:pt x="1882555" y="0"/>
                  </a:lnTo>
                  <a:lnTo>
                    <a:pt x="1882555" y="1013987"/>
                  </a:lnTo>
                  <a:lnTo>
                    <a:pt x="0" y="1013987"/>
                  </a:lnTo>
                  <a:close/>
                </a:path>
              </a:pathLst>
            </a:custGeom>
            <a:solidFill>
              <a:srgbClr val="000000">
                <a:alpha val="0"/>
              </a:srgbClr>
            </a:solidFill>
            <a:ln w="28575" cap="sq" cmpd="sng">
              <a:solidFill>
                <a:srgbClr val="FFFFFF"/>
              </a:solidFill>
              <a:prstDash val="solid"/>
              <a:miter lim="8000"/>
              <a:headEnd type="none" w="sm" len="sm"/>
              <a:tailEnd type="none" w="sm" len="sm"/>
            </a:ln>
          </p:spPr>
          <p:txBody>
            <a:bodyPr/>
            <a:lstStyle/>
            <a:p>
              <a:endParaRPr lang="en-GB"/>
            </a:p>
          </p:txBody>
        </p:sp>
        <p:sp>
          <p:nvSpPr>
            <p:cNvPr id="199" name="Google Shape;199;p13"/>
            <p:cNvSpPr txBox="1"/>
            <p:nvPr/>
          </p:nvSpPr>
          <p:spPr>
            <a:xfrm>
              <a:off x="0" y="-38100"/>
              <a:ext cx="1882555" cy="1052087"/>
            </a:xfrm>
            <a:prstGeom prst="rect">
              <a:avLst/>
            </a:prstGeom>
            <a:noFill/>
            <a:ln>
              <a:noFill/>
            </a:ln>
          </p:spPr>
          <p:txBody>
            <a:bodyPr spcFirstLastPara="1" wrap="square" lIns="50800" tIns="50800" rIns="50800" bIns="50800" anchor="ctr" anchorCtr="0">
              <a:noAutofit/>
            </a:bodyPr>
            <a:lstStyle/>
            <a:p>
              <a:pPr marL="0" marR="0" lvl="0" indent="0" algn="ctr" rtl="0">
                <a:lnSpc>
                  <a:spcPct val="185277"/>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1" name="Google Shape;201;p13"/>
          <p:cNvSpPr txBox="1"/>
          <p:nvPr/>
        </p:nvSpPr>
        <p:spPr>
          <a:xfrm>
            <a:off x="1482811" y="1080471"/>
            <a:ext cx="16199708"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LITERATURE REVIEW - AI APPLICATIONS IN HOSPITALITY</a:t>
            </a:r>
            <a:endParaRPr dirty="0"/>
          </a:p>
        </p:txBody>
      </p:sp>
      <p:sp>
        <p:nvSpPr>
          <p:cNvPr id="202" name="Google Shape;202;p13"/>
          <p:cNvSpPr txBox="1"/>
          <p:nvPr/>
        </p:nvSpPr>
        <p:spPr>
          <a:xfrm>
            <a:off x="1289054" y="2228982"/>
            <a:ext cx="6446100" cy="6093976"/>
          </a:xfrm>
          <a:prstGeom prst="rect">
            <a:avLst/>
          </a:prstGeom>
          <a:noFill/>
          <a:ln>
            <a:noFill/>
          </a:ln>
        </p:spPr>
        <p:txBody>
          <a:bodyPr spcFirstLastPara="1" wrap="square" lIns="0" tIns="0" rIns="0" bIns="0" anchor="t" anchorCtr="0">
            <a:spAutoFit/>
          </a:bodyPr>
          <a:lstStyle/>
          <a:p>
            <a:pPr marL="285750" lvl="0" indent="-285750" algn="just">
              <a:lnSpc>
                <a:spcPct val="150000"/>
              </a:lnSpc>
              <a:buFont typeface="Arial" panose="020B0604020202020204" pitchFamily="34" charset="0"/>
              <a:buChar char="•"/>
            </a:pPr>
            <a:r>
              <a:rPr lang="en-US" sz="2400" dirty="0"/>
              <a:t>AI applications include chatbots, virtual concierges, predictive analytics, and robotic services (Ivanov and Webster, 2019)</a:t>
            </a:r>
            <a:endParaRPr lang="en-GB" sz="2400" dirty="0"/>
          </a:p>
          <a:p>
            <a:pPr marL="285750" lvl="0" indent="-285750" algn="just">
              <a:lnSpc>
                <a:spcPct val="150000"/>
              </a:lnSpc>
              <a:buFont typeface="Arial" panose="020B0604020202020204" pitchFamily="34" charset="0"/>
              <a:buChar char="•"/>
            </a:pPr>
            <a:r>
              <a:rPr lang="en-US" sz="2400" dirty="0"/>
              <a:t>AI supports human </a:t>
            </a:r>
            <a:r>
              <a:rPr lang="en-US" sz="2400" dirty="0" err="1"/>
              <a:t>labour</a:t>
            </a:r>
            <a:r>
              <a:rPr lang="en-US" sz="2400" dirty="0"/>
              <a:t> in collaborative ecosystems rather than replacing it</a:t>
            </a:r>
            <a:endParaRPr lang="en-GB" sz="2400" dirty="0"/>
          </a:p>
          <a:p>
            <a:pPr marL="285750" lvl="0" indent="-285750" algn="just">
              <a:lnSpc>
                <a:spcPct val="150000"/>
              </a:lnSpc>
              <a:buFont typeface="Arial" panose="020B0604020202020204" pitchFamily="34" charset="0"/>
              <a:buChar char="•"/>
            </a:pPr>
            <a:r>
              <a:rPr lang="en-US" sz="2400" dirty="0"/>
              <a:t>Predictive analytics enables </a:t>
            </a:r>
            <a:r>
              <a:rPr lang="en-US" sz="2400" dirty="0" err="1"/>
              <a:t>personalised</a:t>
            </a:r>
            <a:r>
              <a:rPr lang="en-US" sz="2400" dirty="0"/>
              <a:t> guest experiences but requires human interpretation (</a:t>
            </a:r>
            <a:r>
              <a:rPr lang="en-US" sz="2400" dirty="0" err="1"/>
              <a:t>Chkoniya</a:t>
            </a:r>
            <a:r>
              <a:rPr lang="en-US" sz="2400" dirty="0"/>
              <a:t>, 2021)</a:t>
            </a:r>
            <a:endParaRPr lang="en-GB" sz="2400" dirty="0"/>
          </a:p>
          <a:p>
            <a:pPr marL="285750" indent="-285750" algn="just">
              <a:lnSpc>
                <a:spcPct val="150000"/>
              </a:lnSpc>
              <a:buFont typeface="Arial" panose="020B0604020202020204" pitchFamily="34" charset="0"/>
              <a:buChar char="•"/>
            </a:pPr>
            <a:r>
              <a:rPr lang="en-US" sz="2400" dirty="0"/>
              <a:t>Frontline workers remain essential for emotional understanding and relationship building (</a:t>
            </a:r>
            <a:r>
              <a:rPr lang="en-US" sz="2400" dirty="0" err="1"/>
              <a:t>Wavei</a:t>
            </a:r>
            <a:r>
              <a:rPr lang="en-US" sz="2400" dirty="0"/>
              <a:t>, Lo and </a:t>
            </a:r>
            <a:r>
              <a:rPr lang="en-US" sz="2400" dirty="0" err="1"/>
              <a:t>Gedecho</a:t>
            </a:r>
            <a:r>
              <a:rPr lang="en-US" sz="2400" dirty="0"/>
              <a:t>, 2025)</a:t>
            </a:r>
            <a:endParaRPr sz="2400" dirty="0"/>
          </a:p>
        </p:txBody>
      </p:sp>
      <p:cxnSp>
        <p:nvCxnSpPr>
          <p:cNvPr id="203" name="Google Shape;203;p13"/>
          <p:cNvCxnSpPr/>
          <p:nvPr/>
        </p:nvCxnSpPr>
        <p:spPr>
          <a:xfrm>
            <a:off x="1014412" y="2221325"/>
            <a:ext cx="0" cy="2009658"/>
          </a:xfrm>
          <a:prstGeom prst="straightConnector1">
            <a:avLst/>
          </a:prstGeom>
          <a:noFill/>
          <a:ln w="28575" cap="rnd" cmpd="sng">
            <a:solidFill>
              <a:srgbClr val="FFFFFF"/>
            </a:solidFill>
            <a:prstDash val="solid"/>
            <a:round/>
            <a:headEnd type="none" w="sm" len="sm"/>
            <a:tailEnd type="none" w="sm" len="sm"/>
          </a:ln>
        </p:spPr>
      </p:cxnSp>
      <p:pic>
        <p:nvPicPr>
          <p:cNvPr id="3" name="Picture 2">
            <a:extLst>
              <a:ext uri="{FF2B5EF4-FFF2-40B4-BE49-F238E27FC236}">
                <a16:creationId xmlns:a16="http://schemas.microsoft.com/office/drawing/2014/main" id="{FB5A71D9-4FA7-20A9-41C0-8F562FF6C615}"/>
              </a:ext>
            </a:extLst>
          </p:cNvPr>
          <p:cNvPicPr>
            <a:picLocks noChangeAspect="1"/>
          </p:cNvPicPr>
          <p:nvPr/>
        </p:nvPicPr>
        <p:blipFill>
          <a:blip r:embed="rId4"/>
          <a:stretch>
            <a:fillRect/>
          </a:stretch>
        </p:blipFill>
        <p:spPr>
          <a:xfrm>
            <a:off x="8925529" y="2228981"/>
            <a:ext cx="8928264" cy="6569030"/>
          </a:xfrm>
          <a:prstGeom prst="rect">
            <a:avLst/>
          </a:prstGeom>
        </p:spPr>
      </p:pic>
      <p:sp>
        <p:nvSpPr>
          <p:cNvPr id="4" name="TextBox 3">
            <a:extLst>
              <a:ext uri="{FF2B5EF4-FFF2-40B4-BE49-F238E27FC236}">
                <a16:creationId xmlns:a16="http://schemas.microsoft.com/office/drawing/2014/main" id="{E8E7A9E4-C207-59C3-7365-892479905892}"/>
              </a:ext>
            </a:extLst>
          </p:cNvPr>
          <p:cNvSpPr txBox="1"/>
          <p:nvPr/>
        </p:nvSpPr>
        <p:spPr>
          <a:xfrm>
            <a:off x="9304638" y="8946292"/>
            <a:ext cx="6722076" cy="400110"/>
          </a:xfrm>
          <a:prstGeom prst="rect">
            <a:avLst/>
          </a:prstGeom>
          <a:noFill/>
        </p:spPr>
        <p:txBody>
          <a:bodyPr wrap="square" rtlCol="0">
            <a:spAutoFit/>
          </a:bodyPr>
          <a:lstStyle/>
          <a:p>
            <a:r>
              <a:rPr lang="en-US" sz="2000" b="1" dirty="0"/>
              <a:t>Source: </a:t>
            </a:r>
            <a:r>
              <a:rPr lang="en-US" sz="2000" b="1" dirty="0" err="1"/>
              <a:t>HolidayHero</a:t>
            </a:r>
            <a:r>
              <a:rPr lang="en-US" sz="2000" b="1" dirty="0"/>
              <a:t>, 2020</a:t>
            </a:r>
            <a:endParaRPr lang="en-GB" sz="20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262"/>
        <p:cNvGrpSpPr/>
        <p:nvPr/>
      </p:nvGrpSpPr>
      <p:grpSpPr>
        <a:xfrm>
          <a:off x="0" y="0"/>
          <a:ext cx="0" cy="0"/>
          <a:chOff x="0" y="0"/>
          <a:chExt cx="0" cy="0"/>
        </a:xfrm>
      </p:grpSpPr>
      <p:sp>
        <p:nvSpPr>
          <p:cNvPr id="263" name="Google Shape;263;p17"/>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264" name="Google Shape;264;p17"/>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cxnSp>
        <p:nvCxnSpPr>
          <p:cNvPr id="265" name="Google Shape;265;p17"/>
          <p:cNvCxnSpPr/>
          <p:nvPr/>
        </p:nvCxnSpPr>
        <p:spPr>
          <a:xfrm>
            <a:off x="3247927" y="3685527"/>
            <a:ext cx="3506620" cy="0"/>
          </a:xfrm>
          <a:prstGeom prst="straightConnector1">
            <a:avLst/>
          </a:prstGeom>
          <a:noFill/>
          <a:ln w="28575" cap="rnd" cmpd="sng">
            <a:solidFill>
              <a:srgbClr val="FFFFFF"/>
            </a:solidFill>
            <a:prstDash val="dash"/>
            <a:round/>
            <a:headEnd type="none" w="sm" len="sm"/>
            <a:tailEnd type="none" w="sm" len="sm"/>
          </a:ln>
        </p:spPr>
      </p:cxnSp>
      <p:cxnSp>
        <p:nvCxnSpPr>
          <p:cNvPr id="266" name="Google Shape;266;p17"/>
          <p:cNvCxnSpPr/>
          <p:nvPr/>
        </p:nvCxnSpPr>
        <p:spPr>
          <a:xfrm>
            <a:off x="13155723" y="3685527"/>
            <a:ext cx="3506620" cy="0"/>
          </a:xfrm>
          <a:prstGeom prst="straightConnector1">
            <a:avLst/>
          </a:prstGeom>
          <a:noFill/>
          <a:ln w="28575" cap="rnd" cmpd="sng">
            <a:solidFill>
              <a:srgbClr val="FFFFFF"/>
            </a:solidFill>
            <a:prstDash val="dash"/>
            <a:round/>
            <a:headEnd type="none" w="sm" len="sm"/>
            <a:tailEnd type="none" w="sm" len="sm"/>
          </a:ln>
        </p:spPr>
      </p:cxnSp>
      <p:grpSp>
        <p:nvGrpSpPr>
          <p:cNvPr id="267" name="Google Shape;267;p17"/>
          <p:cNvGrpSpPr/>
          <p:nvPr/>
        </p:nvGrpSpPr>
        <p:grpSpPr>
          <a:xfrm>
            <a:off x="7020068" y="3541241"/>
            <a:ext cx="317149" cy="317149"/>
            <a:chOff x="0" y="0"/>
            <a:chExt cx="812800" cy="812800"/>
          </a:xfrm>
        </p:grpSpPr>
        <p:sp>
          <p:nvSpPr>
            <p:cNvPr id="268" name="Google Shape;268;p1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7"/>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0" name="Google Shape;270;p17"/>
          <p:cNvGrpSpPr/>
          <p:nvPr/>
        </p:nvGrpSpPr>
        <p:grpSpPr>
          <a:xfrm>
            <a:off x="16942151" y="3541241"/>
            <a:ext cx="317149" cy="317149"/>
            <a:chOff x="0" y="0"/>
            <a:chExt cx="812800" cy="812800"/>
          </a:xfrm>
        </p:grpSpPr>
        <p:sp>
          <p:nvSpPr>
            <p:cNvPr id="271" name="Google Shape;271;p1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7"/>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5" name="Google Shape;275;p17"/>
          <p:cNvSpPr txBox="1"/>
          <p:nvPr/>
        </p:nvSpPr>
        <p:spPr>
          <a:xfrm>
            <a:off x="778155" y="3828657"/>
            <a:ext cx="6125727" cy="6091668"/>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AI-informed chatbots boost customer acquisition but need human creativity for brand storytelling (Santos and Silva, 2019)</a:t>
            </a:r>
          </a:p>
          <a:p>
            <a:pPr marL="342900" marR="0" lvl="0" indent="-342900" algn="just" rtl="0">
              <a:lnSpc>
                <a:spcPct val="15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AI automates operational tasks; personal experiences require human touch (Dixit, 2020; Cooper and Hall, 2023)</a:t>
            </a:r>
          </a:p>
          <a:p>
            <a:pPr marL="342900" marR="0" lvl="0" indent="-342900" algn="just" rtl="0">
              <a:lnSpc>
                <a:spcPct val="15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Hospitality inherently social activity based on welcoming strangers; AI serves as a tool in human structures (Tribe, 2009)</a:t>
            </a:r>
          </a:p>
          <a:p>
            <a:pPr marL="342900" marR="0" lvl="0" indent="-342900" algn="just" rtl="0">
              <a:lnSpc>
                <a:spcPct val="15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Sustainable competitive advantage requires combined human capital and technological investment (Costa and Costa, 2022)</a:t>
            </a:r>
          </a:p>
        </p:txBody>
      </p:sp>
      <p:cxnSp>
        <p:nvCxnSpPr>
          <p:cNvPr id="277" name="Google Shape;277;p17"/>
          <p:cNvCxnSpPr/>
          <p:nvPr/>
        </p:nvCxnSpPr>
        <p:spPr>
          <a:xfrm>
            <a:off x="7192930" y="4138671"/>
            <a:ext cx="0" cy="6532317"/>
          </a:xfrm>
          <a:prstGeom prst="straightConnector1">
            <a:avLst/>
          </a:prstGeom>
          <a:noFill/>
          <a:ln w="28575" cap="rnd" cmpd="sng">
            <a:solidFill>
              <a:srgbClr val="FFFFFF"/>
            </a:solidFill>
            <a:prstDash val="solid"/>
            <a:round/>
            <a:headEnd type="none" w="sm" len="sm"/>
            <a:tailEnd type="none" w="sm" len="sm"/>
          </a:ln>
        </p:spPr>
      </p:cxnSp>
      <p:cxnSp>
        <p:nvCxnSpPr>
          <p:cNvPr id="278" name="Google Shape;278;p17"/>
          <p:cNvCxnSpPr/>
          <p:nvPr/>
        </p:nvCxnSpPr>
        <p:spPr>
          <a:xfrm>
            <a:off x="17100726" y="4138671"/>
            <a:ext cx="0" cy="6532317"/>
          </a:xfrm>
          <a:prstGeom prst="straightConnector1">
            <a:avLst/>
          </a:prstGeom>
          <a:noFill/>
          <a:ln w="28575" cap="rnd" cmpd="sng">
            <a:solidFill>
              <a:srgbClr val="FFFFFF"/>
            </a:solidFill>
            <a:prstDash val="solid"/>
            <a:round/>
            <a:headEnd type="none" w="sm" len="sm"/>
            <a:tailEnd type="none" w="sm" len="sm"/>
          </a:ln>
        </p:spPr>
      </p:cxnSp>
      <p:sp>
        <p:nvSpPr>
          <p:cNvPr id="279" name="Google Shape;279;p17"/>
          <p:cNvSpPr txBox="1"/>
          <p:nvPr/>
        </p:nvSpPr>
        <p:spPr>
          <a:xfrm>
            <a:off x="2556116" y="1180957"/>
            <a:ext cx="14703095" cy="991041"/>
          </a:xfrm>
          <a:prstGeom prst="rect">
            <a:avLst/>
          </a:prstGeom>
          <a:noFill/>
          <a:ln>
            <a:noFill/>
          </a:ln>
        </p:spPr>
        <p:txBody>
          <a:bodyPr spcFirstLastPara="1" wrap="square" lIns="0" tIns="0" rIns="0" bIns="0" anchor="t" anchorCtr="0">
            <a:spAutoFit/>
          </a:bodyPr>
          <a:lstStyle/>
          <a:p>
            <a:pPr marL="0" lvl="0" indent="0" algn="r" rtl="0">
              <a:lnSpc>
                <a:spcPct val="140000"/>
              </a:lnSpc>
              <a:spcBef>
                <a:spcPts val="0"/>
              </a:spcBef>
              <a:spcAft>
                <a:spcPts val="0"/>
              </a:spcAft>
              <a:buNone/>
            </a:pPr>
            <a:r>
              <a:rPr lang="en-US" sz="4600" b="1" dirty="0">
                <a:solidFill>
                  <a:schemeClr val="lt1"/>
                </a:solidFill>
                <a:latin typeface="Poppins"/>
                <a:ea typeface="Poppins"/>
                <a:cs typeface="Poppins"/>
                <a:sym typeface="Poppins"/>
              </a:rPr>
              <a:t>LITERATURE REVIEW - THEORETICAL FRAMEWORKS</a:t>
            </a:r>
            <a:endParaRPr sz="4600" b="1" dirty="0">
              <a:solidFill>
                <a:schemeClr val="lt1"/>
              </a:solidFill>
              <a:latin typeface="Poppins"/>
              <a:ea typeface="Poppins"/>
              <a:cs typeface="Poppins"/>
              <a:sym typeface="Poppins"/>
            </a:endParaRPr>
          </a:p>
        </p:txBody>
      </p:sp>
      <p:pic>
        <p:nvPicPr>
          <p:cNvPr id="3" name="Picture 2" descr="A email marketing automation&#10;&#10;AI-generated content may be incorrect.">
            <a:extLst>
              <a:ext uri="{FF2B5EF4-FFF2-40B4-BE49-F238E27FC236}">
                <a16:creationId xmlns:a16="http://schemas.microsoft.com/office/drawing/2014/main" id="{C980D021-4228-8D9E-D7FE-B808D1DD2F6F}"/>
              </a:ext>
            </a:extLst>
          </p:cNvPr>
          <p:cNvPicPr>
            <a:picLocks noChangeAspect="1"/>
          </p:cNvPicPr>
          <p:nvPr/>
        </p:nvPicPr>
        <p:blipFill>
          <a:blip r:embed="rId4"/>
          <a:stretch>
            <a:fillRect/>
          </a:stretch>
        </p:blipFill>
        <p:spPr>
          <a:xfrm>
            <a:off x="9144000" y="3858390"/>
            <a:ext cx="7667681" cy="4029104"/>
          </a:xfrm>
          <a:prstGeom prst="rect">
            <a:avLst/>
          </a:prstGeom>
        </p:spPr>
      </p:pic>
      <p:sp>
        <p:nvSpPr>
          <p:cNvPr id="4" name="TextBox 3">
            <a:extLst>
              <a:ext uri="{FF2B5EF4-FFF2-40B4-BE49-F238E27FC236}">
                <a16:creationId xmlns:a16="http://schemas.microsoft.com/office/drawing/2014/main" id="{4DD64C34-1A63-DFD8-56EF-28503B7FC717}"/>
              </a:ext>
            </a:extLst>
          </p:cNvPr>
          <p:cNvSpPr txBox="1"/>
          <p:nvPr/>
        </p:nvSpPr>
        <p:spPr>
          <a:xfrm>
            <a:off x="9588843" y="8353168"/>
            <a:ext cx="5239264" cy="400110"/>
          </a:xfrm>
          <a:prstGeom prst="rect">
            <a:avLst/>
          </a:prstGeom>
          <a:noFill/>
        </p:spPr>
        <p:txBody>
          <a:bodyPr wrap="square" rtlCol="0">
            <a:spAutoFit/>
          </a:bodyPr>
          <a:lstStyle/>
          <a:p>
            <a:r>
              <a:rPr lang="en-US" sz="2000" b="1" dirty="0"/>
              <a:t>Source: </a:t>
            </a:r>
            <a:r>
              <a:rPr lang="en-US" sz="2000" b="1" dirty="0" err="1"/>
              <a:t>ConvergeHub</a:t>
            </a:r>
            <a:r>
              <a:rPr lang="en-US" sz="2000" b="1" dirty="0"/>
              <a:t>, 2025</a:t>
            </a:r>
            <a:endParaRPr lang="en-GB" sz="20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31DCDCDE-BD86-4E0B-F15B-7F3FD1D6C9C8}"/>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2A082947-6860-2142-4093-1EDE5BCF1F11}"/>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35E36EC8-1D18-2275-3E27-099A87FA91E8}"/>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53284A93-DCA9-F9E2-A2C1-80E8F17DA8C0}"/>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9A23FA67-0C5B-4E14-775E-73B443F370C2}"/>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576CCD03-BB25-C679-CA10-643AA33D9D49}"/>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A9C5ECC0-FF14-F1F3-1034-5A5EF3347051}"/>
              </a:ext>
            </a:extLst>
          </p:cNvPr>
          <p:cNvSpPr txBox="1"/>
          <p:nvPr/>
        </p:nvSpPr>
        <p:spPr>
          <a:xfrm>
            <a:off x="3682314" y="1104757"/>
            <a:ext cx="13576853"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RESEARCH METHOD</a:t>
            </a:r>
            <a:endParaRPr dirty="0"/>
          </a:p>
        </p:txBody>
      </p:sp>
      <p:sp>
        <p:nvSpPr>
          <p:cNvPr id="167" name="Google Shape;167;p11">
            <a:extLst>
              <a:ext uri="{FF2B5EF4-FFF2-40B4-BE49-F238E27FC236}">
                <a16:creationId xmlns:a16="http://schemas.microsoft.com/office/drawing/2014/main" id="{6D95AD0E-B9BF-C3F5-67A7-A32196A94268}"/>
              </a:ext>
            </a:extLst>
          </p:cNvPr>
          <p:cNvSpPr txBox="1"/>
          <p:nvPr/>
        </p:nvSpPr>
        <p:spPr>
          <a:xfrm>
            <a:off x="10093037" y="3355301"/>
            <a:ext cx="7453745" cy="4264052"/>
          </a:xfrm>
          <a:prstGeom prst="rect">
            <a:avLst/>
          </a:prstGeom>
          <a:noFill/>
          <a:ln>
            <a:noFill/>
          </a:ln>
        </p:spPr>
        <p:txBody>
          <a:bodyPr spcFirstLastPara="1" wrap="square" lIns="0" tIns="0" rIns="0" bIns="0" anchor="t" anchorCtr="0">
            <a:spAutoFit/>
          </a:bodyPr>
          <a:lstStyle/>
          <a:p>
            <a:pPr marL="342900" marR="0" lvl="0" indent="-342900" algn="l" rtl="0">
              <a:lnSpc>
                <a:spcPct val="14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Mixed research methodology combining systematic literature review and PESTEL framework (Brotherton, 2015; Robson, 2016)</a:t>
            </a:r>
          </a:p>
          <a:p>
            <a:pPr marL="342900" marR="0" lvl="0" indent="-342900" algn="l" rtl="0">
              <a:lnSpc>
                <a:spcPct val="14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Literature review </a:t>
            </a:r>
            <a:r>
              <a:rPr lang="en-US" sz="2199" b="0" i="0" u="none" strike="noStrike" cap="none" dirty="0" err="1">
                <a:solidFill>
                  <a:srgbClr val="000000"/>
                </a:solidFill>
                <a:latin typeface="Titillium Web"/>
                <a:ea typeface="Titillium Web"/>
                <a:cs typeface="Titillium Web"/>
                <a:sym typeface="Titillium Web"/>
              </a:rPr>
              <a:t>analysed</a:t>
            </a:r>
            <a:r>
              <a:rPr lang="en-US" sz="2199" b="0" i="0" u="none" strike="noStrike" cap="none" dirty="0">
                <a:solidFill>
                  <a:srgbClr val="000000"/>
                </a:solidFill>
                <a:latin typeface="Titillium Web"/>
                <a:ea typeface="Titillium Web"/>
                <a:cs typeface="Titillium Web"/>
                <a:sym typeface="Titillium Web"/>
              </a:rPr>
              <a:t> academic papers and industry reports from 2019 onwards</a:t>
            </a:r>
          </a:p>
          <a:p>
            <a:pPr marL="342900" marR="0" lvl="0" indent="-342900" algn="l" rtl="0">
              <a:lnSpc>
                <a:spcPct val="14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PESTEL analysis examines Political, Economic, Social, Technological, Environmental, and Legal factors</a:t>
            </a:r>
          </a:p>
          <a:p>
            <a:pPr marL="342900" marR="0" lvl="0" indent="-342900" algn="l" rtl="0">
              <a:lnSpc>
                <a:spcPct val="140000"/>
              </a:lnSpc>
              <a:spcBef>
                <a:spcPts val="0"/>
              </a:spcBef>
              <a:spcAft>
                <a:spcPts val="0"/>
              </a:spcAft>
              <a:buFont typeface="Arial" panose="020B0604020202020204" pitchFamily="34" charset="0"/>
              <a:buChar char="•"/>
            </a:pPr>
            <a:r>
              <a:rPr lang="en-US" sz="2199" b="0" i="0" u="none" strike="noStrike" cap="none" dirty="0">
                <a:solidFill>
                  <a:srgbClr val="000000"/>
                </a:solidFill>
                <a:latin typeface="Titillium Web"/>
                <a:ea typeface="Titillium Web"/>
                <a:cs typeface="Titillium Web"/>
                <a:sym typeface="Titillium Web"/>
              </a:rPr>
              <a:t>Combination provides triangulated findings and evidence-based recommendations</a:t>
            </a:r>
          </a:p>
        </p:txBody>
      </p:sp>
      <p:sp>
        <p:nvSpPr>
          <p:cNvPr id="4" name="TextBox 3">
            <a:extLst>
              <a:ext uri="{FF2B5EF4-FFF2-40B4-BE49-F238E27FC236}">
                <a16:creationId xmlns:a16="http://schemas.microsoft.com/office/drawing/2014/main" id="{225D4469-74CF-98F0-5655-260452EA8EEC}"/>
              </a:ext>
            </a:extLst>
          </p:cNvPr>
          <p:cNvSpPr txBox="1"/>
          <p:nvPr/>
        </p:nvSpPr>
        <p:spPr>
          <a:xfrm>
            <a:off x="1198605" y="8019535"/>
            <a:ext cx="4917990" cy="400110"/>
          </a:xfrm>
          <a:prstGeom prst="rect">
            <a:avLst/>
          </a:prstGeom>
          <a:noFill/>
        </p:spPr>
        <p:txBody>
          <a:bodyPr wrap="square" rtlCol="0">
            <a:spAutoFit/>
          </a:bodyPr>
          <a:lstStyle/>
          <a:p>
            <a:r>
              <a:rPr lang="en-US" sz="2000" b="1" dirty="0"/>
              <a:t>Source: </a:t>
            </a:r>
            <a:r>
              <a:rPr lang="en-US" sz="2000" b="1" dirty="0" err="1"/>
              <a:t>SlideTeam</a:t>
            </a:r>
            <a:r>
              <a:rPr lang="en-US" sz="2000" b="1" dirty="0"/>
              <a:t>, 2023</a:t>
            </a:r>
            <a:endParaRPr lang="en-GB" sz="2000" b="1" dirty="0"/>
          </a:p>
        </p:txBody>
      </p:sp>
      <p:pic>
        <p:nvPicPr>
          <p:cNvPr id="5" name="Picture 4" descr="A diagram of a problem&#10;&#10;AI-generated content may be incorrect.">
            <a:extLst>
              <a:ext uri="{FF2B5EF4-FFF2-40B4-BE49-F238E27FC236}">
                <a16:creationId xmlns:a16="http://schemas.microsoft.com/office/drawing/2014/main" id="{E1EB44D7-657F-DD6E-6237-D231793BEE5C}"/>
              </a:ext>
            </a:extLst>
          </p:cNvPr>
          <p:cNvPicPr>
            <a:picLocks noChangeAspect="1"/>
          </p:cNvPicPr>
          <p:nvPr/>
        </p:nvPicPr>
        <p:blipFill>
          <a:blip r:embed="rId4"/>
          <a:stretch>
            <a:fillRect/>
          </a:stretch>
        </p:blipFill>
        <p:spPr>
          <a:xfrm>
            <a:off x="908368" y="1389270"/>
            <a:ext cx="7086454" cy="6492503"/>
          </a:xfrm>
          <a:prstGeom prst="rect">
            <a:avLst/>
          </a:prstGeom>
        </p:spPr>
      </p:pic>
    </p:spTree>
    <p:extLst>
      <p:ext uri="{BB962C8B-B14F-4D97-AF65-F5344CB8AC3E}">
        <p14:creationId xmlns:p14="http://schemas.microsoft.com/office/powerpoint/2010/main" val="2389703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262">
          <a:extLst>
            <a:ext uri="{FF2B5EF4-FFF2-40B4-BE49-F238E27FC236}">
              <a16:creationId xmlns:a16="http://schemas.microsoft.com/office/drawing/2014/main" id="{B46C7ED9-1FFF-BA38-780C-F61213480E21}"/>
            </a:ext>
          </a:extLst>
        </p:cNvPr>
        <p:cNvGrpSpPr/>
        <p:nvPr/>
      </p:nvGrpSpPr>
      <p:grpSpPr>
        <a:xfrm>
          <a:off x="0" y="0"/>
          <a:ext cx="0" cy="0"/>
          <a:chOff x="0" y="0"/>
          <a:chExt cx="0" cy="0"/>
        </a:xfrm>
      </p:grpSpPr>
      <p:sp>
        <p:nvSpPr>
          <p:cNvPr id="263" name="Google Shape;263;p17">
            <a:extLst>
              <a:ext uri="{FF2B5EF4-FFF2-40B4-BE49-F238E27FC236}">
                <a16:creationId xmlns:a16="http://schemas.microsoft.com/office/drawing/2014/main" id="{DE8C7AAF-1D0A-A7B4-8F7A-A0C281832410}"/>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264" name="Google Shape;264;p17">
            <a:extLst>
              <a:ext uri="{FF2B5EF4-FFF2-40B4-BE49-F238E27FC236}">
                <a16:creationId xmlns:a16="http://schemas.microsoft.com/office/drawing/2014/main" id="{93EA733C-2957-0E91-F0CF-6152EF2CA98C}"/>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cxnSp>
        <p:nvCxnSpPr>
          <p:cNvPr id="265" name="Google Shape;265;p17">
            <a:extLst>
              <a:ext uri="{FF2B5EF4-FFF2-40B4-BE49-F238E27FC236}">
                <a16:creationId xmlns:a16="http://schemas.microsoft.com/office/drawing/2014/main" id="{19917235-B65C-228B-82B0-E80934B096D1}"/>
              </a:ext>
            </a:extLst>
          </p:cNvPr>
          <p:cNvCxnSpPr/>
          <p:nvPr/>
        </p:nvCxnSpPr>
        <p:spPr>
          <a:xfrm>
            <a:off x="3247927" y="3685527"/>
            <a:ext cx="3506620" cy="0"/>
          </a:xfrm>
          <a:prstGeom prst="straightConnector1">
            <a:avLst/>
          </a:prstGeom>
          <a:noFill/>
          <a:ln w="28575" cap="rnd" cmpd="sng">
            <a:solidFill>
              <a:srgbClr val="FFFFFF"/>
            </a:solidFill>
            <a:prstDash val="dash"/>
            <a:round/>
            <a:headEnd type="none" w="sm" len="sm"/>
            <a:tailEnd type="none" w="sm" len="sm"/>
          </a:ln>
        </p:spPr>
      </p:cxnSp>
      <p:cxnSp>
        <p:nvCxnSpPr>
          <p:cNvPr id="266" name="Google Shape;266;p17">
            <a:extLst>
              <a:ext uri="{FF2B5EF4-FFF2-40B4-BE49-F238E27FC236}">
                <a16:creationId xmlns:a16="http://schemas.microsoft.com/office/drawing/2014/main" id="{A3EE53DE-090F-4548-C1A1-B3FD31B7536E}"/>
              </a:ext>
            </a:extLst>
          </p:cNvPr>
          <p:cNvCxnSpPr/>
          <p:nvPr/>
        </p:nvCxnSpPr>
        <p:spPr>
          <a:xfrm>
            <a:off x="13155723" y="3685527"/>
            <a:ext cx="3506620" cy="0"/>
          </a:xfrm>
          <a:prstGeom prst="straightConnector1">
            <a:avLst/>
          </a:prstGeom>
          <a:noFill/>
          <a:ln w="28575" cap="rnd" cmpd="sng">
            <a:solidFill>
              <a:srgbClr val="FFFFFF"/>
            </a:solidFill>
            <a:prstDash val="dash"/>
            <a:round/>
            <a:headEnd type="none" w="sm" len="sm"/>
            <a:tailEnd type="none" w="sm" len="sm"/>
          </a:ln>
        </p:spPr>
      </p:cxnSp>
      <p:grpSp>
        <p:nvGrpSpPr>
          <p:cNvPr id="267" name="Google Shape;267;p17">
            <a:extLst>
              <a:ext uri="{FF2B5EF4-FFF2-40B4-BE49-F238E27FC236}">
                <a16:creationId xmlns:a16="http://schemas.microsoft.com/office/drawing/2014/main" id="{077F89E6-EC75-D93A-0E8E-C0498B78C249}"/>
              </a:ext>
            </a:extLst>
          </p:cNvPr>
          <p:cNvGrpSpPr/>
          <p:nvPr/>
        </p:nvGrpSpPr>
        <p:grpSpPr>
          <a:xfrm>
            <a:off x="7020068" y="3541241"/>
            <a:ext cx="317149" cy="317149"/>
            <a:chOff x="0" y="0"/>
            <a:chExt cx="812800" cy="812800"/>
          </a:xfrm>
        </p:grpSpPr>
        <p:sp>
          <p:nvSpPr>
            <p:cNvPr id="268" name="Google Shape;268;p17">
              <a:extLst>
                <a:ext uri="{FF2B5EF4-FFF2-40B4-BE49-F238E27FC236}">
                  <a16:creationId xmlns:a16="http://schemas.microsoft.com/office/drawing/2014/main" id="{026E803B-B1C5-44B2-6F50-272844D49643}"/>
                </a:ext>
              </a:extLst>
            </p:cNvPr>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7">
              <a:extLst>
                <a:ext uri="{FF2B5EF4-FFF2-40B4-BE49-F238E27FC236}">
                  <a16:creationId xmlns:a16="http://schemas.microsoft.com/office/drawing/2014/main" id="{9F84F886-1488-605F-1362-3702772B641F}"/>
                </a:ext>
              </a:extLst>
            </p:cNvPr>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0" name="Google Shape;270;p17">
            <a:extLst>
              <a:ext uri="{FF2B5EF4-FFF2-40B4-BE49-F238E27FC236}">
                <a16:creationId xmlns:a16="http://schemas.microsoft.com/office/drawing/2014/main" id="{09040B23-0F87-05A4-B95F-C375209660FB}"/>
              </a:ext>
            </a:extLst>
          </p:cNvPr>
          <p:cNvGrpSpPr/>
          <p:nvPr/>
        </p:nvGrpSpPr>
        <p:grpSpPr>
          <a:xfrm>
            <a:off x="16942151" y="3541241"/>
            <a:ext cx="317149" cy="317149"/>
            <a:chOff x="0" y="0"/>
            <a:chExt cx="812800" cy="812800"/>
          </a:xfrm>
        </p:grpSpPr>
        <p:sp>
          <p:nvSpPr>
            <p:cNvPr id="271" name="Google Shape;271;p17">
              <a:extLst>
                <a:ext uri="{FF2B5EF4-FFF2-40B4-BE49-F238E27FC236}">
                  <a16:creationId xmlns:a16="http://schemas.microsoft.com/office/drawing/2014/main" id="{F162B36E-F6DA-73E5-8967-E5E1E34F98B6}"/>
                </a:ext>
              </a:extLst>
            </p:cNvPr>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7">
              <a:extLst>
                <a:ext uri="{FF2B5EF4-FFF2-40B4-BE49-F238E27FC236}">
                  <a16:creationId xmlns:a16="http://schemas.microsoft.com/office/drawing/2014/main" id="{FFDC9D8C-2B96-9BB4-76A6-10D234C3067B}"/>
                </a:ext>
              </a:extLst>
            </p:cNvPr>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5" name="Google Shape;275;p17">
            <a:extLst>
              <a:ext uri="{FF2B5EF4-FFF2-40B4-BE49-F238E27FC236}">
                <a16:creationId xmlns:a16="http://schemas.microsoft.com/office/drawing/2014/main" id="{A7C159FF-51DF-5147-4823-FBD232276F36}"/>
              </a:ext>
            </a:extLst>
          </p:cNvPr>
          <p:cNvSpPr txBox="1"/>
          <p:nvPr/>
        </p:nvSpPr>
        <p:spPr>
          <a:xfrm>
            <a:off x="756486" y="3828657"/>
            <a:ext cx="6093339" cy="5353260"/>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Regulatory frameworks define data privacy and employment standards (Department for Science, Innovation &amp; Technology, 2026)</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UKHospitality</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advocates balanced regulations promoting innovation (Ette, 2025)</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AI implementation requires significant capital investment in infrastructure and training (Wahab and Cooper, 2014)</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Post-COVID economic pressures constrain adoption for smaller chains (Sharma, Singh and Tyagi, 2024)</a:t>
            </a:r>
            <a:endParaRPr dirty="0"/>
          </a:p>
        </p:txBody>
      </p:sp>
      <p:cxnSp>
        <p:nvCxnSpPr>
          <p:cNvPr id="277" name="Google Shape;277;p17">
            <a:extLst>
              <a:ext uri="{FF2B5EF4-FFF2-40B4-BE49-F238E27FC236}">
                <a16:creationId xmlns:a16="http://schemas.microsoft.com/office/drawing/2014/main" id="{19C572CC-F201-9A9E-CB6D-7066166160DF}"/>
              </a:ext>
            </a:extLst>
          </p:cNvPr>
          <p:cNvCxnSpPr/>
          <p:nvPr/>
        </p:nvCxnSpPr>
        <p:spPr>
          <a:xfrm>
            <a:off x="7192930" y="4138671"/>
            <a:ext cx="0" cy="6532317"/>
          </a:xfrm>
          <a:prstGeom prst="straightConnector1">
            <a:avLst/>
          </a:prstGeom>
          <a:noFill/>
          <a:ln w="28575" cap="rnd" cmpd="sng">
            <a:solidFill>
              <a:srgbClr val="FFFFFF"/>
            </a:solidFill>
            <a:prstDash val="solid"/>
            <a:round/>
            <a:headEnd type="none" w="sm" len="sm"/>
            <a:tailEnd type="none" w="sm" len="sm"/>
          </a:ln>
        </p:spPr>
      </p:cxnSp>
      <p:cxnSp>
        <p:nvCxnSpPr>
          <p:cNvPr id="278" name="Google Shape;278;p17">
            <a:extLst>
              <a:ext uri="{FF2B5EF4-FFF2-40B4-BE49-F238E27FC236}">
                <a16:creationId xmlns:a16="http://schemas.microsoft.com/office/drawing/2014/main" id="{11DC99F6-5A74-4FC2-8EAE-0312C3FC27E4}"/>
              </a:ext>
            </a:extLst>
          </p:cNvPr>
          <p:cNvCxnSpPr/>
          <p:nvPr/>
        </p:nvCxnSpPr>
        <p:spPr>
          <a:xfrm>
            <a:off x="17100726" y="4138671"/>
            <a:ext cx="0" cy="6532317"/>
          </a:xfrm>
          <a:prstGeom prst="straightConnector1">
            <a:avLst/>
          </a:prstGeom>
          <a:noFill/>
          <a:ln w="28575" cap="rnd" cmpd="sng">
            <a:solidFill>
              <a:srgbClr val="FFFFFF"/>
            </a:solidFill>
            <a:prstDash val="solid"/>
            <a:round/>
            <a:headEnd type="none" w="sm" len="sm"/>
            <a:tailEnd type="none" w="sm" len="sm"/>
          </a:ln>
        </p:spPr>
      </p:cxnSp>
      <p:sp>
        <p:nvSpPr>
          <p:cNvPr id="279" name="Google Shape;279;p17">
            <a:extLst>
              <a:ext uri="{FF2B5EF4-FFF2-40B4-BE49-F238E27FC236}">
                <a16:creationId xmlns:a16="http://schemas.microsoft.com/office/drawing/2014/main" id="{F86647E3-5EB6-52D4-614C-D21684098013}"/>
              </a:ext>
            </a:extLst>
          </p:cNvPr>
          <p:cNvSpPr txBox="1"/>
          <p:nvPr/>
        </p:nvSpPr>
        <p:spPr>
          <a:xfrm>
            <a:off x="1507524" y="1180957"/>
            <a:ext cx="15751687" cy="991041"/>
          </a:xfrm>
          <a:prstGeom prst="rect">
            <a:avLst/>
          </a:prstGeom>
          <a:noFill/>
          <a:ln>
            <a:noFill/>
          </a:ln>
        </p:spPr>
        <p:txBody>
          <a:bodyPr spcFirstLastPara="1" wrap="square" lIns="0" tIns="0" rIns="0" bIns="0" anchor="t" anchorCtr="0">
            <a:spAutoFit/>
          </a:bodyPr>
          <a:lstStyle/>
          <a:p>
            <a:pPr marL="0" lvl="0" indent="0" algn="r" rtl="0">
              <a:lnSpc>
                <a:spcPct val="140000"/>
              </a:lnSpc>
              <a:spcBef>
                <a:spcPts val="0"/>
              </a:spcBef>
              <a:spcAft>
                <a:spcPts val="0"/>
              </a:spcAft>
              <a:buNone/>
            </a:pPr>
            <a:r>
              <a:rPr lang="en-US" sz="4600" b="1" dirty="0">
                <a:solidFill>
                  <a:schemeClr val="lt1"/>
                </a:solidFill>
                <a:latin typeface="Poppins"/>
                <a:ea typeface="Poppins"/>
                <a:cs typeface="Poppins"/>
                <a:sym typeface="Poppins"/>
              </a:rPr>
              <a:t>PESTEL ANALYSIS - POLITICAL &amp; ECONOMIC FACTORS</a:t>
            </a:r>
            <a:endParaRPr sz="4600" b="1" dirty="0">
              <a:solidFill>
                <a:schemeClr val="lt1"/>
              </a:solidFill>
              <a:latin typeface="Poppins"/>
              <a:ea typeface="Poppins"/>
              <a:cs typeface="Poppins"/>
              <a:sym typeface="Poppins"/>
            </a:endParaRPr>
          </a:p>
        </p:txBody>
      </p:sp>
      <p:sp>
        <p:nvSpPr>
          <p:cNvPr id="4" name="TextBox 3">
            <a:extLst>
              <a:ext uri="{FF2B5EF4-FFF2-40B4-BE49-F238E27FC236}">
                <a16:creationId xmlns:a16="http://schemas.microsoft.com/office/drawing/2014/main" id="{B80EA7F7-1FE5-C53E-59B8-CAEE315BAC7D}"/>
              </a:ext>
            </a:extLst>
          </p:cNvPr>
          <p:cNvSpPr txBox="1"/>
          <p:nvPr/>
        </p:nvSpPr>
        <p:spPr>
          <a:xfrm>
            <a:off x="9588843" y="8353168"/>
            <a:ext cx="5239264" cy="400110"/>
          </a:xfrm>
          <a:prstGeom prst="rect">
            <a:avLst/>
          </a:prstGeom>
          <a:noFill/>
        </p:spPr>
        <p:txBody>
          <a:bodyPr wrap="square" rtlCol="0">
            <a:spAutoFit/>
          </a:bodyPr>
          <a:lstStyle/>
          <a:p>
            <a:r>
              <a:rPr lang="en-US" sz="2000" b="1" dirty="0"/>
              <a:t>Source: </a:t>
            </a:r>
            <a:r>
              <a:rPr lang="en-US" sz="2000" b="1" dirty="0" err="1"/>
              <a:t>Freepik</a:t>
            </a:r>
            <a:r>
              <a:rPr lang="en-US" sz="2000" b="1" dirty="0"/>
              <a:t>, 2020</a:t>
            </a:r>
            <a:endParaRPr lang="en-GB" sz="2000" b="1" dirty="0"/>
          </a:p>
        </p:txBody>
      </p:sp>
      <p:pic>
        <p:nvPicPr>
          <p:cNvPr id="5" name="Picture 4" descr="A diagram of different colored circles&#10;&#10;AI-generated content may be incorrect.">
            <a:extLst>
              <a:ext uri="{FF2B5EF4-FFF2-40B4-BE49-F238E27FC236}">
                <a16:creationId xmlns:a16="http://schemas.microsoft.com/office/drawing/2014/main" id="{6BCE82A2-F5BE-1895-72BA-F144847B65BC}"/>
              </a:ext>
            </a:extLst>
          </p:cNvPr>
          <p:cNvPicPr>
            <a:picLocks noChangeAspect="1"/>
          </p:cNvPicPr>
          <p:nvPr/>
        </p:nvPicPr>
        <p:blipFill>
          <a:blip r:embed="rId4"/>
          <a:stretch>
            <a:fillRect/>
          </a:stretch>
        </p:blipFill>
        <p:spPr>
          <a:xfrm>
            <a:off x="8694649" y="3858390"/>
            <a:ext cx="8077259" cy="3667152"/>
          </a:xfrm>
          <a:prstGeom prst="rect">
            <a:avLst/>
          </a:prstGeom>
        </p:spPr>
      </p:pic>
    </p:spTree>
    <p:extLst>
      <p:ext uri="{BB962C8B-B14F-4D97-AF65-F5344CB8AC3E}">
        <p14:creationId xmlns:p14="http://schemas.microsoft.com/office/powerpoint/2010/main" val="194429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93">
          <a:extLst>
            <a:ext uri="{FF2B5EF4-FFF2-40B4-BE49-F238E27FC236}">
              <a16:creationId xmlns:a16="http://schemas.microsoft.com/office/drawing/2014/main" id="{D8F1D575-A52F-2545-A246-0728D9C7800C}"/>
            </a:ext>
          </a:extLst>
        </p:cNvPr>
        <p:cNvGrpSpPr/>
        <p:nvPr/>
      </p:nvGrpSpPr>
      <p:grpSpPr>
        <a:xfrm>
          <a:off x="0" y="0"/>
          <a:ext cx="0" cy="0"/>
          <a:chOff x="0" y="0"/>
          <a:chExt cx="0" cy="0"/>
        </a:xfrm>
      </p:grpSpPr>
      <p:sp>
        <p:nvSpPr>
          <p:cNvPr id="194" name="Google Shape;194;p13">
            <a:extLst>
              <a:ext uri="{FF2B5EF4-FFF2-40B4-BE49-F238E27FC236}">
                <a16:creationId xmlns:a16="http://schemas.microsoft.com/office/drawing/2014/main" id="{4EB64D3F-67F2-18EC-AF07-EBF93669DFA0}"/>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95" name="Google Shape;195;p13">
            <a:extLst>
              <a:ext uri="{FF2B5EF4-FFF2-40B4-BE49-F238E27FC236}">
                <a16:creationId xmlns:a16="http://schemas.microsoft.com/office/drawing/2014/main" id="{C08420CF-D5D2-6776-F1F3-B589C7B8180C}"/>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97" name="Google Shape;197;p13">
            <a:extLst>
              <a:ext uri="{FF2B5EF4-FFF2-40B4-BE49-F238E27FC236}">
                <a16:creationId xmlns:a16="http://schemas.microsoft.com/office/drawing/2014/main" id="{190188E2-BFD1-B330-8CAA-4430B9723D24}"/>
              </a:ext>
            </a:extLst>
          </p:cNvPr>
          <p:cNvGrpSpPr/>
          <p:nvPr/>
        </p:nvGrpSpPr>
        <p:grpSpPr>
          <a:xfrm>
            <a:off x="1182516" y="1958843"/>
            <a:ext cx="7147826" cy="6283114"/>
            <a:chOff x="0" y="-38100"/>
            <a:chExt cx="1882555" cy="1052087"/>
          </a:xfrm>
        </p:grpSpPr>
        <p:sp>
          <p:nvSpPr>
            <p:cNvPr id="198" name="Google Shape;198;p13">
              <a:extLst>
                <a:ext uri="{FF2B5EF4-FFF2-40B4-BE49-F238E27FC236}">
                  <a16:creationId xmlns:a16="http://schemas.microsoft.com/office/drawing/2014/main" id="{5C91ED4E-287C-044F-92E1-DD3C33631669}"/>
                </a:ext>
              </a:extLst>
            </p:cNvPr>
            <p:cNvSpPr/>
            <p:nvPr/>
          </p:nvSpPr>
          <p:spPr>
            <a:xfrm>
              <a:off x="0" y="0"/>
              <a:ext cx="1882555" cy="1013987"/>
            </a:xfrm>
            <a:custGeom>
              <a:avLst/>
              <a:gdLst/>
              <a:ahLst/>
              <a:cxnLst/>
              <a:rect l="l" t="t" r="r" b="b"/>
              <a:pathLst>
                <a:path w="1882555" h="1013987" extrusionOk="0">
                  <a:moveTo>
                    <a:pt x="0" y="0"/>
                  </a:moveTo>
                  <a:lnTo>
                    <a:pt x="1882555" y="0"/>
                  </a:lnTo>
                  <a:lnTo>
                    <a:pt x="1882555" y="1013987"/>
                  </a:lnTo>
                  <a:lnTo>
                    <a:pt x="0" y="1013987"/>
                  </a:lnTo>
                  <a:close/>
                </a:path>
              </a:pathLst>
            </a:custGeom>
            <a:solidFill>
              <a:srgbClr val="000000">
                <a:alpha val="0"/>
              </a:srgbClr>
            </a:solidFill>
            <a:ln w="28575" cap="sq" cmpd="sng">
              <a:solidFill>
                <a:srgbClr val="FFFFFF"/>
              </a:solidFill>
              <a:prstDash val="solid"/>
              <a:miter lim="8000"/>
              <a:headEnd type="none" w="sm" len="sm"/>
              <a:tailEnd type="none" w="sm" len="sm"/>
            </a:ln>
          </p:spPr>
          <p:txBody>
            <a:bodyPr/>
            <a:lstStyle/>
            <a:p>
              <a:endParaRPr lang="en-GB"/>
            </a:p>
          </p:txBody>
        </p:sp>
        <p:sp>
          <p:nvSpPr>
            <p:cNvPr id="199" name="Google Shape;199;p13">
              <a:extLst>
                <a:ext uri="{FF2B5EF4-FFF2-40B4-BE49-F238E27FC236}">
                  <a16:creationId xmlns:a16="http://schemas.microsoft.com/office/drawing/2014/main" id="{94F0D10C-0C3D-7E8C-4398-DB3BBC13981A}"/>
                </a:ext>
              </a:extLst>
            </p:cNvPr>
            <p:cNvSpPr txBox="1"/>
            <p:nvPr/>
          </p:nvSpPr>
          <p:spPr>
            <a:xfrm>
              <a:off x="0" y="-38100"/>
              <a:ext cx="1882555" cy="1052087"/>
            </a:xfrm>
            <a:prstGeom prst="rect">
              <a:avLst/>
            </a:prstGeom>
            <a:noFill/>
            <a:ln>
              <a:noFill/>
            </a:ln>
          </p:spPr>
          <p:txBody>
            <a:bodyPr spcFirstLastPara="1" wrap="square" lIns="50800" tIns="50800" rIns="50800" bIns="50800" anchor="ctr" anchorCtr="0">
              <a:noAutofit/>
            </a:bodyPr>
            <a:lstStyle/>
            <a:p>
              <a:pPr marL="0" marR="0" lvl="0" indent="0" algn="ctr" rtl="0">
                <a:lnSpc>
                  <a:spcPct val="185277"/>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1" name="Google Shape;201;p13">
            <a:extLst>
              <a:ext uri="{FF2B5EF4-FFF2-40B4-BE49-F238E27FC236}">
                <a16:creationId xmlns:a16="http://schemas.microsoft.com/office/drawing/2014/main" id="{46C19B88-4D45-46E1-A97C-FE9D27614A57}"/>
              </a:ext>
            </a:extLst>
          </p:cNvPr>
          <p:cNvSpPr txBox="1"/>
          <p:nvPr/>
        </p:nvSpPr>
        <p:spPr>
          <a:xfrm>
            <a:off x="593125" y="1080471"/>
            <a:ext cx="17089394"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PESTEL ANALYSIS - SOCIAL &amp; TECHNOLOGICAL FACTORS</a:t>
            </a:r>
            <a:endParaRPr dirty="0"/>
          </a:p>
        </p:txBody>
      </p:sp>
      <p:sp>
        <p:nvSpPr>
          <p:cNvPr id="202" name="Google Shape;202;p13">
            <a:extLst>
              <a:ext uri="{FF2B5EF4-FFF2-40B4-BE49-F238E27FC236}">
                <a16:creationId xmlns:a16="http://schemas.microsoft.com/office/drawing/2014/main" id="{B8F02319-AA2C-AEC9-C7C3-7875323C8E0B}"/>
              </a:ext>
            </a:extLst>
          </p:cNvPr>
          <p:cNvSpPr txBox="1"/>
          <p:nvPr/>
        </p:nvSpPr>
        <p:spPr>
          <a:xfrm>
            <a:off x="1289054" y="2228982"/>
            <a:ext cx="6446100" cy="5225020"/>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Modern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travellers</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value both technological convenience and human interaction (Cooper and Hall, 2023)</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Social resistance when AI is perceived as a cost-cutting measure (Krippendorf, 2011)</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AI offers natural language processing and predictive analytics but lacks emotional intelligence (Ivanov and Webster, 2019;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Wavei</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Lo and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Gedecho</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2025)</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Hilton's Connie exemplifies a balanced approach: simple queries to AI, complex ones to humans</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p:txBody>
      </p:sp>
      <p:cxnSp>
        <p:nvCxnSpPr>
          <p:cNvPr id="203" name="Google Shape;203;p13">
            <a:extLst>
              <a:ext uri="{FF2B5EF4-FFF2-40B4-BE49-F238E27FC236}">
                <a16:creationId xmlns:a16="http://schemas.microsoft.com/office/drawing/2014/main" id="{2B6003D3-D916-4B64-1DE2-1ACEA5A5CE52}"/>
              </a:ext>
            </a:extLst>
          </p:cNvPr>
          <p:cNvCxnSpPr/>
          <p:nvPr/>
        </p:nvCxnSpPr>
        <p:spPr>
          <a:xfrm>
            <a:off x="1014412" y="2221325"/>
            <a:ext cx="0" cy="2009658"/>
          </a:xfrm>
          <a:prstGeom prst="straightConnector1">
            <a:avLst/>
          </a:prstGeom>
          <a:noFill/>
          <a:ln w="28575" cap="rnd" cmpd="sng">
            <a:solidFill>
              <a:srgbClr val="FFFFFF"/>
            </a:solidFill>
            <a:prstDash val="solid"/>
            <a:round/>
            <a:headEnd type="none" w="sm" len="sm"/>
            <a:tailEnd type="none" w="sm" len="sm"/>
          </a:ln>
        </p:spPr>
      </p:cxnSp>
      <p:sp>
        <p:nvSpPr>
          <p:cNvPr id="4" name="TextBox 3">
            <a:extLst>
              <a:ext uri="{FF2B5EF4-FFF2-40B4-BE49-F238E27FC236}">
                <a16:creationId xmlns:a16="http://schemas.microsoft.com/office/drawing/2014/main" id="{F31CEC3C-CBFA-E257-0F75-7F594BC799C5}"/>
              </a:ext>
            </a:extLst>
          </p:cNvPr>
          <p:cNvSpPr txBox="1"/>
          <p:nvPr/>
        </p:nvSpPr>
        <p:spPr>
          <a:xfrm>
            <a:off x="9304638" y="8946292"/>
            <a:ext cx="6722076" cy="400110"/>
          </a:xfrm>
          <a:prstGeom prst="rect">
            <a:avLst/>
          </a:prstGeom>
          <a:noFill/>
        </p:spPr>
        <p:txBody>
          <a:bodyPr wrap="square" rtlCol="0">
            <a:spAutoFit/>
          </a:bodyPr>
          <a:lstStyle/>
          <a:p>
            <a:r>
              <a:rPr lang="en-US" sz="2000" b="1" dirty="0"/>
              <a:t>Source: </a:t>
            </a:r>
            <a:r>
              <a:rPr lang="en-US" sz="2000" b="1" dirty="0" err="1"/>
              <a:t>eftsure</a:t>
            </a:r>
            <a:r>
              <a:rPr lang="en-US" sz="2000" b="1" dirty="0"/>
              <a:t>, 2022</a:t>
            </a:r>
            <a:endParaRPr lang="en-GB" sz="2000" b="1" dirty="0"/>
          </a:p>
        </p:txBody>
      </p:sp>
      <p:pic>
        <p:nvPicPr>
          <p:cNvPr id="5" name="Picture 4" descr="A diagram of a machine learning&#10;&#10;AI-generated content may be incorrect.">
            <a:extLst>
              <a:ext uri="{FF2B5EF4-FFF2-40B4-BE49-F238E27FC236}">
                <a16:creationId xmlns:a16="http://schemas.microsoft.com/office/drawing/2014/main" id="{F00A42B6-CD67-CE42-0450-96B060B9F519}"/>
              </a:ext>
            </a:extLst>
          </p:cNvPr>
          <p:cNvPicPr>
            <a:picLocks noChangeAspect="1"/>
          </p:cNvPicPr>
          <p:nvPr/>
        </p:nvPicPr>
        <p:blipFill>
          <a:blip r:embed="rId4"/>
          <a:stretch>
            <a:fillRect/>
          </a:stretch>
        </p:blipFill>
        <p:spPr>
          <a:xfrm>
            <a:off x="9137822" y="2354083"/>
            <a:ext cx="8276335" cy="5822207"/>
          </a:xfrm>
          <a:prstGeom prst="rect">
            <a:avLst/>
          </a:prstGeom>
        </p:spPr>
      </p:pic>
    </p:spTree>
    <p:extLst>
      <p:ext uri="{BB962C8B-B14F-4D97-AF65-F5344CB8AC3E}">
        <p14:creationId xmlns:p14="http://schemas.microsoft.com/office/powerpoint/2010/main" val="4030125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262">
          <a:extLst>
            <a:ext uri="{FF2B5EF4-FFF2-40B4-BE49-F238E27FC236}">
              <a16:creationId xmlns:a16="http://schemas.microsoft.com/office/drawing/2014/main" id="{E16E866E-38B6-25C4-D858-82A74C5434EF}"/>
            </a:ext>
          </a:extLst>
        </p:cNvPr>
        <p:cNvGrpSpPr/>
        <p:nvPr/>
      </p:nvGrpSpPr>
      <p:grpSpPr>
        <a:xfrm>
          <a:off x="0" y="0"/>
          <a:ext cx="0" cy="0"/>
          <a:chOff x="0" y="0"/>
          <a:chExt cx="0" cy="0"/>
        </a:xfrm>
      </p:grpSpPr>
      <p:sp>
        <p:nvSpPr>
          <p:cNvPr id="263" name="Google Shape;263;p17">
            <a:extLst>
              <a:ext uri="{FF2B5EF4-FFF2-40B4-BE49-F238E27FC236}">
                <a16:creationId xmlns:a16="http://schemas.microsoft.com/office/drawing/2014/main" id="{EE122740-0D03-1904-6930-43D7747BEE17}"/>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264" name="Google Shape;264;p17">
            <a:extLst>
              <a:ext uri="{FF2B5EF4-FFF2-40B4-BE49-F238E27FC236}">
                <a16:creationId xmlns:a16="http://schemas.microsoft.com/office/drawing/2014/main" id="{16058A07-60B5-1FB1-415C-9A5AF9526C95}"/>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cxnSp>
        <p:nvCxnSpPr>
          <p:cNvPr id="265" name="Google Shape;265;p17">
            <a:extLst>
              <a:ext uri="{FF2B5EF4-FFF2-40B4-BE49-F238E27FC236}">
                <a16:creationId xmlns:a16="http://schemas.microsoft.com/office/drawing/2014/main" id="{FEC2400B-3469-3CF9-99CE-DCE275D0FCCC}"/>
              </a:ext>
            </a:extLst>
          </p:cNvPr>
          <p:cNvCxnSpPr/>
          <p:nvPr/>
        </p:nvCxnSpPr>
        <p:spPr>
          <a:xfrm>
            <a:off x="3247927" y="3685527"/>
            <a:ext cx="3506620" cy="0"/>
          </a:xfrm>
          <a:prstGeom prst="straightConnector1">
            <a:avLst/>
          </a:prstGeom>
          <a:noFill/>
          <a:ln w="28575" cap="rnd" cmpd="sng">
            <a:solidFill>
              <a:srgbClr val="FFFFFF"/>
            </a:solidFill>
            <a:prstDash val="dash"/>
            <a:round/>
            <a:headEnd type="none" w="sm" len="sm"/>
            <a:tailEnd type="none" w="sm" len="sm"/>
          </a:ln>
        </p:spPr>
      </p:cxnSp>
      <p:cxnSp>
        <p:nvCxnSpPr>
          <p:cNvPr id="266" name="Google Shape;266;p17">
            <a:extLst>
              <a:ext uri="{FF2B5EF4-FFF2-40B4-BE49-F238E27FC236}">
                <a16:creationId xmlns:a16="http://schemas.microsoft.com/office/drawing/2014/main" id="{0D1584D9-7A74-5D2A-BAB1-8C7B77B57474}"/>
              </a:ext>
            </a:extLst>
          </p:cNvPr>
          <p:cNvCxnSpPr/>
          <p:nvPr/>
        </p:nvCxnSpPr>
        <p:spPr>
          <a:xfrm>
            <a:off x="13155723" y="3685527"/>
            <a:ext cx="3506620" cy="0"/>
          </a:xfrm>
          <a:prstGeom prst="straightConnector1">
            <a:avLst/>
          </a:prstGeom>
          <a:noFill/>
          <a:ln w="28575" cap="rnd" cmpd="sng">
            <a:solidFill>
              <a:srgbClr val="FFFFFF"/>
            </a:solidFill>
            <a:prstDash val="dash"/>
            <a:round/>
            <a:headEnd type="none" w="sm" len="sm"/>
            <a:tailEnd type="none" w="sm" len="sm"/>
          </a:ln>
        </p:spPr>
      </p:cxnSp>
      <p:grpSp>
        <p:nvGrpSpPr>
          <p:cNvPr id="267" name="Google Shape;267;p17">
            <a:extLst>
              <a:ext uri="{FF2B5EF4-FFF2-40B4-BE49-F238E27FC236}">
                <a16:creationId xmlns:a16="http://schemas.microsoft.com/office/drawing/2014/main" id="{83265634-4EDC-45AF-ACB0-8559BCE1C118}"/>
              </a:ext>
            </a:extLst>
          </p:cNvPr>
          <p:cNvGrpSpPr/>
          <p:nvPr/>
        </p:nvGrpSpPr>
        <p:grpSpPr>
          <a:xfrm>
            <a:off x="7020068" y="3541241"/>
            <a:ext cx="317149" cy="317149"/>
            <a:chOff x="0" y="0"/>
            <a:chExt cx="812800" cy="812800"/>
          </a:xfrm>
        </p:grpSpPr>
        <p:sp>
          <p:nvSpPr>
            <p:cNvPr id="268" name="Google Shape;268;p17">
              <a:extLst>
                <a:ext uri="{FF2B5EF4-FFF2-40B4-BE49-F238E27FC236}">
                  <a16:creationId xmlns:a16="http://schemas.microsoft.com/office/drawing/2014/main" id="{C4ECC807-B927-48FC-E7E3-60B953860591}"/>
                </a:ext>
              </a:extLst>
            </p:cNvPr>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7">
              <a:extLst>
                <a:ext uri="{FF2B5EF4-FFF2-40B4-BE49-F238E27FC236}">
                  <a16:creationId xmlns:a16="http://schemas.microsoft.com/office/drawing/2014/main" id="{E745FE32-470F-DCEF-3D03-210D5B8A76CB}"/>
                </a:ext>
              </a:extLst>
            </p:cNvPr>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0" name="Google Shape;270;p17">
            <a:extLst>
              <a:ext uri="{FF2B5EF4-FFF2-40B4-BE49-F238E27FC236}">
                <a16:creationId xmlns:a16="http://schemas.microsoft.com/office/drawing/2014/main" id="{74BBBD2A-B56F-DB6C-09A6-E00B3862EF00}"/>
              </a:ext>
            </a:extLst>
          </p:cNvPr>
          <p:cNvGrpSpPr/>
          <p:nvPr/>
        </p:nvGrpSpPr>
        <p:grpSpPr>
          <a:xfrm>
            <a:off x="16942151" y="3541241"/>
            <a:ext cx="317149" cy="317149"/>
            <a:chOff x="0" y="0"/>
            <a:chExt cx="812800" cy="812800"/>
          </a:xfrm>
        </p:grpSpPr>
        <p:sp>
          <p:nvSpPr>
            <p:cNvPr id="271" name="Google Shape;271;p17">
              <a:extLst>
                <a:ext uri="{FF2B5EF4-FFF2-40B4-BE49-F238E27FC236}">
                  <a16:creationId xmlns:a16="http://schemas.microsoft.com/office/drawing/2014/main" id="{34E53A10-5F16-F07B-B5CF-BA9A3E816310}"/>
                </a:ext>
              </a:extLst>
            </p:cNvPr>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7">
              <a:extLst>
                <a:ext uri="{FF2B5EF4-FFF2-40B4-BE49-F238E27FC236}">
                  <a16:creationId xmlns:a16="http://schemas.microsoft.com/office/drawing/2014/main" id="{E3174602-1E90-88C6-D4DB-E655EAB78E86}"/>
                </a:ext>
              </a:extLst>
            </p:cNvPr>
            <p:cNvSpPr txBox="1"/>
            <p:nvPr/>
          </p:nvSpPr>
          <p:spPr>
            <a:xfrm>
              <a:off x="76200" y="38100"/>
              <a:ext cx="660400" cy="698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5" name="Google Shape;275;p17">
            <a:extLst>
              <a:ext uri="{FF2B5EF4-FFF2-40B4-BE49-F238E27FC236}">
                <a16:creationId xmlns:a16="http://schemas.microsoft.com/office/drawing/2014/main" id="{B2B6A2A3-3F5D-E355-C561-C71CC172B879}"/>
              </a:ext>
            </a:extLst>
          </p:cNvPr>
          <p:cNvSpPr txBox="1"/>
          <p:nvPr/>
        </p:nvSpPr>
        <p:spPr>
          <a:xfrm>
            <a:off x="840261" y="4011545"/>
            <a:ext cx="6209539" cy="5353260"/>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AI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optimises</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energy consumption and resource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utilisation</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for sustainability (Costa and Costa, 2022)</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Predictive analytics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minimises</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food waste, aligning with sustainability goals (Danzer and Zeidler, 2025;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Socaci</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2020)</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Legal factors include liability, employment law, and intellectual property considerations (British Columbia Law Institute, 2024)</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Organisations</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must balance redundancy laws with workforce reskilling (Faulkner,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Moscardo</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and Laws, 2001)</a:t>
            </a:r>
            <a:endParaRPr dirty="0"/>
          </a:p>
        </p:txBody>
      </p:sp>
      <p:cxnSp>
        <p:nvCxnSpPr>
          <p:cNvPr id="277" name="Google Shape;277;p17">
            <a:extLst>
              <a:ext uri="{FF2B5EF4-FFF2-40B4-BE49-F238E27FC236}">
                <a16:creationId xmlns:a16="http://schemas.microsoft.com/office/drawing/2014/main" id="{9E8CD4EC-0721-AC42-E13A-6FF7CCA81B91}"/>
              </a:ext>
            </a:extLst>
          </p:cNvPr>
          <p:cNvCxnSpPr/>
          <p:nvPr/>
        </p:nvCxnSpPr>
        <p:spPr>
          <a:xfrm>
            <a:off x="7192930" y="4138671"/>
            <a:ext cx="0" cy="6532317"/>
          </a:xfrm>
          <a:prstGeom prst="straightConnector1">
            <a:avLst/>
          </a:prstGeom>
          <a:noFill/>
          <a:ln w="28575" cap="rnd" cmpd="sng">
            <a:solidFill>
              <a:srgbClr val="FFFFFF"/>
            </a:solidFill>
            <a:prstDash val="solid"/>
            <a:round/>
            <a:headEnd type="none" w="sm" len="sm"/>
            <a:tailEnd type="none" w="sm" len="sm"/>
          </a:ln>
        </p:spPr>
      </p:cxnSp>
      <p:cxnSp>
        <p:nvCxnSpPr>
          <p:cNvPr id="278" name="Google Shape;278;p17">
            <a:extLst>
              <a:ext uri="{FF2B5EF4-FFF2-40B4-BE49-F238E27FC236}">
                <a16:creationId xmlns:a16="http://schemas.microsoft.com/office/drawing/2014/main" id="{3B02580A-A993-76D4-6195-1B37738BD74A}"/>
              </a:ext>
            </a:extLst>
          </p:cNvPr>
          <p:cNvCxnSpPr/>
          <p:nvPr/>
        </p:nvCxnSpPr>
        <p:spPr>
          <a:xfrm>
            <a:off x="17100726" y="4138671"/>
            <a:ext cx="0" cy="6532317"/>
          </a:xfrm>
          <a:prstGeom prst="straightConnector1">
            <a:avLst/>
          </a:prstGeom>
          <a:noFill/>
          <a:ln w="28575" cap="rnd" cmpd="sng">
            <a:solidFill>
              <a:srgbClr val="FFFFFF"/>
            </a:solidFill>
            <a:prstDash val="solid"/>
            <a:round/>
            <a:headEnd type="none" w="sm" len="sm"/>
            <a:tailEnd type="none" w="sm" len="sm"/>
          </a:ln>
        </p:spPr>
      </p:cxnSp>
      <p:sp>
        <p:nvSpPr>
          <p:cNvPr id="279" name="Google Shape;279;p17">
            <a:extLst>
              <a:ext uri="{FF2B5EF4-FFF2-40B4-BE49-F238E27FC236}">
                <a16:creationId xmlns:a16="http://schemas.microsoft.com/office/drawing/2014/main" id="{0EB52C8C-9F7C-C366-D491-1C1F3A146F5B}"/>
              </a:ext>
            </a:extLst>
          </p:cNvPr>
          <p:cNvSpPr txBox="1"/>
          <p:nvPr/>
        </p:nvSpPr>
        <p:spPr>
          <a:xfrm>
            <a:off x="654908" y="1180957"/>
            <a:ext cx="16604303" cy="991041"/>
          </a:xfrm>
          <a:prstGeom prst="rect">
            <a:avLst/>
          </a:prstGeom>
          <a:noFill/>
          <a:ln>
            <a:noFill/>
          </a:ln>
        </p:spPr>
        <p:txBody>
          <a:bodyPr spcFirstLastPara="1" wrap="square" lIns="0" tIns="0" rIns="0" bIns="0" anchor="t" anchorCtr="0">
            <a:spAutoFit/>
          </a:bodyPr>
          <a:lstStyle/>
          <a:p>
            <a:pPr marL="0" lvl="0" indent="0" algn="r" rtl="0">
              <a:lnSpc>
                <a:spcPct val="140000"/>
              </a:lnSpc>
              <a:spcBef>
                <a:spcPts val="0"/>
              </a:spcBef>
              <a:spcAft>
                <a:spcPts val="0"/>
              </a:spcAft>
              <a:buNone/>
            </a:pPr>
            <a:r>
              <a:rPr lang="en-US" sz="4600" b="1" dirty="0">
                <a:solidFill>
                  <a:schemeClr val="lt1"/>
                </a:solidFill>
                <a:latin typeface="Poppins"/>
                <a:ea typeface="Poppins"/>
                <a:cs typeface="Poppins"/>
                <a:sym typeface="Poppins"/>
              </a:rPr>
              <a:t>PESTEL ANALYSIS - ENVIRONMENTAL &amp; LEGAL FACTORS</a:t>
            </a:r>
            <a:endParaRPr sz="4600" b="1" dirty="0">
              <a:solidFill>
                <a:schemeClr val="lt1"/>
              </a:solidFill>
              <a:latin typeface="Poppins"/>
              <a:ea typeface="Poppins"/>
              <a:cs typeface="Poppins"/>
              <a:sym typeface="Poppins"/>
            </a:endParaRPr>
          </a:p>
        </p:txBody>
      </p:sp>
      <p:sp>
        <p:nvSpPr>
          <p:cNvPr id="4" name="TextBox 3">
            <a:extLst>
              <a:ext uri="{FF2B5EF4-FFF2-40B4-BE49-F238E27FC236}">
                <a16:creationId xmlns:a16="http://schemas.microsoft.com/office/drawing/2014/main" id="{25391C99-294C-EB71-B474-A0AFDDFE8499}"/>
              </a:ext>
            </a:extLst>
          </p:cNvPr>
          <p:cNvSpPr txBox="1"/>
          <p:nvPr/>
        </p:nvSpPr>
        <p:spPr>
          <a:xfrm>
            <a:off x="9588843" y="8353168"/>
            <a:ext cx="5239264" cy="400110"/>
          </a:xfrm>
          <a:prstGeom prst="rect">
            <a:avLst/>
          </a:prstGeom>
          <a:noFill/>
        </p:spPr>
        <p:txBody>
          <a:bodyPr wrap="square" rtlCol="0">
            <a:spAutoFit/>
          </a:bodyPr>
          <a:lstStyle/>
          <a:p>
            <a:r>
              <a:rPr lang="en-US" sz="2000" b="1" dirty="0"/>
              <a:t>Source: Hall, 2025</a:t>
            </a:r>
            <a:endParaRPr lang="en-GB" sz="2000" b="1" dirty="0"/>
          </a:p>
        </p:txBody>
      </p:sp>
      <p:pic>
        <p:nvPicPr>
          <p:cNvPr id="3" name="Picture 2" descr="A robot arm reaching towards a scale&#10;&#10;AI-generated content may be incorrect.">
            <a:extLst>
              <a:ext uri="{FF2B5EF4-FFF2-40B4-BE49-F238E27FC236}">
                <a16:creationId xmlns:a16="http://schemas.microsoft.com/office/drawing/2014/main" id="{8319B101-11DA-490A-872A-19BD1BCF51CB}"/>
              </a:ext>
            </a:extLst>
          </p:cNvPr>
          <p:cNvPicPr>
            <a:picLocks noChangeAspect="1"/>
          </p:cNvPicPr>
          <p:nvPr/>
        </p:nvPicPr>
        <p:blipFill>
          <a:blip r:embed="rId4"/>
          <a:stretch>
            <a:fillRect/>
          </a:stretch>
        </p:blipFill>
        <p:spPr>
          <a:xfrm>
            <a:off x="9465550" y="2617826"/>
            <a:ext cx="6755532" cy="5464446"/>
          </a:xfrm>
          <a:prstGeom prst="rect">
            <a:avLst/>
          </a:prstGeom>
        </p:spPr>
      </p:pic>
    </p:spTree>
    <p:extLst>
      <p:ext uri="{BB962C8B-B14F-4D97-AF65-F5344CB8AC3E}">
        <p14:creationId xmlns:p14="http://schemas.microsoft.com/office/powerpoint/2010/main" val="758491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027D34B1-8E26-B894-24D4-1AD446FB5BE9}"/>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342F2492-3E7E-FDB8-6526-04BD2D6D18BA}"/>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5F123117-30F2-F147-9913-524912C3419A}"/>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0A88D669-53D7-C467-C3A7-6FEEFBF47D56}"/>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E7CEFEBA-2207-F3A9-CF9E-83C64DEDA9CD}"/>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E0DF64C7-81E4-D375-EFC6-D771E3472A67}"/>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99E8C17E-BEB3-15A1-A1AC-F21A7C43D122}"/>
              </a:ext>
            </a:extLst>
          </p:cNvPr>
          <p:cNvSpPr txBox="1"/>
          <p:nvPr/>
        </p:nvSpPr>
        <p:spPr>
          <a:xfrm>
            <a:off x="1804086" y="1104757"/>
            <a:ext cx="15455081"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CRITICAL EVALUATION - STRENGTHS &amp; LIMITATIONS</a:t>
            </a:r>
            <a:endParaRPr dirty="0"/>
          </a:p>
        </p:txBody>
      </p:sp>
      <p:sp>
        <p:nvSpPr>
          <p:cNvPr id="167" name="Google Shape;167;p11">
            <a:extLst>
              <a:ext uri="{FF2B5EF4-FFF2-40B4-BE49-F238E27FC236}">
                <a16:creationId xmlns:a16="http://schemas.microsoft.com/office/drawing/2014/main" id="{96522C55-843B-3CA1-8981-DC1019A780C2}"/>
              </a:ext>
            </a:extLst>
          </p:cNvPr>
          <p:cNvSpPr txBox="1"/>
          <p:nvPr/>
        </p:nvSpPr>
        <p:spPr>
          <a:xfrm>
            <a:off x="10093037" y="3355301"/>
            <a:ext cx="7453745" cy="4503797"/>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Strengths: innovation adoption, strategic human-technology frameworks, customer-</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centred</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implementation</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Large hotel chains demonstrate complex integration, balancing efficiency with experience quality</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Limitations: inconsistent implementation, insufficient personnel training, inadequate ethical AI focus (Clegg,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Skyttermoen</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and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Vaagaasar</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2020)</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Small independent properties face challenges accessing AI technologies and expertise</a:t>
            </a:r>
            <a:endParaRPr dirty="0"/>
          </a:p>
        </p:txBody>
      </p:sp>
      <p:sp>
        <p:nvSpPr>
          <p:cNvPr id="4" name="TextBox 3">
            <a:extLst>
              <a:ext uri="{FF2B5EF4-FFF2-40B4-BE49-F238E27FC236}">
                <a16:creationId xmlns:a16="http://schemas.microsoft.com/office/drawing/2014/main" id="{1A847754-3F82-703A-62AD-2C95996A7E10}"/>
              </a:ext>
            </a:extLst>
          </p:cNvPr>
          <p:cNvSpPr txBox="1"/>
          <p:nvPr/>
        </p:nvSpPr>
        <p:spPr>
          <a:xfrm>
            <a:off x="1198605" y="8019535"/>
            <a:ext cx="4917990" cy="400110"/>
          </a:xfrm>
          <a:prstGeom prst="rect">
            <a:avLst/>
          </a:prstGeom>
          <a:noFill/>
        </p:spPr>
        <p:txBody>
          <a:bodyPr wrap="square" rtlCol="0">
            <a:spAutoFit/>
          </a:bodyPr>
          <a:lstStyle/>
          <a:p>
            <a:r>
              <a:rPr lang="en-US" sz="2000" b="1" dirty="0"/>
              <a:t>Source: Akamai, 2020</a:t>
            </a:r>
            <a:endParaRPr lang="en-GB" sz="2000" b="1" dirty="0"/>
          </a:p>
        </p:txBody>
      </p:sp>
      <p:pic>
        <p:nvPicPr>
          <p:cNvPr id="3" name="Picture 2" descr="A diagram of a brain&#10;&#10;AI-generated content may be incorrect.">
            <a:extLst>
              <a:ext uri="{FF2B5EF4-FFF2-40B4-BE49-F238E27FC236}">
                <a16:creationId xmlns:a16="http://schemas.microsoft.com/office/drawing/2014/main" id="{15FDB09B-C3C5-A333-ED7F-E4D150E748B4}"/>
              </a:ext>
            </a:extLst>
          </p:cNvPr>
          <p:cNvPicPr>
            <a:picLocks noChangeAspect="1"/>
          </p:cNvPicPr>
          <p:nvPr/>
        </p:nvPicPr>
        <p:blipFill>
          <a:blip r:embed="rId4"/>
          <a:stretch>
            <a:fillRect/>
          </a:stretch>
        </p:blipFill>
        <p:spPr>
          <a:xfrm>
            <a:off x="956747" y="2557704"/>
            <a:ext cx="7001004" cy="5165281"/>
          </a:xfrm>
          <a:prstGeom prst="rect">
            <a:avLst/>
          </a:prstGeom>
        </p:spPr>
      </p:pic>
    </p:spTree>
    <p:extLst>
      <p:ext uri="{BB962C8B-B14F-4D97-AF65-F5344CB8AC3E}">
        <p14:creationId xmlns:p14="http://schemas.microsoft.com/office/powerpoint/2010/main" val="2409644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98"/>
        <p:cNvGrpSpPr/>
        <p:nvPr/>
      </p:nvGrpSpPr>
      <p:grpSpPr>
        <a:xfrm>
          <a:off x="0" y="0"/>
          <a:ext cx="0" cy="0"/>
          <a:chOff x="0" y="0"/>
          <a:chExt cx="0" cy="0"/>
        </a:xfrm>
      </p:grpSpPr>
      <p:grpSp>
        <p:nvGrpSpPr>
          <p:cNvPr id="499" name="Google Shape;499;p26"/>
          <p:cNvGrpSpPr/>
          <p:nvPr/>
        </p:nvGrpSpPr>
        <p:grpSpPr>
          <a:xfrm>
            <a:off x="838200" y="1889313"/>
            <a:ext cx="6634553" cy="3987337"/>
            <a:chOff x="0" y="-38100"/>
            <a:chExt cx="1747372" cy="1050163"/>
          </a:xfrm>
        </p:grpSpPr>
        <p:sp>
          <p:nvSpPr>
            <p:cNvPr id="500" name="Google Shape;500;p26"/>
            <p:cNvSpPr/>
            <p:nvPr/>
          </p:nvSpPr>
          <p:spPr>
            <a:xfrm>
              <a:off x="0" y="0"/>
              <a:ext cx="1747372" cy="1012063"/>
            </a:xfrm>
            <a:custGeom>
              <a:avLst/>
              <a:gdLst/>
              <a:ahLst/>
              <a:cxnLst/>
              <a:rect l="l" t="t" r="r" b="b"/>
              <a:pathLst>
                <a:path w="1747372" h="1012063" extrusionOk="0">
                  <a:moveTo>
                    <a:pt x="0" y="0"/>
                  </a:moveTo>
                  <a:lnTo>
                    <a:pt x="1747372" y="0"/>
                  </a:lnTo>
                  <a:lnTo>
                    <a:pt x="1747372" y="1012063"/>
                  </a:lnTo>
                  <a:lnTo>
                    <a:pt x="0" y="1012063"/>
                  </a:lnTo>
                  <a:close/>
                </a:path>
              </a:pathLst>
            </a:custGeom>
            <a:solidFill>
              <a:srgbClr val="E6B56B">
                <a:alpha val="49803"/>
              </a:srgbClr>
            </a:solidFill>
            <a:ln>
              <a:noFill/>
            </a:ln>
          </p:spPr>
          <p:txBody>
            <a:bodyPr/>
            <a:lstStyle/>
            <a:p>
              <a:endParaRPr lang="en-GB"/>
            </a:p>
          </p:txBody>
        </p:sp>
        <p:sp>
          <p:nvSpPr>
            <p:cNvPr id="501" name="Google Shape;501;p26"/>
            <p:cNvSpPr txBox="1"/>
            <p:nvPr/>
          </p:nvSpPr>
          <p:spPr>
            <a:xfrm>
              <a:off x="0" y="-38100"/>
              <a:ext cx="1747372" cy="1050163"/>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03" name="Google Shape;503;p26"/>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504" name="Google Shape;504;p26"/>
          <p:cNvCxnSpPr/>
          <p:nvPr/>
        </p:nvCxnSpPr>
        <p:spPr>
          <a:xfrm>
            <a:off x="2556205" y="797899"/>
            <a:ext cx="14703095" cy="0"/>
          </a:xfrm>
          <a:prstGeom prst="straightConnector1">
            <a:avLst/>
          </a:prstGeom>
          <a:noFill/>
          <a:ln w="28575" cap="rnd" cmpd="sng">
            <a:solidFill>
              <a:srgbClr val="D8965D"/>
            </a:solidFill>
            <a:prstDash val="solid"/>
            <a:round/>
            <a:headEnd type="none" w="sm" len="sm"/>
            <a:tailEnd type="none" w="sm" len="sm"/>
          </a:ln>
        </p:spPr>
      </p:cxnSp>
      <p:sp>
        <p:nvSpPr>
          <p:cNvPr id="505" name="Google Shape;505;p26"/>
          <p:cNvSpPr txBox="1"/>
          <p:nvPr/>
        </p:nvSpPr>
        <p:spPr>
          <a:xfrm>
            <a:off x="12075599" y="733664"/>
            <a:ext cx="5183700"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D8965D"/>
                </a:solidFill>
                <a:latin typeface="Poppins"/>
                <a:ea typeface="Poppins"/>
                <a:cs typeface="Poppins"/>
                <a:sym typeface="Poppins"/>
              </a:rPr>
              <a:t>Conclusion</a:t>
            </a:r>
            <a:endParaRPr dirty="0"/>
          </a:p>
        </p:txBody>
      </p:sp>
      <p:sp>
        <p:nvSpPr>
          <p:cNvPr id="506" name="Google Shape;506;p26"/>
          <p:cNvSpPr txBox="1"/>
          <p:nvPr/>
        </p:nvSpPr>
        <p:spPr>
          <a:xfrm>
            <a:off x="838200" y="7645414"/>
            <a:ext cx="15665278" cy="2380139"/>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AI-human partnership radically reinventing the hotel and hospitality sector</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 successful AI application requires a strategic focus on leveraging technology without compromising hospitality essentials</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Best approach: shared paradigm where AI complements human abilities</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Success requires complex integration plans acknowledging the distinct value propositions of AI and humans</a:t>
            </a:r>
            <a:endParaRPr dirty="0"/>
          </a:p>
        </p:txBody>
      </p:sp>
      <p:sp>
        <p:nvSpPr>
          <p:cNvPr id="507" name="Google Shape;507;p26"/>
          <p:cNvSpPr/>
          <p:nvPr/>
        </p:nvSpPr>
        <p:spPr>
          <a:xfrm>
            <a:off x="-1" y="10019700"/>
            <a:ext cx="4863269" cy="267340"/>
          </a:xfrm>
          <a:custGeom>
            <a:avLst/>
            <a:gdLst/>
            <a:ahLst/>
            <a:cxnLst/>
            <a:rect l="l" t="t" r="r" b="b"/>
            <a:pathLst>
              <a:path w="1989067" h="70399" extrusionOk="0">
                <a:moveTo>
                  <a:pt x="0" y="0"/>
                </a:moveTo>
                <a:lnTo>
                  <a:pt x="1989067" y="0"/>
                </a:lnTo>
                <a:lnTo>
                  <a:pt x="1989067" y="70399"/>
                </a:lnTo>
                <a:lnTo>
                  <a:pt x="0" y="70399"/>
                </a:lnTo>
                <a:close/>
              </a:path>
            </a:pathLst>
          </a:custGeom>
          <a:solidFill>
            <a:srgbClr val="C1C2C0"/>
          </a:solidFill>
          <a:ln>
            <a:noFill/>
          </a:ln>
        </p:spPr>
        <p:txBody>
          <a:bodyPr/>
          <a:lstStyle/>
          <a:p>
            <a:endParaRPr lang="en-GB"/>
          </a:p>
        </p:txBody>
      </p:sp>
      <p:grpSp>
        <p:nvGrpSpPr>
          <p:cNvPr id="508" name="Google Shape;508;p26"/>
          <p:cNvGrpSpPr/>
          <p:nvPr/>
        </p:nvGrpSpPr>
        <p:grpSpPr>
          <a:xfrm rot="-5400000">
            <a:off x="16216145" y="8419149"/>
            <a:ext cx="1630739" cy="455570"/>
            <a:chOff x="0" y="-140802"/>
            <a:chExt cx="2174319" cy="607427"/>
          </a:xfrm>
        </p:grpSpPr>
        <p:grpSp>
          <p:nvGrpSpPr>
            <p:cNvPr id="509" name="Google Shape;509;p26"/>
            <p:cNvGrpSpPr/>
            <p:nvPr/>
          </p:nvGrpSpPr>
          <p:grpSpPr>
            <a:xfrm>
              <a:off x="1702446" y="-140802"/>
              <a:ext cx="471873" cy="607427"/>
              <a:chOff x="0" y="-38100"/>
              <a:chExt cx="127686" cy="164365"/>
            </a:xfrm>
          </p:grpSpPr>
          <p:sp>
            <p:nvSpPr>
              <p:cNvPr id="510" name="Google Shape;510;p26"/>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D8965D"/>
              </a:solidFill>
              <a:ln>
                <a:noFill/>
              </a:ln>
            </p:spPr>
            <p:txBody>
              <a:bodyPr/>
              <a:lstStyle/>
              <a:p>
                <a:endParaRPr lang="en-GB"/>
              </a:p>
            </p:txBody>
          </p:sp>
          <p:sp>
            <p:nvSpPr>
              <p:cNvPr id="511" name="Google Shape;511;p26"/>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2" name="Google Shape;512;p26"/>
            <p:cNvGrpSpPr/>
            <p:nvPr/>
          </p:nvGrpSpPr>
          <p:grpSpPr>
            <a:xfrm>
              <a:off x="835760" y="-140802"/>
              <a:ext cx="471873" cy="607427"/>
              <a:chOff x="0" y="-38100"/>
              <a:chExt cx="127686" cy="164365"/>
            </a:xfrm>
          </p:grpSpPr>
          <p:sp>
            <p:nvSpPr>
              <p:cNvPr id="513" name="Google Shape;513;p26"/>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EDBA93"/>
              </a:solidFill>
              <a:ln>
                <a:noFill/>
              </a:ln>
            </p:spPr>
            <p:txBody>
              <a:bodyPr/>
              <a:lstStyle/>
              <a:p>
                <a:endParaRPr lang="en-GB"/>
              </a:p>
            </p:txBody>
          </p:sp>
          <p:sp>
            <p:nvSpPr>
              <p:cNvPr id="514" name="Google Shape;514;p26"/>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5" name="Google Shape;515;p26"/>
            <p:cNvGrpSpPr/>
            <p:nvPr/>
          </p:nvGrpSpPr>
          <p:grpSpPr>
            <a:xfrm>
              <a:off x="0" y="-100993"/>
              <a:ext cx="440948" cy="567617"/>
              <a:chOff x="0" y="-38100"/>
              <a:chExt cx="127686" cy="164365"/>
            </a:xfrm>
          </p:grpSpPr>
          <p:sp>
            <p:nvSpPr>
              <p:cNvPr id="516" name="Google Shape;516;p26"/>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698FA6"/>
              </a:solidFill>
              <a:ln>
                <a:noFill/>
              </a:ln>
            </p:spPr>
            <p:txBody>
              <a:bodyPr/>
              <a:lstStyle/>
              <a:p>
                <a:endParaRPr lang="en-GB"/>
              </a:p>
            </p:txBody>
          </p:sp>
          <p:sp>
            <p:nvSpPr>
              <p:cNvPr id="517" name="Google Shape;517;p26"/>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pic>
        <p:nvPicPr>
          <p:cNvPr id="3" name="Picture 2" descr="A double exposure of people shaking hands&#10;&#10;AI-generated content may be incorrect.">
            <a:extLst>
              <a:ext uri="{FF2B5EF4-FFF2-40B4-BE49-F238E27FC236}">
                <a16:creationId xmlns:a16="http://schemas.microsoft.com/office/drawing/2014/main" id="{0C31898F-1D4D-C399-5679-2BBE3CE8201A}"/>
              </a:ext>
            </a:extLst>
          </p:cNvPr>
          <p:cNvPicPr>
            <a:picLocks noChangeAspect="1"/>
          </p:cNvPicPr>
          <p:nvPr/>
        </p:nvPicPr>
        <p:blipFill>
          <a:blip r:embed="rId4"/>
          <a:stretch>
            <a:fillRect/>
          </a:stretch>
        </p:blipFill>
        <p:spPr>
          <a:xfrm>
            <a:off x="2162517" y="1700643"/>
            <a:ext cx="14459508" cy="5228178"/>
          </a:xfrm>
          <a:prstGeom prst="rect">
            <a:avLst/>
          </a:prstGeom>
        </p:spPr>
      </p:pic>
      <p:sp>
        <p:nvSpPr>
          <p:cNvPr id="4" name="TextBox 3">
            <a:extLst>
              <a:ext uri="{FF2B5EF4-FFF2-40B4-BE49-F238E27FC236}">
                <a16:creationId xmlns:a16="http://schemas.microsoft.com/office/drawing/2014/main" id="{B18629C5-0F65-B7EA-9C5D-9B70BAC773F0}"/>
              </a:ext>
            </a:extLst>
          </p:cNvPr>
          <p:cNvSpPr txBox="1"/>
          <p:nvPr/>
        </p:nvSpPr>
        <p:spPr>
          <a:xfrm>
            <a:off x="2431633" y="7073482"/>
            <a:ext cx="4164228" cy="400110"/>
          </a:xfrm>
          <a:prstGeom prst="rect">
            <a:avLst/>
          </a:prstGeom>
          <a:noFill/>
        </p:spPr>
        <p:txBody>
          <a:bodyPr wrap="square" rtlCol="0">
            <a:spAutoFit/>
          </a:bodyPr>
          <a:lstStyle/>
          <a:p>
            <a:r>
              <a:rPr lang="en-US" sz="2000" b="1" dirty="0"/>
              <a:t>Source: iStock, 2020</a:t>
            </a:r>
            <a:endParaRPr lang="en-GB" sz="20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98">
          <a:extLst>
            <a:ext uri="{FF2B5EF4-FFF2-40B4-BE49-F238E27FC236}">
              <a16:creationId xmlns:a16="http://schemas.microsoft.com/office/drawing/2014/main" id="{F8200C60-F4BF-DB10-E048-B16F8D3C2390}"/>
            </a:ext>
          </a:extLst>
        </p:cNvPr>
        <p:cNvGrpSpPr/>
        <p:nvPr/>
      </p:nvGrpSpPr>
      <p:grpSpPr>
        <a:xfrm>
          <a:off x="0" y="0"/>
          <a:ext cx="0" cy="0"/>
          <a:chOff x="0" y="0"/>
          <a:chExt cx="0" cy="0"/>
        </a:xfrm>
      </p:grpSpPr>
      <p:grpSp>
        <p:nvGrpSpPr>
          <p:cNvPr id="499" name="Google Shape;499;p26">
            <a:extLst>
              <a:ext uri="{FF2B5EF4-FFF2-40B4-BE49-F238E27FC236}">
                <a16:creationId xmlns:a16="http://schemas.microsoft.com/office/drawing/2014/main" id="{9F7E3C56-FBE9-1BF2-1DF0-F1F91FF51573}"/>
              </a:ext>
            </a:extLst>
          </p:cNvPr>
          <p:cNvGrpSpPr/>
          <p:nvPr/>
        </p:nvGrpSpPr>
        <p:grpSpPr>
          <a:xfrm>
            <a:off x="838200" y="1889313"/>
            <a:ext cx="6634553" cy="3987337"/>
            <a:chOff x="0" y="-38100"/>
            <a:chExt cx="1747372" cy="1050163"/>
          </a:xfrm>
        </p:grpSpPr>
        <p:sp>
          <p:nvSpPr>
            <p:cNvPr id="500" name="Google Shape;500;p26">
              <a:extLst>
                <a:ext uri="{FF2B5EF4-FFF2-40B4-BE49-F238E27FC236}">
                  <a16:creationId xmlns:a16="http://schemas.microsoft.com/office/drawing/2014/main" id="{0DCEE751-6CCB-34B3-0075-62A2C6435E60}"/>
                </a:ext>
              </a:extLst>
            </p:cNvPr>
            <p:cNvSpPr/>
            <p:nvPr/>
          </p:nvSpPr>
          <p:spPr>
            <a:xfrm>
              <a:off x="0" y="0"/>
              <a:ext cx="1747372" cy="1012063"/>
            </a:xfrm>
            <a:custGeom>
              <a:avLst/>
              <a:gdLst/>
              <a:ahLst/>
              <a:cxnLst/>
              <a:rect l="l" t="t" r="r" b="b"/>
              <a:pathLst>
                <a:path w="1747372" h="1012063" extrusionOk="0">
                  <a:moveTo>
                    <a:pt x="0" y="0"/>
                  </a:moveTo>
                  <a:lnTo>
                    <a:pt x="1747372" y="0"/>
                  </a:lnTo>
                  <a:lnTo>
                    <a:pt x="1747372" y="1012063"/>
                  </a:lnTo>
                  <a:lnTo>
                    <a:pt x="0" y="1012063"/>
                  </a:lnTo>
                  <a:close/>
                </a:path>
              </a:pathLst>
            </a:custGeom>
            <a:solidFill>
              <a:srgbClr val="E6B56B">
                <a:alpha val="49803"/>
              </a:srgbClr>
            </a:solidFill>
            <a:ln>
              <a:noFill/>
            </a:ln>
          </p:spPr>
          <p:txBody>
            <a:bodyPr/>
            <a:lstStyle/>
            <a:p>
              <a:endParaRPr lang="en-GB"/>
            </a:p>
          </p:txBody>
        </p:sp>
        <p:sp>
          <p:nvSpPr>
            <p:cNvPr id="501" name="Google Shape;501;p26">
              <a:extLst>
                <a:ext uri="{FF2B5EF4-FFF2-40B4-BE49-F238E27FC236}">
                  <a16:creationId xmlns:a16="http://schemas.microsoft.com/office/drawing/2014/main" id="{4C7FCE44-CD89-689F-9250-567D64CA7CF8}"/>
                </a:ext>
              </a:extLst>
            </p:cNvPr>
            <p:cNvSpPr txBox="1"/>
            <p:nvPr/>
          </p:nvSpPr>
          <p:spPr>
            <a:xfrm>
              <a:off x="0" y="-38100"/>
              <a:ext cx="1747372" cy="1050163"/>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03" name="Google Shape;503;p26">
            <a:extLst>
              <a:ext uri="{FF2B5EF4-FFF2-40B4-BE49-F238E27FC236}">
                <a16:creationId xmlns:a16="http://schemas.microsoft.com/office/drawing/2014/main" id="{1B70D055-74B6-E63A-19D3-347EF0CFBA2C}"/>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504" name="Google Shape;504;p26">
            <a:extLst>
              <a:ext uri="{FF2B5EF4-FFF2-40B4-BE49-F238E27FC236}">
                <a16:creationId xmlns:a16="http://schemas.microsoft.com/office/drawing/2014/main" id="{55300946-E081-46D7-2AB5-664EEBE4D5AB}"/>
              </a:ext>
            </a:extLst>
          </p:cNvPr>
          <p:cNvCxnSpPr/>
          <p:nvPr/>
        </p:nvCxnSpPr>
        <p:spPr>
          <a:xfrm>
            <a:off x="2556205" y="797899"/>
            <a:ext cx="14703095" cy="0"/>
          </a:xfrm>
          <a:prstGeom prst="straightConnector1">
            <a:avLst/>
          </a:prstGeom>
          <a:noFill/>
          <a:ln w="28575" cap="rnd" cmpd="sng">
            <a:solidFill>
              <a:srgbClr val="D8965D"/>
            </a:solidFill>
            <a:prstDash val="solid"/>
            <a:round/>
            <a:headEnd type="none" w="sm" len="sm"/>
            <a:tailEnd type="none" w="sm" len="sm"/>
          </a:ln>
        </p:spPr>
      </p:cxnSp>
      <p:sp>
        <p:nvSpPr>
          <p:cNvPr id="505" name="Google Shape;505;p26">
            <a:extLst>
              <a:ext uri="{FF2B5EF4-FFF2-40B4-BE49-F238E27FC236}">
                <a16:creationId xmlns:a16="http://schemas.microsoft.com/office/drawing/2014/main" id="{96767C7C-812D-05AB-C833-D6163BAEB392}"/>
              </a:ext>
            </a:extLst>
          </p:cNvPr>
          <p:cNvSpPr txBox="1"/>
          <p:nvPr/>
        </p:nvSpPr>
        <p:spPr>
          <a:xfrm>
            <a:off x="1289053" y="662364"/>
            <a:ext cx="15986570"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D8965D"/>
                </a:solidFill>
                <a:latin typeface="Poppins"/>
                <a:ea typeface="Poppins"/>
                <a:cs typeface="Poppins"/>
                <a:sym typeface="Poppins"/>
              </a:rPr>
              <a:t>RECOMMENDATIONS - STRATEGIC IMPLEMENTATION</a:t>
            </a:r>
            <a:endParaRPr dirty="0"/>
          </a:p>
        </p:txBody>
      </p:sp>
      <p:sp>
        <p:nvSpPr>
          <p:cNvPr id="506" name="Google Shape;506;p26">
            <a:extLst>
              <a:ext uri="{FF2B5EF4-FFF2-40B4-BE49-F238E27FC236}">
                <a16:creationId xmlns:a16="http://schemas.microsoft.com/office/drawing/2014/main" id="{09A84C18-A0DC-671E-2D5E-94290E733611}"/>
              </a:ext>
            </a:extLst>
          </p:cNvPr>
          <p:cNvSpPr txBox="1"/>
          <p:nvPr/>
        </p:nvSpPr>
        <p:spPr>
          <a:xfrm>
            <a:off x="534431" y="7764267"/>
            <a:ext cx="16147192" cy="1955407"/>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Adopt human-centric AI models focused on guest experience enhancement over cost-cutting (Dixit, 2020)</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Create AI ethics principles for data use, algorithm transparency, and human oversight</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Develop workforce training programs for digital literacy and AI collaboration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Batabyal</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and Das, 2019)</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Position AI as releasing employees from routine tasks for relationship work and creative problem-solving</a:t>
            </a:r>
            <a:endParaRPr dirty="0"/>
          </a:p>
        </p:txBody>
      </p:sp>
      <p:sp>
        <p:nvSpPr>
          <p:cNvPr id="507" name="Google Shape;507;p26">
            <a:extLst>
              <a:ext uri="{FF2B5EF4-FFF2-40B4-BE49-F238E27FC236}">
                <a16:creationId xmlns:a16="http://schemas.microsoft.com/office/drawing/2014/main" id="{8808E46A-E953-36FC-825D-26851A2108D9}"/>
              </a:ext>
            </a:extLst>
          </p:cNvPr>
          <p:cNvSpPr/>
          <p:nvPr/>
        </p:nvSpPr>
        <p:spPr>
          <a:xfrm>
            <a:off x="-1" y="10019700"/>
            <a:ext cx="4863269" cy="267340"/>
          </a:xfrm>
          <a:custGeom>
            <a:avLst/>
            <a:gdLst/>
            <a:ahLst/>
            <a:cxnLst/>
            <a:rect l="l" t="t" r="r" b="b"/>
            <a:pathLst>
              <a:path w="1989067" h="70399" extrusionOk="0">
                <a:moveTo>
                  <a:pt x="0" y="0"/>
                </a:moveTo>
                <a:lnTo>
                  <a:pt x="1989067" y="0"/>
                </a:lnTo>
                <a:lnTo>
                  <a:pt x="1989067" y="70399"/>
                </a:lnTo>
                <a:lnTo>
                  <a:pt x="0" y="70399"/>
                </a:lnTo>
                <a:close/>
              </a:path>
            </a:pathLst>
          </a:custGeom>
          <a:solidFill>
            <a:srgbClr val="C1C2C0"/>
          </a:solidFill>
          <a:ln>
            <a:noFill/>
          </a:ln>
        </p:spPr>
        <p:txBody>
          <a:bodyPr/>
          <a:lstStyle/>
          <a:p>
            <a:endParaRPr lang="en-GB"/>
          </a:p>
        </p:txBody>
      </p:sp>
      <p:grpSp>
        <p:nvGrpSpPr>
          <p:cNvPr id="508" name="Google Shape;508;p26">
            <a:extLst>
              <a:ext uri="{FF2B5EF4-FFF2-40B4-BE49-F238E27FC236}">
                <a16:creationId xmlns:a16="http://schemas.microsoft.com/office/drawing/2014/main" id="{B71D2C80-015A-B783-7E86-8CBA2452DA6D}"/>
              </a:ext>
            </a:extLst>
          </p:cNvPr>
          <p:cNvGrpSpPr/>
          <p:nvPr/>
        </p:nvGrpSpPr>
        <p:grpSpPr>
          <a:xfrm rot="-5400000">
            <a:off x="16216145" y="8419149"/>
            <a:ext cx="1630739" cy="455570"/>
            <a:chOff x="0" y="-140802"/>
            <a:chExt cx="2174319" cy="607427"/>
          </a:xfrm>
        </p:grpSpPr>
        <p:grpSp>
          <p:nvGrpSpPr>
            <p:cNvPr id="509" name="Google Shape;509;p26">
              <a:extLst>
                <a:ext uri="{FF2B5EF4-FFF2-40B4-BE49-F238E27FC236}">
                  <a16:creationId xmlns:a16="http://schemas.microsoft.com/office/drawing/2014/main" id="{05988C74-30E4-F00F-F1D0-938E462CEFB8}"/>
                </a:ext>
              </a:extLst>
            </p:cNvPr>
            <p:cNvGrpSpPr/>
            <p:nvPr/>
          </p:nvGrpSpPr>
          <p:grpSpPr>
            <a:xfrm>
              <a:off x="1702446" y="-140802"/>
              <a:ext cx="471873" cy="607427"/>
              <a:chOff x="0" y="-38100"/>
              <a:chExt cx="127686" cy="164365"/>
            </a:xfrm>
          </p:grpSpPr>
          <p:sp>
            <p:nvSpPr>
              <p:cNvPr id="510" name="Google Shape;510;p26">
                <a:extLst>
                  <a:ext uri="{FF2B5EF4-FFF2-40B4-BE49-F238E27FC236}">
                    <a16:creationId xmlns:a16="http://schemas.microsoft.com/office/drawing/2014/main" id="{A2ABB84A-9E47-4C43-6D0D-7EB848E3E8AA}"/>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D8965D"/>
              </a:solidFill>
              <a:ln>
                <a:noFill/>
              </a:ln>
            </p:spPr>
            <p:txBody>
              <a:bodyPr/>
              <a:lstStyle/>
              <a:p>
                <a:endParaRPr lang="en-GB"/>
              </a:p>
            </p:txBody>
          </p:sp>
          <p:sp>
            <p:nvSpPr>
              <p:cNvPr id="511" name="Google Shape;511;p26">
                <a:extLst>
                  <a:ext uri="{FF2B5EF4-FFF2-40B4-BE49-F238E27FC236}">
                    <a16:creationId xmlns:a16="http://schemas.microsoft.com/office/drawing/2014/main" id="{55D695D5-3BA6-20CA-E662-08EBAA27F965}"/>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2" name="Google Shape;512;p26">
              <a:extLst>
                <a:ext uri="{FF2B5EF4-FFF2-40B4-BE49-F238E27FC236}">
                  <a16:creationId xmlns:a16="http://schemas.microsoft.com/office/drawing/2014/main" id="{88BB9696-DF0F-2BFF-0749-FF6086F942EB}"/>
                </a:ext>
              </a:extLst>
            </p:cNvPr>
            <p:cNvGrpSpPr/>
            <p:nvPr/>
          </p:nvGrpSpPr>
          <p:grpSpPr>
            <a:xfrm>
              <a:off x="835760" y="-140802"/>
              <a:ext cx="471873" cy="607427"/>
              <a:chOff x="0" y="-38100"/>
              <a:chExt cx="127686" cy="164365"/>
            </a:xfrm>
          </p:grpSpPr>
          <p:sp>
            <p:nvSpPr>
              <p:cNvPr id="513" name="Google Shape;513;p26">
                <a:extLst>
                  <a:ext uri="{FF2B5EF4-FFF2-40B4-BE49-F238E27FC236}">
                    <a16:creationId xmlns:a16="http://schemas.microsoft.com/office/drawing/2014/main" id="{419FBD27-9ED4-0A66-2D95-2BF9692298D4}"/>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EDBA93"/>
              </a:solidFill>
              <a:ln>
                <a:noFill/>
              </a:ln>
            </p:spPr>
            <p:txBody>
              <a:bodyPr/>
              <a:lstStyle/>
              <a:p>
                <a:endParaRPr lang="en-GB"/>
              </a:p>
            </p:txBody>
          </p:sp>
          <p:sp>
            <p:nvSpPr>
              <p:cNvPr id="514" name="Google Shape;514;p26">
                <a:extLst>
                  <a:ext uri="{FF2B5EF4-FFF2-40B4-BE49-F238E27FC236}">
                    <a16:creationId xmlns:a16="http://schemas.microsoft.com/office/drawing/2014/main" id="{FAD4E07D-AA74-277F-DDBF-1DCEF0C58DAC}"/>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5" name="Google Shape;515;p26">
              <a:extLst>
                <a:ext uri="{FF2B5EF4-FFF2-40B4-BE49-F238E27FC236}">
                  <a16:creationId xmlns:a16="http://schemas.microsoft.com/office/drawing/2014/main" id="{140EC0CB-3A87-9AFB-DA9D-CA0EEFFA56E2}"/>
                </a:ext>
              </a:extLst>
            </p:cNvPr>
            <p:cNvGrpSpPr/>
            <p:nvPr/>
          </p:nvGrpSpPr>
          <p:grpSpPr>
            <a:xfrm>
              <a:off x="0" y="-100993"/>
              <a:ext cx="440948" cy="567617"/>
              <a:chOff x="0" y="-38100"/>
              <a:chExt cx="127686" cy="164365"/>
            </a:xfrm>
          </p:grpSpPr>
          <p:sp>
            <p:nvSpPr>
              <p:cNvPr id="516" name="Google Shape;516;p26">
                <a:extLst>
                  <a:ext uri="{FF2B5EF4-FFF2-40B4-BE49-F238E27FC236}">
                    <a16:creationId xmlns:a16="http://schemas.microsoft.com/office/drawing/2014/main" id="{DEBD62EF-F26B-8804-43CC-29165563177D}"/>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698FA6"/>
              </a:solidFill>
              <a:ln>
                <a:noFill/>
              </a:ln>
            </p:spPr>
            <p:txBody>
              <a:bodyPr/>
              <a:lstStyle/>
              <a:p>
                <a:endParaRPr lang="en-GB"/>
              </a:p>
            </p:txBody>
          </p:sp>
          <p:sp>
            <p:nvSpPr>
              <p:cNvPr id="517" name="Google Shape;517;p26">
                <a:extLst>
                  <a:ext uri="{FF2B5EF4-FFF2-40B4-BE49-F238E27FC236}">
                    <a16:creationId xmlns:a16="http://schemas.microsoft.com/office/drawing/2014/main" id="{B95FDE58-0F70-F230-5C5E-79D2A7FA423F}"/>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sp>
        <p:nvSpPr>
          <p:cNvPr id="4" name="TextBox 3">
            <a:extLst>
              <a:ext uri="{FF2B5EF4-FFF2-40B4-BE49-F238E27FC236}">
                <a16:creationId xmlns:a16="http://schemas.microsoft.com/office/drawing/2014/main" id="{397B1EA0-B2DF-8532-3D90-97C59CA7C6E8}"/>
              </a:ext>
            </a:extLst>
          </p:cNvPr>
          <p:cNvSpPr txBox="1"/>
          <p:nvPr/>
        </p:nvSpPr>
        <p:spPr>
          <a:xfrm>
            <a:off x="2261286" y="7024708"/>
            <a:ext cx="4164228" cy="400110"/>
          </a:xfrm>
          <a:prstGeom prst="rect">
            <a:avLst/>
          </a:prstGeom>
          <a:noFill/>
        </p:spPr>
        <p:txBody>
          <a:bodyPr wrap="square" rtlCol="0">
            <a:spAutoFit/>
          </a:bodyPr>
          <a:lstStyle/>
          <a:p>
            <a:r>
              <a:rPr lang="en-US" sz="2000" b="1" dirty="0"/>
              <a:t>Source: iStock, 2020</a:t>
            </a:r>
            <a:endParaRPr lang="en-GB" sz="2000" b="1" dirty="0"/>
          </a:p>
        </p:txBody>
      </p:sp>
      <p:pic>
        <p:nvPicPr>
          <p:cNvPr id="5" name="Picture 4" descr="A person standing in front of a screen&#10;&#10;AI-generated content may be incorrect.">
            <a:extLst>
              <a:ext uri="{FF2B5EF4-FFF2-40B4-BE49-F238E27FC236}">
                <a16:creationId xmlns:a16="http://schemas.microsoft.com/office/drawing/2014/main" id="{CB235AAA-7327-3877-FBCA-9C923829547D}"/>
              </a:ext>
            </a:extLst>
          </p:cNvPr>
          <p:cNvPicPr>
            <a:picLocks noChangeAspect="1"/>
          </p:cNvPicPr>
          <p:nvPr/>
        </p:nvPicPr>
        <p:blipFill>
          <a:blip r:embed="rId4"/>
          <a:stretch>
            <a:fillRect/>
          </a:stretch>
        </p:blipFill>
        <p:spPr>
          <a:xfrm>
            <a:off x="2261286" y="1653405"/>
            <a:ext cx="14420337" cy="5255357"/>
          </a:xfrm>
          <a:prstGeom prst="rect">
            <a:avLst/>
          </a:prstGeom>
        </p:spPr>
      </p:pic>
    </p:spTree>
    <p:extLst>
      <p:ext uri="{BB962C8B-B14F-4D97-AF65-F5344CB8AC3E}">
        <p14:creationId xmlns:p14="http://schemas.microsoft.com/office/powerpoint/2010/main" val="3918351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98">
          <a:extLst>
            <a:ext uri="{FF2B5EF4-FFF2-40B4-BE49-F238E27FC236}">
              <a16:creationId xmlns:a16="http://schemas.microsoft.com/office/drawing/2014/main" id="{C6D4CDE2-5093-8B7B-8A88-9AB0E426EFE8}"/>
            </a:ext>
          </a:extLst>
        </p:cNvPr>
        <p:cNvGrpSpPr/>
        <p:nvPr/>
      </p:nvGrpSpPr>
      <p:grpSpPr>
        <a:xfrm>
          <a:off x="0" y="0"/>
          <a:ext cx="0" cy="0"/>
          <a:chOff x="0" y="0"/>
          <a:chExt cx="0" cy="0"/>
        </a:xfrm>
      </p:grpSpPr>
      <p:grpSp>
        <p:nvGrpSpPr>
          <p:cNvPr id="499" name="Google Shape;499;p26">
            <a:extLst>
              <a:ext uri="{FF2B5EF4-FFF2-40B4-BE49-F238E27FC236}">
                <a16:creationId xmlns:a16="http://schemas.microsoft.com/office/drawing/2014/main" id="{764C59EC-4344-CF78-4559-8D5BCB30C94A}"/>
              </a:ext>
            </a:extLst>
          </p:cNvPr>
          <p:cNvGrpSpPr/>
          <p:nvPr/>
        </p:nvGrpSpPr>
        <p:grpSpPr>
          <a:xfrm>
            <a:off x="838200" y="1889313"/>
            <a:ext cx="6634553" cy="3987337"/>
            <a:chOff x="0" y="-38100"/>
            <a:chExt cx="1747372" cy="1050163"/>
          </a:xfrm>
        </p:grpSpPr>
        <p:sp>
          <p:nvSpPr>
            <p:cNvPr id="500" name="Google Shape;500;p26">
              <a:extLst>
                <a:ext uri="{FF2B5EF4-FFF2-40B4-BE49-F238E27FC236}">
                  <a16:creationId xmlns:a16="http://schemas.microsoft.com/office/drawing/2014/main" id="{21880162-0ABE-3B99-F8D5-070CFC28EB8F}"/>
                </a:ext>
              </a:extLst>
            </p:cNvPr>
            <p:cNvSpPr/>
            <p:nvPr/>
          </p:nvSpPr>
          <p:spPr>
            <a:xfrm>
              <a:off x="0" y="0"/>
              <a:ext cx="1747372" cy="1012063"/>
            </a:xfrm>
            <a:custGeom>
              <a:avLst/>
              <a:gdLst/>
              <a:ahLst/>
              <a:cxnLst/>
              <a:rect l="l" t="t" r="r" b="b"/>
              <a:pathLst>
                <a:path w="1747372" h="1012063" extrusionOk="0">
                  <a:moveTo>
                    <a:pt x="0" y="0"/>
                  </a:moveTo>
                  <a:lnTo>
                    <a:pt x="1747372" y="0"/>
                  </a:lnTo>
                  <a:lnTo>
                    <a:pt x="1747372" y="1012063"/>
                  </a:lnTo>
                  <a:lnTo>
                    <a:pt x="0" y="1012063"/>
                  </a:lnTo>
                  <a:close/>
                </a:path>
              </a:pathLst>
            </a:custGeom>
            <a:solidFill>
              <a:srgbClr val="E6B56B">
                <a:alpha val="49803"/>
              </a:srgbClr>
            </a:solidFill>
            <a:ln>
              <a:noFill/>
            </a:ln>
          </p:spPr>
          <p:txBody>
            <a:bodyPr/>
            <a:lstStyle/>
            <a:p>
              <a:endParaRPr lang="en-GB"/>
            </a:p>
          </p:txBody>
        </p:sp>
        <p:sp>
          <p:nvSpPr>
            <p:cNvPr id="501" name="Google Shape;501;p26">
              <a:extLst>
                <a:ext uri="{FF2B5EF4-FFF2-40B4-BE49-F238E27FC236}">
                  <a16:creationId xmlns:a16="http://schemas.microsoft.com/office/drawing/2014/main" id="{367CB9B9-1759-666F-4AD7-011D13B1C023}"/>
                </a:ext>
              </a:extLst>
            </p:cNvPr>
            <p:cNvSpPr txBox="1"/>
            <p:nvPr/>
          </p:nvSpPr>
          <p:spPr>
            <a:xfrm>
              <a:off x="0" y="-38100"/>
              <a:ext cx="1747372" cy="1050163"/>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03" name="Google Shape;503;p26">
            <a:extLst>
              <a:ext uri="{FF2B5EF4-FFF2-40B4-BE49-F238E27FC236}">
                <a16:creationId xmlns:a16="http://schemas.microsoft.com/office/drawing/2014/main" id="{E728D07D-81A2-E4E3-D2C9-01BEDEF0923F}"/>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504" name="Google Shape;504;p26">
            <a:extLst>
              <a:ext uri="{FF2B5EF4-FFF2-40B4-BE49-F238E27FC236}">
                <a16:creationId xmlns:a16="http://schemas.microsoft.com/office/drawing/2014/main" id="{BB8E7765-64C8-2ED5-24C0-23DDA2D3ADD0}"/>
              </a:ext>
            </a:extLst>
          </p:cNvPr>
          <p:cNvCxnSpPr/>
          <p:nvPr/>
        </p:nvCxnSpPr>
        <p:spPr>
          <a:xfrm>
            <a:off x="2556205" y="797899"/>
            <a:ext cx="14703095" cy="0"/>
          </a:xfrm>
          <a:prstGeom prst="straightConnector1">
            <a:avLst/>
          </a:prstGeom>
          <a:noFill/>
          <a:ln w="28575" cap="rnd" cmpd="sng">
            <a:solidFill>
              <a:srgbClr val="D8965D"/>
            </a:solidFill>
            <a:prstDash val="solid"/>
            <a:round/>
            <a:headEnd type="none" w="sm" len="sm"/>
            <a:tailEnd type="none" w="sm" len="sm"/>
          </a:ln>
        </p:spPr>
      </p:cxnSp>
      <p:sp>
        <p:nvSpPr>
          <p:cNvPr id="505" name="Google Shape;505;p26">
            <a:extLst>
              <a:ext uri="{FF2B5EF4-FFF2-40B4-BE49-F238E27FC236}">
                <a16:creationId xmlns:a16="http://schemas.microsoft.com/office/drawing/2014/main" id="{A7E0AE5E-49B6-E013-6E79-220FA99984E4}"/>
              </a:ext>
            </a:extLst>
          </p:cNvPr>
          <p:cNvSpPr txBox="1"/>
          <p:nvPr/>
        </p:nvSpPr>
        <p:spPr>
          <a:xfrm>
            <a:off x="160638" y="1165347"/>
            <a:ext cx="17966724" cy="198208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D8965D"/>
                </a:solidFill>
                <a:latin typeface="Poppins"/>
                <a:ea typeface="Poppins"/>
                <a:cs typeface="Poppins"/>
                <a:sym typeface="Poppins"/>
              </a:rPr>
              <a:t>RECOMMENDATIONS - INDUSTRY COLLABORATION &amp; INVESTMENT</a:t>
            </a:r>
            <a:endParaRPr dirty="0"/>
          </a:p>
        </p:txBody>
      </p:sp>
      <p:sp>
        <p:nvSpPr>
          <p:cNvPr id="506" name="Google Shape;506;p26">
            <a:extLst>
              <a:ext uri="{FF2B5EF4-FFF2-40B4-BE49-F238E27FC236}">
                <a16:creationId xmlns:a16="http://schemas.microsoft.com/office/drawing/2014/main" id="{C133C7A2-D40D-D943-93A0-3DBB16EE05C3}"/>
              </a:ext>
            </a:extLst>
          </p:cNvPr>
          <p:cNvSpPr txBox="1"/>
          <p:nvPr/>
        </p:nvSpPr>
        <p:spPr>
          <a:xfrm>
            <a:off x="1028700" y="7661554"/>
            <a:ext cx="14077843" cy="2380139"/>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Industry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organisations</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should develop best practice frameworks and knowledge-sharing platforms (WTO, 2026; Roberts, 2025)</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Support independent properties through cooperatives or government grants</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Balance infrastructure development with human capital investment (Wahab and Cooper, 2014)</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Create hybrid career opportunities </a:t>
            </a:r>
            <a:r>
              <a:rPr lang="en-US" sz="2400" dirty="0" err="1">
                <a:effectLst/>
                <a:latin typeface="Cambria" panose="02040503050406030204" pitchFamily="18" charset="0"/>
                <a:ea typeface="MS Mincho" panose="02020609040205080304" pitchFamily="49" charset="-128"/>
                <a:cs typeface="Times New Roman" panose="02020603050405020304" pitchFamily="18" charset="0"/>
              </a:rPr>
              <a:t>prioritising</a:t>
            </a:r>
            <a:r>
              <a:rPr lang="en-US" sz="2400" dirty="0">
                <a:effectLst/>
                <a:latin typeface="Cambria" panose="02040503050406030204" pitchFamily="18" charset="0"/>
                <a:ea typeface="MS Mincho" panose="02020609040205080304" pitchFamily="49" charset="-128"/>
                <a:cs typeface="Times New Roman" panose="02020603050405020304" pitchFamily="18" charset="0"/>
              </a:rPr>
              <a:t> both technical and interpersonal skills</a:t>
            </a:r>
            <a:endParaRPr dirty="0"/>
          </a:p>
        </p:txBody>
      </p:sp>
      <p:sp>
        <p:nvSpPr>
          <p:cNvPr id="507" name="Google Shape;507;p26">
            <a:extLst>
              <a:ext uri="{FF2B5EF4-FFF2-40B4-BE49-F238E27FC236}">
                <a16:creationId xmlns:a16="http://schemas.microsoft.com/office/drawing/2014/main" id="{D200F557-49BF-90DE-67DE-0E8400EDCDDD}"/>
              </a:ext>
            </a:extLst>
          </p:cNvPr>
          <p:cNvSpPr/>
          <p:nvPr/>
        </p:nvSpPr>
        <p:spPr>
          <a:xfrm>
            <a:off x="-1" y="10019700"/>
            <a:ext cx="4863269" cy="267340"/>
          </a:xfrm>
          <a:custGeom>
            <a:avLst/>
            <a:gdLst/>
            <a:ahLst/>
            <a:cxnLst/>
            <a:rect l="l" t="t" r="r" b="b"/>
            <a:pathLst>
              <a:path w="1989067" h="70399" extrusionOk="0">
                <a:moveTo>
                  <a:pt x="0" y="0"/>
                </a:moveTo>
                <a:lnTo>
                  <a:pt x="1989067" y="0"/>
                </a:lnTo>
                <a:lnTo>
                  <a:pt x="1989067" y="70399"/>
                </a:lnTo>
                <a:lnTo>
                  <a:pt x="0" y="70399"/>
                </a:lnTo>
                <a:close/>
              </a:path>
            </a:pathLst>
          </a:custGeom>
          <a:solidFill>
            <a:srgbClr val="C1C2C0"/>
          </a:solidFill>
          <a:ln>
            <a:noFill/>
          </a:ln>
        </p:spPr>
        <p:txBody>
          <a:bodyPr/>
          <a:lstStyle/>
          <a:p>
            <a:endParaRPr lang="en-GB"/>
          </a:p>
        </p:txBody>
      </p:sp>
      <p:grpSp>
        <p:nvGrpSpPr>
          <p:cNvPr id="508" name="Google Shape;508;p26">
            <a:extLst>
              <a:ext uri="{FF2B5EF4-FFF2-40B4-BE49-F238E27FC236}">
                <a16:creationId xmlns:a16="http://schemas.microsoft.com/office/drawing/2014/main" id="{82EB6364-1743-633E-BD3C-2E49075E83D4}"/>
              </a:ext>
            </a:extLst>
          </p:cNvPr>
          <p:cNvGrpSpPr/>
          <p:nvPr/>
        </p:nvGrpSpPr>
        <p:grpSpPr>
          <a:xfrm rot="-5400000">
            <a:off x="16216145" y="8419149"/>
            <a:ext cx="1630739" cy="455570"/>
            <a:chOff x="0" y="-140802"/>
            <a:chExt cx="2174319" cy="607427"/>
          </a:xfrm>
        </p:grpSpPr>
        <p:grpSp>
          <p:nvGrpSpPr>
            <p:cNvPr id="509" name="Google Shape;509;p26">
              <a:extLst>
                <a:ext uri="{FF2B5EF4-FFF2-40B4-BE49-F238E27FC236}">
                  <a16:creationId xmlns:a16="http://schemas.microsoft.com/office/drawing/2014/main" id="{D05F1013-56FE-49E4-E8C9-7EB3AB97A30A}"/>
                </a:ext>
              </a:extLst>
            </p:cNvPr>
            <p:cNvGrpSpPr/>
            <p:nvPr/>
          </p:nvGrpSpPr>
          <p:grpSpPr>
            <a:xfrm>
              <a:off x="1702446" y="-140802"/>
              <a:ext cx="471873" cy="607427"/>
              <a:chOff x="0" y="-38100"/>
              <a:chExt cx="127686" cy="164365"/>
            </a:xfrm>
          </p:grpSpPr>
          <p:sp>
            <p:nvSpPr>
              <p:cNvPr id="510" name="Google Shape;510;p26">
                <a:extLst>
                  <a:ext uri="{FF2B5EF4-FFF2-40B4-BE49-F238E27FC236}">
                    <a16:creationId xmlns:a16="http://schemas.microsoft.com/office/drawing/2014/main" id="{AE9E5054-4AD4-75BC-5281-5049DE60752D}"/>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D8965D"/>
              </a:solidFill>
              <a:ln>
                <a:noFill/>
              </a:ln>
            </p:spPr>
            <p:txBody>
              <a:bodyPr/>
              <a:lstStyle/>
              <a:p>
                <a:endParaRPr lang="en-GB"/>
              </a:p>
            </p:txBody>
          </p:sp>
          <p:sp>
            <p:nvSpPr>
              <p:cNvPr id="511" name="Google Shape;511;p26">
                <a:extLst>
                  <a:ext uri="{FF2B5EF4-FFF2-40B4-BE49-F238E27FC236}">
                    <a16:creationId xmlns:a16="http://schemas.microsoft.com/office/drawing/2014/main" id="{8F556BAD-69F4-35D6-DA47-DE53AEC05281}"/>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2" name="Google Shape;512;p26">
              <a:extLst>
                <a:ext uri="{FF2B5EF4-FFF2-40B4-BE49-F238E27FC236}">
                  <a16:creationId xmlns:a16="http://schemas.microsoft.com/office/drawing/2014/main" id="{5964B99D-8865-B5B5-97FB-F7EE9EE57DE7}"/>
                </a:ext>
              </a:extLst>
            </p:cNvPr>
            <p:cNvGrpSpPr/>
            <p:nvPr/>
          </p:nvGrpSpPr>
          <p:grpSpPr>
            <a:xfrm>
              <a:off x="835760" y="-140802"/>
              <a:ext cx="471873" cy="607427"/>
              <a:chOff x="0" y="-38100"/>
              <a:chExt cx="127686" cy="164365"/>
            </a:xfrm>
          </p:grpSpPr>
          <p:sp>
            <p:nvSpPr>
              <p:cNvPr id="513" name="Google Shape;513;p26">
                <a:extLst>
                  <a:ext uri="{FF2B5EF4-FFF2-40B4-BE49-F238E27FC236}">
                    <a16:creationId xmlns:a16="http://schemas.microsoft.com/office/drawing/2014/main" id="{AA81005A-B7EB-EAEA-1AC4-50E4080C1C80}"/>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EDBA93"/>
              </a:solidFill>
              <a:ln>
                <a:noFill/>
              </a:ln>
            </p:spPr>
            <p:txBody>
              <a:bodyPr/>
              <a:lstStyle/>
              <a:p>
                <a:endParaRPr lang="en-GB"/>
              </a:p>
            </p:txBody>
          </p:sp>
          <p:sp>
            <p:nvSpPr>
              <p:cNvPr id="514" name="Google Shape;514;p26">
                <a:extLst>
                  <a:ext uri="{FF2B5EF4-FFF2-40B4-BE49-F238E27FC236}">
                    <a16:creationId xmlns:a16="http://schemas.microsoft.com/office/drawing/2014/main" id="{02FD4D98-D68A-A729-1E2D-291CF37A834F}"/>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15" name="Google Shape;515;p26">
              <a:extLst>
                <a:ext uri="{FF2B5EF4-FFF2-40B4-BE49-F238E27FC236}">
                  <a16:creationId xmlns:a16="http://schemas.microsoft.com/office/drawing/2014/main" id="{48AD7CF8-72F6-2C3B-ECF3-4BAC38178FAC}"/>
                </a:ext>
              </a:extLst>
            </p:cNvPr>
            <p:cNvGrpSpPr/>
            <p:nvPr/>
          </p:nvGrpSpPr>
          <p:grpSpPr>
            <a:xfrm>
              <a:off x="0" y="-100993"/>
              <a:ext cx="440948" cy="567617"/>
              <a:chOff x="0" y="-38100"/>
              <a:chExt cx="127686" cy="164365"/>
            </a:xfrm>
          </p:grpSpPr>
          <p:sp>
            <p:nvSpPr>
              <p:cNvPr id="516" name="Google Shape;516;p26">
                <a:extLst>
                  <a:ext uri="{FF2B5EF4-FFF2-40B4-BE49-F238E27FC236}">
                    <a16:creationId xmlns:a16="http://schemas.microsoft.com/office/drawing/2014/main" id="{4D3B2E71-4A21-F62F-DBFC-B421AC56AACE}"/>
                  </a:ext>
                </a:extLst>
              </p:cNvPr>
              <p:cNvSpPr/>
              <p:nvPr/>
            </p:nvSpPr>
            <p:spPr>
              <a:xfrm>
                <a:off x="0" y="0"/>
                <a:ext cx="127686" cy="126265"/>
              </a:xfrm>
              <a:custGeom>
                <a:avLst/>
                <a:gdLst/>
                <a:ahLst/>
                <a:cxnLst/>
                <a:rect l="l" t="t" r="r" b="b"/>
                <a:pathLst>
                  <a:path w="127686" h="126265" extrusionOk="0">
                    <a:moveTo>
                      <a:pt x="0" y="0"/>
                    </a:moveTo>
                    <a:lnTo>
                      <a:pt x="127686" y="0"/>
                    </a:lnTo>
                    <a:lnTo>
                      <a:pt x="127686" y="126265"/>
                    </a:lnTo>
                    <a:lnTo>
                      <a:pt x="0" y="126265"/>
                    </a:lnTo>
                    <a:close/>
                  </a:path>
                </a:pathLst>
              </a:custGeom>
              <a:solidFill>
                <a:srgbClr val="698FA6"/>
              </a:solidFill>
              <a:ln>
                <a:noFill/>
              </a:ln>
            </p:spPr>
            <p:txBody>
              <a:bodyPr/>
              <a:lstStyle/>
              <a:p>
                <a:endParaRPr lang="en-GB"/>
              </a:p>
            </p:txBody>
          </p:sp>
          <p:sp>
            <p:nvSpPr>
              <p:cNvPr id="517" name="Google Shape;517;p26">
                <a:extLst>
                  <a:ext uri="{FF2B5EF4-FFF2-40B4-BE49-F238E27FC236}">
                    <a16:creationId xmlns:a16="http://schemas.microsoft.com/office/drawing/2014/main" id="{AC6FB4FC-CEEA-832F-0C6C-897D27A19FD8}"/>
                  </a:ext>
                </a:extLst>
              </p:cNvPr>
              <p:cNvSpPr txBox="1"/>
              <p:nvPr/>
            </p:nvSpPr>
            <p:spPr>
              <a:xfrm>
                <a:off x="0" y="-38100"/>
                <a:ext cx="127686" cy="16436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sp>
        <p:nvSpPr>
          <p:cNvPr id="4" name="TextBox 3">
            <a:extLst>
              <a:ext uri="{FF2B5EF4-FFF2-40B4-BE49-F238E27FC236}">
                <a16:creationId xmlns:a16="http://schemas.microsoft.com/office/drawing/2014/main" id="{7AC42831-47F9-6A5E-7EAE-1B35939A5CE2}"/>
              </a:ext>
            </a:extLst>
          </p:cNvPr>
          <p:cNvSpPr txBox="1"/>
          <p:nvPr/>
        </p:nvSpPr>
        <p:spPr>
          <a:xfrm>
            <a:off x="2286000" y="7134765"/>
            <a:ext cx="4164228" cy="400110"/>
          </a:xfrm>
          <a:prstGeom prst="rect">
            <a:avLst/>
          </a:prstGeom>
          <a:noFill/>
        </p:spPr>
        <p:txBody>
          <a:bodyPr wrap="square" rtlCol="0">
            <a:spAutoFit/>
          </a:bodyPr>
          <a:lstStyle/>
          <a:p>
            <a:r>
              <a:rPr lang="en-US" sz="2000" b="1" dirty="0"/>
              <a:t>Source: iStock, 2020</a:t>
            </a:r>
            <a:endParaRPr lang="en-GB" sz="2000" b="1" dirty="0"/>
          </a:p>
        </p:txBody>
      </p:sp>
      <p:pic>
        <p:nvPicPr>
          <p:cNvPr id="3" name="Picture 2" descr="A group of people putting their hands together&#10;&#10;AI-generated content may be incorrect.">
            <a:extLst>
              <a:ext uri="{FF2B5EF4-FFF2-40B4-BE49-F238E27FC236}">
                <a16:creationId xmlns:a16="http://schemas.microsoft.com/office/drawing/2014/main" id="{C8481F35-F27B-E890-7694-153ED228A4D8}"/>
              </a:ext>
            </a:extLst>
          </p:cNvPr>
          <p:cNvPicPr>
            <a:picLocks noChangeAspect="1"/>
          </p:cNvPicPr>
          <p:nvPr/>
        </p:nvPicPr>
        <p:blipFill>
          <a:blip r:embed="rId4"/>
          <a:stretch>
            <a:fillRect/>
          </a:stretch>
        </p:blipFill>
        <p:spPr>
          <a:xfrm>
            <a:off x="2105078" y="3147428"/>
            <a:ext cx="14077844" cy="3860658"/>
          </a:xfrm>
          <a:prstGeom prst="rect">
            <a:avLst/>
          </a:prstGeom>
        </p:spPr>
      </p:pic>
    </p:spTree>
    <p:extLst>
      <p:ext uri="{BB962C8B-B14F-4D97-AF65-F5344CB8AC3E}">
        <p14:creationId xmlns:p14="http://schemas.microsoft.com/office/powerpoint/2010/main" val="1419084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B06AB7F0-1174-A4E5-C6AA-E8AF020BA83A}"/>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CD4391AE-4E1E-9043-47E8-DAB26ACC3DD8}"/>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BA1DD81D-F596-5ABE-E8BF-2B385516C6C7}"/>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489722E2-5129-C960-7B07-DF35B39DA9BA}"/>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7BFE4AB4-696B-37A5-60A2-C1ABB6521143}"/>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6ED67ED9-A18F-09FF-EE20-825BF285F4B9}"/>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966575A2-BD04-BAD3-283D-D9F97B8B75AA}"/>
              </a:ext>
            </a:extLst>
          </p:cNvPr>
          <p:cNvSpPr txBox="1"/>
          <p:nvPr/>
        </p:nvSpPr>
        <p:spPr>
          <a:xfrm>
            <a:off x="1804086" y="1104757"/>
            <a:ext cx="15455081"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RECOMMENDATIONS - CONTINUOUS LEARNING</a:t>
            </a:r>
            <a:endParaRPr dirty="0"/>
          </a:p>
        </p:txBody>
      </p:sp>
      <p:sp>
        <p:nvSpPr>
          <p:cNvPr id="167" name="Google Shape;167;p11">
            <a:extLst>
              <a:ext uri="{FF2B5EF4-FFF2-40B4-BE49-F238E27FC236}">
                <a16:creationId xmlns:a16="http://schemas.microsoft.com/office/drawing/2014/main" id="{0F0ECFB5-1612-18ED-4734-C7ABCB164AE4}"/>
              </a:ext>
            </a:extLst>
          </p:cNvPr>
          <p:cNvSpPr txBox="1"/>
          <p:nvPr/>
        </p:nvSpPr>
        <p:spPr>
          <a:xfrm>
            <a:off x="10093037" y="3355301"/>
            <a:ext cx="7453745" cy="3654334"/>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Embrace experimental and adaptive learning strategies (Mill, 2012)</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Best AI-human models discovered through continuous improvement using guest feedback and employee experiences</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Develop measurement structures, including efficiency and experience quality indicators</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Ensure AI integration benefits core hospitality values</a:t>
            </a:r>
            <a:endParaRPr lang="en-US" dirty="0"/>
          </a:p>
        </p:txBody>
      </p:sp>
      <p:sp>
        <p:nvSpPr>
          <p:cNvPr id="4" name="TextBox 3">
            <a:extLst>
              <a:ext uri="{FF2B5EF4-FFF2-40B4-BE49-F238E27FC236}">
                <a16:creationId xmlns:a16="http://schemas.microsoft.com/office/drawing/2014/main" id="{FC4F4FEF-D756-3495-C797-A13009E9C27F}"/>
              </a:ext>
            </a:extLst>
          </p:cNvPr>
          <p:cNvSpPr txBox="1"/>
          <p:nvPr/>
        </p:nvSpPr>
        <p:spPr>
          <a:xfrm>
            <a:off x="1198605" y="8019535"/>
            <a:ext cx="4917990" cy="400110"/>
          </a:xfrm>
          <a:prstGeom prst="rect">
            <a:avLst/>
          </a:prstGeom>
          <a:noFill/>
        </p:spPr>
        <p:txBody>
          <a:bodyPr wrap="square" rtlCol="0">
            <a:spAutoFit/>
          </a:bodyPr>
          <a:lstStyle/>
          <a:p>
            <a:r>
              <a:rPr lang="en-US" sz="2000" b="1" dirty="0"/>
              <a:t>Source: iStock, 2020</a:t>
            </a:r>
            <a:endParaRPr lang="en-GB" sz="2000" b="1" dirty="0"/>
          </a:p>
        </p:txBody>
      </p:sp>
      <p:pic>
        <p:nvPicPr>
          <p:cNvPr id="5" name="Picture 4" descr="A group of people in a courtyard&#10;&#10;AI-generated content may be incorrect.">
            <a:extLst>
              <a:ext uri="{FF2B5EF4-FFF2-40B4-BE49-F238E27FC236}">
                <a16:creationId xmlns:a16="http://schemas.microsoft.com/office/drawing/2014/main" id="{BFDF84F8-3176-333E-9337-2125E7BD474C}"/>
              </a:ext>
            </a:extLst>
          </p:cNvPr>
          <p:cNvPicPr>
            <a:picLocks noChangeAspect="1"/>
          </p:cNvPicPr>
          <p:nvPr/>
        </p:nvPicPr>
        <p:blipFill>
          <a:blip r:embed="rId4"/>
          <a:stretch>
            <a:fillRect/>
          </a:stretch>
        </p:blipFill>
        <p:spPr>
          <a:xfrm>
            <a:off x="1198605" y="2258175"/>
            <a:ext cx="8402781" cy="5761360"/>
          </a:xfrm>
          <a:prstGeom prst="rect">
            <a:avLst/>
          </a:prstGeom>
        </p:spPr>
      </p:pic>
    </p:spTree>
    <p:extLst>
      <p:ext uri="{BB962C8B-B14F-4D97-AF65-F5344CB8AC3E}">
        <p14:creationId xmlns:p14="http://schemas.microsoft.com/office/powerpoint/2010/main" val="261147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E7666FC3-C836-2F1D-B63E-9F50EAA91EB8}"/>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528E4B78-EFE3-481E-419B-073C85465DA8}"/>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962ACF49-6F22-C6CD-DA4C-F428A67BE770}"/>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489767AB-6723-7078-79F8-EEF49D5B51BB}"/>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B7519BAE-488C-7884-B1B1-A685122F5F0B}"/>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AAE67B66-AE71-82CA-63CE-B26E98C15E33}"/>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E6F31AE6-F107-CAC8-1685-163BDCAFFFBC}"/>
              </a:ext>
            </a:extLst>
          </p:cNvPr>
          <p:cNvSpPr txBox="1"/>
          <p:nvPr/>
        </p:nvSpPr>
        <p:spPr>
          <a:xfrm>
            <a:off x="1804086" y="1104757"/>
            <a:ext cx="15455081"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FINAL THOUGHTS</a:t>
            </a:r>
            <a:endParaRPr dirty="0"/>
          </a:p>
        </p:txBody>
      </p:sp>
      <p:sp>
        <p:nvSpPr>
          <p:cNvPr id="167" name="Google Shape;167;p11">
            <a:extLst>
              <a:ext uri="{FF2B5EF4-FFF2-40B4-BE49-F238E27FC236}">
                <a16:creationId xmlns:a16="http://schemas.microsoft.com/office/drawing/2014/main" id="{6BC3EC8E-A132-4171-0E04-2A1B83A3BF71}"/>
              </a:ext>
            </a:extLst>
          </p:cNvPr>
          <p:cNvSpPr txBox="1"/>
          <p:nvPr/>
        </p:nvSpPr>
        <p:spPr>
          <a:xfrm>
            <a:off x="10093037" y="3355301"/>
            <a:ext cx="7453745" cy="3654334"/>
          </a:xfrm>
          <a:prstGeom prst="rect">
            <a:avLst/>
          </a:prstGeom>
          <a:noFill/>
          <a:ln>
            <a:noFill/>
          </a:ln>
        </p:spPr>
        <p:txBody>
          <a:bodyPr spcFirstLastPara="1" wrap="square" lIns="0" tIns="0" rIns="0" bIns="0" anchor="t" anchorCtr="0">
            <a:spAutoFit/>
          </a:bodyPr>
          <a:lstStyle/>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Future of hospitality: establishing synergies respecting both AI and human intelligence</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Technology must enhance rather than substitute human relationships</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Humans create meaningful experiences; AI makes operations smarter</a:t>
            </a:r>
            <a:endParaRPr lang="en-GB" sz="2400" dirty="0">
              <a:latin typeface="Cambria" panose="02040503050406030204" pitchFamily="18" charset="0"/>
              <a:ea typeface="MS Mincho" panose="02020609040205080304" pitchFamily="49" charset="-128"/>
              <a:cs typeface="Times New Roman" panose="02020603050405020304" pitchFamily="18" charset="0"/>
            </a:endParaRPr>
          </a:p>
          <a:p>
            <a:pPr marL="342900" marR="0" lvl="0" indent="-342900">
              <a:lnSpc>
                <a:spcPct val="115000"/>
              </a:lnSpc>
              <a:spcAft>
                <a:spcPts val="1000"/>
              </a:spcAft>
              <a:buFont typeface="Symbol" panose="05050102010706020507" pitchFamily="18" charset="2"/>
              <a:buChar char=""/>
              <a:tabLst>
                <a:tab pos="228600" algn="l"/>
              </a:tabLst>
            </a:pPr>
            <a:r>
              <a:rPr lang="en-US" sz="2400" dirty="0">
                <a:effectLst/>
                <a:latin typeface="Cambria" panose="02040503050406030204" pitchFamily="18" charset="0"/>
                <a:ea typeface="MS Mincho" panose="02020609040205080304" pitchFamily="49" charset="-128"/>
                <a:cs typeface="Times New Roman" panose="02020603050405020304" pitchFamily="18" charset="0"/>
              </a:rPr>
              <a:t>Critical question: Are we using technology to maintain space for human connection?</a:t>
            </a:r>
            <a:endParaRPr dirty="0"/>
          </a:p>
        </p:txBody>
      </p:sp>
      <p:sp>
        <p:nvSpPr>
          <p:cNvPr id="4" name="TextBox 3">
            <a:extLst>
              <a:ext uri="{FF2B5EF4-FFF2-40B4-BE49-F238E27FC236}">
                <a16:creationId xmlns:a16="http://schemas.microsoft.com/office/drawing/2014/main" id="{DBF11FC6-8E28-1E1B-038B-57AE354F14E4}"/>
              </a:ext>
            </a:extLst>
          </p:cNvPr>
          <p:cNvSpPr txBox="1"/>
          <p:nvPr/>
        </p:nvSpPr>
        <p:spPr>
          <a:xfrm>
            <a:off x="1198605" y="8019535"/>
            <a:ext cx="4917990" cy="400110"/>
          </a:xfrm>
          <a:prstGeom prst="rect">
            <a:avLst/>
          </a:prstGeom>
          <a:noFill/>
        </p:spPr>
        <p:txBody>
          <a:bodyPr wrap="square" rtlCol="0">
            <a:spAutoFit/>
          </a:bodyPr>
          <a:lstStyle/>
          <a:p>
            <a:r>
              <a:rPr lang="en-US" sz="2000" b="1" dirty="0"/>
              <a:t>Source: iStock, 2020</a:t>
            </a:r>
            <a:endParaRPr lang="en-GB" sz="2000" b="1" dirty="0"/>
          </a:p>
        </p:txBody>
      </p:sp>
      <p:pic>
        <p:nvPicPr>
          <p:cNvPr id="3" name="Picture 2" descr="Close-up of several people shaking hands&#10;&#10;AI-generated content may be incorrect.">
            <a:extLst>
              <a:ext uri="{FF2B5EF4-FFF2-40B4-BE49-F238E27FC236}">
                <a16:creationId xmlns:a16="http://schemas.microsoft.com/office/drawing/2014/main" id="{6FF887F2-0BEE-7A3D-26E2-5AD4E7CE07B8}"/>
              </a:ext>
            </a:extLst>
          </p:cNvPr>
          <p:cNvPicPr>
            <a:picLocks noChangeAspect="1"/>
          </p:cNvPicPr>
          <p:nvPr/>
        </p:nvPicPr>
        <p:blipFill>
          <a:blip r:embed="rId4"/>
          <a:stretch>
            <a:fillRect/>
          </a:stretch>
        </p:blipFill>
        <p:spPr>
          <a:xfrm>
            <a:off x="1042968" y="1533389"/>
            <a:ext cx="8845981" cy="5961773"/>
          </a:xfrm>
          <a:prstGeom prst="rect">
            <a:avLst/>
          </a:prstGeom>
        </p:spPr>
      </p:pic>
    </p:spTree>
    <p:extLst>
      <p:ext uri="{BB962C8B-B14F-4D97-AF65-F5344CB8AC3E}">
        <p14:creationId xmlns:p14="http://schemas.microsoft.com/office/powerpoint/2010/main" val="749452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CF3478F4-3AE1-B45C-BC0A-D922E365F469}"/>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D871999B-2C1C-8767-398A-08B491F4C525}"/>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CAC013C5-C5C7-D57D-0153-42CE3BB50E89}"/>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6F7BDBC0-6836-4A68-1399-385A640FDADD}"/>
              </a:ext>
            </a:extLst>
          </p:cNvPr>
          <p:cNvGrpSpPr/>
          <p:nvPr/>
        </p:nvGrpSpPr>
        <p:grpSpPr>
          <a:xfrm>
            <a:off x="14798985" y="5387582"/>
            <a:ext cx="2841315" cy="2841315"/>
            <a:chOff x="0" y="0"/>
            <a:chExt cx="3788420" cy="3788420"/>
          </a:xfrm>
        </p:grpSpPr>
        <p:cxnSp>
          <p:nvCxnSpPr>
            <p:cNvPr id="164" name="Google Shape;164;p11">
              <a:extLst>
                <a:ext uri="{FF2B5EF4-FFF2-40B4-BE49-F238E27FC236}">
                  <a16:creationId xmlns:a16="http://schemas.microsoft.com/office/drawing/2014/main" id="{65A348F0-7F1B-11FA-8F6E-70864DD705C2}"/>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F3F4A14A-8A7C-7F14-B070-6F46BB2F40A7}"/>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4BE0B5CA-8557-F4C7-E73F-8A729DA97A3D}"/>
              </a:ext>
            </a:extLst>
          </p:cNvPr>
          <p:cNvSpPr txBox="1"/>
          <p:nvPr/>
        </p:nvSpPr>
        <p:spPr>
          <a:xfrm>
            <a:off x="4442037" y="1322272"/>
            <a:ext cx="8959082"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QUESTIONS &amp; REFERENCES</a:t>
            </a:r>
            <a:endParaRPr dirty="0"/>
          </a:p>
        </p:txBody>
      </p:sp>
      <p:pic>
        <p:nvPicPr>
          <p:cNvPr id="5" name="Picture 4" descr="A group of colorful sticky notes with question marks on it&#10;&#10;AI-generated content may be incorrect.">
            <a:extLst>
              <a:ext uri="{FF2B5EF4-FFF2-40B4-BE49-F238E27FC236}">
                <a16:creationId xmlns:a16="http://schemas.microsoft.com/office/drawing/2014/main" id="{67C6B893-50B2-9B18-A070-6450ED0DED90}"/>
              </a:ext>
            </a:extLst>
          </p:cNvPr>
          <p:cNvPicPr>
            <a:picLocks noChangeAspect="1"/>
          </p:cNvPicPr>
          <p:nvPr/>
        </p:nvPicPr>
        <p:blipFill>
          <a:blip r:embed="rId4"/>
          <a:stretch>
            <a:fillRect/>
          </a:stretch>
        </p:blipFill>
        <p:spPr>
          <a:xfrm>
            <a:off x="1623490" y="2418993"/>
            <a:ext cx="15041019" cy="7070108"/>
          </a:xfrm>
          <a:prstGeom prst="rect">
            <a:avLst/>
          </a:prstGeom>
        </p:spPr>
      </p:pic>
    </p:spTree>
    <p:extLst>
      <p:ext uri="{BB962C8B-B14F-4D97-AF65-F5344CB8AC3E}">
        <p14:creationId xmlns:p14="http://schemas.microsoft.com/office/powerpoint/2010/main" val="1735004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8965D"/>
        </a:solidFill>
        <a:effectLst/>
      </p:bgPr>
    </p:bg>
    <p:spTree>
      <p:nvGrpSpPr>
        <p:cNvPr id="1" name="Shape 159">
          <a:extLst>
            <a:ext uri="{FF2B5EF4-FFF2-40B4-BE49-F238E27FC236}">
              <a16:creationId xmlns:a16="http://schemas.microsoft.com/office/drawing/2014/main" id="{8BCBEAC5-68FF-ACA8-5CF4-1648912F67D6}"/>
            </a:ext>
          </a:extLst>
        </p:cNvPr>
        <p:cNvGrpSpPr/>
        <p:nvPr/>
      </p:nvGrpSpPr>
      <p:grpSpPr>
        <a:xfrm>
          <a:off x="0" y="0"/>
          <a:ext cx="0" cy="0"/>
          <a:chOff x="0" y="0"/>
          <a:chExt cx="0" cy="0"/>
        </a:xfrm>
      </p:grpSpPr>
      <p:sp>
        <p:nvSpPr>
          <p:cNvPr id="161" name="Google Shape;161;p11">
            <a:extLst>
              <a:ext uri="{FF2B5EF4-FFF2-40B4-BE49-F238E27FC236}">
                <a16:creationId xmlns:a16="http://schemas.microsoft.com/office/drawing/2014/main" id="{050D7CFB-5162-C397-D5AB-351D212CB198}"/>
              </a:ext>
            </a:extLst>
          </p:cNvPr>
          <p:cNvSpPr/>
          <p:nvPr/>
        </p:nvSpPr>
        <p:spPr>
          <a:xfrm>
            <a:off x="956747" y="735129"/>
            <a:ext cx="664613" cy="587143"/>
          </a:xfrm>
          <a:custGeom>
            <a:avLst/>
            <a:gdLst/>
            <a:ahLst/>
            <a:cxnLst/>
            <a:rect l="l" t="t" r="r" b="b"/>
            <a:pathLst>
              <a:path w="664613" h="587143" extrusionOk="0">
                <a:moveTo>
                  <a:pt x="0" y="0"/>
                </a:moveTo>
                <a:lnTo>
                  <a:pt x="664613" y="0"/>
                </a:lnTo>
                <a:lnTo>
                  <a:pt x="664613" y="587142"/>
                </a:lnTo>
                <a:lnTo>
                  <a:pt x="0" y="587142"/>
                </a:lnTo>
                <a:lnTo>
                  <a:pt x="0" y="0"/>
                </a:lnTo>
                <a:close/>
              </a:path>
            </a:pathLst>
          </a:custGeom>
          <a:blipFill rotWithShape="1">
            <a:blip r:embed="rId3">
              <a:alphaModFix/>
            </a:blip>
            <a:stretch>
              <a:fillRect l="-21022" t="-39138" r="-27156" b="-34587"/>
            </a:stretch>
          </a:blipFill>
          <a:ln>
            <a:noFill/>
          </a:ln>
        </p:spPr>
        <p:txBody>
          <a:bodyPr/>
          <a:lstStyle/>
          <a:p>
            <a:endParaRPr lang="en-GB"/>
          </a:p>
        </p:txBody>
      </p:sp>
      <p:cxnSp>
        <p:nvCxnSpPr>
          <p:cNvPr id="162" name="Google Shape;162;p11">
            <a:extLst>
              <a:ext uri="{FF2B5EF4-FFF2-40B4-BE49-F238E27FC236}">
                <a16:creationId xmlns:a16="http://schemas.microsoft.com/office/drawing/2014/main" id="{B85F1227-D89C-8FD0-DEF3-A00E21ED76E5}"/>
              </a:ext>
            </a:extLst>
          </p:cNvPr>
          <p:cNvCxnSpPr/>
          <p:nvPr/>
        </p:nvCxnSpPr>
        <p:spPr>
          <a:xfrm>
            <a:off x="2556205" y="797899"/>
            <a:ext cx="14703095" cy="0"/>
          </a:xfrm>
          <a:prstGeom prst="straightConnector1">
            <a:avLst/>
          </a:prstGeom>
          <a:noFill/>
          <a:ln w="28575" cap="rnd" cmpd="sng">
            <a:solidFill>
              <a:srgbClr val="FFFFFF"/>
            </a:solidFill>
            <a:prstDash val="solid"/>
            <a:round/>
            <a:headEnd type="none" w="sm" len="sm"/>
            <a:tailEnd type="none" w="sm" len="sm"/>
          </a:ln>
        </p:spPr>
      </p:cxnSp>
      <p:grpSp>
        <p:nvGrpSpPr>
          <p:cNvPr id="163" name="Google Shape;163;p11">
            <a:extLst>
              <a:ext uri="{FF2B5EF4-FFF2-40B4-BE49-F238E27FC236}">
                <a16:creationId xmlns:a16="http://schemas.microsoft.com/office/drawing/2014/main" id="{D81537F2-CC18-3B1A-06B5-1305451464ED}"/>
              </a:ext>
            </a:extLst>
          </p:cNvPr>
          <p:cNvGrpSpPr/>
          <p:nvPr/>
        </p:nvGrpSpPr>
        <p:grpSpPr>
          <a:xfrm>
            <a:off x="14784699" y="6524404"/>
            <a:ext cx="2841315" cy="2841315"/>
            <a:chOff x="0" y="0"/>
            <a:chExt cx="3788420" cy="3788420"/>
          </a:xfrm>
        </p:grpSpPr>
        <p:cxnSp>
          <p:nvCxnSpPr>
            <p:cNvPr id="164" name="Google Shape;164;p11">
              <a:extLst>
                <a:ext uri="{FF2B5EF4-FFF2-40B4-BE49-F238E27FC236}">
                  <a16:creationId xmlns:a16="http://schemas.microsoft.com/office/drawing/2014/main" id="{64FEA571-FE61-CCA1-7844-E0B6A39D980A}"/>
                </a:ext>
              </a:extLst>
            </p:cNvPr>
            <p:cNvCxnSpPr/>
            <p:nvPr/>
          </p:nvCxnSpPr>
          <p:spPr>
            <a:xfrm>
              <a:off x="0" y="3788420"/>
              <a:ext cx="3788420" cy="0"/>
            </a:xfrm>
            <a:prstGeom prst="straightConnector1">
              <a:avLst/>
            </a:prstGeom>
            <a:noFill/>
            <a:ln w="38100" cap="rnd" cmpd="sng">
              <a:solidFill>
                <a:srgbClr val="FFFFFF"/>
              </a:solidFill>
              <a:prstDash val="solid"/>
              <a:round/>
              <a:headEnd type="none" w="sm" len="sm"/>
              <a:tailEnd type="none" w="sm" len="sm"/>
            </a:ln>
          </p:spPr>
        </p:cxnSp>
        <p:cxnSp>
          <p:nvCxnSpPr>
            <p:cNvPr id="165" name="Google Shape;165;p11">
              <a:extLst>
                <a:ext uri="{FF2B5EF4-FFF2-40B4-BE49-F238E27FC236}">
                  <a16:creationId xmlns:a16="http://schemas.microsoft.com/office/drawing/2014/main" id="{56864589-1483-5C9E-6BEF-769C5B92E833}"/>
                </a:ext>
              </a:extLst>
            </p:cNvPr>
            <p:cNvCxnSpPr/>
            <p:nvPr/>
          </p:nvCxnSpPr>
          <p:spPr>
            <a:xfrm rot="10800000">
              <a:off x="3769370" y="0"/>
              <a:ext cx="0" cy="3788420"/>
            </a:xfrm>
            <a:prstGeom prst="straightConnector1">
              <a:avLst/>
            </a:prstGeom>
            <a:noFill/>
            <a:ln w="38100" cap="rnd" cmpd="sng">
              <a:solidFill>
                <a:srgbClr val="FFFFFF"/>
              </a:solidFill>
              <a:prstDash val="solid"/>
              <a:round/>
              <a:headEnd type="none" w="sm" len="sm"/>
              <a:tailEnd type="none" w="sm" len="sm"/>
            </a:ln>
          </p:spPr>
        </p:cxnSp>
      </p:grpSp>
      <p:sp>
        <p:nvSpPr>
          <p:cNvPr id="166" name="Google Shape;166;p11">
            <a:extLst>
              <a:ext uri="{FF2B5EF4-FFF2-40B4-BE49-F238E27FC236}">
                <a16:creationId xmlns:a16="http://schemas.microsoft.com/office/drawing/2014/main" id="{24258E21-B2ED-F28D-C43C-0DF05891B075}"/>
              </a:ext>
            </a:extLst>
          </p:cNvPr>
          <p:cNvSpPr txBox="1"/>
          <p:nvPr/>
        </p:nvSpPr>
        <p:spPr>
          <a:xfrm>
            <a:off x="333632" y="1028700"/>
            <a:ext cx="5258016" cy="991041"/>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US" sz="4600" b="1" i="0" u="none" strike="noStrike" cap="none" dirty="0">
                <a:solidFill>
                  <a:srgbClr val="FFFFFF"/>
                </a:solidFill>
                <a:latin typeface="Poppins"/>
                <a:ea typeface="Poppins"/>
                <a:cs typeface="Poppins"/>
                <a:sym typeface="Poppins"/>
              </a:rPr>
              <a:t>REFERENCES</a:t>
            </a:r>
            <a:endParaRPr dirty="0"/>
          </a:p>
        </p:txBody>
      </p:sp>
      <p:sp>
        <p:nvSpPr>
          <p:cNvPr id="3" name="TextBox 2">
            <a:extLst>
              <a:ext uri="{FF2B5EF4-FFF2-40B4-BE49-F238E27FC236}">
                <a16:creationId xmlns:a16="http://schemas.microsoft.com/office/drawing/2014/main" id="{B5CD586D-6763-D008-6CD3-2F422FBE496B}"/>
              </a:ext>
            </a:extLst>
          </p:cNvPr>
          <p:cNvSpPr txBox="1"/>
          <p:nvPr/>
        </p:nvSpPr>
        <p:spPr>
          <a:xfrm>
            <a:off x="661986" y="2109761"/>
            <a:ext cx="16390338" cy="6740307"/>
          </a:xfrm>
          <a:prstGeom prst="rect">
            <a:avLst/>
          </a:prstGeom>
          <a:noFill/>
        </p:spPr>
        <p:txBody>
          <a:bodyPr wrap="square">
            <a:spAutoFit/>
          </a:bodyPr>
          <a:lstStyle/>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Akamai (2020) What is AI technology? | Akamai.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4"/>
              </a:rPr>
              <a:t>https://www.akamai.com/glossary/what-is-ai-technology</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Batabyal, D. and Das, D.K. (eds) (2019) </a:t>
            </a:r>
            <a:r>
              <a:rPr lang="en-GB" sz="1200" i="1" dirty="0">
                <a:effectLst/>
                <a:latin typeface="Times New Roman" panose="02020603050405020304" pitchFamily="18" charset="0"/>
                <a:ea typeface="Times New Roman" panose="02020603050405020304" pitchFamily="18" charset="0"/>
              </a:rPr>
              <a:t>Global trends, practices, and challenges in contemporary tourism and hospitality management</a:t>
            </a:r>
            <a:r>
              <a:rPr lang="en-GB" sz="1200" dirty="0">
                <a:effectLst/>
                <a:latin typeface="Times New Roman" panose="02020603050405020304" pitchFamily="18" charset="0"/>
                <a:ea typeface="Times New Roman" panose="02020603050405020304" pitchFamily="18" charset="0"/>
              </a:rPr>
              <a:t>. Hershey, Pennsylvania: Business Science Reference, an imprint of IGI Global.</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British Columbia Law Institute (2024) </a:t>
            </a:r>
            <a:r>
              <a:rPr lang="en-GB" sz="1200" i="1" dirty="0">
                <a:effectLst/>
                <a:latin typeface="Times New Roman" panose="02020603050405020304" pitchFamily="18" charset="0"/>
                <a:ea typeface="Times New Roman" panose="02020603050405020304" pitchFamily="18" charset="0"/>
              </a:rPr>
              <a:t>Report on Artificial Intelligence and civil liability</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5"/>
              </a:rPr>
              <a:t>https://www.bcli.org/wp-content/uploads/Report-AI-and-civil-liability-final.pdf</a:t>
            </a:r>
            <a:r>
              <a:rPr lang="en-GB" sz="1200" dirty="0">
                <a:effectLst/>
                <a:latin typeface="Times New Roman" panose="02020603050405020304" pitchFamily="18" charset="0"/>
                <a:ea typeface="Times New Roman" panose="02020603050405020304" pitchFamily="18" charset="0"/>
              </a:rPr>
              <a:t> (Accessed: 05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Brotherton, B. (2015) </a:t>
            </a:r>
            <a:r>
              <a:rPr lang="en-GB" sz="1200" i="1" dirty="0">
                <a:effectLst/>
                <a:latin typeface="Times New Roman" panose="02020603050405020304" pitchFamily="18" charset="0"/>
                <a:ea typeface="Times New Roman" panose="02020603050405020304" pitchFamily="18" charset="0"/>
              </a:rPr>
              <a:t>Researching hospitality &amp; tourism</a:t>
            </a:r>
            <a:r>
              <a:rPr lang="en-GB" sz="1200" dirty="0">
                <a:effectLst/>
                <a:latin typeface="Times New Roman" panose="02020603050405020304" pitchFamily="18" charset="0"/>
                <a:ea typeface="Times New Roman" panose="02020603050405020304" pitchFamily="18" charset="0"/>
              </a:rPr>
              <a:t>. 2nd edn. London: Sage.</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Chkoniya, V. (ed.) (2021) </a:t>
            </a:r>
            <a:r>
              <a:rPr lang="en-GB" sz="1200" i="1" dirty="0">
                <a:effectLst/>
                <a:latin typeface="Times New Roman" panose="02020603050405020304" pitchFamily="18" charset="0"/>
                <a:ea typeface="Times New Roman" panose="02020603050405020304" pitchFamily="18" charset="0"/>
              </a:rPr>
              <a:t>Handbook of research on applied data science and artificial intelligence in business and industry</a:t>
            </a:r>
            <a:r>
              <a:rPr lang="en-GB" sz="1200" dirty="0">
                <a:effectLst/>
                <a:latin typeface="Times New Roman" panose="02020603050405020304" pitchFamily="18" charset="0"/>
                <a:ea typeface="Times New Roman" panose="02020603050405020304" pitchFamily="18" charset="0"/>
              </a:rPr>
              <a:t>. Hershey, Pennsylvania: IGI Global.</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Clegg, S.R., Skyttermoen, T. and Vaagaasar, A.L. (2020) </a:t>
            </a:r>
            <a:r>
              <a:rPr lang="en-GB" sz="1200" i="1" dirty="0">
                <a:effectLst/>
                <a:latin typeface="Times New Roman" panose="02020603050405020304" pitchFamily="18" charset="0"/>
                <a:ea typeface="Times New Roman" panose="02020603050405020304" pitchFamily="18" charset="0"/>
              </a:rPr>
              <a:t>Project management: a value creation approach</a:t>
            </a:r>
            <a:r>
              <a:rPr lang="en-GB" sz="1200" dirty="0">
                <a:effectLst/>
                <a:latin typeface="Times New Roman" panose="02020603050405020304" pitchFamily="18" charset="0"/>
                <a:ea typeface="Times New Roman" panose="02020603050405020304" pitchFamily="18" charset="0"/>
              </a:rPr>
              <a:t>. London: Sage.</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ConvergeHub (2025) Boost startup growth with Marketing Automation, ConvergeHub.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6"/>
              </a:rPr>
              <a:t>https://www.convergehub.com/blog/from-startup-to-scale-up-leverage-growth-with-marketing-automation</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Cooper, C. and Hall, C.M. (2023) </a:t>
            </a:r>
            <a:r>
              <a:rPr lang="en-GB" sz="1200" i="1" dirty="0">
                <a:effectLst/>
                <a:latin typeface="Times New Roman" panose="02020603050405020304" pitchFamily="18" charset="0"/>
                <a:ea typeface="Times New Roman" panose="02020603050405020304" pitchFamily="18" charset="0"/>
              </a:rPr>
              <a:t>Contemporary tourism: an international approach</a:t>
            </a:r>
            <a:r>
              <a:rPr lang="en-GB" sz="1200" dirty="0">
                <a:effectLst/>
                <a:latin typeface="Times New Roman" panose="02020603050405020304" pitchFamily="18" charset="0"/>
                <a:ea typeface="Times New Roman" panose="02020603050405020304" pitchFamily="18" charset="0"/>
              </a:rPr>
              <a:t>. 5th edn. Oxford: Goodfellow Publishers Limited.</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Costa, V. and Costa, C. (eds) (2022) </a:t>
            </a:r>
            <a:r>
              <a:rPr lang="en-GB" sz="1200" i="1" dirty="0">
                <a:effectLst/>
                <a:latin typeface="Times New Roman" panose="02020603050405020304" pitchFamily="18" charset="0"/>
                <a:ea typeface="Times New Roman" panose="02020603050405020304" pitchFamily="18" charset="0"/>
              </a:rPr>
              <a:t>Sustainability and competitiveness in the hospitality industry</a:t>
            </a:r>
            <a:r>
              <a:rPr lang="en-GB" sz="1200" dirty="0">
                <a:effectLst/>
                <a:latin typeface="Times New Roman" panose="02020603050405020304" pitchFamily="18" charset="0"/>
                <a:ea typeface="Times New Roman" panose="02020603050405020304" pitchFamily="18" charset="0"/>
              </a:rPr>
              <a:t>. Hershey, Pennsylvania: Business Science Reference.</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Danzer, A. and Zeidler, H. (2025) </a:t>
            </a:r>
            <a:r>
              <a:rPr lang="en-GB" sz="1200" i="1" dirty="0">
                <a:effectLst/>
                <a:latin typeface="Times New Roman" panose="02020603050405020304" pitchFamily="18" charset="0"/>
                <a:ea typeface="Times New Roman" panose="02020603050405020304" pitchFamily="18" charset="0"/>
              </a:rPr>
              <a:t>Food waste and dynamic inconsistency: a behavioral economics perspective</a:t>
            </a:r>
            <a:r>
              <a:rPr lang="en-GB" sz="1200" dirty="0">
                <a:effectLst/>
                <a:latin typeface="Times New Roman" panose="02020603050405020304" pitchFamily="18" charset="0"/>
                <a:ea typeface="Times New Roman" panose="02020603050405020304" pitchFamily="18" charset="0"/>
              </a:rPr>
              <a:t>. IZA - Institute of Labor Economics.</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Department for Science, Innovation &amp; Technology (2026) </a:t>
            </a:r>
            <a:r>
              <a:rPr lang="en-GB" sz="1200" i="1" dirty="0">
                <a:effectLst/>
                <a:latin typeface="Times New Roman" panose="02020603050405020304" pitchFamily="18" charset="0"/>
                <a:ea typeface="Times New Roman" panose="02020603050405020304" pitchFamily="18" charset="0"/>
              </a:rPr>
              <a:t>Assessment of AI capabilities and the impact on the UK labour market</a:t>
            </a:r>
            <a:r>
              <a:rPr lang="en-GB" sz="1200" dirty="0">
                <a:effectLst/>
                <a:latin typeface="Times New Roman" panose="02020603050405020304" pitchFamily="18" charset="0"/>
                <a:ea typeface="Times New Roman" panose="02020603050405020304" pitchFamily="18" charset="0"/>
              </a:rPr>
              <a:t>, GOV.UK.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7"/>
              </a:rPr>
              <a:t>https://www.gov.uk/government/publications/assessment-of-ai-capabilities-and-the-impact-on-the-uk-labour-market/assessment-of-ai-capabilities-and-the-impact-on-the-uk-labour-market?utm_source</a:t>
            </a:r>
            <a:r>
              <a:rPr lang="en-GB" sz="1200" dirty="0">
                <a:effectLst/>
                <a:latin typeface="Times New Roman" panose="02020603050405020304" pitchFamily="18" charset="0"/>
                <a:ea typeface="Times New Roman" panose="02020603050405020304" pitchFamily="18" charset="0"/>
              </a:rPr>
              <a:t> (Accessed: 05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Dixit, S.K. (2020) ‘Managing hospitality organizations: achieving excellence in the guest experience (second edition): by Robert C. Ford and Michael C. Sturman’, Sage Publications Inc., 2019, 544.</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eftsure (2022) How is AI being used in finance?: Eftsure us, eftsure.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8"/>
              </a:rPr>
              <a:t>https://www.eftsure.com/blog/industry-news/how-is-ai-being-used-in-finance/</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Ette, S. (2025) Focus deregulation on most over-burdened sectors, UKHospitality.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9"/>
              </a:rPr>
              <a:t>https://www.ukhospitality.org.uk/focus-deregulation-on-most-over-burdened-sectors/?utm_source</a:t>
            </a:r>
            <a:r>
              <a:rPr lang="en-GB" sz="1200" dirty="0">
                <a:effectLst/>
                <a:latin typeface="Times New Roman" panose="02020603050405020304" pitchFamily="18" charset="0"/>
                <a:ea typeface="Times New Roman" panose="02020603050405020304" pitchFamily="18" charset="0"/>
              </a:rPr>
              <a:t> (Accessed: 05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Faulkner, B., Moscardo, G. and Laws, E. (2001) </a:t>
            </a:r>
            <a:r>
              <a:rPr lang="en-GB" sz="1200" i="1" dirty="0">
                <a:effectLst/>
                <a:latin typeface="Times New Roman" panose="02020603050405020304" pitchFamily="18" charset="0"/>
                <a:ea typeface="Times New Roman" panose="02020603050405020304" pitchFamily="18" charset="0"/>
              </a:rPr>
              <a:t>Tourism in the twenty-first century: reflections on experience</a:t>
            </a:r>
            <a:r>
              <a:rPr lang="en-GB" sz="1200" dirty="0">
                <a:effectLst/>
                <a:latin typeface="Times New Roman" panose="02020603050405020304" pitchFamily="18" charset="0"/>
                <a:ea typeface="Times New Roman" panose="02020603050405020304" pitchFamily="18" charset="0"/>
              </a:rPr>
              <a:t>. Continuum.</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Freepik (2020) Pestel analysis is used to identify threats and weaknesses to examines the political economic | premium vector.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0"/>
              </a:rPr>
              <a:t>https://www.freepik.com/premium-vector/pestel-analysis-is-used-identify-threats-weaknesses-examines-political-economic_85196559.htm</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Hall, B. (2025) Top 5 legal issues in AI/Machine Learning: Traverse Legal, Traverse Legal | Traverse Legal, PLC - Traverse Legal.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1"/>
              </a:rPr>
              <a:t>https://www.traverselegal.com/blog/top-5-legal-issues-inherent-in-ai-and-machine-learning-2/</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HolidayHero (2020) Why every hotel should have a virtual concierge, HolidayHero.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2"/>
              </a:rPr>
              <a:t>https://www.holidayhero.com/why-every-hotel-should-have-a-virtual-concierge</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iStock (2020) Miniseries, iStock.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3"/>
              </a:rPr>
              <a:t>https://www.istockphoto.com/search/2/image?phrase=human%2Btechnology%2Bcollaboration</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Ivanov, S. and Webster, C. (eds) (2019) </a:t>
            </a:r>
            <a:r>
              <a:rPr lang="en-GB" sz="1200" i="1" dirty="0">
                <a:effectLst/>
                <a:latin typeface="Times New Roman" panose="02020603050405020304" pitchFamily="18" charset="0"/>
                <a:ea typeface="Times New Roman" panose="02020603050405020304" pitchFamily="18" charset="0"/>
              </a:rPr>
              <a:t>Robots, artificial intelligence, and service automation in travel, tourism and hospitality</a:t>
            </a:r>
            <a:r>
              <a:rPr lang="en-GB" sz="1200" dirty="0">
                <a:effectLst/>
                <a:latin typeface="Times New Roman" panose="02020603050405020304" pitchFamily="18" charset="0"/>
                <a:ea typeface="Times New Roman" panose="02020603050405020304" pitchFamily="18" charset="0"/>
              </a:rPr>
              <a:t>. 1st edn. Emerald Publishing.</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Krippendorf, J. (2011) </a:t>
            </a:r>
            <a:r>
              <a:rPr lang="en-GB" sz="1200" i="1" dirty="0">
                <a:effectLst/>
                <a:latin typeface="Times New Roman" panose="02020603050405020304" pitchFamily="18" charset="0"/>
                <a:ea typeface="Times New Roman" panose="02020603050405020304" pitchFamily="18" charset="0"/>
              </a:rPr>
              <a:t>The holiday makers: understanding the impact of leisure &amp; travel</a:t>
            </a:r>
            <a:r>
              <a:rPr lang="en-GB" sz="1200" dirty="0">
                <a:effectLst/>
                <a:latin typeface="Times New Roman" panose="02020603050405020304" pitchFamily="18" charset="0"/>
                <a:ea typeface="Times New Roman" panose="02020603050405020304" pitchFamily="18" charset="0"/>
              </a:rPr>
              <a:t>. Butterworth-Heinemann.</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Mill, R. (2012) </a:t>
            </a:r>
            <a:r>
              <a:rPr lang="en-GB" sz="1200" i="1" dirty="0">
                <a:effectLst/>
                <a:latin typeface="Times New Roman" panose="02020603050405020304" pitchFamily="18" charset="0"/>
                <a:ea typeface="Times New Roman" panose="02020603050405020304" pitchFamily="18" charset="0"/>
              </a:rPr>
              <a:t>Resorts management and operations</a:t>
            </a:r>
            <a:r>
              <a:rPr lang="en-GB" sz="1200" dirty="0">
                <a:effectLst/>
                <a:latin typeface="Times New Roman" panose="02020603050405020304" pitchFamily="18" charset="0"/>
                <a:ea typeface="Times New Roman" panose="02020603050405020304" pitchFamily="18" charset="0"/>
              </a:rPr>
              <a:t>. 3rd edn. London: Wiley.</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Roberts, I. (2025) How ai is powering a new era of guest experience, UKHospitality.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4"/>
              </a:rPr>
              <a:t>https://www.ukhospitality.org.uk/how-ai-is-powering-a-new-era-of-guest-experience/?utm_source</a:t>
            </a:r>
            <a:r>
              <a:rPr lang="en-GB" sz="1200" dirty="0">
                <a:effectLst/>
                <a:latin typeface="Times New Roman" panose="02020603050405020304" pitchFamily="18" charset="0"/>
                <a:ea typeface="Times New Roman" panose="02020603050405020304" pitchFamily="18" charset="0"/>
              </a:rPr>
              <a:t> (Accessed: 05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Robson, C. (2016) </a:t>
            </a:r>
            <a:r>
              <a:rPr lang="en-GB" sz="1200" i="1" dirty="0">
                <a:effectLst/>
                <a:latin typeface="Times New Roman" panose="02020603050405020304" pitchFamily="18" charset="0"/>
                <a:ea typeface="Times New Roman" panose="02020603050405020304" pitchFamily="18" charset="0"/>
              </a:rPr>
              <a:t>Real world research</a:t>
            </a:r>
            <a:r>
              <a:rPr lang="en-GB" sz="1200" dirty="0">
                <a:effectLst/>
                <a:latin typeface="Times New Roman" panose="02020603050405020304" pitchFamily="18" charset="0"/>
                <a:ea typeface="Times New Roman" panose="02020603050405020304" pitchFamily="18" charset="0"/>
              </a:rPr>
              <a:t>. Chichester: Wiley.</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Santos, J.D. and Silva, Ó.L. (2019) </a:t>
            </a:r>
            <a:r>
              <a:rPr lang="en-GB" sz="1200" i="1" dirty="0">
                <a:effectLst/>
                <a:latin typeface="Times New Roman" panose="02020603050405020304" pitchFamily="18" charset="0"/>
                <a:ea typeface="Times New Roman" panose="02020603050405020304" pitchFamily="18" charset="0"/>
              </a:rPr>
              <a:t>Digital marketing strategies for tourism, hospitality, and airline industries</a:t>
            </a:r>
            <a:r>
              <a:rPr lang="en-GB" sz="1200" dirty="0">
                <a:effectLst/>
                <a:latin typeface="Times New Roman" panose="02020603050405020304" pitchFamily="18" charset="0"/>
                <a:ea typeface="Times New Roman" panose="02020603050405020304" pitchFamily="18" charset="0"/>
              </a:rPr>
              <a:t>. 1st edn. Hershey: IGI Global.</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Sharma, M., Singh, A.K. and Tyagi, P. (2024) </a:t>
            </a:r>
            <a:r>
              <a:rPr lang="en-GB" sz="1200" i="1" dirty="0">
                <a:effectLst/>
                <a:latin typeface="Times New Roman" panose="02020603050405020304" pitchFamily="18" charset="0"/>
                <a:ea typeface="Times New Roman" panose="02020603050405020304" pitchFamily="18" charset="0"/>
              </a:rPr>
              <a:t>Proceedings of the International Conference on Innovation and Regenerative Trends in Tourism and Hospitality Industry (IRTTHI 2024)</a:t>
            </a:r>
            <a:r>
              <a:rPr lang="en-GB" sz="1200" dirty="0">
                <a:effectLst/>
                <a:latin typeface="Times New Roman" panose="02020603050405020304" pitchFamily="18" charset="0"/>
                <a:ea typeface="Times New Roman" panose="02020603050405020304" pitchFamily="18" charset="0"/>
              </a:rPr>
              <a:t>. 1st edn. Dordrecht: Atlantis Press Zeger Karssen.</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SlideTeam (2023) Flowchart for Research Methodology with design and development, SlideTeam.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5"/>
              </a:rPr>
              <a:t>https://www.slideteam.net/flowchart-for-research-methodology-with-design-and-development.html</a:t>
            </a:r>
            <a:r>
              <a:rPr lang="en-GB" sz="1200" dirty="0">
                <a:effectLst/>
                <a:latin typeface="Times New Roman" panose="02020603050405020304" pitchFamily="18" charset="0"/>
                <a:ea typeface="Times New Roman" panose="02020603050405020304" pitchFamily="18" charset="0"/>
              </a:rPr>
              <a:t> (Accessed: 12 February 2026).</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Socaci, S.A. (ed.) (2020) </a:t>
            </a:r>
            <a:r>
              <a:rPr lang="en-GB" sz="1200" i="1" dirty="0">
                <a:effectLst/>
                <a:latin typeface="Times New Roman" panose="02020603050405020304" pitchFamily="18" charset="0"/>
                <a:ea typeface="Times New Roman" panose="02020603050405020304" pitchFamily="18" charset="0"/>
              </a:rPr>
              <a:t>Food preservation and waste exploitation</a:t>
            </a:r>
            <a:r>
              <a:rPr lang="en-GB" sz="1200" dirty="0">
                <a:effectLst/>
                <a:latin typeface="Times New Roman" panose="02020603050405020304" pitchFamily="18" charset="0"/>
                <a:ea typeface="Times New Roman" panose="02020603050405020304" pitchFamily="18" charset="0"/>
              </a:rPr>
              <a:t>. London, England: IntechOpen.</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Tribe, J. (ed.) (2009) </a:t>
            </a:r>
            <a:r>
              <a:rPr lang="en-GB" sz="1200" i="1" dirty="0">
                <a:effectLst/>
                <a:latin typeface="Times New Roman" panose="02020603050405020304" pitchFamily="18" charset="0"/>
                <a:ea typeface="Times New Roman" panose="02020603050405020304" pitchFamily="18" charset="0"/>
              </a:rPr>
              <a:t>Philosophical issues in tourism</a:t>
            </a:r>
            <a:r>
              <a:rPr lang="en-GB" sz="1200" dirty="0">
                <a:effectLst/>
                <a:latin typeface="Times New Roman" panose="02020603050405020304" pitchFamily="18" charset="0"/>
                <a:ea typeface="Times New Roman" panose="02020603050405020304" pitchFamily="18" charset="0"/>
              </a:rPr>
              <a:t>. Vol. 37. Bristol: Channel View Publications.</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Wahab, S. and Cooper, C. (2014) </a:t>
            </a:r>
            <a:r>
              <a:rPr lang="en-GB" sz="1200" i="1" dirty="0">
                <a:effectLst/>
                <a:latin typeface="Times New Roman" panose="02020603050405020304" pitchFamily="18" charset="0"/>
                <a:ea typeface="Times New Roman" panose="02020603050405020304" pitchFamily="18" charset="0"/>
              </a:rPr>
              <a:t>Tourism in the age of globalisation</a:t>
            </a:r>
            <a:r>
              <a:rPr lang="en-GB" sz="1200" dirty="0">
                <a:effectLst/>
                <a:latin typeface="Times New Roman" panose="02020603050405020304" pitchFamily="18" charset="0"/>
                <a:ea typeface="Times New Roman" panose="02020603050405020304" pitchFamily="18" charset="0"/>
              </a:rPr>
              <a:t>. London: Routledge.</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Wavei, E.B., Lo, A. and Gedecho, E.K. (2025) ‘Understanding frontline employees' knowledge management in key aspects of customer relationship management: insights from contemporary hotels’, </a:t>
            </a:r>
            <a:r>
              <a:rPr lang="en-GB" sz="1200" i="1" dirty="0">
                <a:effectLst/>
                <a:latin typeface="Times New Roman" panose="02020603050405020304" pitchFamily="18" charset="0"/>
                <a:ea typeface="Times New Roman" panose="02020603050405020304" pitchFamily="18" charset="0"/>
              </a:rPr>
              <a:t>International Journal of Hospitality &amp; Tourism Administration</a:t>
            </a:r>
            <a:r>
              <a:rPr lang="en-GB" sz="1200" dirty="0">
                <a:effectLst/>
                <a:latin typeface="Times New Roman" panose="02020603050405020304" pitchFamily="18" charset="0"/>
                <a:ea typeface="Times New Roman" panose="02020603050405020304" pitchFamily="18" charset="0"/>
              </a:rPr>
              <a:t>, pp. 1–29.</a:t>
            </a:r>
          </a:p>
          <a:p>
            <a:pPr marL="342900" marR="0" lvl="0" indent="-342900" algn="just">
              <a:buFont typeface="+mj-lt"/>
              <a:buAutoNum type="arabicPeriod"/>
            </a:pPr>
            <a:r>
              <a:rPr lang="en-GB" sz="1200" dirty="0">
                <a:effectLst/>
                <a:latin typeface="Times New Roman" panose="02020603050405020304" pitchFamily="18" charset="0"/>
                <a:ea typeface="Times New Roman" panose="02020603050405020304" pitchFamily="18" charset="0"/>
              </a:rPr>
              <a:t>World Trade Organisation (WTO) (2026) </a:t>
            </a:r>
            <a:r>
              <a:rPr lang="en-GB" sz="1200" i="1" dirty="0">
                <a:effectLst/>
                <a:latin typeface="Times New Roman" panose="02020603050405020304" pitchFamily="18" charset="0"/>
                <a:ea typeface="Times New Roman" panose="02020603050405020304" pitchFamily="18" charset="0"/>
              </a:rPr>
              <a:t>World trade report 2025 making trade and AI work together to the Beneﬁt of all</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467886"/>
                </a:solidFill>
                <a:effectLst/>
                <a:latin typeface="Times New Roman" panose="02020603050405020304" pitchFamily="18" charset="0"/>
                <a:ea typeface="Times New Roman" panose="02020603050405020304" pitchFamily="18" charset="0"/>
                <a:hlinkClick r:id="rId16"/>
              </a:rPr>
              <a:t>https://www.wto.org/english/res_e/booksp_e/wtr25_e.pdf</a:t>
            </a:r>
            <a:r>
              <a:rPr lang="en-GB" sz="1200" dirty="0">
                <a:effectLst/>
                <a:latin typeface="Times New Roman" panose="02020603050405020304" pitchFamily="18" charset="0"/>
                <a:ea typeface="Times New Roman" panose="02020603050405020304" pitchFamily="18" charset="0"/>
              </a:rPr>
              <a:t> (Accessed: 05 February 2026).</a:t>
            </a:r>
          </a:p>
        </p:txBody>
      </p:sp>
    </p:spTree>
    <p:extLst>
      <p:ext uri="{BB962C8B-B14F-4D97-AF65-F5344CB8AC3E}">
        <p14:creationId xmlns:p14="http://schemas.microsoft.com/office/powerpoint/2010/main" val="3742876721"/>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4234</Words>
  <Application>Microsoft Office PowerPoint</Application>
  <PresentationFormat>Custom</PresentationFormat>
  <Paragraphs>149</Paragraphs>
  <Slides>17</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Calibri</vt:lpstr>
      <vt:lpstr>Symbol</vt:lpstr>
      <vt:lpstr>Poppins Medium</vt:lpstr>
      <vt:lpstr>Poppins</vt:lpstr>
      <vt:lpstr>Arial</vt:lpstr>
      <vt:lpstr>Poppins ExtraLight</vt:lpstr>
      <vt:lpstr>Cambria</vt:lpstr>
      <vt:lpstr>Titillium Web</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44740</dc:creator>
  <cp:lastModifiedBy>jonifafernandes@gmail.com</cp:lastModifiedBy>
  <cp:revision>6</cp:revision>
  <dcterms:modified xsi:type="dcterms:W3CDTF">2026-02-28T22:23:59Z</dcterms:modified>
</cp:coreProperties>
</file>