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 id="263" r:id="rId6"/>
    <p:sldId id="261" r:id="rId7"/>
    <p:sldId id="262" r:id="rId8"/>
    <p:sldId id="264" r:id="rId9"/>
    <p:sldId id="265"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116" d="100"/>
          <a:sy n="116" d="100"/>
        </p:scale>
        <p:origin x="27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7-10-17T20:00:42.319"/>
    </inkml:context>
    <inkml:brush xml:id="br0">
      <inkml:brushProperty name="width" value="0.025" units="cm"/>
      <inkml:brushProperty name="height" value="0.025" units="cm"/>
    </inkml:brush>
  </inkml:definitions>
  <inkml:trace contextRef="#ctx0" brushRef="#br0">14886 8806 6272,'-15'-46'2368,"15"30"-1280,15 16-3936,-15 0-800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17-10-17T19:33:25.942"/>
    </inkml:context>
    <inkml:brush xml:id="br0">
      <inkml:brushProperty name="width" value="0.025" units="cm"/>
      <inkml:brushProperty name="height" value="0.025" units="cm"/>
    </inkml:brush>
  </inkml:definitions>
  <inkml:trace contextRef="#ctx0" brushRef="#br0">17426 11346 2944,'0'0'1120,"0"0"-576,0 0-640,0 0 256,16 0-128,-16 0 64,0 0-832,0 0-320,0-16-32,16 16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74423" y="802298"/>
            <a:ext cx="8637073" cy="2920713"/>
          </a:xfrm>
        </p:spPr>
        <p:txBody>
          <a:bodyPr bIns="0" anchor="b">
            <a:normAutofit/>
          </a:bodyPr>
          <a:lstStyle>
            <a:lvl1pPr algn="ctr">
              <a:defRPr sz="6600"/>
            </a:lvl1pPr>
          </a:lstStyle>
          <a:p>
            <a:r>
              <a:rPr lang="en-US"/>
              <a:t>Click to edit Master title style</a:t>
            </a:r>
            <a:endParaRPr lang="en-US" dirty="0"/>
          </a:p>
        </p:txBody>
      </p:sp>
      <p:sp>
        <p:nvSpPr>
          <p:cNvPr id="3" name="Subtitle 2"/>
          <p:cNvSpPr>
            <a:spLocks noGrp="1"/>
          </p:cNvSpPr>
          <p:nvPr>
            <p:ph type="subTitle" idx="1"/>
          </p:nvPr>
        </p:nvSpPr>
        <p:spPr>
          <a:xfrm>
            <a:off x="1774424" y="3724074"/>
            <a:ext cx="8637072" cy="977621"/>
          </a:xfrm>
        </p:spPr>
        <p:txBody>
          <a:bodyPr tIns="91440" bIns="91440">
            <a:normAutofit/>
          </a:bodyPr>
          <a:lstStyle>
            <a:lvl1pPr marL="0" indent="0" algn="ctr">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10/18/2017</a:t>
            </a:fld>
            <a:endParaRPr lang="en-US" dirty="0"/>
          </a:p>
        </p:txBody>
      </p:sp>
      <p:sp>
        <p:nvSpPr>
          <p:cNvPr id="5" name="Footer Placeholder 4"/>
          <p:cNvSpPr>
            <a:spLocks noGrp="1"/>
          </p:cNvSpPr>
          <p:nvPr>
            <p:ph type="ftr" sz="quarter" idx="11"/>
          </p:nvPr>
        </p:nvSpPr>
        <p:spPr>
          <a:xfrm>
            <a:off x="1451579" y="329307"/>
            <a:ext cx="5626774" cy="309201"/>
          </a:xfrm>
        </p:spPr>
        <p:txBody>
          <a:bodyPr/>
          <a:lstStyle/>
          <a:p>
            <a:endParaRPr lang="en-US" dirty="0"/>
          </a:p>
        </p:txBody>
      </p:sp>
      <p:sp>
        <p:nvSpPr>
          <p:cNvPr id="6" name="Slide Number Placeholder 5"/>
          <p:cNvSpPr>
            <a:spLocks noGrp="1"/>
          </p:cNvSpPr>
          <p:nvPr>
            <p:ph type="sldNum" sz="quarter" idx="12"/>
          </p:nvPr>
        </p:nvSpPr>
        <p:spPr>
          <a:xfrm>
            <a:off x="476834" y="798973"/>
            <a:ext cx="811019" cy="503578"/>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74423" y="1756130"/>
            <a:ext cx="8643154" cy="1969007"/>
          </a:xfrm>
        </p:spPr>
        <p:txBody>
          <a:bodyPr anchor="b">
            <a:normAutofit/>
          </a:bodyPr>
          <a:lstStyle>
            <a:lvl1pPr algn="ctr">
              <a:defRPr sz="3600"/>
            </a:lvl1pPr>
          </a:lstStyle>
          <a:p>
            <a:r>
              <a:rPr lang="en-US"/>
              <a:t>Click to edit Master title style</a:t>
            </a:r>
            <a:endParaRPr lang="en-US" dirty="0"/>
          </a:p>
        </p:txBody>
      </p:sp>
      <p:sp>
        <p:nvSpPr>
          <p:cNvPr id="3" name="Text Placeholder 2"/>
          <p:cNvSpPr>
            <a:spLocks noGrp="1"/>
          </p:cNvSpPr>
          <p:nvPr>
            <p:ph type="body" idx="1"/>
          </p:nvPr>
        </p:nvSpPr>
        <p:spPr>
          <a:xfrm>
            <a:off x="1774423" y="3725137"/>
            <a:ext cx="8643154" cy="1093987"/>
          </a:xfrm>
        </p:spPr>
        <p:txBody>
          <a:bodyPr tIns="91440">
            <a:normAutofit/>
          </a:bodyPr>
          <a:lstStyle>
            <a:lvl1pPr marL="0" indent="0" algn="ct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29357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488654"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54140" y="2017343"/>
            <a:ext cx="4488654"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295603"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488794"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488794"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56025" y="2023003"/>
            <a:ext cx="4488794"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6025" y="2821491"/>
            <a:ext cx="4488794"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10/18/2017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10/18/2017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2961967" cy="2406518"/>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3032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2961967"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blipFill dpi="0" rotWithShape="1">
              <a:blip r:embed="rId2">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2"/>
            <a:ext cx="5532328" cy="1922299"/>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50000"/>
              <a:lumOff val="50000"/>
              <a:alpha val="80000"/>
            </a:schemeClr>
          </a:solidFill>
          <a:ln w="9525" cap="sq">
            <a:noFill/>
            <a:miter lim="800000"/>
          </a:ln>
          <a:effectLst/>
        </p:spPr>
        <p:txBody>
          <a:bodyPr vert="horz" lIns="91440" tIns="45720" rIns="91440" bIns="45720" rtlCol="0" anchor="t">
            <a:normAutofit/>
          </a:bodyPr>
          <a:lstStyle>
            <a:lvl1pPr>
              <a:defRPr lang="en-US" sz="3200" dirty="0"/>
            </a:lvl1pPr>
          </a:lstStyle>
          <a:p>
            <a:pPr lvl="0" algn="ctr"/>
            <a:r>
              <a:rPr lang="en-US"/>
              <a:t>Click icon to add picture</a:t>
            </a:r>
            <a:endParaRPr lang="en-US" dirty="0"/>
          </a:p>
        </p:txBody>
      </p:sp>
      <p:sp>
        <p:nvSpPr>
          <p:cNvPr id="4" name="Text Placeholder 3"/>
          <p:cNvSpPr>
            <a:spLocks noGrp="1"/>
          </p:cNvSpPr>
          <p:nvPr>
            <p:ph type="body" sz="half" idx="2"/>
          </p:nvPr>
        </p:nvSpPr>
        <p:spPr>
          <a:xfrm>
            <a:off x="1450329" y="3059600"/>
            <a:ext cx="5524404" cy="2090134"/>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10/18/2017</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7052"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518654"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10/18/2017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51579" y="804519"/>
            <a:ext cx="9291215" cy="104923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29121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42079"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10/18/2017</a:t>
            </a:fld>
            <a:endParaRPr lang="en-US" dirty="0"/>
          </a:p>
        </p:txBody>
      </p:sp>
      <p:sp>
        <p:nvSpPr>
          <p:cNvPr id="5" name="Footer Placeholder 4"/>
          <p:cNvSpPr>
            <a:spLocks noGrp="1"/>
          </p:cNvSpPr>
          <p:nvPr>
            <p:ph type="ftr" sz="quarter" idx="3"/>
          </p:nvPr>
        </p:nvSpPr>
        <p:spPr>
          <a:xfrm>
            <a:off x="1451579" y="329307"/>
            <a:ext cx="562677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sp>
        <p:nvSpPr>
          <p:cNvPr id="9" name="Rectangle 8"/>
          <p:cNvSpPr/>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2" name="Straight Connector 11"/>
          <p:cNvCxnSpPr/>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lnSpc>
          <a:spcPct val="90000"/>
        </a:lnSpc>
        <a:spcBef>
          <a:spcPct val="0"/>
        </a:spcBef>
        <a:buNone/>
        <a:defRPr sz="3200" b="0" i="0" kern="1200" cap="all">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6.xml"/><Relationship Id="rId5" Type="http://schemas.openxmlformats.org/officeDocument/2006/relationships/image" Target="../media/image4.png"/><Relationship Id="rId4" Type="http://schemas.openxmlformats.org/officeDocument/2006/relationships/customXml" Target="../ink/ink1.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g"/><Relationship Id="rId1" Type="http://schemas.openxmlformats.org/officeDocument/2006/relationships/slideLayout" Target="../slideLayouts/slideLayout6.xml"/><Relationship Id="rId5" Type="http://schemas.openxmlformats.org/officeDocument/2006/relationships/image" Target="../media/image6.png"/><Relationship Id="rId4" Type="http://schemas.openxmlformats.org/officeDocument/2006/relationships/customXml" Target="../ink/ink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ogle.co.uk/url?sa=i&amp;rct=j&amp;q=&amp;esrc=s&amp;source=images&amp;cd=&amp;ved=0ahUKEwiQ7ZHivPjWAhXEiRoKHdYGBbUQjRwIBw&amp;url=https://norfolkchamber.co.uk/membership/benifits/support/hr-online-reference-downloadable-documents&amp;psig=AOvVaw1PyHBW_AM7VnmK17RNNaox&amp;ust=1508357763193905" TargetMode="External"/><Relationship Id="rId2" Type="http://schemas.openxmlformats.org/officeDocument/2006/relationships/image" Target="../media/image1.jpg"/><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E35CE3F-CAED-4349-B75C-C0879F1F9918}"/>
              </a:ext>
            </a:extLst>
          </p:cNvPr>
          <p:cNvSpPr>
            <a:spLocks noGrp="1"/>
          </p:cNvSpPr>
          <p:nvPr>
            <p:ph type="ctrTitle"/>
          </p:nvPr>
        </p:nvSpPr>
        <p:spPr/>
        <p:txBody>
          <a:bodyPr/>
          <a:lstStyle/>
          <a:p>
            <a:r>
              <a:rPr lang="en-GB" b="1" dirty="0"/>
              <a:t>Academic Skills Week Three</a:t>
            </a:r>
          </a:p>
        </p:txBody>
      </p:sp>
      <p:sp>
        <p:nvSpPr>
          <p:cNvPr id="3" name="Subtitle 2">
            <a:extLst>
              <a:ext uri="{FF2B5EF4-FFF2-40B4-BE49-F238E27FC236}">
                <a16:creationId xmlns:a16="http://schemas.microsoft.com/office/drawing/2014/main" xmlns="" id="{5F3B4FDB-56DE-4518-94F3-6F1C3D2F00A8}"/>
              </a:ext>
            </a:extLst>
          </p:cNvPr>
          <p:cNvSpPr>
            <a:spLocks noGrp="1"/>
          </p:cNvSpPr>
          <p:nvPr>
            <p:ph type="subTitle" idx="1"/>
          </p:nvPr>
        </p:nvSpPr>
        <p:spPr/>
        <p:txBody>
          <a:bodyPr>
            <a:normAutofit/>
          </a:bodyPr>
          <a:lstStyle/>
          <a:p>
            <a:r>
              <a:rPr lang="en-GB" sz="3200" b="1" dirty="0"/>
              <a:t>Gareth Hughes</a:t>
            </a:r>
          </a:p>
        </p:txBody>
      </p:sp>
    </p:spTree>
    <p:extLst>
      <p:ext uri="{BB962C8B-B14F-4D97-AF65-F5344CB8AC3E}">
        <p14:creationId xmlns:p14="http://schemas.microsoft.com/office/powerpoint/2010/main" val="1876476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2FF526-BA21-40A5-ACDC-899214C530D2}"/>
              </a:ext>
            </a:extLst>
          </p:cNvPr>
          <p:cNvSpPr>
            <a:spLocks noGrp="1"/>
          </p:cNvSpPr>
          <p:nvPr>
            <p:ph type="title"/>
          </p:nvPr>
        </p:nvSpPr>
        <p:spPr>
          <a:xfrm>
            <a:off x="1446037" y="117333"/>
            <a:ext cx="9291215" cy="1049235"/>
          </a:xfrm>
        </p:spPr>
        <p:txBody>
          <a:bodyPr>
            <a:normAutofit/>
          </a:bodyPr>
          <a:lstStyle/>
          <a:p>
            <a:r>
              <a:rPr lang="en-GB" sz="6000" b="1" dirty="0"/>
              <a:t>Today’s Session</a:t>
            </a:r>
          </a:p>
        </p:txBody>
      </p:sp>
      <p:sp>
        <p:nvSpPr>
          <p:cNvPr id="3" name="TextBox 2">
            <a:extLst>
              <a:ext uri="{FF2B5EF4-FFF2-40B4-BE49-F238E27FC236}">
                <a16:creationId xmlns:a16="http://schemas.microsoft.com/office/drawing/2014/main" xmlns="" id="{91E3589A-C774-4E55-AEA1-CF2FF7C6093D}"/>
              </a:ext>
            </a:extLst>
          </p:cNvPr>
          <p:cNvSpPr txBox="1"/>
          <p:nvPr/>
        </p:nvSpPr>
        <p:spPr>
          <a:xfrm>
            <a:off x="487680" y="1579419"/>
            <a:ext cx="10879901" cy="2308324"/>
          </a:xfrm>
          <a:prstGeom prst="rect">
            <a:avLst/>
          </a:prstGeom>
          <a:noFill/>
        </p:spPr>
        <p:txBody>
          <a:bodyPr wrap="none" rtlCol="0">
            <a:spAutoFit/>
          </a:bodyPr>
          <a:lstStyle/>
          <a:p>
            <a:pPr marL="571500" indent="-571500">
              <a:buFont typeface="Arial" panose="020B0604020202020204" pitchFamily="34" charset="0"/>
              <a:buChar char="•"/>
            </a:pPr>
            <a:r>
              <a:rPr lang="en-US" sz="3600" kern="1200" dirty="0">
                <a:solidFill>
                  <a:schemeClr val="tx1"/>
                </a:solidFill>
                <a:latin typeface="+mn-lt"/>
                <a:ea typeface="+mn-ea"/>
                <a:cs typeface="+mn-cs"/>
              </a:rPr>
              <a:t>Split into </a:t>
            </a:r>
            <a:r>
              <a:rPr lang="en-US" sz="3600" dirty="0"/>
              <a:t>two groups</a:t>
            </a:r>
          </a:p>
          <a:p>
            <a:pPr marL="571500" indent="-571500">
              <a:buFont typeface="Arial" panose="020B0604020202020204" pitchFamily="34" charset="0"/>
              <a:buChar char="•"/>
            </a:pPr>
            <a:r>
              <a:rPr lang="en-US" sz="3600" dirty="0"/>
              <a:t>Group 1 Life Design Session 			 10:00 – 11:00</a:t>
            </a:r>
          </a:p>
          <a:p>
            <a:pPr marL="571500" indent="-571500">
              <a:buFont typeface="Arial" panose="020B0604020202020204" pitchFamily="34" charset="0"/>
              <a:buChar char="•"/>
            </a:pPr>
            <a:r>
              <a:rPr lang="en-US" sz="3600" kern="1200" dirty="0">
                <a:solidFill>
                  <a:schemeClr val="tx1"/>
                </a:solidFill>
                <a:latin typeface="+mn-lt"/>
                <a:ea typeface="+mn-ea"/>
                <a:cs typeface="+mn-cs"/>
              </a:rPr>
              <a:t>Group 2 Assignment Wor</a:t>
            </a:r>
            <a:r>
              <a:rPr lang="en-US" sz="3600" dirty="0"/>
              <a:t>kshop		 10:00 – 11:00</a:t>
            </a:r>
          </a:p>
          <a:p>
            <a:pPr marL="571500" indent="-571500">
              <a:buFont typeface="Arial" panose="020B0604020202020204" pitchFamily="34" charset="0"/>
              <a:buChar char="•"/>
            </a:pPr>
            <a:r>
              <a:rPr lang="en-US" sz="3600" kern="1200" dirty="0">
                <a:solidFill>
                  <a:schemeClr val="tx1"/>
                </a:solidFill>
                <a:latin typeface="+mn-lt"/>
                <a:ea typeface="+mn-ea"/>
                <a:cs typeface="+mn-cs"/>
              </a:rPr>
              <a:t>Swa</a:t>
            </a:r>
            <a:r>
              <a:rPr lang="en-US" sz="3600" dirty="0"/>
              <a:t>p sessions										 11:00 – 12:00</a:t>
            </a:r>
            <a:endParaRPr lang="en-US" sz="3600" kern="1200" dirty="0">
              <a:solidFill>
                <a:schemeClr val="tx1"/>
              </a:solidFill>
              <a:latin typeface="+mn-lt"/>
              <a:ea typeface="+mn-ea"/>
              <a:cs typeface="+mn-cs"/>
            </a:endParaRPr>
          </a:p>
        </p:txBody>
      </p:sp>
    </p:spTree>
    <p:extLst>
      <p:ext uri="{BB962C8B-B14F-4D97-AF65-F5344CB8AC3E}">
        <p14:creationId xmlns:p14="http://schemas.microsoft.com/office/powerpoint/2010/main" val="139207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2FF526-BA21-40A5-ACDC-899214C530D2}"/>
              </a:ext>
            </a:extLst>
          </p:cNvPr>
          <p:cNvSpPr>
            <a:spLocks noGrp="1"/>
          </p:cNvSpPr>
          <p:nvPr>
            <p:ph type="title"/>
          </p:nvPr>
        </p:nvSpPr>
        <p:spPr>
          <a:xfrm>
            <a:off x="1446037" y="117333"/>
            <a:ext cx="9291215" cy="1049235"/>
          </a:xfrm>
        </p:spPr>
        <p:txBody>
          <a:bodyPr>
            <a:normAutofit/>
          </a:bodyPr>
          <a:lstStyle/>
          <a:p>
            <a:r>
              <a:rPr lang="en-GB" sz="6000" b="1"/>
              <a:t>Housekeeping</a:t>
            </a:r>
            <a:endParaRPr lang="en-GB" sz="6000" b="1" dirty="0"/>
          </a:p>
        </p:txBody>
      </p:sp>
      <p:sp>
        <p:nvSpPr>
          <p:cNvPr id="3" name="TextBox 2">
            <a:extLst>
              <a:ext uri="{FF2B5EF4-FFF2-40B4-BE49-F238E27FC236}">
                <a16:creationId xmlns:a16="http://schemas.microsoft.com/office/drawing/2014/main" xmlns="" id="{91E3589A-C774-4E55-AEA1-CF2FF7C6093D}"/>
              </a:ext>
            </a:extLst>
          </p:cNvPr>
          <p:cNvSpPr txBox="1"/>
          <p:nvPr/>
        </p:nvSpPr>
        <p:spPr>
          <a:xfrm>
            <a:off x="1138822" y="1479666"/>
            <a:ext cx="9664931" cy="3785652"/>
          </a:xfrm>
          <a:prstGeom prst="rect">
            <a:avLst/>
          </a:prstGeom>
          <a:noFill/>
        </p:spPr>
        <p:txBody>
          <a:bodyPr wrap="square" rtlCol="0">
            <a:spAutoFit/>
          </a:bodyPr>
          <a:lstStyle/>
          <a:p>
            <a:pPr marL="571500" indent="-571500" algn="just">
              <a:buFont typeface="Arial" panose="020B0604020202020204" pitchFamily="34" charset="0"/>
              <a:buChar char="•"/>
            </a:pPr>
            <a:r>
              <a:rPr lang="en-US" sz="4800" kern="1200" dirty="0">
                <a:solidFill>
                  <a:schemeClr val="tx1"/>
                </a:solidFill>
                <a:latin typeface="+mn-lt"/>
                <a:ea typeface="+mn-ea"/>
                <a:cs typeface="+mn-cs"/>
              </a:rPr>
              <a:t>Anyone from business and law who has not come to speak with me yet – you need to see me after the academic skills lectures today  </a:t>
            </a:r>
          </a:p>
        </p:txBody>
      </p:sp>
    </p:spTree>
    <p:extLst>
      <p:ext uri="{BB962C8B-B14F-4D97-AF65-F5344CB8AC3E}">
        <p14:creationId xmlns:p14="http://schemas.microsoft.com/office/powerpoint/2010/main" val="2306543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95643E1-91CA-4AAB-A1AF-9BB00D763F21}"/>
              </a:ext>
            </a:extLst>
          </p:cNvPr>
          <p:cNvSpPr>
            <a:spLocks noGrp="1"/>
          </p:cNvSpPr>
          <p:nvPr>
            <p:ph type="title"/>
          </p:nvPr>
        </p:nvSpPr>
        <p:spPr>
          <a:xfrm>
            <a:off x="1468205" y="0"/>
            <a:ext cx="9291215" cy="1049235"/>
          </a:xfrm>
        </p:spPr>
        <p:txBody>
          <a:bodyPr>
            <a:normAutofit/>
          </a:bodyPr>
          <a:lstStyle/>
          <a:p>
            <a:r>
              <a:rPr lang="en-GB" sz="4400" b="1" dirty="0"/>
              <a:t>Assignment Workshop</a:t>
            </a:r>
          </a:p>
        </p:txBody>
      </p:sp>
      <p:sp>
        <p:nvSpPr>
          <p:cNvPr id="3" name="TextBox 2">
            <a:extLst>
              <a:ext uri="{FF2B5EF4-FFF2-40B4-BE49-F238E27FC236}">
                <a16:creationId xmlns:a16="http://schemas.microsoft.com/office/drawing/2014/main" xmlns="" id="{CE65C361-6C77-453B-8DE6-8062821F885E}"/>
              </a:ext>
            </a:extLst>
          </p:cNvPr>
          <p:cNvSpPr txBox="1"/>
          <p:nvPr/>
        </p:nvSpPr>
        <p:spPr>
          <a:xfrm>
            <a:off x="487680" y="1579419"/>
            <a:ext cx="11393978" cy="3416320"/>
          </a:xfrm>
          <a:prstGeom prst="rect">
            <a:avLst/>
          </a:prstGeom>
          <a:noFill/>
        </p:spPr>
        <p:txBody>
          <a:bodyPr wrap="square" rtlCol="0">
            <a:spAutoFit/>
          </a:bodyPr>
          <a:lstStyle/>
          <a:p>
            <a:pPr marL="571500" indent="-571500">
              <a:buFont typeface="Arial" panose="020B0604020202020204" pitchFamily="34" charset="0"/>
              <a:buChar char="•"/>
            </a:pPr>
            <a:r>
              <a:rPr lang="en-US" sz="3600" kern="1200" dirty="0">
                <a:solidFill>
                  <a:schemeClr val="tx1"/>
                </a:solidFill>
                <a:latin typeface="+mn-lt"/>
                <a:ea typeface="+mn-ea"/>
                <a:cs typeface="+mn-cs"/>
              </a:rPr>
              <a:t>Overview of Academic Skills Assignment One</a:t>
            </a:r>
          </a:p>
          <a:p>
            <a:pPr marL="571500" indent="-571500">
              <a:buFont typeface="Arial" panose="020B0604020202020204" pitchFamily="34" charset="0"/>
              <a:buChar char="•"/>
            </a:pPr>
            <a:r>
              <a:rPr lang="en-US" sz="3600" kern="1200" dirty="0">
                <a:solidFill>
                  <a:schemeClr val="tx1"/>
                </a:solidFill>
                <a:latin typeface="+mn-lt"/>
                <a:ea typeface="+mn-ea"/>
                <a:cs typeface="+mn-cs"/>
              </a:rPr>
              <a:t>Expectations</a:t>
            </a:r>
          </a:p>
          <a:p>
            <a:pPr marL="571500" indent="-571500">
              <a:buFont typeface="Arial" panose="020B0604020202020204" pitchFamily="34" charset="0"/>
              <a:buChar char="•"/>
            </a:pPr>
            <a:r>
              <a:rPr lang="en-US" sz="3600" dirty="0"/>
              <a:t>Dummy Report</a:t>
            </a:r>
          </a:p>
          <a:p>
            <a:pPr marL="571500" indent="-571500">
              <a:buFont typeface="Arial" panose="020B0604020202020204" pitchFamily="34" charset="0"/>
              <a:buChar char="•"/>
            </a:pPr>
            <a:r>
              <a:rPr lang="en-US" sz="3600" kern="1200" dirty="0">
                <a:solidFill>
                  <a:srgbClr val="FF0000"/>
                </a:solidFill>
                <a:latin typeface="+mn-lt"/>
                <a:ea typeface="+mn-ea"/>
                <a:cs typeface="+mn-cs"/>
              </a:rPr>
              <a:t>ASK LOTS OF QUESTIONS !!!!</a:t>
            </a:r>
          </a:p>
          <a:p>
            <a:pPr marL="571500" indent="-571500">
              <a:buFont typeface="Arial" panose="020B0604020202020204" pitchFamily="34" charset="0"/>
              <a:buChar char="•"/>
            </a:pPr>
            <a:r>
              <a:rPr lang="en-US" sz="3600" dirty="0">
                <a:solidFill>
                  <a:srgbClr val="FF0000"/>
                </a:solidFill>
              </a:rPr>
              <a:t>MAKE SURE TO SEE ME BEFORE YOU SUBMIT !!!!</a:t>
            </a:r>
          </a:p>
          <a:p>
            <a:pPr marL="571500" indent="-571500">
              <a:buFont typeface="Arial" panose="020B0604020202020204" pitchFamily="34" charset="0"/>
              <a:buChar char="•"/>
            </a:pPr>
            <a:r>
              <a:rPr lang="en-US" sz="3600" kern="1200" dirty="0">
                <a:solidFill>
                  <a:srgbClr val="FF0000"/>
                </a:solidFill>
              </a:rPr>
              <a:t>Ro</a:t>
            </a:r>
            <a:r>
              <a:rPr lang="en-US" sz="3600" dirty="0">
                <a:solidFill>
                  <a:srgbClr val="FF0000"/>
                </a:solidFill>
              </a:rPr>
              <a:t>om 412 – Fourth Floor of the business school</a:t>
            </a:r>
            <a:endParaRPr lang="en-US" sz="3600" kern="1200" dirty="0">
              <a:solidFill>
                <a:srgbClr val="FF0000"/>
              </a:solidFill>
            </a:endParaRPr>
          </a:p>
        </p:txBody>
      </p:sp>
    </p:spTree>
    <p:extLst>
      <p:ext uri="{BB962C8B-B14F-4D97-AF65-F5344CB8AC3E}">
        <p14:creationId xmlns:p14="http://schemas.microsoft.com/office/powerpoint/2010/main" val="4285157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gradFill rotWithShape="1">
            <a:gsLst>
              <a:gs pos="0">
                <a:schemeClr val="bg1">
                  <a:tint val="94000"/>
                  <a:satMod val="80000"/>
                  <a:lumMod val="106000"/>
                </a:schemeClr>
              </a:gs>
              <a:gs pos="100000">
                <a:schemeClr val="bg1">
                  <a:shade val="80000"/>
                </a:schemeClr>
              </a:gs>
            </a:gsLst>
            <a:path path="circle">
              <a:fillToRect l="43000" r="43000" b="100000"/>
            </a:path>
          </a:gradFill>
          <a:ln>
            <a:noFill/>
          </a:ln>
          <a:effectLst/>
        </p:spPr>
      </p:sp>
      <p:sp>
        <p:nvSpPr>
          <p:cNvPr id="12" name="Rectangle 11">
            <a:extLst>
              <a:ext uri="{FF2B5EF4-FFF2-40B4-BE49-F238E27FC236}">
                <a16:creationId xmlns:a16="http://schemas.microsoft.com/office/drawing/2014/main" xmlns="" id="{130B326A-C054-4820-AFCA-FCB009ABC6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13" descr="A close up of a white wall&#10;&#10;Description generated with high confidence">
            <a:extLst>
              <a:ext uri="{FF2B5EF4-FFF2-40B4-BE49-F238E27FC236}">
                <a16:creationId xmlns:a16="http://schemas.microsoft.com/office/drawing/2014/main" xmlns="" id="{E265DFC7-1B2A-4A32-9C43-C48EA6FF614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6" name="Straight Connector 15">
            <a:extLst>
              <a:ext uri="{FF2B5EF4-FFF2-40B4-BE49-F238E27FC236}">
                <a16:creationId xmlns:a16="http://schemas.microsoft.com/office/drawing/2014/main" xmlns="" id="{853B328C-A402-44DE-AABB-9BFBB661762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descr="A person wearing a suit and tie&#10;&#10;Description generated with very high confidence">
            <a:extLst>
              <a:ext uri="{FF2B5EF4-FFF2-40B4-BE49-F238E27FC236}">
                <a16:creationId xmlns:a16="http://schemas.microsoft.com/office/drawing/2014/main" xmlns="" id="{60874ACE-90F7-4A23-9790-E4EB5B5B736E}"/>
              </a:ext>
            </a:extLst>
          </p:cNvPr>
          <p:cNvPicPr>
            <a:picLocks noChangeAspect="1"/>
          </p:cNvPicPr>
          <p:nvPr/>
        </p:nvPicPr>
        <p:blipFill rotWithShape="1">
          <a:blip r:embed="rId3"/>
          <a:srcRect t="9467" r="9090" b="26611"/>
          <a:stretch/>
        </p:blipFill>
        <p:spPr>
          <a:xfrm>
            <a:off x="2" y="10"/>
            <a:ext cx="12191695" cy="6857990"/>
          </a:xfrm>
          <a:prstGeom prst="rect">
            <a:avLst/>
          </a:prstGeom>
        </p:spPr>
      </p:pic>
      <p:sp>
        <p:nvSpPr>
          <p:cNvPr id="18" name="Rectangle 17">
            <a:extLst>
              <a:ext uri="{FF2B5EF4-FFF2-40B4-BE49-F238E27FC236}">
                <a16:creationId xmlns:a16="http://schemas.microsoft.com/office/drawing/2014/main" xmlns="" id="{5035DA88-5E88-4A1D-AF31-FB3C246A50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42FF526-BA21-40A5-ACDC-899214C530D2}"/>
              </a:ext>
            </a:extLst>
          </p:cNvPr>
          <p:cNvSpPr>
            <a:spLocks noGrp="1"/>
          </p:cNvSpPr>
          <p:nvPr>
            <p:ph type="title"/>
          </p:nvPr>
        </p:nvSpPr>
        <p:spPr>
          <a:xfrm>
            <a:off x="1304017" y="804520"/>
            <a:ext cx="6815731" cy="1049235"/>
          </a:xfrm>
        </p:spPr>
        <p:txBody>
          <a:bodyPr vert="horz" lIns="91440" tIns="45720" rIns="91440" bIns="45720" rtlCol="0" anchor="ctr">
            <a:normAutofit/>
          </a:bodyPr>
          <a:lstStyle/>
          <a:p>
            <a:r>
              <a:rPr lang="en-US" sz="4400" b="1" dirty="0"/>
              <a:t>Feedback</a:t>
            </a:r>
          </a:p>
        </p:txBody>
      </p:sp>
      <p:sp>
        <p:nvSpPr>
          <p:cNvPr id="3" name="TextBox 2">
            <a:extLst>
              <a:ext uri="{FF2B5EF4-FFF2-40B4-BE49-F238E27FC236}">
                <a16:creationId xmlns:a16="http://schemas.microsoft.com/office/drawing/2014/main" xmlns="" id="{91E3589A-C774-4E55-AEA1-CF2FF7C6093D}"/>
              </a:ext>
            </a:extLst>
          </p:cNvPr>
          <p:cNvSpPr txBox="1"/>
          <p:nvPr/>
        </p:nvSpPr>
        <p:spPr>
          <a:xfrm>
            <a:off x="1304017" y="2015733"/>
            <a:ext cx="6815731" cy="4021267"/>
          </a:xfrm>
          <a:prstGeom prst="rect">
            <a:avLst/>
          </a:prstGeom>
        </p:spPr>
        <p:txBody>
          <a:bodyPr vert="horz" lIns="91440" tIns="45720" rIns="91440" bIns="45720" rtlCol="0" anchor="t">
            <a:normAutofit/>
          </a:bodyPr>
          <a:lstStyle/>
          <a:p>
            <a:pPr marL="571500" indent="-228600" defTabSz="914400">
              <a:lnSpc>
                <a:spcPct val="120000"/>
              </a:lnSpc>
              <a:spcAft>
                <a:spcPts val="600"/>
              </a:spcAft>
              <a:buClr>
                <a:schemeClr val="accent1"/>
              </a:buClr>
              <a:buSzPct val="100000"/>
              <a:buFont typeface="Arial" panose="020B0604020202020204" pitchFamily="34" charset="0"/>
              <a:buChar char="•"/>
            </a:pPr>
            <a:r>
              <a:rPr lang="en-GB" sz="2800" dirty="0"/>
              <a:t>“True intuitive expertise is learned from prolonged experience with good feedback on mistakes.”</a:t>
            </a:r>
            <a:br>
              <a:rPr lang="en-GB" sz="2800" dirty="0"/>
            </a:br>
            <a:r>
              <a:rPr lang="en-GB" sz="2800" dirty="0"/>
              <a:t>		</a:t>
            </a:r>
            <a:r>
              <a:rPr lang="en-GB" sz="2800" b="1" dirty="0"/>
              <a:t>– Daniel Kahneman</a:t>
            </a:r>
            <a:r>
              <a:rPr lang="en-US" sz="2800" dirty="0">
                <a:solidFill>
                  <a:srgbClr val="FFFFFE"/>
                </a:solidFill>
              </a:rPr>
              <a:t>  </a:t>
            </a:r>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xmlns="" id="{01DE1FD8-941C-4F6E-9441-67C683521D76}"/>
                  </a:ext>
                </a:extLst>
              </p14:cNvPr>
              <p14:cNvContentPartPr/>
              <p14:nvPr/>
            </p14:nvContentPartPr>
            <p14:xfrm>
              <a:off x="5264711" y="2865027"/>
              <a:ext cx="5760" cy="22320"/>
            </p14:xfrm>
          </p:contentPart>
        </mc:Choice>
        <mc:Fallback xmlns="">
          <p:pic>
            <p:nvPicPr>
              <p:cNvPr id="6" name="Ink 5">
                <a:extLst>
                  <a:ext uri="{FF2B5EF4-FFF2-40B4-BE49-F238E27FC236}">
                    <a16:creationId xmlns:a16="http://schemas.microsoft.com/office/drawing/2014/main" id="{01DE1FD8-941C-4F6E-9441-67C683521D76}"/>
                  </a:ext>
                </a:extLst>
              </p:cNvPr>
              <p:cNvPicPr/>
              <p:nvPr/>
            </p:nvPicPr>
            <p:blipFill>
              <a:blip r:embed="rId5"/>
              <a:stretch>
                <a:fillRect/>
              </a:stretch>
            </p:blipFill>
            <p:spPr>
              <a:xfrm>
                <a:off x="5260391" y="2860776"/>
                <a:ext cx="14400" cy="30823"/>
              </a:xfrm>
              <a:prstGeom prst="rect">
                <a:avLst/>
              </a:prstGeom>
            </p:spPr>
          </p:pic>
        </mc:Fallback>
      </mc:AlternateContent>
    </p:spTree>
    <p:extLst>
      <p:ext uri="{BB962C8B-B14F-4D97-AF65-F5344CB8AC3E}">
        <p14:creationId xmlns:p14="http://schemas.microsoft.com/office/powerpoint/2010/main" val="1066381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gradFill rotWithShape="1">
            <a:gsLst>
              <a:gs pos="0">
                <a:schemeClr val="bg1">
                  <a:tint val="94000"/>
                  <a:satMod val="80000"/>
                  <a:lumMod val="106000"/>
                </a:schemeClr>
              </a:gs>
              <a:gs pos="100000">
                <a:schemeClr val="bg1">
                  <a:shade val="80000"/>
                </a:schemeClr>
              </a:gs>
            </a:gsLst>
            <a:path path="circle">
              <a:fillToRect l="43000" r="43000" b="100000"/>
            </a:path>
          </a:gradFill>
          <a:ln>
            <a:noFill/>
          </a:ln>
          <a:effectLst/>
        </p:spPr>
      </p:sp>
      <p:sp>
        <p:nvSpPr>
          <p:cNvPr id="30" name="Rectangle 11">
            <a:extLst>
              <a:ext uri="{FF2B5EF4-FFF2-40B4-BE49-F238E27FC236}">
                <a16:creationId xmlns:a16="http://schemas.microsoft.com/office/drawing/2014/main" xmlns="" id="{130B326A-C054-4820-AFCA-FCB009ABC6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1" name="Picture 13">
            <a:extLst>
              <a:ext uri="{FF2B5EF4-FFF2-40B4-BE49-F238E27FC236}">
                <a16:creationId xmlns:a16="http://schemas.microsoft.com/office/drawing/2014/main" xmlns="" id="{E265DFC7-1B2A-4A32-9C43-C48EA6FF614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32" name="Straight Connector 15">
            <a:extLst>
              <a:ext uri="{FF2B5EF4-FFF2-40B4-BE49-F238E27FC236}">
                <a16:creationId xmlns:a16="http://schemas.microsoft.com/office/drawing/2014/main" xmlns="" id="{853B328C-A402-44DE-AABB-9BFBB661762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descr="A person wearing a suit and tie&#10;&#10;Description generated with very high confidence">
            <a:extLst>
              <a:ext uri="{FF2B5EF4-FFF2-40B4-BE49-F238E27FC236}">
                <a16:creationId xmlns:a16="http://schemas.microsoft.com/office/drawing/2014/main" xmlns="" id="{0F8DC2D5-7716-4A85-9D20-9C455F03A450}"/>
              </a:ext>
            </a:extLst>
          </p:cNvPr>
          <p:cNvPicPr>
            <a:picLocks noChangeAspect="1"/>
          </p:cNvPicPr>
          <p:nvPr/>
        </p:nvPicPr>
        <p:blipFill rotWithShape="1">
          <a:blip r:embed="rId3"/>
          <a:srcRect r="9093" b="9091"/>
          <a:stretch/>
        </p:blipFill>
        <p:spPr>
          <a:xfrm>
            <a:off x="2" y="10"/>
            <a:ext cx="12191695" cy="6857990"/>
          </a:xfrm>
          <a:prstGeom prst="rect">
            <a:avLst/>
          </a:prstGeom>
        </p:spPr>
      </p:pic>
      <p:sp>
        <p:nvSpPr>
          <p:cNvPr id="33" name="Rectangle 17">
            <a:extLst>
              <a:ext uri="{FF2B5EF4-FFF2-40B4-BE49-F238E27FC236}">
                <a16:creationId xmlns:a16="http://schemas.microsoft.com/office/drawing/2014/main" xmlns="" id="{5035DA88-5E88-4A1D-AF31-FB3C246A50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42FF526-BA21-40A5-ACDC-899214C530D2}"/>
              </a:ext>
            </a:extLst>
          </p:cNvPr>
          <p:cNvSpPr>
            <a:spLocks noGrp="1"/>
          </p:cNvSpPr>
          <p:nvPr>
            <p:ph type="title"/>
          </p:nvPr>
        </p:nvSpPr>
        <p:spPr>
          <a:xfrm>
            <a:off x="150466" y="727148"/>
            <a:ext cx="6815731" cy="968009"/>
          </a:xfrm>
        </p:spPr>
        <p:txBody>
          <a:bodyPr vert="horz" lIns="91440" tIns="45720" rIns="91440" bIns="45720" rtlCol="0" anchor="ctr">
            <a:normAutofit/>
          </a:bodyPr>
          <a:lstStyle/>
          <a:p>
            <a:r>
              <a:rPr lang="en-US" sz="4400" b="1" dirty="0"/>
              <a:t>Feedback</a:t>
            </a:r>
          </a:p>
        </p:txBody>
      </p:sp>
      <p:sp>
        <p:nvSpPr>
          <p:cNvPr id="3" name="TextBox 2">
            <a:extLst>
              <a:ext uri="{FF2B5EF4-FFF2-40B4-BE49-F238E27FC236}">
                <a16:creationId xmlns:a16="http://schemas.microsoft.com/office/drawing/2014/main" xmlns="" id="{91E3589A-C774-4E55-AEA1-CF2FF7C6093D}"/>
              </a:ext>
            </a:extLst>
          </p:cNvPr>
          <p:cNvSpPr txBox="1"/>
          <p:nvPr/>
        </p:nvSpPr>
        <p:spPr>
          <a:xfrm>
            <a:off x="-95719" y="2571675"/>
            <a:ext cx="7688010" cy="3008935"/>
          </a:xfrm>
          <a:prstGeom prst="rect">
            <a:avLst/>
          </a:prstGeom>
        </p:spPr>
        <p:txBody>
          <a:bodyPr vert="horz" lIns="91440" tIns="45720" rIns="91440" bIns="45720" rtlCol="0" anchor="t">
            <a:normAutofit fontScale="92500" lnSpcReduction="20000"/>
          </a:bodyPr>
          <a:lstStyle/>
          <a:p>
            <a:pPr marL="571500" indent="-228600" algn="just" defTabSz="914400">
              <a:lnSpc>
                <a:spcPct val="120000"/>
              </a:lnSpc>
              <a:spcAft>
                <a:spcPts val="600"/>
              </a:spcAft>
              <a:buClr>
                <a:schemeClr val="accent1"/>
              </a:buClr>
              <a:buSzPct val="100000"/>
              <a:buFont typeface="Arial" panose="020B0604020202020204" pitchFamily="34" charset="0"/>
              <a:buChar char="•"/>
            </a:pPr>
            <a:r>
              <a:rPr lang="en-GB" sz="3100" b="1" dirty="0"/>
              <a:t>“Criticism may not be agreeable, but it is necessary. It fulfils the same function as pain in the human body; it calls attention to the development of an unhealthy state of things.”</a:t>
            </a:r>
          </a:p>
          <a:p>
            <a:pPr marL="342900" algn="just" defTabSz="914400">
              <a:lnSpc>
                <a:spcPct val="120000"/>
              </a:lnSpc>
              <a:spcAft>
                <a:spcPts val="600"/>
              </a:spcAft>
              <a:buClr>
                <a:schemeClr val="accent1"/>
              </a:buClr>
              <a:buSzPct val="100000"/>
            </a:pPr>
            <a:r>
              <a:rPr lang="en-GB" sz="3100" b="1" dirty="0">
                <a:solidFill>
                  <a:srgbClr val="FFFFFE"/>
                </a:solidFill>
              </a:rPr>
              <a:t> 		</a:t>
            </a:r>
            <a:r>
              <a:rPr lang="en-GB" sz="3100" b="1" i="1" dirty="0">
                <a:solidFill>
                  <a:srgbClr val="FFFFFE"/>
                </a:solidFill>
              </a:rPr>
              <a:t>Winston Churchill</a:t>
            </a:r>
          </a:p>
          <a:p>
            <a:pPr marL="342900" algn="just" defTabSz="914400">
              <a:lnSpc>
                <a:spcPct val="120000"/>
              </a:lnSpc>
              <a:spcAft>
                <a:spcPts val="600"/>
              </a:spcAft>
              <a:buClr>
                <a:schemeClr val="accent1"/>
              </a:buClr>
              <a:buSzPct val="100000"/>
            </a:pPr>
            <a:endParaRPr lang="en-US" sz="2000" dirty="0">
              <a:solidFill>
                <a:srgbClr val="FFFFFE"/>
              </a:solidFill>
            </a:endParaRPr>
          </a:p>
        </p:txBody>
      </p:sp>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xmlns="" id="{02F9F724-2B54-494E-9767-3E1228AC7622}"/>
                  </a:ext>
                </a:extLst>
              </p14:cNvPr>
              <p14:cNvContentPartPr/>
              <p14:nvPr/>
            </p14:nvContentPartPr>
            <p14:xfrm>
              <a:off x="6156802" y="3795987"/>
              <a:ext cx="11340" cy="5760"/>
            </p14:xfrm>
          </p:contentPart>
        </mc:Choice>
        <mc:Fallback xmlns="">
          <p:pic>
            <p:nvPicPr>
              <p:cNvPr id="6" name="Ink 5">
                <a:extLst>
                  <a:ext uri="{FF2B5EF4-FFF2-40B4-BE49-F238E27FC236}">
                    <a16:creationId xmlns:a16="http://schemas.microsoft.com/office/drawing/2014/main" id="{02F9F724-2B54-494E-9767-3E1228AC7622}"/>
                  </a:ext>
                </a:extLst>
              </p:cNvPr>
              <p:cNvPicPr/>
              <p:nvPr/>
            </p:nvPicPr>
            <p:blipFill>
              <a:blip r:embed="rId5"/>
              <a:stretch>
                <a:fillRect/>
              </a:stretch>
            </p:blipFill>
            <p:spPr>
              <a:xfrm>
                <a:off x="6152549" y="3791667"/>
                <a:ext cx="19845" cy="14400"/>
              </a:xfrm>
              <a:prstGeom prst="rect">
                <a:avLst/>
              </a:prstGeom>
            </p:spPr>
          </p:pic>
        </mc:Fallback>
      </mc:AlternateContent>
    </p:spTree>
    <p:extLst>
      <p:ext uri="{BB962C8B-B14F-4D97-AF65-F5344CB8AC3E}">
        <p14:creationId xmlns:p14="http://schemas.microsoft.com/office/powerpoint/2010/main" val="2539268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 name="Rectangle 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gradFill rotWithShape="1">
            <a:gsLst>
              <a:gs pos="0">
                <a:schemeClr val="bg1">
                  <a:tint val="94000"/>
                  <a:satMod val="80000"/>
                  <a:lumMod val="106000"/>
                </a:schemeClr>
              </a:gs>
              <a:gs pos="100000">
                <a:schemeClr val="bg1">
                  <a:shade val="80000"/>
                </a:schemeClr>
              </a:gs>
            </a:gsLst>
            <a:path path="circle">
              <a:fillToRect l="43000" r="43000" b="100000"/>
            </a:path>
          </a:gradFill>
          <a:ln>
            <a:noFill/>
          </a:ln>
          <a:effectLst/>
        </p:spPr>
      </p:sp>
      <p:sp>
        <p:nvSpPr>
          <p:cNvPr id="79" name="Rectangle 11">
            <a:extLst>
              <a:ext uri="{FF2B5EF4-FFF2-40B4-BE49-F238E27FC236}">
                <a16:creationId xmlns:a16="http://schemas.microsoft.com/office/drawing/2014/main" xmlns="" id="{130B326A-C054-4820-AFCA-FCB009ABC6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80" name="Picture 13" descr="A close up of a white wall&#10;&#10;Description generated with high confidence">
            <a:extLst>
              <a:ext uri="{FF2B5EF4-FFF2-40B4-BE49-F238E27FC236}">
                <a16:creationId xmlns:a16="http://schemas.microsoft.com/office/drawing/2014/main" xmlns="" id="{E265DFC7-1B2A-4A32-9C43-C48EA6FF614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81" name="Straight Connector 15">
            <a:extLst>
              <a:ext uri="{FF2B5EF4-FFF2-40B4-BE49-F238E27FC236}">
                <a16:creationId xmlns:a16="http://schemas.microsoft.com/office/drawing/2014/main" xmlns="" id="{853B328C-A402-44DE-AABB-9BFBB661762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descr="A person looking at the camera&#10;&#10;Description generated with high confidence">
            <a:extLst>
              <a:ext uri="{FF2B5EF4-FFF2-40B4-BE49-F238E27FC236}">
                <a16:creationId xmlns:a16="http://schemas.microsoft.com/office/drawing/2014/main" xmlns="" id="{07A2BFA2-579B-41FF-87A7-839901546261}"/>
              </a:ext>
            </a:extLst>
          </p:cNvPr>
          <p:cNvPicPr>
            <a:picLocks noChangeAspect="1"/>
          </p:cNvPicPr>
          <p:nvPr/>
        </p:nvPicPr>
        <p:blipFill rotWithShape="1">
          <a:blip r:embed="rId3"/>
          <a:srcRect t="7449" r="9090" b="41413"/>
          <a:stretch/>
        </p:blipFill>
        <p:spPr>
          <a:xfrm>
            <a:off x="2" y="10"/>
            <a:ext cx="12191695" cy="6857990"/>
          </a:xfrm>
          <a:prstGeom prst="rect">
            <a:avLst/>
          </a:prstGeom>
        </p:spPr>
      </p:pic>
      <p:sp>
        <p:nvSpPr>
          <p:cNvPr id="82" name="Rectangle 17">
            <a:extLst>
              <a:ext uri="{FF2B5EF4-FFF2-40B4-BE49-F238E27FC236}">
                <a16:creationId xmlns:a16="http://schemas.microsoft.com/office/drawing/2014/main" xmlns="" id="{5035DA88-5E88-4A1D-AF31-FB3C246A50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42FF526-BA21-40A5-ACDC-899214C530D2}"/>
              </a:ext>
            </a:extLst>
          </p:cNvPr>
          <p:cNvSpPr>
            <a:spLocks noGrp="1"/>
          </p:cNvSpPr>
          <p:nvPr>
            <p:ph type="title"/>
          </p:nvPr>
        </p:nvSpPr>
        <p:spPr>
          <a:xfrm>
            <a:off x="738673" y="726171"/>
            <a:ext cx="6815731" cy="1049235"/>
          </a:xfrm>
        </p:spPr>
        <p:txBody>
          <a:bodyPr vert="horz" lIns="91440" tIns="45720" rIns="91440" bIns="45720" rtlCol="0" anchor="ctr">
            <a:normAutofit/>
          </a:bodyPr>
          <a:lstStyle/>
          <a:p>
            <a:r>
              <a:rPr lang="en-US" sz="4400" b="1" dirty="0"/>
              <a:t>Feedback</a:t>
            </a:r>
          </a:p>
        </p:txBody>
      </p:sp>
      <p:sp>
        <p:nvSpPr>
          <p:cNvPr id="3" name="TextBox 2">
            <a:extLst>
              <a:ext uri="{FF2B5EF4-FFF2-40B4-BE49-F238E27FC236}">
                <a16:creationId xmlns:a16="http://schemas.microsoft.com/office/drawing/2014/main" xmlns="" id="{91E3589A-C774-4E55-AEA1-CF2FF7C6093D}"/>
              </a:ext>
            </a:extLst>
          </p:cNvPr>
          <p:cNvSpPr txBox="1"/>
          <p:nvPr/>
        </p:nvSpPr>
        <p:spPr>
          <a:xfrm>
            <a:off x="312031" y="2093783"/>
            <a:ext cx="6815731" cy="4021267"/>
          </a:xfrm>
          <a:prstGeom prst="rect">
            <a:avLst/>
          </a:prstGeom>
        </p:spPr>
        <p:txBody>
          <a:bodyPr vert="horz" lIns="91440" tIns="45720" rIns="91440" bIns="45720" rtlCol="0" anchor="t">
            <a:normAutofit/>
          </a:bodyPr>
          <a:lstStyle/>
          <a:p>
            <a:pPr marL="571500" indent="-228600" algn="just" defTabSz="914400">
              <a:lnSpc>
                <a:spcPct val="120000"/>
              </a:lnSpc>
              <a:spcAft>
                <a:spcPts val="600"/>
              </a:spcAft>
              <a:buClr>
                <a:schemeClr val="accent1"/>
              </a:buClr>
              <a:buSzPct val="100000"/>
              <a:buFont typeface="Arial" panose="020B0604020202020204" pitchFamily="34" charset="0"/>
              <a:buChar char="•"/>
            </a:pPr>
            <a:r>
              <a:rPr lang="en-US" sz="2000" b="1" dirty="0">
                <a:solidFill>
                  <a:srgbClr val="FFFFFE"/>
                </a:solidFill>
              </a:rPr>
              <a:t>“Get broad shoulder, get a thick skin and man up princess !!! No one has all the answers, that is why you are here. No body wants someone to tell them their baby is ugly, but sometimes your baby is ugly.  We are all here to get better – take advantage of the support – I want you to succeed”</a:t>
            </a:r>
          </a:p>
          <a:p>
            <a:pPr marL="1257300" lvl="2" algn="just" defTabSz="914400">
              <a:lnSpc>
                <a:spcPct val="120000"/>
              </a:lnSpc>
              <a:spcAft>
                <a:spcPts val="600"/>
              </a:spcAft>
              <a:buClr>
                <a:schemeClr val="accent1"/>
              </a:buClr>
              <a:buSzPct val="100000"/>
            </a:pPr>
            <a:r>
              <a:rPr lang="en-US" dirty="0">
                <a:solidFill>
                  <a:srgbClr val="FFFFFE"/>
                </a:solidFill>
              </a:rPr>
              <a:t>		</a:t>
            </a:r>
            <a:r>
              <a:rPr lang="en-US" b="1" i="1" dirty="0">
                <a:solidFill>
                  <a:srgbClr val="FFFFFE"/>
                </a:solidFill>
              </a:rPr>
              <a:t>Gareth Hughes</a:t>
            </a:r>
            <a:r>
              <a:rPr lang="en-US" i="1" dirty="0">
                <a:solidFill>
                  <a:srgbClr val="FFFFFE"/>
                </a:solidFill>
              </a:rPr>
              <a:t>  </a:t>
            </a:r>
          </a:p>
        </p:txBody>
      </p:sp>
    </p:spTree>
    <p:extLst>
      <p:ext uri="{BB962C8B-B14F-4D97-AF65-F5344CB8AC3E}">
        <p14:creationId xmlns:p14="http://schemas.microsoft.com/office/powerpoint/2010/main" val="3039297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Rectangle 86"/>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gradFill rotWithShape="1">
            <a:gsLst>
              <a:gs pos="0">
                <a:schemeClr val="bg1">
                  <a:tint val="94000"/>
                  <a:satMod val="80000"/>
                  <a:lumMod val="106000"/>
                </a:schemeClr>
              </a:gs>
              <a:gs pos="100000">
                <a:schemeClr val="bg1">
                  <a:shade val="80000"/>
                </a:schemeClr>
              </a:gs>
            </a:gsLst>
            <a:path path="circle">
              <a:fillToRect l="43000" r="43000" b="100000"/>
            </a:path>
          </a:gradFill>
          <a:ln>
            <a:noFill/>
          </a:ln>
          <a:effectLst/>
        </p:spPr>
      </p:sp>
      <p:sp>
        <p:nvSpPr>
          <p:cNvPr id="131" name="Rectangle 88">
            <a:extLst>
              <a:ext uri="{FF2B5EF4-FFF2-40B4-BE49-F238E27FC236}">
                <a16:creationId xmlns:a16="http://schemas.microsoft.com/office/drawing/2014/main" xmlns="" id="{130B326A-C054-4820-AFCA-FCB009ABC6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2" name="Picture 90" descr="A close up of a white wall&#10;&#10;Description generated with high confidence">
            <a:extLst>
              <a:ext uri="{FF2B5EF4-FFF2-40B4-BE49-F238E27FC236}">
                <a16:creationId xmlns:a16="http://schemas.microsoft.com/office/drawing/2014/main" xmlns="" id="{E265DFC7-1B2A-4A32-9C43-C48EA6FF614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133" name="Straight Connector 92">
            <a:extLst>
              <a:ext uri="{FF2B5EF4-FFF2-40B4-BE49-F238E27FC236}">
                <a16:creationId xmlns:a16="http://schemas.microsoft.com/office/drawing/2014/main" xmlns="" id="{853B328C-A402-44DE-AABB-9BFBB661762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pSp>
        <p:nvGrpSpPr>
          <p:cNvPr id="134" name="Group 94">
            <a:extLst>
              <a:ext uri="{FF2B5EF4-FFF2-40B4-BE49-F238E27FC236}">
                <a16:creationId xmlns:a16="http://schemas.microsoft.com/office/drawing/2014/main" xmlns="" id="{F6ECD7E6-4E68-4AA6-864A-6828B6EC19D3}"/>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5460131" y="482171"/>
            <a:ext cx="6091791" cy="5149101"/>
            <a:chOff x="5460131" y="482171"/>
            <a:chExt cx="6091791" cy="5149101"/>
          </a:xfrm>
        </p:grpSpPr>
        <p:sp>
          <p:nvSpPr>
            <p:cNvPr id="135" name="Rectangle 95">
              <a:extLst>
                <a:ext uri="{FF2B5EF4-FFF2-40B4-BE49-F238E27FC236}">
                  <a16:creationId xmlns:a16="http://schemas.microsoft.com/office/drawing/2014/main" xmlns="" id="{5015161F-D342-4A16-AA7A-F3ECC1284AC7}"/>
                </a:ext>
              </a:extLst>
            </p:cNvPr>
            <p:cNvSpPr/>
            <p:nvPr>
              <p:extLst>
                <p:ext uri="{386F3935-93C4-4BCD-93E2-E3B085C9AB24}">
                  <p16:designElem xmlns:p16="http://schemas.microsoft.com/office/powerpoint/2015/main" xmlns="" val="1"/>
                </p:ext>
              </p:extLst>
            </p:nvPr>
          </p:nvSpPr>
          <p:spPr>
            <a:xfrm>
              <a:off x="5460131" y="482171"/>
              <a:ext cx="6091791" cy="5149101"/>
            </a:xfrm>
            <a:prstGeom prst="rect">
              <a:avLst/>
            </a:prstGeom>
            <a:blipFill dpi="0" rotWithShape="1">
              <a:blip r:embed="rId3">
                <a:alphaModFix amt="30000"/>
              </a:blip>
              <a:srcRect/>
              <a:tile tx="0" ty="0" sx="100000" sy="100000" flip="none" algn="ctr"/>
            </a:blip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extrusionH="76200" contourW="12700" prstMaterial="matte">
              <a:bevelT w="152400" h="50800" prst="softRound"/>
              <a:extrusionClr>
                <a:schemeClr val="tx2"/>
              </a:extrusionClr>
              <a:contourClr>
                <a:schemeClr val="bg2"/>
              </a:contourClr>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6" name="Rectangle 96">
              <a:extLst>
                <a:ext uri="{FF2B5EF4-FFF2-40B4-BE49-F238E27FC236}">
                  <a16:creationId xmlns:a16="http://schemas.microsoft.com/office/drawing/2014/main" xmlns="" id="{699EC793-B1FE-496C-A671-5F3663264194}"/>
                </a:ext>
              </a:extLst>
            </p:cNvPr>
            <p:cNvSpPr/>
            <p:nvPr>
              <p:extLst>
                <p:ext uri="{386F3935-93C4-4BCD-93E2-E3B085C9AB24}">
                  <p16:designElem xmlns:p16="http://schemas.microsoft.com/office/powerpoint/2015/main" xmlns="" val="1"/>
                </p:ext>
              </p:extLst>
            </p:nvPr>
          </p:nvSpPr>
          <p:spPr>
            <a:xfrm>
              <a:off x="5778956" y="812507"/>
              <a:ext cx="5461780" cy="4466452"/>
            </a:xfrm>
            <a:prstGeom prst="rect">
              <a:avLst/>
            </a:prstGeom>
            <a:gradFill>
              <a:gsLst>
                <a:gs pos="0">
                  <a:srgbClr val="DADADA"/>
                </a:gs>
                <a:gs pos="100000">
                  <a:srgbClr val="FFFFFE"/>
                </a:gs>
              </a:gsLst>
              <a:lin ang="16200000" scaled="0"/>
            </a:gradFill>
            <a:ln w="38100" cmpd="sng">
              <a:solidFill>
                <a:schemeClr val="tx2">
                  <a:lumMod val="25000"/>
                </a:schemeClr>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erson looking at the camera&#10;&#10;Description generated with high confidence">
            <a:extLst>
              <a:ext uri="{FF2B5EF4-FFF2-40B4-BE49-F238E27FC236}">
                <a16:creationId xmlns:a16="http://schemas.microsoft.com/office/drawing/2014/main" xmlns="" id="{07A2BFA2-579B-41FF-87A7-839901546261}"/>
              </a:ext>
            </a:extLst>
          </p:cNvPr>
          <p:cNvPicPr>
            <a:picLocks noChangeAspect="1"/>
          </p:cNvPicPr>
          <p:nvPr/>
        </p:nvPicPr>
        <p:blipFill rotWithShape="1">
          <a:blip r:embed="rId4"/>
          <a:srcRect r="1" b="19816"/>
          <a:stretch/>
        </p:blipFill>
        <p:spPr>
          <a:xfrm>
            <a:off x="6093926" y="1116345"/>
            <a:ext cx="4821551" cy="3866172"/>
          </a:xfrm>
          <a:prstGeom prst="rect">
            <a:avLst/>
          </a:prstGeom>
        </p:spPr>
      </p:pic>
      <p:sp>
        <p:nvSpPr>
          <p:cNvPr id="2" name="Title 1">
            <a:extLst>
              <a:ext uri="{FF2B5EF4-FFF2-40B4-BE49-F238E27FC236}">
                <a16:creationId xmlns:a16="http://schemas.microsoft.com/office/drawing/2014/main" xmlns="" id="{B42FF526-BA21-40A5-ACDC-899214C530D2}"/>
              </a:ext>
            </a:extLst>
          </p:cNvPr>
          <p:cNvSpPr>
            <a:spLocks noGrp="1"/>
          </p:cNvSpPr>
          <p:nvPr>
            <p:ph type="title"/>
          </p:nvPr>
        </p:nvSpPr>
        <p:spPr>
          <a:xfrm>
            <a:off x="121544" y="0"/>
            <a:ext cx="3530157" cy="1049235"/>
          </a:xfrm>
        </p:spPr>
        <p:txBody>
          <a:bodyPr vert="horz" lIns="91440" tIns="45720" rIns="91440" bIns="45720" rtlCol="0" anchor="ctr">
            <a:normAutofit/>
          </a:bodyPr>
          <a:lstStyle/>
          <a:p>
            <a:r>
              <a:rPr lang="en-US" b="1"/>
              <a:t>Feedback</a:t>
            </a:r>
          </a:p>
        </p:txBody>
      </p:sp>
      <p:sp>
        <p:nvSpPr>
          <p:cNvPr id="3" name="TextBox 2">
            <a:extLst>
              <a:ext uri="{FF2B5EF4-FFF2-40B4-BE49-F238E27FC236}">
                <a16:creationId xmlns:a16="http://schemas.microsoft.com/office/drawing/2014/main" xmlns="" id="{91E3589A-C774-4E55-AEA1-CF2FF7C6093D}"/>
              </a:ext>
            </a:extLst>
          </p:cNvPr>
          <p:cNvSpPr txBox="1"/>
          <p:nvPr/>
        </p:nvSpPr>
        <p:spPr>
          <a:xfrm>
            <a:off x="-286622" y="1039158"/>
            <a:ext cx="5318593" cy="4013149"/>
          </a:xfrm>
          <a:prstGeom prst="rect">
            <a:avLst/>
          </a:prstGeom>
        </p:spPr>
        <p:txBody>
          <a:bodyPr vert="horz" lIns="91440" tIns="45720" rIns="91440" bIns="45720" rtlCol="0" anchor="t">
            <a:normAutofit/>
          </a:bodyPr>
          <a:lstStyle/>
          <a:p>
            <a:pPr marL="571500" indent="-228600" algn="just" defTabSz="914400">
              <a:lnSpc>
                <a:spcPct val="110000"/>
              </a:lnSpc>
              <a:spcAft>
                <a:spcPts val="600"/>
              </a:spcAft>
              <a:buClr>
                <a:schemeClr val="accent1"/>
              </a:buClr>
              <a:buSzPct val="100000"/>
              <a:buFont typeface="Arial" panose="020B0604020202020204" pitchFamily="34" charset="0"/>
              <a:buChar char="•"/>
            </a:pPr>
            <a:r>
              <a:rPr lang="en-US" sz="2400" b="1" dirty="0"/>
              <a:t>“</a:t>
            </a:r>
            <a:r>
              <a:rPr lang="en-US" sz="2400" b="1" dirty="0">
                <a:solidFill>
                  <a:srgbClr val="FF0000"/>
                </a:solidFill>
              </a:rPr>
              <a:t>On a serious note</a:t>
            </a:r>
            <a:r>
              <a:rPr lang="en-US" sz="2400" b="1" dirty="0"/>
              <a:t> – those who come to get feedback do better – and keep getting better – come and see me, room 412 – any time. Your time here is short, do the best you can, be the best you can be”</a:t>
            </a:r>
          </a:p>
          <a:p>
            <a:pPr marL="1028700" lvl="2" algn="just" defTabSz="914400">
              <a:lnSpc>
                <a:spcPct val="110000"/>
              </a:lnSpc>
              <a:spcAft>
                <a:spcPts val="600"/>
              </a:spcAft>
              <a:buClr>
                <a:schemeClr val="accent1"/>
              </a:buClr>
              <a:buSzPct val="100000"/>
            </a:pPr>
            <a:r>
              <a:rPr lang="en-US" sz="2400" b="1" i="1" dirty="0"/>
              <a:t>	Gareth Hughes</a:t>
            </a:r>
            <a:r>
              <a:rPr lang="en-US" sz="2400" i="1" dirty="0"/>
              <a:t>  </a:t>
            </a:r>
          </a:p>
        </p:txBody>
      </p:sp>
    </p:spTree>
    <p:extLst>
      <p:ext uri="{BB962C8B-B14F-4D97-AF65-F5344CB8AC3E}">
        <p14:creationId xmlns:p14="http://schemas.microsoft.com/office/powerpoint/2010/main" val="2528481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2C4BBF4-2FE9-4080-BC41-FF13738E2EB9}"/>
              </a:ext>
            </a:extLst>
          </p:cNvPr>
          <p:cNvSpPr>
            <a:spLocks noGrp="1"/>
          </p:cNvSpPr>
          <p:nvPr>
            <p:ph type="title"/>
          </p:nvPr>
        </p:nvSpPr>
        <p:spPr>
          <a:xfrm>
            <a:off x="1484830" y="0"/>
            <a:ext cx="9291215" cy="1049235"/>
          </a:xfrm>
        </p:spPr>
        <p:txBody>
          <a:bodyPr/>
          <a:lstStyle/>
          <a:p>
            <a:r>
              <a:rPr lang="en-GB" b="1" dirty="0"/>
              <a:t>Report Remit</a:t>
            </a:r>
          </a:p>
        </p:txBody>
      </p:sp>
      <p:sp>
        <p:nvSpPr>
          <p:cNvPr id="3" name="Rectangle 2">
            <a:extLst>
              <a:ext uri="{FF2B5EF4-FFF2-40B4-BE49-F238E27FC236}">
                <a16:creationId xmlns:a16="http://schemas.microsoft.com/office/drawing/2014/main" xmlns="" id="{D8D7B2BE-91A3-426A-BC16-EF344545D878}"/>
              </a:ext>
            </a:extLst>
          </p:cNvPr>
          <p:cNvSpPr/>
          <p:nvPr/>
        </p:nvSpPr>
        <p:spPr>
          <a:xfrm>
            <a:off x="382384" y="945354"/>
            <a:ext cx="11382896" cy="5262979"/>
          </a:xfrm>
          <a:prstGeom prst="rect">
            <a:avLst/>
          </a:prstGeom>
        </p:spPr>
        <p:txBody>
          <a:bodyPr wrap="square">
            <a:spAutoFit/>
          </a:bodyPr>
          <a:lstStyle/>
          <a:p>
            <a:pPr algn="just" fontAlgn="base" hangingPunct="0">
              <a:spcAft>
                <a:spcPts val="0"/>
              </a:spcAft>
              <a:tabLst>
                <a:tab pos="457200" algn="l"/>
                <a:tab pos="914400" algn="l"/>
                <a:tab pos="1371600" algn="l"/>
                <a:tab pos="1828800" algn="l"/>
              </a:tabLst>
            </a:pPr>
            <a:r>
              <a:rPr lang="en-GB" sz="2400" dirty="0">
                <a:latin typeface="Arial" panose="020B0604020202020204" pitchFamily="34" charset="0"/>
                <a:ea typeface="Times New Roman" panose="02020603050405020304" pitchFamily="18" charset="0"/>
              </a:rPr>
              <a:t>Students will (in groups) carry out research using published literature (and if appropriate primary research) in order to develop a project brief. This project brief should include a rationale for the project that is grounded in current and credible literature and / or primary data. The project brief should also include a high level implementation plan for the project that includes timeframes and major milestones, as well as the overarching aims and objectives of the project. The project brief will take the form of a written report and should not exceed 1000 words.</a:t>
            </a:r>
            <a:endParaRPr lang="en-GB" dirty="0">
              <a:latin typeface="Times New Roman" panose="02020603050405020304" pitchFamily="18" charset="0"/>
              <a:ea typeface="Times New Roman" panose="02020603050405020304" pitchFamily="18" charset="0"/>
            </a:endParaRPr>
          </a:p>
          <a:p>
            <a:pPr fontAlgn="base" hangingPunct="0">
              <a:spcAft>
                <a:spcPts val="0"/>
              </a:spcAft>
              <a:tabLst>
                <a:tab pos="457200" algn="l"/>
                <a:tab pos="914400" algn="l"/>
                <a:tab pos="1371600" algn="l"/>
                <a:tab pos="1828800" algn="l"/>
              </a:tabLst>
            </a:pPr>
            <a:r>
              <a:rPr lang="en-GB" sz="2400" dirty="0">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lgn="just" fontAlgn="base" hangingPunct="0">
              <a:spcAft>
                <a:spcPts val="0"/>
              </a:spcAft>
              <a:tabLst>
                <a:tab pos="457200" algn="l"/>
                <a:tab pos="914400" algn="l"/>
                <a:tab pos="1371600" algn="l"/>
                <a:tab pos="1828800" algn="l"/>
              </a:tabLst>
            </a:pPr>
            <a:r>
              <a:rPr lang="en-GB" sz="2400" dirty="0">
                <a:latin typeface="Arial" panose="020B0604020202020204" pitchFamily="34" charset="0"/>
                <a:ea typeface="Times New Roman" panose="02020603050405020304" pitchFamily="18" charset="0"/>
              </a:rPr>
              <a:t>In support of this project brief, students should also prepare a presentation to ‘pitch’ their project idea to a panel of academic staff. This will be a group presentation and should utilise some form of presentation software. The presentation should be a minimum of five minutes, but will not exceed ten minutes. Students should also be prepared to field additional questions from the staff they are presenting to. </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79796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Rectangle 8"/>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gradFill rotWithShape="1">
            <a:gsLst>
              <a:gs pos="0">
                <a:schemeClr val="bg1">
                  <a:tint val="94000"/>
                  <a:satMod val="80000"/>
                  <a:lumMod val="106000"/>
                </a:schemeClr>
              </a:gs>
              <a:gs pos="100000">
                <a:schemeClr val="bg1">
                  <a:shade val="80000"/>
                </a:schemeClr>
              </a:gs>
            </a:gsLst>
            <a:path path="circle">
              <a:fillToRect l="43000" r="43000" b="100000"/>
            </a:path>
          </a:gradFill>
          <a:ln>
            <a:noFill/>
          </a:ln>
          <a:effectLst/>
        </p:spPr>
      </p:sp>
      <p:sp>
        <p:nvSpPr>
          <p:cNvPr id="47" name="Rectangle 10">
            <a:extLst>
              <a:ext uri="{FF2B5EF4-FFF2-40B4-BE49-F238E27FC236}">
                <a16:creationId xmlns:a16="http://schemas.microsoft.com/office/drawing/2014/main" xmlns="" id="{130B326A-C054-4820-AFCA-FCB009ABC6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622291"/>
            <a:ext cx="12192000" cy="2505984"/>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8" name="Picture 12" descr="A close up of a white wall&#10;&#10;Description generated with high confidence">
            <a:extLst>
              <a:ext uri="{FF2B5EF4-FFF2-40B4-BE49-F238E27FC236}">
                <a16:creationId xmlns:a16="http://schemas.microsoft.com/office/drawing/2014/main" xmlns="" id="{E265DFC7-1B2A-4A32-9C43-C48EA6FF6140}"/>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rotWithShape="1">
          <a:blip r:embed="rId2">
            <a:extLst>
              <a:ext uri="{28A0092B-C50C-407E-A947-70E740481C1C}">
                <a14:useLocalDpi xmlns:a14="http://schemas.microsoft.com/office/drawing/2010/main" val="0"/>
              </a:ext>
            </a:extLst>
          </a:blip>
          <a:srcRect t="1538" b="-1538"/>
          <a:stretch/>
        </p:blipFill>
        <p:spPr>
          <a:xfrm>
            <a:off x="0" y="6129338"/>
            <a:ext cx="12192000" cy="742950"/>
          </a:xfrm>
          <a:prstGeom prst="rect">
            <a:avLst/>
          </a:prstGeom>
        </p:spPr>
      </p:pic>
      <p:cxnSp>
        <p:nvCxnSpPr>
          <p:cNvPr id="49" name="Straight Connector 14">
            <a:extLst>
              <a:ext uri="{FF2B5EF4-FFF2-40B4-BE49-F238E27FC236}">
                <a16:creationId xmlns:a16="http://schemas.microsoft.com/office/drawing/2014/main" xmlns="" id="{853B328C-A402-44DE-AABB-9BFBB6617629}"/>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0" y="6138142"/>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4" name="Picture 2" descr="Image result for document">
            <a:hlinkClick r:id="rId3" invalidUrl="https://www.google.co.uk/url?sa=i&amp;rct=j&amp;q=&amp;esrc=s&amp;source=images&amp;cd=&amp;ved=0ahUKEwiQ7ZHivPjWAhXEiRoKHdYGBbUQjRwIBw&amp;url=https%3A%2F%2Fnorfolkchamber.co.uk%2Fmembership%2Fbenifits%2Fsupport%2Fhr-online-reference-downloadable-documents&amp;psig=AOvVaw1PyHBW_AM7VnmK17RNNaox&amp;ust=1508357763193905"/>
            <a:extLst>
              <a:ext uri="{FF2B5EF4-FFF2-40B4-BE49-F238E27FC236}">
                <a16:creationId xmlns:a16="http://schemas.microsoft.com/office/drawing/2014/main" xmlns="" id="{2E7E2262-3C51-4478-A736-0C9F138F02E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2408" r="9090" b="19408"/>
          <a:stretch/>
        </p:blipFill>
        <p:spPr bwMode="auto">
          <a:xfrm>
            <a:off x="2" y="10"/>
            <a:ext cx="12191695" cy="6857990"/>
          </a:xfrm>
          <a:prstGeom prst="rect">
            <a:avLst/>
          </a:prstGeom>
          <a:noFill/>
          <a:extLst>
            <a:ext uri="{909E8E84-426E-40DD-AFC4-6F175D3DCCD1}">
              <a14:hiddenFill xmlns:a14="http://schemas.microsoft.com/office/drawing/2010/main">
                <a:solidFill>
                  <a:srgbClr val="FFFFFF"/>
                </a:solidFill>
              </a14:hiddenFill>
            </a:ext>
          </a:extLst>
        </p:spPr>
      </p:pic>
      <p:sp>
        <p:nvSpPr>
          <p:cNvPr id="50" name="Rectangle 16">
            <a:extLst>
              <a:ext uri="{FF2B5EF4-FFF2-40B4-BE49-F238E27FC236}">
                <a16:creationId xmlns:a16="http://schemas.microsoft.com/office/drawing/2014/main" xmlns="" id="{5035DA88-5E88-4A1D-AF31-FB3C246A508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42FF526-BA21-40A5-ACDC-899214C530D2}"/>
              </a:ext>
            </a:extLst>
          </p:cNvPr>
          <p:cNvSpPr>
            <a:spLocks noGrp="1"/>
          </p:cNvSpPr>
          <p:nvPr>
            <p:ph type="title"/>
          </p:nvPr>
        </p:nvSpPr>
        <p:spPr>
          <a:xfrm>
            <a:off x="738673" y="636753"/>
            <a:ext cx="6815731" cy="968862"/>
          </a:xfrm>
        </p:spPr>
        <p:txBody>
          <a:bodyPr vert="horz" lIns="91440" tIns="45720" rIns="91440" bIns="45720" rtlCol="0" anchor="ctr">
            <a:normAutofit/>
          </a:bodyPr>
          <a:lstStyle/>
          <a:p>
            <a:r>
              <a:rPr lang="en-US" dirty="0"/>
              <a:t>Dummy Report</a:t>
            </a:r>
          </a:p>
        </p:txBody>
      </p:sp>
      <p:sp>
        <p:nvSpPr>
          <p:cNvPr id="3" name="TextBox 2">
            <a:extLst>
              <a:ext uri="{FF2B5EF4-FFF2-40B4-BE49-F238E27FC236}">
                <a16:creationId xmlns:a16="http://schemas.microsoft.com/office/drawing/2014/main" xmlns="" id="{91E3589A-C774-4E55-AEA1-CF2FF7C6093D}"/>
              </a:ext>
            </a:extLst>
          </p:cNvPr>
          <p:cNvSpPr txBox="1"/>
          <p:nvPr/>
        </p:nvSpPr>
        <p:spPr>
          <a:xfrm>
            <a:off x="-77586" y="1614419"/>
            <a:ext cx="7797338" cy="4021267"/>
          </a:xfrm>
          <a:prstGeom prst="rect">
            <a:avLst/>
          </a:prstGeom>
        </p:spPr>
        <p:txBody>
          <a:bodyPr vert="horz" lIns="91440" tIns="45720" rIns="91440" bIns="45720" rtlCol="0" anchor="t">
            <a:normAutofit fontScale="92500" lnSpcReduction="20000"/>
          </a:bodyPr>
          <a:lstStyle/>
          <a:p>
            <a:pPr marL="342900" indent="-342900" algn="just" fontAlgn="base" hangingPunct="0">
              <a:lnSpc>
                <a:spcPct val="150000"/>
              </a:lnSpc>
              <a:spcAft>
                <a:spcPts val="0"/>
              </a:spcAft>
              <a:buFont typeface="Arial" panose="020B0604020202020204" pitchFamily="34" charset="0"/>
              <a:buChar char="•"/>
              <a:tabLst>
                <a:tab pos="457200" algn="l"/>
                <a:tab pos="914400" algn="l"/>
                <a:tab pos="1371600" algn="l"/>
                <a:tab pos="1828800" algn="l"/>
              </a:tabLst>
            </a:pPr>
            <a:r>
              <a:rPr lang="en-GB" sz="2800" dirty="0">
                <a:latin typeface="Arial" panose="020B0604020202020204" pitchFamily="34" charset="0"/>
                <a:ea typeface="Times New Roman" panose="02020603050405020304" pitchFamily="18" charset="0"/>
              </a:rPr>
              <a:t>You have been given a copy of a dummy report (also available on Moodle</a:t>
            </a:r>
          </a:p>
          <a:p>
            <a:pPr marL="342900" indent="-342900" algn="just" fontAlgn="base" hangingPunct="0">
              <a:lnSpc>
                <a:spcPct val="150000"/>
              </a:lnSpc>
              <a:spcAft>
                <a:spcPts val="0"/>
              </a:spcAft>
              <a:buFont typeface="Arial" panose="020B0604020202020204" pitchFamily="34" charset="0"/>
              <a:buChar char="•"/>
              <a:tabLst>
                <a:tab pos="457200" algn="l"/>
                <a:tab pos="914400" algn="l"/>
                <a:tab pos="1371600" algn="l"/>
                <a:tab pos="1828800" algn="l"/>
              </a:tabLst>
            </a:pPr>
            <a:r>
              <a:rPr lang="en-GB" sz="2800" dirty="0">
                <a:latin typeface="Arial" panose="020B0604020202020204" pitchFamily="34" charset="0"/>
                <a:ea typeface="Times New Roman" panose="02020603050405020304" pitchFamily="18" charset="0"/>
              </a:rPr>
              <a:t>This is intended as a guide only</a:t>
            </a:r>
          </a:p>
          <a:p>
            <a:pPr marL="342900" indent="-342900" algn="just" fontAlgn="base" hangingPunct="0">
              <a:lnSpc>
                <a:spcPct val="150000"/>
              </a:lnSpc>
              <a:spcAft>
                <a:spcPts val="0"/>
              </a:spcAft>
              <a:buFont typeface="Arial" panose="020B0604020202020204" pitchFamily="34" charset="0"/>
              <a:buChar char="•"/>
              <a:tabLst>
                <a:tab pos="457200" algn="l"/>
                <a:tab pos="914400" algn="l"/>
                <a:tab pos="1371600" algn="l"/>
                <a:tab pos="1828800" algn="l"/>
              </a:tabLst>
            </a:pPr>
            <a:r>
              <a:rPr lang="en-GB" sz="2800" dirty="0">
                <a:latin typeface="Arial" panose="020B0604020202020204" pitchFamily="34" charset="0"/>
                <a:ea typeface="Times New Roman" panose="02020603050405020304" pitchFamily="18" charset="0"/>
              </a:rPr>
              <a:t>Will help you with Structure and general direction of the report</a:t>
            </a:r>
          </a:p>
          <a:p>
            <a:pPr marL="342900" indent="-342900" algn="just" fontAlgn="base" hangingPunct="0">
              <a:lnSpc>
                <a:spcPct val="150000"/>
              </a:lnSpc>
              <a:spcAft>
                <a:spcPts val="0"/>
              </a:spcAft>
              <a:buFont typeface="Arial" panose="020B0604020202020204" pitchFamily="34" charset="0"/>
              <a:buChar char="•"/>
              <a:tabLst>
                <a:tab pos="457200" algn="l"/>
                <a:tab pos="914400" algn="l"/>
                <a:tab pos="1371600" algn="l"/>
                <a:tab pos="1828800" algn="l"/>
              </a:tabLst>
            </a:pPr>
            <a:r>
              <a:rPr lang="en-GB" sz="2800" dirty="0">
                <a:latin typeface="Arial" panose="020B0604020202020204" pitchFamily="34" charset="0"/>
                <a:ea typeface="Times New Roman" panose="02020603050405020304" pitchFamily="18" charset="0"/>
              </a:rPr>
              <a:t>Make sure you address the remit of the report, but don’t be afraid to be creative</a:t>
            </a:r>
            <a:endParaRPr lang="en-GB" sz="2000" dirty="0">
              <a:latin typeface="Times New Roman" panose="02020603050405020304" pitchFamily="18" charset="0"/>
              <a:ea typeface="Times New Roman" panose="02020603050405020304" pitchFamily="18" charset="0"/>
            </a:endParaRPr>
          </a:p>
          <a:p>
            <a:pPr marL="342900" defTabSz="914400">
              <a:lnSpc>
                <a:spcPct val="120000"/>
              </a:lnSpc>
              <a:spcAft>
                <a:spcPts val="600"/>
              </a:spcAft>
              <a:buClr>
                <a:schemeClr val="accent1"/>
              </a:buClr>
              <a:buSzPct val="100000"/>
            </a:pPr>
            <a:r>
              <a:rPr lang="en-US" dirty="0">
                <a:solidFill>
                  <a:srgbClr val="FFFFFE"/>
                </a:solidFill>
              </a:rPr>
              <a:t>  </a:t>
            </a:r>
          </a:p>
        </p:txBody>
      </p:sp>
    </p:spTree>
    <p:extLst>
      <p:ext uri="{BB962C8B-B14F-4D97-AF65-F5344CB8AC3E}">
        <p14:creationId xmlns:p14="http://schemas.microsoft.com/office/powerpoint/2010/main" val="2904327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2FF526-BA21-40A5-ACDC-899214C530D2}"/>
              </a:ext>
            </a:extLst>
          </p:cNvPr>
          <p:cNvSpPr>
            <a:spLocks noGrp="1"/>
          </p:cNvSpPr>
          <p:nvPr>
            <p:ph type="title"/>
          </p:nvPr>
        </p:nvSpPr>
        <p:spPr>
          <a:xfrm>
            <a:off x="1446037" y="117333"/>
            <a:ext cx="9291215" cy="1049235"/>
          </a:xfrm>
        </p:spPr>
        <p:txBody>
          <a:bodyPr>
            <a:normAutofit/>
          </a:bodyPr>
          <a:lstStyle/>
          <a:p>
            <a:r>
              <a:rPr lang="en-GB" sz="6000" b="1" dirty="0" smtClean="0"/>
              <a:t>Group Work</a:t>
            </a:r>
            <a:endParaRPr lang="en-GB" sz="6000" b="1" dirty="0"/>
          </a:p>
        </p:txBody>
      </p:sp>
      <p:sp>
        <p:nvSpPr>
          <p:cNvPr id="3" name="TextBox 2">
            <a:extLst>
              <a:ext uri="{FF2B5EF4-FFF2-40B4-BE49-F238E27FC236}">
                <a16:creationId xmlns:a16="http://schemas.microsoft.com/office/drawing/2014/main" xmlns="" id="{91E3589A-C774-4E55-AEA1-CF2FF7C6093D}"/>
              </a:ext>
            </a:extLst>
          </p:cNvPr>
          <p:cNvSpPr txBox="1"/>
          <p:nvPr/>
        </p:nvSpPr>
        <p:spPr>
          <a:xfrm>
            <a:off x="1138822" y="1479666"/>
            <a:ext cx="9664931" cy="4524315"/>
          </a:xfrm>
          <a:prstGeom prst="rect">
            <a:avLst/>
          </a:prstGeom>
          <a:noFill/>
        </p:spPr>
        <p:txBody>
          <a:bodyPr wrap="square" rtlCol="0">
            <a:spAutoFit/>
          </a:bodyPr>
          <a:lstStyle/>
          <a:p>
            <a:pPr marL="571500" indent="-571500" algn="just">
              <a:buFont typeface="Arial" panose="020B0604020202020204" pitchFamily="34" charset="0"/>
              <a:buChar char="•"/>
            </a:pPr>
            <a:r>
              <a:rPr lang="en-US" sz="4800" kern="1200" dirty="0" smtClean="0">
                <a:solidFill>
                  <a:schemeClr val="tx1"/>
                </a:solidFill>
                <a:latin typeface="+mn-lt"/>
                <a:ea typeface="+mn-ea"/>
                <a:cs typeface="+mn-cs"/>
              </a:rPr>
              <a:t>In your groups, work through the dummy report. Discuss who will be responsible for what aspects. </a:t>
            </a:r>
            <a:r>
              <a:rPr lang="en-US" sz="4800" dirty="0" smtClean="0">
                <a:solidFill>
                  <a:srgbClr val="FF0000"/>
                </a:solidFill>
              </a:rPr>
              <a:t>THINK OF QUESTIONS FOR ME ! – Now is the time to make sure </a:t>
            </a:r>
            <a:r>
              <a:rPr lang="en-US" sz="4800" smtClean="0">
                <a:solidFill>
                  <a:srgbClr val="FF0000"/>
                </a:solidFill>
              </a:rPr>
              <a:t>you understand</a:t>
            </a:r>
            <a:endParaRPr lang="en-US" sz="4800" kern="1200" dirty="0">
              <a:solidFill>
                <a:srgbClr val="FF0000"/>
              </a:solidFill>
            </a:endParaRPr>
          </a:p>
        </p:txBody>
      </p:sp>
    </p:spTree>
    <p:extLst>
      <p:ext uri="{BB962C8B-B14F-4D97-AF65-F5344CB8AC3E}">
        <p14:creationId xmlns:p14="http://schemas.microsoft.com/office/powerpoint/2010/main" val="256669012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9D5"/>
      </a:lt2>
      <a:accent1>
        <a:srgbClr val="FB8C29"/>
      </a:accent1>
      <a:accent2>
        <a:srgbClr val="F2C351"/>
      </a:accent2>
      <a:accent3>
        <a:srgbClr val="D0CBA5"/>
      </a:accent3>
      <a:accent4>
        <a:srgbClr val="A2C476"/>
      </a:accent4>
      <a:accent5>
        <a:srgbClr val="57C293"/>
      </a:accent5>
      <a:accent6>
        <a:srgbClr val="06BFDE"/>
      </a:accent6>
      <a:hlink>
        <a:srgbClr val="FBAE29"/>
      </a:hlink>
      <a:folHlink>
        <a:srgbClr val="EDC47E"/>
      </a:folHlink>
    </a:clrScheme>
    <a:fontScheme name="Gallery">
      <a:majorFont>
        <a:latin typeface="Rockwell" panose="020606030202050204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BB5F5D82-B5E9-469E-A815-C655ED4AF243}"/>
    </a:ext>
  </a:extLst>
</a:theme>
</file>

<file path=docProps/app.xml><?xml version="1.0" encoding="utf-8"?>
<Properties xmlns="http://schemas.openxmlformats.org/officeDocument/2006/extended-properties" xmlns:vt="http://schemas.openxmlformats.org/officeDocument/2006/docPropsVTypes">
  <Template>Gallery</Template>
  <TotalTime>4</TotalTime>
  <Words>446</Words>
  <Application>Microsoft Office PowerPoint</Application>
  <PresentationFormat>Widescreen</PresentationFormat>
  <Paragraphs>39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Rockwell</vt:lpstr>
      <vt:lpstr>Times New Roman</vt:lpstr>
      <vt:lpstr>Gallery</vt:lpstr>
      <vt:lpstr>Academic Skills Week Three</vt:lpstr>
      <vt:lpstr>Today’s Session</vt:lpstr>
      <vt:lpstr>Housekeeping</vt:lpstr>
      <vt:lpstr>Assignment Workshop</vt:lpstr>
      <vt:lpstr>Feedback</vt:lpstr>
      <vt:lpstr>Feedback</vt:lpstr>
      <vt:lpstr>Feedback</vt:lpstr>
      <vt:lpstr>Feedback</vt:lpstr>
      <vt:lpstr>Report Remit</vt:lpstr>
      <vt:lpstr>Dummy Report</vt:lpstr>
      <vt:lpstr>Group Work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Skills Week Three</dc:title>
  <dc:creator>Gareth Hughes</dc:creator>
  <cp:lastModifiedBy>Gareth Hughes</cp:lastModifiedBy>
  <cp:revision>12</cp:revision>
  <dcterms:created xsi:type="dcterms:W3CDTF">2017-10-17T18:48:27Z</dcterms:created>
  <dcterms:modified xsi:type="dcterms:W3CDTF">2017-10-18T08:21:23Z</dcterms:modified>
</cp:coreProperties>
</file>