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doc" ContentType="application/msword"/>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Lst>
  <p:notesMasterIdLst>
    <p:notesMasterId r:id="rId65"/>
  </p:notesMasterIdLst>
  <p:handoutMasterIdLst>
    <p:handoutMasterId r:id="rId66"/>
  </p:handoutMasterIdLst>
  <p:sldIdLst>
    <p:sldId id="337" r:id="rId6"/>
    <p:sldId id="414" r:id="rId7"/>
    <p:sldId id="389" r:id="rId8"/>
    <p:sldId id="366" r:id="rId9"/>
    <p:sldId id="403" r:id="rId10"/>
    <p:sldId id="404" r:id="rId11"/>
    <p:sldId id="512" r:id="rId12"/>
    <p:sldId id="369" r:id="rId13"/>
    <p:sldId id="370" r:id="rId14"/>
    <p:sldId id="387" r:id="rId15"/>
    <p:sldId id="515" r:id="rId16"/>
    <p:sldId id="514" r:id="rId17"/>
    <p:sldId id="374" r:id="rId18"/>
    <p:sldId id="375" r:id="rId19"/>
    <p:sldId id="516" r:id="rId20"/>
    <p:sldId id="415" r:id="rId21"/>
    <p:sldId id="383" r:id="rId22"/>
    <p:sldId id="385" r:id="rId23"/>
    <p:sldId id="376" r:id="rId24"/>
    <p:sldId id="377" r:id="rId25"/>
    <p:sldId id="378" r:id="rId26"/>
    <p:sldId id="391" r:id="rId27"/>
    <p:sldId id="420" r:id="rId28"/>
    <p:sldId id="390" r:id="rId29"/>
    <p:sldId id="392" r:id="rId30"/>
    <p:sldId id="401" r:id="rId31"/>
    <p:sldId id="384" r:id="rId32"/>
    <p:sldId id="482" r:id="rId33"/>
    <p:sldId id="484" r:id="rId34"/>
    <p:sldId id="486" r:id="rId35"/>
    <p:sldId id="487" r:id="rId36"/>
    <p:sldId id="488" r:id="rId37"/>
    <p:sldId id="493" r:id="rId38"/>
    <p:sldId id="494" r:id="rId39"/>
    <p:sldId id="521" r:id="rId40"/>
    <p:sldId id="497" r:id="rId41"/>
    <p:sldId id="498" r:id="rId42"/>
    <p:sldId id="499" r:id="rId43"/>
    <p:sldId id="500" r:id="rId44"/>
    <p:sldId id="502" r:id="rId45"/>
    <p:sldId id="507" r:id="rId46"/>
    <p:sldId id="508" r:id="rId47"/>
    <p:sldId id="509" r:id="rId48"/>
    <p:sldId id="393" r:id="rId49"/>
    <p:sldId id="394" r:id="rId50"/>
    <p:sldId id="472" r:id="rId51"/>
    <p:sldId id="395" r:id="rId52"/>
    <p:sldId id="396" r:id="rId53"/>
    <p:sldId id="465" r:id="rId54"/>
    <p:sldId id="469" r:id="rId55"/>
    <p:sldId id="470" r:id="rId56"/>
    <p:sldId id="471" r:id="rId57"/>
    <p:sldId id="477" r:id="rId58"/>
    <p:sldId id="517" r:id="rId59"/>
    <p:sldId id="518" r:id="rId60"/>
    <p:sldId id="398" r:id="rId61"/>
    <p:sldId id="399" r:id="rId62"/>
    <p:sldId id="418" r:id="rId63"/>
    <p:sldId id="519" r:id="rId64"/>
  </p:sldIdLst>
  <p:sldSz cx="9144000" cy="6858000" type="screen4x3"/>
  <p:notesSz cx="6797675" cy="9856788"/>
  <p:defaultTextStyle>
    <a:defPPr>
      <a:defRPr lang="en-GB"/>
    </a:defPPr>
    <a:lvl1pPr algn="ctr" rtl="0" fontAlgn="base">
      <a:spcBef>
        <a:spcPct val="0"/>
      </a:spcBef>
      <a:spcAft>
        <a:spcPct val="0"/>
      </a:spcAft>
      <a:defRPr kern="1200">
        <a:solidFill>
          <a:schemeClr val="tx1"/>
        </a:solidFill>
        <a:latin typeface="Arial" pitchFamily="34" charset="0"/>
        <a:ea typeface="+mn-ea"/>
        <a:cs typeface="+mn-cs"/>
      </a:defRPr>
    </a:lvl1pPr>
    <a:lvl2pPr marL="457200" algn="ctr" rtl="0" fontAlgn="base">
      <a:spcBef>
        <a:spcPct val="0"/>
      </a:spcBef>
      <a:spcAft>
        <a:spcPct val="0"/>
      </a:spcAft>
      <a:defRPr kern="1200">
        <a:solidFill>
          <a:schemeClr val="tx1"/>
        </a:solidFill>
        <a:latin typeface="Arial" pitchFamily="34" charset="0"/>
        <a:ea typeface="+mn-ea"/>
        <a:cs typeface="+mn-cs"/>
      </a:defRPr>
    </a:lvl2pPr>
    <a:lvl3pPr marL="914400" algn="ctr" rtl="0" fontAlgn="base">
      <a:spcBef>
        <a:spcPct val="0"/>
      </a:spcBef>
      <a:spcAft>
        <a:spcPct val="0"/>
      </a:spcAft>
      <a:defRPr kern="1200">
        <a:solidFill>
          <a:schemeClr val="tx1"/>
        </a:solidFill>
        <a:latin typeface="Arial" pitchFamily="34" charset="0"/>
        <a:ea typeface="+mn-ea"/>
        <a:cs typeface="+mn-cs"/>
      </a:defRPr>
    </a:lvl3pPr>
    <a:lvl4pPr marL="1371600" algn="ctr" rtl="0" fontAlgn="base">
      <a:spcBef>
        <a:spcPct val="0"/>
      </a:spcBef>
      <a:spcAft>
        <a:spcPct val="0"/>
      </a:spcAft>
      <a:defRPr kern="1200">
        <a:solidFill>
          <a:schemeClr val="tx1"/>
        </a:solidFill>
        <a:latin typeface="Arial" pitchFamily="34" charset="0"/>
        <a:ea typeface="+mn-ea"/>
        <a:cs typeface="+mn-cs"/>
      </a:defRPr>
    </a:lvl4pPr>
    <a:lvl5pPr marL="1828800" algn="ctr"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A50021"/>
    <a:srgbClr val="F2143E"/>
    <a:srgbClr val="660033"/>
    <a:srgbClr val="F2DD1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snapToGrid="0">
      <p:cViewPr varScale="1">
        <p:scale>
          <a:sx n="103" d="100"/>
          <a:sy n="103" d="100"/>
        </p:scale>
        <p:origin x="246"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92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handoutMaster" Target="handoutMasters/handoutMaster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image" Target="../media/image9.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7282" name="Rectangle 2"/>
          <p:cNvSpPr>
            <a:spLocks noGrp="1" noChangeArrowheads="1"/>
          </p:cNvSpPr>
          <p:nvPr>
            <p:ph type="hdr" sz="quarter"/>
          </p:nvPr>
        </p:nvSpPr>
        <p:spPr bwMode="auto">
          <a:xfrm>
            <a:off x="0" y="0"/>
            <a:ext cx="2946400"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smtClean="0">
                <a:latin typeface="Arial" charset="0"/>
              </a:defRPr>
            </a:lvl1pPr>
          </a:lstStyle>
          <a:p>
            <a:pPr>
              <a:defRPr/>
            </a:pPr>
            <a:endParaRPr lang="en-GB" altLang="en-US" dirty="0"/>
          </a:p>
        </p:txBody>
      </p:sp>
      <p:sp>
        <p:nvSpPr>
          <p:cNvPr id="97283" name="Rectangle 3"/>
          <p:cNvSpPr>
            <a:spLocks noGrp="1" noChangeArrowheads="1"/>
          </p:cNvSpPr>
          <p:nvPr>
            <p:ph type="dt" sz="quarter" idx="1"/>
          </p:nvPr>
        </p:nvSpPr>
        <p:spPr bwMode="auto">
          <a:xfrm>
            <a:off x="3849688" y="0"/>
            <a:ext cx="2946400"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atin typeface="Arial" charset="0"/>
              </a:defRPr>
            </a:lvl1pPr>
          </a:lstStyle>
          <a:p>
            <a:pPr>
              <a:defRPr/>
            </a:pPr>
            <a:endParaRPr lang="en-GB" altLang="en-US" dirty="0"/>
          </a:p>
        </p:txBody>
      </p:sp>
      <p:sp>
        <p:nvSpPr>
          <p:cNvPr id="97284" name="Rectangle 4"/>
          <p:cNvSpPr>
            <a:spLocks noGrp="1" noChangeArrowheads="1"/>
          </p:cNvSpPr>
          <p:nvPr>
            <p:ph type="ftr" sz="quarter" idx="2"/>
          </p:nvPr>
        </p:nvSpPr>
        <p:spPr bwMode="auto">
          <a:xfrm>
            <a:off x="0" y="9361488"/>
            <a:ext cx="2946400"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smtClean="0">
                <a:latin typeface="Arial" charset="0"/>
              </a:defRPr>
            </a:lvl1pPr>
          </a:lstStyle>
          <a:p>
            <a:pPr>
              <a:defRPr/>
            </a:pPr>
            <a:endParaRPr lang="en-GB" altLang="en-US" dirty="0"/>
          </a:p>
        </p:txBody>
      </p:sp>
      <p:sp>
        <p:nvSpPr>
          <p:cNvPr id="97285" name="Rectangle 5"/>
          <p:cNvSpPr>
            <a:spLocks noGrp="1" noChangeArrowheads="1"/>
          </p:cNvSpPr>
          <p:nvPr>
            <p:ph type="sldNum" sz="quarter" idx="3"/>
          </p:nvPr>
        </p:nvSpPr>
        <p:spPr bwMode="auto">
          <a:xfrm>
            <a:off x="3849688" y="9361488"/>
            <a:ext cx="2946400"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atin typeface="Arial" charset="0"/>
              </a:defRPr>
            </a:lvl1pPr>
          </a:lstStyle>
          <a:p>
            <a:pPr>
              <a:defRPr/>
            </a:pPr>
            <a:fld id="{BC2CE749-4343-45BF-98F4-2BC37F5E1250}" type="slidenum">
              <a:rPr lang="en-GB" altLang="en-US"/>
              <a:pPr>
                <a:defRPr/>
              </a:pPr>
              <a:t>‹#›</a:t>
            </a:fld>
            <a:endParaRPr lang="en-GB" altLang="en-US" dirty="0"/>
          </a:p>
        </p:txBody>
      </p:sp>
    </p:spTree>
    <p:extLst>
      <p:ext uri="{BB962C8B-B14F-4D97-AF65-F5344CB8AC3E}">
        <p14:creationId xmlns:p14="http://schemas.microsoft.com/office/powerpoint/2010/main" val="2355321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46400"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smtClean="0">
                <a:latin typeface="Arial" charset="0"/>
              </a:defRPr>
            </a:lvl1pPr>
          </a:lstStyle>
          <a:p>
            <a:pPr>
              <a:defRPr/>
            </a:pPr>
            <a:endParaRPr lang="en-GB" altLang="en-US" dirty="0"/>
          </a:p>
        </p:txBody>
      </p:sp>
      <p:sp>
        <p:nvSpPr>
          <p:cNvPr id="4099" name="Rectangle 3"/>
          <p:cNvSpPr>
            <a:spLocks noGrp="1" noChangeArrowheads="1"/>
          </p:cNvSpPr>
          <p:nvPr>
            <p:ph type="dt" idx="1"/>
          </p:nvPr>
        </p:nvSpPr>
        <p:spPr bwMode="auto">
          <a:xfrm>
            <a:off x="3849688" y="0"/>
            <a:ext cx="2946400"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atin typeface="Arial" charset="0"/>
              </a:defRPr>
            </a:lvl1pPr>
          </a:lstStyle>
          <a:p>
            <a:pPr>
              <a:defRPr/>
            </a:pPr>
            <a:endParaRPr lang="en-GB" altLang="en-US" dirty="0"/>
          </a:p>
        </p:txBody>
      </p:sp>
      <p:sp>
        <p:nvSpPr>
          <p:cNvPr id="80900" name="Rectangle 4"/>
          <p:cNvSpPr>
            <a:spLocks noGrp="1" noRot="1" noChangeAspect="1" noChangeArrowheads="1" noTextEdit="1"/>
          </p:cNvSpPr>
          <p:nvPr>
            <p:ph type="sldImg" idx="2"/>
          </p:nvPr>
        </p:nvSpPr>
        <p:spPr bwMode="auto">
          <a:xfrm>
            <a:off x="935038" y="738188"/>
            <a:ext cx="4929187" cy="36972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1038" y="4679950"/>
            <a:ext cx="5435600" cy="4438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noProof="0" smtClean="0"/>
              <a:t>Click to edit Master text styles</a:t>
            </a:r>
          </a:p>
          <a:p>
            <a:pPr lvl="1"/>
            <a:r>
              <a:rPr lang="en-GB" altLang="en-US" noProof="0" smtClean="0"/>
              <a:t>Second level</a:t>
            </a:r>
          </a:p>
          <a:p>
            <a:pPr lvl="2"/>
            <a:r>
              <a:rPr lang="en-GB" altLang="en-US" noProof="0" smtClean="0"/>
              <a:t>Third level</a:t>
            </a:r>
          </a:p>
          <a:p>
            <a:pPr lvl="3"/>
            <a:r>
              <a:rPr lang="en-GB" altLang="en-US" noProof="0" smtClean="0"/>
              <a:t>Fourth level</a:t>
            </a:r>
          </a:p>
          <a:p>
            <a:pPr lvl="4"/>
            <a:r>
              <a:rPr lang="en-GB" altLang="en-US" noProof="0" smtClean="0"/>
              <a:t>Fifth level</a:t>
            </a:r>
          </a:p>
        </p:txBody>
      </p:sp>
      <p:sp>
        <p:nvSpPr>
          <p:cNvPr id="4102" name="Rectangle 6"/>
          <p:cNvSpPr>
            <a:spLocks noGrp="1" noChangeArrowheads="1"/>
          </p:cNvSpPr>
          <p:nvPr>
            <p:ph type="ftr" sz="quarter" idx="4"/>
          </p:nvPr>
        </p:nvSpPr>
        <p:spPr bwMode="auto">
          <a:xfrm>
            <a:off x="0" y="9361488"/>
            <a:ext cx="2946400"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smtClean="0">
                <a:latin typeface="Arial" charset="0"/>
              </a:defRPr>
            </a:lvl1pPr>
          </a:lstStyle>
          <a:p>
            <a:pPr>
              <a:defRPr/>
            </a:pPr>
            <a:endParaRPr lang="en-GB" altLang="en-US" dirty="0"/>
          </a:p>
        </p:txBody>
      </p:sp>
      <p:sp>
        <p:nvSpPr>
          <p:cNvPr id="4103" name="Rectangle 7"/>
          <p:cNvSpPr>
            <a:spLocks noGrp="1" noChangeArrowheads="1"/>
          </p:cNvSpPr>
          <p:nvPr>
            <p:ph type="sldNum" sz="quarter" idx="5"/>
          </p:nvPr>
        </p:nvSpPr>
        <p:spPr bwMode="auto">
          <a:xfrm>
            <a:off x="3849688" y="9361488"/>
            <a:ext cx="2946400"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atin typeface="Arial" charset="0"/>
              </a:defRPr>
            </a:lvl1pPr>
          </a:lstStyle>
          <a:p>
            <a:pPr>
              <a:defRPr/>
            </a:pPr>
            <a:fld id="{E6A774D7-9CE6-4B30-9912-B9E7A8654A29}" type="slidenum">
              <a:rPr lang="en-GB" altLang="en-US"/>
              <a:pPr>
                <a:defRPr/>
              </a:pPr>
              <a:t>‹#›</a:t>
            </a:fld>
            <a:endParaRPr lang="en-GB" altLang="en-US" dirty="0"/>
          </a:p>
        </p:txBody>
      </p:sp>
    </p:spTree>
    <p:extLst>
      <p:ext uri="{BB962C8B-B14F-4D97-AF65-F5344CB8AC3E}">
        <p14:creationId xmlns:p14="http://schemas.microsoft.com/office/powerpoint/2010/main" val="8175430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78B2D02E-FBF3-42BC-9A34-59928405F789}" type="slidenum">
              <a:rPr lang="en-GB" altLang="en-US"/>
              <a:pPr eaLnBrk="1" hangingPunct="1"/>
              <a:t>1</a:t>
            </a:fld>
            <a:endParaRPr lang="en-GB" altLang="en-US" dirty="0"/>
          </a:p>
        </p:txBody>
      </p:sp>
      <p:sp>
        <p:nvSpPr>
          <p:cNvPr id="81923" name="Rectangle 2"/>
          <p:cNvSpPr>
            <a:spLocks noGrp="1" noRot="1" noChangeAspect="1" noChangeArrowheads="1" noTextEdit="1"/>
          </p:cNvSpPr>
          <p:nvPr>
            <p:ph type="sldImg"/>
          </p:nvPr>
        </p:nvSpPr>
        <p:spPr>
          <a:xfrm>
            <a:off x="925513" y="738188"/>
            <a:ext cx="4948237" cy="3711575"/>
          </a:xfrm>
          <a:ln/>
        </p:spPr>
      </p:sp>
      <p:sp>
        <p:nvSpPr>
          <p:cNvPr id="81924"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3501125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1F1F008E-F713-4603-B5D9-4E1CFD195410}" type="slidenum">
              <a:rPr lang="en-GB" altLang="en-US"/>
              <a:pPr eaLnBrk="1" hangingPunct="1"/>
              <a:t>2</a:t>
            </a:fld>
            <a:endParaRPr lang="en-GB" altLang="en-US" dirty="0"/>
          </a:p>
        </p:txBody>
      </p:sp>
      <p:sp>
        <p:nvSpPr>
          <p:cNvPr id="84995" name="Rectangle 2"/>
          <p:cNvSpPr>
            <a:spLocks noGrp="1" noRot="1" noChangeAspect="1" noChangeArrowheads="1" noTextEdit="1"/>
          </p:cNvSpPr>
          <p:nvPr>
            <p:ph type="sldImg"/>
          </p:nvPr>
        </p:nvSpPr>
        <p:spPr>
          <a:xfrm>
            <a:off x="925513" y="738188"/>
            <a:ext cx="4948237" cy="3711575"/>
          </a:xfrm>
          <a:ln/>
        </p:spPr>
      </p:sp>
      <p:sp>
        <p:nvSpPr>
          <p:cNvPr id="84996"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1139159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DE554C47-5534-4EBB-83A6-1406271A45E1}" type="slidenum">
              <a:rPr lang="en-GB" altLang="en-US"/>
              <a:pPr eaLnBrk="1" hangingPunct="1"/>
              <a:t>3</a:t>
            </a:fld>
            <a:endParaRPr lang="en-GB" altLang="en-US" dirty="0"/>
          </a:p>
        </p:txBody>
      </p:sp>
      <p:sp>
        <p:nvSpPr>
          <p:cNvPr id="86019" name="Rectangle 2"/>
          <p:cNvSpPr>
            <a:spLocks noGrp="1" noRot="1" noChangeAspect="1" noChangeArrowheads="1" noTextEdit="1"/>
          </p:cNvSpPr>
          <p:nvPr>
            <p:ph type="sldImg"/>
          </p:nvPr>
        </p:nvSpPr>
        <p:spPr>
          <a:xfrm>
            <a:off x="925513" y="738188"/>
            <a:ext cx="4948237" cy="3711575"/>
          </a:xfrm>
          <a:ln/>
        </p:spPr>
      </p:sp>
      <p:sp>
        <p:nvSpPr>
          <p:cNvPr id="86020"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7448273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87BA572B-D08D-42F0-B593-42A54E20CFC5}" type="slidenum">
              <a:rPr lang="en-GB" altLang="en-US"/>
              <a:pPr eaLnBrk="1" hangingPunct="1"/>
              <a:t>5</a:t>
            </a:fld>
            <a:endParaRPr lang="en-GB" altLang="en-US" dirty="0"/>
          </a:p>
        </p:txBody>
      </p:sp>
      <p:sp>
        <p:nvSpPr>
          <p:cNvPr id="87043" name="Rectangle 2"/>
          <p:cNvSpPr>
            <a:spLocks noGrp="1" noRot="1" noChangeAspect="1" noChangeArrowheads="1" noTextEdit="1"/>
          </p:cNvSpPr>
          <p:nvPr>
            <p:ph type="sldImg"/>
          </p:nvPr>
        </p:nvSpPr>
        <p:spPr>
          <a:xfrm>
            <a:off x="925513" y="738188"/>
            <a:ext cx="4948237" cy="3711575"/>
          </a:xfrm>
          <a:ln/>
        </p:spPr>
      </p:sp>
      <p:sp>
        <p:nvSpPr>
          <p:cNvPr id="87044"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31234912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6238D228-A221-47BA-BA13-CE28AEAB0008}" type="slidenum">
              <a:rPr lang="en-GB" altLang="en-US"/>
              <a:pPr eaLnBrk="1" hangingPunct="1"/>
              <a:t>6</a:t>
            </a:fld>
            <a:endParaRPr lang="en-GB" altLang="en-US" dirty="0"/>
          </a:p>
        </p:txBody>
      </p:sp>
      <p:sp>
        <p:nvSpPr>
          <p:cNvPr id="88067" name="Rectangle 2"/>
          <p:cNvSpPr>
            <a:spLocks noGrp="1" noRot="1" noChangeAspect="1" noChangeArrowheads="1" noTextEdit="1"/>
          </p:cNvSpPr>
          <p:nvPr>
            <p:ph type="sldImg"/>
          </p:nvPr>
        </p:nvSpPr>
        <p:spPr>
          <a:xfrm>
            <a:off x="925513" y="738188"/>
            <a:ext cx="4948237" cy="3711575"/>
          </a:xfrm>
          <a:ln/>
        </p:spPr>
      </p:sp>
      <p:sp>
        <p:nvSpPr>
          <p:cNvPr id="88068"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4167943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lvl1pPr algn="l" eaLnBrk="0" hangingPunct="0">
              <a:spcBef>
                <a:spcPct val="30000"/>
              </a:spcBef>
              <a:defRPr sz="1200">
                <a:solidFill>
                  <a:schemeClr val="tx1"/>
                </a:solidFill>
                <a:latin typeface="Arial" charset="0"/>
              </a:defRPr>
            </a:lvl1pPr>
            <a:lvl2pPr marL="742950" indent="-285750" algn="l" eaLnBrk="0" hangingPunct="0">
              <a:spcBef>
                <a:spcPct val="30000"/>
              </a:spcBef>
              <a:defRPr sz="1200">
                <a:solidFill>
                  <a:schemeClr val="tx1"/>
                </a:solidFill>
                <a:latin typeface="Arial" charset="0"/>
              </a:defRPr>
            </a:lvl2pPr>
            <a:lvl3pPr marL="1143000" indent="-228600" algn="l" eaLnBrk="0" hangingPunct="0">
              <a:spcBef>
                <a:spcPct val="30000"/>
              </a:spcBef>
              <a:defRPr sz="1200">
                <a:solidFill>
                  <a:schemeClr val="tx1"/>
                </a:solidFill>
                <a:latin typeface="Arial" charset="0"/>
              </a:defRPr>
            </a:lvl3pPr>
            <a:lvl4pPr marL="1600200" indent="-228600" algn="l" eaLnBrk="0" hangingPunct="0">
              <a:spcBef>
                <a:spcPct val="30000"/>
              </a:spcBef>
              <a:defRPr sz="1200">
                <a:solidFill>
                  <a:schemeClr val="tx1"/>
                </a:solidFill>
                <a:latin typeface="Arial" charset="0"/>
              </a:defRPr>
            </a:lvl4pPr>
            <a:lvl5pPr marL="2057400" indent="-228600" algn="l"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lgn="r" eaLnBrk="1" hangingPunct="1">
              <a:spcBef>
                <a:spcPct val="0"/>
              </a:spcBef>
            </a:pPr>
            <a:fld id="{9C946D0E-CE47-47BF-BC9B-E732D2A41F35}" type="slidenum">
              <a:rPr lang="en-GB" altLang="en-US">
                <a:solidFill>
                  <a:prstClr val="black"/>
                </a:solidFill>
              </a:rPr>
              <a:pPr algn="r" eaLnBrk="1" hangingPunct="1">
                <a:spcBef>
                  <a:spcPct val="0"/>
                </a:spcBef>
              </a:pPr>
              <a:t>7</a:t>
            </a:fld>
            <a:endParaRPr lang="en-GB" altLang="en-US">
              <a:solidFill>
                <a:prstClr val="black"/>
              </a:solidFill>
            </a:endParaRPr>
          </a:p>
        </p:txBody>
      </p:sp>
      <p:sp>
        <p:nvSpPr>
          <p:cNvPr id="65539" name="Rectangle 7"/>
          <p:cNvSpPr txBox="1">
            <a:spLocks noGrp="1" noChangeArrowheads="1"/>
          </p:cNvSpPr>
          <p:nvPr/>
        </p:nvSpPr>
        <p:spPr bwMode="auto">
          <a:xfrm>
            <a:off x="3849688" y="9361821"/>
            <a:ext cx="2946400" cy="493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lgn="l" eaLnBrk="0" hangingPunct="0">
              <a:spcBef>
                <a:spcPct val="30000"/>
              </a:spcBef>
              <a:defRPr sz="1200">
                <a:solidFill>
                  <a:schemeClr val="tx1"/>
                </a:solidFill>
                <a:latin typeface="Arial" charset="0"/>
              </a:defRPr>
            </a:lvl1pPr>
            <a:lvl2pPr marL="742950" indent="-285750" algn="l" eaLnBrk="0" hangingPunct="0">
              <a:spcBef>
                <a:spcPct val="30000"/>
              </a:spcBef>
              <a:defRPr sz="1200">
                <a:solidFill>
                  <a:schemeClr val="tx1"/>
                </a:solidFill>
                <a:latin typeface="Arial" charset="0"/>
              </a:defRPr>
            </a:lvl2pPr>
            <a:lvl3pPr marL="1143000" indent="-228600" algn="l" eaLnBrk="0" hangingPunct="0">
              <a:spcBef>
                <a:spcPct val="30000"/>
              </a:spcBef>
              <a:defRPr sz="1200">
                <a:solidFill>
                  <a:schemeClr val="tx1"/>
                </a:solidFill>
                <a:latin typeface="Arial" charset="0"/>
              </a:defRPr>
            </a:lvl3pPr>
            <a:lvl4pPr marL="1600200" indent="-228600" algn="l" eaLnBrk="0" hangingPunct="0">
              <a:spcBef>
                <a:spcPct val="30000"/>
              </a:spcBef>
              <a:defRPr sz="1200">
                <a:solidFill>
                  <a:schemeClr val="tx1"/>
                </a:solidFill>
                <a:latin typeface="Arial" charset="0"/>
              </a:defRPr>
            </a:lvl4pPr>
            <a:lvl5pPr marL="2057400" indent="-228600" algn="l"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lgn="r" eaLnBrk="1" hangingPunct="1">
              <a:spcBef>
                <a:spcPct val="0"/>
              </a:spcBef>
            </a:pPr>
            <a:fld id="{AD246248-5F07-438F-8A27-4382E87BB485}" type="slidenum">
              <a:rPr lang="en-GB" altLang="en-US" smtClean="0">
                <a:solidFill>
                  <a:prstClr val="black"/>
                </a:solidFill>
              </a:rPr>
              <a:pPr algn="r" eaLnBrk="1" hangingPunct="1">
                <a:spcBef>
                  <a:spcPct val="0"/>
                </a:spcBef>
              </a:pPr>
              <a:t>7</a:t>
            </a:fld>
            <a:endParaRPr lang="en-GB" altLang="en-US" smtClean="0">
              <a:solidFill>
                <a:prstClr val="black"/>
              </a:solidFill>
            </a:endParaRPr>
          </a:p>
        </p:txBody>
      </p:sp>
      <p:sp>
        <p:nvSpPr>
          <p:cNvPr id="65540" name="Rectangle 2"/>
          <p:cNvSpPr>
            <a:spLocks noGrp="1" noRot="1" noChangeAspect="1" noChangeArrowheads="1" noTextEdit="1"/>
          </p:cNvSpPr>
          <p:nvPr>
            <p:ph type="sldImg"/>
          </p:nvPr>
        </p:nvSpPr>
        <p:spPr>
          <a:xfrm>
            <a:off x="925513" y="738188"/>
            <a:ext cx="4949825" cy="3711575"/>
          </a:xfrm>
          <a:ln/>
        </p:spPr>
      </p:sp>
      <p:sp>
        <p:nvSpPr>
          <p:cNvPr id="65541" name="Rectangle 3"/>
          <p:cNvSpPr>
            <a:spLocks noGrp="1" noChangeArrowheads="1"/>
          </p:cNvSpPr>
          <p:nvPr>
            <p:ph type="body" idx="1"/>
          </p:nvPr>
        </p:nvSpPr>
        <p:spPr>
          <a:xfrm>
            <a:off x="906463" y="4694309"/>
            <a:ext cx="4984750" cy="4451554"/>
          </a:xfrm>
          <a:noFill/>
        </p:spPr>
        <p:txBody>
          <a:bodyPr/>
          <a:lstStyle/>
          <a:p>
            <a:pPr eaLnBrk="1" hangingPunct="1">
              <a:buFontTx/>
              <a:buChar char="•"/>
            </a:pPr>
            <a:endParaRPr lang="en-US" altLang="en-US" smtClean="0"/>
          </a:p>
        </p:txBody>
      </p:sp>
    </p:spTree>
    <p:extLst>
      <p:ext uri="{BB962C8B-B14F-4D97-AF65-F5344CB8AC3E}">
        <p14:creationId xmlns:p14="http://schemas.microsoft.com/office/powerpoint/2010/main" val="37279877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EE138B67-6C07-4C50-B89A-BB2605ADC8A3}" type="slidenum">
              <a:rPr lang="en-GB" altLang="en-US"/>
              <a:pPr eaLnBrk="1" hangingPunct="1"/>
              <a:t>8</a:t>
            </a:fld>
            <a:endParaRPr lang="en-GB" altLang="en-US" dirty="0"/>
          </a:p>
        </p:txBody>
      </p:sp>
      <p:sp>
        <p:nvSpPr>
          <p:cNvPr id="92163" name="Rectangle 2"/>
          <p:cNvSpPr>
            <a:spLocks noGrp="1" noRot="1" noChangeAspect="1" noChangeArrowheads="1" noTextEdit="1"/>
          </p:cNvSpPr>
          <p:nvPr>
            <p:ph type="sldImg"/>
          </p:nvPr>
        </p:nvSpPr>
        <p:spPr>
          <a:xfrm>
            <a:off x="925513" y="738188"/>
            <a:ext cx="4948237" cy="3711575"/>
          </a:xfrm>
          <a:ln/>
        </p:spPr>
      </p:sp>
      <p:sp>
        <p:nvSpPr>
          <p:cNvPr id="92164"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145813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2E5CFABF-1C24-474C-BA38-37E6ADB72B1E}" type="slidenum">
              <a:rPr lang="en-GB" altLang="en-US"/>
              <a:pPr eaLnBrk="1" hangingPunct="1"/>
              <a:t>9</a:t>
            </a:fld>
            <a:endParaRPr lang="en-GB" altLang="en-US" dirty="0"/>
          </a:p>
        </p:txBody>
      </p:sp>
      <p:sp>
        <p:nvSpPr>
          <p:cNvPr id="93187" name="Rectangle 2"/>
          <p:cNvSpPr>
            <a:spLocks noGrp="1" noRot="1" noChangeAspect="1" noChangeArrowheads="1" noTextEdit="1"/>
          </p:cNvSpPr>
          <p:nvPr>
            <p:ph type="sldImg"/>
          </p:nvPr>
        </p:nvSpPr>
        <p:spPr>
          <a:xfrm>
            <a:off x="925513" y="738188"/>
            <a:ext cx="4948237" cy="3711575"/>
          </a:xfrm>
          <a:ln/>
        </p:spPr>
      </p:sp>
      <p:sp>
        <p:nvSpPr>
          <p:cNvPr id="93188"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19244677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AEFD2F2C-8FCB-413E-8677-7BAA75B1E66D}" type="slidenum">
              <a:rPr lang="en-GB" altLang="en-US"/>
              <a:pPr eaLnBrk="1" hangingPunct="1"/>
              <a:t>10</a:t>
            </a:fld>
            <a:endParaRPr lang="en-GB" altLang="en-US" dirty="0"/>
          </a:p>
        </p:txBody>
      </p:sp>
      <p:sp>
        <p:nvSpPr>
          <p:cNvPr id="94211" name="Rectangle 2"/>
          <p:cNvSpPr>
            <a:spLocks noGrp="1" noRot="1" noChangeAspect="1" noChangeArrowheads="1" noTextEdit="1"/>
          </p:cNvSpPr>
          <p:nvPr>
            <p:ph type="sldImg"/>
          </p:nvPr>
        </p:nvSpPr>
        <p:spPr>
          <a:xfrm>
            <a:off x="925513" y="738188"/>
            <a:ext cx="4948237" cy="3711575"/>
          </a:xfrm>
          <a:ln/>
        </p:spPr>
      </p:sp>
      <p:sp>
        <p:nvSpPr>
          <p:cNvPr id="94212"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37070710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553FB2A3-9742-4D92-BD52-518214BD9275}" type="slidenum">
              <a:rPr lang="en-GB" altLang="en-US"/>
              <a:pPr eaLnBrk="1" hangingPunct="1"/>
              <a:t>13</a:t>
            </a:fld>
            <a:endParaRPr lang="en-GB" altLang="en-US" dirty="0"/>
          </a:p>
        </p:txBody>
      </p:sp>
      <p:sp>
        <p:nvSpPr>
          <p:cNvPr id="96259" name="Rectangle 2"/>
          <p:cNvSpPr>
            <a:spLocks noGrp="1" noRot="1" noChangeAspect="1" noChangeArrowheads="1" noTextEdit="1"/>
          </p:cNvSpPr>
          <p:nvPr>
            <p:ph type="sldImg"/>
          </p:nvPr>
        </p:nvSpPr>
        <p:spPr>
          <a:xfrm>
            <a:off x="925513" y="738188"/>
            <a:ext cx="4948237" cy="3711575"/>
          </a:xfrm>
          <a:ln/>
        </p:spPr>
      </p:sp>
      <p:sp>
        <p:nvSpPr>
          <p:cNvPr id="96260"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20145209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BE426893-CCBD-4038-A3A1-8DBFF984AAFC}" type="slidenum">
              <a:rPr lang="en-GB" altLang="en-US"/>
              <a:pPr eaLnBrk="1" hangingPunct="1"/>
              <a:t>14</a:t>
            </a:fld>
            <a:endParaRPr lang="en-GB" altLang="en-US" dirty="0"/>
          </a:p>
        </p:txBody>
      </p:sp>
      <p:sp>
        <p:nvSpPr>
          <p:cNvPr id="97283" name="Rectangle 2"/>
          <p:cNvSpPr>
            <a:spLocks noGrp="1" noRot="1" noChangeAspect="1" noChangeArrowheads="1" noTextEdit="1"/>
          </p:cNvSpPr>
          <p:nvPr>
            <p:ph type="sldImg"/>
          </p:nvPr>
        </p:nvSpPr>
        <p:spPr>
          <a:xfrm>
            <a:off x="925513" y="738188"/>
            <a:ext cx="4948237" cy="3711575"/>
          </a:xfrm>
          <a:ln/>
        </p:spPr>
      </p:sp>
      <p:sp>
        <p:nvSpPr>
          <p:cNvPr id="97284"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16037756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lvl1pPr algn="l" eaLnBrk="0" hangingPunct="0">
              <a:spcBef>
                <a:spcPct val="30000"/>
              </a:spcBef>
              <a:defRPr sz="1200">
                <a:solidFill>
                  <a:schemeClr val="tx1"/>
                </a:solidFill>
                <a:latin typeface="Arial" charset="0"/>
              </a:defRPr>
            </a:lvl1pPr>
            <a:lvl2pPr marL="742950" indent="-285750" algn="l" eaLnBrk="0" hangingPunct="0">
              <a:spcBef>
                <a:spcPct val="30000"/>
              </a:spcBef>
              <a:defRPr sz="1200">
                <a:solidFill>
                  <a:schemeClr val="tx1"/>
                </a:solidFill>
                <a:latin typeface="Arial" charset="0"/>
              </a:defRPr>
            </a:lvl2pPr>
            <a:lvl3pPr marL="1143000" indent="-228600" algn="l" eaLnBrk="0" hangingPunct="0">
              <a:spcBef>
                <a:spcPct val="30000"/>
              </a:spcBef>
              <a:defRPr sz="1200">
                <a:solidFill>
                  <a:schemeClr val="tx1"/>
                </a:solidFill>
                <a:latin typeface="Arial" charset="0"/>
              </a:defRPr>
            </a:lvl3pPr>
            <a:lvl4pPr marL="1600200" indent="-228600" algn="l" eaLnBrk="0" hangingPunct="0">
              <a:spcBef>
                <a:spcPct val="30000"/>
              </a:spcBef>
              <a:defRPr sz="1200">
                <a:solidFill>
                  <a:schemeClr val="tx1"/>
                </a:solidFill>
                <a:latin typeface="Arial" charset="0"/>
              </a:defRPr>
            </a:lvl4pPr>
            <a:lvl5pPr marL="2057400" indent="-228600" algn="l"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lgn="r" eaLnBrk="1" hangingPunct="1">
              <a:spcBef>
                <a:spcPct val="0"/>
              </a:spcBef>
            </a:pPr>
            <a:fld id="{74A5945B-90A6-45A1-80DB-6CDA8BDB5139}" type="slidenum">
              <a:rPr lang="en-GB" altLang="en-US">
                <a:solidFill>
                  <a:prstClr val="black"/>
                </a:solidFill>
              </a:rPr>
              <a:pPr algn="r" eaLnBrk="1" hangingPunct="1">
                <a:spcBef>
                  <a:spcPct val="0"/>
                </a:spcBef>
              </a:pPr>
              <a:t>15</a:t>
            </a:fld>
            <a:endParaRPr lang="en-GB" altLang="en-US">
              <a:solidFill>
                <a:prstClr val="black"/>
              </a:solidFill>
            </a:endParaRPr>
          </a:p>
        </p:txBody>
      </p:sp>
      <p:sp>
        <p:nvSpPr>
          <p:cNvPr id="74755" name="Rectangle 2"/>
          <p:cNvSpPr>
            <a:spLocks noGrp="1" noRot="1" noChangeAspect="1" noChangeArrowheads="1" noTextEdit="1"/>
          </p:cNvSpPr>
          <p:nvPr>
            <p:ph type="sldImg"/>
          </p:nvPr>
        </p:nvSpPr>
        <p:spPr>
          <a:xfrm>
            <a:off x="925513" y="738188"/>
            <a:ext cx="4949825" cy="3711575"/>
          </a:xfrm>
          <a:ln/>
        </p:spPr>
      </p:sp>
      <p:sp>
        <p:nvSpPr>
          <p:cNvPr id="74756" name="Rectangle 3"/>
          <p:cNvSpPr>
            <a:spLocks noGrp="1" noChangeArrowheads="1"/>
          </p:cNvSpPr>
          <p:nvPr>
            <p:ph type="body" idx="1"/>
          </p:nvPr>
        </p:nvSpPr>
        <p:spPr>
          <a:xfrm>
            <a:off x="906463" y="4694309"/>
            <a:ext cx="4984750" cy="4451554"/>
          </a:xfrm>
          <a:noFill/>
        </p:spPr>
        <p:txBody>
          <a:bodyPr/>
          <a:lstStyle/>
          <a:p>
            <a:pPr eaLnBrk="1" hangingPunct="1">
              <a:buFontTx/>
              <a:buChar char="•"/>
            </a:pPr>
            <a:endParaRPr lang="en-US" altLang="en-US" smtClean="0"/>
          </a:p>
        </p:txBody>
      </p:sp>
    </p:spTree>
    <p:extLst>
      <p:ext uri="{BB962C8B-B14F-4D97-AF65-F5344CB8AC3E}">
        <p14:creationId xmlns:p14="http://schemas.microsoft.com/office/powerpoint/2010/main" val="20470920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CE76B6E5-B8F1-4974-B751-3E81BA62763D}" type="slidenum">
              <a:rPr lang="en-GB" altLang="en-US"/>
              <a:pPr eaLnBrk="1" hangingPunct="1"/>
              <a:t>16</a:t>
            </a:fld>
            <a:endParaRPr lang="en-GB" altLang="en-US" dirty="0"/>
          </a:p>
        </p:txBody>
      </p:sp>
      <p:sp>
        <p:nvSpPr>
          <p:cNvPr id="99331" name="Rectangle 2"/>
          <p:cNvSpPr>
            <a:spLocks noGrp="1" noRot="1" noChangeAspect="1" noChangeArrowheads="1" noTextEdit="1"/>
          </p:cNvSpPr>
          <p:nvPr>
            <p:ph type="sldImg"/>
          </p:nvPr>
        </p:nvSpPr>
        <p:spPr>
          <a:xfrm>
            <a:off x="925513" y="738188"/>
            <a:ext cx="4948237" cy="3711575"/>
          </a:xfrm>
          <a:ln/>
        </p:spPr>
      </p:sp>
      <p:sp>
        <p:nvSpPr>
          <p:cNvPr id="99332"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23968006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31B4A620-00B7-4402-99EB-BCBB959AD508}" type="slidenum">
              <a:rPr lang="en-GB" altLang="en-US"/>
              <a:pPr eaLnBrk="1" hangingPunct="1"/>
              <a:t>17</a:t>
            </a:fld>
            <a:endParaRPr lang="en-GB" altLang="en-US" dirty="0"/>
          </a:p>
        </p:txBody>
      </p:sp>
      <p:sp>
        <p:nvSpPr>
          <p:cNvPr id="100355" name="Rectangle 2"/>
          <p:cNvSpPr>
            <a:spLocks noGrp="1" noRot="1" noChangeAspect="1" noChangeArrowheads="1" noTextEdit="1"/>
          </p:cNvSpPr>
          <p:nvPr>
            <p:ph type="sldImg"/>
          </p:nvPr>
        </p:nvSpPr>
        <p:spPr>
          <a:xfrm>
            <a:off x="925513" y="738188"/>
            <a:ext cx="4948237" cy="3711575"/>
          </a:xfrm>
          <a:ln/>
        </p:spPr>
      </p:sp>
      <p:sp>
        <p:nvSpPr>
          <p:cNvPr id="100356"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22748002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ED81B00C-A4A5-4DF7-8F15-F77767B944EC}" type="slidenum">
              <a:rPr lang="en-GB" altLang="en-US"/>
              <a:pPr eaLnBrk="1" hangingPunct="1"/>
              <a:t>18</a:t>
            </a:fld>
            <a:endParaRPr lang="en-GB" altLang="en-US" dirty="0"/>
          </a:p>
        </p:txBody>
      </p:sp>
      <p:sp>
        <p:nvSpPr>
          <p:cNvPr id="101379" name="Rectangle 2"/>
          <p:cNvSpPr>
            <a:spLocks noGrp="1" noRot="1" noChangeAspect="1" noChangeArrowheads="1" noTextEdit="1"/>
          </p:cNvSpPr>
          <p:nvPr>
            <p:ph type="sldImg"/>
          </p:nvPr>
        </p:nvSpPr>
        <p:spPr>
          <a:xfrm>
            <a:off x="925513" y="738188"/>
            <a:ext cx="4948237" cy="3711575"/>
          </a:xfrm>
          <a:ln/>
        </p:spPr>
      </p:sp>
      <p:sp>
        <p:nvSpPr>
          <p:cNvPr id="101380"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1021036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43114637-5060-4F49-B248-51C3BEEB7261}" type="slidenum">
              <a:rPr lang="en-GB" altLang="en-US"/>
              <a:pPr eaLnBrk="1" hangingPunct="1"/>
              <a:t>19</a:t>
            </a:fld>
            <a:endParaRPr lang="en-GB" altLang="en-US" dirty="0"/>
          </a:p>
        </p:txBody>
      </p:sp>
      <p:sp>
        <p:nvSpPr>
          <p:cNvPr id="102403" name="Rectangle 2"/>
          <p:cNvSpPr>
            <a:spLocks noGrp="1" noRot="1" noChangeAspect="1" noChangeArrowheads="1" noTextEdit="1"/>
          </p:cNvSpPr>
          <p:nvPr>
            <p:ph type="sldImg"/>
          </p:nvPr>
        </p:nvSpPr>
        <p:spPr>
          <a:xfrm>
            <a:off x="925513" y="738188"/>
            <a:ext cx="4948237" cy="3711575"/>
          </a:xfrm>
          <a:ln/>
        </p:spPr>
      </p:sp>
      <p:sp>
        <p:nvSpPr>
          <p:cNvPr id="102404"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20051031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A31DDA8E-423C-4894-A670-B2D77BDD7A24}" type="slidenum">
              <a:rPr lang="en-GB" altLang="en-US"/>
              <a:pPr eaLnBrk="1" hangingPunct="1"/>
              <a:t>20</a:t>
            </a:fld>
            <a:endParaRPr lang="en-GB" altLang="en-US" dirty="0"/>
          </a:p>
        </p:txBody>
      </p:sp>
      <p:sp>
        <p:nvSpPr>
          <p:cNvPr id="103427" name="Rectangle 2"/>
          <p:cNvSpPr>
            <a:spLocks noGrp="1" noRot="1" noChangeAspect="1" noChangeArrowheads="1" noTextEdit="1"/>
          </p:cNvSpPr>
          <p:nvPr>
            <p:ph type="sldImg"/>
          </p:nvPr>
        </p:nvSpPr>
        <p:spPr>
          <a:xfrm>
            <a:off x="925513" y="738188"/>
            <a:ext cx="4948237" cy="3711575"/>
          </a:xfrm>
          <a:ln/>
        </p:spPr>
      </p:sp>
      <p:sp>
        <p:nvSpPr>
          <p:cNvPr id="103428"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2741095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AE0920C6-F528-4BDC-8C77-CA2AF78782A3}" type="slidenum">
              <a:rPr lang="en-GB" altLang="en-US"/>
              <a:pPr eaLnBrk="1" hangingPunct="1"/>
              <a:t>21</a:t>
            </a:fld>
            <a:endParaRPr lang="en-GB" altLang="en-US" dirty="0"/>
          </a:p>
        </p:txBody>
      </p:sp>
      <p:sp>
        <p:nvSpPr>
          <p:cNvPr id="104451" name="Rectangle 2"/>
          <p:cNvSpPr>
            <a:spLocks noGrp="1" noRot="1" noChangeAspect="1" noChangeArrowheads="1" noTextEdit="1"/>
          </p:cNvSpPr>
          <p:nvPr>
            <p:ph type="sldImg"/>
          </p:nvPr>
        </p:nvSpPr>
        <p:spPr>
          <a:xfrm>
            <a:off x="925513" y="738188"/>
            <a:ext cx="4948237" cy="3711575"/>
          </a:xfrm>
          <a:ln/>
        </p:spPr>
      </p:sp>
      <p:sp>
        <p:nvSpPr>
          <p:cNvPr id="104452"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3321550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1B008AF3-962F-400A-8033-3CB09950C04C}" type="slidenum">
              <a:rPr lang="en-GB" altLang="en-US"/>
              <a:pPr eaLnBrk="1" hangingPunct="1"/>
              <a:t>22</a:t>
            </a:fld>
            <a:endParaRPr lang="en-GB" altLang="en-US" dirty="0"/>
          </a:p>
        </p:txBody>
      </p:sp>
      <p:sp>
        <p:nvSpPr>
          <p:cNvPr id="105475" name="Rectangle 2"/>
          <p:cNvSpPr>
            <a:spLocks noGrp="1" noRot="1" noChangeAspect="1" noChangeArrowheads="1" noTextEdit="1"/>
          </p:cNvSpPr>
          <p:nvPr>
            <p:ph type="sldImg"/>
          </p:nvPr>
        </p:nvSpPr>
        <p:spPr>
          <a:xfrm>
            <a:off x="925513" y="738188"/>
            <a:ext cx="4948237" cy="3711575"/>
          </a:xfrm>
          <a:ln/>
        </p:spPr>
      </p:sp>
      <p:sp>
        <p:nvSpPr>
          <p:cNvPr id="105476"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6253660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5F3898AD-1F62-4CB7-8ABE-7E908C71CB0B}" type="slidenum">
              <a:rPr lang="en-GB" altLang="en-US"/>
              <a:pPr eaLnBrk="1" hangingPunct="1"/>
              <a:t>24</a:t>
            </a:fld>
            <a:endParaRPr lang="en-GB" altLang="en-US" dirty="0"/>
          </a:p>
        </p:txBody>
      </p:sp>
      <p:sp>
        <p:nvSpPr>
          <p:cNvPr id="106499" name="Rectangle 2"/>
          <p:cNvSpPr>
            <a:spLocks noGrp="1" noRot="1" noChangeAspect="1" noChangeArrowheads="1" noTextEdit="1"/>
          </p:cNvSpPr>
          <p:nvPr>
            <p:ph type="sldImg"/>
          </p:nvPr>
        </p:nvSpPr>
        <p:spPr>
          <a:xfrm>
            <a:off x="925513" y="738188"/>
            <a:ext cx="4948237" cy="3711575"/>
          </a:xfrm>
          <a:ln/>
        </p:spPr>
      </p:sp>
      <p:sp>
        <p:nvSpPr>
          <p:cNvPr id="106500"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36496958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B8995D67-93A9-46FB-8012-C66F8EC569FB}" type="slidenum">
              <a:rPr lang="en-GB" altLang="en-US"/>
              <a:pPr eaLnBrk="1" hangingPunct="1"/>
              <a:t>25</a:t>
            </a:fld>
            <a:endParaRPr lang="en-GB" altLang="en-US" dirty="0"/>
          </a:p>
        </p:txBody>
      </p:sp>
      <p:sp>
        <p:nvSpPr>
          <p:cNvPr id="107523" name="Rectangle 2"/>
          <p:cNvSpPr>
            <a:spLocks noGrp="1" noRot="1" noChangeAspect="1" noChangeArrowheads="1" noTextEdit="1"/>
          </p:cNvSpPr>
          <p:nvPr>
            <p:ph type="sldImg"/>
          </p:nvPr>
        </p:nvSpPr>
        <p:spPr>
          <a:xfrm>
            <a:off x="925513" y="738188"/>
            <a:ext cx="4948237" cy="3711575"/>
          </a:xfrm>
          <a:ln/>
        </p:spPr>
      </p:sp>
      <p:sp>
        <p:nvSpPr>
          <p:cNvPr id="107524"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12702319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6C2A3E7B-72B6-417B-9656-63F84AEEC4D8}" type="slidenum">
              <a:rPr lang="en-GB" altLang="en-US"/>
              <a:pPr eaLnBrk="1" hangingPunct="1"/>
              <a:t>26</a:t>
            </a:fld>
            <a:endParaRPr lang="en-GB" altLang="en-US" dirty="0"/>
          </a:p>
        </p:txBody>
      </p:sp>
      <p:sp>
        <p:nvSpPr>
          <p:cNvPr id="108547" name="Rectangle 2"/>
          <p:cNvSpPr>
            <a:spLocks noGrp="1" noRot="1" noChangeAspect="1" noChangeArrowheads="1" noTextEdit="1"/>
          </p:cNvSpPr>
          <p:nvPr>
            <p:ph type="sldImg"/>
          </p:nvPr>
        </p:nvSpPr>
        <p:spPr>
          <a:xfrm>
            <a:off x="925513" y="738188"/>
            <a:ext cx="4948237" cy="3711575"/>
          </a:xfrm>
          <a:ln/>
        </p:spPr>
      </p:sp>
      <p:sp>
        <p:nvSpPr>
          <p:cNvPr id="108548"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24959277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8894ACEB-FF02-4560-BA0F-13945F1F4587}" type="slidenum">
              <a:rPr lang="en-GB" altLang="en-US"/>
              <a:pPr eaLnBrk="1" hangingPunct="1"/>
              <a:t>27</a:t>
            </a:fld>
            <a:endParaRPr lang="en-GB" altLang="en-US" dirty="0"/>
          </a:p>
        </p:txBody>
      </p:sp>
      <p:sp>
        <p:nvSpPr>
          <p:cNvPr id="109571" name="Rectangle 2"/>
          <p:cNvSpPr>
            <a:spLocks noGrp="1" noRot="1" noChangeAspect="1" noChangeArrowheads="1" noTextEdit="1"/>
          </p:cNvSpPr>
          <p:nvPr>
            <p:ph type="sldImg"/>
          </p:nvPr>
        </p:nvSpPr>
        <p:spPr>
          <a:xfrm>
            <a:off x="925513" y="738188"/>
            <a:ext cx="4948237" cy="3711575"/>
          </a:xfrm>
          <a:ln/>
        </p:spPr>
      </p:sp>
      <p:sp>
        <p:nvSpPr>
          <p:cNvPr id="109572"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33341692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45A2C10D-69AC-4AAB-A906-CC33D1C21393}" type="slidenum">
              <a:rPr lang="en-GB" altLang="en-US">
                <a:solidFill>
                  <a:prstClr val="black"/>
                </a:solidFill>
              </a:rPr>
              <a:pPr eaLnBrk="1" hangingPunct="1"/>
              <a:t>29</a:t>
            </a:fld>
            <a:endParaRPr lang="en-GB" altLang="en-US" dirty="0">
              <a:solidFill>
                <a:prstClr val="black"/>
              </a:solidFill>
            </a:endParaRPr>
          </a:p>
        </p:txBody>
      </p:sp>
      <p:sp>
        <p:nvSpPr>
          <p:cNvPr id="113667" name="Rectangle 2"/>
          <p:cNvSpPr>
            <a:spLocks noGrp="1" noRot="1" noChangeAspect="1" noChangeArrowheads="1" noTextEdit="1"/>
          </p:cNvSpPr>
          <p:nvPr>
            <p:ph type="sldImg"/>
          </p:nvPr>
        </p:nvSpPr>
        <p:spPr>
          <a:xfrm>
            <a:off x="935038" y="739775"/>
            <a:ext cx="4927600" cy="3695700"/>
          </a:xfrm>
          <a:ln/>
        </p:spPr>
      </p:sp>
      <p:sp>
        <p:nvSpPr>
          <p:cNvPr id="113668" name="Rectangle 3"/>
          <p:cNvSpPr>
            <a:spLocks noGrp="1" noChangeArrowheads="1"/>
          </p:cNvSpPr>
          <p:nvPr>
            <p:ph type="body" idx="1"/>
          </p:nvPr>
        </p:nvSpPr>
        <p:spPr>
          <a:xfrm>
            <a:off x="679450" y="4681538"/>
            <a:ext cx="5438775" cy="44354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dirty="0" smtClean="0">
              <a:latin typeface="Arial" pitchFamily="34" charset="0"/>
            </a:endParaRPr>
          </a:p>
          <a:p>
            <a:pPr eaLnBrk="1" hangingPunct="1">
              <a:spcBef>
                <a:spcPct val="0"/>
              </a:spcBef>
            </a:pPr>
            <a:endParaRPr lang="en-GB" altLang="en-US" dirty="0" smtClean="0">
              <a:latin typeface="Arial" pitchFamily="34" charset="0"/>
            </a:endParaRPr>
          </a:p>
          <a:p>
            <a:pPr eaLnBrk="1" hangingPunct="1">
              <a:spcBef>
                <a:spcPct val="0"/>
              </a:spcBef>
            </a:pPr>
            <a:endParaRPr lang="en-GB" altLang="en-US" dirty="0" smtClean="0">
              <a:latin typeface="Arial" pitchFamily="34" charset="0"/>
            </a:endParaRPr>
          </a:p>
        </p:txBody>
      </p:sp>
    </p:spTree>
    <p:extLst>
      <p:ext uri="{BB962C8B-B14F-4D97-AF65-F5344CB8AC3E}">
        <p14:creationId xmlns:p14="http://schemas.microsoft.com/office/powerpoint/2010/main" val="26837324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8BBB3D1E-71C7-46A1-B0AC-FE78F7E999F5}" type="slidenum">
              <a:rPr lang="en-GB" altLang="en-US">
                <a:solidFill>
                  <a:prstClr val="black"/>
                </a:solidFill>
              </a:rPr>
              <a:pPr eaLnBrk="1" hangingPunct="1"/>
              <a:t>30</a:t>
            </a:fld>
            <a:endParaRPr lang="en-GB" altLang="en-US" dirty="0">
              <a:solidFill>
                <a:prstClr val="black"/>
              </a:solidFill>
            </a:endParaRPr>
          </a:p>
        </p:txBody>
      </p:sp>
      <p:sp>
        <p:nvSpPr>
          <p:cNvPr id="114691" name="Rectangle 2"/>
          <p:cNvSpPr>
            <a:spLocks noGrp="1" noRot="1" noChangeAspect="1" noChangeArrowheads="1" noTextEdit="1"/>
          </p:cNvSpPr>
          <p:nvPr>
            <p:ph type="sldImg"/>
          </p:nvPr>
        </p:nvSpPr>
        <p:spPr>
          <a:xfrm>
            <a:off x="935038" y="739775"/>
            <a:ext cx="4927600" cy="3695700"/>
          </a:xfrm>
          <a:ln/>
        </p:spPr>
      </p:sp>
      <p:sp>
        <p:nvSpPr>
          <p:cNvPr id="114692" name="Rectangle 3"/>
          <p:cNvSpPr>
            <a:spLocks noGrp="1" noChangeArrowheads="1"/>
          </p:cNvSpPr>
          <p:nvPr>
            <p:ph type="body" idx="1"/>
          </p:nvPr>
        </p:nvSpPr>
        <p:spPr>
          <a:xfrm>
            <a:off x="679450" y="4681538"/>
            <a:ext cx="5438775" cy="44354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dirty="0" smtClean="0">
              <a:latin typeface="Arial" pitchFamily="34" charset="0"/>
            </a:endParaRPr>
          </a:p>
        </p:txBody>
      </p:sp>
    </p:spTree>
    <p:extLst>
      <p:ext uri="{BB962C8B-B14F-4D97-AF65-F5344CB8AC3E}">
        <p14:creationId xmlns:p14="http://schemas.microsoft.com/office/powerpoint/2010/main" val="12927546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Arial" pitchFamily="34" charset="0"/>
              </a:defRPr>
            </a:lvl1pPr>
            <a:lvl2pPr marL="742950" indent="-285750" algn="l" eaLnBrk="0" hangingPunct="0">
              <a:spcBef>
                <a:spcPct val="30000"/>
              </a:spcBef>
              <a:defRPr sz="1200">
                <a:solidFill>
                  <a:schemeClr val="tx1"/>
                </a:solidFill>
                <a:latin typeface="Arial" pitchFamily="34" charset="0"/>
              </a:defRPr>
            </a:lvl2pPr>
            <a:lvl3pPr marL="1143000" indent="-228600" algn="l" eaLnBrk="0" hangingPunct="0">
              <a:spcBef>
                <a:spcPct val="30000"/>
              </a:spcBef>
              <a:defRPr sz="1200">
                <a:solidFill>
                  <a:schemeClr val="tx1"/>
                </a:solidFill>
                <a:latin typeface="Arial" pitchFamily="34" charset="0"/>
              </a:defRPr>
            </a:lvl3pPr>
            <a:lvl4pPr marL="1600200" indent="-228600" algn="l" eaLnBrk="0" hangingPunct="0">
              <a:spcBef>
                <a:spcPct val="30000"/>
              </a:spcBef>
              <a:defRPr sz="1200">
                <a:solidFill>
                  <a:schemeClr val="tx1"/>
                </a:solidFill>
                <a:latin typeface="Arial" pitchFamily="34" charset="0"/>
              </a:defRPr>
            </a:lvl4pPr>
            <a:lvl5pPr marL="2057400" indent="-228600" algn="l"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algn="r" eaLnBrk="1" hangingPunct="1">
              <a:spcBef>
                <a:spcPct val="0"/>
              </a:spcBef>
            </a:pPr>
            <a:fld id="{173CAEA7-A308-4D07-84E8-66BFF88062D1}" type="slidenum">
              <a:rPr lang="en-GB" altLang="en-US">
                <a:solidFill>
                  <a:prstClr val="black"/>
                </a:solidFill>
              </a:rPr>
              <a:pPr algn="r" eaLnBrk="1" hangingPunct="1">
                <a:spcBef>
                  <a:spcPct val="0"/>
                </a:spcBef>
              </a:pPr>
              <a:t>31</a:t>
            </a:fld>
            <a:endParaRPr lang="en-GB" altLang="en-US" dirty="0">
              <a:solidFill>
                <a:prstClr val="black"/>
              </a:solidFill>
            </a:endParaRPr>
          </a:p>
        </p:txBody>
      </p:sp>
      <p:sp>
        <p:nvSpPr>
          <p:cNvPr id="111619" name="Slide Image Placeholder 1"/>
          <p:cNvSpPr>
            <a:spLocks noGrp="1" noRot="1" noChangeAspect="1" noTextEdit="1"/>
          </p:cNvSpPr>
          <p:nvPr>
            <p:ph type="sldImg"/>
          </p:nvPr>
        </p:nvSpPr>
        <p:spPr>
          <a:ln/>
        </p:spPr>
      </p:sp>
      <p:sp>
        <p:nvSpPr>
          <p:cNvPr id="11162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6" rIns="91431" bIns="45716"/>
          <a:lstStyle/>
          <a:p>
            <a:pPr eaLnBrk="1" hangingPunct="1">
              <a:spcBef>
                <a:spcPct val="0"/>
              </a:spcBef>
            </a:pPr>
            <a:endParaRPr lang="en-US" altLang="en-US" dirty="0" smtClean="0">
              <a:latin typeface="Arial" pitchFamily="34" charset="0"/>
            </a:endParaRPr>
          </a:p>
        </p:txBody>
      </p:sp>
      <p:sp>
        <p:nvSpPr>
          <p:cNvPr id="111621" name="Slide Number Placeholder 3"/>
          <p:cNvSpPr txBox="1">
            <a:spLocks noGrp="1"/>
          </p:cNvSpPr>
          <p:nvPr/>
        </p:nvSpPr>
        <p:spPr bwMode="auto">
          <a:xfrm>
            <a:off x="3849688" y="9361488"/>
            <a:ext cx="29464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6" rIns="91431" bIns="45716" anchor="b"/>
          <a:lstStyle>
            <a:lvl1pPr algn="l" eaLnBrk="0" hangingPunct="0">
              <a:spcBef>
                <a:spcPct val="30000"/>
              </a:spcBef>
              <a:defRPr sz="1200">
                <a:solidFill>
                  <a:schemeClr val="tx1"/>
                </a:solidFill>
                <a:latin typeface="Arial" pitchFamily="34" charset="0"/>
              </a:defRPr>
            </a:lvl1pPr>
            <a:lvl2pPr marL="742950" indent="-285750" algn="l" eaLnBrk="0" hangingPunct="0">
              <a:spcBef>
                <a:spcPct val="30000"/>
              </a:spcBef>
              <a:defRPr sz="1200">
                <a:solidFill>
                  <a:schemeClr val="tx1"/>
                </a:solidFill>
                <a:latin typeface="Arial" pitchFamily="34" charset="0"/>
              </a:defRPr>
            </a:lvl2pPr>
            <a:lvl3pPr marL="1143000" indent="-228600" algn="l" eaLnBrk="0" hangingPunct="0">
              <a:spcBef>
                <a:spcPct val="30000"/>
              </a:spcBef>
              <a:defRPr sz="1200">
                <a:solidFill>
                  <a:schemeClr val="tx1"/>
                </a:solidFill>
                <a:latin typeface="Arial" pitchFamily="34" charset="0"/>
              </a:defRPr>
            </a:lvl3pPr>
            <a:lvl4pPr marL="1600200" indent="-228600" algn="l" eaLnBrk="0" hangingPunct="0">
              <a:spcBef>
                <a:spcPct val="30000"/>
              </a:spcBef>
              <a:defRPr sz="1200">
                <a:solidFill>
                  <a:schemeClr val="tx1"/>
                </a:solidFill>
                <a:latin typeface="Arial" pitchFamily="34" charset="0"/>
              </a:defRPr>
            </a:lvl4pPr>
            <a:lvl5pPr marL="2057400" indent="-228600" algn="l"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algn="r" eaLnBrk="1" hangingPunct="1">
              <a:spcBef>
                <a:spcPct val="0"/>
              </a:spcBef>
            </a:pPr>
            <a:fld id="{A26CEA9F-4D76-40A8-81EB-C8EC127361A9}" type="slidenum">
              <a:rPr lang="en-US" altLang="en-US">
                <a:solidFill>
                  <a:prstClr val="black"/>
                </a:solidFill>
              </a:rPr>
              <a:pPr algn="r" eaLnBrk="1" hangingPunct="1">
                <a:spcBef>
                  <a:spcPct val="0"/>
                </a:spcBef>
              </a:pPr>
              <a:t>31</a:t>
            </a:fld>
            <a:endParaRPr lang="en-US" altLang="en-US" dirty="0">
              <a:solidFill>
                <a:prstClr val="black"/>
              </a:solidFill>
            </a:endParaRPr>
          </a:p>
        </p:txBody>
      </p:sp>
    </p:spTree>
    <p:extLst>
      <p:ext uri="{BB962C8B-B14F-4D97-AF65-F5344CB8AC3E}">
        <p14:creationId xmlns:p14="http://schemas.microsoft.com/office/powerpoint/2010/main" val="25214877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AB31A6A8-0E99-4C8C-B7D6-FBF62C067E96}" type="slidenum">
              <a:rPr lang="en-GB" altLang="en-US">
                <a:solidFill>
                  <a:prstClr val="black"/>
                </a:solidFill>
              </a:rPr>
              <a:pPr eaLnBrk="1" hangingPunct="1"/>
              <a:t>32</a:t>
            </a:fld>
            <a:endParaRPr lang="en-GB" altLang="en-US" dirty="0">
              <a:solidFill>
                <a:prstClr val="black"/>
              </a:solidFill>
            </a:endParaRPr>
          </a:p>
        </p:txBody>
      </p:sp>
      <p:sp>
        <p:nvSpPr>
          <p:cNvPr id="115715" name="Rectangle 2"/>
          <p:cNvSpPr>
            <a:spLocks noGrp="1" noRot="1" noChangeAspect="1" noChangeArrowheads="1" noTextEdit="1"/>
          </p:cNvSpPr>
          <p:nvPr>
            <p:ph type="sldImg"/>
          </p:nvPr>
        </p:nvSpPr>
        <p:spPr>
          <a:xfrm>
            <a:off x="935038" y="739775"/>
            <a:ext cx="4927600" cy="3695700"/>
          </a:xfrm>
          <a:ln/>
        </p:spPr>
      </p:sp>
      <p:sp>
        <p:nvSpPr>
          <p:cNvPr id="115716" name="Rectangle 3"/>
          <p:cNvSpPr>
            <a:spLocks noGrp="1" noChangeArrowheads="1"/>
          </p:cNvSpPr>
          <p:nvPr>
            <p:ph type="body" idx="1"/>
          </p:nvPr>
        </p:nvSpPr>
        <p:spPr>
          <a:xfrm>
            <a:off x="679450" y="4681538"/>
            <a:ext cx="5438775" cy="44354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dirty="0" smtClean="0">
              <a:latin typeface="Arial" pitchFamily="34" charset="0"/>
            </a:endParaRPr>
          </a:p>
        </p:txBody>
      </p:sp>
    </p:spTree>
    <p:extLst>
      <p:ext uri="{BB962C8B-B14F-4D97-AF65-F5344CB8AC3E}">
        <p14:creationId xmlns:p14="http://schemas.microsoft.com/office/powerpoint/2010/main" val="12827770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Arial" pitchFamily="34" charset="0"/>
              </a:defRPr>
            </a:lvl1pPr>
            <a:lvl2pPr marL="742950" indent="-285750" algn="l" eaLnBrk="0" hangingPunct="0">
              <a:spcBef>
                <a:spcPct val="30000"/>
              </a:spcBef>
              <a:defRPr sz="1200">
                <a:solidFill>
                  <a:schemeClr val="tx1"/>
                </a:solidFill>
                <a:latin typeface="Arial" pitchFamily="34" charset="0"/>
              </a:defRPr>
            </a:lvl2pPr>
            <a:lvl3pPr marL="1143000" indent="-228600" algn="l" eaLnBrk="0" hangingPunct="0">
              <a:spcBef>
                <a:spcPct val="30000"/>
              </a:spcBef>
              <a:defRPr sz="1200">
                <a:solidFill>
                  <a:schemeClr val="tx1"/>
                </a:solidFill>
                <a:latin typeface="Arial" pitchFamily="34" charset="0"/>
              </a:defRPr>
            </a:lvl3pPr>
            <a:lvl4pPr marL="1600200" indent="-228600" algn="l" eaLnBrk="0" hangingPunct="0">
              <a:spcBef>
                <a:spcPct val="30000"/>
              </a:spcBef>
              <a:defRPr sz="1200">
                <a:solidFill>
                  <a:schemeClr val="tx1"/>
                </a:solidFill>
                <a:latin typeface="Arial" pitchFamily="34" charset="0"/>
              </a:defRPr>
            </a:lvl4pPr>
            <a:lvl5pPr marL="2057400" indent="-228600" algn="l"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algn="r" eaLnBrk="1" hangingPunct="1">
              <a:spcBef>
                <a:spcPct val="0"/>
              </a:spcBef>
            </a:pPr>
            <a:fld id="{590607F7-E3AE-4BB8-A193-76C1F219001E}" type="slidenum">
              <a:rPr lang="en-GB" altLang="en-US">
                <a:solidFill>
                  <a:prstClr val="black"/>
                </a:solidFill>
              </a:rPr>
              <a:pPr algn="r" eaLnBrk="1" hangingPunct="1">
                <a:spcBef>
                  <a:spcPct val="0"/>
                </a:spcBef>
              </a:pPr>
              <a:t>33</a:t>
            </a:fld>
            <a:endParaRPr lang="en-GB" altLang="en-US" dirty="0">
              <a:solidFill>
                <a:prstClr val="black"/>
              </a:solidFill>
            </a:endParaRPr>
          </a:p>
        </p:txBody>
      </p:sp>
      <p:sp>
        <p:nvSpPr>
          <p:cNvPr id="120835" name="Slide Image Placeholder 1"/>
          <p:cNvSpPr>
            <a:spLocks noGrp="1" noRot="1" noChangeAspect="1" noTextEdit="1"/>
          </p:cNvSpPr>
          <p:nvPr>
            <p:ph type="sldImg"/>
          </p:nvPr>
        </p:nvSpPr>
        <p:spPr>
          <a:ln/>
        </p:spPr>
      </p:sp>
      <p:sp>
        <p:nvSpPr>
          <p:cNvPr id="12083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6" rIns="91431" bIns="45716"/>
          <a:lstStyle/>
          <a:p>
            <a:pPr eaLnBrk="1" hangingPunct="1">
              <a:spcBef>
                <a:spcPct val="0"/>
              </a:spcBef>
            </a:pPr>
            <a:endParaRPr lang="en-US" altLang="en-US" dirty="0" smtClean="0">
              <a:latin typeface="Arial" pitchFamily="34" charset="0"/>
            </a:endParaRPr>
          </a:p>
        </p:txBody>
      </p:sp>
      <p:sp>
        <p:nvSpPr>
          <p:cNvPr id="120837" name="Slide Number Placeholder 3"/>
          <p:cNvSpPr txBox="1">
            <a:spLocks noGrp="1"/>
          </p:cNvSpPr>
          <p:nvPr/>
        </p:nvSpPr>
        <p:spPr bwMode="auto">
          <a:xfrm>
            <a:off x="3849688" y="9361488"/>
            <a:ext cx="29464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6" rIns="91431" bIns="45716" anchor="b"/>
          <a:lstStyle>
            <a:lvl1pPr algn="l" eaLnBrk="0" hangingPunct="0">
              <a:spcBef>
                <a:spcPct val="30000"/>
              </a:spcBef>
              <a:defRPr sz="1200">
                <a:solidFill>
                  <a:schemeClr val="tx1"/>
                </a:solidFill>
                <a:latin typeface="Arial" pitchFamily="34" charset="0"/>
              </a:defRPr>
            </a:lvl1pPr>
            <a:lvl2pPr marL="742950" indent="-285750" algn="l" eaLnBrk="0" hangingPunct="0">
              <a:spcBef>
                <a:spcPct val="30000"/>
              </a:spcBef>
              <a:defRPr sz="1200">
                <a:solidFill>
                  <a:schemeClr val="tx1"/>
                </a:solidFill>
                <a:latin typeface="Arial" pitchFamily="34" charset="0"/>
              </a:defRPr>
            </a:lvl2pPr>
            <a:lvl3pPr marL="1143000" indent="-228600" algn="l" eaLnBrk="0" hangingPunct="0">
              <a:spcBef>
                <a:spcPct val="30000"/>
              </a:spcBef>
              <a:defRPr sz="1200">
                <a:solidFill>
                  <a:schemeClr val="tx1"/>
                </a:solidFill>
                <a:latin typeface="Arial" pitchFamily="34" charset="0"/>
              </a:defRPr>
            </a:lvl3pPr>
            <a:lvl4pPr marL="1600200" indent="-228600" algn="l" eaLnBrk="0" hangingPunct="0">
              <a:spcBef>
                <a:spcPct val="30000"/>
              </a:spcBef>
              <a:defRPr sz="1200">
                <a:solidFill>
                  <a:schemeClr val="tx1"/>
                </a:solidFill>
                <a:latin typeface="Arial" pitchFamily="34" charset="0"/>
              </a:defRPr>
            </a:lvl4pPr>
            <a:lvl5pPr marL="2057400" indent="-228600" algn="l"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algn="r" eaLnBrk="1" hangingPunct="1">
              <a:spcBef>
                <a:spcPct val="0"/>
              </a:spcBef>
            </a:pPr>
            <a:fld id="{45DCED3E-A8F6-4479-8A23-D2A6351A4D81}" type="slidenum">
              <a:rPr lang="en-US" altLang="en-US">
                <a:solidFill>
                  <a:prstClr val="black"/>
                </a:solidFill>
              </a:rPr>
              <a:pPr algn="r" eaLnBrk="1" hangingPunct="1">
                <a:spcBef>
                  <a:spcPct val="0"/>
                </a:spcBef>
              </a:pPr>
              <a:t>33</a:t>
            </a:fld>
            <a:endParaRPr lang="en-US" altLang="en-US" dirty="0">
              <a:solidFill>
                <a:prstClr val="black"/>
              </a:solidFill>
            </a:endParaRPr>
          </a:p>
        </p:txBody>
      </p:sp>
    </p:spTree>
    <p:extLst>
      <p:ext uri="{BB962C8B-B14F-4D97-AF65-F5344CB8AC3E}">
        <p14:creationId xmlns:p14="http://schemas.microsoft.com/office/powerpoint/2010/main" val="39714036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Arial" pitchFamily="34" charset="0"/>
              </a:defRPr>
            </a:lvl1pPr>
            <a:lvl2pPr marL="742950" indent="-285750" algn="l" eaLnBrk="0" hangingPunct="0">
              <a:spcBef>
                <a:spcPct val="30000"/>
              </a:spcBef>
              <a:defRPr sz="1200">
                <a:solidFill>
                  <a:schemeClr val="tx1"/>
                </a:solidFill>
                <a:latin typeface="Arial" pitchFamily="34" charset="0"/>
              </a:defRPr>
            </a:lvl2pPr>
            <a:lvl3pPr marL="1143000" indent="-228600" algn="l" eaLnBrk="0" hangingPunct="0">
              <a:spcBef>
                <a:spcPct val="30000"/>
              </a:spcBef>
              <a:defRPr sz="1200">
                <a:solidFill>
                  <a:schemeClr val="tx1"/>
                </a:solidFill>
                <a:latin typeface="Arial" pitchFamily="34" charset="0"/>
              </a:defRPr>
            </a:lvl3pPr>
            <a:lvl4pPr marL="1600200" indent="-228600" algn="l" eaLnBrk="0" hangingPunct="0">
              <a:spcBef>
                <a:spcPct val="30000"/>
              </a:spcBef>
              <a:defRPr sz="1200">
                <a:solidFill>
                  <a:schemeClr val="tx1"/>
                </a:solidFill>
                <a:latin typeface="Arial" pitchFamily="34" charset="0"/>
              </a:defRPr>
            </a:lvl4pPr>
            <a:lvl5pPr marL="2057400" indent="-228600" algn="l"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algn="r" eaLnBrk="1" hangingPunct="1">
              <a:spcBef>
                <a:spcPct val="0"/>
              </a:spcBef>
            </a:pPr>
            <a:fld id="{2DEE17A5-232A-4B89-AE4A-4EFB7A9580C1}" type="slidenum">
              <a:rPr lang="en-GB" altLang="en-US">
                <a:solidFill>
                  <a:prstClr val="black"/>
                </a:solidFill>
              </a:rPr>
              <a:pPr algn="r" eaLnBrk="1" hangingPunct="1">
                <a:spcBef>
                  <a:spcPct val="0"/>
                </a:spcBef>
              </a:pPr>
              <a:t>35</a:t>
            </a:fld>
            <a:endParaRPr lang="en-GB" altLang="en-US" dirty="0">
              <a:solidFill>
                <a:prstClr val="black"/>
              </a:solidFill>
            </a:endParaRPr>
          </a:p>
        </p:txBody>
      </p:sp>
      <p:sp>
        <p:nvSpPr>
          <p:cNvPr id="124931" name="Slide Image Placeholder 1"/>
          <p:cNvSpPr>
            <a:spLocks noGrp="1" noRot="1" noChangeAspect="1" noTextEdit="1"/>
          </p:cNvSpPr>
          <p:nvPr>
            <p:ph type="sldImg"/>
          </p:nvPr>
        </p:nvSpPr>
        <p:spPr>
          <a:ln/>
        </p:spPr>
      </p:sp>
      <p:sp>
        <p:nvSpPr>
          <p:cNvPr id="12493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6" rIns="91431" bIns="45716"/>
          <a:lstStyle/>
          <a:p>
            <a:pPr eaLnBrk="1" hangingPunct="1">
              <a:spcBef>
                <a:spcPct val="0"/>
              </a:spcBef>
            </a:pPr>
            <a:endParaRPr lang="en-US" altLang="en-US" dirty="0" smtClean="0">
              <a:latin typeface="Arial" pitchFamily="34" charset="0"/>
            </a:endParaRPr>
          </a:p>
        </p:txBody>
      </p:sp>
      <p:sp>
        <p:nvSpPr>
          <p:cNvPr id="124933" name="Slide Number Placeholder 3"/>
          <p:cNvSpPr txBox="1">
            <a:spLocks noGrp="1"/>
          </p:cNvSpPr>
          <p:nvPr/>
        </p:nvSpPr>
        <p:spPr bwMode="auto">
          <a:xfrm>
            <a:off x="3849688" y="9361488"/>
            <a:ext cx="29464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6" rIns="91431" bIns="45716" anchor="b"/>
          <a:lstStyle>
            <a:lvl1pPr algn="l" eaLnBrk="0" hangingPunct="0">
              <a:spcBef>
                <a:spcPct val="30000"/>
              </a:spcBef>
              <a:defRPr sz="1200">
                <a:solidFill>
                  <a:schemeClr val="tx1"/>
                </a:solidFill>
                <a:latin typeface="Arial" pitchFamily="34" charset="0"/>
              </a:defRPr>
            </a:lvl1pPr>
            <a:lvl2pPr marL="742950" indent="-285750" algn="l" eaLnBrk="0" hangingPunct="0">
              <a:spcBef>
                <a:spcPct val="30000"/>
              </a:spcBef>
              <a:defRPr sz="1200">
                <a:solidFill>
                  <a:schemeClr val="tx1"/>
                </a:solidFill>
                <a:latin typeface="Arial" pitchFamily="34" charset="0"/>
              </a:defRPr>
            </a:lvl2pPr>
            <a:lvl3pPr marL="1143000" indent="-228600" algn="l" eaLnBrk="0" hangingPunct="0">
              <a:spcBef>
                <a:spcPct val="30000"/>
              </a:spcBef>
              <a:defRPr sz="1200">
                <a:solidFill>
                  <a:schemeClr val="tx1"/>
                </a:solidFill>
                <a:latin typeface="Arial" pitchFamily="34" charset="0"/>
              </a:defRPr>
            </a:lvl3pPr>
            <a:lvl4pPr marL="1600200" indent="-228600" algn="l" eaLnBrk="0" hangingPunct="0">
              <a:spcBef>
                <a:spcPct val="30000"/>
              </a:spcBef>
              <a:defRPr sz="1200">
                <a:solidFill>
                  <a:schemeClr val="tx1"/>
                </a:solidFill>
                <a:latin typeface="Arial" pitchFamily="34" charset="0"/>
              </a:defRPr>
            </a:lvl4pPr>
            <a:lvl5pPr marL="2057400" indent="-228600" algn="l"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algn="r" eaLnBrk="1" hangingPunct="1">
              <a:spcBef>
                <a:spcPct val="0"/>
              </a:spcBef>
            </a:pPr>
            <a:fld id="{6B69BBB5-06DE-4179-B63B-DA8750AA170B}" type="slidenum">
              <a:rPr lang="en-US" altLang="en-US">
                <a:solidFill>
                  <a:prstClr val="black"/>
                </a:solidFill>
              </a:rPr>
              <a:pPr algn="r" eaLnBrk="1" hangingPunct="1">
                <a:spcBef>
                  <a:spcPct val="0"/>
                </a:spcBef>
              </a:pPr>
              <a:t>35</a:t>
            </a:fld>
            <a:endParaRPr lang="en-US" altLang="en-US" dirty="0">
              <a:solidFill>
                <a:prstClr val="black"/>
              </a:solidFill>
            </a:endParaRPr>
          </a:p>
        </p:txBody>
      </p:sp>
    </p:spTree>
    <p:extLst>
      <p:ext uri="{BB962C8B-B14F-4D97-AF65-F5344CB8AC3E}">
        <p14:creationId xmlns:p14="http://schemas.microsoft.com/office/powerpoint/2010/main" val="875563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Arial" pitchFamily="34" charset="0"/>
              </a:defRPr>
            </a:lvl1pPr>
            <a:lvl2pPr marL="742950" indent="-285750" algn="l" eaLnBrk="0" hangingPunct="0">
              <a:spcBef>
                <a:spcPct val="30000"/>
              </a:spcBef>
              <a:defRPr sz="1200">
                <a:solidFill>
                  <a:schemeClr val="tx1"/>
                </a:solidFill>
                <a:latin typeface="Arial" pitchFamily="34" charset="0"/>
              </a:defRPr>
            </a:lvl2pPr>
            <a:lvl3pPr marL="1143000" indent="-228600" algn="l" eaLnBrk="0" hangingPunct="0">
              <a:spcBef>
                <a:spcPct val="30000"/>
              </a:spcBef>
              <a:defRPr sz="1200">
                <a:solidFill>
                  <a:schemeClr val="tx1"/>
                </a:solidFill>
                <a:latin typeface="Arial" pitchFamily="34" charset="0"/>
              </a:defRPr>
            </a:lvl3pPr>
            <a:lvl4pPr marL="1600200" indent="-228600" algn="l" eaLnBrk="0" hangingPunct="0">
              <a:spcBef>
                <a:spcPct val="30000"/>
              </a:spcBef>
              <a:defRPr sz="1200">
                <a:solidFill>
                  <a:schemeClr val="tx1"/>
                </a:solidFill>
                <a:latin typeface="Arial" pitchFamily="34" charset="0"/>
              </a:defRPr>
            </a:lvl4pPr>
            <a:lvl5pPr marL="2057400" indent="-228600" algn="l"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algn="r" eaLnBrk="1" hangingPunct="1">
              <a:spcBef>
                <a:spcPct val="0"/>
              </a:spcBef>
            </a:pPr>
            <a:fld id="{03BB9F78-88F1-46F2-A7C1-EB4181C5181E}" type="slidenum">
              <a:rPr lang="en-GB" altLang="en-US">
                <a:solidFill>
                  <a:prstClr val="black"/>
                </a:solidFill>
              </a:rPr>
              <a:pPr algn="r" eaLnBrk="1" hangingPunct="1">
                <a:spcBef>
                  <a:spcPct val="0"/>
                </a:spcBef>
              </a:pPr>
              <a:t>36</a:t>
            </a:fld>
            <a:endParaRPr lang="en-GB" altLang="en-US" dirty="0">
              <a:solidFill>
                <a:prstClr val="black"/>
              </a:solidFill>
            </a:endParaRPr>
          </a:p>
        </p:txBody>
      </p:sp>
      <p:sp>
        <p:nvSpPr>
          <p:cNvPr id="122883" name="Slide Image Placeholder 1"/>
          <p:cNvSpPr>
            <a:spLocks noGrp="1" noRot="1" noChangeAspect="1" noTextEdit="1"/>
          </p:cNvSpPr>
          <p:nvPr>
            <p:ph type="sldImg"/>
          </p:nvPr>
        </p:nvSpPr>
        <p:spPr>
          <a:ln/>
        </p:spPr>
      </p:sp>
      <p:sp>
        <p:nvSpPr>
          <p:cNvPr id="12288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6" rIns="91431" bIns="45716"/>
          <a:lstStyle/>
          <a:p>
            <a:pPr eaLnBrk="1" hangingPunct="1">
              <a:spcBef>
                <a:spcPct val="0"/>
              </a:spcBef>
            </a:pPr>
            <a:endParaRPr lang="en-US" altLang="en-US" dirty="0" smtClean="0">
              <a:latin typeface="Arial" pitchFamily="34" charset="0"/>
            </a:endParaRPr>
          </a:p>
        </p:txBody>
      </p:sp>
      <p:sp>
        <p:nvSpPr>
          <p:cNvPr id="122885" name="Slide Number Placeholder 3"/>
          <p:cNvSpPr txBox="1">
            <a:spLocks noGrp="1"/>
          </p:cNvSpPr>
          <p:nvPr/>
        </p:nvSpPr>
        <p:spPr bwMode="auto">
          <a:xfrm>
            <a:off x="3849688" y="9361488"/>
            <a:ext cx="29464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6" rIns="91431" bIns="45716" anchor="b"/>
          <a:lstStyle>
            <a:lvl1pPr algn="l" eaLnBrk="0" hangingPunct="0">
              <a:spcBef>
                <a:spcPct val="30000"/>
              </a:spcBef>
              <a:defRPr sz="1200">
                <a:solidFill>
                  <a:schemeClr val="tx1"/>
                </a:solidFill>
                <a:latin typeface="Arial" pitchFamily="34" charset="0"/>
              </a:defRPr>
            </a:lvl1pPr>
            <a:lvl2pPr marL="742950" indent="-285750" algn="l" eaLnBrk="0" hangingPunct="0">
              <a:spcBef>
                <a:spcPct val="30000"/>
              </a:spcBef>
              <a:defRPr sz="1200">
                <a:solidFill>
                  <a:schemeClr val="tx1"/>
                </a:solidFill>
                <a:latin typeface="Arial" pitchFamily="34" charset="0"/>
              </a:defRPr>
            </a:lvl2pPr>
            <a:lvl3pPr marL="1143000" indent="-228600" algn="l" eaLnBrk="0" hangingPunct="0">
              <a:spcBef>
                <a:spcPct val="30000"/>
              </a:spcBef>
              <a:defRPr sz="1200">
                <a:solidFill>
                  <a:schemeClr val="tx1"/>
                </a:solidFill>
                <a:latin typeface="Arial" pitchFamily="34" charset="0"/>
              </a:defRPr>
            </a:lvl3pPr>
            <a:lvl4pPr marL="1600200" indent="-228600" algn="l" eaLnBrk="0" hangingPunct="0">
              <a:spcBef>
                <a:spcPct val="30000"/>
              </a:spcBef>
              <a:defRPr sz="1200">
                <a:solidFill>
                  <a:schemeClr val="tx1"/>
                </a:solidFill>
                <a:latin typeface="Arial" pitchFamily="34" charset="0"/>
              </a:defRPr>
            </a:lvl4pPr>
            <a:lvl5pPr marL="2057400" indent="-228600" algn="l"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algn="r" eaLnBrk="1" hangingPunct="1">
              <a:spcBef>
                <a:spcPct val="0"/>
              </a:spcBef>
            </a:pPr>
            <a:fld id="{9E864F24-5557-4709-B8EC-85B15AE1AFA4}" type="slidenum">
              <a:rPr lang="en-US" altLang="en-US">
                <a:solidFill>
                  <a:prstClr val="black"/>
                </a:solidFill>
              </a:rPr>
              <a:pPr algn="r" eaLnBrk="1" hangingPunct="1">
                <a:spcBef>
                  <a:spcPct val="0"/>
                </a:spcBef>
              </a:pPr>
              <a:t>36</a:t>
            </a:fld>
            <a:endParaRPr lang="en-US" altLang="en-US" dirty="0">
              <a:solidFill>
                <a:prstClr val="black"/>
              </a:solidFill>
            </a:endParaRPr>
          </a:p>
        </p:txBody>
      </p:sp>
    </p:spTree>
    <p:extLst>
      <p:ext uri="{BB962C8B-B14F-4D97-AF65-F5344CB8AC3E}">
        <p14:creationId xmlns:p14="http://schemas.microsoft.com/office/powerpoint/2010/main" val="19419039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Arial" pitchFamily="34" charset="0"/>
              </a:defRPr>
            </a:lvl1pPr>
            <a:lvl2pPr marL="742950" indent="-285750" algn="l" eaLnBrk="0" hangingPunct="0">
              <a:spcBef>
                <a:spcPct val="30000"/>
              </a:spcBef>
              <a:defRPr sz="1200">
                <a:solidFill>
                  <a:schemeClr val="tx1"/>
                </a:solidFill>
                <a:latin typeface="Arial" pitchFamily="34" charset="0"/>
              </a:defRPr>
            </a:lvl2pPr>
            <a:lvl3pPr marL="1143000" indent="-228600" algn="l" eaLnBrk="0" hangingPunct="0">
              <a:spcBef>
                <a:spcPct val="30000"/>
              </a:spcBef>
              <a:defRPr sz="1200">
                <a:solidFill>
                  <a:schemeClr val="tx1"/>
                </a:solidFill>
                <a:latin typeface="Arial" pitchFamily="34" charset="0"/>
              </a:defRPr>
            </a:lvl3pPr>
            <a:lvl4pPr marL="1600200" indent="-228600" algn="l" eaLnBrk="0" hangingPunct="0">
              <a:spcBef>
                <a:spcPct val="30000"/>
              </a:spcBef>
              <a:defRPr sz="1200">
                <a:solidFill>
                  <a:schemeClr val="tx1"/>
                </a:solidFill>
                <a:latin typeface="Arial" pitchFamily="34" charset="0"/>
              </a:defRPr>
            </a:lvl4pPr>
            <a:lvl5pPr marL="2057400" indent="-228600" algn="l"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algn="r" eaLnBrk="1" hangingPunct="1">
              <a:spcBef>
                <a:spcPct val="0"/>
              </a:spcBef>
            </a:pPr>
            <a:fld id="{E1A6BF54-F02A-4C09-9294-79766D224EFD}" type="slidenum">
              <a:rPr lang="en-GB" altLang="en-US">
                <a:solidFill>
                  <a:prstClr val="black"/>
                </a:solidFill>
              </a:rPr>
              <a:pPr algn="r" eaLnBrk="1" hangingPunct="1">
                <a:spcBef>
                  <a:spcPct val="0"/>
                </a:spcBef>
              </a:pPr>
              <a:t>37</a:t>
            </a:fld>
            <a:endParaRPr lang="en-GB" altLang="en-US" dirty="0">
              <a:solidFill>
                <a:prstClr val="black"/>
              </a:solidFill>
            </a:endParaRPr>
          </a:p>
        </p:txBody>
      </p:sp>
      <p:sp>
        <p:nvSpPr>
          <p:cNvPr id="123907" name="Slide Image Placeholder 1"/>
          <p:cNvSpPr>
            <a:spLocks noGrp="1" noRot="1" noChangeAspect="1" noTextEdit="1"/>
          </p:cNvSpPr>
          <p:nvPr>
            <p:ph type="sldImg"/>
          </p:nvPr>
        </p:nvSpPr>
        <p:spPr>
          <a:ln/>
        </p:spPr>
      </p:sp>
      <p:sp>
        <p:nvSpPr>
          <p:cNvPr id="12390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6" rIns="91431" bIns="45716"/>
          <a:lstStyle/>
          <a:p>
            <a:pPr eaLnBrk="1" hangingPunct="1">
              <a:spcBef>
                <a:spcPct val="0"/>
              </a:spcBef>
            </a:pPr>
            <a:endParaRPr lang="en-US" altLang="en-US" dirty="0" smtClean="0">
              <a:latin typeface="Arial" pitchFamily="34" charset="0"/>
            </a:endParaRPr>
          </a:p>
        </p:txBody>
      </p:sp>
      <p:sp>
        <p:nvSpPr>
          <p:cNvPr id="123909" name="Slide Number Placeholder 3"/>
          <p:cNvSpPr txBox="1">
            <a:spLocks noGrp="1"/>
          </p:cNvSpPr>
          <p:nvPr/>
        </p:nvSpPr>
        <p:spPr bwMode="auto">
          <a:xfrm>
            <a:off x="3849688" y="9361488"/>
            <a:ext cx="29464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6" rIns="91431" bIns="45716" anchor="b"/>
          <a:lstStyle>
            <a:lvl1pPr algn="l" eaLnBrk="0" hangingPunct="0">
              <a:spcBef>
                <a:spcPct val="30000"/>
              </a:spcBef>
              <a:defRPr sz="1200">
                <a:solidFill>
                  <a:schemeClr val="tx1"/>
                </a:solidFill>
                <a:latin typeface="Arial" pitchFamily="34" charset="0"/>
              </a:defRPr>
            </a:lvl1pPr>
            <a:lvl2pPr marL="742950" indent="-285750" algn="l" eaLnBrk="0" hangingPunct="0">
              <a:spcBef>
                <a:spcPct val="30000"/>
              </a:spcBef>
              <a:defRPr sz="1200">
                <a:solidFill>
                  <a:schemeClr val="tx1"/>
                </a:solidFill>
                <a:latin typeface="Arial" pitchFamily="34" charset="0"/>
              </a:defRPr>
            </a:lvl2pPr>
            <a:lvl3pPr marL="1143000" indent="-228600" algn="l" eaLnBrk="0" hangingPunct="0">
              <a:spcBef>
                <a:spcPct val="30000"/>
              </a:spcBef>
              <a:defRPr sz="1200">
                <a:solidFill>
                  <a:schemeClr val="tx1"/>
                </a:solidFill>
                <a:latin typeface="Arial" pitchFamily="34" charset="0"/>
              </a:defRPr>
            </a:lvl3pPr>
            <a:lvl4pPr marL="1600200" indent="-228600" algn="l" eaLnBrk="0" hangingPunct="0">
              <a:spcBef>
                <a:spcPct val="30000"/>
              </a:spcBef>
              <a:defRPr sz="1200">
                <a:solidFill>
                  <a:schemeClr val="tx1"/>
                </a:solidFill>
                <a:latin typeface="Arial" pitchFamily="34" charset="0"/>
              </a:defRPr>
            </a:lvl4pPr>
            <a:lvl5pPr marL="2057400" indent="-228600" algn="l"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algn="r" eaLnBrk="1" hangingPunct="1">
              <a:spcBef>
                <a:spcPct val="0"/>
              </a:spcBef>
            </a:pPr>
            <a:fld id="{057DA309-6EFF-4244-8507-D55A1543B119}" type="slidenum">
              <a:rPr lang="en-US" altLang="en-US">
                <a:solidFill>
                  <a:prstClr val="black"/>
                </a:solidFill>
              </a:rPr>
              <a:pPr algn="r" eaLnBrk="1" hangingPunct="1">
                <a:spcBef>
                  <a:spcPct val="0"/>
                </a:spcBef>
              </a:pPr>
              <a:t>37</a:t>
            </a:fld>
            <a:endParaRPr lang="en-US" altLang="en-US" dirty="0">
              <a:solidFill>
                <a:prstClr val="black"/>
              </a:solidFill>
            </a:endParaRPr>
          </a:p>
        </p:txBody>
      </p:sp>
    </p:spTree>
    <p:extLst>
      <p:ext uri="{BB962C8B-B14F-4D97-AF65-F5344CB8AC3E}">
        <p14:creationId xmlns:p14="http://schemas.microsoft.com/office/powerpoint/2010/main" val="40010911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3C936127-E029-4963-9753-1CE87C9505F4}" type="slidenum">
              <a:rPr lang="en-GB" altLang="en-US">
                <a:solidFill>
                  <a:prstClr val="black"/>
                </a:solidFill>
              </a:rPr>
              <a:pPr eaLnBrk="1" hangingPunct="1"/>
              <a:t>40</a:t>
            </a:fld>
            <a:endParaRPr lang="en-GB" altLang="en-US" dirty="0">
              <a:solidFill>
                <a:prstClr val="black"/>
              </a:solidFill>
            </a:endParaRPr>
          </a:p>
        </p:txBody>
      </p:sp>
      <p:sp>
        <p:nvSpPr>
          <p:cNvPr id="125955" name="Slide Image Placeholder 1"/>
          <p:cNvSpPr>
            <a:spLocks noGrp="1" noRot="1" noChangeAspect="1" noTextEdit="1"/>
          </p:cNvSpPr>
          <p:nvPr>
            <p:ph type="sldImg"/>
          </p:nvPr>
        </p:nvSpPr>
        <p:spPr>
          <a:xfrm>
            <a:off x="935038" y="739775"/>
            <a:ext cx="4927600" cy="3695700"/>
          </a:xfrm>
          <a:ln/>
        </p:spPr>
      </p:sp>
      <p:sp>
        <p:nvSpPr>
          <p:cNvPr id="125956" name="Notes Placeholder 2"/>
          <p:cNvSpPr>
            <a:spLocks noGrp="1"/>
          </p:cNvSpPr>
          <p:nvPr>
            <p:ph type="body" idx="1"/>
          </p:nvPr>
        </p:nvSpPr>
        <p:spPr>
          <a:xfrm>
            <a:off x="679450" y="4681538"/>
            <a:ext cx="5438775" cy="44354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dirty="0" smtClean="0">
              <a:latin typeface="Arial" pitchFamily="34" charset="0"/>
            </a:endParaRPr>
          </a:p>
        </p:txBody>
      </p:sp>
      <p:sp>
        <p:nvSpPr>
          <p:cNvPr id="125957" name="Slide Number Placeholder 3"/>
          <p:cNvSpPr txBox="1">
            <a:spLocks noGrp="1"/>
          </p:cNvSpPr>
          <p:nvPr/>
        </p:nvSpPr>
        <p:spPr bwMode="auto">
          <a:xfrm>
            <a:off x="3849688" y="9361488"/>
            <a:ext cx="2946400"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l" eaLnBrk="0" hangingPunct="0">
              <a:spcBef>
                <a:spcPct val="30000"/>
              </a:spcBef>
              <a:defRPr sz="1200">
                <a:solidFill>
                  <a:schemeClr val="tx1"/>
                </a:solidFill>
                <a:latin typeface="Arial" pitchFamily="34" charset="0"/>
              </a:defRPr>
            </a:lvl1pPr>
            <a:lvl2pPr marL="742950" indent="-285750" algn="l" eaLnBrk="0" hangingPunct="0">
              <a:spcBef>
                <a:spcPct val="30000"/>
              </a:spcBef>
              <a:defRPr sz="1200">
                <a:solidFill>
                  <a:schemeClr val="tx1"/>
                </a:solidFill>
                <a:latin typeface="Arial" pitchFamily="34" charset="0"/>
              </a:defRPr>
            </a:lvl2pPr>
            <a:lvl3pPr marL="1143000" indent="-228600" algn="l" eaLnBrk="0" hangingPunct="0">
              <a:spcBef>
                <a:spcPct val="30000"/>
              </a:spcBef>
              <a:defRPr sz="1200">
                <a:solidFill>
                  <a:schemeClr val="tx1"/>
                </a:solidFill>
                <a:latin typeface="Arial" pitchFamily="34" charset="0"/>
              </a:defRPr>
            </a:lvl3pPr>
            <a:lvl4pPr marL="1600200" indent="-228600" algn="l" eaLnBrk="0" hangingPunct="0">
              <a:spcBef>
                <a:spcPct val="30000"/>
              </a:spcBef>
              <a:defRPr sz="1200">
                <a:solidFill>
                  <a:schemeClr val="tx1"/>
                </a:solidFill>
                <a:latin typeface="Arial" pitchFamily="34" charset="0"/>
              </a:defRPr>
            </a:lvl4pPr>
            <a:lvl5pPr marL="2057400" indent="-228600" algn="l"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algn="r" eaLnBrk="1" hangingPunct="1">
              <a:spcBef>
                <a:spcPct val="0"/>
              </a:spcBef>
            </a:pPr>
            <a:fld id="{BB70DF36-E377-475A-AE24-7C1B824DFB15}" type="slidenum">
              <a:rPr lang="en-GB" altLang="en-US">
                <a:solidFill>
                  <a:prstClr val="black"/>
                </a:solidFill>
              </a:rPr>
              <a:pPr algn="r" eaLnBrk="1" hangingPunct="1">
                <a:spcBef>
                  <a:spcPct val="0"/>
                </a:spcBef>
              </a:pPr>
              <a:t>40</a:t>
            </a:fld>
            <a:endParaRPr lang="en-GB" altLang="en-US" dirty="0">
              <a:solidFill>
                <a:prstClr val="black"/>
              </a:solidFill>
            </a:endParaRPr>
          </a:p>
        </p:txBody>
      </p:sp>
    </p:spTree>
    <p:extLst>
      <p:ext uri="{BB962C8B-B14F-4D97-AF65-F5344CB8AC3E}">
        <p14:creationId xmlns:p14="http://schemas.microsoft.com/office/powerpoint/2010/main" val="15080511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66845F3A-8B11-44AA-9115-767490C2F605}" type="slidenum">
              <a:rPr lang="en-GB" altLang="en-US"/>
              <a:pPr eaLnBrk="1" hangingPunct="1"/>
              <a:t>44</a:t>
            </a:fld>
            <a:endParaRPr lang="en-GB" altLang="en-US" dirty="0"/>
          </a:p>
        </p:txBody>
      </p:sp>
      <p:sp>
        <p:nvSpPr>
          <p:cNvPr id="126979" name="Rectangle 2"/>
          <p:cNvSpPr>
            <a:spLocks noGrp="1" noRot="1" noChangeAspect="1" noChangeArrowheads="1" noTextEdit="1"/>
          </p:cNvSpPr>
          <p:nvPr>
            <p:ph type="sldImg"/>
          </p:nvPr>
        </p:nvSpPr>
        <p:spPr>
          <a:xfrm>
            <a:off x="925513" y="738188"/>
            <a:ext cx="4948237" cy="3711575"/>
          </a:xfrm>
          <a:ln/>
        </p:spPr>
      </p:sp>
      <p:sp>
        <p:nvSpPr>
          <p:cNvPr id="126980"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19861700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56848462-F579-4839-9625-F47A727BB9AF}" type="slidenum">
              <a:rPr lang="en-GB" altLang="en-US"/>
              <a:pPr eaLnBrk="1" hangingPunct="1"/>
              <a:t>45</a:t>
            </a:fld>
            <a:endParaRPr lang="en-GB" altLang="en-US" dirty="0"/>
          </a:p>
        </p:txBody>
      </p:sp>
      <p:sp>
        <p:nvSpPr>
          <p:cNvPr id="128003" name="Rectangle 2"/>
          <p:cNvSpPr>
            <a:spLocks noGrp="1" noRot="1" noChangeAspect="1" noChangeArrowheads="1" noTextEdit="1"/>
          </p:cNvSpPr>
          <p:nvPr>
            <p:ph type="sldImg"/>
          </p:nvPr>
        </p:nvSpPr>
        <p:spPr>
          <a:xfrm>
            <a:off x="925513" y="738188"/>
            <a:ext cx="4948237" cy="3711575"/>
          </a:xfrm>
          <a:ln/>
        </p:spPr>
      </p:sp>
      <p:sp>
        <p:nvSpPr>
          <p:cNvPr id="128004"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8308493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824CFA0E-421B-42BE-9529-42DF975C4C20}" type="slidenum">
              <a:rPr lang="en-GB" altLang="en-US"/>
              <a:pPr eaLnBrk="1" hangingPunct="1"/>
              <a:t>47</a:t>
            </a:fld>
            <a:endParaRPr lang="en-GB" altLang="en-US" dirty="0"/>
          </a:p>
        </p:txBody>
      </p:sp>
      <p:sp>
        <p:nvSpPr>
          <p:cNvPr id="129027" name="Rectangle 2"/>
          <p:cNvSpPr>
            <a:spLocks noGrp="1" noRot="1" noChangeAspect="1" noChangeArrowheads="1" noTextEdit="1"/>
          </p:cNvSpPr>
          <p:nvPr>
            <p:ph type="sldImg"/>
          </p:nvPr>
        </p:nvSpPr>
        <p:spPr>
          <a:xfrm>
            <a:off x="925513" y="738188"/>
            <a:ext cx="4948237" cy="3711575"/>
          </a:xfrm>
          <a:ln/>
        </p:spPr>
      </p:sp>
      <p:sp>
        <p:nvSpPr>
          <p:cNvPr id="129028"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206562182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EAEAAC78-4F5C-4AB5-9187-0A10C97501DA}" type="slidenum">
              <a:rPr lang="en-GB" altLang="en-US"/>
              <a:pPr eaLnBrk="1" hangingPunct="1"/>
              <a:t>48</a:t>
            </a:fld>
            <a:endParaRPr lang="en-GB" altLang="en-US" dirty="0"/>
          </a:p>
        </p:txBody>
      </p:sp>
      <p:sp>
        <p:nvSpPr>
          <p:cNvPr id="130051" name="Rectangle 2"/>
          <p:cNvSpPr>
            <a:spLocks noGrp="1" noRot="1" noChangeAspect="1" noChangeArrowheads="1" noTextEdit="1"/>
          </p:cNvSpPr>
          <p:nvPr>
            <p:ph type="sldImg"/>
          </p:nvPr>
        </p:nvSpPr>
        <p:spPr>
          <a:xfrm>
            <a:off x="925513" y="738188"/>
            <a:ext cx="4948237" cy="3711575"/>
          </a:xfrm>
          <a:ln/>
        </p:spPr>
      </p:sp>
      <p:sp>
        <p:nvSpPr>
          <p:cNvPr id="130052"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171418562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283EA3DC-0FCB-42E3-BCEC-79D72E188A43}" type="slidenum">
              <a:rPr lang="en-GB" altLang="en-US"/>
              <a:pPr eaLnBrk="1" hangingPunct="1"/>
              <a:t>56</a:t>
            </a:fld>
            <a:endParaRPr lang="en-GB" altLang="en-US" dirty="0"/>
          </a:p>
        </p:txBody>
      </p:sp>
      <p:sp>
        <p:nvSpPr>
          <p:cNvPr id="133123" name="Rectangle 2"/>
          <p:cNvSpPr>
            <a:spLocks noGrp="1" noRot="1" noChangeAspect="1" noChangeArrowheads="1" noTextEdit="1"/>
          </p:cNvSpPr>
          <p:nvPr>
            <p:ph type="sldImg"/>
          </p:nvPr>
        </p:nvSpPr>
        <p:spPr>
          <a:xfrm>
            <a:off x="925513" y="738188"/>
            <a:ext cx="4948237" cy="3711575"/>
          </a:xfrm>
          <a:ln/>
        </p:spPr>
      </p:sp>
      <p:sp>
        <p:nvSpPr>
          <p:cNvPr id="133124"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4069688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7EFCE4F1-C387-4564-8732-2582CEC79FA3}" type="slidenum">
              <a:rPr lang="en-GB" altLang="en-US"/>
              <a:pPr eaLnBrk="1" hangingPunct="1"/>
              <a:t>57</a:t>
            </a:fld>
            <a:endParaRPr lang="en-GB" altLang="en-US" dirty="0"/>
          </a:p>
        </p:txBody>
      </p:sp>
      <p:sp>
        <p:nvSpPr>
          <p:cNvPr id="134147" name="Rectangle 2"/>
          <p:cNvSpPr>
            <a:spLocks noGrp="1" noRot="1" noChangeAspect="1" noChangeArrowheads="1" noTextEdit="1"/>
          </p:cNvSpPr>
          <p:nvPr>
            <p:ph type="sldImg"/>
          </p:nvPr>
        </p:nvSpPr>
        <p:spPr>
          <a:xfrm>
            <a:off x="925513" y="738188"/>
            <a:ext cx="4948237" cy="3711575"/>
          </a:xfrm>
          <a:ln/>
        </p:spPr>
      </p:sp>
      <p:sp>
        <p:nvSpPr>
          <p:cNvPr id="134148"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3843731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7"/>
          <p:cNvSpPr>
            <a:spLocks noGrp="1" noChangeArrowheads="1"/>
          </p:cNvSpPr>
          <p:nvPr>
            <p:ph type="sldNum" sz="quarter" idx="5"/>
          </p:nvPr>
        </p:nvSpPr>
        <p:spPr>
          <a:noFill/>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fld id="{C1D5FB33-3759-455D-A4F9-1E2014A73B89}" type="slidenum">
              <a:rPr lang="en-GB" altLang="en-US"/>
              <a:pPr eaLnBrk="1" hangingPunct="1"/>
              <a:t>58</a:t>
            </a:fld>
            <a:endParaRPr lang="en-GB" altLang="en-US" dirty="0"/>
          </a:p>
        </p:txBody>
      </p:sp>
      <p:sp>
        <p:nvSpPr>
          <p:cNvPr id="135171" name="Rectangle 2"/>
          <p:cNvSpPr>
            <a:spLocks noGrp="1" noRot="1" noChangeAspect="1" noChangeArrowheads="1" noTextEdit="1"/>
          </p:cNvSpPr>
          <p:nvPr>
            <p:ph type="sldImg"/>
          </p:nvPr>
        </p:nvSpPr>
        <p:spPr>
          <a:xfrm>
            <a:off x="925513" y="738188"/>
            <a:ext cx="4948237" cy="3711575"/>
          </a:xfrm>
          <a:ln/>
        </p:spPr>
      </p:sp>
      <p:sp>
        <p:nvSpPr>
          <p:cNvPr id="135172" name="Rectangle 3"/>
          <p:cNvSpPr>
            <a:spLocks noGrp="1" noChangeArrowheads="1"/>
          </p:cNvSpPr>
          <p:nvPr>
            <p:ph type="body" idx="1"/>
          </p:nvPr>
        </p:nvSpPr>
        <p:spPr>
          <a:xfrm>
            <a:off x="906463" y="4694238"/>
            <a:ext cx="4984750" cy="4451350"/>
          </a:xfrm>
          <a:noFill/>
        </p:spPr>
        <p:txBody>
          <a:bodyPr/>
          <a:lstStyle/>
          <a:p>
            <a:pPr eaLnBrk="1" hangingPunct="1">
              <a:buFontTx/>
              <a:buChar char="•"/>
            </a:pPr>
            <a:endParaRPr lang="en-US" altLang="en-US" dirty="0" smtClean="0">
              <a:latin typeface="Arial" pitchFamily="34" charset="0"/>
            </a:endParaRPr>
          </a:p>
        </p:txBody>
      </p:sp>
    </p:spTree>
    <p:extLst>
      <p:ext uri="{BB962C8B-B14F-4D97-AF65-F5344CB8AC3E}">
        <p14:creationId xmlns:p14="http://schemas.microsoft.com/office/powerpoint/2010/main" val="7223339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EDFAB882-B804-49E7-A0A9-298C05755AB4}" type="slidenum">
              <a:rPr lang="en-GB" altLang="en-US"/>
              <a:pPr>
                <a:defRPr/>
              </a:pPr>
              <a:t>‹#›</a:t>
            </a:fld>
            <a:endParaRPr lang="en-GB" altLang="en-US" dirty="0"/>
          </a:p>
        </p:txBody>
      </p:sp>
    </p:spTree>
    <p:extLst>
      <p:ext uri="{BB962C8B-B14F-4D97-AF65-F5344CB8AC3E}">
        <p14:creationId xmlns:p14="http://schemas.microsoft.com/office/powerpoint/2010/main" val="243423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792C8FA5-972D-479F-8B20-B6432950DCFB}" type="slidenum">
              <a:rPr lang="en-GB" altLang="en-US"/>
              <a:pPr>
                <a:defRPr/>
              </a:pPr>
              <a:t>‹#›</a:t>
            </a:fld>
            <a:endParaRPr lang="en-GB" altLang="en-US" dirty="0"/>
          </a:p>
        </p:txBody>
      </p:sp>
    </p:spTree>
    <p:extLst>
      <p:ext uri="{BB962C8B-B14F-4D97-AF65-F5344CB8AC3E}">
        <p14:creationId xmlns:p14="http://schemas.microsoft.com/office/powerpoint/2010/main" val="2397791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C469BF72-7149-438B-B970-3FCDF8F2F900}" type="slidenum">
              <a:rPr lang="en-GB" altLang="en-US"/>
              <a:pPr>
                <a:defRPr/>
              </a:pPr>
              <a:t>‹#›</a:t>
            </a:fld>
            <a:endParaRPr lang="en-GB" altLang="en-US" dirty="0"/>
          </a:p>
        </p:txBody>
      </p:sp>
    </p:spTree>
    <p:extLst>
      <p:ext uri="{BB962C8B-B14F-4D97-AF65-F5344CB8AC3E}">
        <p14:creationId xmlns:p14="http://schemas.microsoft.com/office/powerpoint/2010/main" val="2038303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B2BD56F0-6BE7-4533-87FF-18CF94027A6F}" type="slidenum">
              <a:rPr lang="en-GB" altLang="en-US"/>
              <a:pPr>
                <a:defRPr/>
              </a:pPr>
              <a:t>‹#›</a:t>
            </a:fld>
            <a:endParaRPr lang="en-GB" altLang="en-US" dirty="0"/>
          </a:p>
        </p:txBody>
      </p:sp>
    </p:spTree>
    <p:extLst>
      <p:ext uri="{BB962C8B-B14F-4D97-AF65-F5344CB8AC3E}">
        <p14:creationId xmlns:p14="http://schemas.microsoft.com/office/powerpoint/2010/main" val="2004716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A3F3D698-DA38-44B2-AD30-3C51989CA295}" type="slidenum">
              <a:rPr lang="en-GB" altLang="en-US"/>
              <a:pPr>
                <a:defRPr/>
              </a:pPr>
              <a:t>‹#›</a:t>
            </a:fld>
            <a:endParaRPr lang="en-GB" altLang="en-US" dirty="0"/>
          </a:p>
        </p:txBody>
      </p:sp>
    </p:spTree>
    <p:extLst>
      <p:ext uri="{BB962C8B-B14F-4D97-AF65-F5344CB8AC3E}">
        <p14:creationId xmlns:p14="http://schemas.microsoft.com/office/powerpoint/2010/main" val="4231005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4E3B2496-9F6B-4DA0-8B1F-65AD5161C3DF}" type="slidenum">
              <a:rPr lang="en-GB" altLang="en-US"/>
              <a:pPr>
                <a:defRPr/>
              </a:pPr>
              <a:t>‹#›</a:t>
            </a:fld>
            <a:endParaRPr lang="en-GB" altLang="en-US" dirty="0"/>
          </a:p>
        </p:txBody>
      </p:sp>
    </p:spTree>
    <p:extLst>
      <p:ext uri="{BB962C8B-B14F-4D97-AF65-F5344CB8AC3E}">
        <p14:creationId xmlns:p14="http://schemas.microsoft.com/office/powerpoint/2010/main" val="2556768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F4A73E5D-ACAD-4A06-9FB5-E3045A3E9A6B}" type="slidenum">
              <a:rPr lang="en-GB" altLang="en-US"/>
              <a:pPr>
                <a:defRPr/>
              </a:pPr>
              <a:t>‹#›</a:t>
            </a:fld>
            <a:endParaRPr lang="en-GB" altLang="en-US" dirty="0"/>
          </a:p>
        </p:txBody>
      </p:sp>
    </p:spTree>
    <p:extLst>
      <p:ext uri="{BB962C8B-B14F-4D97-AF65-F5344CB8AC3E}">
        <p14:creationId xmlns:p14="http://schemas.microsoft.com/office/powerpoint/2010/main" val="1269398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52E6259A-BF74-4910-9CBE-657FA4C0110C}" type="slidenum">
              <a:rPr lang="en-GB" altLang="en-US"/>
              <a:pPr>
                <a:defRPr/>
              </a:pPr>
              <a:t>‹#›</a:t>
            </a:fld>
            <a:endParaRPr lang="en-GB" altLang="en-US" dirty="0"/>
          </a:p>
        </p:txBody>
      </p:sp>
    </p:spTree>
    <p:extLst>
      <p:ext uri="{BB962C8B-B14F-4D97-AF65-F5344CB8AC3E}">
        <p14:creationId xmlns:p14="http://schemas.microsoft.com/office/powerpoint/2010/main" val="4120277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B1C1F61A-A722-4999-A4EF-59DF439B180B}" type="slidenum">
              <a:rPr lang="en-GB" altLang="en-US"/>
              <a:pPr>
                <a:defRPr/>
              </a:pPr>
              <a:t>‹#›</a:t>
            </a:fld>
            <a:endParaRPr lang="en-GB" altLang="en-US" dirty="0"/>
          </a:p>
        </p:txBody>
      </p:sp>
    </p:spTree>
    <p:extLst>
      <p:ext uri="{BB962C8B-B14F-4D97-AF65-F5344CB8AC3E}">
        <p14:creationId xmlns:p14="http://schemas.microsoft.com/office/powerpoint/2010/main" val="1585799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52079BBE-A05B-4D42-85C1-1592D04194E0}" type="slidenum">
              <a:rPr lang="en-GB" altLang="en-US"/>
              <a:pPr>
                <a:defRPr/>
              </a:pPr>
              <a:t>‹#›</a:t>
            </a:fld>
            <a:endParaRPr lang="en-GB" altLang="en-US" dirty="0"/>
          </a:p>
        </p:txBody>
      </p:sp>
    </p:spTree>
    <p:extLst>
      <p:ext uri="{BB962C8B-B14F-4D97-AF65-F5344CB8AC3E}">
        <p14:creationId xmlns:p14="http://schemas.microsoft.com/office/powerpoint/2010/main" val="3937657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3D9D1413-6A4F-46CB-9780-0789A1B07446}" type="slidenum">
              <a:rPr lang="en-GB" altLang="en-US"/>
              <a:pPr>
                <a:defRPr/>
              </a:pPr>
              <a:t>‹#›</a:t>
            </a:fld>
            <a:endParaRPr lang="en-GB" altLang="en-US" dirty="0"/>
          </a:p>
        </p:txBody>
      </p:sp>
    </p:spTree>
    <p:extLst>
      <p:ext uri="{BB962C8B-B14F-4D97-AF65-F5344CB8AC3E}">
        <p14:creationId xmlns:p14="http://schemas.microsoft.com/office/powerpoint/2010/main" val="4473359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6CD2C78-5D1E-43C6-B884-21A12D205232}"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1104964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040F2C3-2754-4FBE-8ACB-29B414B9CFD9}"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41802603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31F30D-7F64-49CF-A178-714EBBCAD112}"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4045036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C12D2C4-7312-422E-A245-6EAA2BC1B4ED}"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604062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E41FE122-91EC-46B0-B4C9-5B9276A76CEE}"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003825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BF60A6CE-30DF-4A1D-8412-B2AC5659D421}"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8502350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D87D0995-5B5C-45ED-8A34-8A159EF30A81}"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1876218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E063354-8D76-4534-9F67-42BC7D64A1CC}"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6661139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BA8523-37E4-45F9-A36E-38881EE3F020}"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47643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F7BF574-6304-42D6-BF8E-F62889929BDA}"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8462711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FA075A4-383F-46E0-BA95-E857E71AEE5D}"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922872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6CD2C78-5D1E-43C6-B884-21A12D205232}"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336903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040F2C3-2754-4FBE-8ACB-29B414B9CFD9}"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6361666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31F30D-7F64-49CF-A178-714EBBCAD112}"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35073899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C12D2C4-7312-422E-A245-6EAA2BC1B4ED}"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9427773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E41FE122-91EC-46B0-B4C9-5B9276A76CEE}"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8506787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BF60A6CE-30DF-4A1D-8412-B2AC5659D421}"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6035673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D87D0995-5B5C-45ED-8A34-8A159EF30A81}"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521427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E063354-8D76-4534-9F67-42BC7D64A1CC}"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409920271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BA8523-37E4-45F9-A36E-38881EE3F020}"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2600344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F7BF574-6304-42D6-BF8E-F62889929BDA}"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32619377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FA075A4-383F-46E0-BA95-E857E71AEE5D}"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8261255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6CD2C78-5D1E-43C6-B884-21A12D205232}"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36558188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040F2C3-2754-4FBE-8ACB-29B414B9CFD9}"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39224831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31F30D-7F64-49CF-A178-714EBBCAD112}"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55831965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C12D2C4-7312-422E-A245-6EAA2BC1B4ED}"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39149031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E41FE122-91EC-46B0-B4C9-5B9276A76CEE}"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0564657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BF60A6CE-30DF-4A1D-8412-B2AC5659D421}"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70580207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D87D0995-5B5C-45ED-8A34-8A159EF30A81}"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41374972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E063354-8D76-4534-9F67-42BC7D64A1CC}"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87494899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BA8523-37E4-45F9-A36E-38881EE3F020}"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97943492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F7BF574-6304-42D6-BF8E-F62889929BDA}"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33412550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FA075A4-383F-46E0-BA95-E857E71AEE5D}"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86669409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6CD2C78-5D1E-43C6-B884-21A12D205232}"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351847125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040F2C3-2754-4FBE-8ACB-29B414B9CFD9}"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57506089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31F30D-7F64-49CF-A178-714EBBCAD112}"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0543602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C12D2C4-7312-422E-A245-6EAA2BC1B4ED}"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14062899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E41FE122-91EC-46B0-B4C9-5B9276A76CEE}"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0155799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BF60A6CE-30DF-4A1D-8412-B2AC5659D421}"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345858498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D87D0995-5B5C-45ED-8A34-8A159EF30A81}"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9331029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E063354-8D76-4534-9F67-42BC7D64A1CC}"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370580738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BA8523-37E4-45F9-A36E-38881EE3F020}"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339637388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F7BF574-6304-42D6-BF8E-F62889929BDA}"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238368624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FA075A4-383F-46E0-BA95-E857E71AEE5D}"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1830336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smtClean="0">
                <a:latin typeface="Arial" charset="0"/>
              </a:defRPr>
            </a:lvl1pPr>
          </a:lstStyle>
          <a:p>
            <a:pPr>
              <a:defRPr/>
            </a:pPr>
            <a:endParaRPr lang="en-GB" altLang="en-US" dirty="0"/>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atin typeface="Arial" charset="0"/>
              </a:defRPr>
            </a:lvl1pPr>
          </a:lstStyle>
          <a:p>
            <a:pPr>
              <a:defRPr/>
            </a:pPr>
            <a:endParaRPr lang="en-GB" altLang="en-US" dirty="0"/>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atin typeface="Arial" charset="0"/>
              </a:defRPr>
            </a:lvl1pPr>
          </a:lstStyle>
          <a:p>
            <a:pPr>
              <a:defRPr/>
            </a:pPr>
            <a:fld id="{1CAF57D3-895C-4F91-B504-CB9CC956F538}"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vl1pPr>
          </a:lstStyle>
          <a:p>
            <a:pPr>
              <a:defRPr/>
            </a:pPr>
            <a:endParaRPr lang="en-GB" altLang="en-US">
              <a:solidFill>
                <a:srgbClr val="000000"/>
              </a:solidFill>
              <a:latin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en-GB" altLang="en-US">
              <a:solidFill>
                <a:srgbClr val="000000"/>
              </a:solidFill>
              <a:latin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46BF2928-B2B0-4D8C-828A-0A0CA6EE265E}" type="slidenum">
              <a:rPr lang="en-GB" altLang="en-US">
                <a:solidFill>
                  <a:srgbClr val="000000"/>
                </a:solidFill>
                <a:latin typeface="Arial" charset="0"/>
              </a:rPr>
              <a:pPr>
                <a:defRPr/>
              </a:pPr>
              <a:t>‹#›</a:t>
            </a:fld>
            <a:endParaRPr lang="en-GB" altLang="en-US">
              <a:solidFill>
                <a:srgbClr val="000000"/>
              </a:solidFill>
              <a:latin typeface="Arial" charset="0"/>
            </a:endParaRPr>
          </a:p>
        </p:txBody>
      </p:sp>
    </p:spTree>
    <p:extLst>
      <p:ext uri="{BB962C8B-B14F-4D97-AF65-F5344CB8AC3E}">
        <p14:creationId xmlns:p14="http://schemas.microsoft.com/office/powerpoint/2010/main" val="26256387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vl1pPr>
          </a:lstStyle>
          <a:p>
            <a:pPr>
              <a:defRPr/>
            </a:pPr>
            <a:endParaRPr lang="en-GB" altLang="en-US">
              <a:solidFill>
                <a:srgbClr val="000000"/>
              </a:solidFill>
              <a:latin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en-GB" altLang="en-US">
              <a:solidFill>
                <a:srgbClr val="000000"/>
              </a:solidFill>
              <a:latin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46BF2928-B2B0-4D8C-828A-0A0CA6EE265E}" type="slidenum">
              <a:rPr lang="en-GB" altLang="en-US">
                <a:solidFill>
                  <a:srgbClr val="000000"/>
                </a:solidFill>
                <a:latin typeface="Arial" charset="0"/>
              </a:rPr>
              <a:pPr>
                <a:defRPr/>
              </a:pPr>
              <a:t>‹#›</a:t>
            </a:fld>
            <a:endParaRPr lang="en-GB" altLang="en-US">
              <a:solidFill>
                <a:srgbClr val="000000"/>
              </a:solidFill>
              <a:latin typeface="Arial" charset="0"/>
            </a:endParaRPr>
          </a:p>
        </p:txBody>
      </p:sp>
    </p:spTree>
    <p:extLst>
      <p:ext uri="{BB962C8B-B14F-4D97-AF65-F5344CB8AC3E}">
        <p14:creationId xmlns:p14="http://schemas.microsoft.com/office/powerpoint/2010/main" val="15818970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vl1pPr>
          </a:lstStyle>
          <a:p>
            <a:pPr>
              <a:defRPr/>
            </a:pPr>
            <a:endParaRPr lang="en-GB" altLang="en-US">
              <a:solidFill>
                <a:srgbClr val="000000"/>
              </a:solidFill>
              <a:latin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en-GB" altLang="en-US">
              <a:solidFill>
                <a:srgbClr val="000000"/>
              </a:solidFill>
              <a:latin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46BF2928-B2B0-4D8C-828A-0A0CA6EE265E}" type="slidenum">
              <a:rPr lang="en-GB" altLang="en-US">
                <a:solidFill>
                  <a:srgbClr val="000000"/>
                </a:solidFill>
                <a:latin typeface="Arial" charset="0"/>
              </a:rPr>
              <a:pPr>
                <a:defRPr/>
              </a:pPr>
              <a:t>‹#›</a:t>
            </a:fld>
            <a:endParaRPr lang="en-GB" altLang="en-US">
              <a:solidFill>
                <a:srgbClr val="000000"/>
              </a:solidFill>
              <a:latin typeface="Arial" charset="0"/>
            </a:endParaRPr>
          </a:p>
        </p:txBody>
      </p:sp>
    </p:spTree>
    <p:extLst>
      <p:ext uri="{BB962C8B-B14F-4D97-AF65-F5344CB8AC3E}">
        <p14:creationId xmlns:p14="http://schemas.microsoft.com/office/powerpoint/2010/main" val="44119365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vl1pPr>
          </a:lstStyle>
          <a:p>
            <a:pPr>
              <a:defRPr/>
            </a:pPr>
            <a:endParaRPr lang="en-GB" altLang="en-US">
              <a:solidFill>
                <a:srgbClr val="000000"/>
              </a:solidFill>
              <a:latin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en-GB" altLang="en-US">
              <a:solidFill>
                <a:srgbClr val="000000"/>
              </a:solidFill>
              <a:latin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46BF2928-B2B0-4D8C-828A-0A0CA6EE265E}" type="slidenum">
              <a:rPr lang="en-GB" altLang="en-US">
                <a:solidFill>
                  <a:srgbClr val="000000"/>
                </a:solidFill>
                <a:latin typeface="Arial" charset="0"/>
              </a:rPr>
              <a:pPr>
                <a:defRPr/>
              </a:pPr>
              <a:t>‹#›</a:t>
            </a:fld>
            <a:endParaRPr lang="en-GB" altLang="en-US">
              <a:solidFill>
                <a:srgbClr val="000000"/>
              </a:solidFill>
              <a:latin typeface="Arial" charset="0"/>
            </a:endParaRPr>
          </a:p>
        </p:txBody>
      </p:sp>
    </p:spTree>
    <p:extLst>
      <p:ext uri="{BB962C8B-B14F-4D97-AF65-F5344CB8AC3E}">
        <p14:creationId xmlns:p14="http://schemas.microsoft.com/office/powerpoint/2010/main" val="351921701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2.jpeg"/><Relationship Id="rId5" Type="http://schemas.openxmlformats.org/officeDocument/2006/relationships/hyperlink" Target="mailto:kelly.small@swansea.gov.uk" TargetMode="Externa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3.emf"/><Relationship Id="rId5" Type="http://schemas.openxmlformats.org/officeDocument/2006/relationships/oleObject" Target="../embeddings/Microsoft_Excel_97-2003_Worksheet1.xls"/><Relationship Id="rId4" Type="http://schemas.openxmlformats.org/officeDocument/2006/relationships/oleObject" Target="../embeddings/oleObject1.bin"/></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4.emf"/><Relationship Id="rId4" Type="http://schemas.openxmlformats.org/officeDocument/2006/relationships/oleObject" Target="../embeddings/Microsoft_Word_97_-_2003_Document2.doc"/></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8.xml"/><Relationship Id="rId5" Type="http://schemas.openxmlformats.org/officeDocument/2006/relationships/image" Target="../media/image5.emf"/><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6.emf"/><Relationship Id="rId5" Type="http://schemas.openxmlformats.org/officeDocument/2006/relationships/oleObject" Target="../embeddings/Microsoft_Excel_97-2003_Worksheet3.xls"/><Relationship Id="rId4" Type="http://schemas.openxmlformats.org/officeDocument/2006/relationships/oleObject" Target="../embeddings/oleObject3.bin"/></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9.xml"/><Relationship Id="rId1" Type="http://schemas.openxmlformats.org/officeDocument/2006/relationships/vmlDrawing" Target="../drawings/vmlDrawing4.vml"/><Relationship Id="rId5" Type="http://schemas.openxmlformats.org/officeDocument/2006/relationships/image" Target="../media/image7.emf"/><Relationship Id="rId4" Type="http://schemas.openxmlformats.org/officeDocument/2006/relationships/package" Target="../embeddings/Microsoft_Word_Document1.docx"/></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oleObject" Target="../embeddings/oleObject6.bin"/><Relationship Id="rId5" Type="http://schemas.openxmlformats.org/officeDocument/2006/relationships/image" Target="../media/image9.emf"/><Relationship Id="rId4" Type="http://schemas.openxmlformats.org/officeDocument/2006/relationships/oleObject" Target="../embeddings/oleObject5.bin"/></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11.emf"/><Relationship Id="rId5" Type="http://schemas.openxmlformats.org/officeDocument/2006/relationships/oleObject" Target="../embeddings/Microsoft_Excel_97-2003_Worksheet4.xls"/><Relationship Id="rId4" Type="http://schemas.openxmlformats.org/officeDocument/2006/relationships/oleObject" Target="../embeddings/oleObject7.bin"/></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www.sell2wales.gov.uk/" TargetMode="External"/><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http://www.swansea.gov.uk/index.cfm?articleid=4738"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hyperlink" Target="http://www.swansea.gov.uk/staffnet/accountinginstructionsforschools" TargetMode="External"/><Relationship Id="rId4" Type="http://schemas.openxmlformats.org/officeDocument/2006/relationships/hyperlink" Target="http://www.swansea.gov.uk/index.cfm?articleid=4736" TargetMode="Externa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over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763713"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51"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2052"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053"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054" name="Text Box 6"/>
          <p:cNvSpPr txBox="1">
            <a:spLocks noChangeArrowheads="1"/>
          </p:cNvSpPr>
          <p:nvPr/>
        </p:nvSpPr>
        <p:spPr bwMode="auto">
          <a:xfrm>
            <a:off x="4251325" y="47402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055" name="Text Box 7"/>
          <p:cNvSpPr txBox="1">
            <a:spLocks noChangeArrowheads="1"/>
          </p:cNvSpPr>
          <p:nvPr/>
        </p:nvSpPr>
        <p:spPr bwMode="auto">
          <a:xfrm>
            <a:off x="1230313" y="2041525"/>
            <a:ext cx="6762750" cy="442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n-GB" altLang="en-US" sz="4400" b="1" dirty="0"/>
              <a:t>Financial </a:t>
            </a:r>
            <a:r>
              <a:rPr lang="en-GB" altLang="en-US" sz="4400" b="1" dirty="0" smtClean="0"/>
              <a:t>Training</a:t>
            </a:r>
          </a:p>
          <a:p>
            <a:pPr eaLnBrk="1" hangingPunct="1">
              <a:spcBef>
                <a:spcPct val="50000"/>
              </a:spcBef>
            </a:pPr>
            <a:r>
              <a:rPr lang="en-GB" altLang="en-US" sz="4400" b="1" dirty="0" smtClean="0"/>
              <a:t>16 January 2017</a:t>
            </a:r>
          </a:p>
          <a:p>
            <a:pPr marL="342900" lvl="0" indent="-342900" algn="l" eaLnBrk="1" hangingPunct="1">
              <a:lnSpc>
                <a:spcPct val="90000"/>
              </a:lnSpc>
              <a:spcBef>
                <a:spcPct val="20000"/>
              </a:spcBef>
            </a:pPr>
            <a:endParaRPr lang="en-GB" altLang="en-US" sz="2800" kern="0" dirty="0" smtClean="0">
              <a:solidFill>
                <a:srgbClr val="000000"/>
              </a:solidFill>
              <a:latin typeface="Arial"/>
            </a:endParaRPr>
          </a:p>
          <a:p>
            <a:pPr marL="342900" lvl="0" indent="-342900" eaLnBrk="1" hangingPunct="1">
              <a:lnSpc>
                <a:spcPct val="90000"/>
              </a:lnSpc>
              <a:spcBef>
                <a:spcPct val="20000"/>
              </a:spcBef>
            </a:pPr>
            <a:r>
              <a:rPr lang="en-GB" altLang="en-US" sz="2800" kern="0" dirty="0" smtClean="0">
                <a:solidFill>
                  <a:srgbClr val="000000"/>
                </a:solidFill>
                <a:latin typeface="Arial"/>
              </a:rPr>
              <a:t>Kelly </a:t>
            </a:r>
            <a:r>
              <a:rPr lang="en-GB" altLang="en-US" sz="2800" kern="0" dirty="0">
                <a:solidFill>
                  <a:srgbClr val="000000"/>
                </a:solidFill>
                <a:latin typeface="Arial"/>
              </a:rPr>
              <a:t>Small </a:t>
            </a:r>
          </a:p>
          <a:p>
            <a:pPr marL="342900" lvl="0" indent="-342900" eaLnBrk="1" hangingPunct="1">
              <a:lnSpc>
                <a:spcPct val="90000"/>
              </a:lnSpc>
              <a:spcBef>
                <a:spcPct val="20000"/>
              </a:spcBef>
            </a:pPr>
            <a:r>
              <a:rPr lang="en-GB" altLang="en-US" sz="2400" kern="0" dirty="0">
                <a:solidFill>
                  <a:srgbClr val="000000"/>
                </a:solidFill>
                <a:latin typeface="Arial"/>
              </a:rPr>
              <a:t>Head of Funding and Information Unit</a:t>
            </a:r>
          </a:p>
          <a:p>
            <a:pPr marL="342900" lvl="0" indent="-342900" eaLnBrk="1" hangingPunct="1">
              <a:lnSpc>
                <a:spcPct val="90000"/>
              </a:lnSpc>
              <a:spcBef>
                <a:spcPct val="20000"/>
              </a:spcBef>
            </a:pPr>
            <a:r>
              <a:rPr lang="en-GB" altLang="en-US" sz="1600" kern="0" dirty="0">
                <a:solidFill>
                  <a:srgbClr val="000000"/>
                </a:solidFill>
                <a:latin typeface="Arial"/>
                <a:hlinkClick r:id="rId5"/>
              </a:rPr>
              <a:t>kelly.small@swansea.gov.uk</a:t>
            </a:r>
            <a:r>
              <a:rPr lang="en-GB" altLang="en-US" sz="1600" kern="0" dirty="0">
                <a:solidFill>
                  <a:srgbClr val="000000"/>
                </a:solidFill>
                <a:latin typeface="Arial"/>
              </a:rPr>
              <a:t> 636689</a:t>
            </a:r>
          </a:p>
          <a:p>
            <a:pPr eaLnBrk="1" hangingPunct="1">
              <a:spcBef>
                <a:spcPct val="50000"/>
              </a:spcBef>
            </a:pPr>
            <a:endParaRPr lang="en-GB" altLang="en-US" sz="4400" b="1" dirty="0"/>
          </a:p>
        </p:txBody>
      </p:sp>
      <p:pic>
        <p:nvPicPr>
          <p:cNvPr id="2056" name="Picture 8" descr="CORPLOG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42288" y="5410200"/>
            <a:ext cx="849312"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5123"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5124"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5125"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5126"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graphicFrame>
        <p:nvGraphicFramePr>
          <p:cNvPr id="5127" name="Object 10"/>
          <p:cNvGraphicFramePr>
            <a:graphicFrameLocks noChangeAspect="1"/>
          </p:cNvGraphicFramePr>
          <p:nvPr/>
        </p:nvGraphicFramePr>
        <p:xfrm>
          <a:off x="736600" y="1143000"/>
          <a:ext cx="7874000" cy="4927600"/>
        </p:xfrm>
        <a:graphic>
          <a:graphicData uri="http://schemas.openxmlformats.org/presentationml/2006/ole">
            <mc:AlternateContent xmlns:mc="http://schemas.openxmlformats.org/markup-compatibility/2006">
              <mc:Choice xmlns:v="urn:schemas-microsoft-com:vml" Requires="v">
                <p:oleObj spid="_x0000_s5153" name="Chart" r:id="rId5" imgW="5515051" imgH="3457651" progId="Excel.Chart.8">
                  <p:embed/>
                </p:oleObj>
              </mc:Choice>
              <mc:Fallback>
                <p:oleObj name="Chart" r:id="rId5" imgW="5515051" imgH="3457651" progId="Excel.Chart.8">
                  <p:embed/>
                  <p:pic>
                    <p:nvPicPr>
                      <p:cNvPr id="0" name="Object 10"/>
                      <p:cNvPicPr>
                        <a:picLocks noChangeAspect="1" noChangeArrowheads="1"/>
                      </p:cNvPicPr>
                      <p:nvPr/>
                    </p:nvPicPr>
                    <p:blipFill>
                      <a:blip r:embed="rId6">
                        <a:extLst>
                          <a:ext uri="{28A0092B-C50C-407E-A947-70E740481C1C}">
                            <a14:useLocalDpi xmlns:a14="http://schemas.microsoft.com/office/drawing/2010/main" val="0"/>
                          </a:ext>
                        </a:extLst>
                      </a:blip>
                      <a:srcRect l="1306" t="5206" r="1306" b="5206"/>
                      <a:stretch>
                        <a:fillRect/>
                      </a:stretch>
                    </p:blipFill>
                    <p:spPr bwMode="auto">
                      <a:xfrm>
                        <a:off x="736600" y="1143000"/>
                        <a:ext cx="7874000" cy="492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6147"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6148"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6149"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6150"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6151" name="Rectangle 9"/>
          <p:cNvSpPr>
            <a:spLocks noGrp="1" noChangeArrowheads="1"/>
          </p:cNvSpPr>
          <p:nvPr>
            <p:ph type="title"/>
          </p:nvPr>
        </p:nvSpPr>
        <p:spPr>
          <a:xfrm>
            <a:off x="1671638" y="222250"/>
            <a:ext cx="6478587" cy="1143000"/>
          </a:xfrm>
        </p:spPr>
        <p:txBody>
          <a:bodyPr/>
          <a:lstStyle/>
          <a:p>
            <a:pPr eaLnBrk="1" hangingPunct="1"/>
            <a:r>
              <a:rPr lang="en-GB" altLang="en-US" sz="3600" dirty="0" smtClean="0"/>
              <a:t>Difficult Choices to be Faced</a:t>
            </a:r>
          </a:p>
        </p:txBody>
      </p:sp>
      <p:sp>
        <p:nvSpPr>
          <p:cNvPr id="6152" name="Rectangle 10"/>
          <p:cNvSpPr>
            <a:spLocks noGrp="1" noChangeArrowheads="1"/>
          </p:cNvSpPr>
          <p:nvPr>
            <p:ph type="body" idx="1"/>
          </p:nvPr>
        </p:nvSpPr>
        <p:spPr>
          <a:xfrm>
            <a:off x="801688" y="1241425"/>
            <a:ext cx="7620000" cy="4884738"/>
          </a:xfrm>
        </p:spPr>
        <p:txBody>
          <a:bodyPr/>
          <a:lstStyle/>
          <a:p>
            <a:pPr eaLnBrk="1" hangingPunct="1"/>
            <a:r>
              <a:rPr lang="en-GB" altLang="en-US" sz="2800" dirty="0" smtClean="0"/>
              <a:t>A challenging financial context</a:t>
            </a:r>
          </a:p>
          <a:p>
            <a:pPr lvl="1" eaLnBrk="1" hangingPunct="1"/>
            <a:r>
              <a:rPr lang="en-GB" altLang="en-US" sz="2400" dirty="0" smtClean="0"/>
              <a:t>For all authorities with public spending cuts &amp; cost and service pressures </a:t>
            </a:r>
          </a:p>
          <a:p>
            <a:pPr eaLnBrk="1" hangingPunct="1"/>
            <a:r>
              <a:rPr lang="en-GB" altLang="en-US" sz="2800" dirty="0" smtClean="0"/>
              <a:t>A great many issues to be managed each year – for example:</a:t>
            </a:r>
          </a:p>
          <a:p>
            <a:pPr lvl="1" eaLnBrk="1" hangingPunct="1"/>
            <a:r>
              <a:rPr lang="en-GB" altLang="en-US" sz="2400" dirty="0" smtClean="0"/>
              <a:t>Adult Services</a:t>
            </a:r>
          </a:p>
          <a:p>
            <a:pPr lvl="1" eaLnBrk="1" hangingPunct="1"/>
            <a:r>
              <a:rPr lang="en-GB" altLang="en-US" sz="2400" dirty="0" smtClean="0"/>
              <a:t>Child &amp; Family Services</a:t>
            </a:r>
          </a:p>
          <a:p>
            <a:pPr lvl="1" eaLnBrk="1" hangingPunct="1"/>
            <a:r>
              <a:rPr lang="en-GB" altLang="en-US" sz="2400" dirty="0" smtClean="0"/>
              <a:t>Waste Management – WG recycling targets</a:t>
            </a:r>
          </a:p>
          <a:p>
            <a:pPr eaLnBrk="1" hangingPunct="1"/>
            <a:r>
              <a:rPr lang="en-GB" altLang="en-US" sz="2800" b="1" dirty="0" smtClean="0"/>
              <a:t>How would you determine Swansea’s spending priorities? </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0" name="Object 40"/>
          <p:cNvGraphicFramePr>
            <a:graphicFrameLocks noChangeAspect="1"/>
          </p:cNvGraphicFramePr>
          <p:nvPr/>
        </p:nvGraphicFramePr>
        <p:xfrm>
          <a:off x="330200" y="555625"/>
          <a:ext cx="8596313" cy="5672138"/>
        </p:xfrm>
        <a:graphic>
          <a:graphicData uri="http://schemas.openxmlformats.org/presentationml/2006/ole">
            <mc:AlternateContent xmlns:mc="http://schemas.openxmlformats.org/markup-compatibility/2006">
              <mc:Choice xmlns:v="urn:schemas-microsoft-com:vml" Requires="v">
                <p:oleObj spid="_x0000_s7195" name="Document" r:id="rId4" imgW="9914480" imgH="6553811" progId="Word.Document.8">
                  <p:embed/>
                </p:oleObj>
              </mc:Choice>
              <mc:Fallback>
                <p:oleObj name="Document" r:id="rId4" imgW="9914480" imgH="6553811" progId="Word.Document.8">
                  <p:embed/>
                  <p:pic>
                    <p:nvPicPr>
                      <p:cNvPr id="0" name="Object 4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0200" y="555625"/>
                        <a:ext cx="8596313" cy="5672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8195"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8196"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8197"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8198"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8199" name="Rectangle 9"/>
          <p:cNvSpPr>
            <a:spLocks noGrp="1" noChangeArrowheads="1"/>
          </p:cNvSpPr>
          <p:nvPr>
            <p:ph type="title"/>
          </p:nvPr>
        </p:nvSpPr>
        <p:spPr>
          <a:xfrm>
            <a:off x="1671638" y="222250"/>
            <a:ext cx="5995987" cy="1143000"/>
          </a:xfrm>
        </p:spPr>
        <p:txBody>
          <a:bodyPr/>
          <a:lstStyle/>
          <a:p>
            <a:pPr eaLnBrk="1" hangingPunct="1"/>
            <a:r>
              <a:rPr lang="en-GB" altLang="en-US" dirty="0" smtClean="0"/>
              <a:t>Recent Developments</a:t>
            </a:r>
          </a:p>
        </p:txBody>
      </p:sp>
      <p:sp>
        <p:nvSpPr>
          <p:cNvPr id="8200" name="Rectangle 10"/>
          <p:cNvSpPr>
            <a:spLocks noGrp="1" noChangeArrowheads="1"/>
          </p:cNvSpPr>
          <p:nvPr>
            <p:ph type="body" idx="1"/>
          </p:nvPr>
        </p:nvSpPr>
        <p:spPr>
          <a:xfrm>
            <a:off x="966788" y="1522413"/>
            <a:ext cx="7315200" cy="4603750"/>
          </a:xfrm>
        </p:spPr>
        <p:txBody>
          <a:bodyPr/>
          <a:lstStyle/>
          <a:p>
            <a:pPr eaLnBrk="1" hangingPunct="1"/>
            <a:r>
              <a:rPr lang="en-GB" altLang="en-US" sz="2000" dirty="0" smtClean="0"/>
              <a:t>Focus beyond one year</a:t>
            </a:r>
          </a:p>
          <a:p>
            <a:pPr eaLnBrk="1" hangingPunct="1"/>
            <a:r>
              <a:rPr lang="en-GB" altLang="en-US" sz="2000" dirty="0" smtClean="0"/>
              <a:t>Closer link between School Budget Forum and corporate budget process</a:t>
            </a:r>
          </a:p>
          <a:p>
            <a:pPr eaLnBrk="1" hangingPunct="1"/>
            <a:r>
              <a:rPr lang="en-GB" altLang="en-US" sz="2000" dirty="0" smtClean="0"/>
              <a:t>Funding guarantee for schools?</a:t>
            </a:r>
          </a:p>
          <a:p>
            <a:pPr lvl="1" eaLnBrk="1" hangingPunct="1"/>
            <a:r>
              <a:rPr lang="en-GB" altLang="en-US" sz="2000" dirty="0" smtClean="0"/>
              <a:t>adds to pressures on non delegated education spending</a:t>
            </a:r>
          </a:p>
          <a:p>
            <a:pPr lvl="1" eaLnBrk="1" hangingPunct="1"/>
            <a:r>
              <a:rPr lang="en-GB" altLang="en-US" sz="2000" dirty="0" smtClean="0"/>
              <a:t>no guarantee for FY2017-2018</a:t>
            </a:r>
          </a:p>
          <a:p>
            <a:pPr eaLnBrk="1" hangingPunct="1"/>
            <a:r>
              <a:rPr lang="en-GB" altLang="en-US" sz="2000" dirty="0" smtClean="0"/>
              <a:t>Local Government commitment to increase delegation rate </a:t>
            </a:r>
          </a:p>
          <a:p>
            <a:pPr lvl="1" eaLnBrk="1" hangingPunct="1"/>
            <a:r>
              <a:rPr lang="en-GB" altLang="en-US" sz="2000" dirty="0" smtClean="0"/>
              <a:t>What is best provided by schools, by Authority, regionally or nationally?</a:t>
            </a:r>
          </a:p>
          <a:p>
            <a:pPr eaLnBrk="1" hangingPunct="1"/>
            <a:r>
              <a:rPr lang="en-GB" altLang="en-US" sz="2000" dirty="0" smtClean="0"/>
              <a:t>Online banking and direct debits</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9219"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9220"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9221"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9222"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9223" name="Rectangle 9"/>
          <p:cNvSpPr>
            <a:spLocks noGrp="1" noChangeArrowheads="1"/>
          </p:cNvSpPr>
          <p:nvPr>
            <p:ph type="title"/>
          </p:nvPr>
        </p:nvSpPr>
        <p:spPr>
          <a:xfrm>
            <a:off x="1671638" y="222250"/>
            <a:ext cx="6969125" cy="1143000"/>
          </a:xfrm>
        </p:spPr>
        <p:txBody>
          <a:bodyPr/>
          <a:lstStyle/>
          <a:p>
            <a:pPr eaLnBrk="1" hangingPunct="1"/>
            <a:r>
              <a:rPr lang="en-GB" altLang="en-US" sz="3600" dirty="0" smtClean="0"/>
              <a:t>Key dates in the Council process</a:t>
            </a:r>
          </a:p>
        </p:txBody>
      </p:sp>
      <p:sp>
        <p:nvSpPr>
          <p:cNvPr id="9224" name="Rectangle 10"/>
          <p:cNvSpPr>
            <a:spLocks noGrp="1" noChangeArrowheads="1"/>
          </p:cNvSpPr>
          <p:nvPr>
            <p:ph type="body" idx="1"/>
          </p:nvPr>
        </p:nvSpPr>
        <p:spPr>
          <a:xfrm>
            <a:off x="966788" y="1385888"/>
            <a:ext cx="7315200" cy="4740275"/>
          </a:xfrm>
        </p:spPr>
        <p:txBody>
          <a:bodyPr/>
          <a:lstStyle/>
          <a:p>
            <a:pPr eaLnBrk="1" hangingPunct="1">
              <a:lnSpc>
                <a:spcPct val="80000"/>
              </a:lnSpc>
            </a:pPr>
            <a:r>
              <a:rPr lang="en-GB" altLang="en-US" sz="2000" dirty="0" smtClean="0"/>
              <a:t>1 April – </a:t>
            </a:r>
            <a:r>
              <a:rPr lang="en-GB" altLang="en-US" sz="2000" i="1" dirty="0" smtClean="0"/>
              <a:t>start of financial year</a:t>
            </a:r>
          </a:p>
          <a:p>
            <a:pPr eaLnBrk="1" hangingPunct="1">
              <a:lnSpc>
                <a:spcPct val="80000"/>
              </a:lnSpc>
            </a:pPr>
            <a:r>
              <a:rPr lang="en-GB" altLang="en-US" sz="2000" dirty="0" smtClean="0"/>
              <a:t>June – </a:t>
            </a:r>
            <a:r>
              <a:rPr lang="en-GB" altLang="en-US" sz="2000" i="1" dirty="0" smtClean="0"/>
              <a:t>consideration of potential budget issues and pressures</a:t>
            </a:r>
          </a:p>
          <a:p>
            <a:pPr eaLnBrk="1" hangingPunct="1">
              <a:lnSpc>
                <a:spcPct val="80000"/>
              </a:lnSpc>
            </a:pPr>
            <a:r>
              <a:rPr lang="en-GB" altLang="en-US" sz="2000" dirty="0" smtClean="0"/>
              <a:t>July to September </a:t>
            </a:r>
            <a:r>
              <a:rPr lang="en-GB" altLang="en-US" sz="2000" i="1" dirty="0" smtClean="0"/>
              <a:t>– review of current allocation of resources across services, spending needs an potential containment measures assessed </a:t>
            </a:r>
          </a:p>
          <a:p>
            <a:pPr eaLnBrk="1" hangingPunct="1">
              <a:lnSpc>
                <a:spcPct val="80000"/>
              </a:lnSpc>
            </a:pPr>
            <a:r>
              <a:rPr lang="en-GB" altLang="en-US" sz="2000" dirty="0" smtClean="0"/>
              <a:t>October to November – </a:t>
            </a:r>
            <a:r>
              <a:rPr lang="en-GB" altLang="en-US" sz="2000" i="1" dirty="0" smtClean="0"/>
              <a:t>further consideration of broad budget choices and options</a:t>
            </a:r>
          </a:p>
          <a:p>
            <a:pPr eaLnBrk="1" hangingPunct="1">
              <a:lnSpc>
                <a:spcPct val="80000"/>
              </a:lnSpc>
            </a:pPr>
            <a:r>
              <a:rPr lang="en-GB" altLang="en-US" sz="2000" dirty="0" smtClean="0"/>
              <a:t>December – </a:t>
            </a:r>
            <a:r>
              <a:rPr lang="en-GB" altLang="en-US" sz="2000" i="1" dirty="0" smtClean="0"/>
              <a:t>implications of Local Government Finance Settlement</a:t>
            </a:r>
          </a:p>
          <a:p>
            <a:pPr eaLnBrk="1" hangingPunct="1">
              <a:lnSpc>
                <a:spcPct val="80000"/>
              </a:lnSpc>
            </a:pPr>
            <a:r>
              <a:rPr lang="en-GB" altLang="en-US" sz="2000" dirty="0" smtClean="0"/>
              <a:t>January – </a:t>
            </a:r>
            <a:r>
              <a:rPr lang="en-GB" altLang="en-US" sz="2000" i="1" dirty="0" smtClean="0"/>
              <a:t>further consideration of proposed budget options</a:t>
            </a:r>
          </a:p>
          <a:p>
            <a:pPr eaLnBrk="1" hangingPunct="1">
              <a:lnSpc>
                <a:spcPct val="80000"/>
              </a:lnSpc>
            </a:pPr>
            <a:r>
              <a:rPr lang="en-GB" altLang="en-US" sz="2000" dirty="0" smtClean="0"/>
              <a:t>February – </a:t>
            </a:r>
            <a:r>
              <a:rPr lang="en-GB" altLang="en-US" sz="2000" i="1" dirty="0" smtClean="0"/>
              <a:t>Council Budget set and forward financial plans</a:t>
            </a:r>
          </a:p>
          <a:p>
            <a:pPr eaLnBrk="1" hangingPunct="1">
              <a:lnSpc>
                <a:spcPct val="80000"/>
              </a:lnSpc>
            </a:pPr>
            <a:r>
              <a:rPr lang="en-GB" altLang="en-US" sz="2000" dirty="0" smtClean="0"/>
              <a:t>March – </a:t>
            </a:r>
            <a:r>
              <a:rPr lang="en-GB" altLang="en-US" sz="2000" i="1" dirty="0" smtClean="0"/>
              <a:t>School Budget Shares finalised</a:t>
            </a:r>
          </a:p>
          <a:p>
            <a:pPr eaLnBrk="1" hangingPunct="1">
              <a:lnSpc>
                <a:spcPct val="80000"/>
              </a:lnSpc>
            </a:pPr>
            <a:r>
              <a:rPr lang="en-GB" altLang="en-US" sz="2000" dirty="0" smtClean="0"/>
              <a:t>31 March </a:t>
            </a:r>
            <a:r>
              <a:rPr lang="en-GB" altLang="en-US" sz="2000" i="1" dirty="0" smtClean="0"/>
              <a:t>– end of financial year</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over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763713"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243"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spcBef>
                <a:spcPct val="50000"/>
              </a:spcBef>
              <a:buFontTx/>
              <a:buNone/>
            </a:pPr>
            <a:endParaRPr lang="en-US" altLang="en-US" sz="2400" smtClean="0">
              <a:solidFill>
                <a:srgbClr val="000000"/>
              </a:solidFill>
              <a:latin typeface="Times New Roman" pitchFamily="18" charset="0"/>
            </a:endParaRPr>
          </a:p>
        </p:txBody>
      </p:sp>
      <p:sp>
        <p:nvSpPr>
          <p:cNvPr id="10244"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en-US" altLang="en-US" sz="2400" smtClean="0">
              <a:solidFill>
                <a:srgbClr val="000000"/>
              </a:solidFill>
              <a:latin typeface="Times New Roman" pitchFamily="18" charset="0"/>
            </a:endParaRPr>
          </a:p>
        </p:txBody>
      </p:sp>
      <p:sp>
        <p:nvSpPr>
          <p:cNvPr id="10245"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en-US" altLang="en-US" sz="2400" smtClean="0">
              <a:solidFill>
                <a:srgbClr val="000000"/>
              </a:solidFill>
              <a:latin typeface="Times New Roman" pitchFamily="18" charset="0"/>
            </a:endParaRPr>
          </a:p>
        </p:txBody>
      </p:sp>
      <p:sp>
        <p:nvSpPr>
          <p:cNvPr id="10246"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en-US" altLang="en-US" sz="2400" smtClean="0">
              <a:solidFill>
                <a:srgbClr val="000000"/>
              </a:solidFill>
              <a:latin typeface="Times New Roman" pitchFamily="18" charset="0"/>
            </a:endParaRPr>
          </a:p>
        </p:txBody>
      </p:sp>
      <p:sp>
        <p:nvSpPr>
          <p:cNvPr id="10247"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endParaRPr lang="en-US" altLang="en-US" b="1" smtClean="0">
              <a:solidFill>
                <a:srgbClr val="000000"/>
              </a:solidFill>
            </a:endParaRPr>
          </a:p>
        </p:txBody>
      </p:sp>
      <p:pic>
        <p:nvPicPr>
          <p:cNvPr id="10248" name="Picture 8" descr="CORPLOG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2288" y="5410200"/>
            <a:ext cx="849312"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9" name="Text Box 10"/>
          <p:cNvSpPr txBox="1">
            <a:spLocks noChangeArrowheads="1"/>
          </p:cNvSpPr>
          <p:nvPr/>
        </p:nvSpPr>
        <p:spPr bwMode="auto">
          <a:xfrm>
            <a:off x="7080250" y="269875"/>
            <a:ext cx="1911350" cy="2563813"/>
          </a:xfrm>
          <a:prstGeom prst="rect">
            <a:avLst/>
          </a:prstGeom>
          <a:solidFill>
            <a:srgbClr val="0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800" smtClean="0">
                <a:solidFill>
                  <a:srgbClr val="FFFFFF"/>
                </a:solidFill>
              </a:rPr>
              <a:t>77% supports home to school transport, support for statement pupils, pupil referral units / EOTAS, or out of county places</a:t>
            </a:r>
          </a:p>
        </p:txBody>
      </p:sp>
      <p:sp>
        <p:nvSpPr>
          <p:cNvPr id="10250" name="Text Box 11"/>
          <p:cNvSpPr txBox="1">
            <a:spLocks noChangeArrowheads="1"/>
          </p:cNvSpPr>
          <p:nvPr/>
        </p:nvSpPr>
        <p:spPr bwMode="auto">
          <a:xfrm>
            <a:off x="5934075" y="3808413"/>
            <a:ext cx="1911350" cy="2032000"/>
          </a:xfrm>
          <a:prstGeom prst="rect">
            <a:avLst/>
          </a:prstGeom>
          <a:solidFill>
            <a:srgbClr val="000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800" smtClean="0">
                <a:solidFill>
                  <a:srgbClr val="FFFFFF"/>
                </a:solidFill>
              </a:rPr>
              <a:t>Areas such employment training, community / adult education, and 6</a:t>
            </a:r>
            <a:r>
              <a:rPr lang="en-GB" altLang="en-US" sz="1800" baseline="30000" smtClean="0">
                <a:solidFill>
                  <a:srgbClr val="FFFFFF"/>
                </a:solidFill>
              </a:rPr>
              <a:t>th</a:t>
            </a:r>
            <a:r>
              <a:rPr lang="en-GB" altLang="en-US" sz="1800" smtClean="0">
                <a:solidFill>
                  <a:srgbClr val="FFFFFF"/>
                </a:solidFill>
              </a:rPr>
              <a:t> form transport</a:t>
            </a:r>
          </a:p>
        </p:txBody>
      </p:sp>
      <p:sp>
        <p:nvSpPr>
          <p:cNvPr id="10251" name="Text Box 12"/>
          <p:cNvSpPr txBox="1">
            <a:spLocks noChangeArrowheads="1"/>
          </p:cNvSpPr>
          <p:nvPr/>
        </p:nvSpPr>
        <p:spPr bwMode="auto">
          <a:xfrm>
            <a:off x="371475" y="1289050"/>
            <a:ext cx="1860550" cy="2586038"/>
          </a:xfrm>
          <a:prstGeom prst="rect">
            <a:avLst/>
          </a:prstGeom>
          <a:solidFill>
            <a:srgbClr val="8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800" smtClean="0">
                <a:solidFill>
                  <a:srgbClr val="FFFFFF"/>
                </a:solidFill>
              </a:rPr>
              <a:t>50% relates to pension costs and insurance costs with remaining spending to meet core statutory duties of LA</a:t>
            </a:r>
          </a:p>
        </p:txBody>
      </p:sp>
      <p:pic>
        <p:nvPicPr>
          <p:cNvPr id="10252" name="Picture 13"/>
          <p:cNvPicPr>
            <a:picLocks noChangeAspect="1" noChangeArrowheads="1"/>
          </p:cNvPicPr>
          <p:nvPr/>
        </p:nvPicPr>
        <p:blipFill>
          <a:blip r:embed="rId5" cstate="print">
            <a:extLst>
              <a:ext uri="{28A0092B-C50C-407E-A947-70E740481C1C}">
                <a14:useLocalDpi xmlns:a14="http://schemas.microsoft.com/office/drawing/2010/main" val="0"/>
              </a:ext>
            </a:extLst>
          </a:blip>
          <a:srcRect l="11739" t="9677" r="11739" b="13547"/>
          <a:stretch>
            <a:fillRect/>
          </a:stretch>
        </p:blipFill>
        <p:spPr bwMode="auto">
          <a:xfrm>
            <a:off x="881063" y="946150"/>
            <a:ext cx="7154862" cy="436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0831820"/>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13315"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13316"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13317"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13318"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13319" name="Rectangle 9"/>
          <p:cNvSpPr>
            <a:spLocks noGrp="1" noChangeArrowheads="1"/>
          </p:cNvSpPr>
          <p:nvPr>
            <p:ph type="title"/>
          </p:nvPr>
        </p:nvSpPr>
        <p:spPr>
          <a:xfrm>
            <a:off x="1671638" y="222250"/>
            <a:ext cx="5995987" cy="1143000"/>
          </a:xfrm>
        </p:spPr>
        <p:txBody>
          <a:bodyPr/>
          <a:lstStyle/>
          <a:p>
            <a:pPr eaLnBrk="1" hangingPunct="1"/>
            <a:r>
              <a:rPr lang="en-GB" altLang="en-US" sz="4000" dirty="0" smtClean="0"/>
              <a:t>Local Management of Schools</a:t>
            </a:r>
          </a:p>
        </p:txBody>
      </p:sp>
      <p:sp>
        <p:nvSpPr>
          <p:cNvPr id="13320" name="Rectangle 10"/>
          <p:cNvSpPr>
            <a:spLocks noGrp="1" noChangeArrowheads="1"/>
          </p:cNvSpPr>
          <p:nvPr>
            <p:ph type="body" idx="1"/>
          </p:nvPr>
        </p:nvSpPr>
        <p:spPr>
          <a:xfrm>
            <a:off x="966788" y="1504950"/>
            <a:ext cx="7315200" cy="4824413"/>
          </a:xfrm>
        </p:spPr>
        <p:txBody>
          <a:bodyPr/>
          <a:lstStyle/>
          <a:p>
            <a:pPr eaLnBrk="1" hangingPunct="1">
              <a:lnSpc>
                <a:spcPct val="90000"/>
              </a:lnSpc>
            </a:pPr>
            <a:r>
              <a:rPr lang="en-GB" altLang="en-US" dirty="0" smtClean="0"/>
              <a:t>Education Reform Act 1988</a:t>
            </a:r>
          </a:p>
          <a:p>
            <a:pPr lvl="1" eaLnBrk="1" hangingPunct="1">
              <a:lnSpc>
                <a:spcPct val="90000"/>
              </a:lnSpc>
            </a:pPr>
            <a:r>
              <a:rPr lang="en-GB" altLang="en-US" dirty="0" smtClean="0"/>
              <a:t>Financial delegation to schools</a:t>
            </a:r>
          </a:p>
          <a:p>
            <a:pPr lvl="2" eaLnBrk="1" hangingPunct="1">
              <a:lnSpc>
                <a:spcPct val="90000"/>
              </a:lnSpc>
            </a:pPr>
            <a:r>
              <a:rPr lang="en-GB" altLang="en-US" dirty="0" smtClean="0"/>
              <a:t>Day to day control over their own budgets</a:t>
            </a:r>
          </a:p>
          <a:p>
            <a:pPr lvl="2" eaLnBrk="1" hangingPunct="1">
              <a:lnSpc>
                <a:spcPct val="90000"/>
              </a:lnSpc>
            </a:pPr>
            <a:r>
              <a:rPr lang="en-GB" altLang="en-US" dirty="0" smtClean="0"/>
              <a:t>Schools know best what they need</a:t>
            </a:r>
          </a:p>
          <a:p>
            <a:pPr lvl="1" eaLnBrk="1" hangingPunct="1">
              <a:lnSpc>
                <a:spcPct val="90000"/>
              </a:lnSpc>
            </a:pPr>
            <a:r>
              <a:rPr lang="en-GB" altLang="en-US" dirty="0" smtClean="0"/>
              <a:t>Formula funding of budget shares</a:t>
            </a:r>
          </a:p>
          <a:p>
            <a:pPr lvl="2" eaLnBrk="1" hangingPunct="1">
              <a:lnSpc>
                <a:spcPct val="90000"/>
              </a:lnSpc>
            </a:pPr>
            <a:r>
              <a:rPr lang="en-GB" altLang="en-US" dirty="0" smtClean="0"/>
              <a:t>Clear, simple and predictable</a:t>
            </a:r>
          </a:p>
          <a:p>
            <a:pPr lvl="2" eaLnBrk="1" hangingPunct="1">
              <a:lnSpc>
                <a:spcPct val="90000"/>
              </a:lnSpc>
            </a:pPr>
            <a:r>
              <a:rPr lang="en-GB" altLang="en-US" dirty="0" smtClean="0"/>
              <a:t>Based on objective assessment of needs</a:t>
            </a:r>
          </a:p>
          <a:p>
            <a:pPr lvl="2" eaLnBrk="1" hangingPunct="1">
              <a:lnSpc>
                <a:spcPct val="90000"/>
              </a:lnSpc>
            </a:pPr>
            <a:r>
              <a:rPr lang="en-GB" altLang="en-US" dirty="0" smtClean="0"/>
              <a:t>At least 70% linked to pupil numbers </a:t>
            </a:r>
          </a:p>
          <a:p>
            <a:pPr lvl="1" eaLnBrk="1" hangingPunct="1">
              <a:lnSpc>
                <a:spcPct val="90000"/>
              </a:lnSpc>
            </a:pPr>
            <a:r>
              <a:rPr lang="en-GB" altLang="en-US" dirty="0" smtClean="0"/>
              <a:t>Funding follows pupils</a:t>
            </a:r>
          </a:p>
          <a:p>
            <a:pPr lvl="1" eaLnBrk="1" hangingPunct="1">
              <a:lnSpc>
                <a:spcPct val="90000"/>
              </a:lnSpc>
            </a:pPr>
            <a:r>
              <a:rPr lang="en-GB" altLang="en-US" dirty="0" smtClean="0"/>
              <a:t>Delegated personnel powers for schools</a:t>
            </a:r>
          </a:p>
          <a:p>
            <a:pPr lvl="2" eaLnBrk="1" hangingPunct="1">
              <a:lnSpc>
                <a:spcPct val="90000"/>
              </a:lnSpc>
            </a:pPr>
            <a:r>
              <a:rPr lang="en-GB" altLang="en-US" dirty="0" smtClean="0"/>
              <a:t>Appointments, suspension, dismissal etc.</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14339"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14340"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14341"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14342"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14343" name="Rectangle 9"/>
          <p:cNvSpPr>
            <a:spLocks noGrp="1" noChangeArrowheads="1"/>
          </p:cNvSpPr>
          <p:nvPr>
            <p:ph type="title"/>
          </p:nvPr>
        </p:nvSpPr>
        <p:spPr>
          <a:xfrm>
            <a:off x="1671638" y="222250"/>
            <a:ext cx="5995987" cy="1143000"/>
          </a:xfrm>
        </p:spPr>
        <p:txBody>
          <a:bodyPr/>
          <a:lstStyle/>
          <a:p>
            <a:pPr eaLnBrk="1" hangingPunct="1"/>
            <a:r>
              <a:rPr lang="en-GB" altLang="en-US" dirty="0" smtClean="0"/>
              <a:t>Funding Formula</a:t>
            </a:r>
          </a:p>
        </p:txBody>
      </p:sp>
      <p:sp>
        <p:nvSpPr>
          <p:cNvPr id="14344" name="Rectangle 10"/>
          <p:cNvSpPr>
            <a:spLocks noGrp="1" noChangeArrowheads="1"/>
          </p:cNvSpPr>
          <p:nvPr>
            <p:ph type="body" idx="1"/>
          </p:nvPr>
        </p:nvSpPr>
        <p:spPr>
          <a:xfrm>
            <a:off x="966788" y="1460500"/>
            <a:ext cx="7315200" cy="4665663"/>
          </a:xfrm>
        </p:spPr>
        <p:txBody>
          <a:bodyPr/>
          <a:lstStyle/>
          <a:p>
            <a:pPr eaLnBrk="1" hangingPunct="1"/>
            <a:r>
              <a:rPr lang="en-GB" altLang="en-US" sz="2800" dirty="0" smtClean="0"/>
              <a:t>4 main elements originally (1990):</a:t>
            </a:r>
          </a:p>
          <a:p>
            <a:pPr lvl="1" eaLnBrk="1" hangingPunct="1"/>
            <a:r>
              <a:rPr lang="en-GB" altLang="en-US" sz="2400" dirty="0" smtClean="0"/>
              <a:t>Teaching staff element – pupil numbers</a:t>
            </a:r>
          </a:p>
          <a:p>
            <a:pPr lvl="1" eaLnBrk="1" hangingPunct="1"/>
            <a:r>
              <a:rPr lang="en-GB" altLang="en-US" sz="2400" dirty="0" smtClean="0"/>
              <a:t>Non-teaching staff element – pupil numbers</a:t>
            </a:r>
          </a:p>
          <a:p>
            <a:pPr lvl="1" eaLnBrk="1" hangingPunct="1"/>
            <a:r>
              <a:rPr lang="en-GB" altLang="en-US" sz="2400" dirty="0" smtClean="0"/>
              <a:t>Capitation element – pupil numbers</a:t>
            </a:r>
          </a:p>
          <a:p>
            <a:pPr lvl="1" eaLnBrk="1" hangingPunct="1"/>
            <a:r>
              <a:rPr lang="en-GB" altLang="en-US" sz="2400" dirty="0" smtClean="0"/>
              <a:t>Premises element – reckonable area of school</a:t>
            </a:r>
          </a:p>
          <a:p>
            <a:pPr eaLnBrk="1" hangingPunct="1"/>
            <a:r>
              <a:rPr lang="en-GB" altLang="en-US" sz="2800" dirty="0" smtClean="0"/>
              <a:t>Designed for “best fit” with historical spending patterns within schools</a:t>
            </a:r>
          </a:p>
          <a:p>
            <a:pPr eaLnBrk="1" hangingPunct="1"/>
            <a:r>
              <a:rPr lang="en-GB" altLang="en-US" sz="2800" dirty="0" smtClean="0"/>
              <a:t>Special Educational Needs element introduced in early 1990s</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15363"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15364"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15365"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15366"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graphicFrame>
        <p:nvGraphicFramePr>
          <p:cNvPr id="15367" name="Object 346"/>
          <p:cNvGraphicFramePr>
            <a:graphicFrameLocks noChangeAspect="1"/>
          </p:cNvGraphicFramePr>
          <p:nvPr/>
        </p:nvGraphicFramePr>
        <p:xfrm>
          <a:off x="3074988" y="0"/>
          <a:ext cx="3143250" cy="6664325"/>
        </p:xfrm>
        <a:graphic>
          <a:graphicData uri="http://schemas.openxmlformats.org/presentationml/2006/ole">
            <mc:AlternateContent xmlns:mc="http://schemas.openxmlformats.org/markup-compatibility/2006">
              <mc:Choice xmlns:v="urn:schemas-microsoft-com:vml" Requires="v">
                <p:oleObj spid="_x0000_s15393" name="Worksheet" r:id="rId5" imgW="3209849" imgH="7953451" progId="Excel.Sheet.8">
                  <p:embed/>
                </p:oleObj>
              </mc:Choice>
              <mc:Fallback>
                <p:oleObj name="Worksheet" r:id="rId5" imgW="3209849" imgH="7953451" progId="Excel.Sheet.8">
                  <p:embed/>
                  <p:pic>
                    <p:nvPicPr>
                      <p:cNvPr id="0" name="Object 34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74988" y="0"/>
                        <a:ext cx="3143250" cy="6664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86" name="Object 32"/>
          <p:cNvGraphicFramePr>
            <a:graphicFrameLocks noChangeAspect="1"/>
          </p:cNvGraphicFramePr>
          <p:nvPr/>
        </p:nvGraphicFramePr>
        <p:xfrm>
          <a:off x="1725613" y="822325"/>
          <a:ext cx="5788025" cy="5137150"/>
        </p:xfrm>
        <a:graphic>
          <a:graphicData uri="http://schemas.openxmlformats.org/presentationml/2006/ole">
            <mc:AlternateContent xmlns:mc="http://schemas.openxmlformats.org/markup-compatibility/2006">
              <mc:Choice xmlns:v="urn:schemas-microsoft-com:vml" Requires="v">
                <p:oleObj spid="_x0000_s26639" name="Document" r:id="rId4" imgW="5787512" imgH="5137461" progId="Word.Document.12">
                  <p:embed/>
                </p:oleObj>
              </mc:Choice>
              <mc:Fallback>
                <p:oleObj name="Document" r:id="rId4" imgW="5787512" imgH="5137461" progId="Word.Document.12">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25613" y="822325"/>
                        <a:ext cx="5788025" cy="513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0929878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375" y="90488"/>
            <a:ext cx="6951663" cy="6675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01072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17411"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17412"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17413"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17414"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17415" name="Rectangle 9"/>
          <p:cNvSpPr>
            <a:spLocks noGrp="1" noChangeArrowheads="1"/>
          </p:cNvSpPr>
          <p:nvPr>
            <p:ph type="title"/>
          </p:nvPr>
        </p:nvSpPr>
        <p:spPr>
          <a:xfrm>
            <a:off x="1671638" y="222250"/>
            <a:ext cx="5995987" cy="1143000"/>
          </a:xfrm>
        </p:spPr>
        <p:txBody>
          <a:bodyPr/>
          <a:lstStyle/>
          <a:p>
            <a:pPr eaLnBrk="1" hangingPunct="1"/>
            <a:r>
              <a:rPr lang="en-GB" altLang="en-US" dirty="0" smtClean="0"/>
              <a:t>Changing the Formula</a:t>
            </a:r>
          </a:p>
        </p:txBody>
      </p:sp>
      <p:sp>
        <p:nvSpPr>
          <p:cNvPr id="17416" name="Rectangle 10"/>
          <p:cNvSpPr>
            <a:spLocks noGrp="1" noChangeArrowheads="1"/>
          </p:cNvSpPr>
          <p:nvPr>
            <p:ph type="body" idx="1"/>
          </p:nvPr>
        </p:nvSpPr>
        <p:spPr>
          <a:xfrm>
            <a:off x="966788" y="1751013"/>
            <a:ext cx="7315200" cy="4375150"/>
          </a:xfrm>
        </p:spPr>
        <p:txBody>
          <a:bodyPr/>
          <a:lstStyle/>
          <a:p>
            <a:pPr eaLnBrk="1" hangingPunct="1"/>
            <a:r>
              <a:rPr lang="en-GB" altLang="en-US" dirty="0" smtClean="0"/>
              <a:t>Can be changed after formal consultation process</a:t>
            </a:r>
          </a:p>
          <a:p>
            <a:pPr lvl="1" eaLnBrk="1" hangingPunct="1"/>
            <a:r>
              <a:rPr lang="en-GB" altLang="en-US" dirty="0" smtClean="0"/>
              <a:t>Finance Sub Groups/School Budget Forum</a:t>
            </a:r>
          </a:p>
          <a:p>
            <a:pPr lvl="1" eaLnBrk="1" hangingPunct="1"/>
            <a:r>
              <a:rPr lang="en-GB" altLang="en-US" dirty="0" smtClean="0"/>
              <a:t>Governing Bodies (usually by December)</a:t>
            </a:r>
          </a:p>
          <a:p>
            <a:pPr lvl="1" eaLnBrk="1" hangingPunct="1"/>
            <a:r>
              <a:rPr lang="en-GB" altLang="en-US" dirty="0" smtClean="0"/>
              <a:t>Included in formula from April</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18435"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18436"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18437"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18438"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320521" name="Rectangle 9"/>
          <p:cNvSpPr>
            <a:spLocks noGrp="1" noChangeArrowheads="1"/>
          </p:cNvSpPr>
          <p:nvPr>
            <p:ph type="title"/>
          </p:nvPr>
        </p:nvSpPr>
        <p:spPr>
          <a:xfrm>
            <a:off x="1749425" y="469900"/>
            <a:ext cx="6126163" cy="1428750"/>
          </a:xfrm>
        </p:spPr>
        <p:txBody>
          <a:bodyPr/>
          <a:lstStyle/>
          <a:p>
            <a:pPr eaLnBrk="1" hangingPunct="1">
              <a:defRPr/>
            </a:pPr>
            <a:r>
              <a:rPr lang="en-GB" altLang="en-US" sz="4000" i="1" dirty="0" smtClean="0">
                <a:effectLst>
                  <a:outerShdw blurRad="38100" dist="38100" dir="2700000" algn="tl">
                    <a:srgbClr val="C0C0C0"/>
                  </a:outerShdw>
                </a:effectLst>
              </a:rPr>
              <a:t>THE BUDGET SHARE IS NOT THE BUDGET !</a:t>
            </a:r>
            <a:br>
              <a:rPr lang="en-GB" altLang="en-US" sz="4000" i="1" dirty="0" smtClean="0">
                <a:effectLst>
                  <a:outerShdw blurRad="38100" dist="38100" dir="2700000" algn="tl">
                    <a:srgbClr val="C0C0C0"/>
                  </a:outerShdw>
                </a:effectLst>
              </a:rPr>
            </a:br>
            <a:endParaRPr lang="en-GB" altLang="en-US" sz="4000" i="1" dirty="0" smtClean="0">
              <a:effectLst>
                <a:outerShdw blurRad="38100" dist="38100" dir="2700000" algn="tl">
                  <a:srgbClr val="C0C0C0"/>
                </a:outerShdw>
              </a:effectLst>
            </a:endParaRPr>
          </a:p>
        </p:txBody>
      </p:sp>
      <p:sp>
        <p:nvSpPr>
          <p:cNvPr id="18440" name="Rectangle 10"/>
          <p:cNvSpPr>
            <a:spLocks noGrp="1" noChangeArrowheads="1"/>
          </p:cNvSpPr>
          <p:nvPr>
            <p:ph type="body" idx="1"/>
          </p:nvPr>
        </p:nvSpPr>
        <p:spPr>
          <a:xfrm>
            <a:off x="712788" y="1627188"/>
            <a:ext cx="7734300" cy="4651375"/>
          </a:xfrm>
        </p:spPr>
        <p:txBody>
          <a:bodyPr/>
          <a:lstStyle/>
          <a:p>
            <a:pPr eaLnBrk="1" hangingPunct="1">
              <a:lnSpc>
                <a:spcPct val="90000"/>
              </a:lnSpc>
            </a:pPr>
            <a:r>
              <a:rPr lang="en-GB" altLang="en-US" dirty="0" smtClean="0"/>
              <a:t>The FUNDING FORMULA is the means of working out how much in total a school will have to spend in a financial year from the Council</a:t>
            </a:r>
          </a:p>
          <a:p>
            <a:pPr lvl="1" eaLnBrk="1" hangingPunct="1">
              <a:lnSpc>
                <a:spcPct val="90000"/>
              </a:lnSpc>
            </a:pPr>
            <a:r>
              <a:rPr lang="en-GB" altLang="en-US" dirty="0" smtClean="0"/>
              <a:t>It simply allocates the available funding between schools  </a:t>
            </a:r>
          </a:p>
          <a:p>
            <a:pPr eaLnBrk="1" hangingPunct="1">
              <a:lnSpc>
                <a:spcPct val="90000"/>
              </a:lnSpc>
            </a:pPr>
            <a:r>
              <a:rPr lang="en-GB" altLang="en-US" dirty="0" smtClean="0"/>
              <a:t>The BUDGET PLAN is the detailed spending plan of the school</a:t>
            </a:r>
          </a:p>
          <a:p>
            <a:pPr lvl="1" eaLnBrk="1" hangingPunct="1">
              <a:lnSpc>
                <a:spcPct val="90000"/>
              </a:lnSpc>
            </a:pPr>
            <a:r>
              <a:rPr lang="en-GB" altLang="en-US" dirty="0" smtClean="0"/>
              <a:t>Reflecting specific needs and priorities</a:t>
            </a:r>
          </a:p>
          <a:p>
            <a:pPr lvl="1" eaLnBrk="1" hangingPunct="1">
              <a:lnSpc>
                <a:spcPct val="90000"/>
              </a:lnSpc>
            </a:pPr>
            <a:r>
              <a:rPr lang="en-GB" altLang="en-US" dirty="0" smtClean="0"/>
              <a:t>A fundamental means of financial control   </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en-US" altLang="en-US" sz="2400" smtClean="0">
              <a:solidFill>
                <a:srgbClr val="000000"/>
              </a:solidFill>
              <a:latin typeface="Times New Roman" pitchFamily="18" charset="0"/>
            </a:endParaRPr>
          </a:p>
        </p:txBody>
      </p:sp>
      <p:sp>
        <p:nvSpPr>
          <p:cNvPr id="21507"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en-US" altLang="en-US" sz="2400" smtClean="0">
              <a:solidFill>
                <a:srgbClr val="000000"/>
              </a:solidFill>
              <a:latin typeface="Times New Roman" pitchFamily="18" charset="0"/>
            </a:endParaRPr>
          </a:p>
        </p:txBody>
      </p:sp>
      <p:sp>
        <p:nvSpPr>
          <p:cNvPr id="21508"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endParaRPr lang="en-US" altLang="en-US" sz="2400" smtClean="0">
              <a:solidFill>
                <a:srgbClr val="000000"/>
              </a:solidFill>
              <a:latin typeface="Times New Roman" pitchFamily="18" charset="0"/>
            </a:endParaRPr>
          </a:p>
        </p:txBody>
      </p:sp>
      <p:sp>
        <p:nvSpPr>
          <p:cNvPr id="21509"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50000"/>
              </a:spcBef>
              <a:buFontTx/>
              <a:buNone/>
            </a:pPr>
            <a:endParaRPr lang="en-US" altLang="en-US" b="1" smtClean="0">
              <a:solidFill>
                <a:srgbClr val="000000"/>
              </a:solidFill>
            </a:endParaRPr>
          </a:p>
        </p:txBody>
      </p:sp>
      <p:sp>
        <p:nvSpPr>
          <p:cNvPr id="21510" name="Rectangle 9"/>
          <p:cNvSpPr>
            <a:spLocks noGrp="1" noChangeArrowheads="1"/>
          </p:cNvSpPr>
          <p:nvPr>
            <p:ph type="title"/>
          </p:nvPr>
        </p:nvSpPr>
        <p:spPr>
          <a:xfrm>
            <a:off x="1671638" y="222250"/>
            <a:ext cx="5995987" cy="1143000"/>
          </a:xfrm>
        </p:spPr>
        <p:txBody>
          <a:bodyPr/>
          <a:lstStyle/>
          <a:p>
            <a:pPr eaLnBrk="1" hangingPunct="1"/>
            <a:r>
              <a:rPr lang="en-GB" altLang="en-US" smtClean="0"/>
              <a:t>Governing Body</a:t>
            </a:r>
          </a:p>
        </p:txBody>
      </p:sp>
      <p:sp>
        <p:nvSpPr>
          <p:cNvPr id="21511" name="Rectangle 10"/>
          <p:cNvSpPr>
            <a:spLocks noGrp="1" noChangeArrowheads="1"/>
          </p:cNvSpPr>
          <p:nvPr>
            <p:ph type="body" idx="1"/>
          </p:nvPr>
        </p:nvSpPr>
        <p:spPr>
          <a:xfrm>
            <a:off x="962025" y="1217613"/>
            <a:ext cx="7315200" cy="4840287"/>
          </a:xfrm>
        </p:spPr>
        <p:txBody>
          <a:bodyPr/>
          <a:lstStyle/>
          <a:p>
            <a:pPr eaLnBrk="1" hangingPunct="1"/>
            <a:r>
              <a:rPr lang="en-GB" altLang="en-US" sz="2000" smtClean="0"/>
              <a:t>Most schools establish a Finance Committee (with agreed terms of reference)</a:t>
            </a:r>
          </a:p>
          <a:p>
            <a:pPr eaLnBrk="1" hangingPunct="1"/>
            <a:r>
              <a:rPr lang="en-GB" altLang="en-US" sz="2000" smtClean="0"/>
              <a:t>Full Governing Body must agree on delegated spending powers for Headteacher and Chair of Governors</a:t>
            </a:r>
          </a:p>
          <a:p>
            <a:pPr eaLnBrk="1" hangingPunct="1"/>
            <a:r>
              <a:rPr lang="en-GB" altLang="en-US" sz="2000" smtClean="0"/>
              <a:t>Finance Committee monitor school finances and report back to termly Full Governing Body meetings for approval</a:t>
            </a:r>
          </a:p>
          <a:p>
            <a:pPr eaLnBrk="1" hangingPunct="1"/>
            <a:r>
              <a:rPr lang="en-GB" altLang="en-US" sz="2000" smtClean="0"/>
              <a:t>Ensuring value for money </a:t>
            </a:r>
          </a:p>
          <a:p>
            <a:pPr eaLnBrk="1" hangingPunct="1"/>
            <a:r>
              <a:rPr lang="en-GB" altLang="en-US" sz="2000" smtClean="0"/>
              <a:t>The Full Governing Body must approve the following year’s balanced budget </a:t>
            </a:r>
            <a:r>
              <a:rPr lang="en-GB" altLang="en-US" sz="2000" b="1" smtClean="0"/>
              <a:t>by 31</a:t>
            </a:r>
            <a:r>
              <a:rPr lang="en-GB" altLang="en-US" sz="2000" b="1" baseline="30000" smtClean="0"/>
              <a:t>st</a:t>
            </a:r>
            <a:r>
              <a:rPr lang="en-GB" altLang="en-US" sz="2000" b="1" smtClean="0"/>
              <a:t> May each year</a:t>
            </a:r>
          </a:p>
          <a:p>
            <a:pPr eaLnBrk="1" hangingPunct="1"/>
            <a:r>
              <a:rPr lang="en-GB" altLang="en-US" sz="2000" smtClean="0"/>
              <a:t>Discuss the audit report and action plan that is required every 3 years</a:t>
            </a:r>
          </a:p>
          <a:p>
            <a:pPr eaLnBrk="1" hangingPunct="1"/>
            <a:r>
              <a:rPr lang="en-GB" altLang="en-US" sz="2000" smtClean="0"/>
              <a:t>Approve and minute that private funds have been audited each year</a:t>
            </a:r>
          </a:p>
          <a:p>
            <a:pPr eaLnBrk="1" hangingPunct="1"/>
            <a:r>
              <a:rPr lang="en-GB" altLang="en-US" sz="2000" smtClean="0"/>
              <a:t>Send copies of all minutes to School Governor Unit</a:t>
            </a:r>
          </a:p>
          <a:p>
            <a:pPr eaLnBrk="1" hangingPunct="1"/>
            <a:endParaRPr lang="en-GB" altLang="en-US" sz="2000" smtClean="0"/>
          </a:p>
        </p:txBody>
      </p:sp>
    </p:spTree>
    <p:extLst>
      <p:ext uri="{BB962C8B-B14F-4D97-AF65-F5344CB8AC3E}">
        <p14:creationId xmlns:p14="http://schemas.microsoft.com/office/powerpoint/2010/main" val="2773616"/>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20483"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0484"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0485"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0486"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20487" name="Rectangle 9"/>
          <p:cNvSpPr>
            <a:spLocks noGrp="1" noChangeArrowheads="1"/>
          </p:cNvSpPr>
          <p:nvPr>
            <p:ph type="title"/>
          </p:nvPr>
        </p:nvSpPr>
        <p:spPr>
          <a:xfrm>
            <a:off x="1671638" y="222250"/>
            <a:ext cx="5995987" cy="1143000"/>
          </a:xfrm>
        </p:spPr>
        <p:txBody>
          <a:bodyPr/>
          <a:lstStyle/>
          <a:p>
            <a:pPr eaLnBrk="1" hangingPunct="1"/>
            <a:r>
              <a:rPr lang="en-GB" altLang="en-US" dirty="0" smtClean="0"/>
              <a:t>Why Budget ?</a:t>
            </a:r>
          </a:p>
        </p:txBody>
      </p:sp>
      <p:sp>
        <p:nvSpPr>
          <p:cNvPr id="20488" name="Rectangle 10"/>
          <p:cNvSpPr>
            <a:spLocks noGrp="1" noChangeArrowheads="1"/>
          </p:cNvSpPr>
          <p:nvPr>
            <p:ph type="body" idx="1"/>
          </p:nvPr>
        </p:nvSpPr>
        <p:spPr>
          <a:xfrm>
            <a:off x="966788" y="1751013"/>
            <a:ext cx="7315200" cy="4375150"/>
          </a:xfrm>
        </p:spPr>
        <p:txBody>
          <a:bodyPr/>
          <a:lstStyle/>
          <a:p>
            <a:pPr eaLnBrk="1" hangingPunct="1"/>
            <a:r>
              <a:rPr lang="en-GB" altLang="en-US" dirty="0" smtClean="0"/>
              <a:t>A budget is a means by which a school translates its strategic policies into financial terms – “a plan expressed in financial terms”</a:t>
            </a:r>
          </a:p>
          <a:p>
            <a:pPr eaLnBrk="1" hangingPunct="1"/>
            <a:r>
              <a:rPr lang="en-GB" altLang="en-US" dirty="0" smtClean="0"/>
              <a:t>A schools annual budget &amp; longer term financial projections should link and be consistent with the School Development Plan</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21507"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1508"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1509"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1510"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21511" name="Rectangle 9"/>
          <p:cNvSpPr>
            <a:spLocks noGrp="1" noChangeArrowheads="1"/>
          </p:cNvSpPr>
          <p:nvPr>
            <p:ph type="title"/>
          </p:nvPr>
        </p:nvSpPr>
        <p:spPr>
          <a:xfrm>
            <a:off x="1671638" y="222250"/>
            <a:ext cx="5995987" cy="1143000"/>
          </a:xfrm>
        </p:spPr>
        <p:txBody>
          <a:bodyPr/>
          <a:lstStyle/>
          <a:p>
            <a:pPr eaLnBrk="1" hangingPunct="1"/>
            <a:r>
              <a:rPr lang="en-GB" altLang="en-US" sz="4000" dirty="0" smtClean="0"/>
              <a:t>Freedom &amp; Accountability</a:t>
            </a:r>
          </a:p>
        </p:txBody>
      </p:sp>
      <p:sp>
        <p:nvSpPr>
          <p:cNvPr id="21512" name="Rectangle 10"/>
          <p:cNvSpPr>
            <a:spLocks noGrp="1" noChangeArrowheads="1"/>
          </p:cNvSpPr>
          <p:nvPr>
            <p:ph type="body" idx="1"/>
          </p:nvPr>
        </p:nvSpPr>
        <p:spPr>
          <a:xfrm>
            <a:off x="966788" y="1550988"/>
            <a:ext cx="7315200" cy="4575175"/>
          </a:xfrm>
        </p:spPr>
        <p:txBody>
          <a:bodyPr/>
          <a:lstStyle/>
          <a:p>
            <a:pPr eaLnBrk="1" hangingPunct="1">
              <a:lnSpc>
                <a:spcPct val="90000"/>
              </a:lnSpc>
            </a:pPr>
            <a:r>
              <a:rPr lang="en-GB" altLang="en-US" dirty="0" smtClean="0"/>
              <a:t>Funding is delegated to schools at the start of the financial year according to the school funding formula &amp; within the requirements of the “Scheme for the Financing of Schools”</a:t>
            </a:r>
          </a:p>
          <a:p>
            <a:pPr eaLnBrk="1" hangingPunct="1">
              <a:lnSpc>
                <a:spcPct val="90000"/>
              </a:lnSpc>
            </a:pPr>
            <a:r>
              <a:rPr lang="en-GB" altLang="en-US" dirty="0" smtClean="0"/>
              <a:t>Schools have considerable freedom in determining spending priorities – but spend must be on the education of the learners on roll at that school</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22531"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2532"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2533"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2534"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22535" name="Rectangle 9"/>
          <p:cNvSpPr>
            <a:spLocks noGrp="1" noChangeArrowheads="1"/>
          </p:cNvSpPr>
          <p:nvPr>
            <p:ph type="title"/>
          </p:nvPr>
        </p:nvSpPr>
        <p:spPr>
          <a:xfrm>
            <a:off x="1671638" y="222250"/>
            <a:ext cx="5995987" cy="1143000"/>
          </a:xfrm>
        </p:spPr>
        <p:txBody>
          <a:bodyPr/>
          <a:lstStyle/>
          <a:p>
            <a:pPr eaLnBrk="1" hangingPunct="1"/>
            <a:r>
              <a:rPr lang="en-GB" altLang="en-US" sz="4000" dirty="0" smtClean="0"/>
              <a:t>Key Information Provided</a:t>
            </a:r>
          </a:p>
        </p:txBody>
      </p:sp>
      <p:sp>
        <p:nvSpPr>
          <p:cNvPr id="22536" name="Rectangle 10"/>
          <p:cNvSpPr>
            <a:spLocks noGrp="1" noChangeArrowheads="1"/>
          </p:cNvSpPr>
          <p:nvPr>
            <p:ph type="body" idx="1"/>
          </p:nvPr>
        </p:nvSpPr>
        <p:spPr>
          <a:xfrm>
            <a:off x="966788" y="1751013"/>
            <a:ext cx="7315200" cy="4375150"/>
          </a:xfrm>
        </p:spPr>
        <p:txBody>
          <a:bodyPr/>
          <a:lstStyle/>
          <a:p>
            <a:pPr eaLnBrk="1" hangingPunct="1"/>
            <a:r>
              <a:rPr lang="en-GB" altLang="en-US" sz="2800" dirty="0" smtClean="0"/>
              <a:t>School Budget Shares</a:t>
            </a:r>
          </a:p>
          <a:p>
            <a:pPr lvl="1" eaLnBrk="1" hangingPunct="1"/>
            <a:r>
              <a:rPr lang="en-GB" altLang="en-US" sz="2400" dirty="0" smtClean="0"/>
              <a:t>Indicative in early March</a:t>
            </a:r>
          </a:p>
          <a:p>
            <a:pPr lvl="1" eaLnBrk="1" hangingPunct="1"/>
            <a:r>
              <a:rPr lang="en-GB" altLang="en-US" sz="2400" dirty="0" smtClean="0"/>
              <a:t>Final by 31</a:t>
            </a:r>
            <a:r>
              <a:rPr lang="en-GB" altLang="en-US" sz="2400" baseline="30000" dirty="0" smtClean="0"/>
              <a:t>st</a:t>
            </a:r>
            <a:r>
              <a:rPr lang="en-GB" altLang="en-US" sz="2400" dirty="0" smtClean="0"/>
              <a:t> March</a:t>
            </a:r>
          </a:p>
          <a:p>
            <a:pPr eaLnBrk="1" hangingPunct="1"/>
            <a:r>
              <a:rPr lang="en-GB" altLang="en-US" sz="2800" dirty="0" smtClean="0"/>
              <a:t>2 Year Indicative School Budget Shares</a:t>
            </a:r>
          </a:p>
          <a:p>
            <a:pPr lvl="1" eaLnBrk="1" hangingPunct="1"/>
            <a:r>
              <a:rPr lang="en-GB" altLang="en-US" sz="2400" dirty="0" smtClean="0"/>
              <a:t>By 31</a:t>
            </a:r>
            <a:r>
              <a:rPr lang="en-GB" altLang="en-US" sz="2400" baseline="30000" dirty="0" smtClean="0"/>
              <a:t>st</a:t>
            </a:r>
            <a:r>
              <a:rPr lang="en-GB" altLang="en-US" sz="2400" dirty="0" smtClean="0"/>
              <a:t> March</a:t>
            </a:r>
          </a:p>
          <a:p>
            <a:pPr eaLnBrk="1" hangingPunct="1"/>
            <a:r>
              <a:rPr lang="en-GB" altLang="en-US" sz="2800" dirty="0" smtClean="0"/>
              <a:t>Section 52 Budget Statement</a:t>
            </a:r>
          </a:p>
          <a:p>
            <a:pPr lvl="1" eaLnBrk="1" hangingPunct="1"/>
            <a:r>
              <a:rPr lang="en-GB" altLang="en-US" sz="2400" dirty="0" smtClean="0"/>
              <a:t>By 31</a:t>
            </a:r>
            <a:r>
              <a:rPr lang="en-GB" altLang="en-US" sz="2400" baseline="30000" dirty="0" smtClean="0"/>
              <a:t>st</a:t>
            </a:r>
            <a:r>
              <a:rPr lang="en-GB" altLang="en-US" sz="2400" dirty="0" smtClean="0"/>
              <a:t> March</a:t>
            </a:r>
          </a:p>
          <a:p>
            <a:pPr eaLnBrk="1" hangingPunct="1"/>
            <a:r>
              <a:rPr lang="en-GB" altLang="en-US" sz="2800" dirty="0" smtClean="0"/>
              <a:t>Section 52 Budget Outturn</a:t>
            </a:r>
          </a:p>
          <a:p>
            <a:pPr lvl="1" eaLnBrk="1" hangingPunct="1"/>
            <a:r>
              <a:rPr lang="en-GB" altLang="en-US" sz="2400" dirty="0" smtClean="0"/>
              <a:t>By 30</a:t>
            </a:r>
            <a:r>
              <a:rPr lang="en-GB" altLang="en-US" sz="2400" baseline="30000" dirty="0" smtClean="0"/>
              <a:t>th</a:t>
            </a:r>
            <a:r>
              <a:rPr lang="en-GB" altLang="en-US" sz="2400" dirty="0" smtClean="0"/>
              <a:t> July</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23555"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3556"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3557"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3558"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graphicFrame>
        <p:nvGraphicFramePr>
          <p:cNvPr id="23559" name="Object 12"/>
          <p:cNvGraphicFramePr>
            <a:graphicFrameLocks noGrp="1" noChangeAspect="1"/>
          </p:cNvGraphicFramePr>
          <p:nvPr>
            <p:ph sz="half" idx="4294967295"/>
          </p:nvPr>
        </p:nvGraphicFramePr>
        <p:xfrm>
          <a:off x="0" y="2752725"/>
          <a:ext cx="4038600" cy="2220913"/>
        </p:xfrm>
        <a:graphic>
          <a:graphicData uri="http://schemas.openxmlformats.org/presentationml/2006/ole">
            <mc:AlternateContent xmlns:mc="http://schemas.openxmlformats.org/markup-compatibility/2006">
              <mc:Choice xmlns:v="urn:schemas-microsoft-com:vml" Requires="v">
                <p:oleObj spid="_x0000_s23611" name="Chart" r:id="rId4" imgW="8229600" imgH="4524451" progId="MSGraph.Chart.8">
                  <p:embed followColorScheme="full"/>
                </p:oleObj>
              </mc:Choice>
              <mc:Fallback>
                <p:oleObj name="Chart" r:id="rId4" imgW="8229600" imgH="4524451" progId="MSGraph.Chart.8">
                  <p:embed followColorScheme="full"/>
                  <p:pic>
                    <p:nvPicPr>
                      <p:cNvPr id="0" name="Object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2752725"/>
                        <a:ext cx="4038600" cy="22209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23560" name="Rectangle 10"/>
          <p:cNvSpPr>
            <a:spLocks noGrp="1" noChangeArrowheads="1"/>
          </p:cNvSpPr>
          <p:nvPr>
            <p:ph type="body" idx="4294967295"/>
          </p:nvPr>
        </p:nvSpPr>
        <p:spPr>
          <a:xfrm>
            <a:off x="1828800" y="1751013"/>
            <a:ext cx="7315200" cy="4375150"/>
          </a:xfrm>
        </p:spPr>
        <p:txBody>
          <a:bodyPr/>
          <a:lstStyle/>
          <a:p>
            <a:pPr eaLnBrk="1" hangingPunct="1"/>
            <a:endParaRPr lang="en-GB" altLang="en-US" dirty="0" smtClean="0"/>
          </a:p>
          <a:p>
            <a:pPr lvl="1" eaLnBrk="1" hangingPunct="1"/>
            <a:endParaRPr lang="en-GB" altLang="en-US" dirty="0" smtClean="0"/>
          </a:p>
        </p:txBody>
      </p:sp>
      <p:graphicFrame>
        <p:nvGraphicFramePr>
          <p:cNvPr id="23561" name="Object 13"/>
          <p:cNvGraphicFramePr>
            <a:graphicFrameLocks noGrp="1" noChangeAspect="1"/>
          </p:cNvGraphicFramePr>
          <p:nvPr>
            <p:ph sz="half" idx="4294967295"/>
          </p:nvPr>
        </p:nvGraphicFramePr>
        <p:xfrm>
          <a:off x="1949450" y="0"/>
          <a:ext cx="6445250" cy="7161213"/>
        </p:xfrm>
        <a:graphic>
          <a:graphicData uri="http://schemas.openxmlformats.org/presentationml/2006/ole">
            <mc:AlternateContent xmlns:mc="http://schemas.openxmlformats.org/markup-compatibility/2006">
              <mc:Choice xmlns:v="urn:schemas-microsoft-com:vml" Requires="v">
                <p:oleObj spid="_x0000_s23612" name="Chart" r:id="rId6" imgW="7715098" imgH="8572602" progId="MSGraph.Chart.8">
                  <p:embed followColorScheme="full"/>
                </p:oleObj>
              </mc:Choice>
              <mc:Fallback>
                <p:oleObj name="Chart" r:id="rId6" imgW="7715098" imgH="8572602" progId="MSGraph.Chart.8">
                  <p:embed followColorScheme="full"/>
                  <p:pic>
                    <p:nvPicPr>
                      <p:cNvPr id="0" name="Object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49450" y="0"/>
                        <a:ext cx="6445250" cy="7161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24579"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4580"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4581"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4582"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24583" name="Rectangle 9"/>
          <p:cNvSpPr>
            <a:spLocks noGrp="1" noChangeArrowheads="1"/>
          </p:cNvSpPr>
          <p:nvPr>
            <p:ph type="title"/>
          </p:nvPr>
        </p:nvSpPr>
        <p:spPr/>
        <p:txBody>
          <a:bodyPr/>
          <a:lstStyle/>
          <a:p>
            <a:pPr eaLnBrk="1" hangingPunct="1"/>
            <a:r>
              <a:rPr lang="en-GB" altLang="en-US" dirty="0" smtClean="0"/>
              <a:t>Cost Behaviour</a:t>
            </a:r>
          </a:p>
        </p:txBody>
      </p:sp>
      <p:graphicFrame>
        <p:nvGraphicFramePr>
          <p:cNvPr id="24584" name="Object 17"/>
          <p:cNvGraphicFramePr>
            <a:graphicFrameLocks noGrp="1" noChangeAspect="1"/>
          </p:cNvGraphicFramePr>
          <p:nvPr>
            <p:ph idx="1"/>
          </p:nvPr>
        </p:nvGraphicFramePr>
        <p:xfrm>
          <a:off x="920750" y="1550988"/>
          <a:ext cx="7823200" cy="4333875"/>
        </p:xfrm>
        <a:graphic>
          <a:graphicData uri="http://schemas.openxmlformats.org/presentationml/2006/ole">
            <mc:AlternateContent xmlns:mc="http://schemas.openxmlformats.org/markup-compatibility/2006">
              <mc:Choice xmlns:v="urn:schemas-microsoft-com:vml" Requires="v">
                <p:oleObj spid="_x0000_s24610" name="Chart" r:id="rId5" imgW="4676851" imgH="2590800" progId="Excel.Chart.8">
                  <p:embed/>
                </p:oleObj>
              </mc:Choice>
              <mc:Fallback>
                <p:oleObj name="Chart" r:id="rId5" imgW="4676851" imgH="2590800" progId="Excel.Chart.8">
                  <p:embed/>
                  <p:pic>
                    <p:nvPicPr>
                      <p:cNvPr id="0" name="Object 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0750" y="1550988"/>
                        <a:ext cx="7823200" cy="4333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25603"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5604"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5605"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5606"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25607" name="Rectangle 9"/>
          <p:cNvSpPr>
            <a:spLocks noGrp="1" noChangeArrowheads="1"/>
          </p:cNvSpPr>
          <p:nvPr>
            <p:ph type="title"/>
          </p:nvPr>
        </p:nvSpPr>
        <p:spPr>
          <a:xfrm>
            <a:off x="1671638" y="222250"/>
            <a:ext cx="6707187" cy="1143000"/>
          </a:xfrm>
        </p:spPr>
        <p:txBody>
          <a:bodyPr/>
          <a:lstStyle/>
          <a:p>
            <a:pPr eaLnBrk="1" hangingPunct="1"/>
            <a:r>
              <a:rPr lang="en-GB" altLang="en-US" sz="4000" dirty="0" smtClean="0"/>
              <a:t>Approaches to Budgeting (1)</a:t>
            </a:r>
          </a:p>
        </p:txBody>
      </p:sp>
      <p:sp>
        <p:nvSpPr>
          <p:cNvPr id="25608" name="Rectangle 10"/>
          <p:cNvSpPr>
            <a:spLocks noGrp="1" noChangeArrowheads="1"/>
          </p:cNvSpPr>
          <p:nvPr>
            <p:ph type="body" idx="1"/>
          </p:nvPr>
        </p:nvSpPr>
        <p:spPr>
          <a:xfrm>
            <a:off x="966788" y="1401763"/>
            <a:ext cx="7315200" cy="4840287"/>
          </a:xfrm>
        </p:spPr>
        <p:txBody>
          <a:bodyPr/>
          <a:lstStyle/>
          <a:p>
            <a:pPr eaLnBrk="1" hangingPunct="1">
              <a:lnSpc>
                <a:spcPct val="90000"/>
              </a:lnSpc>
            </a:pPr>
            <a:r>
              <a:rPr lang="en-GB" altLang="en-US" sz="2400" dirty="0" smtClean="0"/>
              <a:t>Incremental Budgeting</a:t>
            </a:r>
          </a:p>
          <a:p>
            <a:pPr lvl="1" eaLnBrk="1" hangingPunct="1">
              <a:lnSpc>
                <a:spcPct val="90000"/>
              </a:lnSpc>
            </a:pPr>
            <a:r>
              <a:rPr lang="en-GB" altLang="en-US" sz="2000" dirty="0" smtClean="0"/>
              <a:t>Focus on marginal changes between years</a:t>
            </a:r>
          </a:p>
          <a:p>
            <a:pPr lvl="1" eaLnBrk="1" hangingPunct="1">
              <a:lnSpc>
                <a:spcPct val="90000"/>
              </a:lnSpc>
            </a:pPr>
            <a:r>
              <a:rPr lang="en-GB" altLang="en-US" sz="2000" dirty="0" smtClean="0"/>
              <a:t>Current year’s budget as basis for the next year’s budget</a:t>
            </a:r>
          </a:p>
          <a:p>
            <a:pPr eaLnBrk="1" hangingPunct="1">
              <a:lnSpc>
                <a:spcPct val="90000"/>
              </a:lnSpc>
            </a:pPr>
            <a:r>
              <a:rPr lang="en-GB" altLang="en-US" sz="2400" dirty="0" smtClean="0"/>
              <a:t>Approach</a:t>
            </a:r>
          </a:p>
          <a:p>
            <a:pPr lvl="1" eaLnBrk="1" hangingPunct="1">
              <a:lnSpc>
                <a:spcPct val="90000"/>
              </a:lnSpc>
            </a:pPr>
            <a:r>
              <a:rPr lang="en-GB" altLang="en-US" sz="2000" dirty="0" smtClean="0"/>
              <a:t>Establish base unavoidable expenditure</a:t>
            </a:r>
          </a:p>
          <a:p>
            <a:pPr lvl="2" eaLnBrk="1" hangingPunct="1">
              <a:lnSpc>
                <a:spcPct val="90000"/>
              </a:lnSpc>
            </a:pPr>
            <a:r>
              <a:rPr lang="en-GB" altLang="en-US" sz="1800" dirty="0" smtClean="0"/>
              <a:t>Reflecting full year effects, increments, non-recurring items</a:t>
            </a:r>
          </a:p>
          <a:p>
            <a:pPr lvl="1" eaLnBrk="1" hangingPunct="1">
              <a:lnSpc>
                <a:spcPct val="90000"/>
              </a:lnSpc>
            </a:pPr>
            <a:r>
              <a:rPr lang="en-GB" altLang="en-US" sz="2000" dirty="0" smtClean="0"/>
              <a:t>Allow for changes in price levels</a:t>
            </a:r>
          </a:p>
          <a:p>
            <a:pPr lvl="1" eaLnBrk="1" hangingPunct="1">
              <a:lnSpc>
                <a:spcPct val="90000"/>
              </a:lnSpc>
            </a:pPr>
            <a:r>
              <a:rPr lang="en-GB" altLang="en-US" sz="2000" dirty="0" smtClean="0"/>
              <a:t>Reflect implications of developments and / or reduction measures</a:t>
            </a:r>
          </a:p>
          <a:p>
            <a:pPr eaLnBrk="1" hangingPunct="1">
              <a:lnSpc>
                <a:spcPct val="90000"/>
              </a:lnSpc>
            </a:pPr>
            <a:r>
              <a:rPr lang="en-GB" altLang="en-US" sz="2400" i="1" dirty="0" smtClean="0"/>
              <a:t>Most use in times of relative stability or of growth </a:t>
            </a:r>
            <a:r>
              <a:rPr lang="en-GB" altLang="en-US" sz="2400" i="1" u="sng" dirty="0" smtClean="0"/>
              <a:t>but</a:t>
            </a:r>
            <a:r>
              <a:rPr lang="en-GB" altLang="en-US" sz="2400" i="1" dirty="0" smtClean="0"/>
              <a:t> looks to past spending patterns rather than future requirements of the school</a:t>
            </a:r>
          </a:p>
          <a:p>
            <a:pPr eaLnBrk="1" hangingPunct="1">
              <a:lnSpc>
                <a:spcPct val="90000"/>
              </a:lnSpc>
            </a:pPr>
            <a:r>
              <a:rPr lang="en-GB" altLang="en-US" sz="2400" dirty="0" smtClean="0"/>
              <a:t>Don’t get hung up on the pennies !</a:t>
            </a:r>
          </a:p>
          <a:p>
            <a:pPr lvl="1" eaLnBrk="1" hangingPunct="1">
              <a:lnSpc>
                <a:spcPct val="90000"/>
              </a:lnSpc>
            </a:pPr>
            <a:endParaRPr lang="en-GB" altLang="en-US" sz="2000" dirty="0" smtClean="0"/>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26627"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6628"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6629"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6630"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26631" name="Rectangle 9"/>
          <p:cNvSpPr>
            <a:spLocks noGrp="1" noChangeArrowheads="1"/>
          </p:cNvSpPr>
          <p:nvPr>
            <p:ph type="title"/>
          </p:nvPr>
        </p:nvSpPr>
        <p:spPr>
          <a:xfrm>
            <a:off x="1671638" y="222250"/>
            <a:ext cx="6721475" cy="1143000"/>
          </a:xfrm>
        </p:spPr>
        <p:txBody>
          <a:bodyPr/>
          <a:lstStyle/>
          <a:p>
            <a:pPr eaLnBrk="1" hangingPunct="1"/>
            <a:r>
              <a:rPr lang="en-GB" altLang="en-US" sz="4000" dirty="0" smtClean="0"/>
              <a:t>Approaches to Budgeting (2)</a:t>
            </a:r>
          </a:p>
        </p:txBody>
      </p:sp>
      <p:sp>
        <p:nvSpPr>
          <p:cNvPr id="26632" name="Rectangle 10"/>
          <p:cNvSpPr>
            <a:spLocks noGrp="1" noChangeArrowheads="1"/>
          </p:cNvSpPr>
          <p:nvPr>
            <p:ph type="body" idx="1"/>
          </p:nvPr>
        </p:nvSpPr>
        <p:spPr>
          <a:xfrm>
            <a:off x="966788" y="1460500"/>
            <a:ext cx="7315200" cy="4795838"/>
          </a:xfrm>
        </p:spPr>
        <p:txBody>
          <a:bodyPr/>
          <a:lstStyle/>
          <a:p>
            <a:pPr eaLnBrk="1" hangingPunct="1">
              <a:lnSpc>
                <a:spcPct val="80000"/>
              </a:lnSpc>
            </a:pPr>
            <a:r>
              <a:rPr lang="en-GB" altLang="en-US" sz="2400" dirty="0" smtClean="0"/>
              <a:t>Zero Based Budgeting</a:t>
            </a:r>
          </a:p>
          <a:p>
            <a:pPr lvl="1" eaLnBrk="1" hangingPunct="1">
              <a:lnSpc>
                <a:spcPct val="80000"/>
              </a:lnSpc>
            </a:pPr>
            <a:r>
              <a:rPr lang="en-GB" altLang="en-US" sz="2000" dirty="0" smtClean="0"/>
              <a:t>Producing a budget without any preconceived base</a:t>
            </a:r>
          </a:p>
          <a:p>
            <a:pPr lvl="1" eaLnBrk="1" hangingPunct="1">
              <a:lnSpc>
                <a:spcPct val="80000"/>
              </a:lnSpc>
            </a:pPr>
            <a:r>
              <a:rPr lang="en-GB" altLang="en-US" sz="2000" dirty="0" smtClean="0"/>
              <a:t>Building up budget from a blank sheet from knowledge of planned objectives and activities  </a:t>
            </a:r>
          </a:p>
          <a:p>
            <a:pPr eaLnBrk="1" hangingPunct="1">
              <a:lnSpc>
                <a:spcPct val="80000"/>
              </a:lnSpc>
            </a:pPr>
            <a:r>
              <a:rPr lang="en-GB" altLang="en-US" sz="2400" dirty="0" smtClean="0"/>
              <a:t>Approach</a:t>
            </a:r>
          </a:p>
          <a:p>
            <a:pPr lvl="1" eaLnBrk="1" hangingPunct="1">
              <a:lnSpc>
                <a:spcPct val="80000"/>
              </a:lnSpc>
            </a:pPr>
            <a:r>
              <a:rPr lang="en-GB" altLang="en-US" sz="2000" dirty="0" smtClean="0"/>
              <a:t>Systematic review and justification of the funding and performance of current activities</a:t>
            </a:r>
          </a:p>
          <a:p>
            <a:pPr lvl="1" eaLnBrk="1" hangingPunct="1">
              <a:lnSpc>
                <a:spcPct val="80000"/>
              </a:lnSpc>
            </a:pPr>
            <a:r>
              <a:rPr lang="en-GB" altLang="en-US" sz="2000" dirty="0" smtClean="0"/>
              <a:t>Justification of resources for new activities</a:t>
            </a:r>
          </a:p>
          <a:p>
            <a:pPr lvl="1" eaLnBrk="1" hangingPunct="1">
              <a:lnSpc>
                <a:spcPct val="80000"/>
              </a:lnSpc>
            </a:pPr>
            <a:r>
              <a:rPr lang="en-GB" altLang="en-US" sz="2000" dirty="0" smtClean="0"/>
              <a:t>Determination &amp; clarification of objectives</a:t>
            </a:r>
          </a:p>
          <a:p>
            <a:pPr lvl="1" eaLnBrk="1" hangingPunct="1">
              <a:lnSpc>
                <a:spcPct val="80000"/>
              </a:lnSpc>
            </a:pPr>
            <a:r>
              <a:rPr lang="en-GB" altLang="en-US" sz="2000" dirty="0" smtClean="0"/>
              <a:t>Evaluation of alternative ways of achieving objectives</a:t>
            </a:r>
          </a:p>
          <a:p>
            <a:pPr eaLnBrk="1" hangingPunct="1">
              <a:lnSpc>
                <a:spcPct val="80000"/>
              </a:lnSpc>
            </a:pPr>
            <a:r>
              <a:rPr lang="en-GB" altLang="en-US" sz="2400" i="1" dirty="0" smtClean="0"/>
              <a:t>Reflects current rather than past activity and may be relevant for targeting department or capitation expenditure against objectives through a bidding process </a:t>
            </a:r>
            <a:r>
              <a:rPr lang="en-GB" altLang="en-US" sz="2400" i="1" u="sng" dirty="0" smtClean="0"/>
              <a:t>but</a:t>
            </a:r>
            <a:r>
              <a:rPr lang="en-GB" altLang="en-US" sz="2400" i="1" dirty="0" smtClean="0"/>
              <a:t> highly complex and expensive process in time &amp; other resources</a:t>
            </a:r>
            <a:endParaRPr lang="en-GB" altLang="en-US" sz="2400" dirty="0" smtClean="0"/>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GB" altLang="en-US" dirty="0" smtClean="0"/>
              <a:t>Discussion Task</a:t>
            </a:r>
          </a:p>
        </p:txBody>
      </p:sp>
      <p:sp>
        <p:nvSpPr>
          <p:cNvPr id="27651" name="Rectangle 3"/>
          <p:cNvSpPr>
            <a:spLocks noGrp="1" noChangeArrowheads="1"/>
          </p:cNvSpPr>
          <p:nvPr>
            <p:ph type="body" idx="1"/>
          </p:nvPr>
        </p:nvSpPr>
        <p:spPr/>
        <p:txBody>
          <a:bodyPr/>
          <a:lstStyle/>
          <a:p>
            <a:pPr eaLnBrk="1" hangingPunct="1"/>
            <a:r>
              <a:rPr lang="en-GB" altLang="en-US" dirty="0" smtClean="0"/>
              <a:t>Consider how would go about determining your school spending plan for the coming year – what factors would you take into account ?</a:t>
            </a:r>
          </a:p>
          <a:p>
            <a:pPr eaLnBrk="1" hangingPunct="1"/>
            <a:endParaRPr lang="en-GB" altLang="en-US"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28675"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8676"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8677"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8678"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28679" name="Rectangle 9"/>
          <p:cNvSpPr>
            <a:spLocks noGrp="1" noChangeArrowheads="1"/>
          </p:cNvSpPr>
          <p:nvPr>
            <p:ph type="title"/>
          </p:nvPr>
        </p:nvSpPr>
        <p:spPr>
          <a:xfrm>
            <a:off x="1671638" y="222250"/>
            <a:ext cx="5995987" cy="1143000"/>
          </a:xfrm>
        </p:spPr>
        <p:txBody>
          <a:bodyPr/>
          <a:lstStyle/>
          <a:p>
            <a:pPr eaLnBrk="1" hangingPunct="1"/>
            <a:r>
              <a:rPr lang="en-GB" altLang="en-US" dirty="0" smtClean="0"/>
              <a:t>The Planning Process</a:t>
            </a:r>
          </a:p>
        </p:txBody>
      </p:sp>
      <p:sp>
        <p:nvSpPr>
          <p:cNvPr id="28680" name="Rectangle 10"/>
          <p:cNvSpPr>
            <a:spLocks noGrp="1" noChangeArrowheads="1"/>
          </p:cNvSpPr>
          <p:nvPr>
            <p:ph type="body" idx="1"/>
          </p:nvPr>
        </p:nvSpPr>
        <p:spPr>
          <a:xfrm>
            <a:off x="966788" y="1468438"/>
            <a:ext cx="7524750" cy="4814887"/>
          </a:xfrm>
        </p:spPr>
        <p:txBody>
          <a:bodyPr/>
          <a:lstStyle/>
          <a:p>
            <a:pPr eaLnBrk="1" hangingPunct="1">
              <a:lnSpc>
                <a:spcPct val="80000"/>
              </a:lnSpc>
            </a:pPr>
            <a:r>
              <a:rPr lang="en-GB" altLang="en-US" sz="2000" dirty="0" smtClean="0"/>
              <a:t>Should include:</a:t>
            </a:r>
          </a:p>
          <a:p>
            <a:pPr lvl="1" eaLnBrk="1" hangingPunct="1">
              <a:lnSpc>
                <a:spcPct val="80000"/>
              </a:lnSpc>
            </a:pPr>
            <a:r>
              <a:rPr lang="en-GB" altLang="en-US" sz="2000" dirty="0" smtClean="0"/>
              <a:t>A review of past activities, aims &amp; objectives – </a:t>
            </a:r>
            <a:r>
              <a:rPr lang="en-GB" altLang="en-US" sz="2000" i="1" dirty="0" smtClean="0"/>
              <a:t>Did we get it right?</a:t>
            </a:r>
            <a:endParaRPr lang="en-GB" altLang="en-US" sz="2000" dirty="0" smtClean="0"/>
          </a:p>
          <a:p>
            <a:pPr lvl="1" eaLnBrk="1" hangingPunct="1">
              <a:lnSpc>
                <a:spcPct val="80000"/>
              </a:lnSpc>
            </a:pPr>
            <a:r>
              <a:rPr lang="en-GB" altLang="en-US" sz="2000" dirty="0" smtClean="0"/>
              <a:t>Definition &amp; redefinition of aims &amp; objectives – </a:t>
            </a:r>
            <a:r>
              <a:rPr lang="en-GB" altLang="en-US" sz="2000" i="1" dirty="0" smtClean="0"/>
              <a:t>Are the aims still relevant?</a:t>
            </a:r>
            <a:endParaRPr lang="en-GB" altLang="en-US" sz="2000" dirty="0" smtClean="0"/>
          </a:p>
          <a:p>
            <a:pPr lvl="1" eaLnBrk="1" hangingPunct="1">
              <a:lnSpc>
                <a:spcPct val="80000"/>
              </a:lnSpc>
            </a:pPr>
            <a:r>
              <a:rPr lang="en-GB" altLang="en-US" sz="2000" dirty="0" smtClean="0"/>
              <a:t>Development of the plan &amp; associated budgets – </a:t>
            </a:r>
            <a:r>
              <a:rPr lang="en-GB" altLang="en-US" sz="2000" i="1" dirty="0" smtClean="0"/>
              <a:t>How do we go forward?</a:t>
            </a:r>
          </a:p>
          <a:p>
            <a:pPr eaLnBrk="1" hangingPunct="1">
              <a:lnSpc>
                <a:spcPct val="80000"/>
              </a:lnSpc>
            </a:pPr>
            <a:r>
              <a:rPr lang="en-GB" altLang="en-US" sz="2000" i="1" dirty="0" smtClean="0"/>
              <a:t>Use</a:t>
            </a:r>
            <a:r>
              <a:rPr lang="en-GB" altLang="en-US" sz="2000" dirty="0" smtClean="0"/>
              <a:t> – the School Development Plan</a:t>
            </a:r>
          </a:p>
          <a:p>
            <a:pPr eaLnBrk="1" hangingPunct="1">
              <a:lnSpc>
                <a:spcPct val="80000"/>
              </a:lnSpc>
            </a:pPr>
            <a:r>
              <a:rPr lang="en-GB" altLang="en-US" sz="2000" i="1" dirty="0" smtClean="0"/>
              <a:t>Ask</a:t>
            </a:r>
            <a:r>
              <a:rPr lang="en-GB" altLang="en-US" sz="2000" dirty="0" smtClean="0"/>
              <a:t> – if we spend money on this, how will it impact on pupils?  Don’t be afraid to ask questions!</a:t>
            </a:r>
          </a:p>
          <a:p>
            <a:pPr eaLnBrk="1" hangingPunct="1">
              <a:lnSpc>
                <a:spcPct val="80000"/>
              </a:lnSpc>
            </a:pPr>
            <a:r>
              <a:rPr lang="en-GB" altLang="en-US" sz="2000" i="1" dirty="0" smtClean="0"/>
              <a:t>Check</a:t>
            </a:r>
            <a:r>
              <a:rPr lang="en-GB" altLang="en-US" sz="2000" dirty="0" smtClean="0"/>
              <a:t> – did the money we spent have the desired effect?</a:t>
            </a:r>
          </a:p>
          <a:p>
            <a:pPr eaLnBrk="1" hangingPunct="1">
              <a:lnSpc>
                <a:spcPct val="80000"/>
              </a:lnSpc>
            </a:pPr>
            <a:r>
              <a:rPr lang="en-GB" altLang="en-US" sz="2000" i="1" dirty="0" smtClean="0"/>
              <a:t>Benchmark</a:t>
            </a:r>
            <a:r>
              <a:rPr lang="en-GB" altLang="en-US" sz="2000" dirty="0" smtClean="0"/>
              <a:t> – use the information provided by the School Funding Unit to compare your spend with that of other schools</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29699"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9700"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9701"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29702"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29703" name="Rectangle 9"/>
          <p:cNvSpPr>
            <a:spLocks noGrp="1" noChangeArrowheads="1"/>
          </p:cNvSpPr>
          <p:nvPr>
            <p:ph type="title"/>
          </p:nvPr>
        </p:nvSpPr>
        <p:spPr>
          <a:xfrm>
            <a:off x="1671638" y="222250"/>
            <a:ext cx="5995987" cy="1143000"/>
          </a:xfrm>
        </p:spPr>
        <p:txBody>
          <a:bodyPr/>
          <a:lstStyle/>
          <a:p>
            <a:pPr eaLnBrk="1" hangingPunct="1"/>
            <a:r>
              <a:rPr lang="en-GB" altLang="en-US" dirty="0" smtClean="0"/>
              <a:t>Budget Setting</a:t>
            </a:r>
          </a:p>
        </p:txBody>
      </p:sp>
      <p:sp>
        <p:nvSpPr>
          <p:cNvPr id="29704" name="Rectangle 10"/>
          <p:cNvSpPr>
            <a:spLocks noGrp="1" noChangeArrowheads="1"/>
          </p:cNvSpPr>
          <p:nvPr>
            <p:ph type="body" idx="1"/>
          </p:nvPr>
        </p:nvSpPr>
        <p:spPr>
          <a:xfrm>
            <a:off x="966788" y="1431925"/>
            <a:ext cx="7315200" cy="4810125"/>
          </a:xfrm>
        </p:spPr>
        <p:txBody>
          <a:bodyPr/>
          <a:lstStyle/>
          <a:p>
            <a:pPr eaLnBrk="1" hangingPunct="1">
              <a:buFontTx/>
              <a:buNone/>
            </a:pPr>
            <a:endParaRPr lang="en-GB" altLang="en-US" sz="2800" dirty="0" smtClean="0"/>
          </a:p>
          <a:p>
            <a:pPr eaLnBrk="1" hangingPunct="1"/>
            <a:r>
              <a:rPr lang="en-GB" altLang="en-US" sz="2800" dirty="0" smtClean="0"/>
              <a:t>Schools cannot plan a deficit budget</a:t>
            </a:r>
          </a:p>
          <a:p>
            <a:pPr lvl="1" eaLnBrk="1" hangingPunct="1"/>
            <a:r>
              <a:rPr lang="en-GB" altLang="en-US" sz="2400" dirty="0" smtClean="0"/>
              <a:t>Budget can exceed budget share if the school has reserves which it plans to use</a:t>
            </a:r>
          </a:p>
          <a:p>
            <a:pPr lvl="1" eaLnBrk="1" hangingPunct="1"/>
            <a:r>
              <a:rPr lang="en-GB" altLang="en-US" sz="2400" dirty="0" smtClean="0"/>
              <a:t>Recovery plan with agreement of Head of Finance</a:t>
            </a:r>
          </a:p>
          <a:p>
            <a:pPr eaLnBrk="1" hangingPunct="1"/>
            <a:r>
              <a:rPr lang="en-GB" altLang="en-US" sz="2800" dirty="0" smtClean="0"/>
              <a:t>Remember that significant changes in spending patterns tend to take place in September when a new staffing structure is in place, this will link in with you revising your budget at this time.</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30723"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30724"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30725"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30726"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30727" name="Rectangle 9"/>
          <p:cNvSpPr>
            <a:spLocks noGrp="1" noChangeArrowheads="1"/>
          </p:cNvSpPr>
          <p:nvPr>
            <p:ph type="title"/>
          </p:nvPr>
        </p:nvSpPr>
        <p:spPr>
          <a:xfrm>
            <a:off x="1671638" y="222250"/>
            <a:ext cx="5995987" cy="1143000"/>
          </a:xfrm>
        </p:spPr>
        <p:txBody>
          <a:bodyPr/>
          <a:lstStyle/>
          <a:p>
            <a:pPr eaLnBrk="1" hangingPunct="1"/>
            <a:r>
              <a:rPr lang="en-GB" altLang="en-US" sz="4000" dirty="0" smtClean="0"/>
              <a:t>Preparing the School Budget</a:t>
            </a:r>
          </a:p>
        </p:txBody>
      </p:sp>
      <p:sp>
        <p:nvSpPr>
          <p:cNvPr id="30728" name="Rectangle 10"/>
          <p:cNvSpPr>
            <a:spLocks noGrp="1" noChangeArrowheads="1"/>
          </p:cNvSpPr>
          <p:nvPr>
            <p:ph type="body" idx="1"/>
          </p:nvPr>
        </p:nvSpPr>
        <p:spPr>
          <a:xfrm>
            <a:off x="966788" y="1431925"/>
            <a:ext cx="7315200" cy="4810125"/>
          </a:xfrm>
        </p:spPr>
        <p:txBody>
          <a:bodyPr/>
          <a:lstStyle/>
          <a:p>
            <a:pPr eaLnBrk="1" hangingPunct="1"/>
            <a:r>
              <a:rPr lang="en-GB" altLang="en-US" dirty="0" smtClean="0"/>
              <a:t>2 main areas to take into account</a:t>
            </a:r>
          </a:p>
          <a:p>
            <a:pPr lvl="1" eaLnBrk="1" hangingPunct="1"/>
            <a:r>
              <a:rPr lang="en-GB" altLang="en-US" dirty="0" smtClean="0"/>
              <a:t>Funding Available</a:t>
            </a:r>
          </a:p>
          <a:p>
            <a:pPr lvl="2" eaLnBrk="1" hangingPunct="1"/>
            <a:r>
              <a:rPr lang="en-GB" altLang="en-US" dirty="0" smtClean="0"/>
              <a:t>Budget Share</a:t>
            </a:r>
          </a:p>
          <a:p>
            <a:pPr lvl="2" eaLnBrk="1" hangingPunct="1"/>
            <a:r>
              <a:rPr lang="en-GB" altLang="en-US" dirty="0" smtClean="0"/>
              <a:t>Reserves from previous year</a:t>
            </a:r>
          </a:p>
          <a:p>
            <a:pPr lvl="2" eaLnBrk="1" hangingPunct="1"/>
            <a:r>
              <a:rPr lang="en-GB" altLang="en-US" dirty="0" smtClean="0"/>
              <a:t>Any retrospective adjustments for changes in pupil numbers</a:t>
            </a:r>
          </a:p>
          <a:p>
            <a:pPr lvl="2" eaLnBrk="1" hangingPunct="1"/>
            <a:r>
              <a:rPr lang="en-GB" altLang="en-US" dirty="0" smtClean="0"/>
              <a:t>Any external funds/income</a:t>
            </a:r>
          </a:p>
          <a:p>
            <a:pPr lvl="1" eaLnBrk="1" hangingPunct="1"/>
            <a:r>
              <a:rPr lang="en-GB" altLang="en-US" dirty="0" smtClean="0"/>
              <a:t>Planned gross expenditure</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31747"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31748"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31749"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31750"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31751" name="Rectangle 9"/>
          <p:cNvSpPr>
            <a:spLocks noGrp="1" noChangeArrowheads="1"/>
          </p:cNvSpPr>
          <p:nvPr>
            <p:ph type="title"/>
          </p:nvPr>
        </p:nvSpPr>
        <p:spPr>
          <a:xfrm>
            <a:off x="1671638" y="222250"/>
            <a:ext cx="5995987" cy="1143000"/>
          </a:xfrm>
        </p:spPr>
        <p:txBody>
          <a:bodyPr/>
          <a:lstStyle/>
          <a:p>
            <a:pPr eaLnBrk="1" hangingPunct="1"/>
            <a:r>
              <a:rPr lang="en-GB" altLang="en-US" sz="4000" dirty="0" smtClean="0"/>
              <a:t>Factors to be considered</a:t>
            </a:r>
          </a:p>
        </p:txBody>
      </p:sp>
      <p:sp>
        <p:nvSpPr>
          <p:cNvPr id="31752" name="Rectangle 10"/>
          <p:cNvSpPr>
            <a:spLocks noGrp="1" noChangeArrowheads="1"/>
          </p:cNvSpPr>
          <p:nvPr>
            <p:ph type="body" idx="1"/>
          </p:nvPr>
        </p:nvSpPr>
        <p:spPr>
          <a:xfrm>
            <a:off x="966788" y="1330325"/>
            <a:ext cx="7315200" cy="4897438"/>
          </a:xfrm>
        </p:spPr>
        <p:txBody>
          <a:bodyPr/>
          <a:lstStyle/>
          <a:p>
            <a:pPr eaLnBrk="1" hangingPunct="1">
              <a:lnSpc>
                <a:spcPct val="80000"/>
              </a:lnSpc>
            </a:pPr>
            <a:r>
              <a:rPr lang="en-GB" altLang="en-US" sz="2400" dirty="0" smtClean="0"/>
              <a:t>Budget plans should reflect current school needs rather than historic spending patterns but also be realistic, mindful of the resources available</a:t>
            </a:r>
          </a:p>
          <a:p>
            <a:pPr eaLnBrk="1" hangingPunct="1">
              <a:lnSpc>
                <a:spcPct val="80000"/>
              </a:lnSpc>
            </a:pPr>
            <a:r>
              <a:rPr lang="en-GB" altLang="en-US" sz="2400" dirty="0" smtClean="0"/>
              <a:t>Factors to consider include:</a:t>
            </a:r>
          </a:p>
          <a:p>
            <a:pPr lvl="1" eaLnBrk="1" hangingPunct="1">
              <a:lnSpc>
                <a:spcPct val="80000"/>
              </a:lnSpc>
            </a:pPr>
            <a:r>
              <a:rPr lang="en-GB" altLang="en-US" sz="2000" dirty="0" smtClean="0"/>
              <a:t>Changes in pupil numbers – projections are provided by School Funding &amp; Information Unit based on trends and Admission Numbers</a:t>
            </a:r>
          </a:p>
          <a:p>
            <a:pPr lvl="1" eaLnBrk="1" hangingPunct="1">
              <a:lnSpc>
                <a:spcPct val="80000"/>
              </a:lnSpc>
            </a:pPr>
            <a:r>
              <a:rPr lang="en-GB" altLang="en-US" sz="2000" dirty="0" smtClean="0"/>
              <a:t>Curriculum requirements</a:t>
            </a:r>
          </a:p>
          <a:p>
            <a:pPr lvl="1" eaLnBrk="1" hangingPunct="1">
              <a:lnSpc>
                <a:spcPct val="80000"/>
              </a:lnSpc>
            </a:pPr>
            <a:r>
              <a:rPr lang="en-GB" altLang="en-US" sz="2000" dirty="0" smtClean="0"/>
              <a:t>Staffing requirements</a:t>
            </a:r>
          </a:p>
          <a:p>
            <a:pPr lvl="1" eaLnBrk="1" hangingPunct="1">
              <a:lnSpc>
                <a:spcPct val="80000"/>
              </a:lnSpc>
            </a:pPr>
            <a:r>
              <a:rPr lang="en-GB" altLang="en-US" sz="2000" dirty="0" smtClean="0"/>
              <a:t>Review of past performance</a:t>
            </a:r>
          </a:p>
          <a:p>
            <a:pPr lvl="1" eaLnBrk="1" hangingPunct="1">
              <a:lnSpc>
                <a:spcPct val="80000"/>
              </a:lnSpc>
            </a:pPr>
            <a:r>
              <a:rPr lang="en-GB" altLang="en-US" sz="2000" dirty="0" smtClean="0"/>
              <a:t>Level of reserves brought forward</a:t>
            </a:r>
          </a:p>
          <a:p>
            <a:pPr lvl="1" eaLnBrk="1" hangingPunct="1">
              <a:lnSpc>
                <a:spcPct val="80000"/>
              </a:lnSpc>
            </a:pPr>
            <a:r>
              <a:rPr lang="en-GB" altLang="en-US" sz="2000" dirty="0" smtClean="0"/>
              <a:t>Service Level Agreements</a:t>
            </a:r>
          </a:p>
          <a:p>
            <a:pPr lvl="1" eaLnBrk="1" hangingPunct="1">
              <a:lnSpc>
                <a:spcPct val="80000"/>
              </a:lnSpc>
            </a:pPr>
            <a:r>
              <a:rPr lang="en-GB" altLang="en-US" sz="2000" dirty="0" smtClean="0"/>
              <a:t>Planned Improvements</a:t>
            </a:r>
          </a:p>
          <a:p>
            <a:pPr lvl="1" eaLnBrk="1" hangingPunct="1">
              <a:lnSpc>
                <a:spcPct val="80000"/>
              </a:lnSpc>
            </a:pPr>
            <a:r>
              <a:rPr lang="en-GB" altLang="en-US" sz="2000" dirty="0" smtClean="0"/>
              <a:t>Other resource requirements</a:t>
            </a:r>
          </a:p>
          <a:p>
            <a:pPr lvl="1" eaLnBrk="1" hangingPunct="1">
              <a:lnSpc>
                <a:spcPct val="80000"/>
              </a:lnSpc>
            </a:pPr>
            <a:r>
              <a:rPr lang="en-GB" altLang="en-US" sz="2000" dirty="0" smtClean="0"/>
              <a:t>Procurement/CPRs</a:t>
            </a:r>
          </a:p>
          <a:p>
            <a:pPr eaLnBrk="1" hangingPunct="1">
              <a:lnSpc>
                <a:spcPct val="80000"/>
              </a:lnSpc>
            </a:pPr>
            <a:endParaRPr lang="en-GB" altLang="en-US" sz="2400" dirty="0" smtClean="0"/>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040" y="0"/>
            <a:ext cx="8229600" cy="666922"/>
          </a:xfrm>
        </p:spPr>
        <p:txBody>
          <a:bodyPr/>
          <a:lstStyle/>
          <a:p>
            <a:pPr algn="l"/>
            <a:r>
              <a:rPr lang="en-GB" sz="4000" b="1" dirty="0" smtClean="0">
                <a:effectLst>
                  <a:outerShdw blurRad="38100" dist="38100" dir="2700000" algn="tl">
                    <a:srgbClr val="000000">
                      <a:alpha val="43137"/>
                    </a:srgbClr>
                  </a:outerShdw>
                </a:effectLst>
              </a:rPr>
              <a:t>Contract Value Bands</a:t>
            </a:r>
            <a:endParaRPr lang="en-GB" sz="40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57612" y="622426"/>
            <a:ext cx="8229600" cy="4525963"/>
          </a:xfrm>
        </p:spPr>
        <p:txBody>
          <a:bodyPr/>
          <a:lstStyle/>
          <a:p>
            <a:r>
              <a:rPr lang="en-GB" sz="2000" dirty="0"/>
              <a:t>The value of a contract means the total estimated value of the contract over the full contract period (excluding VAT) including possible extensions of the contract. </a:t>
            </a:r>
            <a:endParaRPr lang="en-GB" sz="2000" dirty="0" smtClean="0"/>
          </a:p>
          <a:p>
            <a:r>
              <a:rPr lang="en-GB" sz="2000" dirty="0" smtClean="0"/>
              <a:t>A </a:t>
            </a:r>
            <a:r>
              <a:rPr lang="en-GB" sz="2000" dirty="0"/>
              <a:t>school must not split purchases or disaggregate spend in order to avoid the </a:t>
            </a:r>
            <a:r>
              <a:rPr lang="en-GB" sz="2000" dirty="0" smtClean="0"/>
              <a:t>following contract </a:t>
            </a:r>
            <a:r>
              <a:rPr lang="en-GB" sz="2000" dirty="0"/>
              <a:t>value </a:t>
            </a:r>
            <a:r>
              <a:rPr lang="en-GB" sz="2000" dirty="0" smtClean="0"/>
              <a:t>bands </a:t>
            </a:r>
          </a:p>
          <a:p>
            <a:endParaRPr lang="en-GB" sz="2000" dirty="0"/>
          </a:p>
          <a:p>
            <a:endParaRPr lang="en-GB" sz="2000" dirty="0" smtClean="0"/>
          </a:p>
          <a:p>
            <a:endParaRPr lang="en-GB" sz="2000" dirty="0" smtClean="0"/>
          </a:p>
          <a:p>
            <a:r>
              <a:rPr lang="en-GB" sz="2000" dirty="0" smtClean="0"/>
              <a:t>If </a:t>
            </a:r>
            <a:r>
              <a:rPr lang="en-GB" sz="2000" dirty="0"/>
              <a:t>the goods or services are a regular requirement, consideration must be given to setting up a formal </a:t>
            </a:r>
            <a:r>
              <a:rPr lang="en-GB" sz="2000" dirty="0" smtClean="0"/>
              <a:t>contract.  </a:t>
            </a:r>
          </a:p>
          <a:p>
            <a:endParaRPr lang="en-GB" sz="2000" dirty="0" smtClean="0"/>
          </a:p>
          <a:p>
            <a:r>
              <a:rPr lang="en-GB" sz="2000" dirty="0" smtClean="0"/>
              <a:t>If </a:t>
            </a:r>
            <a:r>
              <a:rPr lang="en-GB" sz="2000" dirty="0"/>
              <a:t>the total contract spend with a single supplier is likely to exceed £5,000 in a year, then the procedures outlined in </a:t>
            </a:r>
            <a:r>
              <a:rPr lang="en-GB" sz="2000" dirty="0" smtClean="0"/>
              <a:t>the Schools Procurement guide will </a:t>
            </a:r>
            <a:r>
              <a:rPr lang="en-GB" sz="2000" dirty="0"/>
              <a:t>apply. </a:t>
            </a:r>
            <a:endParaRPr lang="en-GB" sz="2000" dirty="0" smtClean="0"/>
          </a:p>
          <a:p>
            <a:endParaRPr lang="en-GB" sz="2000" dirty="0" smtClean="0"/>
          </a:p>
          <a:p>
            <a:r>
              <a:rPr lang="en-GB" sz="2000" dirty="0" smtClean="0"/>
              <a:t>School </a:t>
            </a:r>
            <a:r>
              <a:rPr lang="en-GB" sz="2000" dirty="0"/>
              <a:t>staff should in the first instance use historic spend data to determine whether a competitive procurement processes is required. The SIMS system will be able to provide this data.</a:t>
            </a:r>
          </a:p>
          <a:p>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267397322"/>
              </p:ext>
            </p:extLst>
          </p:nvPr>
        </p:nvGraphicFramePr>
        <p:xfrm>
          <a:off x="2850453" y="2278146"/>
          <a:ext cx="3351171" cy="1226820"/>
        </p:xfrm>
        <a:graphic>
          <a:graphicData uri="http://schemas.openxmlformats.org/drawingml/2006/table">
            <a:tbl>
              <a:tblPr firstRow="1" firstCol="1" bandRow="1">
                <a:tableStyleId>{5C22544A-7EE6-4342-B048-85BDC9FD1C3A}</a:tableStyleId>
              </a:tblPr>
              <a:tblGrid>
                <a:gridCol w="903880"/>
                <a:gridCol w="2447291"/>
              </a:tblGrid>
              <a:tr h="0">
                <a:tc>
                  <a:txBody>
                    <a:bodyPr/>
                    <a:lstStyle/>
                    <a:p>
                      <a:pPr algn="ctr">
                        <a:lnSpc>
                          <a:spcPct val="115000"/>
                        </a:lnSpc>
                        <a:spcAft>
                          <a:spcPts val="0"/>
                        </a:spcAft>
                      </a:pPr>
                      <a:r>
                        <a:rPr lang="en-GB" sz="1400" dirty="0">
                          <a:solidFill>
                            <a:schemeClr val="tx1"/>
                          </a:solidFill>
                          <a:effectLst/>
                        </a:rPr>
                        <a:t>Band</a:t>
                      </a:r>
                      <a:endParaRPr lang="en-GB" sz="1400" dirty="0">
                        <a:solidFill>
                          <a:schemeClr val="tx1"/>
                        </a:solidFill>
                        <a:effectLst/>
                        <a:latin typeface="Arial"/>
                        <a:ea typeface="Calibri"/>
                      </a:endParaRPr>
                    </a:p>
                  </a:txBody>
                  <a:tcPr marL="68580" marR="68580" marT="0" marB="0" anchor="ctr"/>
                </a:tc>
                <a:tc>
                  <a:txBody>
                    <a:bodyPr/>
                    <a:lstStyle/>
                    <a:p>
                      <a:pPr algn="ctr">
                        <a:lnSpc>
                          <a:spcPct val="115000"/>
                        </a:lnSpc>
                        <a:spcAft>
                          <a:spcPts val="0"/>
                        </a:spcAft>
                      </a:pPr>
                      <a:r>
                        <a:rPr lang="en-GB" sz="1400" dirty="0">
                          <a:solidFill>
                            <a:schemeClr val="tx1"/>
                          </a:solidFill>
                          <a:effectLst/>
                        </a:rPr>
                        <a:t>Value</a:t>
                      </a:r>
                      <a:endParaRPr lang="en-GB" sz="1400" dirty="0">
                        <a:solidFill>
                          <a:schemeClr val="tx1"/>
                        </a:solidFill>
                        <a:effectLst/>
                        <a:latin typeface="Arial"/>
                        <a:ea typeface="Calibri"/>
                      </a:endParaRPr>
                    </a:p>
                  </a:txBody>
                  <a:tcPr marL="68580" marR="68580" marT="0" marB="0" anchor="ctr"/>
                </a:tc>
              </a:tr>
              <a:tr h="0">
                <a:tc>
                  <a:txBody>
                    <a:bodyPr/>
                    <a:lstStyle/>
                    <a:p>
                      <a:pPr algn="ctr">
                        <a:lnSpc>
                          <a:spcPct val="115000"/>
                        </a:lnSpc>
                        <a:spcAft>
                          <a:spcPts val="0"/>
                        </a:spcAft>
                      </a:pPr>
                      <a:r>
                        <a:rPr lang="en-GB" sz="1400">
                          <a:solidFill>
                            <a:schemeClr val="tx1"/>
                          </a:solidFill>
                          <a:effectLst/>
                        </a:rPr>
                        <a:t>A</a:t>
                      </a:r>
                      <a:endParaRPr lang="en-GB" sz="1400">
                        <a:solidFill>
                          <a:schemeClr val="tx1"/>
                        </a:solidFill>
                        <a:effectLst/>
                        <a:latin typeface="Arial"/>
                        <a:ea typeface="Calibri"/>
                      </a:endParaRPr>
                    </a:p>
                  </a:txBody>
                  <a:tcPr marL="68580" marR="68580" marT="0" marB="0" anchor="ctr"/>
                </a:tc>
                <a:tc>
                  <a:txBody>
                    <a:bodyPr/>
                    <a:lstStyle/>
                    <a:p>
                      <a:pPr algn="ctr">
                        <a:lnSpc>
                          <a:spcPct val="115000"/>
                        </a:lnSpc>
                        <a:spcAft>
                          <a:spcPts val="0"/>
                        </a:spcAft>
                      </a:pPr>
                      <a:r>
                        <a:rPr lang="en-GB" sz="1400" dirty="0">
                          <a:solidFill>
                            <a:schemeClr val="tx1"/>
                          </a:solidFill>
                          <a:effectLst/>
                        </a:rPr>
                        <a:t>Below £5,000</a:t>
                      </a:r>
                      <a:endParaRPr lang="en-GB" sz="1400" dirty="0">
                        <a:solidFill>
                          <a:schemeClr val="tx1"/>
                        </a:solidFill>
                        <a:effectLst/>
                        <a:latin typeface="Arial"/>
                        <a:ea typeface="Calibri"/>
                      </a:endParaRPr>
                    </a:p>
                  </a:txBody>
                  <a:tcPr marL="68580" marR="68580" marT="0" marB="0" anchor="ctr"/>
                </a:tc>
              </a:tr>
              <a:tr h="0">
                <a:tc>
                  <a:txBody>
                    <a:bodyPr/>
                    <a:lstStyle/>
                    <a:p>
                      <a:pPr algn="ctr">
                        <a:lnSpc>
                          <a:spcPct val="115000"/>
                        </a:lnSpc>
                        <a:spcAft>
                          <a:spcPts val="0"/>
                        </a:spcAft>
                      </a:pPr>
                      <a:r>
                        <a:rPr lang="en-GB" sz="1400">
                          <a:solidFill>
                            <a:schemeClr val="tx1"/>
                          </a:solidFill>
                          <a:effectLst/>
                        </a:rPr>
                        <a:t>B</a:t>
                      </a:r>
                      <a:endParaRPr lang="en-GB" sz="1400">
                        <a:solidFill>
                          <a:schemeClr val="tx1"/>
                        </a:solidFill>
                        <a:effectLst/>
                        <a:latin typeface="Arial"/>
                        <a:ea typeface="Calibri"/>
                      </a:endParaRPr>
                    </a:p>
                  </a:txBody>
                  <a:tcPr marL="68580" marR="68580" marT="0" marB="0" anchor="ctr"/>
                </a:tc>
                <a:tc>
                  <a:txBody>
                    <a:bodyPr/>
                    <a:lstStyle/>
                    <a:p>
                      <a:pPr algn="ctr">
                        <a:lnSpc>
                          <a:spcPct val="115000"/>
                        </a:lnSpc>
                        <a:spcAft>
                          <a:spcPts val="0"/>
                        </a:spcAft>
                      </a:pPr>
                      <a:r>
                        <a:rPr lang="en-GB" sz="1400" dirty="0">
                          <a:solidFill>
                            <a:schemeClr val="tx1"/>
                          </a:solidFill>
                          <a:effectLst/>
                        </a:rPr>
                        <a:t>£5,001 - £75,000</a:t>
                      </a:r>
                      <a:endParaRPr lang="en-GB" sz="1400" dirty="0">
                        <a:solidFill>
                          <a:schemeClr val="tx1"/>
                        </a:solidFill>
                        <a:effectLst/>
                        <a:latin typeface="Arial"/>
                        <a:ea typeface="Calibri"/>
                      </a:endParaRPr>
                    </a:p>
                  </a:txBody>
                  <a:tcPr marL="68580" marR="68580" marT="0" marB="0" anchor="ctr"/>
                </a:tc>
              </a:tr>
              <a:tr h="0">
                <a:tc>
                  <a:txBody>
                    <a:bodyPr/>
                    <a:lstStyle/>
                    <a:p>
                      <a:pPr algn="ctr">
                        <a:lnSpc>
                          <a:spcPct val="115000"/>
                        </a:lnSpc>
                        <a:spcAft>
                          <a:spcPts val="0"/>
                        </a:spcAft>
                      </a:pPr>
                      <a:r>
                        <a:rPr lang="en-GB" sz="1400">
                          <a:solidFill>
                            <a:schemeClr val="tx1"/>
                          </a:solidFill>
                          <a:effectLst/>
                        </a:rPr>
                        <a:t>C</a:t>
                      </a:r>
                      <a:endParaRPr lang="en-GB" sz="1400">
                        <a:solidFill>
                          <a:schemeClr val="tx1"/>
                        </a:solidFill>
                        <a:effectLst/>
                        <a:latin typeface="Arial"/>
                        <a:ea typeface="Calibri"/>
                      </a:endParaRPr>
                    </a:p>
                  </a:txBody>
                  <a:tcPr marL="68580" marR="68580" marT="0" marB="0" anchor="ctr"/>
                </a:tc>
                <a:tc>
                  <a:txBody>
                    <a:bodyPr/>
                    <a:lstStyle/>
                    <a:p>
                      <a:pPr algn="ctr">
                        <a:lnSpc>
                          <a:spcPct val="115000"/>
                        </a:lnSpc>
                        <a:spcAft>
                          <a:spcPts val="0"/>
                        </a:spcAft>
                      </a:pPr>
                      <a:r>
                        <a:rPr lang="en-GB" sz="1400">
                          <a:solidFill>
                            <a:schemeClr val="tx1"/>
                          </a:solidFill>
                          <a:effectLst/>
                        </a:rPr>
                        <a:t>£75,001-£1,000,000</a:t>
                      </a:r>
                      <a:endParaRPr lang="en-GB" sz="1400">
                        <a:solidFill>
                          <a:schemeClr val="tx1"/>
                        </a:solidFill>
                        <a:effectLst/>
                        <a:latin typeface="Arial"/>
                        <a:ea typeface="Calibri"/>
                      </a:endParaRPr>
                    </a:p>
                  </a:txBody>
                  <a:tcPr marL="68580" marR="68580" marT="0" marB="0" anchor="ctr"/>
                </a:tc>
              </a:tr>
              <a:tr h="0">
                <a:tc>
                  <a:txBody>
                    <a:bodyPr/>
                    <a:lstStyle/>
                    <a:p>
                      <a:pPr algn="ctr">
                        <a:lnSpc>
                          <a:spcPct val="115000"/>
                        </a:lnSpc>
                        <a:spcAft>
                          <a:spcPts val="0"/>
                        </a:spcAft>
                      </a:pPr>
                      <a:r>
                        <a:rPr lang="en-GB" sz="1400">
                          <a:solidFill>
                            <a:schemeClr val="tx1"/>
                          </a:solidFill>
                          <a:effectLst/>
                        </a:rPr>
                        <a:t>D</a:t>
                      </a:r>
                      <a:endParaRPr lang="en-GB" sz="1400">
                        <a:solidFill>
                          <a:schemeClr val="tx1"/>
                        </a:solidFill>
                        <a:effectLst/>
                        <a:latin typeface="Arial"/>
                        <a:ea typeface="Calibri"/>
                      </a:endParaRPr>
                    </a:p>
                  </a:txBody>
                  <a:tcPr marL="68580" marR="68580" marT="0" marB="0" anchor="ctr"/>
                </a:tc>
                <a:tc>
                  <a:txBody>
                    <a:bodyPr/>
                    <a:lstStyle/>
                    <a:p>
                      <a:pPr algn="ctr">
                        <a:lnSpc>
                          <a:spcPct val="115000"/>
                        </a:lnSpc>
                        <a:spcAft>
                          <a:spcPts val="0"/>
                        </a:spcAft>
                      </a:pPr>
                      <a:r>
                        <a:rPr lang="en-GB" sz="1400" dirty="0">
                          <a:solidFill>
                            <a:schemeClr val="tx1"/>
                          </a:solidFill>
                          <a:effectLst/>
                        </a:rPr>
                        <a:t>Over £1,000,000</a:t>
                      </a:r>
                      <a:endParaRPr lang="en-GB" sz="1400" dirty="0">
                        <a:solidFill>
                          <a:schemeClr val="tx1"/>
                        </a:solidFill>
                        <a:effectLst/>
                        <a:latin typeface="Arial"/>
                        <a:ea typeface="Calibri"/>
                      </a:endParaRPr>
                    </a:p>
                  </a:txBody>
                  <a:tcPr marL="68580" marR="68580" marT="0" marB="0" anchor="ctr"/>
                </a:tc>
              </a:tr>
            </a:tbl>
          </a:graphicData>
        </a:graphic>
      </p:graphicFrame>
    </p:spTree>
    <p:extLst>
      <p:ext uri="{BB962C8B-B14F-4D97-AF65-F5344CB8AC3E}">
        <p14:creationId xmlns:p14="http://schemas.microsoft.com/office/powerpoint/2010/main" val="142925835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6" name="Rectangle 2"/>
          <p:cNvSpPr>
            <a:spLocks noGrp="1"/>
          </p:cNvSpPr>
          <p:nvPr>
            <p:ph type="title" idx="4294967295"/>
          </p:nvPr>
        </p:nvSpPr>
        <p:spPr>
          <a:xfrm>
            <a:off x="315913" y="188913"/>
            <a:ext cx="8382000" cy="808037"/>
          </a:xfrm>
        </p:spPr>
        <p:txBody>
          <a:bodyPr/>
          <a:lstStyle/>
          <a:p>
            <a:pPr lvl="0"/>
            <a:r>
              <a:rPr lang="en-GB" sz="3600" b="1" dirty="0">
                <a:effectLst>
                  <a:outerShdw blurRad="38100" dist="38100" dir="2700000" algn="tl">
                    <a:srgbClr val="000000">
                      <a:alpha val="43137"/>
                    </a:srgbClr>
                  </a:outerShdw>
                </a:effectLst>
              </a:rPr>
              <a:t>Use of existing corporate contracts </a:t>
            </a:r>
            <a:endParaRPr lang="en-GB" sz="3600" dirty="0">
              <a:effectLst>
                <a:outerShdw blurRad="38100" dist="38100" dir="2700000" algn="tl">
                  <a:srgbClr val="000000">
                    <a:alpha val="43137"/>
                  </a:srgbClr>
                </a:outerShdw>
              </a:effectLst>
            </a:endParaRPr>
          </a:p>
        </p:txBody>
      </p:sp>
      <p:sp>
        <p:nvSpPr>
          <p:cNvPr id="466947" name="Rectangle 3"/>
          <p:cNvSpPr>
            <a:spLocks noGrp="1"/>
          </p:cNvSpPr>
          <p:nvPr>
            <p:ph type="body" idx="4294967295"/>
          </p:nvPr>
        </p:nvSpPr>
        <p:spPr>
          <a:xfrm>
            <a:off x="250825" y="968375"/>
            <a:ext cx="8555038" cy="4981575"/>
          </a:xfrm>
        </p:spPr>
        <p:txBody>
          <a:bodyPr/>
          <a:lstStyle/>
          <a:p>
            <a:r>
              <a:rPr lang="en-GB" sz="1800" dirty="0" smtClean="0"/>
              <a:t>One </a:t>
            </a:r>
            <a:r>
              <a:rPr lang="en-GB" sz="1800" dirty="0"/>
              <a:t>of the first routes to take would be to see if there is already an existing corporate contract in place that could meet your need. </a:t>
            </a:r>
          </a:p>
          <a:p>
            <a:r>
              <a:rPr lang="en-GB" sz="1800" dirty="0"/>
              <a:t> </a:t>
            </a:r>
            <a:r>
              <a:rPr lang="en-GB" sz="1800" dirty="0" smtClean="0"/>
              <a:t>It </a:t>
            </a:r>
            <a:r>
              <a:rPr lang="en-GB" sz="1800" dirty="0"/>
              <a:t>is strongly recommended that wherever possible, you should make use of existing corporate contracts. Some of the advantages of using such contracts are:</a:t>
            </a:r>
          </a:p>
          <a:p>
            <a:pPr lvl="1"/>
            <a:r>
              <a:rPr lang="en-GB" sz="1800" dirty="0"/>
              <a:t>Agreed pricing </a:t>
            </a:r>
          </a:p>
          <a:p>
            <a:pPr lvl="1"/>
            <a:r>
              <a:rPr lang="en-GB" sz="1800" dirty="0"/>
              <a:t>Possibly no need to obtain further quotations </a:t>
            </a:r>
          </a:p>
          <a:p>
            <a:pPr lvl="1"/>
            <a:r>
              <a:rPr lang="en-GB" sz="1800" dirty="0"/>
              <a:t>Acceptable terms and conditions of contract  </a:t>
            </a:r>
          </a:p>
          <a:p>
            <a:pPr lvl="1"/>
            <a:r>
              <a:rPr lang="en-GB" sz="1800" dirty="0"/>
              <a:t>Quality and safety checks will be built-in where needed, e.g. Health and Safety and DBS </a:t>
            </a:r>
            <a:r>
              <a:rPr lang="en-GB" sz="1800" dirty="0" smtClean="0"/>
              <a:t>checks</a:t>
            </a:r>
          </a:p>
          <a:p>
            <a:pPr lvl="1"/>
            <a:r>
              <a:rPr lang="en-GB" sz="1800" dirty="0" smtClean="0"/>
              <a:t>Safeguarding polices  </a:t>
            </a:r>
            <a:endParaRPr lang="en-GB" sz="1800" dirty="0"/>
          </a:p>
          <a:p>
            <a:pPr lvl="1"/>
            <a:r>
              <a:rPr lang="en-GB" sz="1800" dirty="0"/>
              <a:t>Appropriate insurance cover will be in place </a:t>
            </a:r>
          </a:p>
          <a:p>
            <a:pPr lvl="1"/>
            <a:r>
              <a:rPr lang="en-GB" sz="1800" dirty="0"/>
              <a:t>Supplier performance can be monitored and rectified by the Contract Manager </a:t>
            </a:r>
          </a:p>
          <a:p>
            <a:pPr lvl="1"/>
            <a:r>
              <a:rPr lang="en-GB" sz="1800" dirty="0"/>
              <a:t>Equality and sustainability issues will have been considered </a:t>
            </a:r>
          </a:p>
          <a:p>
            <a:pPr indent="-324000"/>
            <a:r>
              <a:rPr lang="en-GB" sz="1800" dirty="0"/>
              <a:t>Details of current corporate contracts are available from the Schools’ Procurement Helpdesk</a:t>
            </a:r>
            <a:r>
              <a:rPr lang="en-GB" dirty="0"/>
              <a:t>. </a:t>
            </a:r>
          </a:p>
          <a:p>
            <a:pPr eaLnBrk="1" hangingPunct="1">
              <a:lnSpc>
                <a:spcPct val="80000"/>
              </a:lnSpc>
              <a:buFontTx/>
              <a:buNone/>
              <a:defRPr/>
            </a:pPr>
            <a:endParaRPr lang="en-GB" altLang="en-US" sz="2000" b="1" dirty="0" smtClean="0"/>
          </a:p>
          <a:p>
            <a:pPr eaLnBrk="1" hangingPunct="1">
              <a:lnSpc>
                <a:spcPct val="80000"/>
              </a:lnSpc>
              <a:buFontTx/>
              <a:buNone/>
              <a:defRPr/>
            </a:pPr>
            <a:r>
              <a:rPr lang="en-GB" altLang="en-US" sz="1800" b="1" dirty="0" smtClean="0"/>
              <a:t>    </a:t>
            </a:r>
          </a:p>
          <a:p>
            <a:pPr eaLnBrk="1" hangingPunct="1">
              <a:lnSpc>
                <a:spcPct val="80000"/>
              </a:lnSpc>
              <a:buFontTx/>
              <a:buNone/>
              <a:defRPr/>
            </a:pPr>
            <a:r>
              <a:rPr lang="en-GB" altLang="en-US" sz="1400" b="1" dirty="0" smtClean="0"/>
              <a:t> </a:t>
            </a:r>
          </a:p>
        </p:txBody>
      </p:sp>
    </p:spTree>
    <p:extLst>
      <p:ext uri="{BB962C8B-B14F-4D97-AF65-F5344CB8AC3E}">
        <p14:creationId xmlns:p14="http://schemas.microsoft.com/office/powerpoint/2010/main" val="234810903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018" name="Rectangle 2"/>
          <p:cNvSpPr>
            <a:spLocks noGrp="1"/>
          </p:cNvSpPr>
          <p:nvPr>
            <p:ph type="title" idx="4294967295"/>
          </p:nvPr>
        </p:nvSpPr>
        <p:spPr>
          <a:xfrm>
            <a:off x="282575" y="0"/>
            <a:ext cx="8229600" cy="808038"/>
          </a:xfrm>
        </p:spPr>
        <p:txBody>
          <a:bodyPr/>
          <a:lstStyle/>
          <a:p>
            <a:pPr algn="l" eaLnBrk="1" hangingPunct="1">
              <a:defRPr/>
            </a:pPr>
            <a:r>
              <a:rPr lang="en-GB" altLang="en-US" sz="3600" b="1" dirty="0" smtClean="0">
                <a:effectLst>
                  <a:outerShdw blurRad="38100" dist="38100" dir="2700000" algn="tl">
                    <a:srgbClr val="000000">
                      <a:alpha val="43137"/>
                    </a:srgbClr>
                  </a:outerShdw>
                </a:effectLst>
              </a:rPr>
              <a:t>Making your own contracts</a:t>
            </a:r>
          </a:p>
        </p:txBody>
      </p:sp>
      <p:sp>
        <p:nvSpPr>
          <p:cNvPr id="470019" name="Rectangle 4"/>
          <p:cNvSpPr>
            <a:spLocks noChangeArrowheads="1"/>
          </p:cNvSpPr>
          <p:nvPr/>
        </p:nvSpPr>
        <p:spPr bwMode="auto">
          <a:xfrm>
            <a:off x="195263" y="701675"/>
            <a:ext cx="8328025" cy="5884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spcBef>
                <a:spcPct val="20000"/>
              </a:spcBef>
              <a:buChar char="•"/>
              <a:defRPr sz="3200">
                <a:solidFill>
                  <a:schemeClr val="tx1"/>
                </a:solidFill>
                <a:latin typeface="Arial" charset="0"/>
              </a:defRPr>
            </a:lvl1pPr>
            <a:lvl2pPr marL="742950" indent="-285750" algn="l">
              <a:spcBef>
                <a:spcPct val="20000"/>
              </a:spcBef>
              <a:buChar char="–"/>
              <a:defRPr sz="2800">
                <a:solidFill>
                  <a:schemeClr val="tx1"/>
                </a:solidFill>
                <a:latin typeface="Arial" charset="0"/>
              </a:defRPr>
            </a:lvl2pPr>
            <a:lvl3pPr marL="1143000" indent="-228600" algn="l">
              <a:spcBef>
                <a:spcPct val="20000"/>
              </a:spcBef>
              <a:buChar char="•"/>
              <a:defRPr sz="2400">
                <a:solidFill>
                  <a:schemeClr val="tx1"/>
                </a:solidFill>
                <a:latin typeface="Arial" charset="0"/>
              </a:defRPr>
            </a:lvl3pPr>
            <a:lvl4pPr marL="1600200" indent="-228600" algn="l">
              <a:spcBef>
                <a:spcPct val="20000"/>
              </a:spcBef>
              <a:buChar char="–"/>
              <a:defRPr sz="2000">
                <a:solidFill>
                  <a:schemeClr val="tx1"/>
                </a:solidFill>
                <a:latin typeface="Arial" charset="0"/>
              </a:defRPr>
            </a:lvl4pPr>
            <a:lvl5pPr marL="2057400" indent="-228600" algn="l">
              <a:spcBef>
                <a:spcPct val="20000"/>
              </a:spcBef>
              <a:buChar char="»"/>
              <a:defRPr sz="2000">
                <a:solidFill>
                  <a:schemeClr val="tx1"/>
                </a:solidFill>
                <a:latin typeface="Arial" charset="0"/>
              </a:defRPr>
            </a:lvl5pPr>
            <a:lvl6pPr marL="2514600" indent="-228600" fontAlgn="base">
              <a:spcBef>
                <a:spcPct val="20000"/>
              </a:spcBef>
              <a:spcAft>
                <a:spcPct val="0"/>
              </a:spcAft>
              <a:buChar char="»"/>
              <a:defRPr sz="2000">
                <a:solidFill>
                  <a:schemeClr val="tx1"/>
                </a:solidFill>
                <a:latin typeface="Arial" charset="0"/>
              </a:defRPr>
            </a:lvl6pPr>
            <a:lvl7pPr marL="2971800" indent="-228600" fontAlgn="base">
              <a:spcBef>
                <a:spcPct val="20000"/>
              </a:spcBef>
              <a:spcAft>
                <a:spcPct val="0"/>
              </a:spcAft>
              <a:buChar char="»"/>
              <a:defRPr sz="2000">
                <a:solidFill>
                  <a:schemeClr val="tx1"/>
                </a:solidFill>
                <a:latin typeface="Arial" charset="0"/>
              </a:defRPr>
            </a:lvl7pPr>
            <a:lvl8pPr marL="3429000" indent="-228600" fontAlgn="base">
              <a:spcBef>
                <a:spcPct val="20000"/>
              </a:spcBef>
              <a:spcAft>
                <a:spcPct val="0"/>
              </a:spcAft>
              <a:buChar char="»"/>
              <a:defRPr sz="2000">
                <a:solidFill>
                  <a:schemeClr val="tx1"/>
                </a:solidFill>
                <a:latin typeface="Arial" charset="0"/>
              </a:defRPr>
            </a:lvl8pPr>
            <a:lvl9pPr marL="3886200" indent="-228600" fontAlgn="base">
              <a:spcBef>
                <a:spcPct val="20000"/>
              </a:spcBef>
              <a:spcAft>
                <a:spcPct val="0"/>
              </a:spcAft>
              <a:buChar char="»"/>
              <a:defRPr sz="2000">
                <a:solidFill>
                  <a:schemeClr val="tx1"/>
                </a:solidFill>
                <a:latin typeface="Arial" charset="0"/>
              </a:defRPr>
            </a:lvl9pPr>
          </a:lstStyle>
          <a:p>
            <a:pPr marL="285750" indent="-285750"/>
            <a:r>
              <a:rPr lang="en-GB" sz="1800" dirty="0">
                <a:solidFill>
                  <a:srgbClr val="000000"/>
                </a:solidFill>
              </a:rPr>
              <a:t>If an existing corporate contract does not meet your need then you will need to make your own contractual arrangements. </a:t>
            </a:r>
            <a:endParaRPr lang="en-GB" sz="1800" dirty="0" smtClean="0">
              <a:solidFill>
                <a:srgbClr val="000000"/>
              </a:solidFill>
            </a:endParaRPr>
          </a:p>
          <a:p>
            <a:pPr marL="285750" indent="-285750"/>
            <a:endParaRPr lang="en-GB" sz="1800" dirty="0" smtClean="0">
              <a:solidFill>
                <a:srgbClr val="000000"/>
              </a:solidFill>
            </a:endParaRPr>
          </a:p>
          <a:p>
            <a:pPr marL="285750" indent="-285750"/>
            <a:r>
              <a:rPr lang="en-GB" sz="1800" dirty="0" smtClean="0">
                <a:solidFill>
                  <a:srgbClr val="000000"/>
                </a:solidFill>
              </a:rPr>
              <a:t>In </a:t>
            </a:r>
            <a:r>
              <a:rPr lang="en-GB" sz="1800" dirty="0">
                <a:solidFill>
                  <a:srgbClr val="000000"/>
                </a:solidFill>
              </a:rPr>
              <a:t>order to comply with Contract Procedure Rules you will need to ensure then the required number of competitive written quotations/tenders are sought from appropriately qualified suppliers. </a:t>
            </a:r>
            <a:endParaRPr lang="en-GB" sz="1800" dirty="0" smtClean="0">
              <a:solidFill>
                <a:srgbClr val="000000"/>
              </a:solidFill>
            </a:endParaRPr>
          </a:p>
          <a:p>
            <a:pPr marL="285750" indent="-285750"/>
            <a:endParaRPr lang="en-GB" sz="1800" dirty="0">
              <a:solidFill>
                <a:srgbClr val="000000"/>
              </a:solidFill>
            </a:endParaRPr>
          </a:p>
          <a:p>
            <a:pPr marL="285750" indent="-285750"/>
            <a:r>
              <a:rPr lang="en-GB" altLang="en-US" sz="1800" dirty="0" smtClean="0">
                <a:solidFill>
                  <a:srgbClr val="000000"/>
                </a:solidFill>
              </a:rPr>
              <a:t>You must provide evidence of seeking the required number of quotes, </a:t>
            </a:r>
            <a:r>
              <a:rPr lang="en-GB" altLang="en-US" sz="1800" dirty="0">
                <a:solidFill>
                  <a:srgbClr val="000000"/>
                </a:solidFill>
              </a:rPr>
              <a:t>w</a:t>
            </a:r>
            <a:r>
              <a:rPr lang="en-GB" altLang="en-US" sz="1800" dirty="0" smtClean="0">
                <a:solidFill>
                  <a:srgbClr val="000000"/>
                </a:solidFill>
              </a:rPr>
              <a:t>ritten or emailed - </a:t>
            </a:r>
            <a:r>
              <a:rPr lang="en-GB" altLang="en-US" sz="1800" b="1" u="sng" dirty="0" smtClean="0">
                <a:solidFill>
                  <a:srgbClr val="000000"/>
                </a:solidFill>
              </a:rPr>
              <a:t>not verbal</a:t>
            </a:r>
            <a:r>
              <a:rPr lang="en-GB" altLang="en-US" sz="1800" dirty="0" smtClean="0">
                <a:solidFill>
                  <a:srgbClr val="000000"/>
                </a:solidFill>
              </a:rPr>
              <a:t>.</a:t>
            </a:r>
          </a:p>
          <a:p>
            <a:pPr>
              <a:spcBef>
                <a:spcPct val="0"/>
              </a:spcBef>
              <a:buFontTx/>
              <a:buNone/>
              <a:defRPr/>
            </a:pPr>
            <a:endParaRPr lang="en-GB" altLang="en-US" sz="1800" dirty="0" smtClean="0">
              <a:solidFill>
                <a:srgbClr val="000000"/>
              </a:solidFill>
            </a:endParaRPr>
          </a:p>
          <a:p>
            <a:pPr marL="285750" indent="-285750">
              <a:spcBef>
                <a:spcPct val="0"/>
              </a:spcBef>
              <a:defRPr/>
            </a:pPr>
            <a:r>
              <a:rPr lang="en-GB" altLang="en-US" sz="1800" dirty="0" smtClean="0">
                <a:solidFill>
                  <a:srgbClr val="000000"/>
                </a:solidFill>
              </a:rPr>
              <a:t>Must comply with the principles of Open Competition, Transparency, Equity (Equality), and Proportionality</a:t>
            </a:r>
          </a:p>
          <a:p>
            <a:pPr marL="285750" indent="-285750">
              <a:spcBef>
                <a:spcPct val="0"/>
              </a:spcBef>
              <a:defRPr/>
            </a:pPr>
            <a:endParaRPr lang="en-GB" altLang="en-US" sz="1800" dirty="0" smtClean="0">
              <a:solidFill>
                <a:srgbClr val="000000"/>
              </a:solidFill>
            </a:endParaRPr>
          </a:p>
          <a:p>
            <a:pPr marL="285750" indent="-285750">
              <a:spcBef>
                <a:spcPct val="0"/>
              </a:spcBef>
              <a:defRPr/>
            </a:pPr>
            <a:r>
              <a:rPr lang="en-GB" altLang="en-US" sz="1800" dirty="0" smtClean="0">
                <a:solidFill>
                  <a:srgbClr val="000000"/>
                </a:solidFill>
              </a:rPr>
              <a:t>It is important that when ordering goods and services that the appropriate procurement process is followed, so as to avoid claims of unfairness and collusion by disappointed suppliers.</a:t>
            </a:r>
          </a:p>
          <a:p>
            <a:pPr marL="285750" indent="-285750">
              <a:spcBef>
                <a:spcPct val="0"/>
              </a:spcBef>
              <a:defRPr/>
            </a:pPr>
            <a:endParaRPr lang="en-GB" altLang="en-US" sz="1800" dirty="0">
              <a:solidFill>
                <a:srgbClr val="000000"/>
              </a:solidFill>
            </a:endParaRPr>
          </a:p>
          <a:p>
            <a:pPr marL="285750" indent="-285750">
              <a:spcBef>
                <a:spcPct val="0"/>
              </a:spcBef>
              <a:defRPr/>
            </a:pPr>
            <a:r>
              <a:rPr lang="en-GB" altLang="en-US" sz="1800" dirty="0" smtClean="0">
                <a:solidFill>
                  <a:srgbClr val="000000"/>
                </a:solidFill>
              </a:rPr>
              <a:t>Competition requirements</a:t>
            </a:r>
          </a:p>
          <a:p>
            <a:pPr marL="285750" indent="-285750">
              <a:spcBef>
                <a:spcPct val="0"/>
              </a:spcBef>
              <a:defRPr/>
            </a:pPr>
            <a:endParaRPr lang="en-GB" altLang="en-US" sz="1800" dirty="0" smtClean="0">
              <a:solidFill>
                <a:srgbClr val="000000"/>
              </a:solidFill>
            </a:endParaRPr>
          </a:p>
          <a:p>
            <a:pPr>
              <a:spcBef>
                <a:spcPct val="0"/>
              </a:spcBef>
              <a:defRPr/>
            </a:pPr>
            <a:endParaRPr lang="en-GB" altLang="en-US" sz="2000" dirty="0" smtClean="0">
              <a:solidFill>
                <a:srgbClr val="000000"/>
              </a:solidFill>
            </a:endParaRPr>
          </a:p>
        </p:txBody>
      </p:sp>
    </p:spTree>
    <p:extLst>
      <p:ext uri="{BB962C8B-B14F-4D97-AF65-F5344CB8AC3E}">
        <p14:creationId xmlns:p14="http://schemas.microsoft.com/office/powerpoint/2010/main" val="41108675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Title 1"/>
          <p:cNvSpPr>
            <a:spLocks noGrp="1"/>
          </p:cNvSpPr>
          <p:nvPr>
            <p:ph type="title" idx="4294967295"/>
          </p:nvPr>
        </p:nvSpPr>
        <p:spPr>
          <a:xfrm>
            <a:off x="179388" y="0"/>
            <a:ext cx="8478837" cy="1143000"/>
          </a:xfrm>
        </p:spPr>
        <p:txBody>
          <a:bodyPr/>
          <a:lstStyle/>
          <a:p>
            <a:pPr algn="l" eaLnBrk="1" hangingPunct="1">
              <a:defRPr/>
            </a:pPr>
            <a:r>
              <a:rPr lang="en-GB" altLang="en-US" sz="3600" b="1" dirty="0" smtClean="0">
                <a:solidFill>
                  <a:schemeClr val="tx1"/>
                </a:solidFill>
                <a:effectLst>
                  <a:outerShdw blurRad="38100" dist="38100" dir="2700000" algn="tl">
                    <a:srgbClr val="000000">
                      <a:alpha val="43137"/>
                    </a:srgbClr>
                  </a:outerShdw>
                </a:effectLst>
              </a:rPr>
              <a:t>Competition Requirements</a:t>
            </a:r>
          </a:p>
        </p:txBody>
      </p:sp>
      <p:graphicFrame>
        <p:nvGraphicFramePr>
          <p:cNvPr id="3" name="Table 2"/>
          <p:cNvGraphicFramePr>
            <a:graphicFrameLocks noGrp="1"/>
          </p:cNvGraphicFramePr>
          <p:nvPr/>
        </p:nvGraphicFramePr>
        <p:xfrm>
          <a:off x="708025" y="1128713"/>
          <a:ext cx="7967663" cy="4586923"/>
        </p:xfrm>
        <a:graphic>
          <a:graphicData uri="http://schemas.openxmlformats.org/drawingml/2006/table">
            <a:tbl>
              <a:tblPr/>
              <a:tblGrid>
                <a:gridCol w="979488"/>
                <a:gridCol w="2297112"/>
                <a:gridCol w="4691063"/>
              </a:tblGrid>
              <a:tr h="511175">
                <a:tc gridSpan="2">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en-US" sz="1600" b="1" i="0" u="none" strike="noStrike" cap="none" normalizeH="0" baseline="0" dirty="0" smtClean="0">
                          <a:ln>
                            <a:noFill/>
                          </a:ln>
                          <a:solidFill>
                            <a:srgbClr val="FFFFFF"/>
                          </a:solidFill>
                          <a:effectLst/>
                          <a:latin typeface="Arial" pitchFamily="34" charset="0"/>
                        </a:rPr>
                        <a:t>Good , Works &amp; Services</a:t>
                      </a: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FF3300"/>
                    </a:solidFill>
                  </a:tcPr>
                </a:tc>
                <a:tc hMerge="1">
                  <a:txBody>
                    <a:bodyPr/>
                    <a:lstStyle/>
                    <a:p>
                      <a:endParaRPr lang="en-GB"/>
                    </a:p>
                  </a:txBody>
                  <a:tcPr/>
                </a:tc>
                <a:tc>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endParaRPr kumimoji="0" lang="en-US" altLang="en-US" sz="1600" b="1" i="0" u="none" strike="noStrike" cap="none" normalizeH="0" baseline="0" dirty="0" smtClean="0">
                        <a:ln>
                          <a:noFill/>
                        </a:ln>
                        <a:solidFill>
                          <a:srgbClr val="FFFFFF"/>
                        </a:solidFill>
                        <a:effectLst/>
                        <a:latin typeface="Arial" pitchFamily="34" charset="0"/>
                      </a:endParaRP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FF3300"/>
                    </a:solidFill>
                  </a:tcPr>
                </a:tc>
              </a:tr>
              <a:tr h="395288">
                <a:tc>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1600" b="1" i="0" u="none" strike="noStrike" cap="none" normalizeH="0" baseline="0" dirty="0" smtClean="0">
                          <a:ln>
                            <a:noFill/>
                          </a:ln>
                          <a:solidFill>
                            <a:srgbClr val="FFFFFF"/>
                          </a:solidFill>
                          <a:effectLst/>
                          <a:latin typeface="Arial" pitchFamily="34" charset="0"/>
                        </a:rPr>
                        <a:t>Band</a:t>
                      </a: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3300"/>
                    </a:solidFill>
                  </a:tcPr>
                </a:tc>
                <a:tc>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1600" b="1" i="0" u="none" strike="noStrike" cap="none" normalizeH="0" baseline="0" dirty="0" smtClean="0">
                          <a:ln>
                            <a:noFill/>
                          </a:ln>
                          <a:solidFill>
                            <a:srgbClr val="000000"/>
                          </a:solidFill>
                          <a:effectLst/>
                          <a:latin typeface="Arial" pitchFamily="34" charset="0"/>
                        </a:rPr>
                        <a:t>Value</a:t>
                      </a: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1600" b="1" i="0" u="none" strike="noStrike" cap="none" normalizeH="0" baseline="0" dirty="0" smtClean="0">
                          <a:ln>
                            <a:noFill/>
                          </a:ln>
                          <a:solidFill>
                            <a:srgbClr val="000000"/>
                          </a:solidFill>
                          <a:effectLst/>
                          <a:latin typeface="Arial" pitchFamily="34" charset="0"/>
                        </a:rPr>
                        <a:t>Competition Requirements</a:t>
                      </a: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r>
              <a:tr h="468313">
                <a:tc>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1600" b="1" i="0" u="none" strike="noStrike" cap="none" normalizeH="0" baseline="0" dirty="0" smtClean="0">
                          <a:ln>
                            <a:noFill/>
                          </a:ln>
                          <a:solidFill>
                            <a:srgbClr val="FFFFFF"/>
                          </a:solidFill>
                          <a:effectLst/>
                          <a:latin typeface="Arial" pitchFamily="34" charset="0"/>
                        </a:rPr>
                        <a:t>A</a:t>
                      </a: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3300"/>
                    </a:solidFill>
                  </a:tcPr>
                </a:tc>
                <a:tc>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1600" b="0" i="0" u="none" strike="noStrike" cap="none" normalizeH="0" baseline="0" dirty="0" smtClean="0">
                          <a:ln>
                            <a:noFill/>
                          </a:ln>
                          <a:solidFill>
                            <a:srgbClr val="000000"/>
                          </a:solidFill>
                          <a:effectLst/>
                          <a:latin typeface="Arial" pitchFamily="34" charset="0"/>
                        </a:rPr>
                        <a:t>Below £5,000</a:t>
                      </a: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1600" b="0" i="0" u="none" strike="noStrike" cap="none" normalizeH="0" baseline="0" dirty="0" smtClean="0">
                          <a:ln>
                            <a:noFill/>
                          </a:ln>
                          <a:solidFill>
                            <a:srgbClr val="000000"/>
                          </a:solidFill>
                          <a:effectLst/>
                          <a:latin typeface="Arial" pitchFamily="34" charset="0"/>
                        </a:rPr>
                        <a:t>Not subject to procurement rules, but are subject to </a:t>
                      </a:r>
                      <a:r>
                        <a:rPr kumimoji="0" lang="en-GB" altLang="en-US" sz="1600" b="1" i="0" u="none" strike="noStrike" cap="none" normalizeH="0" baseline="0" dirty="0" smtClean="0">
                          <a:ln>
                            <a:noFill/>
                          </a:ln>
                          <a:solidFill>
                            <a:srgbClr val="000000"/>
                          </a:solidFill>
                          <a:effectLst/>
                          <a:latin typeface="Arial" pitchFamily="34" charset="0"/>
                        </a:rPr>
                        <a:t>value for money considerations</a:t>
                      </a:r>
                      <a:endParaRPr kumimoji="0" lang="en-GB" altLang="en-US" sz="1600" b="0" i="0" u="none" strike="noStrike" cap="none" normalizeH="0" baseline="0" dirty="0" smtClean="0">
                        <a:ln>
                          <a:noFill/>
                        </a:ln>
                        <a:solidFill>
                          <a:srgbClr val="000000"/>
                        </a:solidFill>
                        <a:effectLst/>
                        <a:latin typeface="Arial" pitchFamily="34" charset="0"/>
                      </a:endParaRP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r>
              <a:tr h="542925">
                <a:tc>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1600" b="1" i="0" u="none" strike="noStrike" cap="none" normalizeH="0" baseline="0" dirty="0" smtClean="0">
                          <a:ln>
                            <a:noFill/>
                          </a:ln>
                          <a:solidFill>
                            <a:srgbClr val="FFFFFF"/>
                          </a:solidFill>
                          <a:effectLst/>
                          <a:latin typeface="Arial" pitchFamily="34" charset="0"/>
                        </a:rPr>
                        <a:t>B</a:t>
                      </a: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3300"/>
                    </a:solidFill>
                  </a:tcPr>
                </a:tc>
                <a:tc>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1600" b="0" i="0" u="none" strike="noStrike" cap="none" normalizeH="0" baseline="0" dirty="0" smtClean="0">
                          <a:ln>
                            <a:noFill/>
                          </a:ln>
                          <a:solidFill>
                            <a:srgbClr val="000000"/>
                          </a:solidFill>
                          <a:effectLst/>
                          <a:latin typeface="Arial" pitchFamily="34" charset="0"/>
                        </a:rPr>
                        <a:t>£5,001 - £75,000</a:t>
                      </a: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GB" altLang="en-US" sz="1800" b="0" i="0" u="none" strike="noStrike" cap="none" normalizeH="0" baseline="0" dirty="0" smtClean="0">
                        <a:ln>
                          <a:noFill/>
                        </a:ln>
                        <a:solidFill>
                          <a:srgbClr val="000000"/>
                        </a:solidFill>
                        <a:effectLst/>
                        <a:latin typeface="Arial" pitchFamily="34"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1800" b="0" i="0" u="none" strike="noStrike" cap="none" normalizeH="0" baseline="0" dirty="0" smtClean="0">
                          <a:ln>
                            <a:noFill/>
                          </a:ln>
                          <a:solidFill>
                            <a:srgbClr val="000000"/>
                          </a:solidFill>
                          <a:effectLst/>
                          <a:latin typeface="Arial" pitchFamily="34" charset="0"/>
                        </a:rPr>
                        <a:t>At least </a:t>
                      </a:r>
                      <a:r>
                        <a:rPr kumimoji="0" lang="en-GB" altLang="en-US" sz="1800" b="1" i="0" u="none" strike="noStrike" cap="none" normalizeH="0" baseline="0" dirty="0" smtClean="0">
                          <a:ln>
                            <a:noFill/>
                          </a:ln>
                          <a:solidFill>
                            <a:srgbClr val="000000"/>
                          </a:solidFill>
                          <a:effectLst/>
                          <a:latin typeface="Arial" pitchFamily="34" charset="0"/>
                        </a:rPr>
                        <a:t>4 written quotations </a:t>
                      </a:r>
                      <a:r>
                        <a:rPr kumimoji="0" lang="en-GB" altLang="en-US" sz="1800" b="0" i="0" u="none" strike="noStrike" cap="none" normalizeH="0" baseline="0" dirty="0" smtClean="0">
                          <a:ln>
                            <a:noFill/>
                          </a:ln>
                          <a:solidFill>
                            <a:srgbClr val="000000"/>
                          </a:solidFill>
                          <a:effectLst/>
                          <a:latin typeface="Arial" pitchFamily="34" charset="0"/>
                        </a:rPr>
                        <a:t>shall be sought from appropriate suppliers. </a:t>
                      </a:r>
                    </a:p>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1800" b="0" i="0" u="none" strike="noStrike" cap="none" normalizeH="0" baseline="0" dirty="0" smtClean="0">
                          <a:ln>
                            <a:noFill/>
                          </a:ln>
                          <a:solidFill>
                            <a:srgbClr val="000000"/>
                          </a:solidFill>
                          <a:effectLst/>
                          <a:latin typeface="Arial" pitchFamily="34" charset="0"/>
                        </a:rPr>
                        <a:t>School Staff shall decide the method by which proposed suppliers shall be identified. </a:t>
                      </a:r>
                    </a:p>
                    <a:p>
                      <a:pPr marL="0" marR="0" lvl="0" indent="0" algn="ctr" defTabSz="914400" rtl="0" eaLnBrk="1" fontAlgn="base" latinLnBrk="0" hangingPunct="1">
                        <a:lnSpc>
                          <a:spcPct val="115000"/>
                        </a:lnSpc>
                        <a:spcBef>
                          <a:spcPct val="0"/>
                        </a:spcBef>
                        <a:spcAft>
                          <a:spcPct val="0"/>
                        </a:spcAft>
                        <a:buClrTx/>
                        <a:buSzTx/>
                        <a:buFontTx/>
                        <a:buNone/>
                        <a:tabLst/>
                      </a:pPr>
                      <a:endParaRPr kumimoji="0" lang="en-GB" altLang="en-US" sz="1600" b="0" i="0" u="none" strike="noStrike" cap="none" normalizeH="0" baseline="0" dirty="0" smtClean="0">
                        <a:ln>
                          <a:noFill/>
                        </a:ln>
                        <a:solidFill>
                          <a:srgbClr val="000000"/>
                        </a:solidFill>
                        <a:effectLst/>
                        <a:latin typeface="Arial" pitchFamily="34" charset="0"/>
                      </a:endParaRP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r>
              <a:tr h="536575">
                <a:tc>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1600" b="1" i="0" u="none" strike="noStrike" cap="none" normalizeH="0" baseline="0" dirty="0" smtClean="0">
                          <a:ln>
                            <a:noFill/>
                          </a:ln>
                          <a:solidFill>
                            <a:srgbClr val="FFFFFF"/>
                          </a:solidFill>
                          <a:effectLst/>
                          <a:latin typeface="Arial" pitchFamily="34" charset="0"/>
                        </a:rPr>
                        <a:t>C</a:t>
                      </a: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3300"/>
                    </a:solidFill>
                  </a:tcPr>
                </a:tc>
                <a:tc>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1600" b="0" i="0" u="none" strike="noStrike" cap="none" normalizeH="0" baseline="0" dirty="0" smtClean="0">
                          <a:ln>
                            <a:noFill/>
                          </a:ln>
                          <a:solidFill>
                            <a:srgbClr val="000000"/>
                          </a:solidFill>
                          <a:effectLst/>
                          <a:latin typeface="Arial" pitchFamily="34" charset="0"/>
                        </a:rPr>
                        <a:t>£75,001-£1 million</a:t>
                      </a: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rowSpan="2">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GB" altLang="en-US" sz="1800" b="0" i="0" u="none" strike="noStrike" cap="none" normalizeH="0" baseline="0" dirty="0" smtClean="0">
                        <a:ln>
                          <a:noFill/>
                        </a:ln>
                        <a:solidFill>
                          <a:srgbClr val="000000"/>
                        </a:solidFill>
                        <a:effectLst/>
                        <a:latin typeface="Arial" pitchFamily="34"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1800" b="0" i="0" u="none" strike="noStrike" cap="none" normalizeH="0" baseline="0" dirty="0" smtClean="0">
                          <a:ln>
                            <a:noFill/>
                          </a:ln>
                          <a:solidFill>
                            <a:srgbClr val="000000"/>
                          </a:solidFill>
                          <a:effectLst/>
                          <a:latin typeface="Arial" pitchFamily="34" charset="0"/>
                        </a:rPr>
                        <a:t>Full tendering procedures apply. Open procurement exercise conducted via </a:t>
                      </a:r>
                      <a:r>
                        <a:rPr kumimoji="0" lang="en-GB" altLang="en-US" sz="1800" b="0" i="0" u="sng" strike="noStrike" cap="none" normalizeH="0" baseline="0" dirty="0" smtClean="0">
                          <a:ln>
                            <a:noFill/>
                          </a:ln>
                          <a:solidFill>
                            <a:srgbClr val="000000"/>
                          </a:solidFill>
                          <a:effectLst/>
                          <a:latin typeface="Arial" pitchFamily="34" charset="0"/>
                          <a:hlinkClick r:id="rId3"/>
                        </a:rPr>
                        <a:t>www.sell2wales.gov.uk</a:t>
                      </a:r>
                      <a:r>
                        <a:rPr kumimoji="0" lang="en-GB" altLang="en-US" sz="1800" b="0" i="0" u="none" strike="noStrike" cap="none" normalizeH="0" baseline="0" dirty="0" smtClean="0">
                          <a:ln>
                            <a:noFill/>
                          </a:ln>
                          <a:solidFill>
                            <a:srgbClr val="000000"/>
                          </a:solidFill>
                          <a:effectLst/>
                          <a:latin typeface="Arial" pitchFamily="34" charset="0"/>
                        </a:rPr>
                        <a:t> </a:t>
                      </a:r>
                      <a:endParaRPr kumimoji="0" lang="en-GB" altLang="en-US" sz="1600" b="0" i="0" u="none" strike="noStrike" cap="none" normalizeH="0" baseline="0" dirty="0" smtClean="0">
                        <a:ln>
                          <a:noFill/>
                        </a:ln>
                        <a:solidFill>
                          <a:srgbClr val="000000"/>
                        </a:solidFill>
                        <a:effectLst/>
                        <a:latin typeface="Arial" pitchFamily="34" charset="0"/>
                      </a:endParaRP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r>
              <a:tr h="531813">
                <a:tc>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1600" b="1" i="0" u="none" strike="noStrike" cap="none" normalizeH="0" baseline="0" dirty="0" smtClean="0">
                          <a:ln>
                            <a:noFill/>
                          </a:ln>
                          <a:solidFill>
                            <a:srgbClr val="FFFFFF"/>
                          </a:solidFill>
                          <a:effectLst/>
                          <a:latin typeface="Arial" pitchFamily="34" charset="0"/>
                        </a:rPr>
                        <a:t>D</a:t>
                      </a: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3300"/>
                    </a:solidFill>
                  </a:tcPr>
                </a:tc>
                <a:tc>
                  <a:txBody>
                    <a:bodyPr/>
                    <a:lstStyle>
                      <a:lvl1pPr algn="l" eaLnBrk="0" hangingPunct="0">
                        <a:spcBef>
                          <a:spcPct val="20000"/>
                        </a:spcBef>
                        <a:defRPr sz="2800">
                          <a:solidFill>
                            <a:schemeClr val="tx1"/>
                          </a:solidFill>
                          <a:latin typeface="Arial" pitchFamily="34" charset="0"/>
                        </a:defRPr>
                      </a:lvl1pPr>
                      <a:lvl2pPr marL="742950" indent="-285750" algn="l" eaLnBrk="0" hangingPunct="0">
                        <a:spcBef>
                          <a:spcPct val="20000"/>
                        </a:spcBef>
                        <a:defRPr sz="2400">
                          <a:solidFill>
                            <a:schemeClr val="tx1"/>
                          </a:solidFill>
                          <a:latin typeface="Arial" pitchFamily="34" charset="0"/>
                        </a:defRPr>
                      </a:lvl2pPr>
                      <a:lvl3pPr marL="1143000" indent="-228600" algn="l" eaLnBrk="0" hangingPunct="0">
                        <a:spcBef>
                          <a:spcPct val="20000"/>
                        </a:spcBef>
                        <a:defRPr sz="2000">
                          <a:solidFill>
                            <a:schemeClr val="tx1"/>
                          </a:solidFill>
                          <a:latin typeface="Arial" pitchFamily="34" charset="0"/>
                        </a:defRPr>
                      </a:lvl3pPr>
                      <a:lvl4pPr marL="1600200" indent="-228600" algn="l" eaLnBrk="0" hangingPunct="0">
                        <a:spcBef>
                          <a:spcPct val="20000"/>
                        </a:spcBef>
                        <a:defRPr>
                          <a:solidFill>
                            <a:schemeClr val="tx1"/>
                          </a:solidFill>
                          <a:latin typeface="Arial" pitchFamily="34" charset="0"/>
                        </a:defRPr>
                      </a:lvl4pPr>
                      <a:lvl5pPr marL="2057400" indent="-228600" algn="l" eaLnBrk="0" hangingPunct="0">
                        <a:spcBef>
                          <a:spcPct val="20000"/>
                        </a:spcBef>
                        <a:defRPr>
                          <a:solidFill>
                            <a:schemeClr val="tx1"/>
                          </a:solidFill>
                          <a:latin typeface="Arial" pitchFamily="34" charset="0"/>
                        </a:defRPr>
                      </a:lvl5pPr>
                      <a:lvl6pPr marL="2514600" indent="-228600" eaLnBrk="0" fontAlgn="base" hangingPunct="0">
                        <a:spcBef>
                          <a:spcPct val="20000"/>
                        </a:spcBef>
                        <a:spcAft>
                          <a:spcPct val="0"/>
                        </a:spcAft>
                        <a:defRPr>
                          <a:solidFill>
                            <a:schemeClr val="tx1"/>
                          </a:solidFill>
                          <a:latin typeface="Arial" pitchFamily="34" charset="0"/>
                        </a:defRPr>
                      </a:lvl6pPr>
                      <a:lvl7pPr marL="2971800" indent="-228600" eaLnBrk="0" fontAlgn="base" hangingPunct="0">
                        <a:spcBef>
                          <a:spcPct val="20000"/>
                        </a:spcBef>
                        <a:spcAft>
                          <a:spcPct val="0"/>
                        </a:spcAft>
                        <a:defRPr>
                          <a:solidFill>
                            <a:schemeClr val="tx1"/>
                          </a:solidFill>
                          <a:latin typeface="Arial" pitchFamily="34" charset="0"/>
                        </a:defRPr>
                      </a:lvl7pPr>
                      <a:lvl8pPr marL="3429000" indent="-228600" eaLnBrk="0" fontAlgn="base" hangingPunct="0">
                        <a:spcBef>
                          <a:spcPct val="20000"/>
                        </a:spcBef>
                        <a:spcAft>
                          <a:spcPct val="0"/>
                        </a:spcAft>
                        <a:defRPr>
                          <a:solidFill>
                            <a:schemeClr val="tx1"/>
                          </a:solidFill>
                          <a:latin typeface="Arial" pitchFamily="34" charset="0"/>
                        </a:defRPr>
                      </a:lvl8pPr>
                      <a:lvl9pPr marL="3886200" indent="-228600" eaLnBrk="0" fontAlgn="base" hangingPunct="0">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GB" altLang="en-US" sz="1600" b="0" i="0" u="none" strike="noStrike" cap="none" normalizeH="0" baseline="0" dirty="0" smtClean="0">
                          <a:ln>
                            <a:noFill/>
                          </a:ln>
                          <a:solidFill>
                            <a:srgbClr val="000000"/>
                          </a:solidFill>
                          <a:effectLst/>
                          <a:latin typeface="Arial" pitchFamily="34" charset="0"/>
                        </a:rPr>
                        <a:t>Over £1 million</a:t>
                      </a:r>
                    </a:p>
                  </a:txBody>
                  <a:tcPr marL="68572" marR="6857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vMerge="1">
                  <a:txBody>
                    <a:bodyPr/>
                    <a:lstStyle/>
                    <a:p>
                      <a:endParaRPr lang="en-GB"/>
                    </a:p>
                  </a:txBody>
                  <a:tcPr/>
                </a:tc>
              </a:tr>
            </a:tbl>
          </a:graphicData>
        </a:graphic>
      </p:graphicFrame>
    </p:spTree>
    <p:extLst>
      <p:ext uri="{BB962C8B-B14F-4D97-AF65-F5344CB8AC3E}">
        <p14:creationId xmlns:p14="http://schemas.microsoft.com/office/powerpoint/2010/main" val="389913287"/>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6" name="Rectangle 2"/>
          <p:cNvSpPr>
            <a:spLocks noGrp="1"/>
          </p:cNvSpPr>
          <p:nvPr>
            <p:ph type="title" idx="4294967295"/>
          </p:nvPr>
        </p:nvSpPr>
        <p:spPr>
          <a:xfrm>
            <a:off x="197102" y="-104823"/>
            <a:ext cx="8229600" cy="1112838"/>
          </a:xfrm>
        </p:spPr>
        <p:txBody>
          <a:bodyPr/>
          <a:lstStyle/>
          <a:p>
            <a:pPr algn="l" eaLnBrk="1" hangingPunct="1">
              <a:defRPr/>
            </a:pPr>
            <a:r>
              <a:rPr lang="en-GB" altLang="en-US" sz="3600" b="1" dirty="0" smtClean="0">
                <a:effectLst>
                  <a:outerShdw blurRad="38100" dist="38100" dir="2700000" algn="tl">
                    <a:srgbClr val="000000">
                      <a:alpha val="43137"/>
                    </a:srgbClr>
                  </a:outerShdw>
                </a:effectLst>
              </a:rPr>
              <a:t>Making your own contracts</a:t>
            </a:r>
          </a:p>
        </p:txBody>
      </p:sp>
      <p:sp>
        <p:nvSpPr>
          <p:cNvPr id="472067" name="Rectangle 3"/>
          <p:cNvSpPr>
            <a:spLocks noGrp="1"/>
          </p:cNvSpPr>
          <p:nvPr>
            <p:ph type="body" idx="4294967295"/>
          </p:nvPr>
        </p:nvSpPr>
        <p:spPr>
          <a:xfrm>
            <a:off x="221606" y="799408"/>
            <a:ext cx="8740775" cy="5105400"/>
          </a:xfrm>
        </p:spPr>
        <p:txBody>
          <a:bodyPr/>
          <a:lstStyle/>
          <a:p>
            <a:r>
              <a:rPr lang="en-GB" sz="1800" dirty="0" smtClean="0"/>
              <a:t>Where corporate </a:t>
            </a:r>
            <a:r>
              <a:rPr lang="en-GB" sz="1800" dirty="0"/>
              <a:t>contracts are not used then relevant checks of the suppliers will need to be undertaken. </a:t>
            </a:r>
            <a:endParaRPr lang="en-GB" sz="1800" dirty="0" smtClean="0"/>
          </a:p>
          <a:p>
            <a:r>
              <a:rPr lang="en-GB" sz="1800" dirty="0" smtClean="0"/>
              <a:t>The </a:t>
            </a:r>
            <a:r>
              <a:rPr lang="en-GB" sz="1800" dirty="0"/>
              <a:t>following checks will need to be undertaken, however this needs to be in proportion to what you are </a:t>
            </a:r>
            <a:r>
              <a:rPr lang="en-GB" sz="1800" dirty="0" smtClean="0"/>
              <a:t>procuring and evidence kept: </a:t>
            </a:r>
            <a:endParaRPr lang="en-GB" sz="1800" dirty="0"/>
          </a:p>
          <a:p>
            <a:pPr lvl="1"/>
            <a:r>
              <a:rPr lang="en-GB" sz="1800" dirty="0"/>
              <a:t>Track record – can the supplier prove that they can deliver?</a:t>
            </a:r>
          </a:p>
          <a:p>
            <a:pPr lvl="1"/>
            <a:r>
              <a:rPr lang="en-GB" sz="1800" dirty="0"/>
              <a:t>Relevant experience – has the supplier completed similar projects for other schools in the past?</a:t>
            </a:r>
          </a:p>
          <a:p>
            <a:pPr lvl="1"/>
            <a:r>
              <a:rPr lang="en-GB" sz="1800" dirty="0"/>
              <a:t>Capacity – does the supplier have the resources to complete the work?</a:t>
            </a:r>
          </a:p>
          <a:p>
            <a:pPr lvl="1"/>
            <a:r>
              <a:rPr lang="en-GB" sz="1800" dirty="0"/>
              <a:t>Financial stability (if appropriate) – does the supplier have an established pattern of turnover in recent years?</a:t>
            </a:r>
          </a:p>
          <a:p>
            <a:pPr lvl="1"/>
            <a:r>
              <a:rPr lang="en-GB" sz="1800" dirty="0"/>
              <a:t>DBS Policy – does the supplier have a DBS policy (if relevant to the procurement)?</a:t>
            </a:r>
          </a:p>
          <a:p>
            <a:pPr lvl="1"/>
            <a:r>
              <a:rPr lang="en-GB" sz="1800" dirty="0"/>
              <a:t>Safeguarding </a:t>
            </a:r>
          </a:p>
          <a:p>
            <a:pPr lvl="1"/>
            <a:r>
              <a:rPr lang="en-GB" sz="1800" dirty="0"/>
              <a:t>Health &amp; Safety – does the supplier have a written health &amp; safety policy (if relevant to the procurement)?</a:t>
            </a:r>
          </a:p>
          <a:p>
            <a:pPr lvl="1"/>
            <a:r>
              <a:rPr lang="en-GB" sz="1800" dirty="0"/>
              <a:t>Accreditations (if relevant)</a:t>
            </a:r>
          </a:p>
          <a:p>
            <a:pPr lvl="1"/>
            <a:r>
              <a:rPr lang="en-GB" sz="1800" dirty="0"/>
              <a:t>Appropriate insurance cover in place - it is recommended that a supplier has £5 million public liability and £5 million employers liability insurance cover (Professional Indemnity Insurance may also be required for certain contracts)  </a:t>
            </a:r>
          </a:p>
          <a:p>
            <a:pPr marL="0" indent="0">
              <a:buNone/>
            </a:pPr>
            <a:endParaRPr lang="en-GB" sz="1800" dirty="0"/>
          </a:p>
          <a:p>
            <a:pPr algn="ctr" eaLnBrk="1" hangingPunct="1">
              <a:lnSpc>
                <a:spcPct val="80000"/>
              </a:lnSpc>
              <a:buFontTx/>
              <a:buNone/>
              <a:defRPr/>
            </a:pPr>
            <a:endParaRPr lang="en-GB" altLang="en-US" sz="2000" dirty="0" smtClean="0"/>
          </a:p>
          <a:p>
            <a:pPr eaLnBrk="1" hangingPunct="1">
              <a:lnSpc>
                <a:spcPct val="80000"/>
              </a:lnSpc>
              <a:buFontTx/>
              <a:buNone/>
              <a:defRPr/>
            </a:pPr>
            <a:endParaRPr lang="en-GB" altLang="en-US" sz="2000" dirty="0" smtClean="0"/>
          </a:p>
        </p:txBody>
      </p:sp>
    </p:spTree>
    <p:extLst>
      <p:ext uri="{BB962C8B-B14F-4D97-AF65-F5344CB8AC3E}">
        <p14:creationId xmlns:p14="http://schemas.microsoft.com/office/powerpoint/2010/main" val="342397225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Title 1"/>
          <p:cNvSpPr>
            <a:spLocks noGrp="1"/>
          </p:cNvSpPr>
          <p:nvPr>
            <p:ph type="title" idx="4294967295"/>
          </p:nvPr>
        </p:nvSpPr>
        <p:spPr>
          <a:xfrm>
            <a:off x="457200" y="274638"/>
            <a:ext cx="6308725" cy="1143000"/>
          </a:xfrm>
        </p:spPr>
        <p:txBody>
          <a:bodyPr/>
          <a:lstStyle/>
          <a:p>
            <a:pPr algn="l" eaLnBrk="1" hangingPunct="1">
              <a:defRPr/>
            </a:pPr>
            <a:r>
              <a:rPr lang="en-GB" altLang="en-US" sz="3600" b="1" dirty="0" smtClean="0">
                <a:solidFill>
                  <a:schemeClr val="tx1"/>
                </a:solidFill>
                <a:effectLst>
                  <a:outerShdw blurRad="38100" dist="38100" dir="2700000" algn="tl">
                    <a:srgbClr val="000000">
                      <a:alpha val="43137"/>
                    </a:srgbClr>
                  </a:outerShdw>
                </a:effectLst>
              </a:rPr>
              <a:t>Record Keeping </a:t>
            </a:r>
          </a:p>
        </p:txBody>
      </p:sp>
      <p:sp>
        <p:nvSpPr>
          <p:cNvPr id="46083" name="Content Placeholder 2"/>
          <p:cNvSpPr>
            <a:spLocks noGrp="1"/>
          </p:cNvSpPr>
          <p:nvPr>
            <p:ph idx="4294967295"/>
          </p:nvPr>
        </p:nvSpPr>
        <p:spPr>
          <a:xfrm>
            <a:off x="320675" y="1628775"/>
            <a:ext cx="8229600" cy="3078163"/>
          </a:xfrm>
        </p:spPr>
        <p:txBody>
          <a:bodyPr/>
          <a:lstStyle/>
          <a:p>
            <a:pPr eaLnBrk="1" hangingPunct="1">
              <a:lnSpc>
                <a:spcPct val="110000"/>
              </a:lnSpc>
              <a:spcBef>
                <a:spcPts val="600"/>
              </a:spcBef>
              <a:spcAft>
                <a:spcPts val="600"/>
              </a:spcAft>
              <a:buClr>
                <a:srgbClr val="CC0066"/>
              </a:buClr>
            </a:pPr>
            <a:r>
              <a:rPr lang="en-GB" altLang="en-US" sz="2400" dirty="0" smtClean="0"/>
              <a:t>Schools should retain tender or quote documents </a:t>
            </a:r>
            <a:r>
              <a:rPr lang="en-GB" altLang="en-US" sz="2400" b="1" u="sng" dirty="0" smtClean="0"/>
              <a:t>6 years</a:t>
            </a:r>
            <a:r>
              <a:rPr lang="en-GB" altLang="en-US" sz="2400" dirty="0" smtClean="0"/>
              <a:t>, after the end of the contract period. </a:t>
            </a:r>
          </a:p>
          <a:p>
            <a:pPr eaLnBrk="1" hangingPunct="1">
              <a:lnSpc>
                <a:spcPct val="110000"/>
              </a:lnSpc>
              <a:spcBef>
                <a:spcPts val="600"/>
              </a:spcBef>
              <a:spcAft>
                <a:spcPts val="600"/>
              </a:spcAft>
              <a:buClr>
                <a:srgbClr val="CC0066"/>
              </a:buClr>
            </a:pPr>
            <a:r>
              <a:rPr lang="en-GB" altLang="en-US" sz="2400" dirty="0" smtClean="0"/>
              <a:t>Unsuccessful tender or quote documents should be retained for </a:t>
            </a:r>
            <a:r>
              <a:rPr lang="en-GB" altLang="en-US" sz="2400" b="1" u="sng" dirty="0" smtClean="0"/>
              <a:t>12 months </a:t>
            </a:r>
            <a:r>
              <a:rPr lang="en-GB" altLang="en-US" sz="2400" dirty="0" smtClean="0"/>
              <a:t>from award of contract, provided that there is no dispute regarding the award.</a:t>
            </a:r>
            <a:endParaRPr lang="en-GB" altLang="en-US" sz="2400" dirty="0" smtClean="0">
              <a:solidFill>
                <a:srgbClr val="000086"/>
              </a:solidFill>
            </a:endParaRPr>
          </a:p>
        </p:txBody>
      </p:sp>
    </p:spTree>
    <p:extLst>
      <p:ext uri="{BB962C8B-B14F-4D97-AF65-F5344CB8AC3E}">
        <p14:creationId xmlns:p14="http://schemas.microsoft.com/office/powerpoint/2010/main" val="778095373"/>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575" y="0"/>
            <a:ext cx="8229600" cy="1143000"/>
          </a:xfrm>
        </p:spPr>
        <p:txBody>
          <a:bodyPr/>
          <a:lstStyle/>
          <a:p>
            <a:pPr algn="l" eaLnBrk="1" hangingPunct="1">
              <a:defRPr/>
            </a:pPr>
            <a:r>
              <a:rPr lang="en-GB" sz="4000" b="1" dirty="0" smtClean="0">
                <a:effectLst>
                  <a:outerShdw blurRad="38100" dist="38100" dir="2700000" algn="tl">
                    <a:srgbClr val="000000">
                      <a:alpha val="43137"/>
                    </a:srgbClr>
                  </a:outerShdw>
                </a:effectLst>
              </a:rPr>
              <a:t>Disposal of Assets</a:t>
            </a:r>
          </a:p>
        </p:txBody>
      </p:sp>
      <p:sp>
        <p:nvSpPr>
          <p:cNvPr id="47107" name="Content Placeholder 2"/>
          <p:cNvSpPr>
            <a:spLocks noGrp="1"/>
          </p:cNvSpPr>
          <p:nvPr>
            <p:ph idx="1"/>
          </p:nvPr>
        </p:nvSpPr>
        <p:spPr>
          <a:xfrm>
            <a:off x="327025" y="1236663"/>
            <a:ext cx="8229600" cy="4525962"/>
          </a:xfrm>
        </p:spPr>
        <p:txBody>
          <a:bodyPr/>
          <a:lstStyle/>
          <a:p>
            <a:pPr eaLnBrk="1" hangingPunct="1"/>
            <a:r>
              <a:rPr lang="en-GB" altLang="en-US" sz="2200" dirty="0" smtClean="0"/>
              <a:t>Where inventory items are considered to be surplus to requirements the School should initially circulate details of the items to other educational establishments and then to other Departments of the Council.</a:t>
            </a:r>
          </a:p>
          <a:p>
            <a:pPr eaLnBrk="1" hangingPunct="1"/>
            <a:endParaRPr lang="en-GB" altLang="en-US" sz="2200" dirty="0" smtClean="0"/>
          </a:p>
          <a:p>
            <a:pPr eaLnBrk="1" hangingPunct="1"/>
            <a:r>
              <a:rPr lang="en-GB" altLang="en-US" sz="2200" dirty="0" smtClean="0"/>
              <a:t>If the items are not required internally, disposal shall be by competitive tender, part exchange or public auction. </a:t>
            </a:r>
          </a:p>
          <a:p>
            <a:pPr eaLnBrk="1" hangingPunct="1"/>
            <a:endParaRPr lang="en-GB" altLang="en-US" sz="2200" dirty="0" smtClean="0"/>
          </a:p>
          <a:p>
            <a:pPr eaLnBrk="1" hangingPunct="1"/>
            <a:r>
              <a:rPr lang="en-GB" altLang="en-US" sz="2200" dirty="0" smtClean="0"/>
              <a:t>All disposals and transfers must be authorised by a certifying Headteacher in writing on an appropriate form (Annex 2 to Accounting Instruction 9)</a:t>
            </a:r>
          </a:p>
          <a:p>
            <a:pPr eaLnBrk="1" hangingPunct="1"/>
            <a:endParaRPr lang="en-GB" altLang="en-US" sz="2200" dirty="0" smtClean="0"/>
          </a:p>
        </p:txBody>
      </p:sp>
    </p:spTree>
    <p:extLst>
      <p:ext uri="{BB962C8B-B14F-4D97-AF65-F5344CB8AC3E}">
        <p14:creationId xmlns:p14="http://schemas.microsoft.com/office/powerpoint/2010/main" val="180694190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p:cNvSpPr>
            <a:spLocks noGrp="1" noChangeArrowheads="1"/>
          </p:cNvSpPr>
          <p:nvPr>
            <p:ph type="title" idx="4294967295"/>
          </p:nvPr>
        </p:nvSpPr>
        <p:spPr>
          <a:xfrm>
            <a:off x="457200" y="274638"/>
            <a:ext cx="6089650" cy="1143000"/>
          </a:xfrm>
        </p:spPr>
        <p:txBody>
          <a:bodyPr lIns="92075" tIns="46038" rIns="92075" bIns="46038"/>
          <a:lstStyle/>
          <a:p>
            <a:pPr algn="l" eaLnBrk="1" hangingPunct="1">
              <a:defRPr/>
            </a:pPr>
            <a:r>
              <a:rPr lang="en-GB" altLang="en-US" sz="3200" b="1" dirty="0" smtClean="0">
                <a:solidFill>
                  <a:schemeClr val="tx1"/>
                </a:solidFill>
                <a:effectLst>
                  <a:outerShdw blurRad="38100" dist="38100" dir="2700000" algn="tl">
                    <a:srgbClr val="000000">
                      <a:alpha val="43137"/>
                    </a:srgbClr>
                  </a:outerShdw>
                </a:effectLst>
              </a:rPr>
              <a:t>Hospitality </a:t>
            </a:r>
            <a:br>
              <a:rPr lang="en-GB" altLang="en-US" sz="3200" b="1" dirty="0" smtClean="0">
                <a:solidFill>
                  <a:schemeClr val="tx1"/>
                </a:solidFill>
                <a:effectLst>
                  <a:outerShdw blurRad="38100" dist="38100" dir="2700000" algn="tl">
                    <a:srgbClr val="000000">
                      <a:alpha val="43137"/>
                    </a:srgbClr>
                  </a:outerShdw>
                </a:effectLst>
              </a:rPr>
            </a:br>
            <a:r>
              <a:rPr lang="en-GB" altLang="en-US" sz="3200" b="1" dirty="0" smtClean="0">
                <a:solidFill>
                  <a:srgbClr val="FF0000"/>
                </a:solidFill>
                <a:effectLst>
                  <a:outerShdw blurRad="38100" dist="38100" dir="2700000" algn="tl">
                    <a:srgbClr val="000000">
                      <a:alpha val="43137"/>
                    </a:srgbClr>
                  </a:outerShdw>
                </a:effectLst>
              </a:rPr>
              <a:t>What is reasonable?</a:t>
            </a:r>
          </a:p>
        </p:txBody>
      </p:sp>
      <p:sp>
        <p:nvSpPr>
          <p:cNvPr id="54275" name="Rectangle 3"/>
          <p:cNvSpPr>
            <a:spLocks noGrp="1" noChangeArrowheads="1"/>
          </p:cNvSpPr>
          <p:nvPr>
            <p:ph type="body" sz="half" idx="4294967295"/>
          </p:nvPr>
        </p:nvSpPr>
        <p:spPr>
          <a:xfrm>
            <a:off x="4356100" y="2271713"/>
            <a:ext cx="4295775" cy="3733800"/>
          </a:xfrm>
        </p:spPr>
        <p:txBody>
          <a:bodyPr lIns="92075" tIns="46038" rIns="92075" bIns="46038"/>
          <a:lstStyle/>
          <a:p>
            <a:pPr eaLnBrk="1" hangingPunct="1">
              <a:lnSpc>
                <a:spcPct val="80000"/>
              </a:lnSpc>
              <a:buClr>
                <a:srgbClr val="FF0000"/>
              </a:buClr>
            </a:pPr>
            <a:r>
              <a:rPr lang="en-GB" altLang="en-US" sz="2000" b="1" dirty="0" smtClean="0"/>
              <a:t>a diary</a:t>
            </a:r>
          </a:p>
          <a:p>
            <a:pPr eaLnBrk="1" hangingPunct="1">
              <a:lnSpc>
                <a:spcPct val="80000"/>
              </a:lnSpc>
              <a:buClr>
                <a:srgbClr val="FF0000"/>
              </a:buClr>
            </a:pPr>
            <a:r>
              <a:rPr lang="en-GB" altLang="en-US" sz="2000" b="1" dirty="0" smtClean="0"/>
              <a:t>a calendar</a:t>
            </a:r>
          </a:p>
          <a:p>
            <a:pPr eaLnBrk="1" hangingPunct="1">
              <a:lnSpc>
                <a:spcPct val="80000"/>
              </a:lnSpc>
              <a:buClr>
                <a:srgbClr val="FF0000"/>
              </a:buClr>
            </a:pPr>
            <a:r>
              <a:rPr lang="en-GB" altLang="en-US" sz="2000" b="1" dirty="0" smtClean="0"/>
              <a:t>T shirt</a:t>
            </a:r>
          </a:p>
          <a:p>
            <a:pPr eaLnBrk="1" hangingPunct="1">
              <a:lnSpc>
                <a:spcPct val="80000"/>
              </a:lnSpc>
              <a:buClr>
                <a:srgbClr val="FF0000"/>
              </a:buClr>
            </a:pPr>
            <a:r>
              <a:rPr lang="en-GB" altLang="en-US" sz="2000" b="1" dirty="0" smtClean="0"/>
              <a:t>golf balls</a:t>
            </a:r>
          </a:p>
          <a:p>
            <a:pPr eaLnBrk="1" hangingPunct="1">
              <a:lnSpc>
                <a:spcPct val="80000"/>
              </a:lnSpc>
              <a:buClr>
                <a:srgbClr val="FF0000"/>
              </a:buClr>
            </a:pPr>
            <a:r>
              <a:rPr lang="en-GB" altLang="en-US" sz="2000" b="1" dirty="0" smtClean="0"/>
              <a:t>a pie and a pint</a:t>
            </a:r>
          </a:p>
          <a:p>
            <a:pPr eaLnBrk="1" hangingPunct="1">
              <a:lnSpc>
                <a:spcPct val="80000"/>
              </a:lnSpc>
              <a:buClr>
                <a:srgbClr val="FF0000"/>
              </a:buClr>
            </a:pPr>
            <a:r>
              <a:rPr lang="en-GB" altLang="en-US" sz="2000" b="1" dirty="0" smtClean="0"/>
              <a:t>dinner</a:t>
            </a:r>
          </a:p>
          <a:p>
            <a:pPr eaLnBrk="1" hangingPunct="1">
              <a:lnSpc>
                <a:spcPct val="80000"/>
              </a:lnSpc>
              <a:buClr>
                <a:srgbClr val="FF0000"/>
              </a:buClr>
            </a:pPr>
            <a:r>
              <a:rPr lang="en-GB" altLang="en-US" sz="2000" b="1" dirty="0" smtClean="0"/>
              <a:t>an overnight stop</a:t>
            </a:r>
          </a:p>
          <a:p>
            <a:pPr eaLnBrk="1" hangingPunct="1">
              <a:lnSpc>
                <a:spcPct val="80000"/>
              </a:lnSpc>
              <a:buClr>
                <a:srgbClr val="FF0000"/>
              </a:buClr>
            </a:pPr>
            <a:r>
              <a:rPr lang="en-GB" altLang="en-US" sz="2000" b="1" dirty="0" smtClean="0"/>
              <a:t>box at the millennium stadium</a:t>
            </a:r>
          </a:p>
          <a:p>
            <a:pPr eaLnBrk="1" hangingPunct="1">
              <a:lnSpc>
                <a:spcPct val="80000"/>
              </a:lnSpc>
              <a:buClr>
                <a:srgbClr val="FF0000"/>
              </a:buClr>
            </a:pPr>
            <a:r>
              <a:rPr lang="en-GB" altLang="en-US" sz="2000" b="1" dirty="0" smtClean="0"/>
              <a:t>a holiday</a:t>
            </a:r>
          </a:p>
        </p:txBody>
      </p:sp>
      <p:sp>
        <p:nvSpPr>
          <p:cNvPr id="54276" name="Freeform 4"/>
          <p:cNvSpPr>
            <a:spLocks/>
          </p:cNvSpPr>
          <p:nvPr/>
        </p:nvSpPr>
        <p:spPr bwMode="auto">
          <a:xfrm>
            <a:off x="1006475" y="3446463"/>
            <a:ext cx="2605088" cy="2557462"/>
          </a:xfrm>
          <a:custGeom>
            <a:avLst/>
            <a:gdLst>
              <a:gd name="T0" fmla="*/ 2147483647 w 1778"/>
              <a:gd name="T1" fmla="*/ 2147483647 h 1611"/>
              <a:gd name="T2" fmla="*/ 2147483647 w 1778"/>
              <a:gd name="T3" fmla="*/ 2147483647 h 1611"/>
              <a:gd name="T4" fmla="*/ 2147483647 w 1778"/>
              <a:gd name="T5" fmla="*/ 2147483647 h 1611"/>
              <a:gd name="T6" fmla="*/ 2147483647 w 1778"/>
              <a:gd name="T7" fmla="*/ 2147483647 h 1611"/>
              <a:gd name="T8" fmla="*/ 2147483647 w 1778"/>
              <a:gd name="T9" fmla="*/ 2147483647 h 1611"/>
              <a:gd name="T10" fmla="*/ 2147483647 w 1778"/>
              <a:gd name="T11" fmla="*/ 2147483647 h 1611"/>
              <a:gd name="T12" fmla="*/ 2147483647 w 1778"/>
              <a:gd name="T13" fmla="*/ 2147483647 h 1611"/>
              <a:gd name="T14" fmla="*/ 2147483647 w 1778"/>
              <a:gd name="T15" fmla="*/ 2147483647 h 1611"/>
              <a:gd name="T16" fmla="*/ 2147483647 w 1778"/>
              <a:gd name="T17" fmla="*/ 2147483647 h 1611"/>
              <a:gd name="T18" fmla="*/ 2147483647 w 1778"/>
              <a:gd name="T19" fmla="*/ 2147483647 h 1611"/>
              <a:gd name="T20" fmla="*/ 2147483647 w 1778"/>
              <a:gd name="T21" fmla="*/ 2147483647 h 1611"/>
              <a:gd name="T22" fmla="*/ 2147483647 w 1778"/>
              <a:gd name="T23" fmla="*/ 2147483647 h 1611"/>
              <a:gd name="T24" fmla="*/ 2147483647 w 1778"/>
              <a:gd name="T25" fmla="*/ 2147483647 h 1611"/>
              <a:gd name="T26" fmla="*/ 2147483647 w 1778"/>
              <a:gd name="T27" fmla="*/ 2147483647 h 1611"/>
              <a:gd name="T28" fmla="*/ 2147483647 w 1778"/>
              <a:gd name="T29" fmla="*/ 2147483647 h 1611"/>
              <a:gd name="T30" fmla="*/ 2147483647 w 1778"/>
              <a:gd name="T31" fmla="*/ 2147483647 h 1611"/>
              <a:gd name="T32" fmla="*/ 2147483647 w 1778"/>
              <a:gd name="T33" fmla="*/ 2147483647 h 1611"/>
              <a:gd name="T34" fmla="*/ 2147483647 w 1778"/>
              <a:gd name="T35" fmla="*/ 2147483647 h 1611"/>
              <a:gd name="T36" fmla="*/ 2147483647 w 1778"/>
              <a:gd name="T37" fmla="*/ 2147483647 h 1611"/>
              <a:gd name="T38" fmla="*/ 2147483647 w 1778"/>
              <a:gd name="T39" fmla="*/ 2147483647 h 1611"/>
              <a:gd name="T40" fmla="*/ 2147483647 w 1778"/>
              <a:gd name="T41" fmla="*/ 2147483647 h 1611"/>
              <a:gd name="T42" fmla="*/ 2147483647 w 1778"/>
              <a:gd name="T43" fmla="*/ 2147483647 h 1611"/>
              <a:gd name="T44" fmla="*/ 2147483647 w 1778"/>
              <a:gd name="T45" fmla="*/ 2147483647 h 1611"/>
              <a:gd name="T46" fmla="*/ 2147483647 w 1778"/>
              <a:gd name="T47" fmla="*/ 2147483647 h 1611"/>
              <a:gd name="T48" fmla="*/ 2147483647 w 1778"/>
              <a:gd name="T49" fmla="*/ 2147483647 h 1611"/>
              <a:gd name="T50" fmla="*/ 2147483647 w 1778"/>
              <a:gd name="T51" fmla="*/ 2147483647 h 1611"/>
              <a:gd name="T52" fmla="*/ 2147483647 w 1778"/>
              <a:gd name="T53" fmla="*/ 2147483647 h 1611"/>
              <a:gd name="T54" fmla="*/ 2147483647 w 1778"/>
              <a:gd name="T55" fmla="*/ 2147483647 h 1611"/>
              <a:gd name="T56" fmla="*/ 2147483647 w 1778"/>
              <a:gd name="T57" fmla="*/ 2147483647 h 1611"/>
              <a:gd name="T58" fmla="*/ 2147483647 w 1778"/>
              <a:gd name="T59" fmla="*/ 2147483647 h 1611"/>
              <a:gd name="T60" fmla="*/ 2147483647 w 1778"/>
              <a:gd name="T61" fmla="*/ 2147483647 h 1611"/>
              <a:gd name="T62" fmla="*/ 2147483647 w 1778"/>
              <a:gd name="T63" fmla="*/ 2147483647 h 1611"/>
              <a:gd name="T64" fmla="*/ 2147483647 w 1778"/>
              <a:gd name="T65" fmla="*/ 2147483647 h 161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778"/>
              <a:gd name="T100" fmla="*/ 0 h 1611"/>
              <a:gd name="T101" fmla="*/ 1778 w 1778"/>
              <a:gd name="T102" fmla="*/ 1611 h 1611"/>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778" h="1611">
                <a:moveTo>
                  <a:pt x="919" y="0"/>
                </a:moveTo>
                <a:lnTo>
                  <a:pt x="952" y="24"/>
                </a:lnTo>
                <a:lnTo>
                  <a:pt x="978" y="28"/>
                </a:lnTo>
                <a:lnTo>
                  <a:pt x="1000" y="33"/>
                </a:lnTo>
                <a:lnTo>
                  <a:pt x="1026" y="38"/>
                </a:lnTo>
                <a:lnTo>
                  <a:pt x="1051" y="42"/>
                </a:lnTo>
                <a:lnTo>
                  <a:pt x="1077" y="47"/>
                </a:lnTo>
                <a:lnTo>
                  <a:pt x="1092" y="52"/>
                </a:lnTo>
                <a:lnTo>
                  <a:pt x="1107" y="56"/>
                </a:lnTo>
                <a:lnTo>
                  <a:pt x="1122" y="61"/>
                </a:lnTo>
                <a:lnTo>
                  <a:pt x="1140" y="66"/>
                </a:lnTo>
                <a:lnTo>
                  <a:pt x="1155" y="71"/>
                </a:lnTo>
                <a:lnTo>
                  <a:pt x="1170" y="75"/>
                </a:lnTo>
                <a:lnTo>
                  <a:pt x="1188" y="85"/>
                </a:lnTo>
                <a:lnTo>
                  <a:pt x="1203" y="89"/>
                </a:lnTo>
                <a:lnTo>
                  <a:pt x="1225" y="94"/>
                </a:lnTo>
                <a:lnTo>
                  <a:pt x="1243" y="103"/>
                </a:lnTo>
                <a:lnTo>
                  <a:pt x="1258" y="108"/>
                </a:lnTo>
                <a:lnTo>
                  <a:pt x="1277" y="108"/>
                </a:lnTo>
                <a:lnTo>
                  <a:pt x="1295" y="113"/>
                </a:lnTo>
                <a:lnTo>
                  <a:pt x="1310" y="122"/>
                </a:lnTo>
                <a:lnTo>
                  <a:pt x="1325" y="127"/>
                </a:lnTo>
                <a:lnTo>
                  <a:pt x="1336" y="136"/>
                </a:lnTo>
                <a:lnTo>
                  <a:pt x="1358" y="159"/>
                </a:lnTo>
                <a:lnTo>
                  <a:pt x="1376" y="178"/>
                </a:lnTo>
                <a:lnTo>
                  <a:pt x="1395" y="202"/>
                </a:lnTo>
                <a:lnTo>
                  <a:pt x="1413" y="220"/>
                </a:lnTo>
                <a:lnTo>
                  <a:pt x="1432" y="244"/>
                </a:lnTo>
                <a:lnTo>
                  <a:pt x="1450" y="267"/>
                </a:lnTo>
                <a:lnTo>
                  <a:pt x="1465" y="291"/>
                </a:lnTo>
                <a:lnTo>
                  <a:pt x="1483" y="314"/>
                </a:lnTo>
                <a:lnTo>
                  <a:pt x="1498" y="342"/>
                </a:lnTo>
                <a:lnTo>
                  <a:pt x="1516" y="365"/>
                </a:lnTo>
                <a:lnTo>
                  <a:pt x="1531" y="389"/>
                </a:lnTo>
                <a:lnTo>
                  <a:pt x="1546" y="417"/>
                </a:lnTo>
                <a:lnTo>
                  <a:pt x="1561" y="445"/>
                </a:lnTo>
                <a:lnTo>
                  <a:pt x="1575" y="468"/>
                </a:lnTo>
                <a:lnTo>
                  <a:pt x="1590" y="497"/>
                </a:lnTo>
                <a:lnTo>
                  <a:pt x="1605" y="525"/>
                </a:lnTo>
                <a:lnTo>
                  <a:pt x="1627" y="562"/>
                </a:lnTo>
                <a:lnTo>
                  <a:pt x="1653" y="595"/>
                </a:lnTo>
                <a:lnTo>
                  <a:pt x="1675" y="628"/>
                </a:lnTo>
                <a:lnTo>
                  <a:pt x="1701" y="660"/>
                </a:lnTo>
                <a:lnTo>
                  <a:pt x="1727" y="698"/>
                </a:lnTo>
                <a:lnTo>
                  <a:pt x="1745" y="735"/>
                </a:lnTo>
                <a:lnTo>
                  <a:pt x="1764" y="777"/>
                </a:lnTo>
                <a:lnTo>
                  <a:pt x="1778" y="829"/>
                </a:lnTo>
                <a:lnTo>
                  <a:pt x="1723" y="1189"/>
                </a:lnTo>
                <a:lnTo>
                  <a:pt x="1705" y="1217"/>
                </a:lnTo>
                <a:lnTo>
                  <a:pt x="1686" y="1241"/>
                </a:lnTo>
                <a:lnTo>
                  <a:pt x="1575" y="1096"/>
                </a:lnTo>
                <a:lnTo>
                  <a:pt x="1376" y="862"/>
                </a:lnTo>
                <a:lnTo>
                  <a:pt x="1254" y="1611"/>
                </a:lnTo>
                <a:lnTo>
                  <a:pt x="442" y="1611"/>
                </a:lnTo>
                <a:lnTo>
                  <a:pt x="395" y="1110"/>
                </a:lnTo>
                <a:lnTo>
                  <a:pt x="339" y="941"/>
                </a:lnTo>
                <a:lnTo>
                  <a:pt x="287" y="829"/>
                </a:lnTo>
                <a:lnTo>
                  <a:pt x="125" y="974"/>
                </a:lnTo>
                <a:lnTo>
                  <a:pt x="0" y="731"/>
                </a:lnTo>
                <a:lnTo>
                  <a:pt x="180" y="230"/>
                </a:lnTo>
                <a:lnTo>
                  <a:pt x="210" y="188"/>
                </a:lnTo>
                <a:lnTo>
                  <a:pt x="225" y="159"/>
                </a:lnTo>
                <a:lnTo>
                  <a:pt x="280" y="127"/>
                </a:lnTo>
                <a:lnTo>
                  <a:pt x="321" y="113"/>
                </a:lnTo>
                <a:lnTo>
                  <a:pt x="564" y="80"/>
                </a:lnTo>
                <a:lnTo>
                  <a:pt x="590" y="19"/>
                </a:lnTo>
                <a:lnTo>
                  <a:pt x="919" y="0"/>
                </a:lnTo>
                <a:close/>
              </a:path>
            </a:pathLst>
          </a:custGeom>
          <a:solidFill>
            <a:srgbClr val="FFFFFF"/>
          </a:solidFill>
          <a:ln w="0">
            <a:solidFill>
              <a:srgbClr val="000000"/>
            </a:solidFill>
            <a:round/>
            <a:headEnd/>
            <a:tailEnd/>
          </a:ln>
        </p:spPr>
        <p:txBody>
          <a:bodyPr/>
          <a:lstStyle/>
          <a:p>
            <a:endParaRPr lang="en-GB" dirty="0">
              <a:solidFill>
                <a:srgbClr val="000000"/>
              </a:solidFill>
            </a:endParaRPr>
          </a:p>
        </p:txBody>
      </p:sp>
      <p:sp>
        <p:nvSpPr>
          <p:cNvPr id="54277" name="Freeform 5"/>
          <p:cNvSpPr>
            <a:spLocks/>
          </p:cNvSpPr>
          <p:nvPr/>
        </p:nvSpPr>
        <p:spPr bwMode="auto">
          <a:xfrm>
            <a:off x="2363788" y="4449763"/>
            <a:ext cx="438150" cy="60325"/>
          </a:xfrm>
          <a:custGeom>
            <a:avLst/>
            <a:gdLst>
              <a:gd name="T0" fmla="*/ 0 w 299"/>
              <a:gd name="T1" fmla="*/ 2147483647 h 38"/>
              <a:gd name="T2" fmla="*/ 2147483647 w 299"/>
              <a:gd name="T3" fmla="*/ 2147483647 h 38"/>
              <a:gd name="T4" fmla="*/ 2147483647 w 299"/>
              <a:gd name="T5" fmla="*/ 2147483647 h 38"/>
              <a:gd name="T6" fmla="*/ 2147483647 w 299"/>
              <a:gd name="T7" fmla="*/ 2147483647 h 38"/>
              <a:gd name="T8" fmla="*/ 2147483647 w 299"/>
              <a:gd name="T9" fmla="*/ 2147483647 h 38"/>
              <a:gd name="T10" fmla="*/ 2147483647 w 299"/>
              <a:gd name="T11" fmla="*/ 2147483647 h 38"/>
              <a:gd name="T12" fmla="*/ 2147483647 w 299"/>
              <a:gd name="T13" fmla="*/ 2147483647 h 38"/>
              <a:gd name="T14" fmla="*/ 2147483647 w 299"/>
              <a:gd name="T15" fmla="*/ 2147483647 h 38"/>
              <a:gd name="T16" fmla="*/ 2147483647 w 299"/>
              <a:gd name="T17" fmla="*/ 2147483647 h 38"/>
              <a:gd name="T18" fmla="*/ 2147483647 w 299"/>
              <a:gd name="T19" fmla="*/ 0 h 38"/>
              <a:gd name="T20" fmla="*/ 2147483647 w 299"/>
              <a:gd name="T21" fmla="*/ 2147483647 h 38"/>
              <a:gd name="T22" fmla="*/ 2147483647 w 299"/>
              <a:gd name="T23" fmla="*/ 2147483647 h 38"/>
              <a:gd name="T24" fmla="*/ 2147483647 w 299"/>
              <a:gd name="T25" fmla="*/ 2147483647 h 38"/>
              <a:gd name="T26" fmla="*/ 2147483647 w 299"/>
              <a:gd name="T27" fmla="*/ 2147483647 h 38"/>
              <a:gd name="T28" fmla="*/ 2147483647 w 299"/>
              <a:gd name="T29" fmla="*/ 2147483647 h 38"/>
              <a:gd name="T30" fmla="*/ 2147483647 w 299"/>
              <a:gd name="T31" fmla="*/ 2147483647 h 38"/>
              <a:gd name="T32" fmla="*/ 2147483647 w 299"/>
              <a:gd name="T33" fmla="*/ 2147483647 h 38"/>
              <a:gd name="T34" fmla="*/ 2147483647 w 299"/>
              <a:gd name="T35" fmla="*/ 2147483647 h 38"/>
              <a:gd name="T36" fmla="*/ 2147483647 w 299"/>
              <a:gd name="T37" fmla="*/ 2147483647 h 38"/>
              <a:gd name="T38" fmla="*/ 0 w 299"/>
              <a:gd name="T39" fmla="*/ 2147483647 h 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99"/>
              <a:gd name="T61" fmla="*/ 0 h 38"/>
              <a:gd name="T62" fmla="*/ 299 w 299"/>
              <a:gd name="T63" fmla="*/ 38 h 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99" h="38">
                <a:moveTo>
                  <a:pt x="0" y="33"/>
                </a:moveTo>
                <a:lnTo>
                  <a:pt x="37" y="38"/>
                </a:lnTo>
                <a:lnTo>
                  <a:pt x="77" y="38"/>
                </a:lnTo>
                <a:lnTo>
                  <a:pt x="118" y="38"/>
                </a:lnTo>
                <a:lnTo>
                  <a:pt x="159" y="38"/>
                </a:lnTo>
                <a:lnTo>
                  <a:pt x="207" y="24"/>
                </a:lnTo>
                <a:lnTo>
                  <a:pt x="240" y="14"/>
                </a:lnTo>
                <a:lnTo>
                  <a:pt x="280" y="10"/>
                </a:lnTo>
                <a:lnTo>
                  <a:pt x="299" y="10"/>
                </a:lnTo>
                <a:lnTo>
                  <a:pt x="295" y="0"/>
                </a:lnTo>
                <a:lnTo>
                  <a:pt x="269" y="5"/>
                </a:lnTo>
                <a:lnTo>
                  <a:pt x="251" y="5"/>
                </a:lnTo>
                <a:lnTo>
                  <a:pt x="221" y="14"/>
                </a:lnTo>
                <a:lnTo>
                  <a:pt x="192" y="24"/>
                </a:lnTo>
                <a:lnTo>
                  <a:pt x="162" y="28"/>
                </a:lnTo>
                <a:lnTo>
                  <a:pt x="122" y="24"/>
                </a:lnTo>
                <a:lnTo>
                  <a:pt x="81" y="28"/>
                </a:lnTo>
                <a:lnTo>
                  <a:pt x="29" y="33"/>
                </a:lnTo>
                <a:lnTo>
                  <a:pt x="4" y="33"/>
                </a:lnTo>
                <a:lnTo>
                  <a:pt x="0" y="33"/>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278" name="Freeform 6"/>
          <p:cNvSpPr>
            <a:spLocks/>
          </p:cNvSpPr>
          <p:nvPr/>
        </p:nvSpPr>
        <p:spPr bwMode="auto">
          <a:xfrm>
            <a:off x="2386013" y="4546600"/>
            <a:ext cx="42862" cy="639763"/>
          </a:xfrm>
          <a:custGeom>
            <a:avLst/>
            <a:gdLst>
              <a:gd name="T0" fmla="*/ 0 w 29"/>
              <a:gd name="T1" fmla="*/ 0 h 403"/>
              <a:gd name="T2" fmla="*/ 2147483647 w 29"/>
              <a:gd name="T3" fmla="*/ 2147483647 h 403"/>
              <a:gd name="T4" fmla="*/ 2147483647 w 29"/>
              <a:gd name="T5" fmla="*/ 2147483647 h 403"/>
              <a:gd name="T6" fmla="*/ 2147483647 w 29"/>
              <a:gd name="T7" fmla="*/ 2147483647 h 403"/>
              <a:gd name="T8" fmla="*/ 2147483647 w 29"/>
              <a:gd name="T9" fmla="*/ 2147483647 h 403"/>
              <a:gd name="T10" fmla="*/ 0 w 29"/>
              <a:gd name="T11" fmla="*/ 2147483647 h 403"/>
              <a:gd name="T12" fmla="*/ 0 w 29"/>
              <a:gd name="T13" fmla="*/ 0 h 403"/>
              <a:gd name="T14" fmla="*/ 0 60000 65536"/>
              <a:gd name="T15" fmla="*/ 0 60000 65536"/>
              <a:gd name="T16" fmla="*/ 0 60000 65536"/>
              <a:gd name="T17" fmla="*/ 0 60000 65536"/>
              <a:gd name="T18" fmla="*/ 0 60000 65536"/>
              <a:gd name="T19" fmla="*/ 0 60000 65536"/>
              <a:gd name="T20" fmla="*/ 0 60000 65536"/>
              <a:gd name="T21" fmla="*/ 0 w 29"/>
              <a:gd name="T22" fmla="*/ 0 h 403"/>
              <a:gd name="T23" fmla="*/ 29 w 29"/>
              <a:gd name="T24" fmla="*/ 403 h 40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9" h="403">
                <a:moveTo>
                  <a:pt x="0" y="0"/>
                </a:moveTo>
                <a:lnTo>
                  <a:pt x="7" y="169"/>
                </a:lnTo>
                <a:lnTo>
                  <a:pt x="26" y="346"/>
                </a:lnTo>
                <a:lnTo>
                  <a:pt x="29" y="403"/>
                </a:lnTo>
                <a:lnTo>
                  <a:pt x="11" y="253"/>
                </a:lnTo>
                <a:lnTo>
                  <a:pt x="0" y="47"/>
                </a:lnTo>
                <a:lnTo>
                  <a:pt x="0" y="0"/>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279" name="Freeform 7"/>
          <p:cNvSpPr>
            <a:spLocks/>
          </p:cNvSpPr>
          <p:nvPr/>
        </p:nvSpPr>
        <p:spPr bwMode="auto">
          <a:xfrm>
            <a:off x="2638425" y="4279900"/>
            <a:ext cx="38100" cy="385763"/>
          </a:xfrm>
          <a:custGeom>
            <a:avLst/>
            <a:gdLst>
              <a:gd name="T0" fmla="*/ 2147483647 w 26"/>
              <a:gd name="T1" fmla="*/ 0 h 243"/>
              <a:gd name="T2" fmla="*/ 2147483647 w 26"/>
              <a:gd name="T3" fmla="*/ 2147483647 h 243"/>
              <a:gd name="T4" fmla="*/ 2147483647 w 26"/>
              <a:gd name="T5" fmla="*/ 2147483647 h 243"/>
              <a:gd name="T6" fmla="*/ 2147483647 w 26"/>
              <a:gd name="T7" fmla="*/ 2147483647 h 243"/>
              <a:gd name="T8" fmla="*/ 0 w 26"/>
              <a:gd name="T9" fmla="*/ 2147483647 h 243"/>
              <a:gd name="T10" fmla="*/ 2147483647 w 26"/>
              <a:gd name="T11" fmla="*/ 2147483647 h 243"/>
              <a:gd name="T12" fmla="*/ 2147483647 w 26"/>
              <a:gd name="T13" fmla="*/ 0 h 243"/>
              <a:gd name="T14" fmla="*/ 0 60000 65536"/>
              <a:gd name="T15" fmla="*/ 0 60000 65536"/>
              <a:gd name="T16" fmla="*/ 0 60000 65536"/>
              <a:gd name="T17" fmla="*/ 0 60000 65536"/>
              <a:gd name="T18" fmla="*/ 0 60000 65536"/>
              <a:gd name="T19" fmla="*/ 0 60000 65536"/>
              <a:gd name="T20" fmla="*/ 0 60000 65536"/>
              <a:gd name="T21" fmla="*/ 0 w 26"/>
              <a:gd name="T22" fmla="*/ 0 h 243"/>
              <a:gd name="T23" fmla="*/ 26 w 26"/>
              <a:gd name="T24" fmla="*/ 243 h 24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243">
                <a:moveTo>
                  <a:pt x="22" y="0"/>
                </a:moveTo>
                <a:lnTo>
                  <a:pt x="26" y="126"/>
                </a:lnTo>
                <a:lnTo>
                  <a:pt x="26" y="243"/>
                </a:lnTo>
                <a:lnTo>
                  <a:pt x="8" y="131"/>
                </a:lnTo>
                <a:lnTo>
                  <a:pt x="0" y="4"/>
                </a:lnTo>
                <a:lnTo>
                  <a:pt x="22" y="4"/>
                </a:lnTo>
                <a:lnTo>
                  <a:pt x="22" y="0"/>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280" name="Freeform 8"/>
          <p:cNvSpPr>
            <a:spLocks/>
          </p:cNvSpPr>
          <p:nvPr/>
        </p:nvSpPr>
        <p:spPr bwMode="auto">
          <a:xfrm>
            <a:off x="1963738" y="3373438"/>
            <a:ext cx="393700" cy="579437"/>
          </a:xfrm>
          <a:custGeom>
            <a:avLst/>
            <a:gdLst>
              <a:gd name="T0" fmla="*/ 2147483647 w 269"/>
              <a:gd name="T1" fmla="*/ 2147483647 h 365"/>
              <a:gd name="T2" fmla="*/ 2147483647 w 269"/>
              <a:gd name="T3" fmla="*/ 2147483647 h 365"/>
              <a:gd name="T4" fmla="*/ 0 w 269"/>
              <a:gd name="T5" fmla="*/ 2147483647 h 365"/>
              <a:gd name="T6" fmla="*/ 2147483647 w 269"/>
              <a:gd name="T7" fmla="*/ 0 h 365"/>
              <a:gd name="T8" fmla="*/ 2147483647 w 269"/>
              <a:gd name="T9" fmla="*/ 2147483647 h 365"/>
              <a:gd name="T10" fmla="*/ 0 60000 65536"/>
              <a:gd name="T11" fmla="*/ 0 60000 65536"/>
              <a:gd name="T12" fmla="*/ 0 60000 65536"/>
              <a:gd name="T13" fmla="*/ 0 60000 65536"/>
              <a:gd name="T14" fmla="*/ 0 60000 65536"/>
              <a:gd name="T15" fmla="*/ 0 w 269"/>
              <a:gd name="T16" fmla="*/ 0 h 365"/>
              <a:gd name="T17" fmla="*/ 269 w 269"/>
              <a:gd name="T18" fmla="*/ 365 h 365"/>
            </a:gdLst>
            <a:ahLst/>
            <a:cxnLst>
              <a:cxn ang="T10">
                <a:pos x="T0" y="T1"/>
              </a:cxn>
              <a:cxn ang="T11">
                <a:pos x="T2" y="T3"/>
              </a:cxn>
              <a:cxn ang="T12">
                <a:pos x="T4" y="T5"/>
              </a:cxn>
              <a:cxn ang="T13">
                <a:pos x="T6" y="T7"/>
              </a:cxn>
              <a:cxn ang="T14">
                <a:pos x="T8" y="T9"/>
              </a:cxn>
            </a:cxnLst>
            <a:rect l="T15" t="T16" r="T17" b="T18"/>
            <a:pathLst>
              <a:path w="269" h="365">
                <a:moveTo>
                  <a:pt x="269" y="60"/>
                </a:moveTo>
                <a:lnTo>
                  <a:pt x="170" y="365"/>
                </a:lnTo>
                <a:lnTo>
                  <a:pt x="0" y="257"/>
                </a:lnTo>
                <a:lnTo>
                  <a:pt x="232" y="0"/>
                </a:lnTo>
                <a:lnTo>
                  <a:pt x="269" y="60"/>
                </a:lnTo>
                <a:close/>
              </a:path>
            </a:pathLst>
          </a:custGeom>
          <a:solidFill>
            <a:srgbClr val="FFC283"/>
          </a:solidFill>
          <a:ln w="0">
            <a:solidFill>
              <a:srgbClr val="000000"/>
            </a:solidFill>
            <a:round/>
            <a:headEnd/>
            <a:tailEnd/>
          </a:ln>
        </p:spPr>
        <p:txBody>
          <a:bodyPr/>
          <a:lstStyle/>
          <a:p>
            <a:endParaRPr lang="en-GB" dirty="0">
              <a:solidFill>
                <a:srgbClr val="000000"/>
              </a:solidFill>
            </a:endParaRPr>
          </a:p>
        </p:txBody>
      </p:sp>
      <p:sp>
        <p:nvSpPr>
          <p:cNvPr id="54281" name="Freeform 9"/>
          <p:cNvSpPr>
            <a:spLocks/>
          </p:cNvSpPr>
          <p:nvPr/>
        </p:nvSpPr>
        <p:spPr bwMode="auto">
          <a:xfrm>
            <a:off x="2197100" y="3387725"/>
            <a:ext cx="227013" cy="779463"/>
          </a:xfrm>
          <a:custGeom>
            <a:avLst/>
            <a:gdLst>
              <a:gd name="T0" fmla="*/ 2147483647 w 155"/>
              <a:gd name="T1" fmla="*/ 0 h 491"/>
              <a:gd name="T2" fmla="*/ 2147483647 w 155"/>
              <a:gd name="T3" fmla="*/ 2147483647 h 491"/>
              <a:gd name="T4" fmla="*/ 2147483647 w 155"/>
              <a:gd name="T5" fmla="*/ 2147483647 h 491"/>
              <a:gd name="T6" fmla="*/ 2147483647 w 155"/>
              <a:gd name="T7" fmla="*/ 2147483647 h 491"/>
              <a:gd name="T8" fmla="*/ 2147483647 w 155"/>
              <a:gd name="T9" fmla="*/ 2147483647 h 491"/>
              <a:gd name="T10" fmla="*/ 2147483647 w 155"/>
              <a:gd name="T11" fmla="*/ 2147483647 h 491"/>
              <a:gd name="T12" fmla="*/ 2147483647 w 155"/>
              <a:gd name="T13" fmla="*/ 2147483647 h 491"/>
              <a:gd name="T14" fmla="*/ 2147483647 w 155"/>
              <a:gd name="T15" fmla="*/ 2147483647 h 491"/>
              <a:gd name="T16" fmla="*/ 2147483647 w 155"/>
              <a:gd name="T17" fmla="*/ 2147483647 h 491"/>
              <a:gd name="T18" fmla="*/ 2147483647 w 155"/>
              <a:gd name="T19" fmla="*/ 2147483647 h 491"/>
              <a:gd name="T20" fmla="*/ 2147483647 w 155"/>
              <a:gd name="T21" fmla="*/ 2147483647 h 491"/>
              <a:gd name="T22" fmla="*/ 2147483647 w 155"/>
              <a:gd name="T23" fmla="*/ 2147483647 h 491"/>
              <a:gd name="T24" fmla="*/ 2147483647 w 155"/>
              <a:gd name="T25" fmla="*/ 2147483647 h 491"/>
              <a:gd name="T26" fmla="*/ 2147483647 w 155"/>
              <a:gd name="T27" fmla="*/ 2147483647 h 491"/>
              <a:gd name="T28" fmla="*/ 2147483647 w 155"/>
              <a:gd name="T29" fmla="*/ 2147483647 h 491"/>
              <a:gd name="T30" fmla="*/ 2147483647 w 155"/>
              <a:gd name="T31" fmla="*/ 2147483647 h 491"/>
              <a:gd name="T32" fmla="*/ 2147483647 w 155"/>
              <a:gd name="T33" fmla="*/ 2147483647 h 491"/>
              <a:gd name="T34" fmla="*/ 2147483647 w 155"/>
              <a:gd name="T35" fmla="*/ 2147483647 h 491"/>
              <a:gd name="T36" fmla="*/ 2147483647 w 155"/>
              <a:gd name="T37" fmla="*/ 2147483647 h 491"/>
              <a:gd name="T38" fmla="*/ 2147483647 w 155"/>
              <a:gd name="T39" fmla="*/ 2147483647 h 491"/>
              <a:gd name="T40" fmla="*/ 2147483647 w 155"/>
              <a:gd name="T41" fmla="*/ 2147483647 h 491"/>
              <a:gd name="T42" fmla="*/ 2147483647 w 155"/>
              <a:gd name="T43" fmla="*/ 2147483647 h 491"/>
              <a:gd name="T44" fmla="*/ 2147483647 w 155"/>
              <a:gd name="T45" fmla="*/ 2147483647 h 491"/>
              <a:gd name="T46" fmla="*/ 2147483647 w 155"/>
              <a:gd name="T47" fmla="*/ 2147483647 h 491"/>
              <a:gd name="T48" fmla="*/ 2147483647 w 155"/>
              <a:gd name="T49" fmla="*/ 2147483647 h 491"/>
              <a:gd name="T50" fmla="*/ 2147483647 w 155"/>
              <a:gd name="T51" fmla="*/ 2147483647 h 491"/>
              <a:gd name="T52" fmla="*/ 2147483647 w 155"/>
              <a:gd name="T53" fmla="*/ 2147483647 h 491"/>
              <a:gd name="T54" fmla="*/ 2147483647 w 155"/>
              <a:gd name="T55" fmla="*/ 2147483647 h 491"/>
              <a:gd name="T56" fmla="*/ 2147483647 w 155"/>
              <a:gd name="T57" fmla="*/ 2147483647 h 491"/>
              <a:gd name="T58" fmla="*/ 0 w 155"/>
              <a:gd name="T59" fmla="*/ 2147483647 h 491"/>
              <a:gd name="T60" fmla="*/ 2147483647 w 155"/>
              <a:gd name="T61" fmla="*/ 2147483647 h 491"/>
              <a:gd name="T62" fmla="*/ 2147483647 w 155"/>
              <a:gd name="T63" fmla="*/ 2147483647 h 491"/>
              <a:gd name="T64" fmla="*/ 2147483647 w 155"/>
              <a:gd name="T65" fmla="*/ 2147483647 h 491"/>
              <a:gd name="T66" fmla="*/ 2147483647 w 155"/>
              <a:gd name="T67" fmla="*/ 2147483647 h 491"/>
              <a:gd name="T68" fmla="*/ 2147483647 w 155"/>
              <a:gd name="T69" fmla="*/ 2147483647 h 491"/>
              <a:gd name="T70" fmla="*/ 2147483647 w 155"/>
              <a:gd name="T71" fmla="*/ 2147483647 h 491"/>
              <a:gd name="T72" fmla="*/ 2147483647 w 155"/>
              <a:gd name="T73" fmla="*/ 2147483647 h 491"/>
              <a:gd name="T74" fmla="*/ 2147483647 w 155"/>
              <a:gd name="T75" fmla="*/ 2147483647 h 491"/>
              <a:gd name="T76" fmla="*/ 2147483647 w 155"/>
              <a:gd name="T77" fmla="*/ 0 h 49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55"/>
              <a:gd name="T118" fmla="*/ 0 h 491"/>
              <a:gd name="T119" fmla="*/ 155 w 155"/>
              <a:gd name="T120" fmla="*/ 491 h 49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55" h="491">
                <a:moveTo>
                  <a:pt x="107" y="0"/>
                </a:moveTo>
                <a:lnTo>
                  <a:pt x="114" y="5"/>
                </a:lnTo>
                <a:lnTo>
                  <a:pt x="118" y="14"/>
                </a:lnTo>
                <a:lnTo>
                  <a:pt x="121" y="37"/>
                </a:lnTo>
                <a:lnTo>
                  <a:pt x="125" y="56"/>
                </a:lnTo>
                <a:lnTo>
                  <a:pt x="132" y="70"/>
                </a:lnTo>
                <a:lnTo>
                  <a:pt x="136" y="89"/>
                </a:lnTo>
                <a:lnTo>
                  <a:pt x="140" y="108"/>
                </a:lnTo>
                <a:lnTo>
                  <a:pt x="140" y="136"/>
                </a:lnTo>
                <a:lnTo>
                  <a:pt x="143" y="159"/>
                </a:lnTo>
                <a:lnTo>
                  <a:pt x="143" y="187"/>
                </a:lnTo>
                <a:lnTo>
                  <a:pt x="143" y="215"/>
                </a:lnTo>
                <a:lnTo>
                  <a:pt x="147" y="243"/>
                </a:lnTo>
                <a:lnTo>
                  <a:pt x="147" y="271"/>
                </a:lnTo>
                <a:lnTo>
                  <a:pt x="151" y="299"/>
                </a:lnTo>
                <a:lnTo>
                  <a:pt x="155" y="323"/>
                </a:lnTo>
                <a:lnTo>
                  <a:pt x="155" y="346"/>
                </a:lnTo>
                <a:lnTo>
                  <a:pt x="155" y="374"/>
                </a:lnTo>
                <a:lnTo>
                  <a:pt x="155" y="407"/>
                </a:lnTo>
                <a:lnTo>
                  <a:pt x="151" y="435"/>
                </a:lnTo>
                <a:lnTo>
                  <a:pt x="143" y="463"/>
                </a:lnTo>
                <a:lnTo>
                  <a:pt x="140" y="491"/>
                </a:lnTo>
                <a:lnTo>
                  <a:pt x="125" y="468"/>
                </a:lnTo>
                <a:lnTo>
                  <a:pt x="110" y="445"/>
                </a:lnTo>
                <a:lnTo>
                  <a:pt x="95" y="421"/>
                </a:lnTo>
                <a:lnTo>
                  <a:pt x="77" y="398"/>
                </a:lnTo>
                <a:lnTo>
                  <a:pt x="62" y="374"/>
                </a:lnTo>
                <a:lnTo>
                  <a:pt x="44" y="356"/>
                </a:lnTo>
                <a:lnTo>
                  <a:pt x="25" y="342"/>
                </a:lnTo>
                <a:lnTo>
                  <a:pt x="0" y="328"/>
                </a:lnTo>
                <a:lnTo>
                  <a:pt x="25" y="285"/>
                </a:lnTo>
                <a:lnTo>
                  <a:pt x="40" y="248"/>
                </a:lnTo>
                <a:lnTo>
                  <a:pt x="55" y="206"/>
                </a:lnTo>
                <a:lnTo>
                  <a:pt x="66" y="168"/>
                </a:lnTo>
                <a:lnTo>
                  <a:pt x="77" y="126"/>
                </a:lnTo>
                <a:lnTo>
                  <a:pt x="84" y="89"/>
                </a:lnTo>
                <a:lnTo>
                  <a:pt x="95" y="51"/>
                </a:lnTo>
                <a:lnTo>
                  <a:pt x="103" y="14"/>
                </a:lnTo>
                <a:lnTo>
                  <a:pt x="107" y="0"/>
                </a:lnTo>
                <a:close/>
              </a:path>
            </a:pathLst>
          </a:custGeom>
          <a:solidFill>
            <a:srgbClr val="FFFFFF"/>
          </a:solidFill>
          <a:ln w="0">
            <a:solidFill>
              <a:srgbClr val="000000"/>
            </a:solidFill>
            <a:round/>
            <a:headEnd/>
            <a:tailEnd/>
          </a:ln>
        </p:spPr>
        <p:txBody>
          <a:bodyPr/>
          <a:lstStyle/>
          <a:p>
            <a:endParaRPr lang="en-GB" dirty="0">
              <a:solidFill>
                <a:srgbClr val="000000"/>
              </a:solidFill>
            </a:endParaRPr>
          </a:p>
        </p:txBody>
      </p:sp>
      <p:sp>
        <p:nvSpPr>
          <p:cNvPr id="54282" name="Freeform 10"/>
          <p:cNvSpPr>
            <a:spLocks/>
          </p:cNvSpPr>
          <p:nvPr/>
        </p:nvSpPr>
        <p:spPr bwMode="auto">
          <a:xfrm>
            <a:off x="1844675" y="3468688"/>
            <a:ext cx="334963" cy="758825"/>
          </a:xfrm>
          <a:custGeom>
            <a:avLst/>
            <a:gdLst>
              <a:gd name="T0" fmla="*/ 2147483647 w 228"/>
              <a:gd name="T1" fmla="*/ 2147483647 h 478"/>
              <a:gd name="T2" fmla="*/ 2147483647 w 228"/>
              <a:gd name="T3" fmla="*/ 2147483647 h 478"/>
              <a:gd name="T4" fmla="*/ 2147483647 w 228"/>
              <a:gd name="T5" fmla="*/ 2147483647 h 478"/>
              <a:gd name="T6" fmla="*/ 2147483647 w 228"/>
              <a:gd name="T7" fmla="*/ 2147483647 h 478"/>
              <a:gd name="T8" fmla="*/ 2147483647 w 228"/>
              <a:gd name="T9" fmla="*/ 2147483647 h 478"/>
              <a:gd name="T10" fmla="*/ 2147483647 w 228"/>
              <a:gd name="T11" fmla="*/ 2147483647 h 478"/>
              <a:gd name="T12" fmla="*/ 2147483647 w 228"/>
              <a:gd name="T13" fmla="*/ 2147483647 h 478"/>
              <a:gd name="T14" fmla="*/ 2147483647 w 228"/>
              <a:gd name="T15" fmla="*/ 2147483647 h 478"/>
              <a:gd name="T16" fmla="*/ 2147483647 w 228"/>
              <a:gd name="T17" fmla="*/ 2147483647 h 478"/>
              <a:gd name="T18" fmla="*/ 2147483647 w 228"/>
              <a:gd name="T19" fmla="*/ 2147483647 h 478"/>
              <a:gd name="T20" fmla="*/ 2147483647 w 228"/>
              <a:gd name="T21" fmla="*/ 2147483647 h 478"/>
              <a:gd name="T22" fmla="*/ 2147483647 w 228"/>
              <a:gd name="T23" fmla="*/ 2147483647 h 478"/>
              <a:gd name="T24" fmla="*/ 2147483647 w 228"/>
              <a:gd name="T25" fmla="*/ 2147483647 h 478"/>
              <a:gd name="T26" fmla="*/ 2147483647 w 228"/>
              <a:gd name="T27" fmla="*/ 2147483647 h 478"/>
              <a:gd name="T28" fmla="*/ 2147483647 w 228"/>
              <a:gd name="T29" fmla="*/ 2147483647 h 478"/>
              <a:gd name="T30" fmla="*/ 2147483647 w 228"/>
              <a:gd name="T31" fmla="*/ 2147483647 h 478"/>
              <a:gd name="T32" fmla="*/ 2147483647 w 228"/>
              <a:gd name="T33" fmla="*/ 2147483647 h 478"/>
              <a:gd name="T34" fmla="*/ 2147483647 w 228"/>
              <a:gd name="T35" fmla="*/ 2147483647 h 478"/>
              <a:gd name="T36" fmla="*/ 2147483647 w 228"/>
              <a:gd name="T37" fmla="*/ 2147483647 h 478"/>
              <a:gd name="T38" fmla="*/ 2147483647 w 228"/>
              <a:gd name="T39" fmla="*/ 2147483647 h 478"/>
              <a:gd name="T40" fmla="*/ 2147483647 w 228"/>
              <a:gd name="T41" fmla="*/ 2147483647 h 478"/>
              <a:gd name="T42" fmla="*/ 2147483647 w 228"/>
              <a:gd name="T43" fmla="*/ 2147483647 h 478"/>
              <a:gd name="T44" fmla="*/ 2147483647 w 228"/>
              <a:gd name="T45" fmla="*/ 2147483647 h 478"/>
              <a:gd name="T46" fmla="*/ 2147483647 w 228"/>
              <a:gd name="T47" fmla="*/ 2147483647 h 478"/>
              <a:gd name="T48" fmla="*/ 2147483647 w 228"/>
              <a:gd name="T49" fmla="*/ 2147483647 h 478"/>
              <a:gd name="T50" fmla="*/ 2147483647 w 228"/>
              <a:gd name="T51" fmla="*/ 2147483647 h 478"/>
              <a:gd name="T52" fmla="*/ 2147483647 w 228"/>
              <a:gd name="T53" fmla="*/ 2147483647 h 478"/>
              <a:gd name="T54" fmla="*/ 2147483647 w 228"/>
              <a:gd name="T55" fmla="*/ 2147483647 h 478"/>
              <a:gd name="T56" fmla="*/ 2147483647 w 228"/>
              <a:gd name="T57" fmla="*/ 2147483647 h 478"/>
              <a:gd name="T58" fmla="*/ 2147483647 w 228"/>
              <a:gd name="T59" fmla="*/ 2147483647 h 478"/>
              <a:gd name="T60" fmla="*/ 0 w 228"/>
              <a:gd name="T61" fmla="*/ 0 h 478"/>
              <a:gd name="T62" fmla="*/ 2147483647 w 228"/>
              <a:gd name="T63" fmla="*/ 2147483647 h 47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8"/>
              <a:gd name="T97" fmla="*/ 0 h 478"/>
              <a:gd name="T98" fmla="*/ 228 w 228"/>
              <a:gd name="T99" fmla="*/ 478 h 47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8" h="478">
                <a:moveTo>
                  <a:pt x="11" y="24"/>
                </a:moveTo>
                <a:lnTo>
                  <a:pt x="22" y="52"/>
                </a:lnTo>
                <a:lnTo>
                  <a:pt x="33" y="71"/>
                </a:lnTo>
                <a:lnTo>
                  <a:pt x="44" y="94"/>
                </a:lnTo>
                <a:lnTo>
                  <a:pt x="55" y="113"/>
                </a:lnTo>
                <a:lnTo>
                  <a:pt x="70" y="131"/>
                </a:lnTo>
                <a:lnTo>
                  <a:pt x="81" y="150"/>
                </a:lnTo>
                <a:lnTo>
                  <a:pt x="96" y="169"/>
                </a:lnTo>
                <a:lnTo>
                  <a:pt x="110" y="183"/>
                </a:lnTo>
                <a:lnTo>
                  <a:pt x="125" y="197"/>
                </a:lnTo>
                <a:lnTo>
                  <a:pt x="144" y="216"/>
                </a:lnTo>
                <a:lnTo>
                  <a:pt x="158" y="230"/>
                </a:lnTo>
                <a:lnTo>
                  <a:pt x="177" y="244"/>
                </a:lnTo>
                <a:lnTo>
                  <a:pt x="192" y="253"/>
                </a:lnTo>
                <a:lnTo>
                  <a:pt x="228" y="281"/>
                </a:lnTo>
                <a:lnTo>
                  <a:pt x="210" y="305"/>
                </a:lnTo>
                <a:lnTo>
                  <a:pt x="199" y="328"/>
                </a:lnTo>
                <a:lnTo>
                  <a:pt x="188" y="351"/>
                </a:lnTo>
                <a:lnTo>
                  <a:pt x="177" y="380"/>
                </a:lnTo>
                <a:lnTo>
                  <a:pt x="166" y="403"/>
                </a:lnTo>
                <a:lnTo>
                  <a:pt x="158" y="426"/>
                </a:lnTo>
                <a:lnTo>
                  <a:pt x="147" y="454"/>
                </a:lnTo>
                <a:lnTo>
                  <a:pt x="136" y="478"/>
                </a:lnTo>
                <a:lnTo>
                  <a:pt x="125" y="436"/>
                </a:lnTo>
                <a:lnTo>
                  <a:pt x="107" y="380"/>
                </a:lnTo>
                <a:lnTo>
                  <a:pt x="85" y="323"/>
                </a:lnTo>
                <a:lnTo>
                  <a:pt x="73" y="286"/>
                </a:lnTo>
                <a:lnTo>
                  <a:pt x="77" y="206"/>
                </a:lnTo>
                <a:lnTo>
                  <a:pt x="37" y="117"/>
                </a:lnTo>
                <a:lnTo>
                  <a:pt x="7" y="33"/>
                </a:lnTo>
                <a:lnTo>
                  <a:pt x="0" y="0"/>
                </a:lnTo>
                <a:lnTo>
                  <a:pt x="11" y="24"/>
                </a:lnTo>
                <a:close/>
              </a:path>
            </a:pathLst>
          </a:custGeom>
          <a:solidFill>
            <a:srgbClr val="FFFFFF"/>
          </a:solidFill>
          <a:ln w="0">
            <a:solidFill>
              <a:srgbClr val="000000"/>
            </a:solidFill>
            <a:round/>
            <a:headEnd/>
            <a:tailEnd/>
          </a:ln>
        </p:spPr>
        <p:txBody>
          <a:bodyPr/>
          <a:lstStyle/>
          <a:p>
            <a:endParaRPr lang="en-GB" dirty="0">
              <a:solidFill>
                <a:srgbClr val="000000"/>
              </a:solidFill>
            </a:endParaRPr>
          </a:p>
        </p:txBody>
      </p:sp>
      <p:sp>
        <p:nvSpPr>
          <p:cNvPr id="54283" name="Freeform 11"/>
          <p:cNvSpPr>
            <a:spLocks/>
          </p:cNvSpPr>
          <p:nvPr/>
        </p:nvSpPr>
        <p:spPr bwMode="auto">
          <a:xfrm>
            <a:off x="2655888" y="4271963"/>
            <a:ext cx="42862" cy="385762"/>
          </a:xfrm>
          <a:custGeom>
            <a:avLst/>
            <a:gdLst>
              <a:gd name="T0" fmla="*/ 2147483647 w 30"/>
              <a:gd name="T1" fmla="*/ 0 h 243"/>
              <a:gd name="T2" fmla="*/ 2147483647 w 30"/>
              <a:gd name="T3" fmla="*/ 2147483647 h 243"/>
              <a:gd name="T4" fmla="*/ 2147483647 w 30"/>
              <a:gd name="T5" fmla="*/ 2147483647 h 243"/>
              <a:gd name="T6" fmla="*/ 2147483647 w 30"/>
              <a:gd name="T7" fmla="*/ 2147483647 h 243"/>
              <a:gd name="T8" fmla="*/ 0 w 30"/>
              <a:gd name="T9" fmla="*/ 2147483647 h 243"/>
              <a:gd name="T10" fmla="*/ 2147483647 w 30"/>
              <a:gd name="T11" fmla="*/ 2147483647 h 243"/>
              <a:gd name="T12" fmla="*/ 2147483647 w 30"/>
              <a:gd name="T13" fmla="*/ 0 h 243"/>
              <a:gd name="T14" fmla="*/ 0 60000 65536"/>
              <a:gd name="T15" fmla="*/ 0 60000 65536"/>
              <a:gd name="T16" fmla="*/ 0 60000 65536"/>
              <a:gd name="T17" fmla="*/ 0 60000 65536"/>
              <a:gd name="T18" fmla="*/ 0 60000 65536"/>
              <a:gd name="T19" fmla="*/ 0 60000 65536"/>
              <a:gd name="T20" fmla="*/ 0 60000 65536"/>
              <a:gd name="T21" fmla="*/ 0 w 30"/>
              <a:gd name="T22" fmla="*/ 0 h 243"/>
              <a:gd name="T23" fmla="*/ 30 w 30"/>
              <a:gd name="T24" fmla="*/ 243 h 24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243">
                <a:moveTo>
                  <a:pt x="22" y="0"/>
                </a:moveTo>
                <a:lnTo>
                  <a:pt x="30" y="126"/>
                </a:lnTo>
                <a:lnTo>
                  <a:pt x="26" y="243"/>
                </a:lnTo>
                <a:lnTo>
                  <a:pt x="8" y="131"/>
                </a:lnTo>
                <a:lnTo>
                  <a:pt x="0" y="9"/>
                </a:lnTo>
                <a:lnTo>
                  <a:pt x="22" y="5"/>
                </a:lnTo>
                <a:lnTo>
                  <a:pt x="22" y="0"/>
                </a:lnTo>
                <a:close/>
              </a:path>
            </a:pathLst>
          </a:custGeom>
          <a:solidFill>
            <a:srgbClr val="FFFFFF"/>
          </a:solidFill>
          <a:ln w="0">
            <a:solidFill>
              <a:srgbClr val="000000"/>
            </a:solidFill>
            <a:round/>
            <a:headEnd/>
            <a:tailEnd/>
          </a:ln>
        </p:spPr>
        <p:txBody>
          <a:bodyPr/>
          <a:lstStyle/>
          <a:p>
            <a:endParaRPr lang="en-GB" dirty="0">
              <a:solidFill>
                <a:srgbClr val="000000"/>
              </a:solidFill>
            </a:endParaRPr>
          </a:p>
        </p:txBody>
      </p:sp>
      <p:sp>
        <p:nvSpPr>
          <p:cNvPr id="54284" name="Freeform 12"/>
          <p:cNvSpPr>
            <a:spLocks/>
          </p:cNvSpPr>
          <p:nvPr/>
        </p:nvSpPr>
        <p:spPr bwMode="auto">
          <a:xfrm>
            <a:off x="2682875" y="4302125"/>
            <a:ext cx="11113" cy="200025"/>
          </a:xfrm>
          <a:custGeom>
            <a:avLst/>
            <a:gdLst>
              <a:gd name="T0" fmla="*/ 2147483647 w 7"/>
              <a:gd name="T1" fmla="*/ 0 h 126"/>
              <a:gd name="T2" fmla="*/ 2147483647 w 7"/>
              <a:gd name="T3" fmla="*/ 2147483647 h 126"/>
              <a:gd name="T4" fmla="*/ 0 w 7"/>
              <a:gd name="T5" fmla="*/ 0 h 126"/>
              <a:gd name="T6" fmla="*/ 2147483647 w 7"/>
              <a:gd name="T7" fmla="*/ 0 h 126"/>
              <a:gd name="T8" fmla="*/ 0 60000 65536"/>
              <a:gd name="T9" fmla="*/ 0 60000 65536"/>
              <a:gd name="T10" fmla="*/ 0 60000 65536"/>
              <a:gd name="T11" fmla="*/ 0 60000 65536"/>
              <a:gd name="T12" fmla="*/ 0 w 7"/>
              <a:gd name="T13" fmla="*/ 0 h 126"/>
              <a:gd name="T14" fmla="*/ 7 w 7"/>
              <a:gd name="T15" fmla="*/ 126 h 126"/>
            </a:gdLst>
            <a:ahLst/>
            <a:cxnLst>
              <a:cxn ang="T8">
                <a:pos x="T0" y="T1"/>
              </a:cxn>
              <a:cxn ang="T9">
                <a:pos x="T2" y="T3"/>
              </a:cxn>
              <a:cxn ang="T10">
                <a:pos x="T4" y="T5"/>
              </a:cxn>
              <a:cxn ang="T11">
                <a:pos x="T6" y="T7"/>
              </a:cxn>
            </a:cxnLst>
            <a:rect l="T12" t="T13" r="T14" b="T15"/>
            <a:pathLst>
              <a:path w="7" h="126">
                <a:moveTo>
                  <a:pt x="3" y="0"/>
                </a:moveTo>
                <a:lnTo>
                  <a:pt x="7" y="126"/>
                </a:lnTo>
                <a:lnTo>
                  <a:pt x="0" y="0"/>
                </a:lnTo>
                <a:lnTo>
                  <a:pt x="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dirty="0">
              <a:solidFill>
                <a:srgbClr val="000000"/>
              </a:solidFill>
            </a:endParaRPr>
          </a:p>
        </p:txBody>
      </p:sp>
      <p:sp>
        <p:nvSpPr>
          <p:cNvPr id="54285" name="Freeform 13"/>
          <p:cNvSpPr>
            <a:spLocks/>
          </p:cNvSpPr>
          <p:nvPr/>
        </p:nvSpPr>
        <p:spPr bwMode="auto">
          <a:xfrm>
            <a:off x="2682875" y="4302125"/>
            <a:ext cx="11113" cy="200025"/>
          </a:xfrm>
          <a:custGeom>
            <a:avLst/>
            <a:gdLst>
              <a:gd name="T0" fmla="*/ 2147483647 w 7"/>
              <a:gd name="T1" fmla="*/ 0 h 126"/>
              <a:gd name="T2" fmla="*/ 2147483647 w 7"/>
              <a:gd name="T3" fmla="*/ 2147483647 h 126"/>
              <a:gd name="T4" fmla="*/ 0 w 7"/>
              <a:gd name="T5" fmla="*/ 0 h 126"/>
              <a:gd name="T6" fmla="*/ 0 60000 65536"/>
              <a:gd name="T7" fmla="*/ 0 60000 65536"/>
              <a:gd name="T8" fmla="*/ 0 60000 65536"/>
              <a:gd name="T9" fmla="*/ 0 w 7"/>
              <a:gd name="T10" fmla="*/ 0 h 126"/>
              <a:gd name="T11" fmla="*/ 7 w 7"/>
              <a:gd name="T12" fmla="*/ 126 h 126"/>
            </a:gdLst>
            <a:ahLst/>
            <a:cxnLst>
              <a:cxn ang="T6">
                <a:pos x="T0" y="T1"/>
              </a:cxn>
              <a:cxn ang="T7">
                <a:pos x="T2" y="T3"/>
              </a:cxn>
              <a:cxn ang="T8">
                <a:pos x="T4" y="T5"/>
              </a:cxn>
            </a:cxnLst>
            <a:rect l="T9" t="T10" r="T11" b="T12"/>
            <a:pathLst>
              <a:path w="7" h="126">
                <a:moveTo>
                  <a:pt x="3" y="0"/>
                </a:moveTo>
                <a:lnTo>
                  <a:pt x="7" y="126"/>
                </a:lnTo>
                <a:lnTo>
                  <a:pt x="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286" name="Freeform 14"/>
          <p:cNvSpPr>
            <a:spLocks/>
          </p:cNvSpPr>
          <p:nvPr/>
        </p:nvSpPr>
        <p:spPr bwMode="auto">
          <a:xfrm>
            <a:off x="2682875" y="4302125"/>
            <a:ext cx="11113" cy="200025"/>
          </a:xfrm>
          <a:custGeom>
            <a:avLst/>
            <a:gdLst>
              <a:gd name="T0" fmla="*/ 2147483647 w 7"/>
              <a:gd name="T1" fmla="*/ 0 h 126"/>
              <a:gd name="T2" fmla="*/ 2147483647 w 7"/>
              <a:gd name="T3" fmla="*/ 2147483647 h 126"/>
              <a:gd name="T4" fmla="*/ 0 w 7"/>
              <a:gd name="T5" fmla="*/ 0 h 126"/>
              <a:gd name="T6" fmla="*/ 0 60000 65536"/>
              <a:gd name="T7" fmla="*/ 0 60000 65536"/>
              <a:gd name="T8" fmla="*/ 0 60000 65536"/>
              <a:gd name="T9" fmla="*/ 0 w 7"/>
              <a:gd name="T10" fmla="*/ 0 h 126"/>
              <a:gd name="T11" fmla="*/ 7 w 7"/>
              <a:gd name="T12" fmla="*/ 126 h 126"/>
            </a:gdLst>
            <a:ahLst/>
            <a:cxnLst>
              <a:cxn ang="T6">
                <a:pos x="T0" y="T1"/>
              </a:cxn>
              <a:cxn ang="T7">
                <a:pos x="T2" y="T3"/>
              </a:cxn>
              <a:cxn ang="T8">
                <a:pos x="T4" y="T5"/>
              </a:cxn>
            </a:cxnLst>
            <a:rect l="T9" t="T10" r="T11" b="T12"/>
            <a:pathLst>
              <a:path w="7" h="126">
                <a:moveTo>
                  <a:pt x="3" y="0"/>
                </a:moveTo>
                <a:lnTo>
                  <a:pt x="7" y="126"/>
                </a:lnTo>
                <a:lnTo>
                  <a:pt x="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287" name="Freeform 15"/>
          <p:cNvSpPr>
            <a:spLocks/>
          </p:cNvSpPr>
          <p:nvPr/>
        </p:nvSpPr>
        <p:spPr bwMode="auto">
          <a:xfrm>
            <a:off x="2244725" y="4025900"/>
            <a:ext cx="69850" cy="1970088"/>
          </a:xfrm>
          <a:custGeom>
            <a:avLst/>
            <a:gdLst>
              <a:gd name="T0" fmla="*/ 0 w 48"/>
              <a:gd name="T1" fmla="*/ 0 h 1241"/>
              <a:gd name="T2" fmla="*/ 2147483647 w 48"/>
              <a:gd name="T3" fmla="*/ 2147483647 h 1241"/>
              <a:gd name="T4" fmla="*/ 2147483647 w 48"/>
              <a:gd name="T5" fmla="*/ 2147483647 h 1241"/>
              <a:gd name="T6" fmla="*/ 2147483647 w 48"/>
              <a:gd name="T7" fmla="*/ 2147483647 h 1241"/>
              <a:gd name="T8" fmla="*/ 2147483647 w 48"/>
              <a:gd name="T9" fmla="*/ 2147483647 h 1241"/>
              <a:gd name="T10" fmla="*/ 2147483647 w 48"/>
              <a:gd name="T11" fmla="*/ 2147483647 h 1241"/>
              <a:gd name="T12" fmla="*/ 2147483647 w 48"/>
              <a:gd name="T13" fmla="*/ 2147483647 h 1241"/>
              <a:gd name="T14" fmla="*/ 2147483647 w 48"/>
              <a:gd name="T15" fmla="*/ 2147483647 h 1241"/>
              <a:gd name="T16" fmla="*/ 2147483647 w 48"/>
              <a:gd name="T17" fmla="*/ 2147483647 h 1241"/>
              <a:gd name="T18" fmla="*/ 2147483647 w 48"/>
              <a:gd name="T19" fmla="*/ 2147483647 h 1241"/>
              <a:gd name="T20" fmla="*/ 2147483647 w 48"/>
              <a:gd name="T21" fmla="*/ 2147483647 h 1241"/>
              <a:gd name="T22" fmla="*/ 2147483647 w 48"/>
              <a:gd name="T23" fmla="*/ 2147483647 h 1241"/>
              <a:gd name="T24" fmla="*/ 2147483647 w 48"/>
              <a:gd name="T25" fmla="*/ 2147483647 h 1241"/>
              <a:gd name="T26" fmla="*/ 2147483647 w 48"/>
              <a:gd name="T27" fmla="*/ 2147483647 h 1241"/>
              <a:gd name="T28" fmla="*/ 2147483647 w 48"/>
              <a:gd name="T29" fmla="*/ 2147483647 h 1241"/>
              <a:gd name="T30" fmla="*/ 2147483647 w 48"/>
              <a:gd name="T31" fmla="*/ 2147483647 h 1241"/>
              <a:gd name="T32" fmla="*/ 2147483647 w 48"/>
              <a:gd name="T33" fmla="*/ 2147483647 h 124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1241"/>
              <a:gd name="T53" fmla="*/ 48 w 48"/>
              <a:gd name="T54" fmla="*/ 1241 h 124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1241">
                <a:moveTo>
                  <a:pt x="0" y="0"/>
                </a:moveTo>
                <a:lnTo>
                  <a:pt x="3" y="99"/>
                </a:lnTo>
                <a:lnTo>
                  <a:pt x="11" y="174"/>
                </a:lnTo>
                <a:lnTo>
                  <a:pt x="15" y="249"/>
                </a:lnTo>
                <a:lnTo>
                  <a:pt x="18" y="323"/>
                </a:lnTo>
                <a:lnTo>
                  <a:pt x="22" y="398"/>
                </a:lnTo>
                <a:lnTo>
                  <a:pt x="26" y="473"/>
                </a:lnTo>
                <a:lnTo>
                  <a:pt x="26" y="548"/>
                </a:lnTo>
                <a:lnTo>
                  <a:pt x="29" y="623"/>
                </a:lnTo>
                <a:lnTo>
                  <a:pt x="33" y="698"/>
                </a:lnTo>
                <a:lnTo>
                  <a:pt x="33" y="777"/>
                </a:lnTo>
                <a:lnTo>
                  <a:pt x="37" y="852"/>
                </a:lnTo>
                <a:lnTo>
                  <a:pt x="37" y="932"/>
                </a:lnTo>
                <a:lnTo>
                  <a:pt x="40" y="1007"/>
                </a:lnTo>
                <a:lnTo>
                  <a:pt x="44" y="1086"/>
                </a:lnTo>
                <a:lnTo>
                  <a:pt x="44" y="1161"/>
                </a:lnTo>
                <a:lnTo>
                  <a:pt x="48" y="124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288" name="Freeform 16"/>
          <p:cNvSpPr>
            <a:spLocks/>
          </p:cNvSpPr>
          <p:nvPr/>
        </p:nvSpPr>
        <p:spPr bwMode="auto">
          <a:xfrm>
            <a:off x="2162175" y="4041775"/>
            <a:ext cx="66675" cy="1954213"/>
          </a:xfrm>
          <a:custGeom>
            <a:avLst/>
            <a:gdLst>
              <a:gd name="T0" fmla="*/ 0 w 45"/>
              <a:gd name="T1" fmla="*/ 0 h 1231"/>
              <a:gd name="T2" fmla="*/ 2147483647 w 45"/>
              <a:gd name="T3" fmla="*/ 2147483647 h 1231"/>
              <a:gd name="T4" fmla="*/ 2147483647 w 45"/>
              <a:gd name="T5" fmla="*/ 2147483647 h 1231"/>
              <a:gd name="T6" fmla="*/ 2147483647 w 45"/>
              <a:gd name="T7" fmla="*/ 2147483647 h 1231"/>
              <a:gd name="T8" fmla="*/ 2147483647 w 45"/>
              <a:gd name="T9" fmla="*/ 2147483647 h 1231"/>
              <a:gd name="T10" fmla="*/ 2147483647 w 45"/>
              <a:gd name="T11" fmla="*/ 2147483647 h 1231"/>
              <a:gd name="T12" fmla="*/ 2147483647 w 45"/>
              <a:gd name="T13" fmla="*/ 2147483647 h 1231"/>
              <a:gd name="T14" fmla="*/ 2147483647 w 45"/>
              <a:gd name="T15" fmla="*/ 2147483647 h 1231"/>
              <a:gd name="T16" fmla="*/ 2147483647 w 45"/>
              <a:gd name="T17" fmla="*/ 2147483647 h 1231"/>
              <a:gd name="T18" fmla="*/ 2147483647 w 45"/>
              <a:gd name="T19" fmla="*/ 2147483647 h 1231"/>
              <a:gd name="T20" fmla="*/ 2147483647 w 45"/>
              <a:gd name="T21" fmla="*/ 2147483647 h 1231"/>
              <a:gd name="T22" fmla="*/ 2147483647 w 45"/>
              <a:gd name="T23" fmla="*/ 2147483647 h 1231"/>
              <a:gd name="T24" fmla="*/ 2147483647 w 45"/>
              <a:gd name="T25" fmla="*/ 2147483647 h 1231"/>
              <a:gd name="T26" fmla="*/ 2147483647 w 45"/>
              <a:gd name="T27" fmla="*/ 2147483647 h 1231"/>
              <a:gd name="T28" fmla="*/ 2147483647 w 45"/>
              <a:gd name="T29" fmla="*/ 2147483647 h 1231"/>
              <a:gd name="T30" fmla="*/ 2147483647 w 45"/>
              <a:gd name="T31" fmla="*/ 2147483647 h 1231"/>
              <a:gd name="T32" fmla="*/ 2147483647 w 45"/>
              <a:gd name="T33" fmla="*/ 2147483647 h 12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
              <a:gd name="T52" fmla="*/ 0 h 1231"/>
              <a:gd name="T53" fmla="*/ 45 w 45"/>
              <a:gd name="T54" fmla="*/ 1231 h 123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 h="1231">
                <a:moveTo>
                  <a:pt x="0" y="0"/>
                </a:moveTo>
                <a:lnTo>
                  <a:pt x="4" y="79"/>
                </a:lnTo>
                <a:lnTo>
                  <a:pt x="8" y="145"/>
                </a:lnTo>
                <a:lnTo>
                  <a:pt x="8" y="215"/>
                </a:lnTo>
                <a:lnTo>
                  <a:pt x="11" y="285"/>
                </a:lnTo>
                <a:lnTo>
                  <a:pt x="15" y="356"/>
                </a:lnTo>
                <a:lnTo>
                  <a:pt x="19" y="426"/>
                </a:lnTo>
                <a:lnTo>
                  <a:pt x="19" y="496"/>
                </a:lnTo>
                <a:lnTo>
                  <a:pt x="23" y="571"/>
                </a:lnTo>
                <a:lnTo>
                  <a:pt x="26" y="655"/>
                </a:lnTo>
                <a:lnTo>
                  <a:pt x="30" y="735"/>
                </a:lnTo>
                <a:lnTo>
                  <a:pt x="30" y="819"/>
                </a:lnTo>
                <a:lnTo>
                  <a:pt x="34" y="903"/>
                </a:lnTo>
                <a:lnTo>
                  <a:pt x="37" y="987"/>
                </a:lnTo>
                <a:lnTo>
                  <a:pt x="41" y="1067"/>
                </a:lnTo>
                <a:lnTo>
                  <a:pt x="41" y="1151"/>
                </a:lnTo>
                <a:lnTo>
                  <a:pt x="45" y="123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289" name="Freeform 17"/>
          <p:cNvSpPr>
            <a:spLocks/>
          </p:cNvSpPr>
          <p:nvPr/>
        </p:nvSpPr>
        <p:spPr bwMode="auto">
          <a:xfrm>
            <a:off x="2600325" y="4108450"/>
            <a:ext cx="1158875" cy="1895475"/>
          </a:xfrm>
          <a:custGeom>
            <a:avLst/>
            <a:gdLst>
              <a:gd name="T0" fmla="*/ 2147483647 w 790"/>
              <a:gd name="T1" fmla="*/ 2147483647 h 1194"/>
              <a:gd name="T2" fmla="*/ 2147483647 w 790"/>
              <a:gd name="T3" fmla="*/ 2147483647 h 1194"/>
              <a:gd name="T4" fmla="*/ 2147483647 w 790"/>
              <a:gd name="T5" fmla="*/ 2147483647 h 1194"/>
              <a:gd name="T6" fmla="*/ 2147483647 w 790"/>
              <a:gd name="T7" fmla="*/ 2147483647 h 1194"/>
              <a:gd name="T8" fmla="*/ 2147483647 w 790"/>
              <a:gd name="T9" fmla="*/ 2147483647 h 1194"/>
              <a:gd name="T10" fmla="*/ 2147483647 w 790"/>
              <a:gd name="T11" fmla="*/ 2147483647 h 1194"/>
              <a:gd name="T12" fmla="*/ 2147483647 w 790"/>
              <a:gd name="T13" fmla="*/ 2147483647 h 1194"/>
              <a:gd name="T14" fmla="*/ 2147483647 w 790"/>
              <a:gd name="T15" fmla="*/ 2147483647 h 1194"/>
              <a:gd name="T16" fmla="*/ 2147483647 w 790"/>
              <a:gd name="T17" fmla="*/ 2147483647 h 1194"/>
              <a:gd name="T18" fmla="*/ 2147483647 w 790"/>
              <a:gd name="T19" fmla="*/ 2147483647 h 1194"/>
              <a:gd name="T20" fmla="*/ 2147483647 w 790"/>
              <a:gd name="T21" fmla="*/ 2147483647 h 1194"/>
              <a:gd name="T22" fmla="*/ 2147483647 w 790"/>
              <a:gd name="T23" fmla="*/ 2147483647 h 1194"/>
              <a:gd name="T24" fmla="*/ 2147483647 w 790"/>
              <a:gd name="T25" fmla="*/ 2147483647 h 1194"/>
              <a:gd name="T26" fmla="*/ 2147483647 w 790"/>
              <a:gd name="T27" fmla="*/ 2147483647 h 1194"/>
              <a:gd name="T28" fmla="*/ 2147483647 w 790"/>
              <a:gd name="T29" fmla="*/ 2147483647 h 1194"/>
              <a:gd name="T30" fmla="*/ 2147483647 w 790"/>
              <a:gd name="T31" fmla="*/ 2147483647 h 1194"/>
              <a:gd name="T32" fmla="*/ 2147483647 w 790"/>
              <a:gd name="T33" fmla="*/ 2147483647 h 1194"/>
              <a:gd name="T34" fmla="*/ 2147483647 w 790"/>
              <a:gd name="T35" fmla="*/ 2147483647 h 1194"/>
              <a:gd name="T36" fmla="*/ 2147483647 w 790"/>
              <a:gd name="T37" fmla="*/ 2147483647 h 1194"/>
              <a:gd name="T38" fmla="*/ 2147483647 w 790"/>
              <a:gd name="T39" fmla="*/ 2147483647 h 1194"/>
              <a:gd name="T40" fmla="*/ 2147483647 w 790"/>
              <a:gd name="T41" fmla="*/ 2147483647 h 1194"/>
              <a:gd name="T42" fmla="*/ 0 w 790"/>
              <a:gd name="T43" fmla="*/ 2147483647 h 1194"/>
              <a:gd name="T44" fmla="*/ 2147483647 w 790"/>
              <a:gd name="T45" fmla="*/ 2147483647 h 1194"/>
              <a:gd name="T46" fmla="*/ 2147483647 w 790"/>
              <a:gd name="T47" fmla="*/ 2147483647 h 1194"/>
              <a:gd name="T48" fmla="*/ 2147483647 w 790"/>
              <a:gd name="T49" fmla="*/ 2147483647 h 1194"/>
              <a:gd name="T50" fmla="*/ 2147483647 w 790"/>
              <a:gd name="T51" fmla="*/ 2147483647 h 1194"/>
              <a:gd name="T52" fmla="*/ 2147483647 w 790"/>
              <a:gd name="T53" fmla="*/ 2147483647 h 1194"/>
              <a:gd name="T54" fmla="*/ 2147483647 w 790"/>
              <a:gd name="T55" fmla="*/ 2147483647 h 1194"/>
              <a:gd name="T56" fmla="*/ 2147483647 w 790"/>
              <a:gd name="T57" fmla="*/ 2147483647 h 1194"/>
              <a:gd name="T58" fmla="*/ 2147483647 w 790"/>
              <a:gd name="T59" fmla="*/ 2147483647 h 1194"/>
              <a:gd name="T60" fmla="*/ 2147483647 w 790"/>
              <a:gd name="T61" fmla="*/ 2147483647 h 1194"/>
              <a:gd name="T62" fmla="*/ 2147483647 w 790"/>
              <a:gd name="T63" fmla="*/ 2147483647 h 1194"/>
              <a:gd name="T64" fmla="*/ 2147483647 w 790"/>
              <a:gd name="T65" fmla="*/ 2147483647 h 1194"/>
              <a:gd name="T66" fmla="*/ 2147483647 w 790"/>
              <a:gd name="T67" fmla="*/ 2147483647 h 1194"/>
              <a:gd name="T68" fmla="*/ 2147483647 w 790"/>
              <a:gd name="T69" fmla="*/ 2147483647 h 1194"/>
              <a:gd name="T70" fmla="*/ 2147483647 w 790"/>
              <a:gd name="T71" fmla="*/ 2147483647 h 1194"/>
              <a:gd name="T72" fmla="*/ 2147483647 w 790"/>
              <a:gd name="T73" fmla="*/ 2147483647 h 1194"/>
              <a:gd name="T74" fmla="*/ 2147483647 w 790"/>
              <a:gd name="T75" fmla="*/ 2147483647 h 1194"/>
              <a:gd name="T76" fmla="*/ 2147483647 w 790"/>
              <a:gd name="T77" fmla="*/ 2147483647 h 1194"/>
              <a:gd name="T78" fmla="*/ 2147483647 w 790"/>
              <a:gd name="T79" fmla="*/ 2147483647 h 1194"/>
              <a:gd name="T80" fmla="*/ 2147483647 w 790"/>
              <a:gd name="T81" fmla="*/ 2147483647 h 1194"/>
              <a:gd name="T82" fmla="*/ 2147483647 w 790"/>
              <a:gd name="T83" fmla="*/ 2147483647 h 1194"/>
              <a:gd name="T84" fmla="*/ 2147483647 w 790"/>
              <a:gd name="T85" fmla="*/ 2147483647 h 1194"/>
              <a:gd name="T86" fmla="*/ 2147483647 w 790"/>
              <a:gd name="T87" fmla="*/ 2147483647 h 1194"/>
              <a:gd name="T88" fmla="*/ 2147483647 w 790"/>
              <a:gd name="T89" fmla="*/ 2147483647 h 1194"/>
              <a:gd name="T90" fmla="*/ 2147483647 w 790"/>
              <a:gd name="T91" fmla="*/ 2147483647 h 119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90"/>
              <a:gd name="T139" fmla="*/ 0 h 1194"/>
              <a:gd name="T140" fmla="*/ 790 w 790"/>
              <a:gd name="T141" fmla="*/ 1194 h 119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90" h="1194">
                <a:moveTo>
                  <a:pt x="598" y="374"/>
                </a:moveTo>
                <a:lnTo>
                  <a:pt x="576" y="393"/>
                </a:lnTo>
                <a:lnTo>
                  <a:pt x="558" y="407"/>
                </a:lnTo>
                <a:lnTo>
                  <a:pt x="543" y="417"/>
                </a:lnTo>
                <a:lnTo>
                  <a:pt x="532" y="431"/>
                </a:lnTo>
                <a:lnTo>
                  <a:pt x="517" y="449"/>
                </a:lnTo>
                <a:lnTo>
                  <a:pt x="513" y="473"/>
                </a:lnTo>
                <a:lnTo>
                  <a:pt x="510" y="496"/>
                </a:lnTo>
                <a:lnTo>
                  <a:pt x="513" y="529"/>
                </a:lnTo>
                <a:lnTo>
                  <a:pt x="528" y="501"/>
                </a:lnTo>
                <a:lnTo>
                  <a:pt x="535" y="473"/>
                </a:lnTo>
                <a:lnTo>
                  <a:pt x="547" y="449"/>
                </a:lnTo>
                <a:lnTo>
                  <a:pt x="561" y="435"/>
                </a:lnTo>
                <a:lnTo>
                  <a:pt x="583" y="431"/>
                </a:lnTo>
                <a:lnTo>
                  <a:pt x="598" y="426"/>
                </a:lnTo>
                <a:lnTo>
                  <a:pt x="620" y="426"/>
                </a:lnTo>
                <a:lnTo>
                  <a:pt x="646" y="431"/>
                </a:lnTo>
                <a:lnTo>
                  <a:pt x="617" y="449"/>
                </a:lnTo>
                <a:lnTo>
                  <a:pt x="598" y="477"/>
                </a:lnTo>
                <a:lnTo>
                  <a:pt x="594" y="501"/>
                </a:lnTo>
                <a:lnTo>
                  <a:pt x="591" y="529"/>
                </a:lnTo>
                <a:lnTo>
                  <a:pt x="790" y="515"/>
                </a:lnTo>
                <a:lnTo>
                  <a:pt x="779" y="772"/>
                </a:lnTo>
                <a:lnTo>
                  <a:pt x="761" y="800"/>
                </a:lnTo>
                <a:lnTo>
                  <a:pt x="746" y="819"/>
                </a:lnTo>
                <a:lnTo>
                  <a:pt x="724" y="838"/>
                </a:lnTo>
                <a:lnTo>
                  <a:pt x="702" y="861"/>
                </a:lnTo>
                <a:lnTo>
                  <a:pt x="672" y="880"/>
                </a:lnTo>
                <a:lnTo>
                  <a:pt x="646" y="899"/>
                </a:lnTo>
                <a:lnTo>
                  <a:pt x="613" y="908"/>
                </a:lnTo>
                <a:lnTo>
                  <a:pt x="598" y="913"/>
                </a:lnTo>
                <a:lnTo>
                  <a:pt x="583" y="913"/>
                </a:lnTo>
                <a:lnTo>
                  <a:pt x="569" y="913"/>
                </a:lnTo>
                <a:lnTo>
                  <a:pt x="554" y="908"/>
                </a:lnTo>
                <a:lnTo>
                  <a:pt x="539" y="903"/>
                </a:lnTo>
                <a:lnTo>
                  <a:pt x="524" y="894"/>
                </a:lnTo>
                <a:lnTo>
                  <a:pt x="510" y="885"/>
                </a:lnTo>
                <a:lnTo>
                  <a:pt x="495" y="875"/>
                </a:lnTo>
                <a:lnTo>
                  <a:pt x="480" y="842"/>
                </a:lnTo>
                <a:lnTo>
                  <a:pt x="465" y="800"/>
                </a:lnTo>
                <a:lnTo>
                  <a:pt x="454" y="763"/>
                </a:lnTo>
                <a:lnTo>
                  <a:pt x="425" y="716"/>
                </a:lnTo>
                <a:lnTo>
                  <a:pt x="392" y="688"/>
                </a:lnTo>
                <a:lnTo>
                  <a:pt x="366" y="646"/>
                </a:lnTo>
                <a:lnTo>
                  <a:pt x="332" y="599"/>
                </a:lnTo>
                <a:lnTo>
                  <a:pt x="284" y="557"/>
                </a:lnTo>
                <a:lnTo>
                  <a:pt x="277" y="613"/>
                </a:lnTo>
                <a:lnTo>
                  <a:pt x="270" y="665"/>
                </a:lnTo>
                <a:lnTo>
                  <a:pt x="266" y="716"/>
                </a:lnTo>
                <a:lnTo>
                  <a:pt x="262" y="763"/>
                </a:lnTo>
                <a:lnTo>
                  <a:pt x="259" y="810"/>
                </a:lnTo>
                <a:lnTo>
                  <a:pt x="259" y="852"/>
                </a:lnTo>
                <a:lnTo>
                  <a:pt x="255" y="889"/>
                </a:lnTo>
                <a:lnTo>
                  <a:pt x="255" y="927"/>
                </a:lnTo>
                <a:lnTo>
                  <a:pt x="255" y="969"/>
                </a:lnTo>
                <a:lnTo>
                  <a:pt x="255" y="1011"/>
                </a:lnTo>
                <a:lnTo>
                  <a:pt x="255" y="1044"/>
                </a:lnTo>
                <a:lnTo>
                  <a:pt x="251" y="1081"/>
                </a:lnTo>
                <a:lnTo>
                  <a:pt x="251" y="1109"/>
                </a:lnTo>
                <a:lnTo>
                  <a:pt x="244" y="1137"/>
                </a:lnTo>
                <a:lnTo>
                  <a:pt x="240" y="1165"/>
                </a:lnTo>
                <a:lnTo>
                  <a:pt x="229" y="1194"/>
                </a:lnTo>
                <a:lnTo>
                  <a:pt x="129" y="1194"/>
                </a:lnTo>
                <a:lnTo>
                  <a:pt x="100" y="1175"/>
                </a:lnTo>
                <a:lnTo>
                  <a:pt x="56" y="1151"/>
                </a:lnTo>
                <a:lnTo>
                  <a:pt x="0" y="1128"/>
                </a:lnTo>
                <a:lnTo>
                  <a:pt x="45" y="1128"/>
                </a:lnTo>
                <a:lnTo>
                  <a:pt x="78" y="1128"/>
                </a:lnTo>
                <a:lnTo>
                  <a:pt x="104" y="1119"/>
                </a:lnTo>
                <a:lnTo>
                  <a:pt x="126" y="1091"/>
                </a:lnTo>
                <a:lnTo>
                  <a:pt x="137" y="1048"/>
                </a:lnTo>
                <a:lnTo>
                  <a:pt x="137" y="1016"/>
                </a:lnTo>
                <a:lnTo>
                  <a:pt x="129" y="997"/>
                </a:lnTo>
                <a:lnTo>
                  <a:pt x="115" y="992"/>
                </a:lnTo>
                <a:lnTo>
                  <a:pt x="82" y="983"/>
                </a:lnTo>
                <a:lnTo>
                  <a:pt x="45" y="974"/>
                </a:lnTo>
                <a:lnTo>
                  <a:pt x="26" y="964"/>
                </a:lnTo>
                <a:lnTo>
                  <a:pt x="85" y="960"/>
                </a:lnTo>
                <a:lnTo>
                  <a:pt x="122" y="950"/>
                </a:lnTo>
                <a:lnTo>
                  <a:pt x="152" y="922"/>
                </a:lnTo>
                <a:lnTo>
                  <a:pt x="170" y="894"/>
                </a:lnTo>
                <a:lnTo>
                  <a:pt x="177" y="852"/>
                </a:lnTo>
                <a:lnTo>
                  <a:pt x="177" y="810"/>
                </a:lnTo>
                <a:lnTo>
                  <a:pt x="166" y="763"/>
                </a:lnTo>
                <a:lnTo>
                  <a:pt x="159" y="725"/>
                </a:lnTo>
                <a:lnTo>
                  <a:pt x="163" y="674"/>
                </a:lnTo>
                <a:lnTo>
                  <a:pt x="166" y="618"/>
                </a:lnTo>
                <a:lnTo>
                  <a:pt x="163" y="580"/>
                </a:lnTo>
                <a:lnTo>
                  <a:pt x="155" y="552"/>
                </a:lnTo>
                <a:lnTo>
                  <a:pt x="155" y="524"/>
                </a:lnTo>
                <a:lnTo>
                  <a:pt x="159" y="496"/>
                </a:lnTo>
                <a:lnTo>
                  <a:pt x="163" y="473"/>
                </a:lnTo>
                <a:lnTo>
                  <a:pt x="166" y="440"/>
                </a:lnTo>
                <a:lnTo>
                  <a:pt x="163" y="393"/>
                </a:lnTo>
                <a:lnTo>
                  <a:pt x="166" y="356"/>
                </a:lnTo>
                <a:lnTo>
                  <a:pt x="170" y="295"/>
                </a:lnTo>
                <a:lnTo>
                  <a:pt x="189" y="318"/>
                </a:lnTo>
                <a:lnTo>
                  <a:pt x="189" y="257"/>
                </a:lnTo>
                <a:lnTo>
                  <a:pt x="207" y="314"/>
                </a:lnTo>
                <a:lnTo>
                  <a:pt x="211" y="281"/>
                </a:lnTo>
                <a:lnTo>
                  <a:pt x="214" y="239"/>
                </a:lnTo>
                <a:lnTo>
                  <a:pt x="214" y="178"/>
                </a:lnTo>
                <a:lnTo>
                  <a:pt x="218" y="136"/>
                </a:lnTo>
                <a:lnTo>
                  <a:pt x="225" y="94"/>
                </a:lnTo>
                <a:lnTo>
                  <a:pt x="237" y="51"/>
                </a:lnTo>
                <a:lnTo>
                  <a:pt x="255" y="0"/>
                </a:lnTo>
                <a:lnTo>
                  <a:pt x="240" y="61"/>
                </a:lnTo>
                <a:lnTo>
                  <a:pt x="237" y="112"/>
                </a:lnTo>
                <a:lnTo>
                  <a:pt x="237" y="154"/>
                </a:lnTo>
                <a:lnTo>
                  <a:pt x="237" y="201"/>
                </a:lnTo>
                <a:lnTo>
                  <a:pt x="266" y="159"/>
                </a:lnTo>
                <a:lnTo>
                  <a:pt x="299" y="131"/>
                </a:lnTo>
                <a:lnTo>
                  <a:pt x="336" y="117"/>
                </a:lnTo>
                <a:lnTo>
                  <a:pt x="310" y="150"/>
                </a:lnTo>
                <a:lnTo>
                  <a:pt x="299" y="168"/>
                </a:lnTo>
                <a:lnTo>
                  <a:pt x="292" y="187"/>
                </a:lnTo>
                <a:lnTo>
                  <a:pt x="288" y="215"/>
                </a:lnTo>
                <a:lnTo>
                  <a:pt x="288" y="234"/>
                </a:lnTo>
                <a:lnTo>
                  <a:pt x="292" y="257"/>
                </a:lnTo>
                <a:lnTo>
                  <a:pt x="303" y="271"/>
                </a:lnTo>
                <a:lnTo>
                  <a:pt x="318" y="271"/>
                </a:lnTo>
                <a:lnTo>
                  <a:pt x="336" y="271"/>
                </a:lnTo>
                <a:lnTo>
                  <a:pt x="366" y="248"/>
                </a:lnTo>
                <a:lnTo>
                  <a:pt x="392" y="225"/>
                </a:lnTo>
                <a:lnTo>
                  <a:pt x="384" y="276"/>
                </a:lnTo>
                <a:lnTo>
                  <a:pt x="384" y="328"/>
                </a:lnTo>
                <a:lnTo>
                  <a:pt x="395" y="342"/>
                </a:lnTo>
                <a:lnTo>
                  <a:pt x="410" y="356"/>
                </a:lnTo>
                <a:lnTo>
                  <a:pt x="428" y="398"/>
                </a:lnTo>
                <a:lnTo>
                  <a:pt x="439" y="440"/>
                </a:lnTo>
                <a:lnTo>
                  <a:pt x="458" y="454"/>
                </a:lnTo>
                <a:lnTo>
                  <a:pt x="469" y="468"/>
                </a:lnTo>
                <a:lnTo>
                  <a:pt x="476" y="445"/>
                </a:lnTo>
                <a:lnTo>
                  <a:pt x="487" y="426"/>
                </a:lnTo>
                <a:lnTo>
                  <a:pt x="502" y="412"/>
                </a:lnTo>
                <a:lnTo>
                  <a:pt x="517" y="402"/>
                </a:lnTo>
                <a:lnTo>
                  <a:pt x="543" y="388"/>
                </a:lnTo>
                <a:lnTo>
                  <a:pt x="561" y="384"/>
                </a:lnTo>
                <a:lnTo>
                  <a:pt x="580" y="379"/>
                </a:lnTo>
                <a:lnTo>
                  <a:pt x="598" y="374"/>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290" name="Freeform 18"/>
          <p:cNvSpPr>
            <a:spLocks/>
          </p:cNvSpPr>
          <p:nvPr/>
        </p:nvSpPr>
        <p:spPr bwMode="auto">
          <a:xfrm>
            <a:off x="811213" y="4294188"/>
            <a:ext cx="1363662" cy="1709737"/>
          </a:xfrm>
          <a:custGeom>
            <a:avLst/>
            <a:gdLst>
              <a:gd name="T0" fmla="*/ 2147483647 w 930"/>
              <a:gd name="T1" fmla="*/ 2147483647 h 1077"/>
              <a:gd name="T2" fmla="*/ 2147483647 w 930"/>
              <a:gd name="T3" fmla="*/ 2147483647 h 1077"/>
              <a:gd name="T4" fmla="*/ 2147483647 w 930"/>
              <a:gd name="T5" fmla="*/ 2147483647 h 1077"/>
              <a:gd name="T6" fmla="*/ 2147483647 w 930"/>
              <a:gd name="T7" fmla="*/ 2147483647 h 1077"/>
              <a:gd name="T8" fmla="*/ 2147483647 w 930"/>
              <a:gd name="T9" fmla="*/ 2147483647 h 1077"/>
              <a:gd name="T10" fmla="*/ 2147483647 w 930"/>
              <a:gd name="T11" fmla="*/ 2147483647 h 1077"/>
              <a:gd name="T12" fmla="*/ 2147483647 w 930"/>
              <a:gd name="T13" fmla="*/ 2147483647 h 1077"/>
              <a:gd name="T14" fmla="*/ 2147483647 w 930"/>
              <a:gd name="T15" fmla="*/ 2147483647 h 1077"/>
              <a:gd name="T16" fmla="*/ 2147483647 w 930"/>
              <a:gd name="T17" fmla="*/ 2147483647 h 1077"/>
              <a:gd name="T18" fmla="*/ 2147483647 w 930"/>
              <a:gd name="T19" fmla="*/ 2147483647 h 1077"/>
              <a:gd name="T20" fmla="*/ 2147483647 w 930"/>
              <a:gd name="T21" fmla="*/ 2147483647 h 1077"/>
              <a:gd name="T22" fmla="*/ 2147483647 w 930"/>
              <a:gd name="T23" fmla="*/ 2147483647 h 1077"/>
              <a:gd name="T24" fmla="*/ 2147483647 w 930"/>
              <a:gd name="T25" fmla="*/ 2147483647 h 1077"/>
              <a:gd name="T26" fmla="*/ 2147483647 w 930"/>
              <a:gd name="T27" fmla="*/ 2147483647 h 1077"/>
              <a:gd name="T28" fmla="*/ 2147483647 w 930"/>
              <a:gd name="T29" fmla="*/ 2147483647 h 1077"/>
              <a:gd name="T30" fmla="*/ 2147483647 w 930"/>
              <a:gd name="T31" fmla="*/ 2147483647 h 1077"/>
              <a:gd name="T32" fmla="*/ 2147483647 w 930"/>
              <a:gd name="T33" fmla="*/ 2147483647 h 1077"/>
              <a:gd name="T34" fmla="*/ 2147483647 w 930"/>
              <a:gd name="T35" fmla="*/ 2147483647 h 1077"/>
              <a:gd name="T36" fmla="*/ 2147483647 w 930"/>
              <a:gd name="T37" fmla="*/ 2147483647 h 1077"/>
              <a:gd name="T38" fmla="*/ 2147483647 w 930"/>
              <a:gd name="T39" fmla="*/ 2147483647 h 1077"/>
              <a:gd name="T40" fmla="*/ 2147483647 w 930"/>
              <a:gd name="T41" fmla="*/ 2147483647 h 1077"/>
              <a:gd name="T42" fmla="*/ 2147483647 w 930"/>
              <a:gd name="T43" fmla="*/ 2147483647 h 1077"/>
              <a:gd name="T44" fmla="*/ 2147483647 w 930"/>
              <a:gd name="T45" fmla="*/ 2147483647 h 1077"/>
              <a:gd name="T46" fmla="*/ 2147483647 w 930"/>
              <a:gd name="T47" fmla="*/ 2147483647 h 1077"/>
              <a:gd name="T48" fmla="*/ 2147483647 w 930"/>
              <a:gd name="T49" fmla="*/ 2147483647 h 1077"/>
              <a:gd name="T50" fmla="*/ 2147483647 w 930"/>
              <a:gd name="T51" fmla="*/ 2147483647 h 1077"/>
              <a:gd name="T52" fmla="*/ 2147483647 w 930"/>
              <a:gd name="T53" fmla="*/ 2147483647 h 1077"/>
              <a:gd name="T54" fmla="*/ 2147483647 w 930"/>
              <a:gd name="T55" fmla="*/ 2147483647 h 1077"/>
              <a:gd name="T56" fmla="*/ 2147483647 w 930"/>
              <a:gd name="T57" fmla="*/ 2147483647 h 1077"/>
              <a:gd name="T58" fmla="*/ 2147483647 w 930"/>
              <a:gd name="T59" fmla="*/ 2147483647 h 1077"/>
              <a:gd name="T60" fmla="*/ 2147483647 w 930"/>
              <a:gd name="T61" fmla="*/ 2147483647 h 1077"/>
              <a:gd name="T62" fmla="*/ 2147483647 w 930"/>
              <a:gd name="T63" fmla="*/ 2147483647 h 1077"/>
              <a:gd name="T64" fmla="*/ 2147483647 w 930"/>
              <a:gd name="T65" fmla="*/ 2147483647 h 1077"/>
              <a:gd name="T66" fmla="*/ 2147483647 w 930"/>
              <a:gd name="T67" fmla="*/ 2147483647 h 1077"/>
              <a:gd name="T68" fmla="*/ 2147483647 w 930"/>
              <a:gd name="T69" fmla="*/ 2147483647 h 1077"/>
              <a:gd name="T70" fmla="*/ 2147483647 w 930"/>
              <a:gd name="T71" fmla="*/ 2147483647 h 1077"/>
              <a:gd name="T72" fmla="*/ 2147483647 w 930"/>
              <a:gd name="T73" fmla="*/ 2147483647 h 1077"/>
              <a:gd name="T74" fmla="*/ 2147483647 w 930"/>
              <a:gd name="T75" fmla="*/ 2147483647 h 1077"/>
              <a:gd name="T76" fmla="*/ 2147483647 w 930"/>
              <a:gd name="T77" fmla="*/ 2147483647 h 1077"/>
              <a:gd name="T78" fmla="*/ 2147483647 w 930"/>
              <a:gd name="T79" fmla="*/ 2147483647 h 1077"/>
              <a:gd name="T80" fmla="*/ 2147483647 w 930"/>
              <a:gd name="T81" fmla="*/ 2147483647 h 1077"/>
              <a:gd name="T82" fmla="*/ 2147483647 w 930"/>
              <a:gd name="T83" fmla="*/ 2147483647 h 1077"/>
              <a:gd name="T84" fmla="*/ 2147483647 w 930"/>
              <a:gd name="T85" fmla="*/ 2147483647 h 1077"/>
              <a:gd name="T86" fmla="*/ 2147483647 w 930"/>
              <a:gd name="T87" fmla="*/ 2147483647 h 1077"/>
              <a:gd name="T88" fmla="*/ 0 w 930"/>
              <a:gd name="T89" fmla="*/ 2147483647 h 1077"/>
              <a:gd name="T90" fmla="*/ 2147483647 w 930"/>
              <a:gd name="T91" fmla="*/ 2147483647 h 1077"/>
              <a:gd name="T92" fmla="*/ 2147483647 w 930"/>
              <a:gd name="T93" fmla="*/ 2147483647 h 1077"/>
              <a:gd name="T94" fmla="*/ 2147483647 w 930"/>
              <a:gd name="T95" fmla="*/ 2147483647 h 1077"/>
              <a:gd name="T96" fmla="*/ 2147483647 w 930"/>
              <a:gd name="T97" fmla="*/ 2147483647 h 1077"/>
              <a:gd name="T98" fmla="*/ 2147483647 w 930"/>
              <a:gd name="T99" fmla="*/ 2147483647 h 1077"/>
              <a:gd name="T100" fmla="*/ 2147483647 w 930"/>
              <a:gd name="T101" fmla="*/ 2147483647 h 1077"/>
              <a:gd name="T102" fmla="*/ 2147483647 w 930"/>
              <a:gd name="T103" fmla="*/ 2147483647 h 1077"/>
              <a:gd name="T104" fmla="*/ 2147483647 w 930"/>
              <a:gd name="T105" fmla="*/ 2147483647 h 1077"/>
              <a:gd name="T106" fmla="*/ 2147483647 w 930"/>
              <a:gd name="T107" fmla="*/ 2147483647 h 1077"/>
              <a:gd name="T108" fmla="*/ 2147483647 w 930"/>
              <a:gd name="T109" fmla="*/ 2147483647 h 1077"/>
              <a:gd name="T110" fmla="*/ 2147483647 w 930"/>
              <a:gd name="T111" fmla="*/ 2147483647 h 107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30"/>
              <a:gd name="T169" fmla="*/ 0 h 1077"/>
              <a:gd name="T170" fmla="*/ 930 w 930"/>
              <a:gd name="T171" fmla="*/ 1077 h 107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30" h="1077">
                <a:moveTo>
                  <a:pt x="498" y="94"/>
                </a:moveTo>
                <a:lnTo>
                  <a:pt x="498" y="126"/>
                </a:lnTo>
                <a:lnTo>
                  <a:pt x="498" y="154"/>
                </a:lnTo>
                <a:lnTo>
                  <a:pt x="487" y="187"/>
                </a:lnTo>
                <a:lnTo>
                  <a:pt x="465" y="234"/>
                </a:lnTo>
                <a:lnTo>
                  <a:pt x="454" y="271"/>
                </a:lnTo>
                <a:lnTo>
                  <a:pt x="468" y="262"/>
                </a:lnTo>
                <a:lnTo>
                  <a:pt x="483" y="243"/>
                </a:lnTo>
                <a:lnTo>
                  <a:pt x="498" y="211"/>
                </a:lnTo>
                <a:lnTo>
                  <a:pt x="509" y="187"/>
                </a:lnTo>
                <a:lnTo>
                  <a:pt x="498" y="243"/>
                </a:lnTo>
                <a:lnTo>
                  <a:pt x="483" y="281"/>
                </a:lnTo>
                <a:lnTo>
                  <a:pt x="465" y="314"/>
                </a:lnTo>
                <a:lnTo>
                  <a:pt x="476" y="351"/>
                </a:lnTo>
                <a:lnTo>
                  <a:pt x="491" y="360"/>
                </a:lnTo>
                <a:lnTo>
                  <a:pt x="487" y="388"/>
                </a:lnTo>
                <a:lnTo>
                  <a:pt x="487" y="417"/>
                </a:lnTo>
                <a:lnTo>
                  <a:pt x="494" y="445"/>
                </a:lnTo>
                <a:lnTo>
                  <a:pt x="516" y="459"/>
                </a:lnTo>
                <a:lnTo>
                  <a:pt x="575" y="496"/>
                </a:lnTo>
                <a:lnTo>
                  <a:pt x="579" y="515"/>
                </a:lnTo>
                <a:lnTo>
                  <a:pt x="553" y="552"/>
                </a:lnTo>
                <a:lnTo>
                  <a:pt x="550" y="571"/>
                </a:lnTo>
                <a:lnTo>
                  <a:pt x="561" y="604"/>
                </a:lnTo>
                <a:lnTo>
                  <a:pt x="587" y="632"/>
                </a:lnTo>
                <a:lnTo>
                  <a:pt x="605" y="641"/>
                </a:lnTo>
                <a:lnTo>
                  <a:pt x="623" y="651"/>
                </a:lnTo>
                <a:lnTo>
                  <a:pt x="646" y="660"/>
                </a:lnTo>
                <a:lnTo>
                  <a:pt x="668" y="665"/>
                </a:lnTo>
                <a:lnTo>
                  <a:pt x="686" y="674"/>
                </a:lnTo>
                <a:lnTo>
                  <a:pt x="708" y="679"/>
                </a:lnTo>
                <a:lnTo>
                  <a:pt x="730" y="688"/>
                </a:lnTo>
                <a:lnTo>
                  <a:pt x="749" y="693"/>
                </a:lnTo>
                <a:lnTo>
                  <a:pt x="764" y="697"/>
                </a:lnTo>
                <a:lnTo>
                  <a:pt x="782" y="716"/>
                </a:lnTo>
                <a:lnTo>
                  <a:pt x="723" y="711"/>
                </a:lnTo>
                <a:lnTo>
                  <a:pt x="683" y="721"/>
                </a:lnTo>
                <a:lnTo>
                  <a:pt x="657" y="730"/>
                </a:lnTo>
                <a:lnTo>
                  <a:pt x="620" y="740"/>
                </a:lnTo>
                <a:lnTo>
                  <a:pt x="598" y="754"/>
                </a:lnTo>
                <a:lnTo>
                  <a:pt x="579" y="786"/>
                </a:lnTo>
                <a:lnTo>
                  <a:pt x="572" y="805"/>
                </a:lnTo>
                <a:lnTo>
                  <a:pt x="575" y="828"/>
                </a:lnTo>
                <a:lnTo>
                  <a:pt x="579" y="838"/>
                </a:lnTo>
                <a:lnTo>
                  <a:pt x="590" y="852"/>
                </a:lnTo>
                <a:lnTo>
                  <a:pt x="605" y="857"/>
                </a:lnTo>
                <a:lnTo>
                  <a:pt x="620" y="857"/>
                </a:lnTo>
                <a:lnTo>
                  <a:pt x="623" y="857"/>
                </a:lnTo>
                <a:lnTo>
                  <a:pt x="638" y="861"/>
                </a:lnTo>
                <a:lnTo>
                  <a:pt x="657" y="861"/>
                </a:lnTo>
                <a:lnTo>
                  <a:pt x="671" y="871"/>
                </a:lnTo>
                <a:lnTo>
                  <a:pt x="675" y="871"/>
                </a:lnTo>
                <a:lnTo>
                  <a:pt x="694" y="880"/>
                </a:lnTo>
                <a:lnTo>
                  <a:pt x="697" y="880"/>
                </a:lnTo>
                <a:lnTo>
                  <a:pt x="712" y="894"/>
                </a:lnTo>
                <a:lnTo>
                  <a:pt x="723" y="899"/>
                </a:lnTo>
                <a:lnTo>
                  <a:pt x="742" y="917"/>
                </a:lnTo>
                <a:lnTo>
                  <a:pt x="745" y="922"/>
                </a:lnTo>
                <a:lnTo>
                  <a:pt x="760" y="936"/>
                </a:lnTo>
                <a:lnTo>
                  <a:pt x="764" y="941"/>
                </a:lnTo>
                <a:lnTo>
                  <a:pt x="782" y="950"/>
                </a:lnTo>
                <a:lnTo>
                  <a:pt x="790" y="955"/>
                </a:lnTo>
                <a:lnTo>
                  <a:pt x="804" y="960"/>
                </a:lnTo>
                <a:lnTo>
                  <a:pt x="812" y="960"/>
                </a:lnTo>
                <a:lnTo>
                  <a:pt x="830" y="964"/>
                </a:lnTo>
                <a:lnTo>
                  <a:pt x="845" y="964"/>
                </a:lnTo>
                <a:lnTo>
                  <a:pt x="860" y="964"/>
                </a:lnTo>
                <a:lnTo>
                  <a:pt x="878" y="960"/>
                </a:lnTo>
                <a:lnTo>
                  <a:pt x="882" y="960"/>
                </a:lnTo>
                <a:lnTo>
                  <a:pt x="900" y="955"/>
                </a:lnTo>
                <a:lnTo>
                  <a:pt x="919" y="950"/>
                </a:lnTo>
                <a:lnTo>
                  <a:pt x="930" y="950"/>
                </a:lnTo>
                <a:lnTo>
                  <a:pt x="911" y="964"/>
                </a:lnTo>
                <a:lnTo>
                  <a:pt x="893" y="974"/>
                </a:lnTo>
                <a:lnTo>
                  <a:pt x="871" y="983"/>
                </a:lnTo>
                <a:lnTo>
                  <a:pt x="852" y="988"/>
                </a:lnTo>
                <a:lnTo>
                  <a:pt x="834" y="992"/>
                </a:lnTo>
                <a:lnTo>
                  <a:pt x="812" y="992"/>
                </a:lnTo>
                <a:lnTo>
                  <a:pt x="793" y="992"/>
                </a:lnTo>
                <a:lnTo>
                  <a:pt x="775" y="988"/>
                </a:lnTo>
                <a:lnTo>
                  <a:pt x="738" y="978"/>
                </a:lnTo>
                <a:lnTo>
                  <a:pt x="705" y="974"/>
                </a:lnTo>
                <a:lnTo>
                  <a:pt x="675" y="964"/>
                </a:lnTo>
                <a:lnTo>
                  <a:pt x="649" y="955"/>
                </a:lnTo>
                <a:lnTo>
                  <a:pt x="627" y="955"/>
                </a:lnTo>
                <a:lnTo>
                  <a:pt x="609" y="983"/>
                </a:lnTo>
                <a:lnTo>
                  <a:pt x="609" y="1016"/>
                </a:lnTo>
                <a:lnTo>
                  <a:pt x="609" y="1039"/>
                </a:lnTo>
                <a:lnTo>
                  <a:pt x="620" y="1077"/>
                </a:lnTo>
                <a:lnTo>
                  <a:pt x="542" y="1077"/>
                </a:lnTo>
                <a:lnTo>
                  <a:pt x="531" y="1048"/>
                </a:lnTo>
                <a:lnTo>
                  <a:pt x="528" y="1006"/>
                </a:lnTo>
                <a:lnTo>
                  <a:pt x="528" y="974"/>
                </a:lnTo>
                <a:lnTo>
                  <a:pt x="524" y="945"/>
                </a:lnTo>
                <a:lnTo>
                  <a:pt x="524" y="913"/>
                </a:lnTo>
                <a:lnTo>
                  <a:pt x="524" y="875"/>
                </a:lnTo>
                <a:lnTo>
                  <a:pt x="520" y="833"/>
                </a:lnTo>
                <a:lnTo>
                  <a:pt x="516" y="810"/>
                </a:lnTo>
                <a:lnTo>
                  <a:pt x="513" y="786"/>
                </a:lnTo>
                <a:lnTo>
                  <a:pt x="509" y="758"/>
                </a:lnTo>
                <a:lnTo>
                  <a:pt x="502" y="730"/>
                </a:lnTo>
                <a:lnTo>
                  <a:pt x="491" y="693"/>
                </a:lnTo>
                <a:lnTo>
                  <a:pt x="487" y="669"/>
                </a:lnTo>
                <a:lnTo>
                  <a:pt x="487" y="637"/>
                </a:lnTo>
                <a:lnTo>
                  <a:pt x="483" y="604"/>
                </a:lnTo>
                <a:lnTo>
                  <a:pt x="472" y="576"/>
                </a:lnTo>
                <a:lnTo>
                  <a:pt x="461" y="538"/>
                </a:lnTo>
                <a:lnTo>
                  <a:pt x="454" y="505"/>
                </a:lnTo>
                <a:lnTo>
                  <a:pt x="450" y="463"/>
                </a:lnTo>
                <a:lnTo>
                  <a:pt x="439" y="421"/>
                </a:lnTo>
                <a:lnTo>
                  <a:pt x="435" y="370"/>
                </a:lnTo>
                <a:lnTo>
                  <a:pt x="413" y="412"/>
                </a:lnTo>
                <a:lnTo>
                  <a:pt x="406" y="440"/>
                </a:lnTo>
                <a:lnTo>
                  <a:pt x="395" y="468"/>
                </a:lnTo>
                <a:lnTo>
                  <a:pt x="369" y="505"/>
                </a:lnTo>
                <a:lnTo>
                  <a:pt x="354" y="524"/>
                </a:lnTo>
                <a:lnTo>
                  <a:pt x="336" y="543"/>
                </a:lnTo>
                <a:lnTo>
                  <a:pt x="317" y="552"/>
                </a:lnTo>
                <a:lnTo>
                  <a:pt x="295" y="566"/>
                </a:lnTo>
                <a:lnTo>
                  <a:pt x="269" y="576"/>
                </a:lnTo>
                <a:lnTo>
                  <a:pt x="240" y="580"/>
                </a:lnTo>
                <a:lnTo>
                  <a:pt x="221" y="576"/>
                </a:lnTo>
                <a:lnTo>
                  <a:pt x="203" y="566"/>
                </a:lnTo>
                <a:lnTo>
                  <a:pt x="184" y="552"/>
                </a:lnTo>
                <a:lnTo>
                  <a:pt x="166" y="534"/>
                </a:lnTo>
                <a:lnTo>
                  <a:pt x="140" y="505"/>
                </a:lnTo>
                <a:lnTo>
                  <a:pt x="118" y="482"/>
                </a:lnTo>
                <a:lnTo>
                  <a:pt x="96" y="449"/>
                </a:lnTo>
                <a:lnTo>
                  <a:pt x="77" y="421"/>
                </a:lnTo>
                <a:lnTo>
                  <a:pt x="59" y="388"/>
                </a:lnTo>
                <a:lnTo>
                  <a:pt x="40" y="351"/>
                </a:lnTo>
                <a:lnTo>
                  <a:pt x="26" y="314"/>
                </a:lnTo>
                <a:lnTo>
                  <a:pt x="15" y="267"/>
                </a:lnTo>
                <a:lnTo>
                  <a:pt x="7" y="229"/>
                </a:lnTo>
                <a:lnTo>
                  <a:pt x="0" y="192"/>
                </a:lnTo>
                <a:lnTo>
                  <a:pt x="0" y="150"/>
                </a:lnTo>
                <a:lnTo>
                  <a:pt x="299" y="211"/>
                </a:lnTo>
                <a:lnTo>
                  <a:pt x="339" y="197"/>
                </a:lnTo>
                <a:lnTo>
                  <a:pt x="291" y="225"/>
                </a:lnTo>
                <a:lnTo>
                  <a:pt x="269" y="234"/>
                </a:lnTo>
                <a:lnTo>
                  <a:pt x="299" y="239"/>
                </a:lnTo>
                <a:lnTo>
                  <a:pt x="350" y="215"/>
                </a:lnTo>
                <a:lnTo>
                  <a:pt x="295" y="262"/>
                </a:lnTo>
                <a:lnTo>
                  <a:pt x="262" y="281"/>
                </a:lnTo>
                <a:lnTo>
                  <a:pt x="291" y="281"/>
                </a:lnTo>
                <a:lnTo>
                  <a:pt x="313" y="271"/>
                </a:lnTo>
                <a:lnTo>
                  <a:pt x="343" y="257"/>
                </a:lnTo>
                <a:lnTo>
                  <a:pt x="291" y="300"/>
                </a:lnTo>
                <a:lnTo>
                  <a:pt x="288" y="323"/>
                </a:lnTo>
                <a:lnTo>
                  <a:pt x="332" y="309"/>
                </a:lnTo>
                <a:lnTo>
                  <a:pt x="361" y="267"/>
                </a:lnTo>
                <a:lnTo>
                  <a:pt x="369" y="239"/>
                </a:lnTo>
                <a:lnTo>
                  <a:pt x="365" y="197"/>
                </a:lnTo>
                <a:lnTo>
                  <a:pt x="361" y="164"/>
                </a:lnTo>
                <a:lnTo>
                  <a:pt x="369" y="187"/>
                </a:lnTo>
                <a:lnTo>
                  <a:pt x="376" y="206"/>
                </a:lnTo>
                <a:lnTo>
                  <a:pt x="387" y="229"/>
                </a:lnTo>
                <a:lnTo>
                  <a:pt x="402" y="220"/>
                </a:lnTo>
                <a:lnTo>
                  <a:pt x="409" y="178"/>
                </a:lnTo>
                <a:lnTo>
                  <a:pt x="406" y="65"/>
                </a:lnTo>
                <a:lnTo>
                  <a:pt x="420" y="136"/>
                </a:lnTo>
                <a:lnTo>
                  <a:pt x="443" y="150"/>
                </a:lnTo>
                <a:lnTo>
                  <a:pt x="468" y="112"/>
                </a:lnTo>
                <a:lnTo>
                  <a:pt x="476" y="89"/>
                </a:lnTo>
                <a:lnTo>
                  <a:pt x="480" y="51"/>
                </a:lnTo>
                <a:lnTo>
                  <a:pt x="483" y="0"/>
                </a:lnTo>
                <a:lnTo>
                  <a:pt x="494" y="51"/>
                </a:lnTo>
                <a:lnTo>
                  <a:pt x="498" y="94"/>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291" name="Freeform 19"/>
          <p:cNvSpPr>
            <a:spLocks/>
          </p:cNvSpPr>
          <p:nvPr/>
        </p:nvSpPr>
        <p:spPr bwMode="auto">
          <a:xfrm>
            <a:off x="1276350" y="3417888"/>
            <a:ext cx="920750" cy="557212"/>
          </a:xfrm>
          <a:custGeom>
            <a:avLst/>
            <a:gdLst>
              <a:gd name="T0" fmla="*/ 2147483647 w 628"/>
              <a:gd name="T1" fmla="*/ 0 h 351"/>
              <a:gd name="T2" fmla="*/ 2147483647 w 628"/>
              <a:gd name="T3" fmla="*/ 2147483647 h 351"/>
              <a:gd name="T4" fmla="*/ 2147483647 w 628"/>
              <a:gd name="T5" fmla="*/ 2147483647 h 351"/>
              <a:gd name="T6" fmla="*/ 2147483647 w 628"/>
              <a:gd name="T7" fmla="*/ 2147483647 h 351"/>
              <a:gd name="T8" fmla="*/ 2147483647 w 628"/>
              <a:gd name="T9" fmla="*/ 2147483647 h 351"/>
              <a:gd name="T10" fmla="*/ 2147483647 w 628"/>
              <a:gd name="T11" fmla="*/ 2147483647 h 351"/>
              <a:gd name="T12" fmla="*/ 2147483647 w 628"/>
              <a:gd name="T13" fmla="*/ 2147483647 h 351"/>
              <a:gd name="T14" fmla="*/ 2147483647 w 628"/>
              <a:gd name="T15" fmla="*/ 2147483647 h 351"/>
              <a:gd name="T16" fmla="*/ 2147483647 w 628"/>
              <a:gd name="T17" fmla="*/ 2147483647 h 351"/>
              <a:gd name="T18" fmla="*/ 2147483647 w 628"/>
              <a:gd name="T19" fmla="*/ 2147483647 h 351"/>
              <a:gd name="T20" fmla="*/ 2147483647 w 628"/>
              <a:gd name="T21" fmla="*/ 2147483647 h 351"/>
              <a:gd name="T22" fmla="*/ 2147483647 w 628"/>
              <a:gd name="T23" fmla="*/ 2147483647 h 351"/>
              <a:gd name="T24" fmla="*/ 2147483647 w 628"/>
              <a:gd name="T25" fmla="*/ 2147483647 h 351"/>
              <a:gd name="T26" fmla="*/ 2147483647 w 628"/>
              <a:gd name="T27" fmla="*/ 2147483647 h 351"/>
              <a:gd name="T28" fmla="*/ 2147483647 w 628"/>
              <a:gd name="T29" fmla="*/ 2147483647 h 351"/>
              <a:gd name="T30" fmla="*/ 2147483647 w 628"/>
              <a:gd name="T31" fmla="*/ 2147483647 h 351"/>
              <a:gd name="T32" fmla="*/ 2147483647 w 628"/>
              <a:gd name="T33" fmla="*/ 2147483647 h 351"/>
              <a:gd name="T34" fmla="*/ 2147483647 w 628"/>
              <a:gd name="T35" fmla="*/ 2147483647 h 351"/>
              <a:gd name="T36" fmla="*/ 2147483647 w 628"/>
              <a:gd name="T37" fmla="*/ 2147483647 h 351"/>
              <a:gd name="T38" fmla="*/ 2147483647 w 628"/>
              <a:gd name="T39" fmla="*/ 2147483647 h 351"/>
              <a:gd name="T40" fmla="*/ 2147483647 w 628"/>
              <a:gd name="T41" fmla="*/ 2147483647 h 351"/>
              <a:gd name="T42" fmla="*/ 2147483647 w 628"/>
              <a:gd name="T43" fmla="*/ 2147483647 h 351"/>
              <a:gd name="T44" fmla="*/ 2147483647 w 628"/>
              <a:gd name="T45" fmla="*/ 2147483647 h 351"/>
              <a:gd name="T46" fmla="*/ 2147483647 w 628"/>
              <a:gd name="T47" fmla="*/ 2147483647 h 351"/>
              <a:gd name="T48" fmla="*/ 2147483647 w 628"/>
              <a:gd name="T49" fmla="*/ 2147483647 h 351"/>
              <a:gd name="T50" fmla="*/ 2147483647 w 628"/>
              <a:gd name="T51" fmla="*/ 2147483647 h 351"/>
              <a:gd name="T52" fmla="*/ 2147483647 w 628"/>
              <a:gd name="T53" fmla="*/ 2147483647 h 351"/>
              <a:gd name="T54" fmla="*/ 2147483647 w 628"/>
              <a:gd name="T55" fmla="*/ 2147483647 h 351"/>
              <a:gd name="T56" fmla="*/ 2147483647 w 628"/>
              <a:gd name="T57" fmla="*/ 2147483647 h 351"/>
              <a:gd name="T58" fmla="*/ 2147483647 w 628"/>
              <a:gd name="T59" fmla="*/ 2147483647 h 351"/>
              <a:gd name="T60" fmla="*/ 0 w 628"/>
              <a:gd name="T61" fmla="*/ 2147483647 h 351"/>
              <a:gd name="T62" fmla="*/ 2147483647 w 628"/>
              <a:gd name="T63" fmla="*/ 2147483647 h 351"/>
              <a:gd name="T64" fmla="*/ 2147483647 w 628"/>
              <a:gd name="T65" fmla="*/ 2147483647 h 351"/>
              <a:gd name="T66" fmla="*/ 2147483647 w 628"/>
              <a:gd name="T67" fmla="*/ 2147483647 h 351"/>
              <a:gd name="T68" fmla="*/ 2147483647 w 628"/>
              <a:gd name="T69" fmla="*/ 2147483647 h 351"/>
              <a:gd name="T70" fmla="*/ 2147483647 w 628"/>
              <a:gd name="T71" fmla="*/ 2147483647 h 351"/>
              <a:gd name="T72" fmla="*/ 2147483647 w 628"/>
              <a:gd name="T73" fmla="*/ 2147483647 h 351"/>
              <a:gd name="T74" fmla="*/ 2147483647 w 628"/>
              <a:gd name="T75" fmla="*/ 2147483647 h 351"/>
              <a:gd name="T76" fmla="*/ 2147483647 w 628"/>
              <a:gd name="T77" fmla="*/ 2147483647 h 351"/>
              <a:gd name="T78" fmla="*/ 2147483647 w 628"/>
              <a:gd name="T79" fmla="*/ 2147483647 h 351"/>
              <a:gd name="T80" fmla="*/ 2147483647 w 628"/>
              <a:gd name="T81" fmla="*/ 2147483647 h 351"/>
              <a:gd name="T82" fmla="*/ 2147483647 w 628"/>
              <a:gd name="T83" fmla="*/ 2147483647 h 351"/>
              <a:gd name="T84" fmla="*/ 2147483647 w 628"/>
              <a:gd name="T85" fmla="*/ 2147483647 h 351"/>
              <a:gd name="T86" fmla="*/ 2147483647 w 628"/>
              <a:gd name="T87" fmla="*/ 2147483647 h 351"/>
              <a:gd name="T88" fmla="*/ 2147483647 w 628"/>
              <a:gd name="T89" fmla="*/ 2147483647 h 351"/>
              <a:gd name="T90" fmla="*/ 2147483647 w 628"/>
              <a:gd name="T91" fmla="*/ 2147483647 h 351"/>
              <a:gd name="T92" fmla="*/ 2147483647 w 628"/>
              <a:gd name="T93" fmla="*/ 2147483647 h 351"/>
              <a:gd name="T94" fmla="*/ 2147483647 w 628"/>
              <a:gd name="T95" fmla="*/ 2147483647 h 351"/>
              <a:gd name="T96" fmla="*/ 2147483647 w 628"/>
              <a:gd name="T97" fmla="*/ 2147483647 h 351"/>
              <a:gd name="T98" fmla="*/ 2147483647 w 628"/>
              <a:gd name="T99" fmla="*/ 2147483647 h 351"/>
              <a:gd name="T100" fmla="*/ 2147483647 w 628"/>
              <a:gd name="T101" fmla="*/ 2147483647 h 351"/>
              <a:gd name="T102" fmla="*/ 2147483647 w 628"/>
              <a:gd name="T103" fmla="*/ 2147483647 h 351"/>
              <a:gd name="T104" fmla="*/ 2147483647 w 628"/>
              <a:gd name="T105" fmla="*/ 2147483647 h 351"/>
              <a:gd name="T106" fmla="*/ 2147483647 w 628"/>
              <a:gd name="T107" fmla="*/ 2147483647 h 351"/>
              <a:gd name="T108" fmla="*/ 2147483647 w 628"/>
              <a:gd name="T109" fmla="*/ 2147483647 h 351"/>
              <a:gd name="T110" fmla="*/ 2147483647 w 628"/>
              <a:gd name="T111" fmla="*/ 2147483647 h 351"/>
              <a:gd name="T112" fmla="*/ 2147483647 w 628"/>
              <a:gd name="T113" fmla="*/ 2147483647 h 351"/>
              <a:gd name="T114" fmla="*/ 2147483647 w 628"/>
              <a:gd name="T115" fmla="*/ 0 h 35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628"/>
              <a:gd name="T175" fmla="*/ 0 h 351"/>
              <a:gd name="T176" fmla="*/ 628 w 628"/>
              <a:gd name="T177" fmla="*/ 351 h 35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628" h="351">
                <a:moveTo>
                  <a:pt x="377" y="0"/>
                </a:moveTo>
                <a:lnTo>
                  <a:pt x="417" y="70"/>
                </a:lnTo>
                <a:lnTo>
                  <a:pt x="454" y="135"/>
                </a:lnTo>
                <a:lnTo>
                  <a:pt x="509" y="192"/>
                </a:lnTo>
                <a:lnTo>
                  <a:pt x="628" y="332"/>
                </a:lnTo>
                <a:lnTo>
                  <a:pt x="476" y="351"/>
                </a:lnTo>
                <a:lnTo>
                  <a:pt x="450" y="332"/>
                </a:lnTo>
                <a:lnTo>
                  <a:pt x="428" y="318"/>
                </a:lnTo>
                <a:lnTo>
                  <a:pt x="399" y="290"/>
                </a:lnTo>
                <a:lnTo>
                  <a:pt x="384" y="266"/>
                </a:lnTo>
                <a:lnTo>
                  <a:pt x="369" y="257"/>
                </a:lnTo>
                <a:lnTo>
                  <a:pt x="354" y="262"/>
                </a:lnTo>
                <a:lnTo>
                  <a:pt x="343" y="276"/>
                </a:lnTo>
                <a:lnTo>
                  <a:pt x="332" y="285"/>
                </a:lnTo>
                <a:lnTo>
                  <a:pt x="318" y="294"/>
                </a:lnTo>
                <a:lnTo>
                  <a:pt x="303" y="294"/>
                </a:lnTo>
                <a:lnTo>
                  <a:pt x="288" y="290"/>
                </a:lnTo>
                <a:lnTo>
                  <a:pt x="281" y="285"/>
                </a:lnTo>
                <a:lnTo>
                  <a:pt x="270" y="276"/>
                </a:lnTo>
                <a:lnTo>
                  <a:pt x="258" y="266"/>
                </a:lnTo>
                <a:lnTo>
                  <a:pt x="251" y="262"/>
                </a:lnTo>
                <a:lnTo>
                  <a:pt x="240" y="252"/>
                </a:lnTo>
                <a:lnTo>
                  <a:pt x="229" y="248"/>
                </a:lnTo>
                <a:lnTo>
                  <a:pt x="218" y="248"/>
                </a:lnTo>
                <a:lnTo>
                  <a:pt x="207" y="248"/>
                </a:lnTo>
                <a:lnTo>
                  <a:pt x="170" y="248"/>
                </a:lnTo>
                <a:lnTo>
                  <a:pt x="140" y="248"/>
                </a:lnTo>
                <a:lnTo>
                  <a:pt x="111" y="238"/>
                </a:lnTo>
                <a:lnTo>
                  <a:pt x="85" y="229"/>
                </a:lnTo>
                <a:lnTo>
                  <a:pt x="67" y="224"/>
                </a:lnTo>
                <a:lnTo>
                  <a:pt x="0" y="262"/>
                </a:lnTo>
                <a:lnTo>
                  <a:pt x="22" y="168"/>
                </a:lnTo>
                <a:lnTo>
                  <a:pt x="30" y="154"/>
                </a:lnTo>
                <a:lnTo>
                  <a:pt x="37" y="145"/>
                </a:lnTo>
                <a:lnTo>
                  <a:pt x="48" y="140"/>
                </a:lnTo>
                <a:lnTo>
                  <a:pt x="56" y="131"/>
                </a:lnTo>
                <a:lnTo>
                  <a:pt x="63" y="126"/>
                </a:lnTo>
                <a:lnTo>
                  <a:pt x="74" y="121"/>
                </a:lnTo>
                <a:lnTo>
                  <a:pt x="85" y="117"/>
                </a:lnTo>
                <a:lnTo>
                  <a:pt x="92" y="112"/>
                </a:lnTo>
                <a:lnTo>
                  <a:pt x="103" y="107"/>
                </a:lnTo>
                <a:lnTo>
                  <a:pt x="111" y="107"/>
                </a:lnTo>
                <a:lnTo>
                  <a:pt x="122" y="103"/>
                </a:lnTo>
                <a:lnTo>
                  <a:pt x="133" y="103"/>
                </a:lnTo>
                <a:lnTo>
                  <a:pt x="140" y="103"/>
                </a:lnTo>
                <a:lnTo>
                  <a:pt x="151" y="103"/>
                </a:lnTo>
                <a:lnTo>
                  <a:pt x="163" y="103"/>
                </a:lnTo>
                <a:lnTo>
                  <a:pt x="170" y="103"/>
                </a:lnTo>
                <a:lnTo>
                  <a:pt x="196" y="103"/>
                </a:lnTo>
                <a:lnTo>
                  <a:pt x="218" y="103"/>
                </a:lnTo>
                <a:lnTo>
                  <a:pt x="240" y="98"/>
                </a:lnTo>
                <a:lnTo>
                  <a:pt x="266" y="93"/>
                </a:lnTo>
                <a:lnTo>
                  <a:pt x="292" y="84"/>
                </a:lnTo>
                <a:lnTo>
                  <a:pt x="340" y="60"/>
                </a:lnTo>
                <a:lnTo>
                  <a:pt x="362" y="46"/>
                </a:lnTo>
                <a:lnTo>
                  <a:pt x="366" y="32"/>
                </a:lnTo>
                <a:lnTo>
                  <a:pt x="369" y="9"/>
                </a:lnTo>
                <a:lnTo>
                  <a:pt x="377" y="0"/>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292" name="Freeform 20"/>
          <p:cNvSpPr>
            <a:spLocks/>
          </p:cNvSpPr>
          <p:nvPr/>
        </p:nvSpPr>
        <p:spPr bwMode="auto">
          <a:xfrm>
            <a:off x="1660525" y="2301875"/>
            <a:ext cx="827088" cy="1368425"/>
          </a:xfrm>
          <a:custGeom>
            <a:avLst/>
            <a:gdLst>
              <a:gd name="T0" fmla="*/ 2147483647 w 565"/>
              <a:gd name="T1" fmla="*/ 2147483647 h 862"/>
              <a:gd name="T2" fmla="*/ 2147483647 w 565"/>
              <a:gd name="T3" fmla="*/ 2147483647 h 862"/>
              <a:gd name="T4" fmla="*/ 2147483647 w 565"/>
              <a:gd name="T5" fmla="*/ 2147483647 h 862"/>
              <a:gd name="T6" fmla="*/ 2147483647 w 565"/>
              <a:gd name="T7" fmla="*/ 2147483647 h 862"/>
              <a:gd name="T8" fmla="*/ 2147483647 w 565"/>
              <a:gd name="T9" fmla="*/ 2147483647 h 862"/>
              <a:gd name="T10" fmla="*/ 2147483647 w 565"/>
              <a:gd name="T11" fmla="*/ 2147483647 h 862"/>
              <a:gd name="T12" fmla="*/ 2147483647 w 565"/>
              <a:gd name="T13" fmla="*/ 2147483647 h 862"/>
              <a:gd name="T14" fmla="*/ 2147483647 w 565"/>
              <a:gd name="T15" fmla="*/ 2147483647 h 862"/>
              <a:gd name="T16" fmla="*/ 2147483647 w 565"/>
              <a:gd name="T17" fmla="*/ 2147483647 h 862"/>
              <a:gd name="T18" fmla="*/ 2147483647 w 565"/>
              <a:gd name="T19" fmla="*/ 2147483647 h 862"/>
              <a:gd name="T20" fmla="*/ 2147483647 w 565"/>
              <a:gd name="T21" fmla="*/ 2147483647 h 862"/>
              <a:gd name="T22" fmla="*/ 2147483647 w 565"/>
              <a:gd name="T23" fmla="*/ 2147483647 h 862"/>
              <a:gd name="T24" fmla="*/ 2147483647 w 565"/>
              <a:gd name="T25" fmla="*/ 2147483647 h 862"/>
              <a:gd name="T26" fmla="*/ 2147483647 w 565"/>
              <a:gd name="T27" fmla="*/ 2147483647 h 862"/>
              <a:gd name="T28" fmla="*/ 2147483647 w 565"/>
              <a:gd name="T29" fmla="*/ 2147483647 h 862"/>
              <a:gd name="T30" fmla="*/ 2147483647 w 565"/>
              <a:gd name="T31" fmla="*/ 2147483647 h 862"/>
              <a:gd name="T32" fmla="*/ 2147483647 w 565"/>
              <a:gd name="T33" fmla="*/ 2147483647 h 862"/>
              <a:gd name="T34" fmla="*/ 2147483647 w 565"/>
              <a:gd name="T35" fmla="*/ 2147483647 h 862"/>
              <a:gd name="T36" fmla="*/ 2147483647 w 565"/>
              <a:gd name="T37" fmla="*/ 2147483647 h 862"/>
              <a:gd name="T38" fmla="*/ 2147483647 w 565"/>
              <a:gd name="T39" fmla="*/ 2147483647 h 862"/>
              <a:gd name="T40" fmla="*/ 2147483647 w 565"/>
              <a:gd name="T41" fmla="*/ 2147483647 h 862"/>
              <a:gd name="T42" fmla="*/ 2147483647 w 565"/>
              <a:gd name="T43" fmla="*/ 2147483647 h 862"/>
              <a:gd name="T44" fmla="*/ 2147483647 w 565"/>
              <a:gd name="T45" fmla="*/ 2147483647 h 862"/>
              <a:gd name="T46" fmla="*/ 2147483647 w 565"/>
              <a:gd name="T47" fmla="*/ 2147483647 h 862"/>
              <a:gd name="T48" fmla="*/ 2147483647 w 565"/>
              <a:gd name="T49" fmla="*/ 2147483647 h 862"/>
              <a:gd name="T50" fmla="*/ 2147483647 w 565"/>
              <a:gd name="T51" fmla="*/ 2147483647 h 862"/>
              <a:gd name="T52" fmla="*/ 2147483647 w 565"/>
              <a:gd name="T53" fmla="*/ 2147483647 h 862"/>
              <a:gd name="T54" fmla="*/ 2147483647 w 565"/>
              <a:gd name="T55" fmla="*/ 2147483647 h 862"/>
              <a:gd name="T56" fmla="*/ 2147483647 w 565"/>
              <a:gd name="T57" fmla="*/ 2147483647 h 862"/>
              <a:gd name="T58" fmla="*/ 2147483647 w 565"/>
              <a:gd name="T59" fmla="*/ 2147483647 h 862"/>
              <a:gd name="T60" fmla="*/ 2147483647 w 565"/>
              <a:gd name="T61" fmla="*/ 2147483647 h 862"/>
              <a:gd name="T62" fmla="*/ 2147483647 w 565"/>
              <a:gd name="T63" fmla="*/ 2147483647 h 862"/>
              <a:gd name="T64" fmla="*/ 2147483647 w 565"/>
              <a:gd name="T65" fmla="*/ 2147483647 h 862"/>
              <a:gd name="T66" fmla="*/ 2147483647 w 565"/>
              <a:gd name="T67" fmla="*/ 2147483647 h 862"/>
              <a:gd name="T68" fmla="*/ 2147483647 w 565"/>
              <a:gd name="T69" fmla="*/ 2147483647 h 862"/>
              <a:gd name="T70" fmla="*/ 2147483647 w 565"/>
              <a:gd name="T71" fmla="*/ 2147483647 h 862"/>
              <a:gd name="T72" fmla="*/ 2147483647 w 565"/>
              <a:gd name="T73" fmla="*/ 2147483647 h 862"/>
              <a:gd name="T74" fmla="*/ 2147483647 w 565"/>
              <a:gd name="T75" fmla="*/ 2147483647 h 862"/>
              <a:gd name="T76" fmla="*/ 2147483647 w 565"/>
              <a:gd name="T77" fmla="*/ 2147483647 h 862"/>
              <a:gd name="T78" fmla="*/ 2147483647 w 565"/>
              <a:gd name="T79" fmla="*/ 2147483647 h 862"/>
              <a:gd name="T80" fmla="*/ 2147483647 w 565"/>
              <a:gd name="T81" fmla="*/ 2147483647 h 862"/>
              <a:gd name="T82" fmla="*/ 2147483647 w 565"/>
              <a:gd name="T83" fmla="*/ 2147483647 h 862"/>
              <a:gd name="T84" fmla="*/ 2147483647 w 565"/>
              <a:gd name="T85" fmla="*/ 2147483647 h 862"/>
              <a:gd name="T86" fmla="*/ 2147483647 w 565"/>
              <a:gd name="T87" fmla="*/ 2147483647 h 862"/>
              <a:gd name="T88" fmla="*/ 2147483647 w 565"/>
              <a:gd name="T89" fmla="*/ 2147483647 h 862"/>
              <a:gd name="T90" fmla="*/ 2147483647 w 565"/>
              <a:gd name="T91" fmla="*/ 2147483647 h 862"/>
              <a:gd name="T92" fmla="*/ 2147483647 w 565"/>
              <a:gd name="T93" fmla="*/ 2147483647 h 862"/>
              <a:gd name="T94" fmla="*/ 2147483647 w 565"/>
              <a:gd name="T95" fmla="*/ 2147483647 h 862"/>
              <a:gd name="T96" fmla="*/ 2147483647 w 565"/>
              <a:gd name="T97" fmla="*/ 2147483647 h 862"/>
              <a:gd name="T98" fmla="*/ 2147483647 w 565"/>
              <a:gd name="T99" fmla="*/ 2147483647 h 862"/>
              <a:gd name="T100" fmla="*/ 2147483647 w 565"/>
              <a:gd name="T101" fmla="*/ 2147483647 h 862"/>
              <a:gd name="T102" fmla="*/ 2147483647 w 565"/>
              <a:gd name="T103" fmla="*/ 2147483647 h 862"/>
              <a:gd name="T104" fmla="*/ 2147483647 w 565"/>
              <a:gd name="T105" fmla="*/ 2147483647 h 862"/>
              <a:gd name="T106" fmla="*/ 2147483647 w 565"/>
              <a:gd name="T107" fmla="*/ 2147483647 h 862"/>
              <a:gd name="T108" fmla="*/ 2147483647 w 565"/>
              <a:gd name="T109" fmla="*/ 2147483647 h 862"/>
              <a:gd name="T110" fmla="*/ 2147483647 w 565"/>
              <a:gd name="T111" fmla="*/ 2147483647 h 862"/>
              <a:gd name="T112" fmla="*/ 2147483647 w 565"/>
              <a:gd name="T113" fmla="*/ 2147483647 h 862"/>
              <a:gd name="T114" fmla="*/ 2147483647 w 565"/>
              <a:gd name="T115" fmla="*/ 2147483647 h 862"/>
              <a:gd name="T116" fmla="*/ 0 w 565"/>
              <a:gd name="T117" fmla="*/ 2147483647 h 862"/>
              <a:gd name="T118" fmla="*/ 2147483647 w 565"/>
              <a:gd name="T119" fmla="*/ 2147483647 h 862"/>
              <a:gd name="T120" fmla="*/ 2147483647 w 565"/>
              <a:gd name="T121" fmla="*/ 0 h 862"/>
              <a:gd name="T122" fmla="*/ 2147483647 w 565"/>
              <a:gd name="T123" fmla="*/ 2147483647 h 86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65"/>
              <a:gd name="T187" fmla="*/ 0 h 862"/>
              <a:gd name="T188" fmla="*/ 565 w 565"/>
              <a:gd name="T189" fmla="*/ 862 h 86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65" h="862">
                <a:moveTo>
                  <a:pt x="443" y="38"/>
                </a:moveTo>
                <a:lnTo>
                  <a:pt x="513" y="206"/>
                </a:lnTo>
                <a:lnTo>
                  <a:pt x="517" y="314"/>
                </a:lnTo>
                <a:lnTo>
                  <a:pt x="524" y="286"/>
                </a:lnTo>
                <a:lnTo>
                  <a:pt x="554" y="286"/>
                </a:lnTo>
                <a:lnTo>
                  <a:pt x="561" y="314"/>
                </a:lnTo>
                <a:lnTo>
                  <a:pt x="565" y="328"/>
                </a:lnTo>
                <a:lnTo>
                  <a:pt x="565" y="342"/>
                </a:lnTo>
                <a:lnTo>
                  <a:pt x="565" y="356"/>
                </a:lnTo>
                <a:lnTo>
                  <a:pt x="561" y="370"/>
                </a:lnTo>
                <a:lnTo>
                  <a:pt x="557" y="380"/>
                </a:lnTo>
                <a:lnTo>
                  <a:pt x="554" y="394"/>
                </a:lnTo>
                <a:lnTo>
                  <a:pt x="550" y="408"/>
                </a:lnTo>
                <a:lnTo>
                  <a:pt x="550" y="426"/>
                </a:lnTo>
                <a:lnTo>
                  <a:pt x="546" y="445"/>
                </a:lnTo>
                <a:lnTo>
                  <a:pt x="546" y="459"/>
                </a:lnTo>
                <a:lnTo>
                  <a:pt x="546" y="469"/>
                </a:lnTo>
                <a:lnTo>
                  <a:pt x="546" y="478"/>
                </a:lnTo>
                <a:lnTo>
                  <a:pt x="546" y="483"/>
                </a:lnTo>
                <a:lnTo>
                  <a:pt x="546" y="492"/>
                </a:lnTo>
                <a:lnTo>
                  <a:pt x="543" y="501"/>
                </a:lnTo>
                <a:lnTo>
                  <a:pt x="543" y="506"/>
                </a:lnTo>
                <a:lnTo>
                  <a:pt x="539" y="515"/>
                </a:lnTo>
                <a:lnTo>
                  <a:pt x="539" y="520"/>
                </a:lnTo>
                <a:lnTo>
                  <a:pt x="535" y="525"/>
                </a:lnTo>
                <a:lnTo>
                  <a:pt x="528" y="534"/>
                </a:lnTo>
                <a:lnTo>
                  <a:pt x="521" y="529"/>
                </a:lnTo>
                <a:lnTo>
                  <a:pt x="513" y="520"/>
                </a:lnTo>
                <a:lnTo>
                  <a:pt x="509" y="506"/>
                </a:lnTo>
                <a:lnTo>
                  <a:pt x="502" y="557"/>
                </a:lnTo>
                <a:lnTo>
                  <a:pt x="498" y="581"/>
                </a:lnTo>
                <a:lnTo>
                  <a:pt x="491" y="604"/>
                </a:lnTo>
                <a:lnTo>
                  <a:pt x="487" y="628"/>
                </a:lnTo>
                <a:lnTo>
                  <a:pt x="480" y="651"/>
                </a:lnTo>
                <a:lnTo>
                  <a:pt x="476" y="675"/>
                </a:lnTo>
                <a:lnTo>
                  <a:pt x="469" y="698"/>
                </a:lnTo>
                <a:lnTo>
                  <a:pt x="465" y="717"/>
                </a:lnTo>
                <a:lnTo>
                  <a:pt x="458" y="735"/>
                </a:lnTo>
                <a:lnTo>
                  <a:pt x="450" y="754"/>
                </a:lnTo>
                <a:lnTo>
                  <a:pt x="443" y="773"/>
                </a:lnTo>
                <a:lnTo>
                  <a:pt x="436" y="787"/>
                </a:lnTo>
                <a:lnTo>
                  <a:pt x="428" y="801"/>
                </a:lnTo>
                <a:lnTo>
                  <a:pt x="410" y="820"/>
                </a:lnTo>
                <a:lnTo>
                  <a:pt x="391" y="829"/>
                </a:lnTo>
                <a:lnTo>
                  <a:pt x="380" y="834"/>
                </a:lnTo>
                <a:lnTo>
                  <a:pt x="366" y="838"/>
                </a:lnTo>
                <a:lnTo>
                  <a:pt x="351" y="843"/>
                </a:lnTo>
                <a:lnTo>
                  <a:pt x="343" y="848"/>
                </a:lnTo>
                <a:lnTo>
                  <a:pt x="336" y="848"/>
                </a:lnTo>
                <a:lnTo>
                  <a:pt x="329" y="848"/>
                </a:lnTo>
                <a:lnTo>
                  <a:pt x="321" y="848"/>
                </a:lnTo>
                <a:lnTo>
                  <a:pt x="314" y="852"/>
                </a:lnTo>
                <a:lnTo>
                  <a:pt x="306" y="852"/>
                </a:lnTo>
                <a:lnTo>
                  <a:pt x="281" y="862"/>
                </a:lnTo>
                <a:lnTo>
                  <a:pt x="247" y="857"/>
                </a:lnTo>
                <a:lnTo>
                  <a:pt x="207" y="838"/>
                </a:lnTo>
                <a:lnTo>
                  <a:pt x="170" y="810"/>
                </a:lnTo>
                <a:lnTo>
                  <a:pt x="63" y="534"/>
                </a:lnTo>
                <a:lnTo>
                  <a:pt x="0" y="356"/>
                </a:lnTo>
                <a:lnTo>
                  <a:pt x="11" y="197"/>
                </a:lnTo>
                <a:lnTo>
                  <a:pt x="251" y="0"/>
                </a:lnTo>
                <a:lnTo>
                  <a:pt x="443" y="38"/>
                </a:lnTo>
                <a:close/>
              </a:path>
            </a:pathLst>
          </a:custGeom>
          <a:solidFill>
            <a:srgbClr val="FFC283"/>
          </a:solidFill>
          <a:ln w="0">
            <a:solidFill>
              <a:srgbClr val="000000"/>
            </a:solidFill>
            <a:round/>
            <a:headEnd/>
            <a:tailEnd/>
          </a:ln>
        </p:spPr>
        <p:txBody>
          <a:bodyPr/>
          <a:lstStyle/>
          <a:p>
            <a:endParaRPr lang="en-GB" dirty="0">
              <a:solidFill>
                <a:srgbClr val="000000"/>
              </a:solidFill>
            </a:endParaRPr>
          </a:p>
        </p:txBody>
      </p:sp>
      <p:sp>
        <p:nvSpPr>
          <p:cNvPr id="54293" name="Freeform 21"/>
          <p:cNvSpPr>
            <a:spLocks/>
          </p:cNvSpPr>
          <p:nvPr/>
        </p:nvSpPr>
        <p:spPr bwMode="auto">
          <a:xfrm>
            <a:off x="2244725" y="4011613"/>
            <a:ext cx="157163" cy="149225"/>
          </a:xfrm>
          <a:custGeom>
            <a:avLst/>
            <a:gdLst>
              <a:gd name="T0" fmla="*/ 2147483647 w 107"/>
              <a:gd name="T1" fmla="*/ 2147483647 h 94"/>
              <a:gd name="T2" fmla="*/ 2147483647 w 107"/>
              <a:gd name="T3" fmla="*/ 2147483647 h 94"/>
              <a:gd name="T4" fmla="*/ 2147483647 w 107"/>
              <a:gd name="T5" fmla="*/ 2147483647 h 94"/>
              <a:gd name="T6" fmla="*/ 2147483647 w 107"/>
              <a:gd name="T7" fmla="*/ 2147483647 h 94"/>
              <a:gd name="T8" fmla="*/ 2147483647 w 107"/>
              <a:gd name="T9" fmla="*/ 2147483647 h 94"/>
              <a:gd name="T10" fmla="*/ 2147483647 w 107"/>
              <a:gd name="T11" fmla="*/ 2147483647 h 94"/>
              <a:gd name="T12" fmla="*/ 2147483647 w 107"/>
              <a:gd name="T13" fmla="*/ 2147483647 h 94"/>
              <a:gd name="T14" fmla="*/ 2147483647 w 107"/>
              <a:gd name="T15" fmla="*/ 2147483647 h 94"/>
              <a:gd name="T16" fmla="*/ 2147483647 w 107"/>
              <a:gd name="T17" fmla="*/ 2147483647 h 94"/>
              <a:gd name="T18" fmla="*/ 2147483647 w 107"/>
              <a:gd name="T19" fmla="*/ 2147483647 h 94"/>
              <a:gd name="T20" fmla="*/ 2147483647 w 107"/>
              <a:gd name="T21" fmla="*/ 2147483647 h 94"/>
              <a:gd name="T22" fmla="*/ 2147483647 w 107"/>
              <a:gd name="T23" fmla="*/ 2147483647 h 94"/>
              <a:gd name="T24" fmla="*/ 2147483647 w 107"/>
              <a:gd name="T25" fmla="*/ 2147483647 h 94"/>
              <a:gd name="T26" fmla="*/ 2147483647 w 107"/>
              <a:gd name="T27" fmla="*/ 2147483647 h 94"/>
              <a:gd name="T28" fmla="*/ 2147483647 w 107"/>
              <a:gd name="T29" fmla="*/ 2147483647 h 94"/>
              <a:gd name="T30" fmla="*/ 2147483647 w 107"/>
              <a:gd name="T31" fmla="*/ 2147483647 h 94"/>
              <a:gd name="T32" fmla="*/ 2147483647 w 107"/>
              <a:gd name="T33" fmla="*/ 2147483647 h 94"/>
              <a:gd name="T34" fmla="*/ 2147483647 w 107"/>
              <a:gd name="T35" fmla="*/ 2147483647 h 94"/>
              <a:gd name="T36" fmla="*/ 2147483647 w 107"/>
              <a:gd name="T37" fmla="*/ 2147483647 h 94"/>
              <a:gd name="T38" fmla="*/ 2147483647 w 107"/>
              <a:gd name="T39" fmla="*/ 2147483647 h 94"/>
              <a:gd name="T40" fmla="*/ 0 w 107"/>
              <a:gd name="T41" fmla="*/ 2147483647 h 94"/>
              <a:gd name="T42" fmla="*/ 2147483647 w 107"/>
              <a:gd name="T43" fmla="*/ 0 h 94"/>
              <a:gd name="T44" fmla="*/ 2147483647 w 107"/>
              <a:gd name="T45" fmla="*/ 2147483647 h 94"/>
              <a:gd name="T46" fmla="*/ 2147483647 w 107"/>
              <a:gd name="T47" fmla="*/ 2147483647 h 94"/>
              <a:gd name="T48" fmla="*/ 2147483647 w 107"/>
              <a:gd name="T49" fmla="*/ 2147483647 h 94"/>
              <a:gd name="T50" fmla="*/ 2147483647 w 107"/>
              <a:gd name="T51" fmla="*/ 2147483647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07"/>
              <a:gd name="T79" fmla="*/ 0 h 94"/>
              <a:gd name="T80" fmla="*/ 107 w 107"/>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07" h="94">
                <a:moveTo>
                  <a:pt x="77" y="52"/>
                </a:moveTo>
                <a:lnTo>
                  <a:pt x="85" y="61"/>
                </a:lnTo>
                <a:lnTo>
                  <a:pt x="92" y="75"/>
                </a:lnTo>
                <a:lnTo>
                  <a:pt x="99" y="84"/>
                </a:lnTo>
                <a:lnTo>
                  <a:pt x="107" y="94"/>
                </a:lnTo>
                <a:lnTo>
                  <a:pt x="99" y="84"/>
                </a:lnTo>
                <a:lnTo>
                  <a:pt x="92" y="80"/>
                </a:lnTo>
                <a:lnTo>
                  <a:pt x="85" y="70"/>
                </a:lnTo>
                <a:lnTo>
                  <a:pt x="81" y="66"/>
                </a:lnTo>
                <a:lnTo>
                  <a:pt x="74" y="61"/>
                </a:lnTo>
                <a:lnTo>
                  <a:pt x="70" y="56"/>
                </a:lnTo>
                <a:lnTo>
                  <a:pt x="62" y="52"/>
                </a:lnTo>
                <a:lnTo>
                  <a:pt x="55" y="42"/>
                </a:lnTo>
                <a:lnTo>
                  <a:pt x="48" y="38"/>
                </a:lnTo>
                <a:lnTo>
                  <a:pt x="44" y="33"/>
                </a:lnTo>
                <a:lnTo>
                  <a:pt x="37" y="28"/>
                </a:lnTo>
                <a:lnTo>
                  <a:pt x="29" y="23"/>
                </a:lnTo>
                <a:lnTo>
                  <a:pt x="26" y="19"/>
                </a:lnTo>
                <a:lnTo>
                  <a:pt x="18" y="19"/>
                </a:lnTo>
                <a:lnTo>
                  <a:pt x="11" y="9"/>
                </a:lnTo>
                <a:lnTo>
                  <a:pt x="0" y="5"/>
                </a:lnTo>
                <a:lnTo>
                  <a:pt x="40" y="0"/>
                </a:lnTo>
                <a:lnTo>
                  <a:pt x="51" y="14"/>
                </a:lnTo>
                <a:lnTo>
                  <a:pt x="62" y="28"/>
                </a:lnTo>
                <a:lnTo>
                  <a:pt x="70" y="38"/>
                </a:lnTo>
                <a:lnTo>
                  <a:pt x="77" y="52"/>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294" name="Freeform 22"/>
          <p:cNvSpPr>
            <a:spLocks/>
          </p:cNvSpPr>
          <p:nvPr/>
        </p:nvSpPr>
        <p:spPr bwMode="auto">
          <a:xfrm>
            <a:off x="1931988" y="3744913"/>
            <a:ext cx="508000" cy="400050"/>
          </a:xfrm>
          <a:custGeom>
            <a:avLst/>
            <a:gdLst>
              <a:gd name="T0" fmla="*/ 0 w 347"/>
              <a:gd name="T1" fmla="*/ 2147483647 h 252"/>
              <a:gd name="T2" fmla="*/ 2147483647 w 347"/>
              <a:gd name="T3" fmla="*/ 2147483647 h 252"/>
              <a:gd name="T4" fmla="*/ 2147483647 w 347"/>
              <a:gd name="T5" fmla="*/ 2147483647 h 252"/>
              <a:gd name="T6" fmla="*/ 2147483647 w 347"/>
              <a:gd name="T7" fmla="*/ 2147483647 h 252"/>
              <a:gd name="T8" fmla="*/ 2147483647 w 347"/>
              <a:gd name="T9" fmla="*/ 2147483647 h 252"/>
              <a:gd name="T10" fmla="*/ 2147483647 w 347"/>
              <a:gd name="T11" fmla="*/ 2147483647 h 252"/>
              <a:gd name="T12" fmla="*/ 2147483647 w 347"/>
              <a:gd name="T13" fmla="*/ 2147483647 h 252"/>
              <a:gd name="T14" fmla="*/ 2147483647 w 347"/>
              <a:gd name="T15" fmla="*/ 2147483647 h 252"/>
              <a:gd name="T16" fmla="*/ 2147483647 w 347"/>
              <a:gd name="T17" fmla="*/ 2147483647 h 252"/>
              <a:gd name="T18" fmla="*/ 2147483647 w 347"/>
              <a:gd name="T19" fmla="*/ 0 h 252"/>
              <a:gd name="T20" fmla="*/ 2147483647 w 347"/>
              <a:gd name="T21" fmla="*/ 2147483647 h 252"/>
              <a:gd name="T22" fmla="*/ 2147483647 w 347"/>
              <a:gd name="T23" fmla="*/ 2147483647 h 252"/>
              <a:gd name="T24" fmla="*/ 2147483647 w 347"/>
              <a:gd name="T25" fmla="*/ 2147483647 h 252"/>
              <a:gd name="T26" fmla="*/ 2147483647 w 347"/>
              <a:gd name="T27" fmla="*/ 2147483647 h 252"/>
              <a:gd name="T28" fmla="*/ 2147483647 w 347"/>
              <a:gd name="T29" fmla="*/ 2147483647 h 252"/>
              <a:gd name="T30" fmla="*/ 2147483647 w 347"/>
              <a:gd name="T31" fmla="*/ 2147483647 h 252"/>
              <a:gd name="T32" fmla="*/ 2147483647 w 347"/>
              <a:gd name="T33" fmla="*/ 2147483647 h 252"/>
              <a:gd name="T34" fmla="*/ 2147483647 w 347"/>
              <a:gd name="T35" fmla="*/ 2147483647 h 252"/>
              <a:gd name="T36" fmla="*/ 2147483647 w 347"/>
              <a:gd name="T37" fmla="*/ 2147483647 h 252"/>
              <a:gd name="T38" fmla="*/ 2147483647 w 347"/>
              <a:gd name="T39" fmla="*/ 2147483647 h 252"/>
              <a:gd name="T40" fmla="*/ 2147483647 w 347"/>
              <a:gd name="T41" fmla="*/ 2147483647 h 252"/>
              <a:gd name="T42" fmla="*/ 2147483647 w 347"/>
              <a:gd name="T43" fmla="*/ 2147483647 h 252"/>
              <a:gd name="T44" fmla="*/ 2147483647 w 347"/>
              <a:gd name="T45" fmla="*/ 2147483647 h 252"/>
              <a:gd name="T46" fmla="*/ 2147483647 w 347"/>
              <a:gd name="T47" fmla="*/ 2147483647 h 252"/>
              <a:gd name="T48" fmla="*/ 2147483647 w 347"/>
              <a:gd name="T49" fmla="*/ 2147483647 h 252"/>
              <a:gd name="T50" fmla="*/ 2147483647 w 347"/>
              <a:gd name="T51" fmla="*/ 2147483647 h 252"/>
              <a:gd name="T52" fmla="*/ 2147483647 w 347"/>
              <a:gd name="T53" fmla="*/ 2147483647 h 252"/>
              <a:gd name="T54" fmla="*/ 2147483647 w 347"/>
              <a:gd name="T55" fmla="*/ 2147483647 h 252"/>
              <a:gd name="T56" fmla="*/ 2147483647 w 347"/>
              <a:gd name="T57" fmla="*/ 2147483647 h 252"/>
              <a:gd name="T58" fmla="*/ 2147483647 w 347"/>
              <a:gd name="T59" fmla="*/ 2147483647 h 252"/>
              <a:gd name="T60" fmla="*/ 2147483647 w 347"/>
              <a:gd name="T61" fmla="*/ 2147483647 h 252"/>
              <a:gd name="T62" fmla="*/ 2147483647 w 347"/>
              <a:gd name="T63" fmla="*/ 2147483647 h 252"/>
              <a:gd name="T64" fmla="*/ 2147483647 w 347"/>
              <a:gd name="T65" fmla="*/ 2147483647 h 252"/>
              <a:gd name="T66" fmla="*/ 2147483647 w 347"/>
              <a:gd name="T67" fmla="*/ 2147483647 h 252"/>
              <a:gd name="T68" fmla="*/ 0 w 347"/>
              <a:gd name="T69" fmla="*/ 2147483647 h 25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47"/>
              <a:gd name="T106" fmla="*/ 0 h 252"/>
              <a:gd name="T107" fmla="*/ 347 w 347"/>
              <a:gd name="T108" fmla="*/ 252 h 25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47" h="252">
                <a:moveTo>
                  <a:pt x="0" y="65"/>
                </a:moveTo>
                <a:lnTo>
                  <a:pt x="44" y="79"/>
                </a:lnTo>
                <a:lnTo>
                  <a:pt x="66" y="84"/>
                </a:lnTo>
                <a:lnTo>
                  <a:pt x="99" y="88"/>
                </a:lnTo>
                <a:lnTo>
                  <a:pt x="162" y="84"/>
                </a:lnTo>
                <a:lnTo>
                  <a:pt x="206" y="74"/>
                </a:lnTo>
                <a:lnTo>
                  <a:pt x="276" y="51"/>
                </a:lnTo>
                <a:lnTo>
                  <a:pt x="306" y="28"/>
                </a:lnTo>
                <a:lnTo>
                  <a:pt x="321" y="18"/>
                </a:lnTo>
                <a:lnTo>
                  <a:pt x="339" y="0"/>
                </a:lnTo>
                <a:lnTo>
                  <a:pt x="336" y="32"/>
                </a:lnTo>
                <a:lnTo>
                  <a:pt x="336" y="51"/>
                </a:lnTo>
                <a:lnTo>
                  <a:pt x="336" y="70"/>
                </a:lnTo>
                <a:lnTo>
                  <a:pt x="336" y="88"/>
                </a:lnTo>
                <a:lnTo>
                  <a:pt x="339" y="107"/>
                </a:lnTo>
                <a:lnTo>
                  <a:pt x="339" y="126"/>
                </a:lnTo>
                <a:lnTo>
                  <a:pt x="343" y="140"/>
                </a:lnTo>
                <a:lnTo>
                  <a:pt x="347" y="191"/>
                </a:lnTo>
                <a:lnTo>
                  <a:pt x="291" y="168"/>
                </a:lnTo>
                <a:lnTo>
                  <a:pt x="273" y="168"/>
                </a:lnTo>
                <a:lnTo>
                  <a:pt x="225" y="173"/>
                </a:lnTo>
                <a:lnTo>
                  <a:pt x="162" y="187"/>
                </a:lnTo>
                <a:lnTo>
                  <a:pt x="118" y="196"/>
                </a:lnTo>
                <a:lnTo>
                  <a:pt x="103" y="206"/>
                </a:lnTo>
                <a:lnTo>
                  <a:pt x="74" y="215"/>
                </a:lnTo>
                <a:lnTo>
                  <a:pt x="11" y="252"/>
                </a:lnTo>
                <a:lnTo>
                  <a:pt x="18" y="206"/>
                </a:lnTo>
                <a:lnTo>
                  <a:pt x="18" y="187"/>
                </a:lnTo>
                <a:lnTo>
                  <a:pt x="18" y="168"/>
                </a:lnTo>
                <a:lnTo>
                  <a:pt x="18" y="154"/>
                </a:lnTo>
                <a:lnTo>
                  <a:pt x="14" y="135"/>
                </a:lnTo>
                <a:lnTo>
                  <a:pt x="14" y="117"/>
                </a:lnTo>
                <a:lnTo>
                  <a:pt x="11" y="98"/>
                </a:lnTo>
                <a:lnTo>
                  <a:pt x="7" y="79"/>
                </a:lnTo>
                <a:lnTo>
                  <a:pt x="0" y="65"/>
                </a:lnTo>
                <a:close/>
              </a:path>
            </a:pathLst>
          </a:custGeom>
          <a:solidFill>
            <a:srgbClr val="FF0000"/>
          </a:solidFill>
          <a:ln w="0">
            <a:solidFill>
              <a:srgbClr val="000000"/>
            </a:solidFill>
            <a:round/>
            <a:headEnd/>
            <a:tailEnd/>
          </a:ln>
        </p:spPr>
        <p:txBody>
          <a:bodyPr/>
          <a:lstStyle/>
          <a:p>
            <a:endParaRPr lang="en-GB" dirty="0">
              <a:solidFill>
                <a:srgbClr val="000000"/>
              </a:solidFill>
            </a:endParaRPr>
          </a:p>
        </p:txBody>
      </p:sp>
      <p:sp>
        <p:nvSpPr>
          <p:cNvPr id="54295" name="Freeform 23"/>
          <p:cNvSpPr>
            <a:spLocks/>
          </p:cNvSpPr>
          <p:nvPr/>
        </p:nvSpPr>
        <p:spPr bwMode="auto">
          <a:xfrm>
            <a:off x="1957388" y="3870325"/>
            <a:ext cx="130175" cy="133350"/>
          </a:xfrm>
          <a:custGeom>
            <a:avLst/>
            <a:gdLst>
              <a:gd name="T0" fmla="*/ 2147483647 w 89"/>
              <a:gd name="T1" fmla="*/ 2147483647 h 84"/>
              <a:gd name="T2" fmla="*/ 2147483647 w 89"/>
              <a:gd name="T3" fmla="*/ 2147483647 h 84"/>
              <a:gd name="T4" fmla="*/ 2147483647 w 89"/>
              <a:gd name="T5" fmla="*/ 2147483647 h 84"/>
              <a:gd name="T6" fmla="*/ 2147483647 w 89"/>
              <a:gd name="T7" fmla="*/ 2147483647 h 84"/>
              <a:gd name="T8" fmla="*/ 0 w 89"/>
              <a:gd name="T9" fmla="*/ 0 h 84"/>
              <a:gd name="T10" fmla="*/ 2147483647 w 89"/>
              <a:gd name="T11" fmla="*/ 2147483647 h 84"/>
              <a:gd name="T12" fmla="*/ 2147483647 w 89"/>
              <a:gd name="T13" fmla="*/ 2147483647 h 84"/>
              <a:gd name="T14" fmla="*/ 2147483647 w 89"/>
              <a:gd name="T15" fmla="*/ 2147483647 h 84"/>
              <a:gd name="T16" fmla="*/ 2147483647 w 89"/>
              <a:gd name="T17" fmla="*/ 2147483647 h 84"/>
              <a:gd name="T18" fmla="*/ 2147483647 w 89"/>
              <a:gd name="T19" fmla="*/ 2147483647 h 84"/>
              <a:gd name="T20" fmla="*/ 2147483647 w 89"/>
              <a:gd name="T21" fmla="*/ 2147483647 h 84"/>
              <a:gd name="T22" fmla="*/ 2147483647 w 89"/>
              <a:gd name="T23" fmla="*/ 2147483647 h 84"/>
              <a:gd name="T24" fmla="*/ 2147483647 w 89"/>
              <a:gd name="T25" fmla="*/ 2147483647 h 84"/>
              <a:gd name="T26" fmla="*/ 2147483647 w 89"/>
              <a:gd name="T27" fmla="*/ 2147483647 h 8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9"/>
              <a:gd name="T43" fmla="*/ 0 h 84"/>
              <a:gd name="T44" fmla="*/ 89 w 89"/>
              <a:gd name="T45" fmla="*/ 84 h 8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9" h="84">
                <a:moveTo>
                  <a:pt x="89" y="14"/>
                </a:moveTo>
                <a:lnTo>
                  <a:pt x="56" y="14"/>
                </a:lnTo>
                <a:lnTo>
                  <a:pt x="37" y="9"/>
                </a:lnTo>
                <a:lnTo>
                  <a:pt x="15" y="5"/>
                </a:lnTo>
                <a:lnTo>
                  <a:pt x="0" y="0"/>
                </a:lnTo>
                <a:lnTo>
                  <a:pt x="4" y="28"/>
                </a:lnTo>
                <a:lnTo>
                  <a:pt x="4" y="56"/>
                </a:lnTo>
                <a:lnTo>
                  <a:pt x="4" y="84"/>
                </a:lnTo>
                <a:lnTo>
                  <a:pt x="11" y="52"/>
                </a:lnTo>
                <a:lnTo>
                  <a:pt x="8" y="24"/>
                </a:lnTo>
                <a:lnTo>
                  <a:pt x="4" y="9"/>
                </a:lnTo>
                <a:lnTo>
                  <a:pt x="48" y="19"/>
                </a:lnTo>
                <a:lnTo>
                  <a:pt x="81" y="19"/>
                </a:lnTo>
                <a:lnTo>
                  <a:pt x="89" y="14"/>
                </a:lnTo>
                <a:close/>
              </a:path>
            </a:pathLst>
          </a:custGeom>
          <a:solidFill>
            <a:srgbClr val="850202"/>
          </a:solidFill>
          <a:ln w="0">
            <a:solidFill>
              <a:srgbClr val="000000"/>
            </a:solidFill>
            <a:round/>
            <a:headEnd/>
            <a:tailEnd/>
          </a:ln>
        </p:spPr>
        <p:txBody>
          <a:bodyPr/>
          <a:lstStyle/>
          <a:p>
            <a:endParaRPr lang="en-GB" dirty="0">
              <a:solidFill>
                <a:srgbClr val="000000"/>
              </a:solidFill>
            </a:endParaRPr>
          </a:p>
        </p:txBody>
      </p:sp>
      <p:sp>
        <p:nvSpPr>
          <p:cNvPr id="54296" name="Freeform 24"/>
          <p:cNvSpPr>
            <a:spLocks/>
          </p:cNvSpPr>
          <p:nvPr/>
        </p:nvSpPr>
        <p:spPr bwMode="auto">
          <a:xfrm>
            <a:off x="1963738" y="3930650"/>
            <a:ext cx="96837" cy="200025"/>
          </a:xfrm>
          <a:custGeom>
            <a:avLst/>
            <a:gdLst>
              <a:gd name="T0" fmla="*/ 2147483647 w 66"/>
              <a:gd name="T1" fmla="*/ 0 h 126"/>
              <a:gd name="T2" fmla="*/ 2147483647 w 66"/>
              <a:gd name="T3" fmla="*/ 2147483647 h 126"/>
              <a:gd name="T4" fmla="*/ 2147483647 w 66"/>
              <a:gd name="T5" fmla="*/ 2147483647 h 126"/>
              <a:gd name="T6" fmla="*/ 2147483647 w 66"/>
              <a:gd name="T7" fmla="*/ 2147483647 h 126"/>
              <a:gd name="T8" fmla="*/ 0 w 66"/>
              <a:gd name="T9" fmla="*/ 2147483647 h 126"/>
              <a:gd name="T10" fmla="*/ 2147483647 w 66"/>
              <a:gd name="T11" fmla="*/ 2147483647 h 126"/>
              <a:gd name="T12" fmla="*/ 2147483647 w 66"/>
              <a:gd name="T13" fmla="*/ 2147483647 h 126"/>
              <a:gd name="T14" fmla="*/ 2147483647 w 66"/>
              <a:gd name="T15" fmla="*/ 2147483647 h 126"/>
              <a:gd name="T16" fmla="*/ 2147483647 w 66"/>
              <a:gd name="T17" fmla="*/ 2147483647 h 126"/>
              <a:gd name="T18" fmla="*/ 2147483647 w 66"/>
              <a:gd name="T19" fmla="*/ 2147483647 h 126"/>
              <a:gd name="T20" fmla="*/ 2147483647 w 66"/>
              <a:gd name="T21" fmla="*/ 2147483647 h 126"/>
              <a:gd name="T22" fmla="*/ 2147483647 w 66"/>
              <a:gd name="T23" fmla="*/ 2147483647 h 126"/>
              <a:gd name="T24" fmla="*/ 2147483647 w 66"/>
              <a:gd name="T25" fmla="*/ 0 h 12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6"/>
              <a:gd name="T40" fmla="*/ 0 h 126"/>
              <a:gd name="T41" fmla="*/ 66 w 66"/>
              <a:gd name="T42" fmla="*/ 126 h 12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6" h="126">
                <a:moveTo>
                  <a:pt x="18" y="0"/>
                </a:moveTo>
                <a:lnTo>
                  <a:pt x="18" y="42"/>
                </a:lnTo>
                <a:lnTo>
                  <a:pt x="15" y="74"/>
                </a:lnTo>
                <a:lnTo>
                  <a:pt x="7" y="93"/>
                </a:lnTo>
                <a:lnTo>
                  <a:pt x="0" y="126"/>
                </a:lnTo>
                <a:lnTo>
                  <a:pt x="40" y="93"/>
                </a:lnTo>
                <a:lnTo>
                  <a:pt x="66" y="84"/>
                </a:lnTo>
                <a:lnTo>
                  <a:pt x="33" y="89"/>
                </a:lnTo>
                <a:lnTo>
                  <a:pt x="11" y="103"/>
                </a:lnTo>
                <a:lnTo>
                  <a:pt x="18" y="79"/>
                </a:lnTo>
                <a:lnTo>
                  <a:pt x="22" y="60"/>
                </a:lnTo>
                <a:lnTo>
                  <a:pt x="18" y="9"/>
                </a:lnTo>
                <a:lnTo>
                  <a:pt x="18" y="0"/>
                </a:lnTo>
                <a:close/>
              </a:path>
            </a:pathLst>
          </a:custGeom>
          <a:solidFill>
            <a:srgbClr val="850202"/>
          </a:solidFill>
          <a:ln w="0">
            <a:solidFill>
              <a:srgbClr val="000000"/>
            </a:solidFill>
            <a:round/>
            <a:headEnd/>
            <a:tailEnd/>
          </a:ln>
        </p:spPr>
        <p:txBody>
          <a:bodyPr/>
          <a:lstStyle/>
          <a:p>
            <a:endParaRPr lang="en-GB" dirty="0">
              <a:solidFill>
                <a:srgbClr val="000000"/>
              </a:solidFill>
            </a:endParaRPr>
          </a:p>
        </p:txBody>
      </p:sp>
      <p:sp>
        <p:nvSpPr>
          <p:cNvPr id="54297" name="Freeform 25"/>
          <p:cNvSpPr>
            <a:spLocks/>
          </p:cNvSpPr>
          <p:nvPr/>
        </p:nvSpPr>
        <p:spPr bwMode="auto">
          <a:xfrm>
            <a:off x="2152650" y="3878263"/>
            <a:ext cx="31750" cy="74612"/>
          </a:xfrm>
          <a:custGeom>
            <a:avLst/>
            <a:gdLst>
              <a:gd name="T0" fmla="*/ 2147483647 w 22"/>
              <a:gd name="T1" fmla="*/ 0 h 47"/>
              <a:gd name="T2" fmla="*/ 0 w 22"/>
              <a:gd name="T3" fmla="*/ 2147483647 h 47"/>
              <a:gd name="T4" fmla="*/ 0 w 22"/>
              <a:gd name="T5" fmla="*/ 2147483647 h 47"/>
              <a:gd name="T6" fmla="*/ 0 w 22"/>
              <a:gd name="T7" fmla="*/ 2147483647 h 47"/>
              <a:gd name="T8" fmla="*/ 2147483647 w 22"/>
              <a:gd name="T9" fmla="*/ 2147483647 h 47"/>
              <a:gd name="T10" fmla="*/ 2147483647 w 22"/>
              <a:gd name="T11" fmla="*/ 2147483647 h 47"/>
              <a:gd name="T12" fmla="*/ 2147483647 w 22"/>
              <a:gd name="T13" fmla="*/ 2147483647 h 47"/>
              <a:gd name="T14" fmla="*/ 2147483647 w 22"/>
              <a:gd name="T15" fmla="*/ 0 h 47"/>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47"/>
              <a:gd name="T26" fmla="*/ 22 w 22"/>
              <a:gd name="T27" fmla="*/ 47 h 4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47">
                <a:moveTo>
                  <a:pt x="18" y="0"/>
                </a:moveTo>
                <a:lnTo>
                  <a:pt x="0" y="4"/>
                </a:lnTo>
                <a:lnTo>
                  <a:pt x="0" y="23"/>
                </a:lnTo>
                <a:lnTo>
                  <a:pt x="0" y="47"/>
                </a:lnTo>
                <a:lnTo>
                  <a:pt x="7" y="23"/>
                </a:lnTo>
                <a:lnTo>
                  <a:pt x="11" y="9"/>
                </a:lnTo>
                <a:lnTo>
                  <a:pt x="22" y="4"/>
                </a:lnTo>
                <a:lnTo>
                  <a:pt x="18" y="0"/>
                </a:lnTo>
                <a:close/>
              </a:path>
            </a:pathLst>
          </a:custGeom>
          <a:solidFill>
            <a:srgbClr val="850202"/>
          </a:solidFill>
          <a:ln w="0">
            <a:solidFill>
              <a:srgbClr val="000000"/>
            </a:solidFill>
            <a:round/>
            <a:headEnd/>
            <a:tailEnd/>
          </a:ln>
        </p:spPr>
        <p:txBody>
          <a:bodyPr/>
          <a:lstStyle/>
          <a:p>
            <a:endParaRPr lang="en-GB" dirty="0">
              <a:solidFill>
                <a:srgbClr val="000000"/>
              </a:solidFill>
            </a:endParaRPr>
          </a:p>
        </p:txBody>
      </p:sp>
      <p:sp>
        <p:nvSpPr>
          <p:cNvPr id="54298" name="Freeform 26"/>
          <p:cNvSpPr>
            <a:spLocks/>
          </p:cNvSpPr>
          <p:nvPr/>
        </p:nvSpPr>
        <p:spPr bwMode="auto">
          <a:xfrm>
            <a:off x="2184400" y="3870325"/>
            <a:ext cx="60325" cy="155575"/>
          </a:xfrm>
          <a:custGeom>
            <a:avLst/>
            <a:gdLst>
              <a:gd name="T0" fmla="*/ 2147483647 w 41"/>
              <a:gd name="T1" fmla="*/ 0 h 98"/>
              <a:gd name="T2" fmla="*/ 2147483647 w 41"/>
              <a:gd name="T3" fmla="*/ 2147483647 h 98"/>
              <a:gd name="T4" fmla="*/ 2147483647 w 41"/>
              <a:gd name="T5" fmla="*/ 2147483647 h 98"/>
              <a:gd name="T6" fmla="*/ 2147483647 w 41"/>
              <a:gd name="T7" fmla="*/ 2147483647 h 98"/>
              <a:gd name="T8" fmla="*/ 2147483647 w 41"/>
              <a:gd name="T9" fmla="*/ 2147483647 h 98"/>
              <a:gd name="T10" fmla="*/ 2147483647 w 41"/>
              <a:gd name="T11" fmla="*/ 2147483647 h 98"/>
              <a:gd name="T12" fmla="*/ 0 w 41"/>
              <a:gd name="T13" fmla="*/ 2147483647 h 98"/>
              <a:gd name="T14" fmla="*/ 2147483647 w 41"/>
              <a:gd name="T15" fmla="*/ 2147483647 h 98"/>
              <a:gd name="T16" fmla="*/ 2147483647 w 41"/>
              <a:gd name="T17" fmla="*/ 2147483647 h 98"/>
              <a:gd name="T18" fmla="*/ 2147483647 w 41"/>
              <a:gd name="T19" fmla="*/ 2147483647 h 98"/>
              <a:gd name="T20" fmla="*/ 2147483647 w 41"/>
              <a:gd name="T21" fmla="*/ 2147483647 h 98"/>
              <a:gd name="T22" fmla="*/ 2147483647 w 41"/>
              <a:gd name="T23" fmla="*/ 0 h 9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1"/>
              <a:gd name="T37" fmla="*/ 0 h 98"/>
              <a:gd name="T38" fmla="*/ 41 w 41"/>
              <a:gd name="T39" fmla="*/ 98 h 9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1" h="98">
                <a:moveTo>
                  <a:pt x="30" y="0"/>
                </a:moveTo>
                <a:lnTo>
                  <a:pt x="33" y="24"/>
                </a:lnTo>
                <a:lnTo>
                  <a:pt x="37" y="42"/>
                </a:lnTo>
                <a:lnTo>
                  <a:pt x="41" y="70"/>
                </a:lnTo>
                <a:lnTo>
                  <a:pt x="41" y="89"/>
                </a:lnTo>
                <a:lnTo>
                  <a:pt x="22" y="94"/>
                </a:lnTo>
                <a:lnTo>
                  <a:pt x="0" y="98"/>
                </a:lnTo>
                <a:lnTo>
                  <a:pt x="26" y="84"/>
                </a:lnTo>
                <a:lnTo>
                  <a:pt x="37" y="75"/>
                </a:lnTo>
                <a:lnTo>
                  <a:pt x="37" y="66"/>
                </a:lnTo>
                <a:lnTo>
                  <a:pt x="30" y="28"/>
                </a:lnTo>
                <a:lnTo>
                  <a:pt x="30" y="0"/>
                </a:lnTo>
                <a:close/>
              </a:path>
            </a:pathLst>
          </a:custGeom>
          <a:solidFill>
            <a:srgbClr val="850202"/>
          </a:solidFill>
          <a:ln w="0">
            <a:solidFill>
              <a:srgbClr val="000000"/>
            </a:solidFill>
            <a:round/>
            <a:headEnd/>
            <a:tailEnd/>
          </a:ln>
        </p:spPr>
        <p:txBody>
          <a:bodyPr/>
          <a:lstStyle/>
          <a:p>
            <a:endParaRPr lang="en-GB" dirty="0">
              <a:solidFill>
                <a:srgbClr val="000000"/>
              </a:solidFill>
            </a:endParaRPr>
          </a:p>
        </p:txBody>
      </p:sp>
      <p:sp>
        <p:nvSpPr>
          <p:cNvPr id="54299" name="Freeform 27"/>
          <p:cNvSpPr>
            <a:spLocks/>
          </p:cNvSpPr>
          <p:nvPr/>
        </p:nvSpPr>
        <p:spPr bwMode="auto">
          <a:xfrm>
            <a:off x="2379663" y="3773488"/>
            <a:ext cx="49212" cy="252412"/>
          </a:xfrm>
          <a:custGeom>
            <a:avLst/>
            <a:gdLst>
              <a:gd name="T0" fmla="*/ 2147483647 w 33"/>
              <a:gd name="T1" fmla="*/ 0 h 159"/>
              <a:gd name="T2" fmla="*/ 2147483647 w 33"/>
              <a:gd name="T3" fmla="*/ 2147483647 h 159"/>
              <a:gd name="T4" fmla="*/ 2147483647 w 33"/>
              <a:gd name="T5" fmla="*/ 2147483647 h 159"/>
              <a:gd name="T6" fmla="*/ 2147483647 w 33"/>
              <a:gd name="T7" fmla="*/ 2147483647 h 159"/>
              <a:gd name="T8" fmla="*/ 2147483647 w 33"/>
              <a:gd name="T9" fmla="*/ 2147483647 h 159"/>
              <a:gd name="T10" fmla="*/ 2147483647 w 33"/>
              <a:gd name="T11" fmla="*/ 2147483647 h 159"/>
              <a:gd name="T12" fmla="*/ 2147483647 w 33"/>
              <a:gd name="T13" fmla="*/ 2147483647 h 159"/>
              <a:gd name="T14" fmla="*/ 0 w 33"/>
              <a:gd name="T15" fmla="*/ 2147483647 h 159"/>
              <a:gd name="T16" fmla="*/ 2147483647 w 33"/>
              <a:gd name="T17" fmla="*/ 2147483647 h 159"/>
              <a:gd name="T18" fmla="*/ 2147483647 w 33"/>
              <a:gd name="T19" fmla="*/ 2147483647 h 159"/>
              <a:gd name="T20" fmla="*/ 2147483647 w 33"/>
              <a:gd name="T21" fmla="*/ 2147483647 h 159"/>
              <a:gd name="T22" fmla="*/ 2147483647 w 33"/>
              <a:gd name="T23" fmla="*/ 2147483647 h 159"/>
              <a:gd name="T24" fmla="*/ 2147483647 w 33"/>
              <a:gd name="T25" fmla="*/ 2147483647 h 159"/>
              <a:gd name="T26" fmla="*/ 2147483647 w 33"/>
              <a:gd name="T27" fmla="*/ 2147483647 h 159"/>
              <a:gd name="T28" fmla="*/ 2147483647 w 33"/>
              <a:gd name="T29" fmla="*/ 0 h 15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3"/>
              <a:gd name="T46" fmla="*/ 0 h 159"/>
              <a:gd name="T47" fmla="*/ 33 w 33"/>
              <a:gd name="T48" fmla="*/ 159 h 15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3" h="159">
                <a:moveTo>
                  <a:pt x="30" y="0"/>
                </a:moveTo>
                <a:lnTo>
                  <a:pt x="22" y="38"/>
                </a:lnTo>
                <a:lnTo>
                  <a:pt x="22" y="66"/>
                </a:lnTo>
                <a:lnTo>
                  <a:pt x="30" y="99"/>
                </a:lnTo>
                <a:lnTo>
                  <a:pt x="33" y="131"/>
                </a:lnTo>
                <a:lnTo>
                  <a:pt x="33" y="159"/>
                </a:lnTo>
                <a:lnTo>
                  <a:pt x="18" y="159"/>
                </a:lnTo>
                <a:lnTo>
                  <a:pt x="0" y="150"/>
                </a:lnTo>
                <a:lnTo>
                  <a:pt x="18" y="150"/>
                </a:lnTo>
                <a:lnTo>
                  <a:pt x="26" y="145"/>
                </a:lnTo>
                <a:lnTo>
                  <a:pt x="26" y="99"/>
                </a:lnTo>
                <a:lnTo>
                  <a:pt x="18" y="61"/>
                </a:lnTo>
                <a:lnTo>
                  <a:pt x="22" y="24"/>
                </a:lnTo>
                <a:lnTo>
                  <a:pt x="26" y="5"/>
                </a:lnTo>
                <a:lnTo>
                  <a:pt x="30" y="0"/>
                </a:lnTo>
                <a:close/>
              </a:path>
            </a:pathLst>
          </a:custGeom>
          <a:solidFill>
            <a:srgbClr val="ABAB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dirty="0">
              <a:solidFill>
                <a:srgbClr val="000000"/>
              </a:solidFill>
            </a:endParaRPr>
          </a:p>
        </p:txBody>
      </p:sp>
      <p:sp>
        <p:nvSpPr>
          <p:cNvPr id="54300" name="Freeform 28"/>
          <p:cNvSpPr>
            <a:spLocks/>
          </p:cNvSpPr>
          <p:nvPr/>
        </p:nvSpPr>
        <p:spPr bwMode="auto">
          <a:xfrm>
            <a:off x="2379663" y="3773488"/>
            <a:ext cx="49212" cy="252412"/>
          </a:xfrm>
          <a:custGeom>
            <a:avLst/>
            <a:gdLst>
              <a:gd name="T0" fmla="*/ 2147483647 w 33"/>
              <a:gd name="T1" fmla="*/ 0 h 159"/>
              <a:gd name="T2" fmla="*/ 2147483647 w 33"/>
              <a:gd name="T3" fmla="*/ 2147483647 h 159"/>
              <a:gd name="T4" fmla="*/ 2147483647 w 33"/>
              <a:gd name="T5" fmla="*/ 2147483647 h 159"/>
              <a:gd name="T6" fmla="*/ 2147483647 w 33"/>
              <a:gd name="T7" fmla="*/ 2147483647 h 159"/>
              <a:gd name="T8" fmla="*/ 2147483647 w 33"/>
              <a:gd name="T9" fmla="*/ 2147483647 h 159"/>
              <a:gd name="T10" fmla="*/ 2147483647 w 33"/>
              <a:gd name="T11" fmla="*/ 2147483647 h 159"/>
              <a:gd name="T12" fmla="*/ 2147483647 w 33"/>
              <a:gd name="T13" fmla="*/ 2147483647 h 159"/>
              <a:gd name="T14" fmla="*/ 0 w 33"/>
              <a:gd name="T15" fmla="*/ 2147483647 h 159"/>
              <a:gd name="T16" fmla="*/ 2147483647 w 33"/>
              <a:gd name="T17" fmla="*/ 2147483647 h 159"/>
              <a:gd name="T18" fmla="*/ 2147483647 w 33"/>
              <a:gd name="T19" fmla="*/ 2147483647 h 159"/>
              <a:gd name="T20" fmla="*/ 2147483647 w 33"/>
              <a:gd name="T21" fmla="*/ 2147483647 h 159"/>
              <a:gd name="T22" fmla="*/ 2147483647 w 33"/>
              <a:gd name="T23" fmla="*/ 2147483647 h 159"/>
              <a:gd name="T24" fmla="*/ 2147483647 w 33"/>
              <a:gd name="T25" fmla="*/ 2147483647 h 159"/>
              <a:gd name="T26" fmla="*/ 2147483647 w 33"/>
              <a:gd name="T27" fmla="*/ 2147483647 h 159"/>
              <a:gd name="T28" fmla="*/ 2147483647 w 33"/>
              <a:gd name="T29" fmla="*/ 0 h 15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3"/>
              <a:gd name="T46" fmla="*/ 0 h 159"/>
              <a:gd name="T47" fmla="*/ 33 w 33"/>
              <a:gd name="T48" fmla="*/ 159 h 15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3" h="159">
                <a:moveTo>
                  <a:pt x="30" y="0"/>
                </a:moveTo>
                <a:lnTo>
                  <a:pt x="22" y="38"/>
                </a:lnTo>
                <a:lnTo>
                  <a:pt x="22" y="66"/>
                </a:lnTo>
                <a:lnTo>
                  <a:pt x="30" y="99"/>
                </a:lnTo>
                <a:lnTo>
                  <a:pt x="33" y="131"/>
                </a:lnTo>
                <a:lnTo>
                  <a:pt x="33" y="159"/>
                </a:lnTo>
                <a:lnTo>
                  <a:pt x="18" y="159"/>
                </a:lnTo>
                <a:lnTo>
                  <a:pt x="0" y="150"/>
                </a:lnTo>
                <a:lnTo>
                  <a:pt x="18" y="150"/>
                </a:lnTo>
                <a:lnTo>
                  <a:pt x="26" y="145"/>
                </a:lnTo>
                <a:lnTo>
                  <a:pt x="26" y="99"/>
                </a:lnTo>
                <a:lnTo>
                  <a:pt x="18" y="61"/>
                </a:lnTo>
                <a:lnTo>
                  <a:pt x="22" y="24"/>
                </a:lnTo>
                <a:lnTo>
                  <a:pt x="26" y="5"/>
                </a:lnTo>
                <a:lnTo>
                  <a:pt x="30" y="0"/>
                </a:lnTo>
                <a:close/>
              </a:path>
            </a:pathLst>
          </a:custGeom>
          <a:solidFill>
            <a:srgbClr val="850202"/>
          </a:solidFill>
          <a:ln w="0">
            <a:solidFill>
              <a:srgbClr val="000000"/>
            </a:solidFill>
            <a:round/>
            <a:headEnd/>
            <a:tailEnd/>
          </a:ln>
        </p:spPr>
        <p:txBody>
          <a:bodyPr/>
          <a:lstStyle/>
          <a:p>
            <a:endParaRPr lang="en-GB" dirty="0">
              <a:solidFill>
                <a:srgbClr val="000000"/>
              </a:solidFill>
            </a:endParaRPr>
          </a:p>
        </p:txBody>
      </p:sp>
      <p:sp>
        <p:nvSpPr>
          <p:cNvPr id="54301" name="Freeform 29"/>
          <p:cNvSpPr>
            <a:spLocks/>
          </p:cNvSpPr>
          <p:nvPr/>
        </p:nvSpPr>
        <p:spPr bwMode="auto">
          <a:xfrm>
            <a:off x="2325688" y="3795713"/>
            <a:ext cx="69850" cy="163512"/>
          </a:xfrm>
          <a:custGeom>
            <a:avLst/>
            <a:gdLst>
              <a:gd name="T0" fmla="*/ 0 w 48"/>
              <a:gd name="T1" fmla="*/ 2147483647 h 103"/>
              <a:gd name="T2" fmla="*/ 2147483647 w 48"/>
              <a:gd name="T3" fmla="*/ 2147483647 h 103"/>
              <a:gd name="T4" fmla="*/ 2147483647 w 48"/>
              <a:gd name="T5" fmla="*/ 2147483647 h 103"/>
              <a:gd name="T6" fmla="*/ 2147483647 w 48"/>
              <a:gd name="T7" fmla="*/ 0 h 103"/>
              <a:gd name="T8" fmla="*/ 2147483647 w 48"/>
              <a:gd name="T9" fmla="*/ 2147483647 h 103"/>
              <a:gd name="T10" fmla="*/ 2147483647 w 48"/>
              <a:gd name="T11" fmla="*/ 2147483647 h 103"/>
              <a:gd name="T12" fmla="*/ 2147483647 w 48"/>
              <a:gd name="T13" fmla="*/ 2147483647 h 103"/>
              <a:gd name="T14" fmla="*/ 2147483647 w 48"/>
              <a:gd name="T15" fmla="*/ 2147483647 h 103"/>
              <a:gd name="T16" fmla="*/ 2147483647 w 48"/>
              <a:gd name="T17" fmla="*/ 2147483647 h 103"/>
              <a:gd name="T18" fmla="*/ 2147483647 w 48"/>
              <a:gd name="T19" fmla="*/ 2147483647 h 103"/>
              <a:gd name="T20" fmla="*/ 2147483647 w 48"/>
              <a:gd name="T21" fmla="*/ 2147483647 h 103"/>
              <a:gd name="T22" fmla="*/ 2147483647 w 48"/>
              <a:gd name="T23" fmla="*/ 2147483647 h 103"/>
              <a:gd name="T24" fmla="*/ 0 w 48"/>
              <a:gd name="T25" fmla="*/ 2147483647 h 10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8"/>
              <a:gd name="T40" fmla="*/ 0 h 103"/>
              <a:gd name="T41" fmla="*/ 48 w 48"/>
              <a:gd name="T42" fmla="*/ 103 h 10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8" h="103">
                <a:moveTo>
                  <a:pt x="0" y="33"/>
                </a:moveTo>
                <a:lnTo>
                  <a:pt x="22" y="14"/>
                </a:lnTo>
                <a:lnTo>
                  <a:pt x="37" y="5"/>
                </a:lnTo>
                <a:lnTo>
                  <a:pt x="44" y="0"/>
                </a:lnTo>
                <a:lnTo>
                  <a:pt x="41" y="24"/>
                </a:lnTo>
                <a:lnTo>
                  <a:pt x="41" y="61"/>
                </a:lnTo>
                <a:lnTo>
                  <a:pt x="44" y="80"/>
                </a:lnTo>
                <a:lnTo>
                  <a:pt x="48" y="103"/>
                </a:lnTo>
                <a:lnTo>
                  <a:pt x="37" y="71"/>
                </a:lnTo>
                <a:lnTo>
                  <a:pt x="33" y="38"/>
                </a:lnTo>
                <a:lnTo>
                  <a:pt x="33" y="14"/>
                </a:lnTo>
                <a:lnTo>
                  <a:pt x="4" y="33"/>
                </a:lnTo>
                <a:lnTo>
                  <a:pt x="0" y="33"/>
                </a:lnTo>
                <a:close/>
              </a:path>
            </a:pathLst>
          </a:custGeom>
          <a:solidFill>
            <a:srgbClr val="ABABA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dirty="0">
              <a:solidFill>
                <a:srgbClr val="000000"/>
              </a:solidFill>
            </a:endParaRPr>
          </a:p>
        </p:txBody>
      </p:sp>
      <p:sp>
        <p:nvSpPr>
          <p:cNvPr id="54302" name="Freeform 30"/>
          <p:cNvSpPr>
            <a:spLocks/>
          </p:cNvSpPr>
          <p:nvPr/>
        </p:nvSpPr>
        <p:spPr bwMode="auto">
          <a:xfrm>
            <a:off x="2325688" y="3795713"/>
            <a:ext cx="69850" cy="163512"/>
          </a:xfrm>
          <a:custGeom>
            <a:avLst/>
            <a:gdLst>
              <a:gd name="T0" fmla="*/ 0 w 48"/>
              <a:gd name="T1" fmla="*/ 2147483647 h 103"/>
              <a:gd name="T2" fmla="*/ 2147483647 w 48"/>
              <a:gd name="T3" fmla="*/ 2147483647 h 103"/>
              <a:gd name="T4" fmla="*/ 2147483647 w 48"/>
              <a:gd name="T5" fmla="*/ 2147483647 h 103"/>
              <a:gd name="T6" fmla="*/ 2147483647 w 48"/>
              <a:gd name="T7" fmla="*/ 0 h 103"/>
              <a:gd name="T8" fmla="*/ 2147483647 w 48"/>
              <a:gd name="T9" fmla="*/ 2147483647 h 103"/>
              <a:gd name="T10" fmla="*/ 2147483647 w 48"/>
              <a:gd name="T11" fmla="*/ 2147483647 h 103"/>
              <a:gd name="T12" fmla="*/ 2147483647 w 48"/>
              <a:gd name="T13" fmla="*/ 2147483647 h 103"/>
              <a:gd name="T14" fmla="*/ 2147483647 w 48"/>
              <a:gd name="T15" fmla="*/ 2147483647 h 103"/>
              <a:gd name="T16" fmla="*/ 2147483647 w 48"/>
              <a:gd name="T17" fmla="*/ 2147483647 h 103"/>
              <a:gd name="T18" fmla="*/ 2147483647 w 48"/>
              <a:gd name="T19" fmla="*/ 2147483647 h 103"/>
              <a:gd name="T20" fmla="*/ 2147483647 w 48"/>
              <a:gd name="T21" fmla="*/ 2147483647 h 103"/>
              <a:gd name="T22" fmla="*/ 2147483647 w 48"/>
              <a:gd name="T23" fmla="*/ 2147483647 h 103"/>
              <a:gd name="T24" fmla="*/ 0 w 48"/>
              <a:gd name="T25" fmla="*/ 2147483647 h 10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8"/>
              <a:gd name="T40" fmla="*/ 0 h 103"/>
              <a:gd name="T41" fmla="*/ 48 w 48"/>
              <a:gd name="T42" fmla="*/ 103 h 10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8" h="103">
                <a:moveTo>
                  <a:pt x="0" y="33"/>
                </a:moveTo>
                <a:lnTo>
                  <a:pt x="22" y="14"/>
                </a:lnTo>
                <a:lnTo>
                  <a:pt x="37" y="5"/>
                </a:lnTo>
                <a:lnTo>
                  <a:pt x="44" y="0"/>
                </a:lnTo>
                <a:lnTo>
                  <a:pt x="41" y="24"/>
                </a:lnTo>
                <a:lnTo>
                  <a:pt x="41" y="61"/>
                </a:lnTo>
                <a:lnTo>
                  <a:pt x="44" y="80"/>
                </a:lnTo>
                <a:lnTo>
                  <a:pt x="48" y="103"/>
                </a:lnTo>
                <a:lnTo>
                  <a:pt x="37" y="71"/>
                </a:lnTo>
                <a:lnTo>
                  <a:pt x="33" y="38"/>
                </a:lnTo>
                <a:lnTo>
                  <a:pt x="33" y="14"/>
                </a:lnTo>
                <a:lnTo>
                  <a:pt x="4" y="33"/>
                </a:lnTo>
                <a:lnTo>
                  <a:pt x="0" y="33"/>
                </a:lnTo>
                <a:close/>
              </a:path>
            </a:pathLst>
          </a:custGeom>
          <a:solidFill>
            <a:srgbClr val="850202"/>
          </a:solidFill>
          <a:ln w="0">
            <a:solidFill>
              <a:srgbClr val="000000"/>
            </a:solidFill>
            <a:round/>
            <a:headEnd/>
            <a:tailEnd/>
          </a:ln>
        </p:spPr>
        <p:txBody>
          <a:bodyPr/>
          <a:lstStyle/>
          <a:p>
            <a:endParaRPr lang="en-GB" dirty="0">
              <a:solidFill>
                <a:srgbClr val="000000"/>
              </a:solidFill>
            </a:endParaRPr>
          </a:p>
        </p:txBody>
      </p:sp>
      <p:sp>
        <p:nvSpPr>
          <p:cNvPr id="54303" name="Freeform 31"/>
          <p:cNvSpPr>
            <a:spLocks/>
          </p:cNvSpPr>
          <p:nvPr/>
        </p:nvSpPr>
        <p:spPr bwMode="auto">
          <a:xfrm>
            <a:off x="1806575" y="3490913"/>
            <a:ext cx="141288" cy="423862"/>
          </a:xfrm>
          <a:custGeom>
            <a:avLst/>
            <a:gdLst>
              <a:gd name="T0" fmla="*/ 2147483647 w 96"/>
              <a:gd name="T1" fmla="*/ 2147483647 h 267"/>
              <a:gd name="T2" fmla="*/ 2147483647 w 96"/>
              <a:gd name="T3" fmla="*/ 2147483647 h 267"/>
              <a:gd name="T4" fmla="*/ 2147483647 w 96"/>
              <a:gd name="T5" fmla="*/ 2147483647 h 267"/>
              <a:gd name="T6" fmla="*/ 2147483647 w 96"/>
              <a:gd name="T7" fmla="*/ 2147483647 h 267"/>
              <a:gd name="T8" fmla="*/ 2147483647 w 96"/>
              <a:gd name="T9" fmla="*/ 2147483647 h 267"/>
              <a:gd name="T10" fmla="*/ 2147483647 w 96"/>
              <a:gd name="T11" fmla="*/ 2147483647 h 267"/>
              <a:gd name="T12" fmla="*/ 2147483647 w 96"/>
              <a:gd name="T13" fmla="*/ 2147483647 h 267"/>
              <a:gd name="T14" fmla="*/ 2147483647 w 96"/>
              <a:gd name="T15" fmla="*/ 2147483647 h 267"/>
              <a:gd name="T16" fmla="*/ 2147483647 w 96"/>
              <a:gd name="T17" fmla="*/ 2147483647 h 267"/>
              <a:gd name="T18" fmla="*/ 2147483647 w 96"/>
              <a:gd name="T19" fmla="*/ 2147483647 h 267"/>
              <a:gd name="T20" fmla="*/ 2147483647 w 96"/>
              <a:gd name="T21" fmla="*/ 2147483647 h 267"/>
              <a:gd name="T22" fmla="*/ 2147483647 w 96"/>
              <a:gd name="T23" fmla="*/ 2147483647 h 267"/>
              <a:gd name="T24" fmla="*/ 2147483647 w 96"/>
              <a:gd name="T25" fmla="*/ 2147483647 h 267"/>
              <a:gd name="T26" fmla="*/ 0 w 96"/>
              <a:gd name="T27" fmla="*/ 2147483647 h 267"/>
              <a:gd name="T28" fmla="*/ 0 w 96"/>
              <a:gd name="T29" fmla="*/ 0 h 26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96"/>
              <a:gd name="T46" fmla="*/ 0 h 267"/>
              <a:gd name="T47" fmla="*/ 96 w 96"/>
              <a:gd name="T48" fmla="*/ 267 h 26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96" h="267">
                <a:moveTo>
                  <a:pt x="96" y="267"/>
                </a:moveTo>
                <a:lnTo>
                  <a:pt x="88" y="248"/>
                </a:lnTo>
                <a:lnTo>
                  <a:pt x="81" y="230"/>
                </a:lnTo>
                <a:lnTo>
                  <a:pt x="74" y="206"/>
                </a:lnTo>
                <a:lnTo>
                  <a:pt x="66" y="188"/>
                </a:lnTo>
                <a:lnTo>
                  <a:pt x="59" y="169"/>
                </a:lnTo>
                <a:lnTo>
                  <a:pt x="48" y="150"/>
                </a:lnTo>
                <a:lnTo>
                  <a:pt x="40" y="131"/>
                </a:lnTo>
                <a:lnTo>
                  <a:pt x="33" y="108"/>
                </a:lnTo>
                <a:lnTo>
                  <a:pt x="26" y="89"/>
                </a:lnTo>
                <a:lnTo>
                  <a:pt x="18" y="71"/>
                </a:lnTo>
                <a:lnTo>
                  <a:pt x="11" y="52"/>
                </a:lnTo>
                <a:lnTo>
                  <a:pt x="4" y="33"/>
                </a:lnTo>
                <a:lnTo>
                  <a:pt x="0" y="14"/>
                </a:lnTo>
                <a:lnTo>
                  <a:pt x="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04" name="Freeform 32"/>
          <p:cNvSpPr>
            <a:spLocks/>
          </p:cNvSpPr>
          <p:nvPr/>
        </p:nvSpPr>
        <p:spPr bwMode="auto">
          <a:xfrm>
            <a:off x="3505200" y="4695825"/>
            <a:ext cx="106363" cy="735013"/>
          </a:xfrm>
          <a:custGeom>
            <a:avLst/>
            <a:gdLst>
              <a:gd name="T0" fmla="*/ 2147483647 w 73"/>
              <a:gd name="T1" fmla="*/ 2147483647 h 463"/>
              <a:gd name="T2" fmla="*/ 2147483647 w 73"/>
              <a:gd name="T3" fmla="*/ 2147483647 h 463"/>
              <a:gd name="T4" fmla="*/ 0 w 73"/>
              <a:gd name="T5" fmla="*/ 2147483647 h 463"/>
              <a:gd name="T6" fmla="*/ 2147483647 w 73"/>
              <a:gd name="T7" fmla="*/ 2147483647 h 463"/>
              <a:gd name="T8" fmla="*/ 2147483647 w 73"/>
              <a:gd name="T9" fmla="*/ 2147483647 h 463"/>
              <a:gd name="T10" fmla="*/ 2147483647 w 73"/>
              <a:gd name="T11" fmla="*/ 0 h 463"/>
              <a:gd name="T12" fmla="*/ 2147483647 w 73"/>
              <a:gd name="T13" fmla="*/ 0 h 463"/>
              <a:gd name="T14" fmla="*/ 2147483647 w 73"/>
              <a:gd name="T15" fmla="*/ 2147483647 h 463"/>
              <a:gd name="T16" fmla="*/ 2147483647 w 73"/>
              <a:gd name="T17" fmla="*/ 2147483647 h 463"/>
              <a:gd name="T18" fmla="*/ 2147483647 w 73"/>
              <a:gd name="T19" fmla="*/ 2147483647 h 463"/>
              <a:gd name="T20" fmla="*/ 2147483647 w 73"/>
              <a:gd name="T21" fmla="*/ 2147483647 h 463"/>
              <a:gd name="T22" fmla="*/ 2147483647 w 73"/>
              <a:gd name="T23" fmla="*/ 2147483647 h 463"/>
              <a:gd name="T24" fmla="*/ 2147483647 w 73"/>
              <a:gd name="T25" fmla="*/ 2147483647 h 4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
              <a:gd name="T40" fmla="*/ 0 h 463"/>
              <a:gd name="T41" fmla="*/ 73 w 73"/>
              <a:gd name="T42" fmla="*/ 463 h 46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 h="463">
                <a:moveTo>
                  <a:pt x="14" y="463"/>
                </a:moveTo>
                <a:lnTo>
                  <a:pt x="11" y="145"/>
                </a:lnTo>
                <a:lnTo>
                  <a:pt x="0" y="37"/>
                </a:lnTo>
                <a:lnTo>
                  <a:pt x="18" y="4"/>
                </a:lnTo>
                <a:lnTo>
                  <a:pt x="22" y="4"/>
                </a:lnTo>
                <a:lnTo>
                  <a:pt x="29" y="0"/>
                </a:lnTo>
                <a:lnTo>
                  <a:pt x="37" y="0"/>
                </a:lnTo>
                <a:lnTo>
                  <a:pt x="44" y="4"/>
                </a:lnTo>
                <a:lnTo>
                  <a:pt x="48" y="4"/>
                </a:lnTo>
                <a:lnTo>
                  <a:pt x="51" y="9"/>
                </a:lnTo>
                <a:lnTo>
                  <a:pt x="59" y="14"/>
                </a:lnTo>
                <a:lnTo>
                  <a:pt x="73" y="323"/>
                </a:lnTo>
                <a:lnTo>
                  <a:pt x="14" y="463"/>
                </a:lnTo>
                <a:close/>
              </a:path>
            </a:pathLst>
          </a:custGeom>
          <a:solidFill>
            <a:srgbClr val="FFC283"/>
          </a:solidFill>
          <a:ln w="0">
            <a:solidFill>
              <a:srgbClr val="000000"/>
            </a:solidFill>
            <a:round/>
            <a:headEnd/>
            <a:tailEnd/>
          </a:ln>
        </p:spPr>
        <p:txBody>
          <a:bodyPr/>
          <a:lstStyle/>
          <a:p>
            <a:endParaRPr lang="en-GB" dirty="0">
              <a:solidFill>
                <a:srgbClr val="000000"/>
              </a:solidFill>
            </a:endParaRPr>
          </a:p>
        </p:txBody>
      </p:sp>
      <p:sp>
        <p:nvSpPr>
          <p:cNvPr id="54305" name="Freeform 33"/>
          <p:cNvSpPr>
            <a:spLocks/>
          </p:cNvSpPr>
          <p:nvPr/>
        </p:nvSpPr>
        <p:spPr bwMode="auto">
          <a:xfrm>
            <a:off x="3505200" y="4695825"/>
            <a:ext cx="106363" cy="735013"/>
          </a:xfrm>
          <a:custGeom>
            <a:avLst/>
            <a:gdLst>
              <a:gd name="T0" fmla="*/ 2147483647 w 73"/>
              <a:gd name="T1" fmla="*/ 2147483647 h 463"/>
              <a:gd name="T2" fmla="*/ 2147483647 w 73"/>
              <a:gd name="T3" fmla="*/ 2147483647 h 463"/>
              <a:gd name="T4" fmla="*/ 0 w 73"/>
              <a:gd name="T5" fmla="*/ 2147483647 h 463"/>
              <a:gd name="T6" fmla="*/ 2147483647 w 73"/>
              <a:gd name="T7" fmla="*/ 2147483647 h 463"/>
              <a:gd name="T8" fmla="*/ 2147483647 w 73"/>
              <a:gd name="T9" fmla="*/ 2147483647 h 463"/>
              <a:gd name="T10" fmla="*/ 2147483647 w 73"/>
              <a:gd name="T11" fmla="*/ 0 h 463"/>
              <a:gd name="T12" fmla="*/ 2147483647 w 73"/>
              <a:gd name="T13" fmla="*/ 0 h 463"/>
              <a:gd name="T14" fmla="*/ 2147483647 w 73"/>
              <a:gd name="T15" fmla="*/ 2147483647 h 463"/>
              <a:gd name="T16" fmla="*/ 2147483647 w 73"/>
              <a:gd name="T17" fmla="*/ 2147483647 h 463"/>
              <a:gd name="T18" fmla="*/ 2147483647 w 73"/>
              <a:gd name="T19" fmla="*/ 2147483647 h 463"/>
              <a:gd name="T20" fmla="*/ 2147483647 w 73"/>
              <a:gd name="T21" fmla="*/ 2147483647 h 463"/>
              <a:gd name="T22" fmla="*/ 2147483647 w 73"/>
              <a:gd name="T23" fmla="*/ 2147483647 h 463"/>
              <a:gd name="T24" fmla="*/ 2147483647 w 73"/>
              <a:gd name="T25" fmla="*/ 2147483647 h 463"/>
              <a:gd name="T26" fmla="*/ 2147483647 w 73"/>
              <a:gd name="T27" fmla="*/ 2147483647 h 463"/>
              <a:gd name="T28" fmla="*/ 2147483647 w 73"/>
              <a:gd name="T29" fmla="*/ 2147483647 h 46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3"/>
              <a:gd name="T46" fmla="*/ 0 h 463"/>
              <a:gd name="T47" fmla="*/ 73 w 73"/>
              <a:gd name="T48" fmla="*/ 463 h 46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3" h="463">
                <a:moveTo>
                  <a:pt x="14" y="463"/>
                </a:moveTo>
                <a:lnTo>
                  <a:pt x="11" y="145"/>
                </a:lnTo>
                <a:lnTo>
                  <a:pt x="0" y="37"/>
                </a:lnTo>
                <a:lnTo>
                  <a:pt x="18" y="4"/>
                </a:lnTo>
                <a:lnTo>
                  <a:pt x="22" y="4"/>
                </a:lnTo>
                <a:lnTo>
                  <a:pt x="29" y="0"/>
                </a:lnTo>
                <a:lnTo>
                  <a:pt x="37" y="0"/>
                </a:lnTo>
                <a:lnTo>
                  <a:pt x="44" y="4"/>
                </a:lnTo>
                <a:lnTo>
                  <a:pt x="48" y="4"/>
                </a:lnTo>
                <a:lnTo>
                  <a:pt x="51" y="9"/>
                </a:lnTo>
                <a:lnTo>
                  <a:pt x="59" y="14"/>
                </a:lnTo>
                <a:lnTo>
                  <a:pt x="73" y="323"/>
                </a:lnTo>
                <a:lnTo>
                  <a:pt x="14" y="463"/>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06" name="Freeform 34"/>
          <p:cNvSpPr>
            <a:spLocks/>
          </p:cNvSpPr>
          <p:nvPr/>
        </p:nvSpPr>
        <p:spPr bwMode="auto">
          <a:xfrm>
            <a:off x="3422650" y="4702175"/>
            <a:ext cx="168275" cy="781050"/>
          </a:xfrm>
          <a:custGeom>
            <a:avLst/>
            <a:gdLst>
              <a:gd name="T0" fmla="*/ 2147483647 w 115"/>
              <a:gd name="T1" fmla="*/ 2147483647 h 492"/>
              <a:gd name="T2" fmla="*/ 2147483647 w 115"/>
              <a:gd name="T3" fmla="*/ 2147483647 h 492"/>
              <a:gd name="T4" fmla="*/ 2147483647 w 115"/>
              <a:gd name="T5" fmla="*/ 2147483647 h 492"/>
              <a:gd name="T6" fmla="*/ 2147483647 w 115"/>
              <a:gd name="T7" fmla="*/ 2147483647 h 492"/>
              <a:gd name="T8" fmla="*/ 2147483647 w 115"/>
              <a:gd name="T9" fmla="*/ 2147483647 h 492"/>
              <a:gd name="T10" fmla="*/ 2147483647 w 115"/>
              <a:gd name="T11" fmla="*/ 2147483647 h 492"/>
              <a:gd name="T12" fmla="*/ 2147483647 w 115"/>
              <a:gd name="T13" fmla="*/ 2147483647 h 492"/>
              <a:gd name="T14" fmla="*/ 2147483647 w 115"/>
              <a:gd name="T15" fmla="*/ 2147483647 h 492"/>
              <a:gd name="T16" fmla="*/ 2147483647 w 115"/>
              <a:gd name="T17" fmla="*/ 2147483647 h 492"/>
              <a:gd name="T18" fmla="*/ 2147483647 w 115"/>
              <a:gd name="T19" fmla="*/ 2147483647 h 492"/>
              <a:gd name="T20" fmla="*/ 2147483647 w 115"/>
              <a:gd name="T21" fmla="*/ 2147483647 h 492"/>
              <a:gd name="T22" fmla="*/ 2147483647 w 115"/>
              <a:gd name="T23" fmla="*/ 2147483647 h 492"/>
              <a:gd name="T24" fmla="*/ 2147483647 w 115"/>
              <a:gd name="T25" fmla="*/ 2147483647 h 492"/>
              <a:gd name="T26" fmla="*/ 2147483647 w 115"/>
              <a:gd name="T27" fmla="*/ 2147483647 h 492"/>
              <a:gd name="T28" fmla="*/ 2147483647 w 115"/>
              <a:gd name="T29" fmla="*/ 2147483647 h 492"/>
              <a:gd name="T30" fmla="*/ 2147483647 w 115"/>
              <a:gd name="T31" fmla="*/ 2147483647 h 492"/>
              <a:gd name="T32" fmla="*/ 2147483647 w 115"/>
              <a:gd name="T33" fmla="*/ 2147483647 h 492"/>
              <a:gd name="T34" fmla="*/ 2147483647 w 115"/>
              <a:gd name="T35" fmla="*/ 2147483647 h 492"/>
              <a:gd name="T36" fmla="*/ 2147483647 w 115"/>
              <a:gd name="T37" fmla="*/ 2147483647 h 492"/>
              <a:gd name="T38" fmla="*/ 2147483647 w 115"/>
              <a:gd name="T39" fmla="*/ 2147483647 h 492"/>
              <a:gd name="T40" fmla="*/ 2147483647 w 115"/>
              <a:gd name="T41" fmla="*/ 2147483647 h 492"/>
              <a:gd name="T42" fmla="*/ 2147483647 w 115"/>
              <a:gd name="T43" fmla="*/ 2147483647 h 492"/>
              <a:gd name="T44" fmla="*/ 2147483647 w 115"/>
              <a:gd name="T45" fmla="*/ 2147483647 h 492"/>
              <a:gd name="T46" fmla="*/ 2147483647 w 115"/>
              <a:gd name="T47" fmla="*/ 2147483647 h 492"/>
              <a:gd name="T48" fmla="*/ 2147483647 w 115"/>
              <a:gd name="T49" fmla="*/ 2147483647 h 492"/>
              <a:gd name="T50" fmla="*/ 2147483647 w 115"/>
              <a:gd name="T51" fmla="*/ 2147483647 h 492"/>
              <a:gd name="T52" fmla="*/ 2147483647 w 115"/>
              <a:gd name="T53" fmla="*/ 2147483647 h 492"/>
              <a:gd name="T54" fmla="*/ 2147483647 w 115"/>
              <a:gd name="T55" fmla="*/ 2147483647 h 492"/>
              <a:gd name="T56" fmla="*/ 2147483647 w 115"/>
              <a:gd name="T57" fmla="*/ 2147483647 h 492"/>
              <a:gd name="T58" fmla="*/ 2147483647 w 115"/>
              <a:gd name="T59" fmla="*/ 2147483647 h 492"/>
              <a:gd name="T60" fmla="*/ 2147483647 w 115"/>
              <a:gd name="T61" fmla="*/ 2147483647 h 492"/>
              <a:gd name="T62" fmla="*/ 2147483647 w 115"/>
              <a:gd name="T63" fmla="*/ 2147483647 h 492"/>
              <a:gd name="T64" fmla="*/ 2147483647 w 115"/>
              <a:gd name="T65" fmla="*/ 2147483647 h 492"/>
              <a:gd name="T66" fmla="*/ 2147483647 w 115"/>
              <a:gd name="T67" fmla="*/ 2147483647 h 492"/>
              <a:gd name="T68" fmla="*/ 0 w 115"/>
              <a:gd name="T69" fmla="*/ 2147483647 h 492"/>
              <a:gd name="T70" fmla="*/ 0 w 115"/>
              <a:gd name="T71" fmla="*/ 2147483647 h 492"/>
              <a:gd name="T72" fmla="*/ 2147483647 w 115"/>
              <a:gd name="T73" fmla="*/ 2147483647 h 492"/>
              <a:gd name="T74" fmla="*/ 2147483647 w 115"/>
              <a:gd name="T75" fmla="*/ 2147483647 h 492"/>
              <a:gd name="T76" fmla="*/ 2147483647 w 115"/>
              <a:gd name="T77" fmla="*/ 2147483647 h 492"/>
              <a:gd name="T78" fmla="*/ 2147483647 w 115"/>
              <a:gd name="T79" fmla="*/ 2147483647 h 492"/>
              <a:gd name="T80" fmla="*/ 2147483647 w 115"/>
              <a:gd name="T81" fmla="*/ 2147483647 h 492"/>
              <a:gd name="T82" fmla="*/ 2147483647 w 115"/>
              <a:gd name="T83" fmla="*/ 2147483647 h 492"/>
              <a:gd name="T84" fmla="*/ 2147483647 w 115"/>
              <a:gd name="T85" fmla="*/ 2147483647 h 492"/>
              <a:gd name="T86" fmla="*/ 2147483647 w 115"/>
              <a:gd name="T87" fmla="*/ 2147483647 h 492"/>
              <a:gd name="T88" fmla="*/ 2147483647 w 115"/>
              <a:gd name="T89" fmla="*/ 2147483647 h 492"/>
              <a:gd name="T90" fmla="*/ 2147483647 w 115"/>
              <a:gd name="T91" fmla="*/ 2147483647 h 492"/>
              <a:gd name="T92" fmla="*/ 2147483647 w 115"/>
              <a:gd name="T93" fmla="*/ 2147483647 h 492"/>
              <a:gd name="T94" fmla="*/ 2147483647 w 115"/>
              <a:gd name="T95" fmla="*/ 2147483647 h 492"/>
              <a:gd name="T96" fmla="*/ 2147483647 w 115"/>
              <a:gd name="T97" fmla="*/ 2147483647 h 492"/>
              <a:gd name="T98" fmla="*/ 2147483647 w 115"/>
              <a:gd name="T99" fmla="*/ 2147483647 h 492"/>
              <a:gd name="T100" fmla="*/ 2147483647 w 115"/>
              <a:gd name="T101" fmla="*/ 2147483647 h 492"/>
              <a:gd name="T102" fmla="*/ 2147483647 w 115"/>
              <a:gd name="T103" fmla="*/ 2147483647 h 492"/>
              <a:gd name="T104" fmla="*/ 2147483647 w 115"/>
              <a:gd name="T105" fmla="*/ 2147483647 h 492"/>
              <a:gd name="T106" fmla="*/ 2147483647 w 115"/>
              <a:gd name="T107" fmla="*/ 0 h 492"/>
              <a:gd name="T108" fmla="*/ 2147483647 w 115"/>
              <a:gd name="T109" fmla="*/ 2147483647 h 49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5"/>
              <a:gd name="T166" fmla="*/ 0 h 492"/>
              <a:gd name="T167" fmla="*/ 115 w 115"/>
              <a:gd name="T168" fmla="*/ 492 h 492"/>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5" h="492">
                <a:moveTo>
                  <a:pt x="67" y="14"/>
                </a:moveTo>
                <a:lnTo>
                  <a:pt x="67" y="19"/>
                </a:lnTo>
                <a:lnTo>
                  <a:pt x="63" y="28"/>
                </a:lnTo>
                <a:lnTo>
                  <a:pt x="63" y="38"/>
                </a:lnTo>
                <a:lnTo>
                  <a:pt x="63" y="47"/>
                </a:lnTo>
                <a:lnTo>
                  <a:pt x="67" y="52"/>
                </a:lnTo>
                <a:lnTo>
                  <a:pt x="67" y="61"/>
                </a:lnTo>
                <a:lnTo>
                  <a:pt x="67" y="66"/>
                </a:lnTo>
                <a:lnTo>
                  <a:pt x="70" y="75"/>
                </a:lnTo>
                <a:lnTo>
                  <a:pt x="74" y="85"/>
                </a:lnTo>
                <a:lnTo>
                  <a:pt x="78" y="94"/>
                </a:lnTo>
                <a:lnTo>
                  <a:pt x="81" y="103"/>
                </a:lnTo>
                <a:lnTo>
                  <a:pt x="85" y="117"/>
                </a:lnTo>
                <a:lnTo>
                  <a:pt x="85" y="169"/>
                </a:lnTo>
                <a:lnTo>
                  <a:pt x="89" y="216"/>
                </a:lnTo>
                <a:lnTo>
                  <a:pt x="115" y="483"/>
                </a:lnTo>
                <a:lnTo>
                  <a:pt x="111" y="492"/>
                </a:lnTo>
                <a:lnTo>
                  <a:pt x="104" y="487"/>
                </a:lnTo>
                <a:lnTo>
                  <a:pt x="81" y="487"/>
                </a:lnTo>
                <a:lnTo>
                  <a:pt x="59" y="478"/>
                </a:lnTo>
                <a:lnTo>
                  <a:pt x="45" y="464"/>
                </a:lnTo>
                <a:lnTo>
                  <a:pt x="41" y="450"/>
                </a:lnTo>
                <a:lnTo>
                  <a:pt x="37" y="431"/>
                </a:lnTo>
                <a:lnTo>
                  <a:pt x="37" y="417"/>
                </a:lnTo>
                <a:lnTo>
                  <a:pt x="37" y="398"/>
                </a:lnTo>
                <a:lnTo>
                  <a:pt x="37" y="384"/>
                </a:lnTo>
                <a:lnTo>
                  <a:pt x="37" y="370"/>
                </a:lnTo>
                <a:lnTo>
                  <a:pt x="37" y="366"/>
                </a:lnTo>
                <a:lnTo>
                  <a:pt x="33" y="351"/>
                </a:lnTo>
                <a:lnTo>
                  <a:pt x="26" y="342"/>
                </a:lnTo>
                <a:lnTo>
                  <a:pt x="22" y="337"/>
                </a:lnTo>
                <a:lnTo>
                  <a:pt x="15" y="323"/>
                </a:lnTo>
                <a:lnTo>
                  <a:pt x="8" y="309"/>
                </a:lnTo>
                <a:lnTo>
                  <a:pt x="4" y="286"/>
                </a:lnTo>
                <a:lnTo>
                  <a:pt x="0" y="258"/>
                </a:lnTo>
                <a:lnTo>
                  <a:pt x="0" y="244"/>
                </a:lnTo>
                <a:lnTo>
                  <a:pt x="8" y="225"/>
                </a:lnTo>
                <a:lnTo>
                  <a:pt x="11" y="211"/>
                </a:lnTo>
                <a:lnTo>
                  <a:pt x="19" y="197"/>
                </a:lnTo>
                <a:lnTo>
                  <a:pt x="30" y="188"/>
                </a:lnTo>
                <a:lnTo>
                  <a:pt x="41" y="178"/>
                </a:lnTo>
                <a:lnTo>
                  <a:pt x="52" y="169"/>
                </a:lnTo>
                <a:lnTo>
                  <a:pt x="56" y="160"/>
                </a:lnTo>
                <a:lnTo>
                  <a:pt x="59" y="136"/>
                </a:lnTo>
                <a:lnTo>
                  <a:pt x="56" y="108"/>
                </a:lnTo>
                <a:lnTo>
                  <a:pt x="48" y="80"/>
                </a:lnTo>
                <a:lnTo>
                  <a:pt x="45" y="57"/>
                </a:lnTo>
                <a:lnTo>
                  <a:pt x="48" y="47"/>
                </a:lnTo>
                <a:lnTo>
                  <a:pt x="48" y="38"/>
                </a:lnTo>
                <a:lnTo>
                  <a:pt x="52" y="28"/>
                </a:lnTo>
                <a:lnTo>
                  <a:pt x="56" y="19"/>
                </a:lnTo>
                <a:lnTo>
                  <a:pt x="63" y="14"/>
                </a:lnTo>
                <a:lnTo>
                  <a:pt x="67" y="5"/>
                </a:lnTo>
                <a:lnTo>
                  <a:pt x="74" y="0"/>
                </a:lnTo>
                <a:lnTo>
                  <a:pt x="67" y="14"/>
                </a:lnTo>
                <a:close/>
              </a:path>
            </a:pathLst>
          </a:custGeom>
          <a:solidFill>
            <a:srgbClr val="854002"/>
          </a:solidFill>
          <a:ln w="0">
            <a:solidFill>
              <a:srgbClr val="000000"/>
            </a:solidFill>
            <a:round/>
            <a:headEnd/>
            <a:tailEnd/>
          </a:ln>
        </p:spPr>
        <p:txBody>
          <a:bodyPr/>
          <a:lstStyle/>
          <a:p>
            <a:endParaRPr lang="en-GB" dirty="0">
              <a:solidFill>
                <a:srgbClr val="000000"/>
              </a:solidFill>
            </a:endParaRPr>
          </a:p>
        </p:txBody>
      </p:sp>
      <p:sp>
        <p:nvSpPr>
          <p:cNvPr id="54307" name="Freeform 35"/>
          <p:cNvSpPr>
            <a:spLocks/>
          </p:cNvSpPr>
          <p:nvPr/>
        </p:nvSpPr>
        <p:spPr bwMode="auto">
          <a:xfrm>
            <a:off x="2212975" y="2927350"/>
            <a:ext cx="122238" cy="28575"/>
          </a:xfrm>
          <a:custGeom>
            <a:avLst/>
            <a:gdLst>
              <a:gd name="T0" fmla="*/ 0 w 84"/>
              <a:gd name="T1" fmla="*/ 2147483647 h 18"/>
              <a:gd name="T2" fmla="*/ 2147483647 w 84"/>
              <a:gd name="T3" fmla="*/ 2147483647 h 18"/>
              <a:gd name="T4" fmla="*/ 2147483647 w 84"/>
              <a:gd name="T5" fmla="*/ 2147483647 h 18"/>
              <a:gd name="T6" fmla="*/ 2147483647 w 84"/>
              <a:gd name="T7" fmla="*/ 0 h 18"/>
              <a:gd name="T8" fmla="*/ 2147483647 w 84"/>
              <a:gd name="T9" fmla="*/ 0 h 18"/>
              <a:gd name="T10" fmla="*/ 2147483647 w 84"/>
              <a:gd name="T11" fmla="*/ 0 h 18"/>
              <a:gd name="T12" fmla="*/ 2147483647 w 84"/>
              <a:gd name="T13" fmla="*/ 0 h 18"/>
              <a:gd name="T14" fmla="*/ 2147483647 w 84"/>
              <a:gd name="T15" fmla="*/ 0 h 18"/>
              <a:gd name="T16" fmla="*/ 2147483647 w 84"/>
              <a:gd name="T17" fmla="*/ 2147483647 h 18"/>
              <a:gd name="T18" fmla="*/ 2147483647 w 84"/>
              <a:gd name="T19" fmla="*/ 2147483647 h 18"/>
              <a:gd name="T20" fmla="*/ 2147483647 w 84"/>
              <a:gd name="T21" fmla="*/ 2147483647 h 18"/>
              <a:gd name="T22" fmla="*/ 2147483647 w 84"/>
              <a:gd name="T23" fmla="*/ 2147483647 h 18"/>
              <a:gd name="T24" fmla="*/ 2147483647 w 84"/>
              <a:gd name="T25" fmla="*/ 2147483647 h 18"/>
              <a:gd name="T26" fmla="*/ 2147483647 w 84"/>
              <a:gd name="T27" fmla="*/ 2147483647 h 18"/>
              <a:gd name="T28" fmla="*/ 2147483647 w 84"/>
              <a:gd name="T29" fmla="*/ 2147483647 h 18"/>
              <a:gd name="T30" fmla="*/ 2147483647 w 84"/>
              <a:gd name="T31" fmla="*/ 0 h 18"/>
              <a:gd name="T32" fmla="*/ 2147483647 w 84"/>
              <a:gd name="T33" fmla="*/ 2147483647 h 18"/>
              <a:gd name="T34" fmla="*/ 2147483647 w 84"/>
              <a:gd name="T35" fmla="*/ 2147483647 h 18"/>
              <a:gd name="T36" fmla="*/ 2147483647 w 84"/>
              <a:gd name="T37" fmla="*/ 2147483647 h 18"/>
              <a:gd name="T38" fmla="*/ 2147483647 w 84"/>
              <a:gd name="T39" fmla="*/ 2147483647 h 18"/>
              <a:gd name="T40" fmla="*/ 2147483647 w 84"/>
              <a:gd name="T41" fmla="*/ 2147483647 h 18"/>
              <a:gd name="T42" fmla="*/ 2147483647 w 84"/>
              <a:gd name="T43" fmla="*/ 2147483647 h 18"/>
              <a:gd name="T44" fmla="*/ 2147483647 w 84"/>
              <a:gd name="T45" fmla="*/ 2147483647 h 18"/>
              <a:gd name="T46" fmla="*/ 2147483647 w 84"/>
              <a:gd name="T47" fmla="*/ 2147483647 h 18"/>
              <a:gd name="T48" fmla="*/ 2147483647 w 84"/>
              <a:gd name="T49" fmla="*/ 2147483647 h 18"/>
              <a:gd name="T50" fmla="*/ 2147483647 w 84"/>
              <a:gd name="T51" fmla="*/ 2147483647 h 18"/>
              <a:gd name="T52" fmla="*/ 2147483647 w 84"/>
              <a:gd name="T53" fmla="*/ 2147483647 h 18"/>
              <a:gd name="T54" fmla="*/ 2147483647 w 84"/>
              <a:gd name="T55" fmla="*/ 2147483647 h 18"/>
              <a:gd name="T56" fmla="*/ 2147483647 w 84"/>
              <a:gd name="T57" fmla="*/ 2147483647 h 18"/>
              <a:gd name="T58" fmla="*/ 0 w 84"/>
              <a:gd name="T59" fmla="*/ 2147483647 h 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4"/>
              <a:gd name="T91" fmla="*/ 0 h 18"/>
              <a:gd name="T92" fmla="*/ 84 w 84"/>
              <a:gd name="T93" fmla="*/ 18 h 1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4" h="18">
                <a:moveTo>
                  <a:pt x="0" y="4"/>
                </a:moveTo>
                <a:lnTo>
                  <a:pt x="3" y="4"/>
                </a:lnTo>
                <a:lnTo>
                  <a:pt x="7" y="4"/>
                </a:lnTo>
                <a:lnTo>
                  <a:pt x="11" y="0"/>
                </a:lnTo>
                <a:lnTo>
                  <a:pt x="18" y="0"/>
                </a:lnTo>
                <a:lnTo>
                  <a:pt x="25" y="0"/>
                </a:lnTo>
                <a:lnTo>
                  <a:pt x="33" y="0"/>
                </a:lnTo>
                <a:lnTo>
                  <a:pt x="44" y="0"/>
                </a:lnTo>
                <a:lnTo>
                  <a:pt x="48" y="4"/>
                </a:lnTo>
                <a:lnTo>
                  <a:pt x="55" y="4"/>
                </a:lnTo>
                <a:lnTo>
                  <a:pt x="59" y="4"/>
                </a:lnTo>
                <a:lnTo>
                  <a:pt x="66" y="4"/>
                </a:lnTo>
                <a:lnTo>
                  <a:pt x="70" y="4"/>
                </a:lnTo>
                <a:lnTo>
                  <a:pt x="73" y="4"/>
                </a:lnTo>
                <a:lnTo>
                  <a:pt x="81" y="4"/>
                </a:lnTo>
                <a:lnTo>
                  <a:pt x="84" y="0"/>
                </a:lnTo>
                <a:lnTo>
                  <a:pt x="84" y="4"/>
                </a:lnTo>
                <a:lnTo>
                  <a:pt x="81" y="14"/>
                </a:lnTo>
                <a:lnTo>
                  <a:pt x="77" y="14"/>
                </a:lnTo>
                <a:lnTo>
                  <a:pt x="73" y="18"/>
                </a:lnTo>
                <a:lnTo>
                  <a:pt x="66" y="18"/>
                </a:lnTo>
                <a:lnTo>
                  <a:pt x="59" y="18"/>
                </a:lnTo>
                <a:lnTo>
                  <a:pt x="55" y="14"/>
                </a:lnTo>
                <a:lnTo>
                  <a:pt x="48" y="14"/>
                </a:lnTo>
                <a:lnTo>
                  <a:pt x="40" y="14"/>
                </a:lnTo>
                <a:lnTo>
                  <a:pt x="25" y="9"/>
                </a:lnTo>
                <a:lnTo>
                  <a:pt x="18" y="9"/>
                </a:lnTo>
                <a:lnTo>
                  <a:pt x="11" y="4"/>
                </a:lnTo>
                <a:lnTo>
                  <a:pt x="3" y="4"/>
                </a:lnTo>
                <a:lnTo>
                  <a:pt x="0" y="4"/>
                </a:lnTo>
                <a:close/>
              </a:path>
            </a:pathLst>
          </a:custGeom>
          <a:solidFill>
            <a:srgbClr val="854002"/>
          </a:solidFill>
          <a:ln w="0">
            <a:solidFill>
              <a:srgbClr val="000000"/>
            </a:solidFill>
            <a:round/>
            <a:headEnd/>
            <a:tailEnd/>
          </a:ln>
        </p:spPr>
        <p:txBody>
          <a:bodyPr/>
          <a:lstStyle/>
          <a:p>
            <a:endParaRPr lang="en-GB" dirty="0">
              <a:solidFill>
                <a:srgbClr val="000000"/>
              </a:solidFill>
            </a:endParaRPr>
          </a:p>
        </p:txBody>
      </p:sp>
      <p:sp>
        <p:nvSpPr>
          <p:cNvPr id="54308" name="Freeform 36"/>
          <p:cNvSpPr>
            <a:spLocks/>
          </p:cNvSpPr>
          <p:nvPr/>
        </p:nvSpPr>
        <p:spPr bwMode="auto">
          <a:xfrm>
            <a:off x="1800225" y="2667000"/>
            <a:ext cx="228600" cy="103188"/>
          </a:xfrm>
          <a:custGeom>
            <a:avLst/>
            <a:gdLst>
              <a:gd name="T0" fmla="*/ 0 w 155"/>
              <a:gd name="T1" fmla="*/ 2147483647 h 65"/>
              <a:gd name="T2" fmla="*/ 2147483647 w 155"/>
              <a:gd name="T3" fmla="*/ 2147483647 h 65"/>
              <a:gd name="T4" fmla="*/ 2147483647 w 155"/>
              <a:gd name="T5" fmla="*/ 2147483647 h 65"/>
              <a:gd name="T6" fmla="*/ 2147483647 w 155"/>
              <a:gd name="T7" fmla="*/ 2147483647 h 65"/>
              <a:gd name="T8" fmla="*/ 2147483647 w 155"/>
              <a:gd name="T9" fmla="*/ 2147483647 h 65"/>
              <a:gd name="T10" fmla="*/ 2147483647 w 155"/>
              <a:gd name="T11" fmla="*/ 2147483647 h 65"/>
              <a:gd name="T12" fmla="*/ 2147483647 w 155"/>
              <a:gd name="T13" fmla="*/ 2147483647 h 65"/>
              <a:gd name="T14" fmla="*/ 2147483647 w 155"/>
              <a:gd name="T15" fmla="*/ 2147483647 h 65"/>
              <a:gd name="T16" fmla="*/ 2147483647 w 155"/>
              <a:gd name="T17" fmla="*/ 2147483647 h 65"/>
              <a:gd name="T18" fmla="*/ 2147483647 w 155"/>
              <a:gd name="T19" fmla="*/ 2147483647 h 65"/>
              <a:gd name="T20" fmla="*/ 2147483647 w 155"/>
              <a:gd name="T21" fmla="*/ 0 h 65"/>
              <a:gd name="T22" fmla="*/ 2147483647 w 155"/>
              <a:gd name="T23" fmla="*/ 0 h 6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5"/>
              <a:gd name="T37" fmla="*/ 0 h 65"/>
              <a:gd name="T38" fmla="*/ 155 w 155"/>
              <a:gd name="T39" fmla="*/ 65 h 6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5" h="65">
                <a:moveTo>
                  <a:pt x="0" y="65"/>
                </a:moveTo>
                <a:lnTo>
                  <a:pt x="11" y="51"/>
                </a:lnTo>
                <a:lnTo>
                  <a:pt x="26" y="42"/>
                </a:lnTo>
                <a:lnTo>
                  <a:pt x="41" y="37"/>
                </a:lnTo>
                <a:lnTo>
                  <a:pt x="55" y="33"/>
                </a:lnTo>
                <a:lnTo>
                  <a:pt x="70" y="23"/>
                </a:lnTo>
                <a:lnTo>
                  <a:pt x="89" y="19"/>
                </a:lnTo>
                <a:lnTo>
                  <a:pt x="103" y="14"/>
                </a:lnTo>
                <a:lnTo>
                  <a:pt x="118" y="9"/>
                </a:lnTo>
                <a:lnTo>
                  <a:pt x="129" y="5"/>
                </a:lnTo>
                <a:lnTo>
                  <a:pt x="140" y="0"/>
                </a:lnTo>
                <a:lnTo>
                  <a:pt x="155"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09" name="Freeform 37"/>
          <p:cNvSpPr>
            <a:spLocks/>
          </p:cNvSpPr>
          <p:nvPr/>
        </p:nvSpPr>
        <p:spPr bwMode="auto">
          <a:xfrm>
            <a:off x="1795463" y="2651125"/>
            <a:ext cx="123825" cy="82550"/>
          </a:xfrm>
          <a:custGeom>
            <a:avLst/>
            <a:gdLst>
              <a:gd name="T0" fmla="*/ 0 w 85"/>
              <a:gd name="T1" fmla="*/ 2147483647 h 52"/>
              <a:gd name="T2" fmla="*/ 2147483647 w 85"/>
              <a:gd name="T3" fmla="*/ 2147483647 h 52"/>
              <a:gd name="T4" fmla="*/ 2147483647 w 85"/>
              <a:gd name="T5" fmla="*/ 2147483647 h 52"/>
              <a:gd name="T6" fmla="*/ 2147483647 w 85"/>
              <a:gd name="T7" fmla="*/ 2147483647 h 52"/>
              <a:gd name="T8" fmla="*/ 2147483647 w 85"/>
              <a:gd name="T9" fmla="*/ 2147483647 h 52"/>
              <a:gd name="T10" fmla="*/ 2147483647 w 85"/>
              <a:gd name="T11" fmla="*/ 2147483647 h 52"/>
              <a:gd name="T12" fmla="*/ 2147483647 w 85"/>
              <a:gd name="T13" fmla="*/ 2147483647 h 52"/>
              <a:gd name="T14" fmla="*/ 2147483647 w 85"/>
              <a:gd name="T15" fmla="*/ 2147483647 h 52"/>
              <a:gd name="T16" fmla="*/ 2147483647 w 85"/>
              <a:gd name="T17" fmla="*/ 2147483647 h 52"/>
              <a:gd name="T18" fmla="*/ 2147483647 w 85"/>
              <a:gd name="T19" fmla="*/ 2147483647 h 52"/>
              <a:gd name="T20" fmla="*/ 2147483647 w 85"/>
              <a:gd name="T21" fmla="*/ 2147483647 h 52"/>
              <a:gd name="T22" fmla="*/ 2147483647 w 85"/>
              <a:gd name="T23" fmla="*/ 2147483647 h 52"/>
              <a:gd name="T24" fmla="*/ 2147483647 w 85"/>
              <a:gd name="T25" fmla="*/ 2147483647 h 52"/>
              <a:gd name="T26" fmla="*/ 2147483647 w 85"/>
              <a:gd name="T27" fmla="*/ 2147483647 h 52"/>
              <a:gd name="T28" fmla="*/ 2147483647 w 85"/>
              <a:gd name="T29" fmla="*/ 2147483647 h 52"/>
              <a:gd name="T30" fmla="*/ 2147483647 w 85"/>
              <a:gd name="T31" fmla="*/ 2147483647 h 52"/>
              <a:gd name="T32" fmla="*/ 2147483647 w 85"/>
              <a:gd name="T33" fmla="*/ 2147483647 h 52"/>
              <a:gd name="T34" fmla="*/ 2147483647 w 85"/>
              <a:gd name="T35" fmla="*/ 2147483647 h 52"/>
              <a:gd name="T36" fmla="*/ 2147483647 w 85"/>
              <a:gd name="T37" fmla="*/ 2147483647 h 52"/>
              <a:gd name="T38" fmla="*/ 2147483647 w 85"/>
              <a:gd name="T39" fmla="*/ 2147483647 h 52"/>
              <a:gd name="T40" fmla="*/ 2147483647 w 85"/>
              <a:gd name="T41" fmla="*/ 2147483647 h 52"/>
              <a:gd name="T42" fmla="*/ 2147483647 w 85"/>
              <a:gd name="T43" fmla="*/ 2147483647 h 52"/>
              <a:gd name="T44" fmla="*/ 2147483647 w 85"/>
              <a:gd name="T45" fmla="*/ 2147483647 h 52"/>
              <a:gd name="T46" fmla="*/ 2147483647 w 85"/>
              <a:gd name="T47" fmla="*/ 2147483647 h 52"/>
              <a:gd name="T48" fmla="*/ 2147483647 w 85"/>
              <a:gd name="T49" fmla="*/ 2147483647 h 52"/>
              <a:gd name="T50" fmla="*/ 2147483647 w 85"/>
              <a:gd name="T51" fmla="*/ 2147483647 h 52"/>
              <a:gd name="T52" fmla="*/ 2147483647 w 85"/>
              <a:gd name="T53" fmla="*/ 2147483647 h 52"/>
              <a:gd name="T54" fmla="*/ 2147483647 w 85"/>
              <a:gd name="T55" fmla="*/ 2147483647 h 52"/>
              <a:gd name="T56" fmla="*/ 2147483647 w 85"/>
              <a:gd name="T57" fmla="*/ 2147483647 h 52"/>
              <a:gd name="T58" fmla="*/ 2147483647 w 85"/>
              <a:gd name="T59" fmla="*/ 2147483647 h 52"/>
              <a:gd name="T60" fmla="*/ 2147483647 w 85"/>
              <a:gd name="T61" fmla="*/ 0 h 52"/>
              <a:gd name="T62" fmla="*/ 2147483647 w 85"/>
              <a:gd name="T63" fmla="*/ 0 h 5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5"/>
              <a:gd name="T97" fmla="*/ 0 h 52"/>
              <a:gd name="T98" fmla="*/ 85 w 85"/>
              <a:gd name="T99" fmla="*/ 52 h 5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5" h="52">
                <a:moveTo>
                  <a:pt x="0" y="52"/>
                </a:moveTo>
                <a:lnTo>
                  <a:pt x="4" y="47"/>
                </a:lnTo>
                <a:lnTo>
                  <a:pt x="8" y="43"/>
                </a:lnTo>
                <a:lnTo>
                  <a:pt x="12" y="38"/>
                </a:lnTo>
                <a:lnTo>
                  <a:pt x="15" y="33"/>
                </a:lnTo>
                <a:lnTo>
                  <a:pt x="19" y="33"/>
                </a:lnTo>
                <a:lnTo>
                  <a:pt x="19" y="29"/>
                </a:lnTo>
                <a:lnTo>
                  <a:pt x="23" y="29"/>
                </a:lnTo>
                <a:lnTo>
                  <a:pt x="26" y="29"/>
                </a:lnTo>
                <a:lnTo>
                  <a:pt x="30" y="24"/>
                </a:lnTo>
                <a:lnTo>
                  <a:pt x="34" y="24"/>
                </a:lnTo>
                <a:lnTo>
                  <a:pt x="37" y="19"/>
                </a:lnTo>
                <a:lnTo>
                  <a:pt x="41" y="19"/>
                </a:lnTo>
                <a:lnTo>
                  <a:pt x="45" y="19"/>
                </a:lnTo>
                <a:lnTo>
                  <a:pt x="48" y="15"/>
                </a:lnTo>
                <a:lnTo>
                  <a:pt x="52" y="15"/>
                </a:lnTo>
                <a:lnTo>
                  <a:pt x="56" y="15"/>
                </a:lnTo>
                <a:lnTo>
                  <a:pt x="59" y="15"/>
                </a:lnTo>
                <a:lnTo>
                  <a:pt x="63" y="10"/>
                </a:lnTo>
                <a:lnTo>
                  <a:pt x="67" y="10"/>
                </a:lnTo>
                <a:lnTo>
                  <a:pt x="71" y="10"/>
                </a:lnTo>
                <a:lnTo>
                  <a:pt x="74" y="5"/>
                </a:lnTo>
                <a:lnTo>
                  <a:pt x="78" y="5"/>
                </a:lnTo>
                <a:lnTo>
                  <a:pt x="82" y="5"/>
                </a:lnTo>
                <a:lnTo>
                  <a:pt x="85"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10" name="Freeform 38"/>
          <p:cNvSpPr>
            <a:spLocks/>
          </p:cNvSpPr>
          <p:nvPr/>
        </p:nvSpPr>
        <p:spPr bwMode="auto">
          <a:xfrm>
            <a:off x="1800225" y="2651125"/>
            <a:ext cx="38100" cy="30163"/>
          </a:xfrm>
          <a:custGeom>
            <a:avLst/>
            <a:gdLst>
              <a:gd name="T0" fmla="*/ 0 w 26"/>
              <a:gd name="T1" fmla="*/ 2147483647 h 19"/>
              <a:gd name="T2" fmla="*/ 0 w 26"/>
              <a:gd name="T3" fmla="*/ 2147483647 h 19"/>
              <a:gd name="T4" fmla="*/ 2147483647 w 26"/>
              <a:gd name="T5" fmla="*/ 2147483647 h 19"/>
              <a:gd name="T6" fmla="*/ 2147483647 w 26"/>
              <a:gd name="T7" fmla="*/ 2147483647 h 19"/>
              <a:gd name="T8" fmla="*/ 2147483647 w 26"/>
              <a:gd name="T9" fmla="*/ 2147483647 h 19"/>
              <a:gd name="T10" fmla="*/ 2147483647 w 26"/>
              <a:gd name="T11" fmla="*/ 2147483647 h 19"/>
              <a:gd name="T12" fmla="*/ 2147483647 w 26"/>
              <a:gd name="T13" fmla="*/ 2147483647 h 19"/>
              <a:gd name="T14" fmla="*/ 2147483647 w 26"/>
              <a:gd name="T15" fmla="*/ 2147483647 h 19"/>
              <a:gd name="T16" fmla="*/ 2147483647 w 26"/>
              <a:gd name="T17" fmla="*/ 2147483647 h 19"/>
              <a:gd name="T18" fmla="*/ 2147483647 w 26"/>
              <a:gd name="T19" fmla="*/ 2147483647 h 19"/>
              <a:gd name="T20" fmla="*/ 2147483647 w 26"/>
              <a:gd name="T21" fmla="*/ 2147483647 h 19"/>
              <a:gd name="T22" fmla="*/ 2147483647 w 26"/>
              <a:gd name="T23" fmla="*/ 0 h 19"/>
              <a:gd name="T24" fmla="*/ 2147483647 w 26"/>
              <a:gd name="T25" fmla="*/ 0 h 19"/>
              <a:gd name="T26" fmla="*/ 2147483647 w 26"/>
              <a:gd name="T27" fmla="*/ 0 h 19"/>
              <a:gd name="T28" fmla="*/ 2147483647 w 26"/>
              <a:gd name="T29" fmla="*/ 0 h 1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6"/>
              <a:gd name="T46" fmla="*/ 0 h 19"/>
              <a:gd name="T47" fmla="*/ 26 w 26"/>
              <a:gd name="T48" fmla="*/ 19 h 1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6" h="19">
                <a:moveTo>
                  <a:pt x="0" y="19"/>
                </a:moveTo>
                <a:lnTo>
                  <a:pt x="0" y="15"/>
                </a:lnTo>
                <a:lnTo>
                  <a:pt x="4" y="15"/>
                </a:lnTo>
                <a:lnTo>
                  <a:pt x="8" y="15"/>
                </a:lnTo>
                <a:lnTo>
                  <a:pt x="8" y="10"/>
                </a:lnTo>
                <a:lnTo>
                  <a:pt x="11" y="10"/>
                </a:lnTo>
                <a:lnTo>
                  <a:pt x="15" y="5"/>
                </a:lnTo>
                <a:lnTo>
                  <a:pt x="19" y="5"/>
                </a:lnTo>
                <a:lnTo>
                  <a:pt x="22" y="0"/>
                </a:lnTo>
                <a:lnTo>
                  <a:pt x="26"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11" name="Freeform 39"/>
          <p:cNvSpPr>
            <a:spLocks/>
          </p:cNvSpPr>
          <p:nvPr/>
        </p:nvSpPr>
        <p:spPr bwMode="auto">
          <a:xfrm>
            <a:off x="2200275" y="2651125"/>
            <a:ext cx="152400" cy="52388"/>
          </a:xfrm>
          <a:custGeom>
            <a:avLst/>
            <a:gdLst>
              <a:gd name="T0" fmla="*/ 0 w 104"/>
              <a:gd name="T1" fmla="*/ 0 h 33"/>
              <a:gd name="T2" fmla="*/ 2147483647 w 104"/>
              <a:gd name="T3" fmla="*/ 2147483647 h 33"/>
              <a:gd name="T4" fmla="*/ 2147483647 w 104"/>
              <a:gd name="T5" fmla="*/ 2147483647 h 33"/>
              <a:gd name="T6" fmla="*/ 2147483647 w 104"/>
              <a:gd name="T7" fmla="*/ 2147483647 h 33"/>
              <a:gd name="T8" fmla="*/ 2147483647 w 104"/>
              <a:gd name="T9" fmla="*/ 2147483647 h 33"/>
              <a:gd name="T10" fmla="*/ 2147483647 w 104"/>
              <a:gd name="T11" fmla="*/ 2147483647 h 33"/>
              <a:gd name="T12" fmla="*/ 2147483647 w 104"/>
              <a:gd name="T13" fmla="*/ 2147483647 h 33"/>
              <a:gd name="T14" fmla="*/ 2147483647 w 104"/>
              <a:gd name="T15" fmla="*/ 2147483647 h 33"/>
              <a:gd name="T16" fmla="*/ 2147483647 w 104"/>
              <a:gd name="T17" fmla="*/ 2147483647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4"/>
              <a:gd name="T28" fmla="*/ 0 h 33"/>
              <a:gd name="T29" fmla="*/ 104 w 104"/>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4" h="33">
                <a:moveTo>
                  <a:pt x="0" y="0"/>
                </a:moveTo>
                <a:lnTo>
                  <a:pt x="15" y="5"/>
                </a:lnTo>
                <a:lnTo>
                  <a:pt x="26" y="10"/>
                </a:lnTo>
                <a:lnTo>
                  <a:pt x="41" y="10"/>
                </a:lnTo>
                <a:lnTo>
                  <a:pt x="52" y="10"/>
                </a:lnTo>
                <a:lnTo>
                  <a:pt x="67" y="10"/>
                </a:lnTo>
                <a:lnTo>
                  <a:pt x="78" y="15"/>
                </a:lnTo>
                <a:lnTo>
                  <a:pt x="92" y="24"/>
                </a:lnTo>
                <a:lnTo>
                  <a:pt x="104" y="33"/>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12" name="Freeform 40"/>
          <p:cNvSpPr>
            <a:spLocks/>
          </p:cNvSpPr>
          <p:nvPr/>
        </p:nvSpPr>
        <p:spPr bwMode="auto">
          <a:xfrm>
            <a:off x="2228850" y="2622550"/>
            <a:ext cx="112713" cy="36513"/>
          </a:xfrm>
          <a:custGeom>
            <a:avLst/>
            <a:gdLst>
              <a:gd name="T0" fmla="*/ 0 w 77"/>
              <a:gd name="T1" fmla="*/ 0 h 23"/>
              <a:gd name="T2" fmla="*/ 2147483647 w 77"/>
              <a:gd name="T3" fmla="*/ 0 h 23"/>
              <a:gd name="T4" fmla="*/ 2147483647 w 77"/>
              <a:gd name="T5" fmla="*/ 0 h 23"/>
              <a:gd name="T6" fmla="*/ 2147483647 w 77"/>
              <a:gd name="T7" fmla="*/ 2147483647 h 23"/>
              <a:gd name="T8" fmla="*/ 2147483647 w 77"/>
              <a:gd name="T9" fmla="*/ 2147483647 h 23"/>
              <a:gd name="T10" fmla="*/ 2147483647 w 77"/>
              <a:gd name="T11" fmla="*/ 2147483647 h 23"/>
              <a:gd name="T12" fmla="*/ 2147483647 w 77"/>
              <a:gd name="T13" fmla="*/ 2147483647 h 23"/>
              <a:gd name="T14" fmla="*/ 2147483647 w 77"/>
              <a:gd name="T15" fmla="*/ 2147483647 h 23"/>
              <a:gd name="T16" fmla="*/ 0 60000 65536"/>
              <a:gd name="T17" fmla="*/ 0 60000 65536"/>
              <a:gd name="T18" fmla="*/ 0 60000 65536"/>
              <a:gd name="T19" fmla="*/ 0 60000 65536"/>
              <a:gd name="T20" fmla="*/ 0 60000 65536"/>
              <a:gd name="T21" fmla="*/ 0 60000 65536"/>
              <a:gd name="T22" fmla="*/ 0 60000 65536"/>
              <a:gd name="T23" fmla="*/ 0 60000 65536"/>
              <a:gd name="T24" fmla="*/ 0 w 77"/>
              <a:gd name="T25" fmla="*/ 0 h 23"/>
              <a:gd name="T26" fmla="*/ 77 w 77"/>
              <a:gd name="T27" fmla="*/ 23 h 2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7" h="23">
                <a:moveTo>
                  <a:pt x="0" y="0"/>
                </a:moveTo>
                <a:lnTo>
                  <a:pt x="11" y="0"/>
                </a:lnTo>
                <a:lnTo>
                  <a:pt x="18" y="0"/>
                </a:lnTo>
                <a:lnTo>
                  <a:pt x="40" y="4"/>
                </a:lnTo>
                <a:lnTo>
                  <a:pt x="51" y="4"/>
                </a:lnTo>
                <a:lnTo>
                  <a:pt x="62" y="9"/>
                </a:lnTo>
                <a:lnTo>
                  <a:pt x="70" y="14"/>
                </a:lnTo>
                <a:lnTo>
                  <a:pt x="77" y="23"/>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13" name="Freeform 41"/>
          <p:cNvSpPr>
            <a:spLocks/>
          </p:cNvSpPr>
          <p:nvPr/>
        </p:nvSpPr>
        <p:spPr bwMode="auto">
          <a:xfrm>
            <a:off x="2222500" y="2578100"/>
            <a:ext cx="109538" cy="28575"/>
          </a:xfrm>
          <a:custGeom>
            <a:avLst/>
            <a:gdLst>
              <a:gd name="T0" fmla="*/ 0 w 74"/>
              <a:gd name="T1" fmla="*/ 0 h 18"/>
              <a:gd name="T2" fmla="*/ 2147483647 w 74"/>
              <a:gd name="T3" fmla="*/ 2147483647 h 18"/>
              <a:gd name="T4" fmla="*/ 2147483647 w 74"/>
              <a:gd name="T5" fmla="*/ 2147483647 h 18"/>
              <a:gd name="T6" fmla="*/ 2147483647 w 74"/>
              <a:gd name="T7" fmla="*/ 2147483647 h 18"/>
              <a:gd name="T8" fmla="*/ 2147483647 w 74"/>
              <a:gd name="T9" fmla="*/ 2147483647 h 18"/>
              <a:gd name="T10" fmla="*/ 2147483647 w 74"/>
              <a:gd name="T11" fmla="*/ 2147483647 h 18"/>
              <a:gd name="T12" fmla="*/ 2147483647 w 74"/>
              <a:gd name="T13" fmla="*/ 2147483647 h 18"/>
              <a:gd name="T14" fmla="*/ 2147483647 w 74"/>
              <a:gd name="T15" fmla="*/ 2147483647 h 18"/>
              <a:gd name="T16" fmla="*/ 2147483647 w 74"/>
              <a:gd name="T17" fmla="*/ 2147483647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4"/>
              <a:gd name="T28" fmla="*/ 0 h 18"/>
              <a:gd name="T29" fmla="*/ 74 w 74"/>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4" h="18">
                <a:moveTo>
                  <a:pt x="0" y="0"/>
                </a:moveTo>
                <a:lnTo>
                  <a:pt x="11" y="4"/>
                </a:lnTo>
                <a:lnTo>
                  <a:pt x="22" y="4"/>
                </a:lnTo>
                <a:lnTo>
                  <a:pt x="33" y="4"/>
                </a:lnTo>
                <a:lnTo>
                  <a:pt x="44" y="4"/>
                </a:lnTo>
                <a:lnTo>
                  <a:pt x="55" y="9"/>
                </a:lnTo>
                <a:lnTo>
                  <a:pt x="63" y="9"/>
                </a:lnTo>
                <a:lnTo>
                  <a:pt x="70" y="14"/>
                </a:lnTo>
                <a:lnTo>
                  <a:pt x="74" y="1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14" name="Freeform 42"/>
          <p:cNvSpPr>
            <a:spLocks/>
          </p:cNvSpPr>
          <p:nvPr/>
        </p:nvSpPr>
        <p:spPr bwMode="auto">
          <a:xfrm>
            <a:off x="1887538" y="3232150"/>
            <a:ext cx="47625" cy="244475"/>
          </a:xfrm>
          <a:custGeom>
            <a:avLst/>
            <a:gdLst>
              <a:gd name="T0" fmla="*/ 0 w 33"/>
              <a:gd name="T1" fmla="*/ 0 h 154"/>
              <a:gd name="T2" fmla="*/ 0 w 33"/>
              <a:gd name="T3" fmla="*/ 2147483647 h 154"/>
              <a:gd name="T4" fmla="*/ 0 w 33"/>
              <a:gd name="T5" fmla="*/ 2147483647 h 154"/>
              <a:gd name="T6" fmla="*/ 0 w 33"/>
              <a:gd name="T7" fmla="*/ 2147483647 h 154"/>
              <a:gd name="T8" fmla="*/ 2147483647 w 33"/>
              <a:gd name="T9" fmla="*/ 2147483647 h 154"/>
              <a:gd name="T10" fmla="*/ 2147483647 w 33"/>
              <a:gd name="T11" fmla="*/ 2147483647 h 154"/>
              <a:gd name="T12" fmla="*/ 2147483647 w 33"/>
              <a:gd name="T13" fmla="*/ 2147483647 h 154"/>
              <a:gd name="T14" fmla="*/ 2147483647 w 33"/>
              <a:gd name="T15" fmla="*/ 2147483647 h 154"/>
              <a:gd name="T16" fmla="*/ 2147483647 w 33"/>
              <a:gd name="T17" fmla="*/ 2147483647 h 1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
              <a:gd name="T28" fmla="*/ 0 h 154"/>
              <a:gd name="T29" fmla="*/ 33 w 33"/>
              <a:gd name="T30" fmla="*/ 154 h 1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 h="154">
                <a:moveTo>
                  <a:pt x="0" y="0"/>
                </a:moveTo>
                <a:lnTo>
                  <a:pt x="0" y="14"/>
                </a:lnTo>
                <a:lnTo>
                  <a:pt x="0" y="28"/>
                </a:lnTo>
                <a:lnTo>
                  <a:pt x="0" y="51"/>
                </a:lnTo>
                <a:lnTo>
                  <a:pt x="8" y="70"/>
                </a:lnTo>
                <a:lnTo>
                  <a:pt x="15" y="89"/>
                </a:lnTo>
                <a:lnTo>
                  <a:pt x="19" y="107"/>
                </a:lnTo>
                <a:lnTo>
                  <a:pt x="26" y="131"/>
                </a:lnTo>
                <a:lnTo>
                  <a:pt x="33" y="154"/>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15" name="Freeform 43"/>
          <p:cNvSpPr>
            <a:spLocks/>
          </p:cNvSpPr>
          <p:nvPr/>
        </p:nvSpPr>
        <p:spPr bwMode="auto">
          <a:xfrm>
            <a:off x="1947863" y="3268663"/>
            <a:ext cx="323850" cy="74612"/>
          </a:xfrm>
          <a:custGeom>
            <a:avLst/>
            <a:gdLst>
              <a:gd name="T0" fmla="*/ 0 w 221"/>
              <a:gd name="T1" fmla="*/ 2147483647 h 47"/>
              <a:gd name="T2" fmla="*/ 2147483647 w 221"/>
              <a:gd name="T3" fmla="*/ 2147483647 h 47"/>
              <a:gd name="T4" fmla="*/ 2147483647 w 221"/>
              <a:gd name="T5" fmla="*/ 2147483647 h 47"/>
              <a:gd name="T6" fmla="*/ 2147483647 w 221"/>
              <a:gd name="T7" fmla="*/ 2147483647 h 47"/>
              <a:gd name="T8" fmla="*/ 2147483647 w 221"/>
              <a:gd name="T9" fmla="*/ 2147483647 h 47"/>
              <a:gd name="T10" fmla="*/ 2147483647 w 221"/>
              <a:gd name="T11" fmla="*/ 2147483647 h 47"/>
              <a:gd name="T12" fmla="*/ 2147483647 w 221"/>
              <a:gd name="T13" fmla="*/ 2147483647 h 47"/>
              <a:gd name="T14" fmla="*/ 2147483647 w 221"/>
              <a:gd name="T15" fmla="*/ 2147483647 h 47"/>
              <a:gd name="T16" fmla="*/ 2147483647 w 221"/>
              <a:gd name="T17" fmla="*/ 2147483647 h 47"/>
              <a:gd name="T18" fmla="*/ 2147483647 w 221"/>
              <a:gd name="T19" fmla="*/ 2147483647 h 47"/>
              <a:gd name="T20" fmla="*/ 2147483647 w 221"/>
              <a:gd name="T21" fmla="*/ 2147483647 h 47"/>
              <a:gd name="T22" fmla="*/ 2147483647 w 221"/>
              <a:gd name="T23" fmla="*/ 2147483647 h 47"/>
              <a:gd name="T24" fmla="*/ 2147483647 w 221"/>
              <a:gd name="T25" fmla="*/ 2147483647 h 47"/>
              <a:gd name="T26" fmla="*/ 2147483647 w 221"/>
              <a:gd name="T27" fmla="*/ 2147483647 h 47"/>
              <a:gd name="T28" fmla="*/ 2147483647 w 221"/>
              <a:gd name="T29" fmla="*/ 2147483647 h 47"/>
              <a:gd name="T30" fmla="*/ 2147483647 w 221"/>
              <a:gd name="T31" fmla="*/ 2147483647 h 47"/>
              <a:gd name="T32" fmla="*/ 2147483647 w 221"/>
              <a:gd name="T33" fmla="*/ 0 h 4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21"/>
              <a:gd name="T52" fmla="*/ 0 h 47"/>
              <a:gd name="T53" fmla="*/ 221 w 221"/>
              <a:gd name="T54" fmla="*/ 47 h 4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21" h="47">
                <a:moveTo>
                  <a:pt x="0" y="42"/>
                </a:moveTo>
                <a:lnTo>
                  <a:pt x="11" y="42"/>
                </a:lnTo>
                <a:lnTo>
                  <a:pt x="26" y="47"/>
                </a:lnTo>
                <a:lnTo>
                  <a:pt x="37" y="47"/>
                </a:lnTo>
                <a:lnTo>
                  <a:pt x="51" y="47"/>
                </a:lnTo>
                <a:lnTo>
                  <a:pt x="66" y="42"/>
                </a:lnTo>
                <a:lnTo>
                  <a:pt x="81" y="42"/>
                </a:lnTo>
                <a:lnTo>
                  <a:pt x="92" y="42"/>
                </a:lnTo>
                <a:lnTo>
                  <a:pt x="110" y="42"/>
                </a:lnTo>
                <a:lnTo>
                  <a:pt x="125" y="37"/>
                </a:lnTo>
                <a:lnTo>
                  <a:pt x="140" y="33"/>
                </a:lnTo>
                <a:lnTo>
                  <a:pt x="155" y="28"/>
                </a:lnTo>
                <a:lnTo>
                  <a:pt x="170" y="23"/>
                </a:lnTo>
                <a:lnTo>
                  <a:pt x="181" y="19"/>
                </a:lnTo>
                <a:lnTo>
                  <a:pt x="195" y="14"/>
                </a:lnTo>
                <a:lnTo>
                  <a:pt x="206" y="5"/>
                </a:lnTo>
                <a:lnTo>
                  <a:pt x="221"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16" name="Freeform 44"/>
          <p:cNvSpPr>
            <a:spLocks/>
          </p:cNvSpPr>
          <p:nvPr/>
        </p:nvSpPr>
        <p:spPr bwMode="auto">
          <a:xfrm>
            <a:off x="1941513" y="3321050"/>
            <a:ext cx="6350" cy="36513"/>
          </a:xfrm>
          <a:custGeom>
            <a:avLst/>
            <a:gdLst>
              <a:gd name="T0" fmla="*/ 2147483647 w 4"/>
              <a:gd name="T1" fmla="*/ 0 h 23"/>
              <a:gd name="T2" fmla="*/ 2147483647 w 4"/>
              <a:gd name="T3" fmla="*/ 0 h 23"/>
              <a:gd name="T4" fmla="*/ 2147483647 w 4"/>
              <a:gd name="T5" fmla="*/ 0 h 23"/>
              <a:gd name="T6" fmla="*/ 0 w 4"/>
              <a:gd name="T7" fmla="*/ 2147483647 h 23"/>
              <a:gd name="T8" fmla="*/ 0 w 4"/>
              <a:gd name="T9" fmla="*/ 2147483647 h 23"/>
              <a:gd name="T10" fmla="*/ 0 w 4"/>
              <a:gd name="T11" fmla="*/ 2147483647 h 23"/>
              <a:gd name="T12" fmla="*/ 0 w 4"/>
              <a:gd name="T13" fmla="*/ 2147483647 h 23"/>
              <a:gd name="T14" fmla="*/ 0 w 4"/>
              <a:gd name="T15" fmla="*/ 2147483647 h 23"/>
              <a:gd name="T16" fmla="*/ 0 w 4"/>
              <a:gd name="T17" fmla="*/ 2147483647 h 23"/>
              <a:gd name="T18" fmla="*/ 0 w 4"/>
              <a:gd name="T19" fmla="*/ 2147483647 h 23"/>
              <a:gd name="T20" fmla="*/ 2147483647 w 4"/>
              <a:gd name="T21" fmla="*/ 2147483647 h 2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
              <a:gd name="T34" fmla="*/ 0 h 23"/>
              <a:gd name="T35" fmla="*/ 4 w 4"/>
              <a:gd name="T36" fmla="*/ 23 h 2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 h="23">
                <a:moveTo>
                  <a:pt x="4" y="0"/>
                </a:moveTo>
                <a:lnTo>
                  <a:pt x="4" y="0"/>
                </a:lnTo>
                <a:lnTo>
                  <a:pt x="0" y="4"/>
                </a:lnTo>
                <a:lnTo>
                  <a:pt x="0" y="9"/>
                </a:lnTo>
                <a:lnTo>
                  <a:pt x="0" y="14"/>
                </a:lnTo>
                <a:lnTo>
                  <a:pt x="0" y="18"/>
                </a:lnTo>
                <a:lnTo>
                  <a:pt x="4" y="23"/>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17" name="Freeform 45"/>
          <p:cNvSpPr>
            <a:spLocks/>
          </p:cNvSpPr>
          <p:nvPr/>
        </p:nvSpPr>
        <p:spPr bwMode="auto">
          <a:xfrm>
            <a:off x="2260600" y="3254375"/>
            <a:ext cx="22225" cy="28575"/>
          </a:xfrm>
          <a:custGeom>
            <a:avLst/>
            <a:gdLst>
              <a:gd name="T0" fmla="*/ 0 w 15"/>
              <a:gd name="T1" fmla="*/ 0 h 18"/>
              <a:gd name="T2" fmla="*/ 2147483647 w 15"/>
              <a:gd name="T3" fmla="*/ 0 h 18"/>
              <a:gd name="T4" fmla="*/ 2147483647 w 15"/>
              <a:gd name="T5" fmla="*/ 0 h 18"/>
              <a:gd name="T6" fmla="*/ 2147483647 w 15"/>
              <a:gd name="T7" fmla="*/ 2147483647 h 18"/>
              <a:gd name="T8" fmla="*/ 2147483647 w 15"/>
              <a:gd name="T9" fmla="*/ 2147483647 h 18"/>
              <a:gd name="T10" fmla="*/ 2147483647 w 15"/>
              <a:gd name="T11" fmla="*/ 2147483647 h 18"/>
              <a:gd name="T12" fmla="*/ 2147483647 w 15"/>
              <a:gd name="T13" fmla="*/ 2147483647 h 18"/>
              <a:gd name="T14" fmla="*/ 2147483647 w 15"/>
              <a:gd name="T15" fmla="*/ 2147483647 h 18"/>
              <a:gd name="T16" fmla="*/ 2147483647 w 15"/>
              <a:gd name="T17" fmla="*/ 2147483647 h 18"/>
              <a:gd name="T18" fmla="*/ 2147483647 w 15"/>
              <a:gd name="T19" fmla="*/ 2147483647 h 18"/>
              <a:gd name="T20" fmla="*/ 2147483647 w 15"/>
              <a:gd name="T21" fmla="*/ 2147483647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
              <a:gd name="T34" fmla="*/ 0 h 18"/>
              <a:gd name="T35" fmla="*/ 15 w 15"/>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 h="18">
                <a:moveTo>
                  <a:pt x="0" y="0"/>
                </a:moveTo>
                <a:lnTo>
                  <a:pt x="4" y="0"/>
                </a:lnTo>
                <a:lnTo>
                  <a:pt x="7" y="4"/>
                </a:lnTo>
                <a:lnTo>
                  <a:pt x="11" y="9"/>
                </a:lnTo>
                <a:lnTo>
                  <a:pt x="15" y="14"/>
                </a:lnTo>
                <a:lnTo>
                  <a:pt x="15" y="1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18" name="Freeform 46"/>
          <p:cNvSpPr>
            <a:spLocks/>
          </p:cNvSpPr>
          <p:nvPr/>
        </p:nvSpPr>
        <p:spPr bwMode="auto">
          <a:xfrm>
            <a:off x="1973263" y="3068638"/>
            <a:ext cx="255587" cy="192087"/>
          </a:xfrm>
          <a:custGeom>
            <a:avLst/>
            <a:gdLst>
              <a:gd name="T0" fmla="*/ 2147483647 w 174"/>
              <a:gd name="T1" fmla="*/ 2147483647 h 121"/>
              <a:gd name="T2" fmla="*/ 2147483647 w 174"/>
              <a:gd name="T3" fmla="*/ 2147483647 h 121"/>
              <a:gd name="T4" fmla="*/ 2147483647 w 174"/>
              <a:gd name="T5" fmla="*/ 2147483647 h 121"/>
              <a:gd name="T6" fmla="*/ 2147483647 w 174"/>
              <a:gd name="T7" fmla="*/ 2147483647 h 121"/>
              <a:gd name="T8" fmla="*/ 2147483647 w 174"/>
              <a:gd name="T9" fmla="*/ 2147483647 h 121"/>
              <a:gd name="T10" fmla="*/ 0 w 174"/>
              <a:gd name="T11" fmla="*/ 2147483647 h 121"/>
              <a:gd name="T12" fmla="*/ 0 w 174"/>
              <a:gd name="T13" fmla="*/ 2147483647 h 121"/>
              <a:gd name="T14" fmla="*/ 0 w 174"/>
              <a:gd name="T15" fmla="*/ 2147483647 h 121"/>
              <a:gd name="T16" fmla="*/ 0 w 174"/>
              <a:gd name="T17" fmla="*/ 2147483647 h 121"/>
              <a:gd name="T18" fmla="*/ 0 w 174"/>
              <a:gd name="T19" fmla="*/ 2147483647 h 121"/>
              <a:gd name="T20" fmla="*/ 2147483647 w 174"/>
              <a:gd name="T21" fmla="*/ 2147483647 h 121"/>
              <a:gd name="T22" fmla="*/ 2147483647 w 174"/>
              <a:gd name="T23" fmla="*/ 2147483647 h 121"/>
              <a:gd name="T24" fmla="*/ 2147483647 w 174"/>
              <a:gd name="T25" fmla="*/ 2147483647 h 121"/>
              <a:gd name="T26" fmla="*/ 2147483647 w 174"/>
              <a:gd name="T27" fmla="*/ 2147483647 h 121"/>
              <a:gd name="T28" fmla="*/ 2147483647 w 174"/>
              <a:gd name="T29" fmla="*/ 2147483647 h 121"/>
              <a:gd name="T30" fmla="*/ 2147483647 w 174"/>
              <a:gd name="T31" fmla="*/ 2147483647 h 121"/>
              <a:gd name="T32" fmla="*/ 2147483647 w 174"/>
              <a:gd name="T33" fmla="*/ 2147483647 h 121"/>
              <a:gd name="T34" fmla="*/ 2147483647 w 174"/>
              <a:gd name="T35" fmla="*/ 2147483647 h 121"/>
              <a:gd name="T36" fmla="*/ 2147483647 w 174"/>
              <a:gd name="T37" fmla="*/ 2147483647 h 121"/>
              <a:gd name="T38" fmla="*/ 2147483647 w 174"/>
              <a:gd name="T39" fmla="*/ 2147483647 h 121"/>
              <a:gd name="T40" fmla="*/ 2147483647 w 174"/>
              <a:gd name="T41" fmla="*/ 2147483647 h 121"/>
              <a:gd name="T42" fmla="*/ 2147483647 w 174"/>
              <a:gd name="T43" fmla="*/ 2147483647 h 121"/>
              <a:gd name="T44" fmla="*/ 2147483647 w 174"/>
              <a:gd name="T45" fmla="*/ 2147483647 h 121"/>
              <a:gd name="T46" fmla="*/ 2147483647 w 174"/>
              <a:gd name="T47" fmla="*/ 2147483647 h 121"/>
              <a:gd name="T48" fmla="*/ 2147483647 w 174"/>
              <a:gd name="T49" fmla="*/ 2147483647 h 121"/>
              <a:gd name="T50" fmla="*/ 2147483647 w 174"/>
              <a:gd name="T51" fmla="*/ 2147483647 h 121"/>
              <a:gd name="T52" fmla="*/ 2147483647 w 174"/>
              <a:gd name="T53" fmla="*/ 2147483647 h 121"/>
              <a:gd name="T54" fmla="*/ 2147483647 w 174"/>
              <a:gd name="T55" fmla="*/ 2147483647 h 121"/>
              <a:gd name="T56" fmla="*/ 2147483647 w 174"/>
              <a:gd name="T57" fmla="*/ 2147483647 h 121"/>
              <a:gd name="T58" fmla="*/ 2147483647 w 174"/>
              <a:gd name="T59" fmla="*/ 2147483647 h 121"/>
              <a:gd name="T60" fmla="*/ 2147483647 w 174"/>
              <a:gd name="T61" fmla="*/ 2147483647 h 121"/>
              <a:gd name="T62" fmla="*/ 2147483647 w 174"/>
              <a:gd name="T63" fmla="*/ 2147483647 h 121"/>
              <a:gd name="T64" fmla="*/ 2147483647 w 174"/>
              <a:gd name="T65" fmla="*/ 2147483647 h 121"/>
              <a:gd name="T66" fmla="*/ 2147483647 w 174"/>
              <a:gd name="T67" fmla="*/ 2147483647 h 121"/>
              <a:gd name="T68" fmla="*/ 2147483647 w 174"/>
              <a:gd name="T69" fmla="*/ 2147483647 h 121"/>
              <a:gd name="T70" fmla="*/ 2147483647 w 174"/>
              <a:gd name="T71" fmla="*/ 2147483647 h 121"/>
              <a:gd name="T72" fmla="*/ 2147483647 w 174"/>
              <a:gd name="T73" fmla="*/ 2147483647 h 121"/>
              <a:gd name="T74" fmla="*/ 2147483647 w 174"/>
              <a:gd name="T75" fmla="*/ 2147483647 h 121"/>
              <a:gd name="T76" fmla="*/ 2147483647 w 174"/>
              <a:gd name="T77" fmla="*/ 2147483647 h 121"/>
              <a:gd name="T78" fmla="*/ 2147483647 w 174"/>
              <a:gd name="T79" fmla="*/ 2147483647 h 121"/>
              <a:gd name="T80" fmla="*/ 2147483647 w 174"/>
              <a:gd name="T81" fmla="*/ 2147483647 h 121"/>
              <a:gd name="T82" fmla="*/ 2147483647 w 174"/>
              <a:gd name="T83" fmla="*/ 2147483647 h 121"/>
              <a:gd name="T84" fmla="*/ 2147483647 w 174"/>
              <a:gd name="T85" fmla="*/ 2147483647 h 121"/>
              <a:gd name="T86" fmla="*/ 2147483647 w 174"/>
              <a:gd name="T87" fmla="*/ 2147483647 h 121"/>
              <a:gd name="T88" fmla="*/ 2147483647 w 174"/>
              <a:gd name="T89" fmla="*/ 2147483647 h 121"/>
              <a:gd name="T90" fmla="*/ 2147483647 w 174"/>
              <a:gd name="T91" fmla="*/ 2147483647 h 121"/>
              <a:gd name="T92" fmla="*/ 2147483647 w 174"/>
              <a:gd name="T93" fmla="*/ 2147483647 h 121"/>
              <a:gd name="T94" fmla="*/ 2147483647 w 174"/>
              <a:gd name="T95" fmla="*/ 2147483647 h 121"/>
              <a:gd name="T96" fmla="*/ 2147483647 w 174"/>
              <a:gd name="T97" fmla="*/ 0 h 121"/>
              <a:gd name="T98" fmla="*/ 2147483647 w 174"/>
              <a:gd name="T99" fmla="*/ 0 h 121"/>
              <a:gd name="T100" fmla="*/ 2147483647 w 174"/>
              <a:gd name="T101" fmla="*/ 0 h 121"/>
              <a:gd name="T102" fmla="*/ 2147483647 w 174"/>
              <a:gd name="T103" fmla="*/ 0 h 12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74"/>
              <a:gd name="T157" fmla="*/ 0 h 121"/>
              <a:gd name="T158" fmla="*/ 174 w 174"/>
              <a:gd name="T159" fmla="*/ 121 h 121"/>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74" h="121">
                <a:moveTo>
                  <a:pt x="26" y="18"/>
                </a:moveTo>
                <a:lnTo>
                  <a:pt x="19" y="18"/>
                </a:lnTo>
                <a:lnTo>
                  <a:pt x="11" y="23"/>
                </a:lnTo>
                <a:lnTo>
                  <a:pt x="8" y="28"/>
                </a:lnTo>
                <a:lnTo>
                  <a:pt x="4" y="32"/>
                </a:lnTo>
                <a:lnTo>
                  <a:pt x="0" y="37"/>
                </a:lnTo>
                <a:lnTo>
                  <a:pt x="0" y="46"/>
                </a:lnTo>
                <a:lnTo>
                  <a:pt x="0" y="51"/>
                </a:lnTo>
                <a:lnTo>
                  <a:pt x="0" y="60"/>
                </a:lnTo>
                <a:lnTo>
                  <a:pt x="0" y="65"/>
                </a:lnTo>
                <a:lnTo>
                  <a:pt x="4" y="70"/>
                </a:lnTo>
                <a:lnTo>
                  <a:pt x="4" y="74"/>
                </a:lnTo>
                <a:lnTo>
                  <a:pt x="15" y="84"/>
                </a:lnTo>
                <a:lnTo>
                  <a:pt x="19" y="84"/>
                </a:lnTo>
                <a:lnTo>
                  <a:pt x="22" y="84"/>
                </a:lnTo>
                <a:lnTo>
                  <a:pt x="30" y="79"/>
                </a:lnTo>
                <a:lnTo>
                  <a:pt x="37" y="79"/>
                </a:lnTo>
                <a:lnTo>
                  <a:pt x="45" y="79"/>
                </a:lnTo>
                <a:lnTo>
                  <a:pt x="48" y="84"/>
                </a:lnTo>
                <a:lnTo>
                  <a:pt x="56" y="93"/>
                </a:lnTo>
                <a:lnTo>
                  <a:pt x="59" y="103"/>
                </a:lnTo>
                <a:lnTo>
                  <a:pt x="67" y="107"/>
                </a:lnTo>
                <a:lnTo>
                  <a:pt x="70" y="112"/>
                </a:lnTo>
                <a:lnTo>
                  <a:pt x="78" y="117"/>
                </a:lnTo>
                <a:lnTo>
                  <a:pt x="85" y="117"/>
                </a:lnTo>
                <a:lnTo>
                  <a:pt x="89" y="117"/>
                </a:lnTo>
                <a:lnTo>
                  <a:pt x="96" y="121"/>
                </a:lnTo>
                <a:lnTo>
                  <a:pt x="100" y="117"/>
                </a:lnTo>
                <a:lnTo>
                  <a:pt x="107" y="117"/>
                </a:lnTo>
                <a:lnTo>
                  <a:pt x="111" y="112"/>
                </a:lnTo>
                <a:lnTo>
                  <a:pt x="118" y="107"/>
                </a:lnTo>
                <a:lnTo>
                  <a:pt x="122" y="98"/>
                </a:lnTo>
                <a:lnTo>
                  <a:pt x="126" y="89"/>
                </a:lnTo>
                <a:lnTo>
                  <a:pt x="129" y="79"/>
                </a:lnTo>
                <a:lnTo>
                  <a:pt x="133" y="70"/>
                </a:lnTo>
                <a:lnTo>
                  <a:pt x="140" y="70"/>
                </a:lnTo>
                <a:lnTo>
                  <a:pt x="148" y="70"/>
                </a:lnTo>
                <a:lnTo>
                  <a:pt x="155" y="70"/>
                </a:lnTo>
                <a:lnTo>
                  <a:pt x="163" y="65"/>
                </a:lnTo>
                <a:lnTo>
                  <a:pt x="166" y="65"/>
                </a:lnTo>
                <a:lnTo>
                  <a:pt x="174" y="51"/>
                </a:lnTo>
                <a:lnTo>
                  <a:pt x="174" y="46"/>
                </a:lnTo>
                <a:lnTo>
                  <a:pt x="174" y="37"/>
                </a:lnTo>
                <a:lnTo>
                  <a:pt x="174" y="32"/>
                </a:lnTo>
                <a:lnTo>
                  <a:pt x="170" y="23"/>
                </a:lnTo>
                <a:lnTo>
                  <a:pt x="166" y="18"/>
                </a:lnTo>
                <a:lnTo>
                  <a:pt x="163" y="9"/>
                </a:lnTo>
                <a:lnTo>
                  <a:pt x="159" y="4"/>
                </a:lnTo>
                <a:lnTo>
                  <a:pt x="155" y="0"/>
                </a:lnTo>
                <a:lnTo>
                  <a:pt x="148" y="0"/>
                </a:lnTo>
                <a:lnTo>
                  <a:pt x="140" y="0"/>
                </a:lnTo>
                <a:lnTo>
                  <a:pt x="137"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19" name="Freeform 47"/>
          <p:cNvSpPr>
            <a:spLocks/>
          </p:cNvSpPr>
          <p:nvPr/>
        </p:nvSpPr>
        <p:spPr bwMode="auto">
          <a:xfrm>
            <a:off x="2136775" y="2792413"/>
            <a:ext cx="123825" cy="44450"/>
          </a:xfrm>
          <a:custGeom>
            <a:avLst/>
            <a:gdLst>
              <a:gd name="T0" fmla="*/ 2147483647 w 85"/>
              <a:gd name="T1" fmla="*/ 2147483647 h 28"/>
              <a:gd name="T2" fmla="*/ 2147483647 w 85"/>
              <a:gd name="T3" fmla="*/ 2147483647 h 28"/>
              <a:gd name="T4" fmla="*/ 2147483647 w 85"/>
              <a:gd name="T5" fmla="*/ 2147483647 h 28"/>
              <a:gd name="T6" fmla="*/ 2147483647 w 85"/>
              <a:gd name="T7" fmla="*/ 2147483647 h 28"/>
              <a:gd name="T8" fmla="*/ 2147483647 w 85"/>
              <a:gd name="T9" fmla="*/ 2147483647 h 28"/>
              <a:gd name="T10" fmla="*/ 2147483647 w 85"/>
              <a:gd name="T11" fmla="*/ 2147483647 h 28"/>
              <a:gd name="T12" fmla="*/ 2147483647 w 85"/>
              <a:gd name="T13" fmla="*/ 2147483647 h 28"/>
              <a:gd name="T14" fmla="*/ 2147483647 w 85"/>
              <a:gd name="T15" fmla="*/ 0 h 28"/>
              <a:gd name="T16" fmla="*/ 2147483647 w 85"/>
              <a:gd name="T17" fmla="*/ 0 h 28"/>
              <a:gd name="T18" fmla="*/ 2147483647 w 85"/>
              <a:gd name="T19" fmla="*/ 0 h 28"/>
              <a:gd name="T20" fmla="*/ 2147483647 w 85"/>
              <a:gd name="T21" fmla="*/ 2147483647 h 28"/>
              <a:gd name="T22" fmla="*/ 2147483647 w 85"/>
              <a:gd name="T23" fmla="*/ 2147483647 h 28"/>
              <a:gd name="T24" fmla="*/ 2147483647 w 85"/>
              <a:gd name="T25" fmla="*/ 2147483647 h 28"/>
              <a:gd name="T26" fmla="*/ 2147483647 w 85"/>
              <a:gd name="T27" fmla="*/ 2147483647 h 28"/>
              <a:gd name="T28" fmla="*/ 2147483647 w 85"/>
              <a:gd name="T29" fmla="*/ 2147483647 h 28"/>
              <a:gd name="T30" fmla="*/ 2147483647 w 85"/>
              <a:gd name="T31" fmla="*/ 2147483647 h 28"/>
              <a:gd name="T32" fmla="*/ 0 w 85"/>
              <a:gd name="T33" fmla="*/ 2147483647 h 2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5"/>
              <a:gd name="T52" fmla="*/ 0 h 28"/>
              <a:gd name="T53" fmla="*/ 85 w 85"/>
              <a:gd name="T54" fmla="*/ 28 h 2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5" h="28">
                <a:moveTo>
                  <a:pt x="85" y="19"/>
                </a:moveTo>
                <a:lnTo>
                  <a:pt x="77" y="14"/>
                </a:lnTo>
                <a:lnTo>
                  <a:pt x="74" y="14"/>
                </a:lnTo>
                <a:lnTo>
                  <a:pt x="66" y="10"/>
                </a:lnTo>
                <a:lnTo>
                  <a:pt x="59" y="5"/>
                </a:lnTo>
                <a:lnTo>
                  <a:pt x="55" y="5"/>
                </a:lnTo>
                <a:lnTo>
                  <a:pt x="48" y="5"/>
                </a:lnTo>
                <a:lnTo>
                  <a:pt x="41" y="0"/>
                </a:lnTo>
                <a:lnTo>
                  <a:pt x="37" y="0"/>
                </a:lnTo>
                <a:lnTo>
                  <a:pt x="29" y="0"/>
                </a:lnTo>
                <a:lnTo>
                  <a:pt x="26" y="5"/>
                </a:lnTo>
                <a:lnTo>
                  <a:pt x="22" y="5"/>
                </a:lnTo>
                <a:lnTo>
                  <a:pt x="15" y="10"/>
                </a:lnTo>
                <a:lnTo>
                  <a:pt x="11" y="10"/>
                </a:lnTo>
                <a:lnTo>
                  <a:pt x="7" y="14"/>
                </a:lnTo>
                <a:lnTo>
                  <a:pt x="4" y="19"/>
                </a:lnTo>
                <a:lnTo>
                  <a:pt x="0" y="2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20" name="Freeform 48"/>
          <p:cNvSpPr>
            <a:spLocks/>
          </p:cNvSpPr>
          <p:nvPr/>
        </p:nvSpPr>
        <p:spPr bwMode="auto">
          <a:xfrm>
            <a:off x="2395538" y="2949575"/>
            <a:ext cx="15875" cy="155575"/>
          </a:xfrm>
          <a:custGeom>
            <a:avLst/>
            <a:gdLst>
              <a:gd name="T0" fmla="*/ 2147483647 w 11"/>
              <a:gd name="T1" fmla="*/ 2147483647 h 98"/>
              <a:gd name="T2" fmla="*/ 2147483647 w 11"/>
              <a:gd name="T3" fmla="*/ 2147483647 h 98"/>
              <a:gd name="T4" fmla="*/ 2147483647 w 11"/>
              <a:gd name="T5" fmla="*/ 2147483647 h 98"/>
              <a:gd name="T6" fmla="*/ 2147483647 w 11"/>
              <a:gd name="T7" fmla="*/ 2147483647 h 98"/>
              <a:gd name="T8" fmla="*/ 2147483647 w 11"/>
              <a:gd name="T9" fmla="*/ 2147483647 h 98"/>
              <a:gd name="T10" fmla="*/ 2147483647 w 11"/>
              <a:gd name="T11" fmla="*/ 2147483647 h 98"/>
              <a:gd name="T12" fmla="*/ 2147483647 w 11"/>
              <a:gd name="T13" fmla="*/ 2147483647 h 98"/>
              <a:gd name="T14" fmla="*/ 2147483647 w 11"/>
              <a:gd name="T15" fmla="*/ 2147483647 h 98"/>
              <a:gd name="T16" fmla="*/ 2147483647 w 11"/>
              <a:gd name="T17" fmla="*/ 2147483647 h 98"/>
              <a:gd name="T18" fmla="*/ 2147483647 w 11"/>
              <a:gd name="T19" fmla="*/ 2147483647 h 98"/>
              <a:gd name="T20" fmla="*/ 2147483647 w 11"/>
              <a:gd name="T21" fmla="*/ 2147483647 h 98"/>
              <a:gd name="T22" fmla="*/ 0 w 11"/>
              <a:gd name="T23" fmla="*/ 0 h 9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
              <a:gd name="T37" fmla="*/ 0 h 98"/>
              <a:gd name="T38" fmla="*/ 11 w 11"/>
              <a:gd name="T39" fmla="*/ 98 h 9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 h="98">
                <a:moveTo>
                  <a:pt x="7" y="98"/>
                </a:moveTo>
                <a:lnTo>
                  <a:pt x="7" y="89"/>
                </a:lnTo>
                <a:lnTo>
                  <a:pt x="11" y="75"/>
                </a:lnTo>
                <a:lnTo>
                  <a:pt x="11" y="65"/>
                </a:lnTo>
                <a:lnTo>
                  <a:pt x="11" y="56"/>
                </a:lnTo>
                <a:lnTo>
                  <a:pt x="11" y="47"/>
                </a:lnTo>
                <a:lnTo>
                  <a:pt x="11" y="42"/>
                </a:lnTo>
                <a:lnTo>
                  <a:pt x="7" y="28"/>
                </a:lnTo>
                <a:lnTo>
                  <a:pt x="4" y="23"/>
                </a:lnTo>
                <a:lnTo>
                  <a:pt x="4" y="14"/>
                </a:lnTo>
                <a:lnTo>
                  <a:pt x="4" y="4"/>
                </a:lnTo>
                <a:lnTo>
                  <a:pt x="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21" name="Freeform 49"/>
          <p:cNvSpPr>
            <a:spLocks/>
          </p:cNvSpPr>
          <p:nvPr/>
        </p:nvSpPr>
        <p:spPr bwMode="auto">
          <a:xfrm>
            <a:off x="2168525" y="2814638"/>
            <a:ext cx="166688" cy="60325"/>
          </a:xfrm>
          <a:custGeom>
            <a:avLst/>
            <a:gdLst>
              <a:gd name="T0" fmla="*/ 0 w 114"/>
              <a:gd name="T1" fmla="*/ 2147483647 h 38"/>
              <a:gd name="T2" fmla="*/ 2147483647 w 114"/>
              <a:gd name="T3" fmla="*/ 2147483647 h 38"/>
              <a:gd name="T4" fmla="*/ 2147483647 w 114"/>
              <a:gd name="T5" fmla="*/ 2147483647 h 38"/>
              <a:gd name="T6" fmla="*/ 2147483647 w 114"/>
              <a:gd name="T7" fmla="*/ 2147483647 h 38"/>
              <a:gd name="T8" fmla="*/ 2147483647 w 114"/>
              <a:gd name="T9" fmla="*/ 2147483647 h 38"/>
              <a:gd name="T10" fmla="*/ 2147483647 w 114"/>
              <a:gd name="T11" fmla="*/ 0 h 38"/>
              <a:gd name="T12" fmla="*/ 2147483647 w 114"/>
              <a:gd name="T13" fmla="*/ 0 h 38"/>
              <a:gd name="T14" fmla="*/ 2147483647 w 114"/>
              <a:gd name="T15" fmla="*/ 2147483647 h 38"/>
              <a:gd name="T16" fmla="*/ 2147483647 w 114"/>
              <a:gd name="T17" fmla="*/ 2147483647 h 38"/>
              <a:gd name="T18" fmla="*/ 2147483647 w 114"/>
              <a:gd name="T19" fmla="*/ 2147483647 h 38"/>
              <a:gd name="T20" fmla="*/ 2147483647 w 114"/>
              <a:gd name="T21" fmla="*/ 2147483647 h 38"/>
              <a:gd name="T22" fmla="*/ 2147483647 w 114"/>
              <a:gd name="T23" fmla="*/ 2147483647 h 38"/>
              <a:gd name="T24" fmla="*/ 2147483647 w 114"/>
              <a:gd name="T25" fmla="*/ 2147483647 h 38"/>
              <a:gd name="T26" fmla="*/ 2147483647 w 114"/>
              <a:gd name="T27" fmla="*/ 2147483647 h 38"/>
              <a:gd name="T28" fmla="*/ 2147483647 w 114"/>
              <a:gd name="T29" fmla="*/ 2147483647 h 38"/>
              <a:gd name="T30" fmla="*/ 2147483647 w 114"/>
              <a:gd name="T31" fmla="*/ 2147483647 h 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4"/>
              <a:gd name="T49" fmla="*/ 0 h 38"/>
              <a:gd name="T50" fmla="*/ 114 w 114"/>
              <a:gd name="T51" fmla="*/ 38 h 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4" h="38">
                <a:moveTo>
                  <a:pt x="0" y="29"/>
                </a:moveTo>
                <a:lnTo>
                  <a:pt x="7" y="19"/>
                </a:lnTo>
                <a:lnTo>
                  <a:pt x="15" y="14"/>
                </a:lnTo>
                <a:lnTo>
                  <a:pt x="22" y="5"/>
                </a:lnTo>
                <a:lnTo>
                  <a:pt x="33" y="5"/>
                </a:lnTo>
                <a:lnTo>
                  <a:pt x="41" y="0"/>
                </a:lnTo>
                <a:lnTo>
                  <a:pt x="48" y="0"/>
                </a:lnTo>
                <a:lnTo>
                  <a:pt x="55" y="5"/>
                </a:lnTo>
                <a:lnTo>
                  <a:pt x="63" y="5"/>
                </a:lnTo>
                <a:lnTo>
                  <a:pt x="78" y="14"/>
                </a:lnTo>
                <a:lnTo>
                  <a:pt x="85" y="19"/>
                </a:lnTo>
                <a:lnTo>
                  <a:pt x="89" y="24"/>
                </a:lnTo>
                <a:lnTo>
                  <a:pt x="96" y="29"/>
                </a:lnTo>
                <a:lnTo>
                  <a:pt x="103" y="33"/>
                </a:lnTo>
                <a:lnTo>
                  <a:pt x="107" y="38"/>
                </a:lnTo>
                <a:lnTo>
                  <a:pt x="114" y="3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22" name="Freeform 50"/>
          <p:cNvSpPr>
            <a:spLocks/>
          </p:cNvSpPr>
          <p:nvPr/>
        </p:nvSpPr>
        <p:spPr bwMode="auto">
          <a:xfrm>
            <a:off x="1893888" y="3119438"/>
            <a:ext cx="85725" cy="104775"/>
          </a:xfrm>
          <a:custGeom>
            <a:avLst/>
            <a:gdLst>
              <a:gd name="T0" fmla="*/ 2147483647 w 59"/>
              <a:gd name="T1" fmla="*/ 0 h 66"/>
              <a:gd name="T2" fmla="*/ 2147483647 w 59"/>
              <a:gd name="T3" fmla="*/ 2147483647 h 66"/>
              <a:gd name="T4" fmla="*/ 2147483647 w 59"/>
              <a:gd name="T5" fmla="*/ 2147483647 h 66"/>
              <a:gd name="T6" fmla="*/ 2147483647 w 59"/>
              <a:gd name="T7" fmla="*/ 2147483647 h 66"/>
              <a:gd name="T8" fmla="*/ 2147483647 w 59"/>
              <a:gd name="T9" fmla="*/ 2147483647 h 66"/>
              <a:gd name="T10" fmla="*/ 2147483647 w 59"/>
              <a:gd name="T11" fmla="*/ 2147483647 h 66"/>
              <a:gd name="T12" fmla="*/ 2147483647 w 59"/>
              <a:gd name="T13" fmla="*/ 2147483647 h 66"/>
              <a:gd name="T14" fmla="*/ 2147483647 w 59"/>
              <a:gd name="T15" fmla="*/ 2147483647 h 66"/>
              <a:gd name="T16" fmla="*/ 0 w 59"/>
              <a:gd name="T17" fmla="*/ 2147483647 h 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9"/>
              <a:gd name="T28" fmla="*/ 0 h 66"/>
              <a:gd name="T29" fmla="*/ 59 w 59"/>
              <a:gd name="T30" fmla="*/ 66 h 6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9" h="66">
                <a:moveTo>
                  <a:pt x="59" y="0"/>
                </a:moveTo>
                <a:lnTo>
                  <a:pt x="52" y="10"/>
                </a:lnTo>
                <a:lnTo>
                  <a:pt x="44" y="19"/>
                </a:lnTo>
                <a:lnTo>
                  <a:pt x="40" y="28"/>
                </a:lnTo>
                <a:lnTo>
                  <a:pt x="33" y="38"/>
                </a:lnTo>
                <a:lnTo>
                  <a:pt x="26" y="47"/>
                </a:lnTo>
                <a:lnTo>
                  <a:pt x="15" y="57"/>
                </a:lnTo>
                <a:lnTo>
                  <a:pt x="7" y="61"/>
                </a:lnTo>
                <a:lnTo>
                  <a:pt x="0" y="66"/>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23" name="Freeform 51"/>
          <p:cNvSpPr>
            <a:spLocks/>
          </p:cNvSpPr>
          <p:nvPr/>
        </p:nvSpPr>
        <p:spPr bwMode="auto">
          <a:xfrm>
            <a:off x="2428875" y="2800350"/>
            <a:ext cx="47625" cy="127000"/>
          </a:xfrm>
          <a:custGeom>
            <a:avLst/>
            <a:gdLst>
              <a:gd name="T0" fmla="*/ 0 w 33"/>
              <a:gd name="T1" fmla="*/ 2147483647 h 80"/>
              <a:gd name="T2" fmla="*/ 2147483647 w 33"/>
              <a:gd name="T3" fmla="*/ 2147483647 h 80"/>
              <a:gd name="T4" fmla="*/ 2147483647 w 33"/>
              <a:gd name="T5" fmla="*/ 2147483647 h 80"/>
              <a:gd name="T6" fmla="*/ 2147483647 w 33"/>
              <a:gd name="T7" fmla="*/ 2147483647 h 80"/>
              <a:gd name="T8" fmla="*/ 2147483647 w 33"/>
              <a:gd name="T9" fmla="*/ 2147483647 h 80"/>
              <a:gd name="T10" fmla="*/ 2147483647 w 33"/>
              <a:gd name="T11" fmla="*/ 2147483647 h 80"/>
              <a:gd name="T12" fmla="*/ 2147483647 w 33"/>
              <a:gd name="T13" fmla="*/ 2147483647 h 80"/>
              <a:gd name="T14" fmla="*/ 2147483647 w 33"/>
              <a:gd name="T15" fmla="*/ 2147483647 h 80"/>
              <a:gd name="T16" fmla="*/ 2147483647 w 33"/>
              <a:gd name="T17" fmla="*/ 0 h 80"/>
              <a:gd name="T18" fmla="*/ 2147483647 w 33"/>
              <a:gd name="T19" fmla="*/ 2147483647 h 80"/>
              <a:gd name="T20" fmla="*/ 2147483647 w 33"/>
              <a:gd name="T21" fmla="*/ 2147483647 h 80"/>
              <a:gd name="T22" fmla="*/ 2147483647 w 33"/>
              <a:gd name="T23" fmla="*/ 2147483647 h 80"/>
              <a:gd name="T24" fmla="*/ 2147483647 w 33"/>
              <a:gd name="T25" fmla="*/ 2147483647 h 80"/>
              <a:gd name="T26" fmla="*/ 2147483647 w 33"/>
              <a:gd name="T27" fmla="*/ 2147483647 h 80"/>
              <a:gd name="T28" fmla="*/ 2147483647 w 33"/>
              <a:gd name="T29" fmla="*/ 2147483647 h 80"/>
              <a:gd name="T30" fmla="*/ 2147483647 w 33"/>
              <a:gd name="T31" fmla="*/ 2147483647 h 80"/>
              <a:gd name="T32" fmla="*/ 2147483647 w 33"/>
              <a:gd name="T33" fmla="*/ 2147483647 h 80"/>
              <a:gd name="T34" fmla="*/ 2147483647 w 33"/>
              <a:gd name="T35" fmla="*/ 2147483647 h 80"/>
              <a:gd name="T36" fmla="*/ 2147483647 w 33"/>
              <a:gd name="T37" fmla="*/ 2147483647 h 80"/>
              <a:gd name="T38" fmla="*/ 2147483647 w 33"/>
              <a:gd name="T39" fmla="*/ 2147483647 h 80"/>
              <a:gd name="T40" fmla="*/ 2147483647 w 33"/>
              <a:gd name="T41" fmla="*/ 2147483647 h 80"/>
              <a:gd name="T42" fmla="*/ 2147483647 w 33"/>
              <a:gd name="T43" fmla="*/ 2147483647 h 80"/>
              <a:gd name="T44" fmla="*/ 2147483647 w 33"/>
              <a:gd name="T45" fmla="*/ 2147483647 h 80"/>
              <a:gd name="T46" fmla="*/ 2147483647 w 33"/>
              <a:gd name="T47" fmla="*/ 2147483647 h 80"/>
              <a:gd name="T48" fmla="*/ 2147483647 w 33"/>
              <a:gd name="T49" fmla="*/ 2147483647 h 80"/>
              <a:gd name="T50" fmla="*/ 2147483647 w 33"/>
              <a:gd name="T51" fmla="*/ 2147483647 h 80"/>
              <a:gd name="T52" fmla="*/ 2147483647 w 33"/>
              <a:gd name="T53" fmla="*/ 2147483647 h 80"/>
              <a:gd name="T54" fmla="*/ 0 w 33"/>
              <a:gd name="T55" fmla="*/ 2147483647 h 8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33"/>
              <a:gd name="T85" fmla="*/ 0 h 80"/>
              <a:gd name="T86" fmla="*/ 33 w 33"/>
              <a:gd name="T87" fmla="*/ 80 h 80"/>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33" h="80">
                <a:moveTo>
                  <a:pt x="0" y="80"/>
                </a:moveTo>
                <a:lnTo>
                  <a:pt x="4" y="56"/>
                </a:lnTo>
                <a:lnTo>
                  <a:pt x="8" y="47"/>
                </a:lnTo>
                <a:lnTo>
                  <a:pt x="8" y="38"/>
                </a:lnTo>
                <a:lnTo>
                  <a:pt x="11" y="28"/>
                </a:lnTo>
                <a:lnTo>
                  <a:pt x="11" y="19"/>
                </a:lnTo>
                <a:lnTo>
                  <a:pt x="15" y="9"/>
                </a:lnTo>
                <a:lnTo>
                  <a:pt x="19" y="5"/>
                </a:lnTo>
                <a:lnTo>
                  <a:pt x="26" y="0"/>
                </a:lnTo>
                <a:lnTo>
                  <a:pt x="30" y="5"/>
                </a:lnTo>
                <a:lnTo>
                  <a:pt x="30" y="14"/>
                </a:lnTo>
                <a:lnTo>
                  <a:pt x="33" y="19"/>
                </a:lnTo>
                <a:lnTo>
                  <a:pt x="33" y="28"/>
                </a:lnTo>
                <a:lnTo>
                  <a:pt x="33" y="38"/>
                </a:lnTo>
                <a:lnTo>
                  <a:pt x="30" y="52"/>
                </a:lnTo>
                <a:lnTo>
                  <a:pt x="30" y="61"/>
                </a:lnTo>
                <a:lnTo>
                  <a:pt x="30" y="56"/>
                </a:lnTo>
                <a:lnTo>
                  <a:pt x="30" y="47"/>
                </a:lnTo>
                <a:lnTo>
                  <a:pt x="30" y="42"/>
                </a:lnTo>
                <a:lnTo>
                  <a:pt x="26" y="38"/>
                </a:lnTo>
                <a:lnTo>
                  <a:pt x="26" y="28"/>
                </a:lnTo>
                <a:lnTo>
                  <a:pt x="22" y="28"/>
                </a:lnTo>
                <a:lnTo>
                  <a:pt x="19" y="33"/>
                </a:lnTo>
                <a:lnTo>
                  <a:pt x="15" y="42"/>
                </a:lnTo>
                <a:lnTo>
                  <a:pt x="11" y="47"/>
                </a:lnTo>
                <a:lnTo>
                  <a:pt x="8" y="56"/>
                </a:lnTo>
                <a:lnTo>
                  <a:pt x="4" y="66"/>
                </a:lnTo>
                <a:lnTo>
                  <a:pt x="0" y="80"/>
                </a:lnTo>
                <a:close/>
              </a:path>
            </a:pathLst>
          </a:custGeom>
          <a:solidFill>
            <a:srgbClr val="854002"/>
          </a:solidFill>
          <a:ln w="0">
            <a:solidFill>
              <a:srgbClr val="000000"/>
            </a:solidFill>
            <a:round/>
            <a:headEnd/>
            <a:tailEnd/>
          </a:ln>
        </p:spPr>
        <p:txBody>
          <a:bodyPr/>
          <a:lstStyle/>
          <a:p>
            <a:endParaRPr lang="en-GB" dirty="0">
              <a:solidFill>
                <a:srgbClr val="000000"/>
              </a:solidFill>
            </a:endParaRPr>
          </a:p>
        </p:txBody>
      </p:sp>
      <p:sp>
        <p:nvSpPr>
          <p:cNvPr id="54324" name="Freeform 52"/>
          <p:cNvSpPr>
            <a:spLocks/>
          </p:cNvSpPr>
          <p:nvPr/>
        </p:nvSpPr>
        <p:spPr bwMode="auto">
          <a:xfrm>
            <a:off x="2433638" y="2911475"/>
            <a:ext cx="15875" cy="104775"/>
          </a:xfrm>
          <a:custGeom>
            <a:avLst/>
            <a:gdLst>
              <a:gd name="T0" fmla="*/ 2147483647 w 11"/>
              <a:gd name="T1" fmla="*/ 2147483647 h 66"/>
              <a:gd name="T2" fmla="*/ 2147483647 w 11"/>
              <a:gd name="T3" fmla="*/ 2147483647 h 66"/>
              <a:gd name="T4" fmla="*/ 2147483647 w 11"/>
              <a:gd name="T5" fmla="*/ 2147483647 h 66"/>
              <a:gd name="T6" fmla="*/ 2147483647 w 11"/>
              <a:gd name="T7" fmla="*/ 2147483647 h 66"/>
              <a:gd name="T8" fmla="*/ 2147483647 w 11"/>
              <a:gd name="T9" fmla="*/ 2147483647 h 66"/>
              <a:gd name="T10" fmla="*/ 0 w 11"/>
              <a:gd name="T11" fmla="*/ 2147483647 h 66"/>
              <a:gd name="T12" fmla="*/ 0 w 11"/>
              <a:gd name="T13" fmla="*/ 2147483647 h 66"/>
              <a:gd name="T14" fmla="*/ 0 w 11"/>
              <a:gd name="T15" fmla="*/ 2147483647 h 66"/>
              <a:gd name="T16" fmla="*/ 0 w 11"/>
              <a:gd name="T17" fmla="*/ 2147483647 h 66"/>
              <a:gd name="T18" fmla="*/ 2147483647 w 11"/>
              <a:gd name="T19" fmla="*/ 2147483647 h 66"/>
              <a:gd name="T20" fmla="*/ 2147483647 w 11"/>
              <a:gd name="T21" fmla="*/ 2147483647 h 66"/>
              <a:gd name="T22" fmla="*/ 2147483647 w 11"/>
              <a:gd name="T23" fmla="*/ 2147483647 h 66"/>
              <a:gd name="T24" fmla="*/ 2147483647 w 11"/>
              <a:gd name="T25" fmla="*/ 2147483647 h 66"/>
              <a:gd name="T26" fmla="*/ 2147483647 w 11"/>
              <a:gd name="T27" fmla="*/ 2147483647 h 66"/>
              <a:gd name="T28" fmla="*/ 2147483647 w 11"/>
              <a:gd name="T29" fmla="*/ 2147483647 h 66"/>
              <a:gd name="T30" fmla="*/ 2147483647 w 11"/>
              <a:gd name="T31" fmla="*/ 2147483647 h 66"/>
              <a:gd name="T32" fmla="*/ 2147483647 w 11"/>
              <a:gd name="T33" fmla="*/ 2147483647 h 66"/>
              <a:gd name="T34" fmla="*/ 2147483647 w 11"/>
              <a:gd name="T35" fmla="*/ 2147483647 h 66"/>
              <a:gd name="T36" fmla="*/ 2147483647 w 11"/>
              <a:gd name="T37" fmla="*/ 2147483647 h 66"/>
              <a:gd name="T38" fmla="*/ 2147483647 w 11"/>
              <a:gd name="T39" fmla="*/ 2147483647 h 66"/>
              <a:gd name="T40" fmla="*/ 2147483647 w 11"/>
              <a:gd name="T41" fmla="*/ 0 h 66"/>
              <a:gd name="T42" fmla="*/ 2147483647 w 11"/>
              <a:gd name="T43" fmla="*/ 2147483647 h 66"/>
              <a:gd name="T44" fmla="*/ 2147483647 w 11"/>
              <a:gd name="T45" fmla="*/ 2147483647 h 6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1"/>
              <a:gd name="T70" fmla="*/ 0 h 66"/>
              <a:gd name="T71" fmla="*/ 11 w 11"/>
              <a:gd name="T72" fmla="*/ 66 h 6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1" h="66">
                <a:moveTo>
                  <a:pt x="4" y="10"/>
                </a:moveTo>
                <a:lnTo>
                  <a:pt x="4" y="14"/>
                </a:lnTo>
                <a:lnTo>
                  <a:pt x="4" y="19"/>
                </a:lnTo>
                <a:lnTo>
                  <a:pt x="7" y="24"/>
                </a:lnTo>
                <a:lnTo>
                  <a:pt x="4" y="33"/>
                </a:lnTo>
                <a:lnTo>
                  <a:pt x="0" y="38"/>
                </a:lnTo>
                <a:lnTo>
                  <a:pt x="0" y="42"/>
                </a:lnTo>
                <a:lnTo>
                  <a:pt x="0" y="52"/>
                </a:lnTo>
                <a:lnTo>
                  <a:pt x="0" y="56"/>
                </a:lnTo>
                <a:lnTo>
                  <a:pt x="4" y="66"/>
                </a:lnTo>
                <a:lnTo>
                  <a:pt x="7" y="56"/>
                </a:lnTo>
                <a:lnTo>
                  <a:pt x="7" y="52"/>
                </a:lnTo>
                <a:lnTo>
                  <a:pt x="7" y="47"/>
                </a:lnTo>
                <a:lnTo>
                  <a:pt x="11" y="38"/>
                </a:lnTo>
                <a:lnTo>
                  <a:pt x="11" y="33"/>
                </a:lnTo>
                <a:lnTo>
                  <a:pt x="11" y="28"/>
                </a:lnTo>
                <a:lnTo>
                  <a:pt x="11" y="24"/>
                </a:lnTo>
                <a:lnTo>
                  <a:pt x="11" y="19"/>
                </a:lnTo>
                <a:lnTo>
                  <a:pt x="11" y="14"/>
                </a:lnTo>
                <a:lnTo>
                  <a:pt x="7" y="5"/>
                </a:lnTo>
                <a:lnTo>
                  <a:pt x="7" y="0"/>
                </a:lnTo>
                <a:lnTo>
                  <a:pt x="4" y="5"/>
                </a:lnTo>
                <a:lnTo>
                  <a:pt x="4" y="10"/>
                </a:lnTo>
                <a:close/>
              </a:path>
            </a:pathLst>
          </a:custGeom>
          <a:solidFill>
            <a:srgbClr val="854002"/>
          </a:solidFill>
          <a:ln w="0">
            <a:solidFill>
              <a:srgbClr val="000000"/>
            </a:solidFill>
            <a:round/>
            <a:headEnd/>
            <a:tailEnd/>
          </a:ln>
        </p:spPr>
        <p:txBody>
          <a:bodyPr/>
          <a:lstStyle/>
          <a:p>
            <a:endParaRPr lang="en-GB" dirty="0">
              <a:solidFill>
                <a:srgbClr val="000000"/>
              </a:solidFill>
            </a:endParaRPr>
          </a:p>
        </p:txBody>
      </p:sp>
      <p:sp>
        <p:nvSpPr>
          <p:cNvPr id="54325" name="Freeform 53"/>
          <p:cNvSpPr>
            <a:spLocks/>
          </p:cNvSpPr>
          <p:nvPr/>
        </p:nvSpPr>
        <p:spPr bwMode="auto">
          <a:xfrm>
            <a:off x="2455863" y="2905125"/>
            <a:ext cx="15875" cy="177800"/>
          </a:xfrm>
          <a:custGeom>
            <a:avLst/>
            <a:gdLst>
              <a:gd name="T0" fmla="*/ 2147483647 w 11"/>
              <a:gd name="T1" fmla="*/ 0 h 112"/>
              <a:gd name="T2" fmla="*/ 2147483647 w 11"/>
              <a:gd name="T3" fmla="*/ 2147483647 h 112"/>
              <a:gd name="T4" fmla="*/ 2147483647 w 11"/>
              <a:gd name="T5" fmla="*/ 2147483647 h 112"/>
              <a:gd name="T6" fmla="*/ 2147483647 w 11"/>
              <a:gd name="T7" fmla="*/ 2147483647 h 112"/>
              <a:gd name="T8" fmla="*/ 2147483647 w 11"/>
              <a:gd name="T9" fmla="*/ 2147483647 h 112"/>
              <a:gd name="T10" fmla="*/ 0 w 11"/>
              <a:gd name="T11" fmla="*/ 2147483647 h 112"/>
              <a:gd name="T12" fmla="*/ 0 w 11"/>
              <a:gd name="T13" fmla="*/ 2147483647 h 112"/>
              <a:gd name="T14" fmla="*/ 0 w 11"/>
              <a:gd name="T15" fmla="*/ 2147483647 h 112"/>
              <a:gd name="T16" fmla="*/ 0 w 11"/>
              <a:gd name="T17" fmla="*/ 2147483647 h 112"/>
              <a:gd name="T18" fmla="*/ 0 w 11"/>
              <a:gd name="T19" fmla="*/ 2147483647 h 112"/>
              <a:gd name="T20" fmla="*/ 0 w 11"/>
              <a:gd name="T21" fmla="*/ 2147483647 h 112"/>
              <a:gd name="T22" fmla="*/ 0 w 11"/>
              <a:gd name="T23" fmla="*/ 2147483647 h 112"/>
              <a:gd name="T24" fmla="*/ 0 w 11"/>
              <a:gd name="T25" fmla="*/ 2147483647 h 11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
              <a:gd name="T40" fmla="*/ 0 h 112"/>
              <a:gd name="T41" fmla="*/ 11 w 11"/>
              <a:gd name="T42" fmla="*/ 112 h 11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 h="112">
                <a:moveTo>
                  <a:pt x="11" y="0"/>
                </a:moveTo>
                <a:lnTo>
                  <a:pt x="7" y="9"/>
                </a:lnTo>
                <a:lnTo>
                  <a:pt x="7" y="18"/>
                </a:lnTo>
                <a:lnTo>
                  <a:pt x="3" y="28"/>
                </a:lnTo>
                <a:lnTo>
                  <a:pt x="3" y="37"/>
                </a:lnTo>
                <a:lnTo>
                  <a:pt x="0" y="46"/>
                </a:lnTo>
                <a:lnTo>
                  <a:pt x="0" y="60"/>
                </a:lnTo>
                <a:lnTo>
                  <a:pt x="0" y="70"/>
                </a:lnTo>
                <a:lnTo>
                  <a:pt x="0" y="79"/>
                </a:lnTo>
                <a:lnTo>
                  <a:pt x="0" y="89"/>
                </a:lnTo>
                <a:lnTo>
                  <a:pt x="0" y="93"/>
                </a:lnTo>
                <a:lnTo>
                  <a:pt x="0" y="103"/>
                </a:lnTo>
                <a:lnTo>
                  <a:pt x="0" y="112"/>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26" name="Freeform 54"/>
          <p:cNvSpPr>
            <a:spLocks/>
          </p:cNvSpPr>
          <p:nvPr/>
        </p:nvSpPr>
        <p:spPr bwMode="auto">
          <a:xfrm>
            <a:off x="2217738" y="3082925"/>
            <a:ext cx="139700" cy="200025"/>
          </a:xfrm>
          <a:custGeom>
            <a:avLst/>
            <a:gdLst>
              <a:gd name="T0" fmla="*/ 2147483647 w 96"/>
              <a:gd name="T1" fmla="*/ 2147483647 h 126"/>
              <a:gd name="T2" fmla="*/ 2147483647 w 96"/>
              <a:gd name="T3" fmla="*/ 2147483647 h 126"/>
              <a:gd name="T4" fmla="*/ 2147483647 w 96"/>
              <a:gd name="T5" fmla="*/ 2147483647 h 126"/>
              <a:gd name="T6" fmla="*/ 2147483647 w 96"/>
              <a:gd name="T7" fmla="*/ 2147483647 h 126"/>
              <a:gd name="T8" fmla="*/ 2147483647 w 96"/>
              <a:gd name="T9" fmla="*/ 2147483647 h 126"/>
              <a:gd name="T10" fmla="*/ 2147483647 w 96"/>
              <a:gd name="T11" fmla="*/ 2147483647 h 126"/>
              <a:gd name="T12" fmla="*/ 2147483647 w 96"/>
              <a:gd name="T13" fmla="*/ 2147483647 h 126"/>
              <a:gd name="T14" fmla="*/ 2147483647 w 96"/>
              <a:gd name="T15" fmla="*/ 2147483647 h 126"/>
              <a:gd name="T16" fmla="*/ 2147483647 w 96"/>
              <a:gd name="T17" fmla="*/ 2147483647 h 126"/>
              <a:gd name="T18" fmla="*/ 2147483647 w 96"/>
              <a:gd name="T19" fmla="*/ 2147483647 h 126"/>
              <a:gd name="T20" fmla="*/ 2147483647 w 96"/>
              <a:gd name="T21" fmla="*/ 2147483647 h 126"/>
              <a:gd name="T22" fmla="*/ 2147483647 w 96"/>
              <a:gd name="T23" fmla="*/ 2147483647 h 126"/>
              <a:gd name="T24" fmla="*/ 2147483647 w 96"/>
              <a:gd name="T25" fmla="*/ 2147483647 h 126"/>
              <a:gd name="T26" fmla="*/ 2147483647 w 96"/>
              <a:gd name="T27" fmla="*/ 2147483647 h 126"/>
              <a:gd name="T28" fmla="*/ 2147483647 w 96"/>
              <a:gd name="T29" fmla="*/ 2147483647 h 126"/>
              <a:gd name="T30" fmla="*/ 2147483647 w 96"/>
              <a:gd name="T31" fmla="*/ 2147483647 h 126"/>
              <a:gd name="T32" fmla="*/ 2147483647 w 96"/>
              <a:gd name="T33" fmla="*/ 2147483647 h 126"/>
              <a:gd name="T34" fmla="*/ 2147483647 w 96"/>
              <a:gd name="T35" fmla="*/ 2147483647 h 126"/>
              <a:gd name="T36" fmla="*/ 2147483647 w 96"/>
              <a:gd name="T37" fmla="*/ 2147483647 h 126"/>
              <a:gd name="T38" fmla="*/ 0 w 96"/>
              <a:gd name="T39" fmla="*/ 0 h 126"/>
              <a:gd name="T40" fmla="*/ 2147483647 w 96"/>
              <a:gd name="T41" fmla="*/ 2147483647 h 126"/>
              <a:gd name="T42" fmla="*/ 2147483647 w 96"/>
              <a:gd name="T43" fmla="*/ 2147483647 h 126"/>
              <a:gd name="T44" fmla="*/ 2147483647 w 96"/>
              <a:gd name="T45" fmla="*/ 2147483647 h 126"/>
              <a:gd name="T46" fmla="*/ 2147483647 w 96"/>
              <a:gd name="T47" fmla="*/ 2147483647 h 126"/>
              <a:gd name="T48" fmla="*/ 2147483647 w 96"/>
              <a:gd name="T49" fmla="*/ 2147483647 h 126"/>
              <a:gd name="T50" fmla="*/ 2147483647 w 96"/>
              <a:gd name="T51" fmla="*/ 2147483647 h 126"/>
              <a:gd name="T52" fmla="*/ 2147483647 w 96"/>
              <a:gd name="T53" fmla="*/ 2147483647 h 126"/>
              <a:gd name="T54" fmla="*/ 2147483647 w 96"/>
              <a:gd name="T55" fmla="*/ 2147483647 h 126"/>
              <a:gd name="T56" fmla="*/ 2147483647 w 96"/>
              <a:gd name="T57" fmla="*/ 2147483647 h 126"/>
              <a:gd name="T58" fmla="*/ 2147483647 w 96"/>
              <a:gd name="T59" fmla="*/ 2147483647 h 126"/>
              <a:gd name="T60" fmla="*/ 2147483647 w 96"/>
              <a:gd name="T61" fmla="*/ 2147483647 h 126"/>
              <a:gd name="T62" fmla="*/ 2147483647 w 96"/>
              <a:gd name="T63" fmla="*/ 2147483647 h 126"/>
              <a:gd name="T64" fmla="*/ 2147483647 w 96"/>
              <a:gd name="T65" fmla="*/ 2147483647 h 126"/>
              <a:gd name="T66" fmla="*/ 2147483647 w 96"/>
              <a:gd name="T67" fmla="*/ 2147483647 h 126"/>
              <a:gd name="T68" fmla="*/ 2147483647 w 96"/>
              <a:gd name="T69" fmla="*/ 2147483647 h 126"/>
              <a:gd name="T70" fmla="*/ 2147483647 w 96"/>
              <a:gd name="T71" fmla="*/ 2147483647 h 126"/>
              <a:gd name="T72" fmla="*/ 2147483647 w 96"/>
              <a:gd name="T73" fmla="*/ 2147483647 h 126"/>
              <a:gd name="T74" fmla="*/ 2147483647 w 96"/>
              <a:gd name="T75" fmla="*/ 2147483647 h 126"/>
              <a:gd name="T76" fmla="*/ 2147483647 w 96"/>
              <a:gd name="T77" fmla="*/ 2147483647 h 126"/>
              <a:gd name="T78" fmla="*/ 2147483647 w 96"/>
              <a:gd name="T79" fmla="*/ 2147483647 h 126"/>
              <a:gd name="T80" fmla="*/ 2147483647 w 96"/>
              <a:gd name="T81" fmla="*/ 2147483647 h 1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96"/>
              <a:gd name="T124" fmla="*/ 0 h 126"/>
              <a:gd name="T125" fmla="*/ 96 w 96"/>
              <a:gd name="T126" fmla="*/ 126 h 1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96" h="126">
                <a:moveTo>
                  <a:pt x="74" y="126"/>
                </a:moveTo>
                <a:lnTo>
                  <a:pt x="78" y="108"/>
                </a:lnTo>
                <a:lnTo>
                  <a:pt x="85" y="94"/>
                </a:lnTo>
                <a:lnTo>
                  <a:pt x="89" y="75"/>
                </a:lnTo>
                <a:lnTo>
                  <a:pt x="93" y="65"/>
                </a:lnTo>
                <a:lnTo>
                  <a:pt x="96" y="51"/>
                </a:lnTo>
                <a:lnTo>
                  <a:pt x="96" y="47"/>
                </a:lnTo>
                <a:lnTo>
                  <a:pt x="93" y="37"/>
                </a:lnTo>
                <a:lnTo>
                  <a:pt x="81" y="42"/>
                </a:lnTo>
                <a:lnTo>
                  <a:pt x="70" y="42"/>
                </a:lnTo>
                <a:lnTo>
                  <a:pt x="59" y="42"/>
                </a:lnTo>
                <a:lnTo>
                  <a:pt x="52" y="37"/>
                </a:lnTo>
                <a:lnTo>
                  <a:pt x="41" y="37"/>
                </a:lnTo>
                <a:lnTo>
                  <a:pt x="34" y="33"/>
                </a:lnTo>
                <a:lnTo>
                  <a:pt x="26" y="28"/>
                </a:lnTo>
                <a:lnTo>
                  <a:pt x="22" y="23"/>
                </a:lnTo>
                <a:lnTo>
                  <a:pt x="15" y="19"/>
                </a:lnTo>
                <a:lnTo>
                  <a:pt x="11" y="14"/>
                </a:lnTo>
                <a:lnTo>
                  <a:pt x="8" y="9"/>
                </a:lnTo>
                <a:lnTo>
                  <a:pt x="0" y="0"/>
                </a:lnTo>
                <a:lnTo>
                  <a:pt x="4" y="9"/>
                </a:lnTo>
                <a:lnTo>
                  <a:pt x="8" y="19"/>
                </a:lnTo>
                <a:lnTo>
                  <a:pt x="11" y="23"/>
                </a:lnTo>
                <a:lnTo>
                  <a:pt x="19" y="28"/>
                </a:lnTo>
                <a:lnTo>
                  <a:pt x="22" y="33"/>
                </a:lnTo>
                <a:lnTo>
                  <a:pt x="30" y="37"/>
                </a:lnTo>
                <a:lnTo>
                  <a:pt x="41" y="47"/>
                </a:lnTo>
                <a:lnTo>
                  <a:pt x="48" y="47"/>
                </a:lnTo>
                <a:lnTo>
                  <a:pt x="56" y="51"/>
                </a:lnTo>
                <a:lnTo>
                  <a:pt x="59" y="51"/>
                </a:lnTo>
                <a:lnTo>
                  <a:pt x="67" y="51"/>
                </a:lnTo>
                <a:lnTo>
                  <a:pt x="78" y="56"/>
                </a:lnTo>
                <a:lnTo>
                  <a:pt x="81" y="56"/>
                </a:lnTo>
                <a:lnTo>
                  <a:pt x="85" y="61"/>
                </a:lnTo>
                <a:lnTo>
                  <a:pt x="85" y="70"/>
                </a:lnTo>
                <a:lnTo>
                  <a:pt x="81" y="75"/>
                </a:lnTo>
                <a:lnTo>
                  <a:pt x="81" y="80"/>
                </a:lnTo>
                <a:lnTo>
                  <a:pt x="81" y="89"/>
                </a:lnTo>
                <a:lnTo>
                  <a:pt x="78" y="98"/>
                </a:lnTo>
                <a:lnTo>
                  <a:pt x="78" y="108"/>
                </a:lnTo>
                <a:lnTo>
                  <a:pt x="74" y="126"/>
                </a:lnTo>
                <a:close/>
              </a:path>
            </a:pathLst>
          </a:custGeom>
          <a:solidFill>
            <a:srgbClr val="854002"/>
          </a:solidFill>
          <a:ln w="0">
            <a:solidFill>
              <a:srgbClr val="000000"/>
            </a:solidFill>
            <a:round/>
            <a:headEnd/>
            <a:tailEnd/>
          </a:ln>
        </p:spPr>
        <p:txBody>
          <a:bodyPr/>
          <a:lstStyle/>
          <a:p>
            <a:endParaRPr lang="en-GB" dirty="0">
              <a:solidFill>
                <a:srgbClr val="000000"/>
              </a:solidFill>
            </a:endParaRPr>
          </a:p>
        </p:txBody>
      </p:sp>
      <p:sp>
        <p:nvSpPr>
          <p:cNvPr id="54327" name="Freeform 55"/>
          <p:cNvSpPr>
            <a:spLocks/>
          </p:cNvSpPr>
          <p:nvPr/>
        </p:nvSpPr>
        <p:spPr bwMode="auto">
          <a:xfrm>
            <a:off x="1952625" y="3290888"/>
            <a:ext cx="319088" cy="207962"/>
          </a:xfrm>
          <a:custGeom>
            <a:avLst/>
            <a:gdLst>
              <a:gd name="T0" fmla="*/ 2147483647 w 218"/>
              <a:gd name="T1" fmla="*/ 2147483647 h 131"/>
              <a:gd name="T2" fmla="*/ 2147483647 w 218"/>
              <a:gd name="T3" fmla="*/ 2147483647 h 131"/>
              <a:gd name="T4" fmla="*/ 2147483647 w 218"/>
              <a:gd name="T5" fmla="*/ 2147483647 h 131"/>
              <a:gd name="T6" fmla="*/ 2147483647 w 218"/>
              <a:gd name="T7" fmla="*/ 2147483647 h 131"/>
              <a:gd name="T8" fmla="*/ 2147483647 w 218"/>
              <a:gd name="T9" fmla="*/ 2147483647 h 131"/>
              <a:gd name="T10" fmla="*/ 2147483647 w 218"/>
              <a:gd name="T11" fmla="*/ 2147483647 h 131"/>
              <a:gd name="T12" fmla="*/ 2147483647 w 218"/>
              <a:gd name="T13" fmla="*/ 2147483647 h 131"/>
              <a:gd name="T14" fmla="*/ 2147483647 w 218"/>
              <a:gd name="T15" fmla="*/ 2147483647 h 131"/>
              <a:gd name="T16" fmla="*/ 2147483647 w 218"/>
              <a:gd name="T17" fmla="*/ 2147483647 h 131"/>
              <a:gd name="T18" fmla="*/ 2147483647 w 218"/>
              <a:gd name="T19" fmla="*/ 2147483647 h 131"/>
              <a:gd name="T20" fmla="*/ 2147483647 w 218"/>
              <a:gd name="T21" fmla="*/ 2147483647 h 131"/>
              <a:gd name="T22" fmla="*/ 2147483647 w 218"/>
              <a:gd name="T23" fmla="*/ 2147483647 h 131"/>
              <a:gd name="T24" fmla="*/ 2147483647 w 218"/>
              <a:gd name="T25" fmla="*/ 2147483647 h 131"/>
              <a:gd name="T26" fmla="*/ 2147483647 w 218"/>
              <a:gd name="T27" fmla="*/ 2147483647 h 131"/>
              <a:gd name="T28" fmla="*/ 2147483647 w 218"/>
              <a:gd name="T29" fmla="*/ 2147483647 h 131"/>
              <a:gd name="T30" fmla="*/ 2147483647 w 218"/>
              <a:gd name="T31" fmla="*/ 2147483647 h 131"/>
              <a:gd name="T32" fmla="*/ 2147483647 w 218"/>
              <a:gd name="T33" fmla="*/ 2147483647 h 131"/>
              <a:gd name="T34" fmla="*/ 2147483647 w 218"/>
              <a:gd name="T35" fmla="*/ 2147483647 h 131"/>
              <a:gd name="T36" fmla="*/ 2147483647 w 218"/>
              <a:gd name="T37" fmla="*/ 2147483647 h 131"/>
              <a:gd name="T38" fmla="*/ 2147483647 w 218"/>
              <a:gd name="T39" fmla="*/ 2147483647 h 131"/>
              <a:gd name="T40" fmla="*/ 2147483647 w 218"/>
              <a:gd name="T41" fmla="*/ 2147483647 h 131"/>
              <a:gd name="T42" fmla="*/ 2147483647 w 218"/>
              <a:gd name="T43" fmla="*/ 2147483647 h 131"/>
              <a:gd name="T44" fmla="*/ 2147483647 w 218"/>
              <a:gd name="T45" fmla="*/ 2147483647 h 131"/>
              <a:gd name="T46" fmla="*/ 2147483647 w 218"/>
              <a:gd name="T47" fmla="*/ 2147483647 h 131"/>
              <a:gd name="T48" fmla="*/ 2147483647 w 218"/>
              <a:gd name="T49" fmla="*/ 2147483647 h 131"/>
              <a:gd name="T50" fmla="*/ 2147483647 w 218"/>
              <a:gd name="T51" fmla="*/ 2147483647 h 131"/>
              <a:gd name="T52" fmla="*/ 2147483647 w 218"/>
              <a:gd name="T53" fmla="*/ 2147483647 h 131"/>
              <a:gd name="T54" fmla="*/ 2147483647 w 218"/>
              <a:gd name="T55" fmla="*/ 2147483647 h 131"/>
              <a:gd name="T56" fmla="*/ 2147483647 w 218"/>
              <a:gd name="T57" fmla="*/ 2147483647 h 131"/>
              <a:gd name="T58" fmla="*/ 2147483647 w 218"/>
              <a:gd name="T59" fmla="*/ 2147483647 h 131"/>
              <a:gd name="T60" fmla="*/ 2147483647 w 218"/>
              <a:gd name="T61" fmla="*/ 2147483647 h 131"/>
              <a:gd name="T62" fmla="*/ 2147483647 w 218"/>
              <a:gd name="T63" fmla="*/ 2147483647 h 1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18"/>
              <a:gd name="T97" fmla="*/ 0 h 131"/>
              <a:gd name="T98" fmla="*/ 218 w 218"/>
              <a:gd name="T99" fmla="*/ 131 h 13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18" h="131">
                <a:moveTo>
                  <a:pt x="218" y="0"/>
                </a:moveTo>
                <a:lnTo>
                  <a:pt x="211" y="5"/>
                </a:lnTo>
                <a:lnTo>
                  <a:pt x="207" y="14"/>
                </a:lnTo>
                <a:lnTo>
                  <a:pt x="203" y="19"/>
                </a:lnTo>
                <a:lnTo>
                  <a:pt x="200" y="23"/>
                </a:lnTo>
                <a:lnTo>
                  <a:pt x="196" y="28"/>
                </a:lnTo>
                <a:lnTo>
                  <a:pt x="189" y="37"/>
                </a:lnTo>
                <a:lnTo>
                  <a:pt x="185" y="42"/>
                </a:lnTo>
                <a:lnTo>
                  <a:pt x="181" y="47"/>
                </a:lnTo>
                <a:lnTo>
                  <a:pt x="170" y="56"/>
                </a:lnTo>
                <a:lnTo>
                  <a:pt x="163" y="66"/>
                </a:lnTo>
                <a:lnTo>
                  <a:pt x="155" y="70"/>
                </a:lnTo>
                <a:lnTo>
                  <a:pt x="144" y="75"/>
                </a:lnTo>
                <a:lnTo>
                  <a:pt x="137" y="80"/>
                </a:lnTo>
                <a:lnTo>
                  <a:pt x="126" y="84"/>
                </a:lnTo>
                <a:lnTo>
                  <a:pt x="115" y="84"/>
                </a:lnTo>
                <a:lnTo>
                  <a:pt x="104" y="84"/>
                </a:lnTo>
                <a:lnTo>
                  <a:pt x="96" y="84"/>
                </a:lnTo>
                <a:lnTo>
                  <a:pt x="85" y="84"/>
                </a:lnTo>
                <a:lnTo>
                  <a:pt x="74" y="80"/>
                </a:lnTo>
                <a:lnTo>
                  <a:pt x="67" y="80"/>
                </a:lnTo>
                <a:lnTo>
                  <a:pt x="56" y="75"/>
                </a:lnTo>
                <a:lnTo>
                  <a:pt x="45" y="70"/>
                </a:lnTo>
                <a:lnTo>
                  <a:pt x="37" y="66"/>
                </a:lnTo>
                <a:lnTo>
                  <a:pt x="30" y="61"/>
                </a:lnTo>
                <a:lnTo>
                  <a:pt x="26" y="61"/>
                </a:lnTo>
                <a:lnTo>
                  <a:pt x="23" y="56"/>
                </a:lnTo>
                <a:lnTo>
                  <a:pt x="15" y="52"/>
                </a:lnTo>
                <a:lnTo>
                  <a:pt x="12" y="52"/>
                </a:lnTo>
                <a:lnTo>
                  <a:pt x="8" y="47"/>
                </a:lnTo>
                <a:lnTo>
                  <a:pt x="0" y="42"/>
                </a:lnTo>
                <a:lnTo>
                  <a:pt x="8" y="52"/>
                </a:lnTo>
                <a:lnTo>
                  <a:pt x="15" y="56"/>
                </a:lnTo>
                <a:lnTo>
                  <a:pt x="19" y="66"/>
                </a:lnTo>
                <a:lnTo>
                  <a:pt x="23" y="75"/>
                </a:lnTo>
                <a:lnTo>
                  <a:pt x="26" y="84"/>
                </a:lnTo>
                <a:lnTo>
                  <a:pt x="26" y="94"/>
                </a:lnTo>
                <a:lnTo>
                  <a:pt x="26" y="98"/>
                </a:lnTo>
                <a:lnTo>
                  <a:pt x="30" y="108"/>
                </a:lnTo>
                <a:lnTo>
                  <a:pt x="30" y="112"/>
                </a:lnTo>
                <a:lnTo>
                  <a:pt x="34" y="117"/>
                </a:lnTo>
                <a:lnTo>
                  <a:pt x="37" y="122"/>
                </a:lnTo>
                <a:lnTo>
                  <a:pt x="45" y="126"/>
                </a:lnTo>
                <a:lnTo>
                  <a:pt x="52" y="131"/>
                </a:lnTo>
                <a:lnTo>
                  <a:pt x="56" y="126"/>
                </a:lnTo>
                <a:lnTo>
                  <a:pt x="63" y="126"/>
                </a:lnTo>
                <a:lnTo>
                  <a:pt x="71" y="122"/>
                </a:lnTo>
                <a:lnTo>
                  <a:pt x="78" y="117"/>
                </a:lnTo>
                <a:lnTo>
                  <a:pt x="89" y="112"/>
                </a:lnTo>
                <a:lnTo>
                  <a:pt x="104" y="108"/>
                </a:lnTo>
                <a:lnTo>
                  <a:pt x="119" y="108"/>
                </a:lnTo>
                <a:lnTo>
                  <a:pt x="122" y="108"/>
                </a:lnTo>
                <a:lnTo>
                  <a:pt x="130" y="103"/>
                </a:lnTo>
                <a:lnTo>
                  <a:pt x="137" y="103"/>
                </a:lnTo>
                <a:lnTo>
                  <a:pt x="148" y="103"/>
                </a:lnTo>
                <a:lnTo>
                  <a:pt x="159" y="94"/>
                </a:lnTo>
                <a:lnTo>
                  <a:pt x="167" y="89"/>
                </a:lnTo>
                <a:lnTo>
                  <a:pt x="174" y="80"/>
                </a:lnTo>
                <a:lnTo>
                  <a:pt x="181" y="70"/>
                </a:lnTo>
                <a:lnTo>
                  <a:pt x="189" y="61"/>
                </a:lnTo>
                <a:lnTo>
                  <a:pt x="192" y="47"/>
                </a:lnTo>
                <a:lnTo>
                  <a:pt x="200" y="37"/>
                </a:lnTo>
                <a:lnTo>
                  <a:pt x="200" y="28"/>
                </a:lnTo>
                <a:lnTo>
                  <a:pt x="207" y="14"/>
                </a:lnTo>
                <a:lnTo>
                  <a:pt x="218" y="0"/>
                </a:lnTo>
                <a:close/>
              </a:path>
            </a:pathLst>
          </a:custGeom>
          <a:solidFill>
            <a:srgbClr val="854002"/>
          </a:solidFill>
          <a:ln w="0">
            <a:solidFill>
              <a:srgbClr val="000000"/>
            </a:solidFill>
            <a:round/>
            <a:headEnd/>
            <a:tailEnd/>
          </a:ln>
        </p:spPr>
        <p:txBody>
          <a:bodyPr/>
          <a:lstStyle/>
          <a:p>
            <a:endParaRPr lang="en-GB" dirty="0">
              <a:solidFill>
                <a:srgbClr val="000000"/>
              </a:solidFill>
            </a:endParaRPr>
          </a:p>
        </p:txBody>
      </p:sp>
      <p:sp>
        <p:nvSpPr>
          <p:cNvPr id="54328" name="Freeform 56"/>
          <p:cNvSpPr>
            <a:spLocks/>
          </p:cNvSpPr>
          <p:nvPr/>
        </p:nvSpPr>
        <p:spPr bwMode="auto">
          <a:xfrm>
            <a:off x="2001838" y="2786063"/>
            <a:ext cx="53975" cy="407987"/>
          </a:xfrm>
          <a:custGeom>
            <a:avLst/>
            <a:gdLst>
              <a:gd name="T0" fmla="*/ 2147483647 w 37"/>
              <a:gd name="T1" fmla="*/ 2147483647 h 257"/>
              <a:gd name="T2" fmla="*/ 2147483647 w 37"/>
              <a:gd name="T3" fmla="*/ 2147483647 h 257"/>
              <a:gd name="T4" fmla="*/ 2147483647 w 37"/>
              <a:gd name="T5" fmla="*/ 2147483647 h 257"/>
              <a:gd name="T6" fmla="*/ 2147483647 w 37"/>
              <a:gd name="T7" fmla="*/ 2147483647 h 257"/>
              <a:gd name="T8" fmla="*/ 2147483647 w 37"/>
              <a:gd name="T9" fmla="*/ 2147483647 h 257"/>
              <a:gd name="T10" fmla="*/ 2147483647 w 37"/>
              <a:gd name="T11" fmla="*/ 2147483647 h 257"/>
              <a:gd name="T12" fmla="*/ 2147483647 w 37"/>
              <a:gd name="T13" fmla="*/ 2147483647 h 257"/>
              <a:gd name="T14" fmla="*/ 2147483647 w 37"/>
              <a:gd name="T15" fmla="*/ 2147483647 h 257"/>
              <a:gd name="T16" fmla="*/ 2147483647 w 37"/>
              <a:gd name="T17" fmla="*/ 2147483647 h 257"/>
              <a:gd name="T18" fmla="*/ 2147483647 w 37"/>
              <a:gd name="T19" fmla="*/ 2147483647 h 257"/>
              <a:gd name="T20" fmla="*/ 2147483647 w 37"/>
              <a:gd name="T21" fmla="*/ 2147483647 h 257"/>
              <a:gd name="T22" fmla="*/ 2147483647 w 37"/>
              <a:gd name="T23" fmla="*/ 2147483647 h 257"/>
              <a:gd name="T24" fmla="*/ 2147483647 w 37"/>
              <a:gd name="T25" fmla="*/ 2147483647 h 257"/>
              <a:gd name="T26" fmla="*/ 2147483647 w 37"/>
              <a:gd name="T27" fmla="*/ 2147483647 h 257"/>
              <a:gd name="T28" fmla="*/ 2147483647 w 37"/>
              <a:gd name="T29" fmla="*/ 2147483647 h 257"/>
              <a:gd name="T30" fmla="*/ 2147483647 w 37"/>
              <a:gd name="T31" fmla="*/ 2147483647 h 257"/>
              <a:gd name="T32" fmla="*/ 2147483647 w 37"/>
              <a:gd name="T33" fmla="*/ 2147483647 h 257"/>
              <a:gd name="T34" fmla="*/ 2147483647 w 37"/>
              <a:gd name="T35" fmla="*/ 2147483647 h 257"/>
              <a:gd name="T36" fmla="*/ 2147483647 w 37"/>
              <a:gd name="T37" fmla="*/ 2147483647 h 257"/>
              <a:gd name="T38" fmla="*/ 2147483647 w 37"/>
              <a:gd name="T39" fmla="*/ 2147483647 h 257"/>
              <a:gd name="T40" fmla="*/ 2147483647 w 37"/>
              <a:gd name="T41" fmla="*/ 2147483647 h 257"/>
              <a:gd name="T42" fmla="*/ 2147483647 w 37"/>
              <a:gd name="T43" fmla="*/ 2147483647 h 257"/>
              <a:gd name="T44" fmla="*/ 2147483647 w 37"/>
              <a:gd name="T45" fmla="*/ 2147483647 h 257"/>
              <a:gd name="T46" fmla="*/ 2147483647 w 37"/>
              <a:gd name="T47" fmla="*/ 0 h 257"/>
              <a:gd name="T48" fmla="*/ 0 w 37"/>
              <a:gd name="T49" fmla="*/ 0 h 257"/>
              <a:gd name="T50" fmla="*/ 2147483647 w 37"/>
              <a:gd name="T51" fmla="*/ 0 h 257"/>
              <a:gd name="T52" fmla="*/ 2147483647 w 37"/>
              <a:gd name="T53" fmla="*/ 2147483647 h 257"/>
              <a:gd name="T54" fmla="*/ 2147483647 w 37"/>
              <a:gd name="T55" fmla="*/ 2147483647 h 257"/>
              <a:gd name="T56" fmla="*/ 2147483647 w 37"/>
              <a:gd name="T57" fmla="*/ 2147483647 h 257"/>
              <a:gd name="T58" fmla="*/ 2147483647 w 37"/>
              <a:gd name="T59" fmla="*/ 2147483647 h 257"/>
              <a:gd name="T60" fmla="*/ 2147483647 w 37"/>
              <a:gd name="T61" fmla="*/ 2147483647 h 257"/>
              <a:gd name="T62" fmla="*/ 2147483647 w 37"/>
              <a:gd name="T63" fmla="*/ 2147483647 h 257"/>
              <a:gd name="T64" fmla="*/ 2147483647 w 37"/>
              <a:gd name="T65" fmla="*/ 2147483647 h 257"/>
              <a:gd name="T66" fmla="*/ 2147483647 w 37"/>
              <a:gd name="T67" fmla="*/ 2147483647 h 257"/>
              <a:gd name="T68" fmla="*/ 2147483647 w 37"/>
              <a:gd name="T69" fmla="*/ 2147483647 h 257"/>
              <a:gd name="T70" fmla="*/ 2147483647 w 37"/>
              <a:gd name="T71" fmla="*/ 2147483647 h 257"/>
              <a:gd name="T72" fmla="*/ 2147483647 w 37"/>
              <a:gd name="T73" fmla="*/ 2147483647 h 257"/>
              <a:gd name="T74" fmla="*/ 2147483647 w 37"/>
              <a:gd name="T75" fmla="*/ 2147483647 h 257"/>
              <a:gd name="T76" fmla="*/ 2147483647 w 37"/>
              <a:gd name="T77" fmla="*/ 2147483647 h 257"/>
              <a:gd name="T78" fmla="*/ 2147483647 w 37"/>
              <a:gd name="T79" fmla="*/ 2147483647 h 257"/>
              <a:gd name="T80" fmla="*/ 2147483647 w 37"/>
              <a:gd name="T81" fmla="*/ 2147483647 h 257"/>
              <a:gd name="T82" fmla="*/ 2147483647 w 37"/>
              <a:gd name="T83" fmla="*/ 2147483647 h 257"/>
              <a:gd name="T84" fmla="*/ 2147483647 w 37"/>
              <a:gd name="T85" fmla="*/ 2147483647 h 257"/>
              <a:gd name="T86" fmla="*/ 2147483647 w 37"/>
              <a:gd name="T87" fmla="*/ 2147483647 h 257"/>
              <a:gd name="T88" fmla="*/ 2147483647 w 37"/>
              <a:gd name="T89" fmla="*/ 2147483647 h 257"/>
              <a:gd name="T90" fmla="*/ 2147483647 w 37"/>
              <a:gd name="T91" fmla="*/ 2147483647 h 257"/>
              <a:gd name="T92" fmla="*/ 2147483647 w 37"/>
              <a:gd name="T93" fmla="*/ 2147483647 h 257"/>
              <a:gd name="T94" fmla="*/ 2147483647 w 37"/>
              <a:gd name="T95" fmla="*/ 2147483647 h 25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7"/>
              <a:gd name="T145" fmla="*/ 0 h 257"/>
              <a:gd name="T146" fmla="*/ 37 w 37"/>
              <a:gd name="T147" fmla="*/ 257 h 25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7" h="257">
                <a:moveTo>
                  <a:pt x="29" y="257"/>
                </a:moveTo>
                <a:lnTo>
                  <a:pt x="26" y="252"/>
                </a:lnTo>
                <a:lnTo>
                  <a:pt x="22" y="243"/>
                </a:lnTo>
                <a:lnTo>
                  <a:pt x="18" y="234"/>
                </a:lnTo>
                <a:lnTo>
                  <a:pt x="18" y="220"/>
                </a:lnTo>
                <a:lnTo>
                  <a:pt x="18" y="206"/>
                </a:lnTo>
                <a:lnTo>
                  <a:pt x="18" y="196"/>
                </a:lnTo>
                <a:lnTo>
                  <a:pt x="22" y="187"/>
                </a:lnTo>
                <a:lnTo>
                  <a:pt x="26" y="178"/>
                </a:lnTo>
                <a:lnTo>
                  <a:pt x="26" y="173"/>
                </a:lnTo>
                <a:lnTo>
                  <a:pt x="26" y="164"/>
                </a:lnTo>
                <a:lnTo>
                  <a:pt x="26" y="154"/>
                </a:lnTo>
                <a:lnTo>
                  <a:pt x="26" y="135"/>
                </a:lnTo>
                <a:lnTo>
                  <a:pt x="26" y="121"/>
                </a:lnTo>
                <a:lnTo>
                  <a:pt x="26" y="103"/>
                </a:lnTo>
                <a:lnTo>
                  <a:pt x="26" y="89"/>
                </a:lnTo>
                <a:lnTo>
                  <a:pt x="29" y="70"/>
                </a:lnTo>
                <a:lnTo>
                  <a:pt x="29" y="56"/>
                </a:lnTo>
                <a:lnTo>
                  <a:pt x="29" y="37"/>
                </a:lnTo>
                <a:lnTo>
                  <a:pt x="26" y="28"/>
                </a:lnTo>
                <a:lnTo>
                  <a:pt x="22" y="18"/>
                </a:lnTo>
                <a:lnTo>
                  <a:pt x="18" y="9"/>
                </a:lnTo>
                <a:lnTo>
                  <a:pt x="11" y="4"/>
                </a:lnTo>
                <a:lnTo>
                  <a:pt x="3" y="0"/>
                </a:lnTo>
                <a:lnTo>
                  <a:pt x="0" y="0"/>
                </a:lnTo>
                <a:lnTo>
                  <a:pt x="11" y="0"/>
                </a:lnTo>
                <a:lnTo>
                  <a:pt x="22" y="9"/>
                </a:lnTo>
                <a:lnTo>
                  <a:pt x="29" y="18"/>
                </a:lnTo>
                <a:lnTo>
                  <a:pt x="33" y="32"/>
                </a:lnTo>
                <a:lnTo>
                  <a:pt x="37" y="47"/>
                </a:lnTo>
                <a:lnTo>
                  <a:pt x="37" y="56"/>
                </a:lnTo>
                <a:lnTo>
                  <a:pt x="37" y="65"/>
                </a:lnTo>
                <a:lnTo>
                  <a:pt x="37" y="89"/>
                </a:lnTo>
                <a:lnTo>
                  <a:pt x="37" y="107"/>
                </a:lnTo>
                <a:lnTo>
                  <a:pt x="37" y="121"/>
                </a:lnTo>
                <a:lnTo>
                  <a:pt x="37" y="135"/>
                </a:lnTo>
                <a:lnTo>
                  <a:pt x="37" y="150"/>
                </a:lnTo>
                <a:lnTo>
                  <a:pt x="37" y="159"/>
                </a:lnTo>
                <a:lnTo>
                  <a:pt x="37" y="168"/>
                </a:lnTo>
                <a:lnTo>
                  <a:pt x="37" y="173"/>
                </a:lnTo>
                <a:lnTo>
                  <a:pt x="29" y="182"/>
                </a:lnTo>
                <a:lnTo>
                  <a:pt x="29" y="196"/>
                </a:lnTo>
                <a:lnTo>
                  <a:pt x="26" y="210"/>
                </a:lnTo>
                <a:lnTo>
                  <a:pt x="26" y="224"/>
                </a:lnTo>
                <a:lnTo>
                  <a:pt x="26" y="234"/>
                </a:lnTo>
                <a:lnTo>
                  <a:pt x="29" y="243"/>
                </a:lnTo>
                <a:lnTo>
                  <a:pt x="29" y="252"/>
                </a:lnTo>
                <a:lnTo>
                  <a:pt x="29" y="257"/>
                </a:lnTo>
                <a:close/>
              </a:path>
            </a:pathLst>
          </a:custGeom>
          <a:solidFill>
            <a:srgbClr val="854002"/>
          </a:solidFill>
          <a:ln w="0">
            <a:solidFill>
              <a:srgbClr val="000000"/>
            </a:solidFill>
            <a:round/>
            <a:headEnd/>
            <a:tailEnd/>
          </a:ln>
        </p:spPr>
        <p:txBody>
          <a:bodyPr/>
          <a:lstStyle/>
          <a:p>
            <a:endParaRPr lang="en-GB" dirty="0">
              <a:solidFill>
                <a:srgbClr val="000000"/>
              </a:solidFill>
            </a:endParaRPr>
          </a:p>
        </p:txBody>
      </p:sp>
      <p:sp>
        <p:nvSpPr>
          <p:cNvPr id="54329" name="Freeform 57"/>
          <p:cNvSpPr>
            <a:spLocks/>
          </p:cNvSpPr>
          <p:nvPr/>
        </p:nvSpPr>
        <p:spPr bwMode="auto">
          <a:xfrm>
            <a:off x="1644650" y="2584450"/>
            <a:ext cx="498475" cy="1300163"/>
          </a:xfrm>
          <a:custGeom>
            <a:avLst/>
            <a:gdLst>
              <a:gd name="T0" fmla="*/ 2147483647 w 340"/>
              <a:gd name="T1" fmla="*/ 2147483647 h 819"/>
              <a:gd name="T2" fmla="*/ 2147483647 w 340"/>
              <a:gd name="T3" fmla="*/ 2147483647 h 819"/>
              <a:gd name="T4" fmla="*/ 2147483647 w 340"/>
              <a:gd name="T5" fmla="*/ 2147483647 h 819"/>
              <a:gd name="T6" fmla="*/ 2147483647 w 340"/>
              <a:gd name="T7" fmla="*/ 2147483647 h 819"/>
              <a:gd name="T8" fmla="*/ 2147483647 w 340"/>
              <a:gd name="T9" fmla="*/ 2147483647 h 819"/>
              <a:gd name="T10" fmla="*/ 2147483647 w 340"/>
              <a:gd name="T11" fmla="*/ 2147483647 h 819"/>
              <a:gd name="T12" fmla="*/ 2147483647 w 340"/>
              <a:gd name="T13" fmla="*/ 2147483647 h 819"/>
              <a:gd name="T14" fmla="*/ 2147483647 w 340"/>
              <a:gd name="T15" fmla="*/ 2147483647 h 819"/>
              <a:gd name="T16" fmla="*/ 2147483647 w 340"/>
              <a:gd name="T17" fmla="*/ 2147483647 h 819"/>
              <a:gd name="T18" fmla="*/ 2147483647 w 340"/>
              <a:gd name="T19" fmla="*/ 2147483647 h 819"/>
              <a:gd name="T20" fmla="*/ 0 w 340"/>
              <a:gd name="T21" fmla="*/ 2147483647 h 819"/>
              <a:gd name="T22" fmla="*/ 2147483647 w 340"/>
              <a:gd name="T23" fmla="*/ 0 h 819"/>
              <a:gd name="T24" fmla="*/ 2147483647 w 340"/>
              <a:gd name="T25" fmla="*/ 2147483647 h 819"/>
              <a:gd name="T26" fmla="*/ 2147483647 w 340"/>
              <a:gd name="T27" fmla="*/ 2147483647 h 819"/>
              <a:gd name="T28" fmla="*/ 2147483647 w 340"/>
              <a:gd name="T29" fmla="*/ 2147483647 h 819"/>
              <a:gd name="T30" fmla="*/ 2147483647 w 340"/>
              <a:gd name="T31" fmla="*/ 2147483647 h 819"/>
              <a:gd name="T32" fmla="*/ 2147483647 w 340"/>
              <a:gd name="T33" fmla="*/ 2147483647 h 819"/>
              <a:gd name="T34" fmla="*/ 2147483647 w 340"/>
              <a:gd name="T35" fmla="*/ 2147483647 h 819"/>
              <a:gd name="T36" fmla="*/ 2147483647 w 340"/>
              <a:gd name="T37" fmla="*/ 2147483647 h 819"/>
              <a:gd name="T38" fmla="*/ 2147483647 w 340"/>
              <a:gd name="T39" fmla="*/ 2147483647 h 819"/>
              <a:gd name="T40" fmla="*/ 2147483647 w 340"/>
              <a:gd name="T41" fmla="*/ 2147483647 h 819"/>
              <a:gd name="T42" fmla="*/ 2147483647 w 340"/>
              <a:gd name="T43" fmla="*/ 2147483647 h 819"/>
              <a:gd name="T44" fmla="*/ 2147483647 w 340"/>
              <a:gd name="T45" fmla="*/ 2147483647 h 819"/>
              <a:gd name="T46" fmla="*/ 2147483647 w 340"/>
              <a:gd name="T47" fmla="*/ 2147483647 h 819"/>
              <a:gd name="T48" fmla="*/ 2147483647 w 340"/>
              <a:gd name="T49" fmla="*/ 2147483647 h 819"/>
              <a:gd name="T50" fmla="*/ 2147483647 w 340"/>
              <a:gd name="T51" fmla="*/ 2147483647 h 819"/>
              <a:gd name="T52" fmla="*/ 2147483647 w 340"/>
              <a:gd name="T53" fmla="*/ 2147483647 h 819"/>
              <a:gd name="T54" fmla="*/ 2147483647 w 340"/>
              <a:gd name="T55" fmla="*/ 2147483647 h 819"/>
              <a:gd name="T56" fmla="*/ 2147483647 w 340"/>
              <a:gd name="T57" fmla="*/ 2147483647 h 819"/>
              <a:gd name="T58" fmla="*/ 2147483647 w 340"/>
              <a:gd name="T59" fmla="*/ 2147483647 h 819"/>
              <a:gd name="T60" fmla="*/ 2147483647 w 340"/>
              <a:gd name="T61" fmla="*/ 2147483647 h 819"/>
              <a:gd name="T62" fmla="*/ 2147483647 w 340"/>
              <a:gd name="T63" fmla="*/ 2147483647 h 819"/>
              <a:gd name="T64" fmla="*/ 2147483647 w 340"/>
              <a:gd name="T65" fmla="*/ 2147483647 h 819"/>
              <a:gd name="T66" fmla="*/ 2147483647 w 340"/>
              <a:gd name="T67" fmla="*/ 2147483647 h 819"/>
              <a:gd name="T68" fmla="*/ 2147483647 w 340"/>
              <a:gd name="T69" fmla="*/ 2147483647 h 819"/>
              <a:gd name="T70" fmla="*/ 2147483647 w 340"/>
              <a:gd name="T71" fmla="*/ 2147483647 h 819"/>
              <a:gd name="T72" fmla="*/ 2147483647 w 340"/>
              <a:gd name="T73" fmla="*/ 2147483647 h 819"/>
              <a:gd name="T74" fmla="*/ 2147483647 w 340"/>
              <a:gd name="T75" fmla="*/ 2147483647 h 819"/>
              <a:gd name="T76" fmla="*/ 2147483647 w 340"/>
              <a:gd name="T77" fmla="*/ 2147483647 h 819"/>
              <a:gd name="T78" fmla="*/ 2147483647 w 340"/>
              <a:gd name="T79" fmla="*/ 2147483647 h 819"/>
              <a:gd name="T80" fmla="*/ 2147483647 w 340"/>
              <a:gd name="T81" fmla="*/ 2147483647 h 819"/>
              <a:gd name="T82" fmla="*/ 2147483647 w 340"/>
              <a:gd name="T83" fmla="*/ 2147483647 h 819"/>
              <a:gd name="T84" fmla="*/ 2147483647 w 340"/>
              <a:gd name="T85" fmla="*/ 2147483647 h 819"/>
              <a:gd name="T86" fmla="*/ 2147483647 w 340"/>
              <a:gd name="T87" fmla="*/ 2147483647 h 819"/>
              <a:gd name="T88" fmla="*/ 2147483647 w 340"/>
              <a:gd name="T89" fmla="*/ 2147483647 h 819"/>
              <a:gd name="T90" fmla="*/ 2147483647 w 340"/>
              <a:gd name="T91" fmla="*/ 2147483647 h 819"/>
              <a:gd name="T92" fmla="*/ 2147483647 w 340"/>
              <a:gd name="T93" fmla="*/ 2147483647 h 819"/>
              <a:gd name="T94" fmla="*/ 2147483647 w 340"/>
              <a:gd name="T95" fmla="*/ 2147483647 h 819"/>
              <a:gd name="T96" fmla="*/ 2147483647 w 340"/>
              <a:gd name="T97" fmla="*/ 2147483647 h 819"/>
              <a:gd name="T98" fmla="*/ 2147483647 w 340"/>
              <a:gd name="T99" fmla="*/ 2147483647 h 819"/>
              <a:gd name="T100" fmla="*/ 2147483647 w 340"/>
              <a:gd name="T101" fmla="*/ 2147483647 h 819"/>
              <a:gd name="T102" fmla="*/ 2147483647 w 340"/>
              <a:gd name="T103" fmla="*/ 2147483647 h 819"/>
              <a:gd name="T104" fmla="*/ 2147483647 w 340"/>
              <a:gd name="T105" fmla="*/ 2147483647 h 819"/>
              <a:gd name="T106" fmla="*/ 2147483647 w 340"/>
              <a:gd name="T107" fmla="*/ 2147483647 h 819"/>
              <a:gd name="T108" fmla="*/ 2147483647 w 340"/>
              <a:gd name="T109" fmla="*/ 2147483647 h 819"/>
              <a:gd name="T110" fmla="*/ 2147483647 w 340"/>
              <a:gd name="T111" fmla="*/ 2147483647 h 81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40"/>
              <a:gd name="T169" fmla="*/ 0 h 819"/>
              <a:gd name="T170" fmla="*/ 340 w 340"/>
              <a:gd name="T171" fmla="*/ 819 h 81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40" h="819">
                <a:moveTo>
                  <a:pt x="144" y="581"/>
                </a:moveTo>
                <a:lnTo>
                  <a:pt x="129" y="548"/>
                </a:lnTo>
                <a:lnTo>
                  <a:pt x="89" y="431"/>
                </a:lnTo>
                <a:lnTo>
                  <a:pt x="78" y="375"/>
                </a:lnTo>
                <a:lnTo>
                  <a:pt x="74" y="384"/>
                </a:lnTo>
                <a:lnTo>
                  <a:pt x="63" y="394"/>
                </a:lnTo>
                <a:lnTo>
                  <a:pt x="55" y="398"/>
                </a:lnTo>
                <a:lnTo>
                  <a:pt x="48" y="389"/>
                </a:lnTo>
                <a:lnTo>
                  <a:pt x="41" y="375"/>
                </a:lnTo>
                <a:lnTo>
                  <a:pt x="37" y="356"/>
                </a:lnTo>
                <a:lnTo>
                  <a:pt x="33" y="347"/>
                </a:lnTo>
                <a:lnTo>
                  <a:pt x="30" y="337"/>
                </a:lnTo>
                <a:lnTo>
                  <a:pt x="30" y="323"/>
                </a:lnTo>
                <a:lnTo>
                  <a:pt x="30" y="314"/>
                </a:lnTo>
                <a:lnTo>
                  <a:pt x="26" y="295"/>
                </a:lnTo>
                <a:lnTo>
                  <a:pt x="22" y="281"/>
                </a:lnTo>
                <a:lnTo>
                  <a:pt x="19" y="267"/>
                </a:lnTo>
                <a:lnTo>
                  <a:pt x="15" y="248"/>
                </a:lnTo>
                <a:lnTo>
                  <a:pt x="11" y="234"/>
                </a:lnTo>
                <a:lnTo>
                  <a:pt x="7" y="216"/>
                </a:lnTo>
                <a:lnTo>
                  <a:pt x="4" y="202"/>
                </a:lnTo>
                <a:lnTo>
                  <a:pt x="0" y="188"/>
                </a:lnTo>
                <a:lnTo>
                  <a:pt x="15" y="10"/>
                </a:lnTo>
                <a:lnTo>
                  <a:pt x="89" y="0"/>
                </a:lnTo>
                <a:lnTo>
                  <a:pt x="100" y="61"/>
                </a:lnTo>
                <a:lnTo>
                  <a:pt x="103" y="99"/>
                </a:lnTo>
                <a:lnTo>
                  <a:pt x="107" y="141"/>
                </a:lnTo>
                <a:lnTo>
                  <a:pt x="111" y="159"/>
                </a:lnTo>
                <a:lnTo>
                  <a:pt x="111" y="169"/>
                </a:lnTo>
                <a:lnTo>
                  <a:pt x="129" y="150"/>
                </a:lnTo>
                <a:lnTo>
                  <a:pt x="222" y="122"/>
                </a:lnTo>
                <a:lnTo>
                  <a:pt x="240" y="127"/>
                </a:lnTo>
                <a:lnTo>
                  <a:pt x="247" y="127"/>
                </a:lnTo>
                <a:lnTo>
                  <a:pt x="258" y="136"/>
                </a:lnTo>
                <a:lnTo>
                  <a:pt x="266" y="150"/>
                </a:lnTo>
                <a:lnTo>
                  <a:pt x="270" y="159"/>
                </a:lnTo>
                <a:lnTo>
                  <a:pt x="273" y="169"/>
                </a:lnTo>
                <a:lnTo>
                  <a:pt x="273" y="183"/>
                </a:lnTo>
                <a:lnTo>
                  <a:pt x="273" y="197"/>
                </a:lnTo>
                <a:lnTo>
                  <a:pt x="262" y="188"/>
                </a:lnTo>
                <a:lnTo>
                  <a:pt x="255" y="188"/>
                </a:lnTo>
                <a:lnTo>
                  <a:pt x="240" y="178"/>
                </a:lnTo>
                <a:lnTo>
                  <a:pt x="233" y="174"/>
                </a:lnTo>
                <a:lnTo>
                  <a:pt x="218" y="174"/>
                </a:lnTo>
                <a:lnTo>
                  <a:pt x="207" y="174"/>
                </a:lnTo>
                <a:lnTo>
                  <a:pt x="196" y="178"/>
                </a:lnTo>
                <a:lnTo>
                  <a:pt x="185" y="183"/>
                </a:lnTo>
                <a:lnTo>
                  <a:pt x="174" y="188"/>
                </a:lnTo>
                <a:lnTo>
                  <a:pt x="166" y="192"/>
                </a:lnTo>
                <a:lnTo>
                  <a:pt x="155" y="206"/>
                </a:lnTo>
                <a:lnTo>
                  <a:pt x="144" y="220"/>
                </a:lnTo>
                <a:lnTo>
                  <a:pt x="137" y="234"/>
                </a:lnTo>
                <a:lnTo>
                  <a:pt x="118" y="248"/>
                </a:lnTo>
                <a:lnTo>
                  <a:pt x="126" y="248"/>
                </a:lnTo>
                <a:lnTo>
                  <a:pt x="137" y="248"/>
                </a:lnTo>
                <a:lnTo>
                  <a:pt x="148" y="248"/>
                </a:lnTo>
                <a:lnTo>
                  <a:pt x="159" y="244"/>
                </a:lnTo>
                <a:lnTo>
                  <a:pt x="170" y="239"/>
                </a:lnTo>
                <a:lnTo>
                  <a:pt x="185" y="234"/>
                </a:lnTo>
                <a:lnTo>
                  <a:pt x="203" y="230"/>
                </a:lnTo>
                <a:lnTo>
                  <a:pt x="192" y="244"/>
                </a:lnTo>
                <a:lnTo>
                  <a:pt x="185" y="248"/>
                </a:lnTo>
                <a:lnTo>
                  <a:pt x="174" y="253"/>
                </a:lnTo>
                <a:lnTo>
                  <a:pt x="166" y="258"/>
                </a:lnTo>
                <a:lnTo>
                  <a:pt x="155" y="262"/>
                </a:lnTo>
                <a:lnTo>
                  <a:pt x="140" y="267"/>
                </a:lnTo>
                <a:lnTo>
                  <a:pt x="129" y="272"/>
                </a:lnTo>
                <a:lnTo>
                  <a:pt x="115" y="286"/>
                </a:lnTo>
                <a:lnTo>
                  <a:pt x="111" y="300"/>
                </a:lnTo>
                <a:lnTo>
                  <a:pt x="103" y="319"/>
                </a:lnTo>
                <a:lnTo>
                  <a:pt x="103" y="328"/>
                </a:lnTo>
                <a:lnTo>
                  <a:pt x="103" y="342"/>
                </a:lnTo>
                <a:lnTo>
                  <a:pt x="103" y="351"/>
                </a:lnTo>
                <a:lnTo>
                  <a:pt x="107" y="365"/>
                </a:lnTo>
                <a:lnTo>
                  <a:pt x="111" y="379"/>
                </a:lnTo>
                <a:lnTo>
                  <a:pt x="122" y="389"/>
                </a:lnTo>
                <a:lnTo>
                  <a:pt x="133" y="403"/>
                </a:lnTo>
                <a:lnTo>
                  <a:pt x="144" y="408"/>
                </a:lnTo>
                <a:lnTo>
                  <a:pt x="144" y="422"/>
                </a:lnTo>
                <a:lnTo>
                  <a:pt x="144" y="431"/>
                </a:lnTo>
                <a:lnTo>
                  <a:pt x="144" y="450"/>
                </a:lnTo>
                <a:lnTo>
                  <a:pt x="148" y="464"/>
                </a:lnTo>
                <a:lnTo>
                  <a:pt x="148" y="473"/>
                </a:lnTo>
                <a:lnTo>
                  <a:pt x="151" y="487"/>
                </a:lnTo>
                <a:lnTo>
                  <a:pt x="155" y="501"/>
                </a:lnTo>
                <a:lnTo>
                  <a:pt x="159" y="520"/>
                </a:lnTo>
                <a:lnTo>
                  <a:pt x="170" y="539"/>
                </a:lnTo>
                <a:lnTo>
                  <a:pt x="177" y="571"/>
                </a:lnTo>
                <a:lnTo>
                  <a:pt x="188" y="599"/>
                </a:lnTo>
                <a:lnTo>
                  <a:pt x="196" y="618"/>
                </a:lnTo>
                <a:lnTo>
                  <a:pt x="207" y="628"/>
                </a:lnTo>
                <a:lnTo>
                  <a:pt x="222" y="651"/>
                </a:lnTo>
                <a:lnTo>
                  <a:pt x="236" y="656"/>
                </a:lnTo>
                <a:lnTo>
                  <a:pt x="251" y="665"/>
                </a:lnTo>
                <a:lnTo>
                  <a:pt x="262" y="670"/>
                </a:lnTo>
                <a:lnTo>
                  <a:pt x="277" y="674"/>
                </a:lnTo>
                <a:lnTo>
                  <a:pt x="292" y="674"/>
                </a:lnTo>
                <a:lnTo>
                  <a:pt x="306" y="674"/>
                </a:lnTo>
                <a:lnTo>
                  <a:pt x="321" y="674"/>
                </a:lnTo>
                <a:lnTo>
                  <a:pt x="314" y="688"/>
                </a:lnTo>
                <a:lnTo>
                  <a:pt x="310" y="707"/>
                </a:lnTo>
                <a:lnTo>
                  <a:pt x="306" y="731"/>
                </a:lnTo>
                <a:lnTo>
                  <a:pt x="321" y="759"/>
                </a:lnTo>
                <a:lnTo>
                  <a:pt x="336" y="787"/>
                </a:lnTo>
                <a:lnTo>
                  <a:pt x="340" y="805"/>
                </a:lnTo>
                <a:lnTo>
                  <a:pt x="336" y="819"/>
                </a:lnTo>
                <a:lnTo>
                  <a:pt x="310" y="801"/>
                </a:lnTo>
                <a:lnTo>
                  <a:pt x="277" y="773"/>
                </a:lnTo>
                <a:lnTo>
                  <a:pt x="244" y="735"/>
                </a:lnTo>
                <a:lnTo>
                  <a:pt x="210" y="693"/>
                </a:lnTo>
                <a:lnTo>
                  <a:pt x="188" y="660"/>
                </a:lnTo>
                <a:lnTo>
                  <a:pt x="162" y="614"/>
                </a:lnTo>
                <a:lnTo>
                  <a:pt x="144" y="581"/>
                </a:lnTo>
                <a:close/>
              </a:path>
            </a:pathLst>
          </a:custGeom>
          <a:solidFill>
            <a:srgbClr val="854002"/>
          </a:solidFill>
          <a:ln w="0">
            <a:solidFill>
              <a:srgbClr val="000000"/>
            </a:solidFill>
            <a:round/>
            <a:headEnd/>
            <a:tailEnd/>
          </a:ln>
        </p:spPr>
        <p:txBody>
          <a:bodyPr/>
          <a:lstStyle/>
          <a:p>
            <a:endParaRPr lang="en-GB" dirty="0">
              <a:solidFill>
                <a:srgbClr val="000000"/>
              </a:solidFill>
            </a:endParaRPr>
          </a:p>
        </p:txBody>
      </p:sp>
      <p:sp>
        <p:nvSpPr>
          <p:cNvPr id="54330" name="Freeform 58"/>
          <p:cNvSpPr>
            <a:spLocks/>
          </p:cNvSpPr>
          <p:nvPr/>
        </p:nvSpPr>
        <p:spPr bwMode="auto">
          <a:xfrm>
            <a:off x="1768475" y="3149600"/>
            <a:ext cx="69850" cy="82550"/>
          </a:xfrm>
          <a:custGeom>
            <a:avLst/>
            <a:gdLst>
              <a:gd name="T0" fmla="*/ 0 w 48"/>
              <a:gd name="T1" fmla="*/ 0 h 52"/>
              <a:gd name="T2" fmla="*/ 2147483647 w 48"/>
              <a:gd name="T3" fmla="*/ 2147483647 h 52"/>
              <a:gd name="T4" fmla="*/ 2147483647 w 48"/>
              <a:gd name="T5" fmla="*/ 2147483647 h 52"/>
              <a:gd name="T6" fmla="*/ 2147483647 w 48"/>
              <a:gd name="T7" fmla="*/ 2147483647 h 52"/>
              <a:gd name="T8" fmla="*/ 2147483647 w 48"/>
              <a:gd name="T9" fmla="*/ 2147483647 h 52"/>
              <a:gd name="T10" fmla="*/ 2147483647 w 48"/>
              <a:gd name="T11" fmla="*/ 2147483647 h 52"/>
              <a:gd name="T12" fmla="*/ 2147483647 w 48"/>
              <a:gd name="T13" fmla="*/ 2147483647 h 52"/>
              <a:gd name="T14" fmla="*/ 2147483647 w 48"/>
              <a:gd name="T15" fmla="*/ 2147483647 h 52"/>
              <a:gd name="T16" fmla="*/ 2147483647 w 48"/>
              <a:gd name="T17" fmla="*/ 2147483647 h 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8"/>
              <a:gd name="T28" fmla="*/ 0 h 52"/>
              <a:gd name="T29" fmla="*/ 48 w 48"/>
              <a:gd name="T30" fmla="*/ 52 h 5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8" h="52">
                <a:moveTo>
                  <a:pt x="0" y="0"/>
                </a:moveTo>
                <a:lnTo>
                  <a:pt x="4" y="9"/>
                </a:lnTo>
                <a:lnTo>
                  <a:pt x="7" y="19"/>
                </a:lnTo>
                <a:lnTo>
                  <a:pt x="15" y="28"/>
                </a:lnTo>
                <a:lnTo>
                  <a:pt x="18" y="33"/>
                </a:lnTo>
                <a:lnTo>
                  <a:pt x="26" y="42"/>
                </a:lnTo>
                <a:lnTo>
                  <a:pt x="33" y="47"/>
                </a:lnTo>
                <a:lnTo>
                  <a:pt x="41" y="52"/>
                </a:lnTo>
                <a:lnTo>
                  <a:pt x="48" y="52"/>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31" name="Freeform 59"/>
          <p:cNvSpPr>
            <a:spLocks/>
          </p:cNvSpPr>
          <p:nvPr/>
        </p:nvSpPr>
        <p:spPr bwMode="auto">
          <a:xfrm>
            <a:off x="1671638" y="2905125"/>
            <a:ext cx="58737" cy="111125"/>
          </a:xfrm>
          <a:custGeom>
            <a:avLst/>
            <a:gdLst>
              <a:gd name="T0" fmla="*/ 2147483647 w 40"/>
              <a:gd name="T1" fmla="*/ 2147483647 h 70"/>
              <a:gd name="T2" fmla="*/ 2147483647 w 40"/>
              <a:gd name="T3" fmla="*/ 2147483647 h 70"/>
              <a:gd name="T4" fmla="*/ 2147483647 w 40"/>
              <a:gd name="T5" fmla="*/ 2147483647 h 70"/>
              <a:gd name="T6" fmla="*/ 2147483647 w 40"/>
              <a:gd name="T7" fmla="*/ 2147483647 h 70"/>
              <a:gd name="T8" fmla="*/ 2147483647 w 40"/>
              <a:gd name="T9" fmla="*/ 2147483647 h 70"/>
              <a:gd name="T10" fmla="*/ 2147483647 w 40"/>
              <a:gd name="T11" fmla="*/ 2147483647 h 70"/>
              <a:gd name="T12" fmla="*/ 2147483647 w 40"/>
              <a:gd name="T13" fmla="*/ 2147483647 h 70"/>
              <a:gd name="T14" fmla="*/ 2147483647 w 40"/>
              <a:gd name="T15" fmla="*/ 2147483647 h 70"/>
              <a:gd name="T16" fmla="*/ 2147483647 w 40"/>
              <a:gd name="T17" fmla="*/ 0 h 70"/>
              <a:gd name="T18" fmla="*/ 0 w 40"/>
              <a:gd name="T19" fmla="*/ 2147483647 h 70"/>
              <a:gd name="T20" fmla="*/ 0 w 40"/>
              <a:gd name="T21" fmla="*/ 2147483647 h 70"/>
              <a:gd name="T22" fmla="*/ 0 w 40"/>
              <a:gd name="T23" fmla="*/ 2147483647 h 70"/>
              <a:gd name="T24" fmla="*/ 0 w 40"/>
              <a:gd name="T25" fmla="*/ 2147483647 h 70"/>
              <a:gd name="T26" fmla="*/ 0 w 40"/>
              <a:gd name="T27" fmla="*/ 2147483647 h 70"/>
              <a:gd name="T28" fmla="*/ 2147483647 w 40"/>
              <a:gd name="T29" fmla="*/ 2147483647 h 70"/>
              <a:gd name="T30" fmla="*/ 2147483647 w 40"/>
              <a:gd name="T31" fmla="*/ 2147483647 h 70"/>
              <a:gd name="T32" fmla="*/ 2147483647 w 40"/>
              <a:gd name="T33" fmla="*/ 2147483647 h 70"/>
              <a:gd name="T34" fmla="*/ 2147483647 w 40"/>
              <a:gd name="T35" fmla="*/ 2147483647 h 70"/>
              <a:gd name="T36" fmla="*/ 2147483647 w 40"/>
              <a:gd name="T37" fmla="*/ 2147483647 h 70"/>
              <a:gd name="T38" fmla="*/ 2147483647 w 40"/>
              <a:gd name="T39" fmla="*/ 2147483647 h 70"/>
              <a:gd name="T40" fmla="*/ 2147483647 w 40"/>
              <a:gd name="T41" fmla="*/ 2147483647 h 70"/>
              <a:gd name="T42" fmla="*/ 2147483647 w 40"/>
              <a:gd name="T43" fmla="*/ 2147483647 h 70"/>
              <a:gd name="T44" fmla="*/ 2147483647 w 40"/>
              <a:gd name="T45" fmla="*/ 2147483647 h 70"/>
              <a:gd name="T46" fmla="*/ 2147483647 w 40"/>
              <a:gd name="T47" fmla="*/ 2147483647 h 70"/>
              <a:gd name="T48" fmla="*/ 2147483647 w 40"/>
              <a:gd name="T49" fmla="*/ 2147483647 h 70"/>
              <a:gd name="T50" fmla="*/ 2147483647 w 40"/>
              <a:gd name="T51" fmla="*/ 2147483647 h 7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0"/>
              <a:gd name="T79" fmla="*/ 0 h 70"/>
              <a:gd name="T80" fmla="*/ 40 w 40"/>
              <a:gd name="T81" fmla="*/ 70 h 7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0" h="70">
                <a:moveTo>
                  <a:pt x="40" y="70"/>
                </a:moveTo>
                <a:lnTo>
                  <a:pt x="33" y="51"/>
                </a:lnTo>
                <a:lnTo>
                  <a:pt x="29" y="42"/>
                </a:lnTo>
                <a:lnTo>
                  <a:pt x="25" y="32"/>
                </a:lnTo>
                <a:lnTo>
                  <a:pt x="22" y="23"/>
                </a:lnTo>
                <a:lnTo>
                  <a:pt x="18" y="14"/>
                </a:lnTo>
                <a:lnTo>
                  <a:pt x="14" y="9"/>
                </a:lnTo>
                <a:lnTo>
                  <a:pt x="11" y="4"/>
                </a:lnTo>
                <a:lnTo>
                  <a:pt x="3" y="0"/>
                </a:lnTo>
                <a:lnTo>
                  <a:pt x="0" y="9"/>
                </a:lnTo>
                <a:lnTo>
                  <a:pt x="0" y="14"/>
                </a:lnTo>
                <a:lnTo>
                  <a:pt x="0" y="23"/>
                </a:lnTo>
                <a:lnTo>
                  <a:pt x="0" y="32"/>
                </a:lnTo>
                <a:lnTo>
                  <a:pt x="0" y="42"/>
                </a:lnTo>
                <a:lnTo>
                  <a:pt x="3" y="51"/>
                </a:lnTo>
                <a:lnTo>
                  <a:pt x="7" y="60"/>
                </a:lnTo>
                <a:lnTo>
                  <a:pt x="7" y="56"/>
                </a:lnTo>
                <a:lnTo>
                  <a:pt x="7" y="46"/>
                </a:lnTo>
                <a:lnTo>
                  <a:pt x="7" y="42"/>
                </a:lnTo>
                <a:lnTo>
                  <a:pt x="7" y="32"/>
                </a:lnTo>
                <a:lnTo>
                  <a:pt x="7" y="28"/>
                </a:lnTo>
                <a:lnTo>
                  <a:pt x="14" y="32"/>
                </a:lnTo>
                <a:lnTo>
                  <a:pt x="18" y="37"/>
                </a:lnTo>
                <a:lnTo>
                  <a:pt x="29" y="51"/>
                </a:lnTo>
                <a:lnTo>
                  <a:pt x="33" y="60"/>
                </a:lnTo>
                <a:lnTo>
                  <a:pt x="40" y="70"/>
                </a:lnTo>
                <a:close/>
              </a:path>
            </a:pathLst>
          </a:custGeom>
          <a:solidFill>
            <a:srgbClr val="000000"/>
          </a:solidFill>
          <a:ln w="0">
            <a:solidFill>
              <a:srgbClr val="000000"/>
            </a:solidFill>
            <a:round/>
            <a:headEnd/>
            <a:tailEnd/>
          </a:ln>
        </p:spPr>
        <p:txBody>
          <a:bodyPr/>
          <a:lstStyle/>
          <a:p>
            <a:endParaRPr lang="en-GB" dirty="0">
              <a:solidFill>
                <a:srgbClr val="000000"/>
              </a:solidFill>
            </a:endParaRPr>
          </a:p>
        </p:txBody>
      </p:sp>
      <p:sp>
        <p:nvSpPr>
          <p:cNvPr id="54332" name="Freeform 60"/>
          <p:cNvSpPr>
            <a:spLocks/>
          </p:cNvSpPr>
          <p:nvPr/>
        </p:nvSpPr>
        <p:spPr bwMode="auto">
          <a:xfrm>
            <a:off x="1704975" y="3008313"/>
            <a:ext cx="25400" cy="88900"/>
          </a:xfrm>
          <a:custGeom>
            <a:avLst/>
            <a:gdLst>
              <a:gd name="T0" fmla="*/ 2147483647 w 18"/>
              <a:gd name="T1" fmla="*/ 2147483647 h 56"/>
              <a:gd name="T2" fmla="*/ 2147483647 w 18"/>
              <a:gd name="T3" fmla="*/ 2147483647 h 56"/>
              <a:gd name="T4" fmla="*/ 2147483647 w 18"/>
              <a:gd name="T5" fmla="*/ 2147483647 h 56"/>
              <a:gd name="T6" fmla="*/ 2147483647 w 18"/>
              <a:gd name="T7" fmla="*/ 2147483647 h 56"/>
              <a:gd name="T8" fmla="*/ 2147483647 w 18"/>
              <a:gd name="T9" fmla="*/ 2147483647 h 56"/>
              <a:gd name="T10" fmla="*/ 2147483647 w 18"/>
              <a:gd name="T11" fmla="*/ 2147483647 h 56"/>
              <a:gd name="T12" fmla="*/ 2147483647 w 18"/>
              <a:gd name="T13" fmla="*/ 2147483647 h 56"/>
              <a:gd name="T14" fmla="*/ 2147483647 w 18"/>
              <a:gd name="T15" fmla="*/ 2147483647 h 56"/>
              <a:gd name="T16" fmla="*/ 2147483647 w 18"/>
              <a:gd name="T17" fmla="*/ 2147483647 h 56"/>
              <a:gd name="T18" fmla="*/ 2147483647 w 18"/>
              <a:gd name="T19" fmla="*/ 2147483647 h 56"/>
              <a:gd name="T20" fmla="*/ 2147483647 w 18"/>
              <a:gd name="T21" fmla="*/ 2147483647 h 56"/>
              <a:gd name="T22" fmla="*/ 2147483647 w 18"/>
              <a:gd name="T23" fmla="*/ 2147483647 h 56"/>
              <a:gd name="T24" fmla="*/ 2147483647 w 18"/>
              <a:gd name="T25" fmla="*/ 2147483647 h 56"/>
              <a:gd name="T26" fmla="*/ 2147483647 w 18"/>
              <a:gd name="T27" fmla="*/ 2147483647 h 56"/>
              <a:gd name="T28" fmla="*/ 2147483647 w 18"/>
              <a:gd name="T29" fmla="*/ 2147483647 h 56"/>
              <a:gd name="T30" fmla="*/ 0 w 18"/>
              <a:gd name="T31" fmla="*/ 2147483647 h 56"/>
              <a:gd name="T32" fmla="*/ 0 w 18"/>
              <a:gd name="T33" fmla="*/ 2147483647 h 56"/>
              <a:gd name="T34" fmla="*/ 0 w 18"/>
              <a:gd name="T35" fmla="*/ 2147483647 h 56"/>
              <a:gd name="T36" fmla="*/ 0 w 18"/>
              <a:gd name="T37" fmla="*/ 2147483647 h 56"/>
              <a:gd name="T38" fmla="*/ 0 w 18"/>
              <a:gd name="T39" fmla="*/ 0 h 56"/>
              <a:gd name="T40" fmla="*/ 2147483647 w 18"/>
              <a:gd name="T41" fmla="*/ 0 h 56"/>
              <a:gd name="T42" fmla="*/ 2147483647 w 18"/>
              <a:gd name="T43" fmla="*/ 2147483647 h 5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
              <a:gd name="T67" fmla="*/ 0 h 56"/>
              <a:gd name="T68" fmla="*/ 18 w 18"/>
              <a:gd name="T69" fmla="*/ 56 h 5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 h="56">
                <a:moveTo>
                  <a:pt x="7" y="5"/>
                </a:moveTo>
                <a:lnTo>
                  <a:pt x="7" y="10"/>
                </a:lnTo>
                <a:lnTo>
                  <a:pt x="7" y="14"/>
                </a:lnTo>
                <a:lnTo>
                  <a:pt x="7" y="19"/>
                </a:lnTo>
                <a:lnTo>
                  <a:pt x="11" y="24"/>
                </a:lnTo>
                <a:lnTo>
                  <a:pt x="14" y="33"/>
                </a:lnTo>
                <a:lnTo>
                  <a:pt x="18" y="38"/>
                </a:lnTo>
                <a:lnTo>
                  <a:pt x="18" y="47"/>
                </a:lnTo>
                <a:lnTo>
                  <a:pt x="18" y="52"/>
                </a:lnTo>
                <a:lnTo>
                  <a:pt x="18" y="56"/>
                </a:lnTo>
                <a:lnTo>
                  <a:pt x="14" y="52"/>
                </a:lnTo>
                <a:lnTo>
                  <a:pt x="11" y="47"/>
                </a:lnTo>
                <a:lnTo>
                  <a:pt x="7" y="38"/>
                </a:lnTo>
                <a:lnTo>
                  <a:pt x="3" y="28"/>
                </a:lnTo>
                <a:lnTo>
                  <a:pt x="0" y="24"/>
                </a:lnTo>
                <a:lnTo>
                  <a:pt x="0" y="19"/>
                </a:lnTo>
                <a:lnTo>
                  <a:pt x="0" y="14"/>
                </a:lnTo>
                <a:lnTo>
                  <a:pt x="0" y="10"/>
                </a:lnTo>
                <a:lnTo>
                  <a:pt x="0" y="0"/>
                </a:lnTo>
                <a:lnTo>
                  <a:pt x="3" y="0"/>
                </a:lnTo>
                <a:lnTo>
                  <a:pt x="7" y="5"/>
                </a:lnTo>
                <a:close/>
              </a:path>
            </a:pathLst>
          </a:custGeom>
          <a:solidFill>
            <a:srgbClr val="000000"/>
          </a:solidFill>
          <a:ln w="0">
            <a:solidFill>
              <a:srgbClr val="000000"/>
            </a:solidFill>
            <a:round/>
            <a:headEnd/>
            <a:tailEnd/>
          </a:ln>
        </p:spPr>
        <p:txBody>
          <a:bodyPr/>
          <a:lstStyle/>
          <a:p>
            <a:endParaRPr lang="en-GB" dirty="0">
              <a:solidFill>
                <a:srgbClr val="000000"/>
              </a:solidFill>
            </a:endParaRPr>
          </a:p>
        </p:txBody>
      </p:sp>
      <p:sp>
        <p:nvSpPr>
          <p:cNvPr id="54333" name="Freeform 61"/>
          <p:cNvSpPr>
            <a:spLocks/>
          </p:cNvSpPr>
          <p:nvPr/>
        </p:nvSpPr>
        <p:spPr bwMode="auto">
          <a:xfrm>
            <a:off x="1682750" y="3000375"/>
            <a:ext cx="22225" cy="163513"/>
          </a:xfrm>
          <a:custGeom>
            <a:avLst/>
            <a:gdLst>
              <a:gd name="T0" fmla="*/ 0 w 15"/>
              <a:gd name="T1" fmla="*/ 0 h 103"/>
              <a:gd name="T2" fmla="*/ 2147483647 w 15"/>
              <a:gd name="T3" fmla="*/ 2147483647 h 103"/>
              <a:gd name="T4" fmla="*/ 2147483647 w 15"/>
              <a:gd name="T5" fmla="*/ 2147483647 h 103"/>
              <a:gd name="T6" fmla="*/ 2147483647 w 15"/>
              <a:gd name="T7" fmla="*/ 2147483647 h 103"/>
              <a:gd name="T8" fmla="*/ 2147483647 w 15"/>
              <a:gd name="T9" fmla="*/ 2147483647 h 103"/>
              <a:gd name="T10" fmla="*/ 2147483647 w 15"/>
              <a:gd name="T11" fmla="*/ 2147483647 h 103"/>
              <a:gd name="T12" fmla="*/ 2147483647 w 15"/>
              <a:gd name="T13" fmla="*/ 2147483647 h 103"/>
              <a:gd name="T14" fmla="*/ 2147483647 w 15"/>
              <a:gd name="T15" fmla="*/ 2147483647 h 103"/>
              <a:gd name="T16" fmla="*/ 2147483647 w 15"/>
              <a:gd name="T17" fmla="*/ 2147483647 h 10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103"/>
              <a:gd name="T29" fmla="*/ 15 w 15"/>
              <a:gd name="T30" fmla="*/ 103 h 10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103">
                <a:moveTo>
                  <a:pt x="0" y="0"/>
                </a:moveTo>
                <a:lnTo>
                  <a:pt x="4" y="15"/>
                </a:lnTo>
                <a:lnTo>
                  <a:pt x="7" y="24"/>
                </a:lnTo>
                <a:lnTo>
                  <a:pt x="7" y="33"/>
                </a:lnTo>
                <a:lnTo>
                  <a:pt x="7" y="43"/>
                </a:lnTo>
                <a:lnTo>
                  <a:pt x="7" y="57"/>
                </a:lnTo>
                <a:lnTo>
                  <a:pt x="11" y="71"/>
                </a:lnTo>
                <a:lnTo>
                  <a:pt x="11" y="85"/>
                </a:lnTo>
                <a:lnTo>
                  <a:pt x="15" y="103"/>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34" name="Freeform 62"/>
          <p:cNvSpPr>
            <a:spLocks/>
          </p:cNvSpPr>
          <p:nvPr/>
        </p:nvSpPr>
        <p:spPr bwMode="auto">
          <a:xfrm>
            <a:off x="1617663" y="2116138"/>
            <a:ext cx="869950" cy="839787"/>
          </a:xfrm>
          <a:custGeom>
            <a:avLst/>
            <a:gdLst>
              <a:gd name="T0" fmla="*/ 2147483647 w 594"/>
              <a:gd name="T1" fmla="*/ 2147483647 h 529"/>
              <a:gd name="T2" fmla="*/ 2147483647 w 594"/>
              <a:gd name="T3" fmla="*/ 2147483647 h 529"/>
              <a:gd name="T4" fmla="*/ 2147483647 w 594"/>
              <a:gd name="T5" fmla="*/ 2147483647 h 529"/>
              <a:gd name="T6" fmla="*/ 0 w 594"/>
              <a:gd name="T7" fmla="*/ 2147483647 h 529"/>
              <a:gd name="T8" fmla="*/ 2147483647 w 594"/>
              <a:gd name="T9" fmla="*/ 2147483647 h 529"/>
              <a:gd name="T10" fmla="*/ 2147483647 w 594"/>
              <a:gd name="T11" fmla="*/ 2147483647 h 529"/>
              <a:gd name="T12" fmla="*/ 2147483647 w 594"/>
              <a:gd name="T13" fmla="*/ 2147483647 h 529"/>
              <a:gd name="T14" fmla="*/ 2147483647 w 594"/>
              <a:gd name="T15" fmla="*/ 2147483647 h 529"/>
              <a:gd name="T16" fmla="*/ 2147483647 w 594"/>
              <a:gd name="T17" fmla="*/ 2147483647 h 529"/>
              <a:gd name="T18" fmla="*/ 2147483647 w 594"/>
              <a:gd name="T19" fmla="*/ 2147483647 h 529"/>
              <a:gd name="T20" fmla="*/ 2147483647 w 594"/>
              <a:gd name="T21" fmla="*/ 2147483647 h 529"/>
              <a:gd name="T22" fmla="*/ 2147483647 w 594"/>
              <a:gd name="T23" fmla="*/ 2147483647 h 529"/>
              <a:gd name="T24" fmla="*/ 2147483647 w 594"/>
              <a:gd name="T25" fmla="*/ 0 h 529"/>
              <a:gd name="T26" fmla="*/ 2147483647 w 594"/>
              <a:gd name="T27" fmla="*/ 2147483647 h 529"/>
              <a:gd name="T28" fmla="*/ 2147483647 w 594"/>
              <a:gd name="T29" fmla="*/ 2147483647 h 529"/>
              <a:gd name="T30" fmla="*/ 2147483647 w 594"/>
              <a:gd name="T31" fmla="*/ 2147483647 h 529"/>
              <a:gd name="T32" fmla="*/ 2147483647 w 594"/>
              <a:gd name="T33" fmla="*/ 2147483647 h 529"/>
              <a:gd name="T34" fmla="*/ 2147483647 w 594"/>
              <a:gd name="T35" fmla="*/ 2147483647 h 529"/>
              <a:gd name="T36" fmla="*/ 2147483647 w 594"/>
              <a:gd name="T37" fmla="*/ 2147483647 h 529"/>
              <a:gd name="T38" fmla="*/ 2147483647 w 594"/>
              <a:gd name="T39" fmla="*/ 2147483647 h 529"/>
              <a:gd name="T40" fmla="*/ 2147483647 w 594"/>
              <a:gd name="T41" fmla="*/ 2147483647 h 529"/>
              <a:gd name="T42" fmla="*/ 2147483647 w 594"/>
              <a:gd name="T43" fmla="*/ 2147483647 h 529"/>
              <a:gd name="T44" fmla="*/ 2147483647 w 594"/>
              <a:gd name="T45" fmla="*/ 2147483647 h 529"/>
              <a:gd name="T46" fmla="*/ 2147483647 w 594"/>
              <a:gd name="T47" fmla="*/ 2147483647 h 529"/>
              <a:gd name="T48" fmla="*/ 2147483647 w 594"/>
              <a:gd name="T49" fmla="*/ 2147483647 h 529"/>
              <a:gd name="T50" fmla="*/ 2147483647 w 594"/>
              <a:gd name="T51" fmla="*/ 2147483647 h 529"/>
              <a:gd name="T52" fmla="*/ 2147483647 w 594"/>
              <a:gd name="T53" fmla="*/ 2147483647 h 529"/>
              <a:gd name="T54" fmla="*/ 2147483647 w 594"/>
              <a:gd name="T55" fmla="*/ 2147483647 h 529"/>
              <a:gd name="T56" fmla="*/ 2147483647 w 594"/>
              <a:gd name="T57" fmla="*/ 2147483647 h 529"/>
              <a:gd name="T58" fmla="*/ 2147483647 w 594"/>
              <a:gd name="T59" fmla="*/ 2147483647 h 529"/>
              <a:gd name="T60" fmla="*/ 2147483647 w 594"/>
              <a:gd name="T61" fmla="*/ 2147483647 h 529"/>
              <a:gd name="T62" fmla="*/ 2147483647 w 594"/>
              <a:gd name="T63" fmla="*/ 2147483647 h 529"/>
              <a:gd name="T64" fmla="*/ 2147483647 w 594"/>
              <a:gd name="T65" fmla="*/ 2147483647 h 529"/>
              <a:gd name="T66" fmla="*/ 2147483647 w 594"/>
              <a:gd name="T67" fmla="*/ 2147483647 h 529"/>
              <a:gd name="T68" fmla="*/ 2147483647 w 594"/>
              <a:gd name="T69" fmla="*/ 2147483647 h 529"/>
              <a:gd name="T70" fmla="*/ 2147483647 w 594"/>
              <a:gd name="T71" fmla="*/ 2147483647 h 529"/>
              <a:gd name="T72" fmla="*/ 2147483647 w 594"/>
              <a:gd name="T73" fmla="*/ 2147483647 h 529"/>
              <a:gd name="T74" fmla="*/ 2147483647 w 594"/>
              <a:gd name="T75" fmla="*/ 2147483647 h 529"/>
              <a:gd name="T76" fmla="*/ 2147483647 w 594"/>
              <a:gd name="T77" fmla="*/ 2147483647 h 529"/>
              <a:gd name="T78" fmla="*/ 2147483647 w 594"/>
              <a:gd name="T79" fmla="*/ 2147483647 h 529"/>
              <a:gd name="T80" fmla="*/ 2147483647 w 594"/>
              <a:gd name="T81" fmla="*/ 2147483647 h 529"/>
              <a:gd name="T82" fmla="*/ 2147483647 w 594"/>
              <a:gd name="T83" fmla="*/ 2147483647 h 529"/>
              <a:gd name="T84" fmla="*/ 2147483647 w 594"/>
              <a:gd name="T85" fmla="*/ 2147483647 h 529"/>
              <a:gd name="T86" fmla="*/ 2147483647 w 594"/>
              <a:gd name="T87" fmla="*/ 2147483647 h 52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594"/>
              <a:gd name="T133" fmla="*/ 0 h 529"/>
              <a:gd name="T134" fmla="*/ 594 w 594"/>
              <a:gd name="T135" fmla="*/ 529 h 52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594" h="529">
                <a:moveTo>
                  <a:pt x="59" y="487"/>
                </a:moveTo>
                <a:lnTo>
                  <a:pt x="48" y="478"/>
                </a:lnTo>
                <a:lnTo>
                  <a:pt x="37" y="473"/>
                </a:lnTo>
                <a:lnTo>
                  <a:pt x="29" y="478"/>
                </a:lnTo>
                <a:lnTo>
                  <a:pt x="25" y="492"/>
                </a:lnTo>
                <a:lnTo>
                  <a:pt x="25" y="506"/>
                </a:lnTo>
                <a:lnTo>
                  <a:pt x="25" y="515"/>
                </a:lnTo>
                <a:lnTo>
                  <a:pt x="14" y="478"/>
                </a:lnTo>
                <a:lnTo>
                  <a:pt x="7" y="450"/>
                </a:lnTo>
                <a:lnTo>
                  <a:pt x="3" y="431"/>
                </a:lnTo>
                <a:lnTo>
                  <a:pt x="0" y="412"/>
                </a:lnTo>
                <a:lnTo>
                  <a:pt x="0" y="394"/>
                </a:lnTo>
                <a:lnTo>
                  <a:pt x="0" y="375"/>
                </a:lnTo>
                <a:lnTo>
                  <a:pt x="3" y="356"/>
                </a:lnTo>
                <a:lnTo>
                  <a:pt x="11" y="337"/>
                </a:lnTo>
                <a:lnTo>
                  <a:pt x="14" y="323"/>
                </a:lnTo>
                <a:lnTo>
                  <a:pt x="18" y="305"/>
                </a:lnTo>
                <a:lnTo>
                  <a:pt x="18" y="291"/>
                </a:lnTo>
                <a:lnTo>
                  <a:pt x="18" y="277"/>
                </a:lnTo>
                <a:lnTo>
                  <a:pt x="22" y="258"/>
                </a:lnTo>
                <a:lnTo>
                  <a:pt x="25" y="244"/>
                </a:lnTo>
                <a:lnTo>
                  <a:pt x="37" y="230"/>
                </a:lnTo>
                <a:lnTo>
                  <a:pt x="51" y="220"/>
                </a:lnTo>
                <a:lnTo>
                  <a:pt x="51" y="197"/>
                </a:lnTo>
                <a:lnTo>
                  <a:pt x="59" y="169"/>
                </a:lnTo>
                <a:lnTo>
                  <a:pt x="70" y="146"/>
                </a:lnTo>
                <a:lnTo>
                  <a:pt x="81" y="127"/>
                </a:lnTo>
                <a:lnTo>
                  <a:pt x="96" y="103"/>
                </a:lnTo>
                <a:lnTo>
                  <a:pt x="110" y="89"/>
                </a:lnTo>
                <a:lnTo>
                  <a:pt x="129" y="75"/>
                </a:lnTo>
                <a:lnTo>
                  <a:pt x="144" y="61"/>
                </a:lnTo>
                <a:lnTo>
                  <a:pt x="166" y="47"/>
                </a:lnTo>
                <a:lnTo>
                  <a:pt x="184" y="38"/>
                </a:lnTo>
                <a:lnTo>
                  <a:pt x="206" y="29"/>
                </a:lnTo>
                <a:lnTo>
                  <a:pt x="228" y="14"/>
                </a:lnTo>
                <a:lnTo>
                  <a:pt x="251" y="5"/>
                </a:lnTo>
                <a:lnTo>
                  <a:pt x="265" y="5"/>
                </a:lnTo>
                <a:lnTo>
                  <a:pt x="284" y="0"/>
                </a:lnTo>
                <a:lnTo>
                  <a:pt x="299" y="0"/>
                </a:lnTo>
                <a:lnTo>
                  <a:pt x="313" y="0"/>
                </a:lnTo>
                <a:lnTo>
                  <a:pt x="335" y="0"/>
                </a:lnTo>
                <a:lnTo>
                  <a:pt x="354" y="5"/>
                </a:lnTo>
                <a:lnTo>
                  <a:pt x="372" y="5"/>
                </a:lnTo>
                <a:lnTo>
                  <a:pt x="391" y="10"/>
                </a:lnTo>
                <a:lnTo>
                  <a:pt x="409" y="14"/>
                </a:lnTo>
                <a:lnTo>
                  <a:pt x="424" y="19"/>
                </a:lnTo>
                <a:lnTo>
                  <a:pt x="439" y="29"/>
                </a:lnTo>
                <a:lnTo>
                  <a:pt x="457" y="43"/>
                </a:lnTo>
                <a:lnTo>
                  <a:pt x="465" y="52"/>
                </a:lnTo>
                <a:lnTo>
                  <a:pt x="472" y="71"/>
                </a:lnTo>
                <a:lnTo>
                  <a:pt x="472" y="85"/>
                </a:lnTo>
                <a:lnTo>
                  <a:pt x="468" y="99"/>
                </a:lnTo>
                <a:lnTo>
                  <a:pt x="483" y="94"/>
                </a:lnTo>
                <a:lnTo>
                  <a:pt x="490" y="99"/>
                </a:lnTo>
                <a:lnTo>
                  <a:pt x="502" y="99"/>
                </a:lnTo>
                <a:lnTo>
                  <a:pt x="509" y="108"/>
                </a:lnTo>
                <a:lnTo>
                  <a:pt x="516" y="117"/>
                </a:lnTo>
                <a:lnTo>
                  <a:pt x="520" y="132"/>
                </a:lnTo>
                <a:lnTo>
                  <a:pt x="527" y="141"/>
                </a:lnTo>
                <a:lnTo>
                  <a:pt x="531" y="155"/>
                </a:lnTo>
                <a:lnTo>
                  <a:pt x="535" y="174"/>
                </a:lnTo>
                <a:lnTo>
                  <a:pt x="538" y="188"/>
                </a:lnTo>
                <a:lnTo>
                  <a:pt x="542" y="206"/>
                </a:lnTo>
                <a:lnTo>
                  <a:pt x="550" y="220"/>
                </a:lnTo>
                <a:lnTo>
                  <a:pt x="557" y="253"/>
                </a:lnTo>
                <a:lnTo>
                  <a:pt x="564" y="281"/>
                </a:lnTo>
                <a:lnTo>
                  <a:pt x="572" y="305"/>
                </a:lnTo>
                <a:lnTo>
                  <a:pt x="579" y="333"/>
                </a:lnTo>
                <a:lnTo>
                  <a:pt x="583" y="361"/>
                </a:lnTo>
                <a:lnTo>
                  <a:pt x="586" y="389"/>
                </a:lnTo>
                <a:lnTo>
                  <a:pt x="590" y="417"/>
                </a:lnTo>
                <a:lnTo>
                  <a:pt x="594" y="440"/>
                </a:lnTo>
                <a:lnTo>
                  <a:pt x="590" y="431"/>
                </a:lnTo>
                <a:lnTo>
                  <a:pt x="583" y="417"/>
                </a:lnTo>
                <a:lnTo>
                  <a:pt x="572" y="408"/>
                </a:lnTo>
                <a:lnTo>
                  <a:pt x="561" y="417"/>
                </a:lnTo>
                <a:lnTo>
                  <a:pt x="557" y="426"/>
                </a:lnTo>
                <a:lnTo>
                  <a:pt x="553" y="440"/>
                </a:lnTo>
                <a:lnTo>
                  <a:pt x="550" y="450"/>
                </a:lnTo>
                <a:lnTo>
                  <a:pt x="546" y="464"/>
                </a:lnTo>
                <a:lnTo>
                  <a:pt x="546" y="478"/>
                </a:lnTo>
                <a:lnTo>
                  <a:pt x="535" y="445"/>
                </a:lnTo>
                <a:lnTo>
                  <a:pt x="535" y="422"/>
                </a:lnTo>
                <a:lnTo>
                  <a:pt x="527" y="389"/>
                </a:lnTo>
                <a:lnTo>
                  <a:pt x="520" y="370"/>
                </a:lnTo>
                <a:lnTo>
                  <a:pt x="513" y="352"/>
                </a:lnTo>
                <a:lnTo>
                  <a:pt x="502" y="342"/>
                </a:lnTo>
                <a:lnTo>
                  <a:pt x="502" y="314"/>
                </a:lnTo>
                <a:lnTo>
                  <a:pt x="502" y="286"/>
                </a:lnTo>
                <a:lnTo>
                  <a:pt x="487" y="267"/>
                </a:lnTo>
                <a:lnTo>
                  <a:pt x="479" y="253"/>
                </a:lnTo>
                <a:lnTo>
                  <a:pt x="472" y="239"/>
                </a:lnTo>
                <a:lnTo>
                  <a:pt x="465" y="225"/>
                </a:lnTo>
                <a:lnTo>
                  <a:pt x="454" y="216"/>
                </a:lnTo>
                <a:lnTo>
                  <a:pt x="443" y="206"/>
                </a:lnTo>
                <a:lnTo>
                  <a:pt x="428" y="206"/>
                </a:lnTo>
                <a:lnTo>
                  <a:pt x="424" y="188"/>
                </a:lnTo>
                <a:lnTo>
                  <a:pt x="417" y="164"/>
                </a:lnTo>
                <a:lnTo>
                  <a:pt x="409" y="164"/>
                </a:lnTo>
                <a:lnTo>
                  <a:pt x="398" y="174"/>
                </a:lnTo>
                <a:lnTo>
                  <a:pt x="387" y="183"/>
                </a:lnTo>
                <a:lnTo>
                  <a:pt x="376" y="192"/>
                </a:lnTo>
                <a:lnTo>
                  <a:pt x="369" y="197"/>
                </a:lnTo>
                <a:lnTo>
                  <a:pt x="358" y="202"/>
                </a:lnTo>
                <a:lnTo>
                  <a:pt x="350" y="202"/>
                </a:lnTo>
                <a:lnTo>
                  <a:pt x="343" y="202"/>
                </a:lnTo>
                <a:lnTo>
                  <a:pt x="328" y="202"/>
                </a:lnTo>
                <a:lnTo>
                  <a:pt x="313" y="197"/>
                </a:lnTo>
                <a:lnTo>
                  <a:pt x="299" y="192"/>
                </a:lnTo>
                <a:lnTo>
                  <a:pt x="288" y="192"/>
                </a:lnTo>
                <a:lnTo>
                  <a:pt x="276" y="192"/>
                </a:lnTo>
                <a:lnTo>
                  <a:pt x="265" y="197"/>
                </a:lnTo>
                <a:lnTo>
                  <a:pt x="254" y="202"/>
                </a:lnTo>
                <a:lnTo>
                  <a:pt x="243" y="206"/>
                </a:lnTo>
                <a:lnTo>
                  <a:pt x="236" y="211"/>
                </a:lnTo>
                <a:lnTo>
                  <a:pt x="225" y="216"/>
                </a:lnTo>
                <a:lnTo>
                  <a:pt x="217" y="225"/>
                </a:lnTo>
                <a:lnTo>
                  <a:pt x="199" y="239"/>
                </a:lnTo>
                <a:lnTo>
                  <a:pt x="184" y="258"/>
                </a:lnTo>
                <a:lnTo>
                  <a:pt x="169" y="277"/>
                </a:lnTo>
                <a:lnTo>
                  <a:pt x="155" y="295"/>
                </a:lnTo>
                <a:lnTo>
                  <a:pt x="140" y="309"/>
                </a:lnTo>
                <a:lnTo>
                  <a:pt x="125" y="319"/>
                </a:lnTo>
                <a:lnTo>
                  <a:pt x="114" y="328"/>
                </a:lnTo>
                <a:lnTo>
                  <a:pt x="99" y="333"/>
                </a:lnTo>
                <a:lnTo>
                  <a:pt x="85" y="328"/>
                </a:lnTo>
                <a:lnTo>
                  <a:pt x="77" y="370"/>
                </a:lnTo>
                <a:lnTo>
                  <a:pt x="73" y="412"/>
                </a:lnTo>
                <a:lnTo>
                  <a:pt x="70" y="454"/>
                </a:lnTo>
                <a:lnTo>
                  <a:pt x="77" y="515"/>
                </a:lnTo>
                <a:lnTo>
                  <a:pt x="77" y="529"/>
                </a:lnTo>
                <a:lnTo>
                  <a:pt x="59" y="487"/>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335" name="Freeform 63"/>
          <p:cNvSpPr>
            <a:spLocks/>
          </p:cNvSpPr>
          <p:nvPr/>
        </p:nvSpPr>
        <p:spPr bwMode="auto">
          <a:xfrm>
            <a:off x="1633538" y="2243138"/>
            <a:ext cx="215900" cy="617537"/>
          </a:xfrm>
          <a:custGeom>
            <a:avLst/>
            <a:gdLst>
              <a:gd name="T0" fmla="*/ 2147483647 w 147"/>
              <a:gd name="T1" fmla="*/ 2147483647 h 389"/>
              <a:gd name="T2" fmla="*/ 2147483647 w 147"/>
              <a:gd name="T3" fmla="*/ 2147483647 h 389"/>
              <a:gd name="T4" fmla="*/ 2147483647 w 147"/>
              <a:gd name="T5" fmla="*/ 2147483647 h 389"/>
              <a:gd name="T6" fmla="*/ 2147483647 w 147"/>
              <a:gd name="T7" fmla="*/ 2147483647 h 389"/>
              <a:gd name="T8" fmla="*/ 2147483647 w 147"/>
              <a:gd name="T9" fmla="*/ 2147483647 h 389"/>
              <a:gd name="T10" fmla="*/ 2147483647 w 147"/>
              <a:gd name="T11" fmla="*/ 2147483647 h 389"/>
              <a:gd name="T12" fmla="*/ 2147483647 w 147"/>
              <a:gd name="T13" fmla="*/ 2147483647 h 389"/>
              <a:gd name="T14" fmla="*/ 2147483647 w 147"/>
              <a:gd name="T15" fmla="*/ 2147483647 h 389"/>
              <a:gd name="T16" fmla="*/ 2147483647 w 147"/>
              <a:gd name="T17" fmla="*/ 2147483647 h 389"/>
              <a:gd name="T18" fmla="*/ 2147483647 w 147"/>
              <a:gd name="T19" fmla="*/ 2147483647 h 389"/>
              <a:gd name="T20" fmla="*/ 0 w 147"/>
              <a:gd name="T21" fmla="*/ 2147483647 h 389"/>
              <a:gd name="T22" fmla="*/ 2147483647 w 147"/>
              <a:gd name="T23" fmla="*/ 2147483647 h 389"/>
              <a:gd name="T24" fmla="*/ 2147483647 w 147"/>
              <a:gd name="T25" fmla="*/ 2147483647 h 389"/>
              <a:gd name="T26" fmla="*/ 2147483647 w 147"/>
              <a:gd name="T27" fmla="*/ 2147483647 h 389"/>
              <a:gd name="T28" fmla="*/ 2147483647 w 147"/>
              <a:gd name="T29" fmla="*/ 2147483647 h 389"/>
              <a:gd name="T30" fmla="*/ 2147483647 w 147"/>
              <a:gd name="T31" fmla="*/ 2147483647 h 389"/>
              <a:gd name="T32" fmla="*/ 2147483647 w 147"/>
              <a:gd name="T33" fmla="*/ 2147483647 h 389"/>
              <a:gd name="T34" fmla="*/ 2147483647 w 147"/>
              <a:gd name="T35" fmla="*/ 2147483647 h 389"/>
              <a:gd name="T36" fmla="*/ 2147483647 w 147"/>
              <a:gd name="T37" fmla="*/ 2147483647 h 389"/>
              <a:gd name="T38" fmla="*/ 2147483647 w 147"/>
              <a:gd name="T39" fmla="*/ 2147483647 h 389"/>
              <a:gd name="T40" fmla="*/ 2147483647 w 147"/>
              <a:gd name="T41" fmla="*/ 2147483647 h 389"/>
              <a:gd name="T42" fmla="*/ 2147483647 w 147"/>
              <a:gd name="T43" fmla="*/ 2147483647 h 389"/>
              <a:gd name="T44" fmla="*/ 2147483647 w 147"/>
              <a:gd name="T45" fmla="*/ 2147483647 h 389"/>
              <a:gd name="T46" fmla="*/ 2147483647 w 147"/>
              <a:gd name="T47" fmla="*/ 2147483647 h 389"/>
              <a:gd name="T48" fmla="*/ 2147483647 w 147"/>
              <a:gd name="T49" fmla="*/ 2147483647 h 389"/>
              <a:gd name="T50" fmla="*/ 2147483647 w 147"/>
              <a:gd name="T51" fmla="*/ 2147483647 h 389"/>
              <a:gd name="T52" fmla="*/ 2147483647 w 147"/>
              <a:gd name="T53" fmla="*/ 2147483647 h 389"/>
              <a:gd name="T54" fmla="*/ 2147483647 w 147"/>
              <a:gd name="T55" fmla="*/ 2147483647 h 389"/>
              <a:gd name="T56" fmla="*/ 2147483647 w 147"/>
              <a:gd name="T57" fmla="*/ 2147483647 h 389"/>
              <a:gd name="T58" fmla="*/ 2147483647 w 147"/>
              <a:gd name="T59" fmla="*/ 2147483647 h 389"/>
              <a:gd name="T60" fmla="*/ 2147483647 w 147"/>
              <a:gd name="T61" fmla="*/ 2147483647 h 389"/>
              <a:gd name="T62" fmla="*/ 2147483647 w 147"/>
              <a:gd name="T63" fmla="*/ 2147483647 h 389"/>
              <a:gd name="T64" fmla="*/ 2147483647 w 147"/>
              <a:gd name="T65" fmla="*/ 2147483647 h 389"/>
              <a:gd name="T66" fmla="*/ 2147483647 w 147"/>
              <a:gd name="T67" fmla="*/ 2147483647 h 389"/>
              <a:gd name="T68" fmla="*/ 2147483647 w 147"/>
              <a:gd name="T69" fmla="*/ 2147483647 h 389"/>
              <a:gd name="T70" fmla="*/ 2147483647 w 147"/>
              <a:gd name="T71" fmla="*/ 2147483647 h 389"/>
              <a:gd name="T72" fmla="*/ 2147483647 w 147"/>
              <a:gd name="T73" fmla="*/ 2147483647 h 389"/>
              <a:gd name="T74" fmla="*/ 2147483647 w 147"/>
              <a:gd name="T75" fmla="*/ 2147483647 h 389"/>
              <a:gd name="T76" fmla="*/ 2147483647 w 147"/>
              <a:gd name="T77" fmla="*/ 0 h 38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47"/>
              <a:gd name="T118" fmla="*/ 0 h 389"/>
              <a:gd name="T119" fmla="*/ 147 w 147"/>
              <a:gd name="T120" fmla="*/ 389 h 389"/>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47" h="389">
                <a:moveTo>
                  <a:pt x="118" y="0"/>
                </a:moveTo>
                <a:lnTo>
                  <a:pt x="110" y="9"/>
                </a:lnTo>
                <a:lnTo>
                  <a:pt x="103" y="19"/>
                </a:lnTo>
                <a:lnTo>
                  <a:pt x="88" y="37"/>
                </a:lnTo>
                <a:lnTo>
                  <a:pt x="77" y="56"/>
                </a:lnTo>
                <a:lnTo>
                  <a:pt x="70" y="70"/>
                </a:lnTo>
                <a:lnTo>
                  <a:pt x="62" y="84"/>
                </a:lnTo>
                <a:lnTo>
                  <a:pt x="59" y="94"/>
                </a:lnTo>
                <a:lnTo>
                  <a:pt x="55" y="108"/>
                </a:lnTo>
                <a:lnTo>
                  <a:pt x="55" y="126"/>
                </a:lnTo>
                <a:lnTo>
                  <a:pt x="55" y="140"/>
                </a:lnTo>
                <a:lnTo>
                  <a:pt x="48" y="150"/>
                </a:lnTo>
                <a:lnTo>
                  <a:pt x="37" y="154"/>
                </a:lnTo>
                <a:lnTo>
                  <a:pt x="29" y="164"/>
                </a:lnTo>
                <a:lnTo>
                  <a:pt x="18" y="187"/>
                </a:lnTo>
                <a:lnTo>
                  <a:pt x="18" y="206"/>
                </a:lnTo>
                <a:lnTo>
                  <a:pt x="14" y="225"/>
                </a:lnTo>
                <a:lnTo>
                  <a:pt x="11" y="248"/>
                </a:lnTo>
                <a:lnTo>
                  <a:pt x="11" y="272"/>
                </a:lnTo>
                <a:lnTo>
                  <a:pt x="3" y="295"/>
                </a:lnTo>
                <a:lnTo>
                  <a:pt x="0" y="309"/>
                </a:lnTo>
                <a:lnTo>
                  <a:pt x="0" y="323"/>
                </a:lnTo>
                <a:lnTo>
                  <a:pt x="0" y="342"/>
                </a:lnTo>
                <a:lnTo>
                  <a:pt x="3" y="356"/>
                </a:lnTo>
                <a:lnTo>
                  <a:pt x="7" y="370"/>
                </a:lnTo>
                <a:lnTo>
                  <a:pt x="18" y="379"/>
                </a:lnTo>
                <a:lnTo>
                  <a:pt x="37" y="374"/>
                </a:lnTo>
                <a:lnTo>
                  <a:pt x="48" y="389"/>
                </a:lnTo>
                <a:lnTo>
                  <a:pt x="51" y="365"/>
                </a:lnTo>
                <a:lnTo>
                  <a:pt x="51" y="346"/>
                </a:lnTo>
                <a:lnTo>
                  <a:pt x="55" y="323"/>
                </a:lnTo>
                <a:lnTo>
                  <a:pt x="55" y="300"/>
                </a:lnTo>
                <a:lnTo>
                  <a:pt x="55" y="286"/>
                </a:lnTo>
                <a:lnTo>
                  <a:pt x="59" y="267"/>
                </a:lnTo>
                <a:lnTo>
                  <a:pt x="62" y="248"/>
                </a:lnTo>
                <a:lnTo>
                  <a:pt x="66" y="234"/>
                </a:lnTo>
                <a:lnTo>
                  <a:pt x="77" y="234"/>
                </a:lnTo>
                <a:lnTo>
                  <a:pt x="88" y="234"/>
                </a:lnTo>
                <a:lnTo>
                  <a:pt x="103" y="229"/>
                </a:lnTo>
                <a:lnTo>
                  <a:pt x="110" y="225"/>
                </a:lnTo>
                <a:lnTo>
                  <a:pt x="118" y="220"/>
                </a:lnTo>
                <a:lnTo>
                  <a:pt x="125" y="211"/>
                </a:lnTo>
                <a:lnTo>
                  <a:pt x="133" y="201"/>
                </a:lnTo>
                <a:lnTo>
                  <a:pt x="136" y="187"/>
                </a:lnTo>
                <a:lnTo>
                  <a:pt x="125" y="197"/>
                </a:lnTo>
                <a:lnTo>
                  <a:pt x="110" y="201"/>
                </a:lnTo>
                <a:lnTo>
                  <a:pt x="122" y="187"/>
                </a:lnTo>
                <a:lnTo>
                  <a:pt x="133" y="169"/>
                </a:lnTo>
                <a:lnTo>
                  <a:pt x="140" y="150"/>
                </a:lnTo>
                <a:lnTo>
                  <a:pt x="147" y="131"/>
                </a:lnTo>
                <a:lnTo>
                  <a:pt x="133" y="140"/>
                </a:lnTo>
                <a:lnTo>
                  <a:pt x="125" y="145"/>
                </a:lnTo>
                <a:lnTo>
                  <a:pt x="122" y="131"/>
                </a:lnTo>
                <a:lnTo>
                  <a:pt x="122" y="122"/>
                </a:lnTo>
                <a:lnTo>
                  <a:pt x="110" y="122"/>
                </a:lnTo>
                <a:lnTo>
                  <a:pt x="103" y="136"/>
                </a:lnTo>
                <a:lnTo>
                  <a:pt x="103" y="126"/>
                </a:lnTo>
                <a:lnTo>
                  <a:pt x="103" y="112"/>
                </a:lnTo>
                <a:lnTo>
                  <a:pt x="107" y="98"/>
                </a:lnTo>
                <a:lnTo>
                  <a:pt x="99" y="98"/>
                </a:lnTo>
                <a:lnTo>
                  <a:pt x="92" y="112"/>
                </a:lnTo>
                <a:lnTo>
                  <a:pt x="85" y="122"/>
                </a:lnTo>
                <a:lnTo>
                  <a:pt x="81" y="136"/>
                </a:lnTo>
                <a:lnTo>
                  <a:pt x="81" y="122"/>
                </a:lnTo>
                <a:lnTo>
                  <a:pt x="81" y="112"/>
                </a:lnTo>
                <a:lnTo>
                  <a:pt x="85" y="103"/>
                </a:lnTo>
                <a:lnTo>
                  <a:pt x="96" y="80"/>
                </a:lnTo>
                <a:lnTo>
                  <a:pt x="99" y="70"/>
                </a:lnTo>
                <a:lnTo>
                  <a:pt x="103" y="61"/>
                </a:lnTo>
                <a:lnTo>
                  <a:pt x="103" y="52"/>
                </a:lnTo>
                <a:lnTo>
                  <a:pt x="92" y="61"/>
                </a:lnTo>
                <a:lnTo>
                  <a:pt x="81" y="75"/>
                </a:lnTo>
                <a:lnTo>
                  <a:pt x="85" y="56"/>
                </a:lnTo>
                <a:lnTo>
                  <a:pt x="92" y="47"/>
                </a:lnTo>
                <a:lnTo>
                  <a:pt x="96" y="33"/>
                </a:lnTo>
                <a:lnTo>
                  <a:pt x="103" y="23"/>
                </a:lnTo>
                <a:lnTo>
                  <a:pt x="110" y="14"/>
                </a:lnTo>
                <a:lnTo>
                  <a:pt x="118" y="0"/>
                </a:lnTo>
                <a:close/>
              </a:path>
            </a:pathLst>
          </a:custGeom>
          <a:solidFill>
            <a:srgbClr val="000000"/>
          </a:solidFill>
          <a:ln w="0">
            <a:solidFill>
              <a:srgbClr val="000000"/>
            </a:solidFill>
            <a:round/>
            <a:headEnd/>
            <a:tailEnd/>
          </a:ln>
        </p:spPr>
        <p:txBody>
          <a:bodyPr/>
          <a:lstStyle/>
          <a:p>
            <a:endParaRPr lang="en-GB" dirty="0">
              <a:solidFill>
                <a:srgbClr val="000000"/>
              </a:solidFill>
            </a:endParaRPr>
          </a:p>
        </p:txBody>
      </p:sp>
      <p:sp>
        <p:nvSpPr>
          <p:cNvPr id="54336" name="Freeform 64"/>
          <p:cNvSpPr>
            <a:spLocks/>
          </p:cNvSpPr>
          <p:nvPr/>
        </p:nvSpPr>
        <p:spPr bwMode="auto">
          <a:xfrm>
            <a:off x="2401888" y="2473325"/>
            <a:ext cx="53975" cy="230188"/>
          </a:xfrm>
          <a:custGeom>
            <a:avLst/>
            <a:gdLst>
              <a:gd name="T0" fmla="*/ 0 w 37"/>
              <a:gd name="T1" fmla="*/ 0 h 145"/>
              <a:gd name="T2" fmla="*/ 2147483647 w 37"/>
              <a:gd name="T3" fmla="*/ 2147483647 h 145"/>
              <a:gd name="T4" fmla="*/ 2147483647 w 37"/>
              <a:gd name="T5" fmla="*/ 2147483647 h 145"/>
              <a:gd name="T6" fmla="*/ 2147483647 w 37"/>
              <a:gd name="T7" fmla="*/ 2147483647 h 145"/>
              <a:gd name="T8" fmla="*/ 2147483647 w 37"/>
              <a:gd name="T9" fmla="*/ 2147483647 h 145"/>
              <a:gd name="T10" fmla="*/ 2147483647 w 37"/>
              <a:gd name="T11" fmla="*/ 2147483647 h 145"/>
              <a:gd name="T12" fmla="*/ 2147483647 w 37"/>
              <a:gd name="T13" fmla="*/ 2147483647 h 145"/>
              <a:gd name="T14" fmla="*/ 2147483647 w 37"/>
              <a:gd name="T15" fmla="*/ 2147483647 h 145"/>
              <a:gd name="T16" fmla="*/ 2147483647 w 37"/>
              <a:gd name="T17" fmla="*/ 2147483647 h 145"/>
              <a:gd name="T18" fmla="*/ 2147483647 w 37"/>
              <a:gd name="T19" fmla="*/ 2147483647 h 145"/>
              <a:gd name="T20" fmla="*/ 2147483647 w 37"/>
              <a:gd name="T21" fmla="*/ 2147483647 h 145"/>
              <a:gd name="T22" fmla="*/ 2147483647 w 37"/>
              <a:gd name="T23" fmla="*/ 2147483647 h 145"/>
              <a:gd name="T24" fmla="*/ 2147483647 w 37"/>
              <a:gd name="T25" fmla="*/ 2147483647 h 145"/>
              <a:gd name="T26" fmla="*/ 2147483647 w 37"/>
              <a:gd name="T27" fmla="*/ 2147483647 h 145"/>
              <a:gd name="T28" fmla="*/ 2147483647 w 37"/>
              <a:gd name="T29" fmla="*/ 2147483647 h 145"/>
              <a:gd name="T30" fmla="*/ 2147483647 w 37"/>
              <a:gd name="T31" fmla="*/ 2147483647 h 145"/>
              <a:gd name="T32" fmla="*/ 2147483647 w 37"/>
              <a:gd name="T33" fmla="*/ 2147483647 h 1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
              <a:gd name="T52" fmla="*/ 0 h 145"/>
              <a:gd name="T53" fmla="*/ 37 w 37"/>
              <a:gd name="T54" fmla="*/ 145 h 1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 h="145">
                <a:moveTo>
                  <a:pt x="0" y="0"/>
                </a:moveTo>
                <a:lnTo>
                  <a:pt x="3" y="9"/>
                </a:lnTo>
                <a:lnTo>
                  <a:pt x="7" y="19"/>
                </a:lnTo>
                <a:lnTo>
                  <a:pt x="11" y="28"/>
                </a:lnTo>
                <a:lnTo>
                  <a:pt x="15" y="38"/>
                </a:lnTo>
                <a:lnTo>
                  <a:pt x="15" y="47"/>
                </a:lnTo>
                <a:lnTo>
                  <a:pt x="18" y="56"/>
                </a:lnTo>
                <a:lnTo>
                  <a:pt x="18" y="66"/>
                </a:lnTo>
                <a:lnTo>
                  <a:pt x="22" y="70"/>
                </a:lnTo>
                <a:lnTo>
                  <a:pt x="26" y="80"/>
                </a:lnTo>
                <a:lnTo>
                  <a:pt x="29" y="89"/>
                </a:lnTo>
                <a:lnTo>
                  <a:pt x="33" y="98"/>
                </a:lnTo>
                <a:lnTo>
                  <a:pt x="33" y="108"/>
                </a:lnTo>
                <a:lnTo>
                  <a:pt x="33" y="117"/>
                </a:lnTo>
                <a:lnTo>
                  <a:pt x="37" y="127"/>
                </a:lnTo>
                <a:lnTo>
                  <a:pt x="37" y="136"/>
                </a:lnTo>
                <a:lnTo>
                  <a:pt x="37" y="145"/>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37" name="Freeform 65"/>
          <p:cNvSpPr>
            <a:spLocks/>
          </p:cNvSpPr>
          <p:nvPr/>
        </p:nvSpPr>
        <p:spPr bwMode="auto">
          <a:xfrm>
            <a:off x="2428875" y="2614613"/>
            <a:ext cx="11113" cy="111125"/>
          </a:xfrm>
          <a:custGeom>
            <a:avLst/>
            <a:gdLst>
              <a:gd name="T0" fmla="*/ 0 w 8"/>
              <a:gd name="T1" fmla="*/ 0 h 70"/>
              <a:gd name="T2" fmla="*/ 0 w 8"/>
              <a:gd name="T3" fmla="*/ 2147483647 h 70"/>
              <a:gd name="T4" fmla="*/ 0 w 8"/>
              <a:gd name="T5" fmla="*/ 2147483647 h 70"/>
              <a:gd name="T6" fmla="*/ 2147483647 w 8"/>
              <a:gd name="T7" fmla="*/ 2147483647 h 70"/>
              <a:gd name="T8" fmla="*/ 2147483647 w 8"/>
              <a:gd name="T9" fmla="*/ 2147483647 h 70"/>
              <a:gd name="T10" fmla="*/ 2147483647 w 8"/>
              <a:gd name="T11" fmla="*/ 2147483647 h 70"/>
              <a:gd name="T12" fmla="*/ 2147483647 w 8"/>
              <a:gd name="T13" fmla="*/ 2147483647 h 70"/>
              <a:gd name="T14" fmla="*/ 2147483647 w 8"/>
              <a:gd name="T15" fmla="*/ 2147483647 h 70"/>
              <a:gd name="T16" fmla="*/ 2147483647 w 8"/>
              <a:gd name="T17" fmla="*/ 2147483647 h 70"/>
              <a:gd name="T18" fmla="*/ 2147483647 w 8"/>
              <a:gd name="T19" fmla="*/ 2147483647 h 70"/>
              <a:gd name="T20" fmla="*/ 2147483647 w 8"/>
              <a:gd name="T21" fmla="*/ 2147483647 h 70"/>
              <a:gd name="T22" fmla="*/ 2147483647 w 8"/>
              <a:gd name="T23" fmla="*/ 2147483647 h 70"/>
              <a:gd name="T24" fmla="*/ 2147483647 w 8"/>
              <a:gd name="T25" fmla="*/ 2147483647 h 70"/>
              <a:gd name="T26" fmla="*/ 2147483647 w 8"/>
              <a:gd name="T27" fmla="*/ 2147483647 h 7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
              <a:gd name="T43" fmla="*/ 0 h 70"/>
              <a:gd name="T44" fmla="*/ 8 w 8"/>
              <a:gd name="T45" fmla="*/ 70 h 7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 h="70">
                <a:moveTo>
                  <a:pt x="0" y="0"/>
                </a:moveTo>
                <a:lnTo>
                  <a:pt x="0" y="5"/>
                </a:lnTo>
                <a:lnTo>
                  <a:pt x="0" y="9"/>
                </a:lnTo>
                <a:lnTo>
                  <a:pt x="4" y="14"/>
                </a:lnTo>
                <a:lnTo>
                  <a:pt x="4" y="19"/>
                </a:lnTo>
                <a:lnTo>
                  <a:pt x="8" y="23"/>
                </a:lnTo>
                <a:lnTo>
                  <a:pt x="8" y="33"/>
                </a:lnTo>
                <a:lnTo>
                  <a:pt x="8" y="38"/>
                </a:lnTo>
                <a:lnTo>
                  <a:pt x="8" y="42"/>
                </a:lnTo>
                <a:lnTo>
                  <a:pt x="8" y="47"/>
                </a:lnTo>
                <a:lnTo>
                  <a:pt x="8" y="52"/>
                </a:lnTo>
                <a:lnTo>
                  <a:pt x="8" y="61"/>
                </a:lnTo>
                <a:lnTo>
                  <a:pt x="8" y="66"/>
                </a:lnTo>
                <a:lnTo>
                  <a:pt x="8" y="70"/>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38" name="Freeform 66"/>
          <p:cNvSpPr>
            <a:spLocks/>
          </p:cNvSpPr>
          <p:nvPr/>
        </p:nvSpPr>
        <p:spPr bwMode="auto">
          <a:xfrm>
            <a:off x="2424113" y="2703513"/>
            <a:ext cx="4762" cy="44450"/>
          </a:xfrm>
          <a:custGeom>
            <a:avLst/>
            <a:gdLst>
              <a:gd name="T0" fmla="*/ 0 w 3"/>
              <a:gd name="T1" fmla="*/ 0 h 28"/>
              <a:gd name="T2" fmla="*/ 0 w 3"/>
              <a:gd name="T3" fmla="*/ 2147483647 h 28"/>
              <a:gd name="T4" fmla="*/ 0 w 3"/>
              <a:gd name="T5" fmla="*/ 2147483647 h 28"/>
              <a:gd name="T6" fmla="*/ 0 w 3"/>
              <a:gd name="T7" fmla="*/ 2147483647 h 28"/>
              <a:gd name="T8" fmla="*/ 0 w 3"/>
              <a:gd name="T9" fmla="*/ 2147483647 h 28"/>
              <a:gd name="T10" fmla="*/ 2147483647 w 3"/>
              <a:gd name="T11" fmla="*/ 2147483647 h 28"/>
              <a:gd name="T12" fmla="*/ 2147483647 w 3"/>
              <a:gd name="T13" fmla="*/ 2147483647 h 28"/>
              <a:gd name="T14" fmla="*/ 2147483647 w 3"/>
              <a:gd name="T15" fmla="*/ 2147483647 h 28"/>
              <a:gd name="T16" fmla="*/ 2147483647 w 3"/>
              <a:gd name="T17" fmla="*/ 2147483647 h 28"/>
              <a:gd name="T18" fmla="*/ 2147483647 w 3"/>
              <a:gd name="T19" fmla="*/ 2147483647 h 28"/>
              <a:gd name="T20" fmla="*/ 2147483647 w 3"/>
              <a:gd name="T21" fmla="*/ 2147483647 h 2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
              <a:gd name="T34" fmla="*/ 0 h 28"/>
              <a:gd name="T35" fmla="*/ 3 w 3"/>
              <a:gd name="T36" fmla="*/ 28 h 2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 h="28">
                <a:moveTo>
                  <a:pt x="0" y="0"/>
                </a:moveTo>
                <a:lnTo>
                  <a:pt x="0" y="5"/>
                </a:lnTo>
                <a:lnTo>
                  <a:pt x="0" y="10"/>
                </a:lnTo>
                <a:lnTo>
                  <a:pt x="3" y="14"/>
                </a:lnTo>
                <a:lnTo>
                  <a:pt x="3" y="19"/>
                </a:lnTo>
                <a:lnTo>
                  <a:pt x="3" y="24"/>
                </a:lnTo>
                <a:lnTo>
                  <a:pt x="3" y="28"/>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39" name="Freeform 67"/>
          <p:cNvSpPr>
            <a:spLocks/>
          </p:cNvSpPr>
          <p:nvPr/>
        </p:nvSpPr>
        <p:spPr bwMode="auto">
          <a:xfrm>
            <a:off x="2373313" y="2600325"/>
            <a:ext cx="44450" cy="155575"/>
          </a:xfrm>
          <a:custGeom>
            <a:avLst/>
            <a:gdLst>
              <a:gd name="T0" fmla="*/ 0 w 30"/>
              <a:gd name="T1" fmla="*/ 0 h 98"/>
              <a:gd name="T2" fmla="*/ 2147483647 w 30"/>
              <a:gd name="T3" fmla="*/ 2147483647 h 98"/>
              <a:gd name="T4" fmla="*/ 2147483647 w 30"/>
              <a:gd name="T5" fmla="*/ 2147483647 h 98"/>
              <a:gd name="T6" fmla="*/ 2147483647 w 30"/>
              <a:gd name="T7" fmla="*/ 2147483647 h 98"/>
              <a:gd name="T8" fmla="*/ 2147483647 w 30"/>
              <a:gd name="T9" fmla="*/ 2147483647 h 98"/>
              <a:gd name="T10" fmla="*/ 2147483647 w 30"/>
              <a:gd name="T11" fmla="*/ 2147483647 h 98"/>
              <a:gd name="T12" fmla="*/ 2147483647 w 30"/>
              <a:gd name="T13" fmla="*/ 2147483647 h 98"/>
              <a:gd name="T14" fmla="*/ 2147483647 w 30"/>
              <a:gd name="T15" fmla="*/ 2147483647 h 98"/>
              <a:gd name="T16" fmla="*/ 2147483647 w 30"/>
              <a:gd name="T17" fmla="*/ 2147483647 h 98"/>
              <a:gd name="T18" fmla="*/ 2147483647 w 30"/>
              <a:gd name="T19" fmla="*/ 2147483647 h 98"/>
              <a:gd name="T20" fmla="*/ 2147483647 w 30"/>
              <a:gd name="T21" fmla="*/ 2147483647 h 98"/>
              <a:gd name="T22" fmla="*/ 2147483647 w 30"/>
              <a:gd name="T23" fmla="*/ 2147483647 h 98"/>
              <a:gd name="T24" fmla="*/ 2147483647 w 30"/>
              <a:gd name="T25" fmla="*/ 2147483647 h 98"/>
              <a:gd name="T26" fmla="*/ 2147483647 w 30"/>
              <a:gd name="T27" fmla="*/ 2147483647 h 98"/>
              <a:gd name="T28" fmla="*/ 2147483647 w 30"/>
              <a:gd name="T29" fmla="*/ 2147483647 h 98"/>
              <a:gd name="T30" fmla="*/ 2147483647 w 30"/>
              <a:gd name="T31" fmla="*/ 2147483647 h 98"/>
              <a:gd name="T32" fmla="*/ 2147483647 w 30"/>
              <a:gd name="T33" fmla="*/ 2147483647 h 98"/>
              <a:gd name="T34" fmla="*/ 2147483647 w 30"/>
              <a:gd name="T35" fmla="*/ 2147483647 h 98"/>
              <a:gd name="T36" fmla="*/ 2147483647 w 30"/>
              <a:gd name="T37" fmla="*/ 2147483647 h 98"/>
              <a:gd name="T38" fmla="*/ 2147483647 w 30"/>
              <a:gd name="T39" fmla="*/ 2147483647 h 98"/>
              <a:gd name="T40" fmla="*/ 2147483647 w 30"/>
              <a:gd name="T41" fmla="*/ 2147483647 h 98"/>
              <a:gd name="T42" fmla="*/ 2147483647 w 30"/>
              <a:gd name="T43" fmla="*/ 2147483647 h 98"/>
              <a:gd name="T44" fmla="*/ 2147483647 w 30"/>
              <a:gd name="T45" fmla="*/ 2147483647 h 98"/>
              <a:gd name="T46" fmla="*/ 2147483647 w 30"/>
              <a:gd name="T47" fmla="*/ 2147483647 h 98"/>
              <a:gd name="T48" fmla="*/ 2147483647 w 30"/>
              <a:gd name="T49" fmla="*/ 2147483647 h 98"/>
              <a:gd name="T50" fmla="*/ 2147483647 w 30"/>
              <a:gd name="T51" fmla="*/ 2147483647 h 98"/>
              <a:gd name="T52" fmla="*/ 2147483647 w 30"/>
              <a:gd name="T53" fmla="*/ 2147483647 h 98"/>
              <a:gd name="T54" fmla="*/ 2147483647 w 30"/>
              <a:gd name="T55" fmla="*/ 2147483647 h 98"/>
              <a:gd name="T56" fmla="*/ 2147483647 w 30"/>
              <a:gd name="T57" fmla="*/ 2147483647 h 98"/>
              <a:gd name="T58" fmla="*/ 2147483647 w 30"/>
              <a:gd name="T59" fmla="*/ 2147483647 h 98"/>
              <a:gd name="T60" fmla="*/ 2147483647 w 30"/>
              <a:gd name="T61" fmla="*/ 2147483647 h 98"/>
              <a:gd name="T62" fmla="*/ 2147483647 w 30"/>
              <a:gd name="T63" fmla="*/ 2147483647 h 98"/>
              <a:gd name="T64" fmla="*/ 2147483647 w 30"/>
              <a:gd name="T65" fmla="*/ 2147483647 h 9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0"/>
              <a:gd name="T100" fmla="*/ 0 h 98"/>
              <a:gd name="T101" fmla="*/ 30 w 30"/>
              <a:gd name="T102" fmla="*/ 98 h 9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0" h="98">
                <a:moveTo>
                  <a:pt x="0" y="0"/>
                </a:moveTo>
                <a:lnTo>
                  <a:pt x="4" y="4"/>
                </a:lnTo>
                <a:lnTo>
                  <a:pt x="4" y="9"/>
                </a:lnTo>
                <a:lnTo>
                  <a:pt x="4" y="14"/>
                </a:lnTo>
                <a:lnTo>
                  <a:pt x="4" y="18"/>
                </a:lnTo>
                <a:lnTo>
                  <a:pt x="4" y="23"/>
                </a:lnTo>
                <a:lnTo>
                  <a:pt x="8" y="28"/>
                </a:lnTo>
                <a:lnTo>
                  <a:pt x="8" y="32"/>
                </a:lnTo>
                <a:lnTo>
                  <a:pt x="11" y="37"/>
                </a:lnTo>
                <a:lnTo>
                  <a:pt x="11" y="42"/>
                </a:lnTo>
                <a:lnTo>
                  <a:pt x="15" y="47"/>
                </a:lnTo>
                <a:lnTo>
                  <a:pt x="15" y="51"/>
                </a:lnTo>
                <a:lnTo>
                  <a:pt x="19" y="56"/>
                </a:lnTo>
                <a:lnTo>
                  <a:pt x="19" y="61"/>
                </a:lnTo>
                <a:lnTo>
                  <a:pt x="19" y="65"/>
                </a:lnTo>
                <a:lnTo>
                  <a:pt x="22" y="65"/>
                </a:lnTo>
                <a:lnTo>
                  <a:pt x="22" y="70"/>
                </a:lnTo>
                <a:lnTo>
                  <a:pt x="22" y="75"/>
                </a:lnTo>
                <a:lnTo>
                  <a:pt x="26" y="79"/>
                </a:lnTo>
                <a:lnTo>
                  <a:pt x="26" y="84"/>
                </a:lnTo>
                <a:lnTo>
                  <a:pt x="30" y="89"/>
                </a:lnTo>
                <a:lnTo>
                  <a:pt x="30" y="93"/>
                </a:lnTo>
                <a:lnTo>
                  <a:pt x="30" y="98"/>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40" name="Freeform 68"/>
          <p:cNvSpPr>
            <a:spLocks/>
          </p:cNvSpPr>
          <p:nvPr/>
        </p:nvSpPr>
        <p:spPr bwMode="auto">
          <a:xfrm>
            <a:off x="2212975" y="2184400"/>
            <a:ext cx="85725" cy="185738"/>
          </a:xfrm>
          <a:custGeom>
            <a:avLst/>
            <a:gdLst>
              <a:gd name="T0" fmla="*/ 2147483647 w 59"/>
              <a:gd name="T1" fmla="*/ 2147483647 h 117"/>
              <a:gd name="T2" fmla="*/ 2147483647 w 59"/>
              <a:gd name="T3" fmla="*/ 2147483647 h 117"/>
              <a:gd name="T4" fmla="*/ 2147483647 w 59"/>
              <a:gd name="T5" fmla="*/ 2147483647 h 117"/>
              <a:gd name="T6" fmla="*/ 2147483647 w 59"/>
              <a:gd name="T7" fmla="*/ 2147483647 h 117"/>
              <a:gd name="T8" fmla="*/ 2147483647 w 59"/>
              <a:gd name="T9" fmla="*/ 2147483647 h 117"/>
              <a:gd name="T10" fmla="*/ 2147483647 w 59"/>
              <a:gd name="T11" fmla="*/ 2147483647 h 117"/>
              <a:gd name="T12" fmla="*/ 2147483647 w 59"/>
              <a:gd name="T13" fmla="*/ 2147483647 h 117"/>
              <a:gd name="T14" fmla="*/ 2147483647 w 59"/>
              <a:gd name="T15" fmla="*/ 2147483647 h 117"/>
              <a:gd name="T16" fmla="*/ 2147483647 w 59"/>
              <a:gd name="T17" fmla="*/ 2147483647 h 117"/>
              <a:gd name="T18" fmla="*/ 2147483647 w 59"/>
              <a:gd name="T19" fmla="*/ 2147483647 h 117"/>
              <a:gd name="T20" fmla="*/ 2147483647 w 59"/>
              <a:gd name="T21" fmla="*/ 2147483647 h 117"/>
              <a:gd name="T22" fmla="*/ 2147483647 w 59"/>
              <a:gd name="T23" fmla="*/ 2147483647 h 117"/>
              <a:gd name="T24" fmla="*/ 2147483647 w 59"/>
              <a:gd name="T25" fmla="*/ 2147483647 h 117"/>
              <a:gd name="T26" fmla="*/ 2147483647 w 59"/>
              <a:gd name="T27" fmla="*/ 2147483647 h 117"/>
              <a:gd name="T28" fmla="*/ 2147483647 w 59"/>
              <a:gd name="T29" fmla="*/ 2147483647 h 117"/>
              <a:gd name="T30" fmla="*/ 2147483647 w 59"/>
              <a:gd name="T31" fmla="*/ 2147483647 h 117"/>
              <a:gd name="T32" fmla="*/ 2147483647 w 59"/>
              <a:gd name="T33" fmla="*/ 2147483647 h 117"/>
              <a:gd name="T34" fmla="*/ 2147483647 w 59"/>
              <a:gd name="T35" fmla="*/ 0 h 117"/>
              <a:gd name="T36" fmla="*/ 2147483647 w 59"/>
              <a:gd name="T37" fmla="*/ 2147483647 h 117"/>
              <a:gd name="T38" fmla="*/ 2147483647 w 59"/>
              <a:gd name="T39" fmla="*/ 2147483647 h 117"/>
              <a:gd name="T40" fmla="*/ 2147483647 w 59"/>
              <a:gd name="T41" fmla="*/ 2147483647 h 117"/>
              <a:gd name="T42" fmla="*/ 2147483647 w 59"/>
              <a:gd name="T43" fmla="*/ 2147483647 h 117"/>
              <a:gd name="T44" fmla="*/ 2147483647 w 59"/>
              <a:gd name="T45" fmla="*/ 2147483647 h 117"/>
              <a:gd name="T46" fmla="*/ 2147483647 w 59"/>
              <a:gd name="T47" fmla="*/ 2147483647 h 117"/>
              <a:gd name="T48" fmla="*/ 2147483647 w 59"/>
              <a:gd name="T49" fmla="*/ 2147483647 h 117"/>
              <a:gd name="T50" fmla="*/ 2147483647 w 59"/>
              <a:gd name="T51" fmla="*/ 2147483647 h 117"/>
              <a:gd name="T52" fmla="*/ 2147483647 w 59"/>
              <a:gd name="T53" fmla="*/ 2147483647 h 117"/>
              <a:gd name="T54" fmla="*/ 2147483647 w 59"/>
              <a:gd name="T55" fmla="*/ 2147483647 h 117"/>
              <a:gd name="T56" fmla="*/ 2147483647 w 59"/>
              <a:gd name="T57" fmla="*/ 2147483647 h 117"/>
              <a:gd name="T58" fmla="*/ 2147483647 w 59"/>
              <a:gd name="T59" fmla="*/ 2147483647 h 117"/>
              <a:gd name="T60" fmla="*/ 2147483647 w 59"/>
              <a:gd name="T61" fmla="*/ 2147483647 h 117"/>
              <a:gd name="T62" fmla="*/ 2147483647 w 59"/>
              <a:gd name="T63" fmla="*/ 2147483647 h 117"/>
              <a:gd name="T64" fmla="*/ 2147483647 w 59"/>
              <a:gd name="T65" fmla="*/ 2147483647 h 117"/>
              <a:gd name="T66" fmla="*/ 2147483647 w 59"/>
              <a:gd name="T67" fmla="*/ 2147483647 h 117"/>
              <a:gd name="T68" fmla="*/ 2147483647 w 59"/>
              <a:gd name="T69" fmla="*/ 2147483647 h 117"/>
              <a:gd name="T70" fmla="*/ 2147483647 w 59"/>
              <a:gd name="T71" fmla="*/ 2147483647 h 117"/>
              <a:gd name="T72" fmla="*/ 2147483647 w 59"/>
              <a:gd name="T73" fmla="*/ 2147483647 h 117"/>
              <a:gd name="T74" fmla="*/ 2147483647 w 59"/>
              <a:gd name="T75" fmla="*/ 2147483647 h 117"/>
              <a:gd name="T76" fmla="*/ 2147483647 w 59"/>
              <a:gd name="T77" fmla="*/ 2147483647 h 117"/>
              <a:gd name="T78" fmla="*/ 2147483647 w 59"/>
              <a:gd name="T79" fmla="*/ 2147483647 h 117"/>
              <a:gd name="T80" fmla="*/ 2147483647 w 59"/>
              <a:gd name="T81" fmla="*/ 2147483647 h 117"/>
              <a:gd name="T82" fmla="*/ 2147483647 w 59"/>
              <a:gd name="T83" fmla="*/ 2147483647 h 117"/>
              <a:gd name="T84" fmla="*/ 2147483647 w 59"/>
              <a:gd name="T85" fmla="*/ 2147483647 h 117"/>
              <a:gd name="T86" fmla="*/ 2147483647 w 59"/>
              <a:gd name="T87" fmla="*/ 2147483647 h 117"/>
              <a:gd name="T88" fmla="*/ 0 w 59"/>
              <a:gd name="T89" fmla="*/ 2147483647 h 117"/>
              <a:gd name="T90" fmla="*/ 2147483647 w 59"/>
              <a:gd name="T91" fmla="*/ 2147483647 h 117"/>
              <a:gd name="T92" fmla="*/ 2147483647 w 59"/>
              <a:gd name="T93" fmla="*/ 2147483647 h 117"/>
              <a:gd name="T94" fmla="*/ 2147483647 w 59"/>
              <a:gd name="T95" fmla="*/ 2147483647 h 117"/>
              <a:gd name="T96" fmla="*/ 2147483647 w 59"/>
              <a:gd name="T97" fmla="*/ 2147483647 h 117"/>
              <a:gd name="T98" fmla="*/ 2147483647 w 59"/>
              <a:gd name="T99" fmla="*/ 2147483647 h 117"/>
              <a:gd name="T100" fmla="*/ 2147483647 w 59"/>
              <a:gd name="T101" fmla="*/ 2147483647 h 117"/>
              <a:gd name="T102" fmla="*/ 2147483647 w 59"/>
              <a:gd name="T103" fmla="*/ 2147483647 h 11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9"/>
              <a:gd name="T157" fmla="*/ 0 h 117"/>
              <a:gd name="T158" fmla="*/ 59 w 59"/>
              <a:gd name="T159" fmla="*/ 117 h 11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9" h="117">
                <a:moveTo>
                  <a:pt x="11" y="117"/>
                </a:moveTo>
                <a:lnTo>
                  <a:pt x="18" y="103"/>
                </a:lnTo>
                <a:lnTo>
                  <a:pt x="22" y="93"/>
                </a:lnTo>
                <a:lnTo>
                  <a:pt x="29" y="84"/>
                </a:lnTo>
                <a:lnTo>
                  <a:pt x="37" y="74"/>
                </a:lnTo>
                <a:lnTo>
                  <a:pt x="44" y="70"/>
                </a:lnTo>
                <a:lnTo>
                  <a:pt x="51" y="60"/>
                </a:lnTo>
                <a:lnTo>
                  <a:pt x="59" y="56"/>
                </a:lnTo>
                <a:lnTo>
                  <a:pt x="59" y="51"/>
                </a:lnTo>
                <a:lnTo>
                  <a:pt x="59" y="46"/>
                </a:lnTo>
                <a:lnTo>
                  <a:pt x="59" y="37"/>
                </a:lnTo>
                <a:lnTo>
                  <a:pt x="59" y="32"/>
                </a:lnTo>
                <a:lnTo>
                  <a:pt x="59" y="23"/>
                </a:lnTo>
                <a:lnTo>
                  <a:pt x="59" y="18"/>
                </a:lnTo>
                <a:lnTo>
                  <a:pt x="55" y="14"/>
                </a:lnTo>
                <a:lnTo>
                  <a:pt x="51" y="9"/>
                </a:lnTo>
                <a:lnTo>
                  <a:pt x="44" y="4"/>
                </a:lnTo>
                <a:lnTo>
                  <a:pt x="37" y="0"/>
                </a:lnTo>
                <a:lnTo>
                  <a:pt x="37" y="4"/>
                </a:lnTo>
                <a:lnTo>
                  <a:pt x="40" y="14"/>
                </a:lnTo>
                <a:lnTo>
                  <a:pt x="44" y="18"/>
                </a:lnTo>
                <a:lnTo>
                  <a:pt x="37" y="14"/>
                </a:lnTo>
                <a:lnTo>
                  <a:pt x="33" y="9"/>
                </a:lnTo>
                <a:lnTo>
                  <a:pt x="37" y="18"/>
                </a:lnTo>
                <a:lnTo>
                  <a:pt x="40" y="28"/>
                </a:lnTo>
                <a:lnTo>
                  <a:pt x="40" y="32"/>
                </a:lnTo>
                <a:lnTo>
                  <a:pt x="44" y="42"/>
                </a:lnTo>
                <a:lnTo>
                  <a:pt x="33" y="37"/>
                </a:lnTo>
                <a:lnTo>
                  <a:pt x="29" y="32"/>
                </a:lnTo>
                <a:lnTo>
                  <a:pt x="33" y="42"/>
                </a:lnTo>
                <a:lnTo>
                  <a:pt x="37" y="51"/>
                </a:lnTo>
                <a:lnTo>
                  <a:pt x="37" y="60"/>
                </a:lnTo>
                <a:lnTo>
                  <a:pt x="33" y="65"/>
                </a:lnTo>
                <a:lnTo>
                  <a:pt x="29" y="65"/>
                </a:lnTo>
                <a:lnTo>
                  <a:pt x="22" y="60"/>
                </a:lnTo>
                <a:lnTo>
                  <a:pt x="25" y="65"/>
                </a:lnTo>
                <a:lnTo>
                  <a:pt x="29" y="74"/>
                </a:lnTo>
                <a:lnTo>
                  <a:pt x="22" y="74"/>
                </a:lnTo>
                <a:lnTo>
                  <a:pt x="14" y="70"/>
                </a:lnTo>
                <a:lnTo>
                  <a:pt x="18" y="79"/>
                </a:lnTo>
                <a:lnTo>
                  <a:pt x="18" y="84"/>
                </a:lnTo>
                <a:lnTo>
                  <a:pt x="14" y="84"/>
                </a:lnTo>
                <a:lnTo>
                  <a:pt x="11" y="84"/>
                </a:lnTo>
                <a:lnTo>
                  <a:pt x="3" y="84"/>
                </a:lnTo>
                <a:lnTo>
                  <a:pt x="0" y="79"/>
                </a:lnTo>
                <a:lnTo>
                  <a:pt x="3" y="84"/>
                </a:lnTo>
                <a:lnTo>
                  <a:pt x="7" y="89"/>
                </a:lnTo>
                <a:lnTo>
                  <a:pt x="14" y="98"/>
                </a:lnTo>
                <a:lnTo>
                  <a:pt x="7" y="98"/>
                </a:lnTo>
                <a:lnTo>
                  <a:pt x="11" y="107"/>
                </a:lnTo>
                <a:lnTo>
                  <a:pt x="14" y="112"/>
                </a:lnTo>
                <a:lnTo>
                  <a:pt x="11" y="117"/>
                </a:lnTo>
                <a:close/>
              </a:path>
            </a:pathLst>
          </a:custGeom>
          <a:solidFill>
            <a:srgbClr val="FFFFFF"/>
          </a:solidFill>
          <a:ln w="0">
            <a:solidFill>
              <a:srgbClr val="000000"/>
            </a:solidFill>
            <a:round/>
            <a:headEnd/>
            <a:tailEnd/>
          </a:ln>
        </p:spPr>
        <p:txBody>
          <a:bodyPr/>
          <a:lstStyle/>
          <a:p>
            <a:endParaRPr lang="en-GB" dirty="0">
              <a:solidFill>
                <a:srgbClr val="000000"/>
              </a:solidFill>
            </a:endParaRPr>
          </a:p>
        </p:txBody>
      </p:sp>
      <p:sp>
        <p:nvSpPr>
          <p:cNvPr id="54341" name="Freeform 69"/>
          <p:cNvSpPr>
            <a:spLocks/>
          </p:cNvSpPr>
          <p:nvPr/>
        </p:nvSpPr>
        <p:spPr bwMode="auto">
          <a:xfrm>
            <a:off x="2238375" y="2279650"/>
            <a:ext cx="152400" cy="134938"/>
          </a:xfrm>
          <a:custGeom>
            <a:avLst/>
            <a:gdLst>
              <a:gd name="T0" fmla="*/ 2147483647 w 103"/>
              <a:gd name="T1" fmla="*/ 0 h 85"/>
              <a:gd name="T2" fmla="*/ 2147483647 w 103"/>
              <a:gd name="T3" fmla="*/ 0 h 85"/>
              <a:gd name="T4" fmla="*/ 2147483647 w 103"/>
              <a:gd name="T5" fmla="*/ 0 h 85"/>
              <a:gd name="T6" fmla="*/ 2147483647 w 103"/>
              <a:gd name="T7" fmla="*/ 2147483647 h 85"/>
              <a:gd name="T8" fmla="*/ 2147483647 w 103"/>
              <a:gd name="T9" fmla="*/ 2147483647 h 85"/>
              <a:gd name="T10" fmla="*/ 2147483647 w 103"/>
              <a:gd name="T11" fmla="*/ 2147483647 h 85"/>
              <a:gd name="T12" fmla="*/ 2147483647 w 103"/>
              <a:gd name="T13" fmla="*/ 2147483647 h 85"/>
              <a:gd name="T14" fmla="*/ 2147483647 w 103"/>
              <a:gd name="T15" fmla="*/ 2147483647 h 85"/>
              <a:gd name="T16" fmla="*/ 2147483647 w 103"/>
              <a:gd name="T17" fmla="*/ 2147483647 h 85"/>
              <a:gd name="T18" fmla="*/ 2147483647 w 103"/>
              <a:gd name="T19" fmla="*/ 2147483647 h 85"/>
              <a:gd name="T20" fmla="*/ 2147483647 w 103"/>
              <a:gd name="T21" fmla="*/ 2147483647 h 85"/>
              <a:gd name="T22" fmla="*/ 2147483647 w 103"/>
              <a:gd name="T23" fmla="*/ 2147483647 h 85"/>
              <a:gd name="T24" fmla="*/ 2147483647 w 103"/>
              <a:gd name="T25" fmla="*/ 2147483647 h 85"/>
              <a:gd name="T26" fmla="*/ 2147483647 w 103"/>
              <a:gd name="T27" fmla="*/ 2147483647 h 85"/>
              <a:gd name="T28" fmla="*/ 2147483647 w 103"/>
              <a:gd name="T29" fmla="*/ 2147483647 h 85"/>
              <a:gd name="T30" fmla="*/ 2147483647 w 103"/>
              <a:gd name="T31" fmla="*/ 2147483647 h 85"/>
              <a:gd name="T32" fmla="*/ 2147483647 w 103"/>
              <a:gd name="T33" fmla="*/ 2147483647 h 85"/>
              <a:gd name="T34" fmla="*/ 2147483647 w 103"/>
              <a:gd name="T35" fmla="*/ 2147483647 h 85"/>
              <a:gd name="T36" fmla="*/ 2147483647 w 103"/>
              <a:gd name="T37" fmla="*/ 2147483647 h 85"/>
              <a:gd name="T38" fmla="*/ 2147483647 w 103"/>
              <a:gd name="T39" fmla="*/ 2147483647 h 85"/>
              <a:gd name="T40" fmla="*/ 2147483647 w 103"/>
              <a:gd name="T41" fmla="*/ 2147483647 h 85"/>
              <a:gd name="T42" fmla="*/ 2147483647 w 103"/>
              <a:gd name="T43" fmla="*/ 2147483647 h 85"/>
              <a:gd name="T44" fmla="*/ 2147483647 w 103"/>
              <a:gd name="T45" fmla="*/ 2147483647 h 85"/>
              <a:gd name="T46" fmla="*/ 2147483647 w 103"/>
              <a:gd name="T47" fmla="*/ 2147483647 h 85"/>
              <a:gd name="T48" fmla="*/ 2147483647 w 103"/>
              <a:gd name="T49" fmla="*/ 2147483647 h 85"/>
              <a:gd name="T50" fmla="*/ 2147483647 w 103"/>
              <a:gd name="T51" fmla="*/ 2147483647 h 85"/>
              <a:gd name="T52" fmla="*/ 2147483647 w 103"/>
              <a:gd name="T53" fmla="*/ 2147483647 h 85"/>
              <a:gd name="T54" fmla="*/ 2147483647 w 103"/>
              <a:gd name="T55" fmla="*/ 2147483647 h 85"/>
              <a:gd name="T56" fmla="*/ 0 w 103"/>
              <a:gd name="T57" fmla="*/ 2147483647 h 85"/>
              <a:gd name="T58" fmla="*/ 0 w 103"/>
              <a:gd name="T59" fmla="*/ 2147483647 h 85"/>
              <a:gd name="T60" fmla="*/ 2147483647 w 103"/>
              <a:gd name="T61" fmla="*/ 2147483647 h 85"/>
              <a:gd name="T62" fmla="*/ 2147483647 w 103"/>
              <a:gd name="T63" fmla="*/ 2147483647 h 85"/>
              <a:gd name="T64" fmla="*/ 2147483647 w 103"/>
              <a:gd name="T65" fmla="*/ 2147483647 h 85"/>
              <a:gd name="T66" fmla="*/ 2147483647 w 103"/>
              <a:gd name="T67" fmla="*/ 2147483647 h 85"/>
              <a:gd name="T68" fmla="*/ 2147483647 w 103"/>
              <a:gd name="T69" fmla="*/ 0 h 85"/>
              <a:gd name="T70" fmla="*/ 2147483647 w 103"/>
              <a:gd name="T71" fmla="*/ 0 h 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3"/>
              <a:gd name="T109" fmla="*/ 0 h 85"/>
              <a:gd name="T110" fmla="*/ 103 w 103"/>
              <a:gd name="T111" fmla="*/ 85 h 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3" h="85">
                <a:moveTo>
                  <a:pt x="48" y="0"/>
                </a:moveTo>
                <a:lnTo>
                  <a:pt x="59" y="0"/>
                </a:lnTo>
                <a:lnTo>
                  <a:pt x="70" y="0"/>
                </a:lnTo>
                <a:lnTo>
                  <a:pt x="81" y="10"/>
                </a:lnTo>
                <a:lnTo>
                  <a:pt x="89" y="24"/>
                </a:lnTo>
                <a:lnTo>
                  <a:pt x="92" y="33"/>
                </a:lnTo>
                <a:lnTo>
                  <a:pt x="100" y="47"/>
                </a:lnTo>
                <a:lnTo>
                  <a:pt x="103" y="61"/>
                </a:lnTo>
                <a:lnTo>
                  <a:pt x="96" y="52"/>
                </a:lnTo>
                <a:lnTo>
                  <a:pt x="89" y="43"/>
                </a:lnTo>
                <a:lnTo>
                  <a:pt x="81" y="33"/>
                </a:lnTo>
                <a:lnTo>
                  <a:pt x="70" y="29"/>
                </a:lnTo>
                <a:lnTo>
                  <a:pt x="78" y="43"/>
                </a:lnTo>
                <a:lnTo>
                  <a:pt x="85" y="52"/>
                </a:lnTo>
                <a:lnTo>
                  <a:pt x="89" y="66"/>
                </a:lnTo>
                <a:lnTo>
                  <a:pt x="81" y="52"/>
                </a:lnTo>
                <a:lnTo>
                  <a:pt x="70" y="47"/>
                </a:lnTo>
                <a:lnTo>
                  <a:pt x="63" y="43"/>
                </a:lnTo>
                <a:lnTo>
                  <a:pt x="66" y="52"/>
                </a:lnTo>
                <a:lnTo>
                  <a:pt x="59" y="47"/>
                </a:lnTo>
                <a:lnTo>
                  <a:pt x="48" y="43"/>
                </a:lnTo>
                <a:lnTo>
                  <a:pt x="55" y="57"/>
                </a:lnTo>
                <a:lnTo>
                  <a:pt x="48" y="52"/>
                </a:lnTo>
                <a:lnTo>
                  <a:pt x="37" y="57"/>
                </a:lnTo>
                <a:lnTo>
                  <a:pt x="30" y="61"/>
                </a:lnTo>
                <a:lnTo>
                  <a:pt x="22" y="61"/>
                </a:lnTo>
                <a:lnTo>
                  <a:pt x="4" y="75"/>
                </a:lnTo>
                <a:lnTo>
                  <a:pt x="4" y="85"/>
                </a:lnTo>
                <a:lnTo>
                  <a:pt x="0" y="75"/>
                </a:lnTo>
                <a:lnTo>
                  <a:pt x="0" y="61"/>
                </a:lnTo>
                <a:lnTo>
                  <a:pt x="4" y="52"/>
                </a:lnTo>
                <a:lnTo>
                  <a:pt x="11" y="33"/>
                </a:lnTo>
                <a:lnTo>
                  <a:pt x="22" y="19"/>
                </a:lnTo>
                <a:lnTo>
                  <a:pt x="33" y="10"/>
                </a:lnTo>
                <a:lnTo>
                  <a:pt x="41" y="0"/>
                </a:lnTo>
                <a:lnTo>
                  <a:pt x="48" y="0"/>
                </a:lnTo>
                <a:close/>
              </a:path>
            </a:pathLst>
          </a:custGeom>
          <a:solidFill>
            <a:srgbClr val="FFFFFF"/>
          </a:solidFill>
          <a:ln w="0">
            <a:solidFill>
              <a:srgbClr val="000000"/>
            </a:solidFill>
            <a:round/>
            <a:headEnd/>
            <a:tailEnd/>
          </a:ln>
        </p:spPr>
        <p:txBody>
          <a:bodyPr/>
          <a:lstStyle/>
          <a:p>
            <a:endParaRPr lang="en-GB" dirty="0">
              <a:solidFill>
                <a:srgbClr val="000000"/>
              </a:solidFill>
            </a:endParaRPr>
          </a:p>
        </p:txBody>
      </p:sp>
      <p:sp>
        <p:nvSpPr>
          <p:cNvPr id="54342" name="Freeform 70"/>
          <p:cNvSpPr>
            <a:spLocks/>
          </p:cNvSpPr>
          <p:nvPr/>
        </p:nvSpPr>
        <p:spPr bwMode="auto">
          <a:xfrm>
            <a:off x="1957388" y="2138363"/>
            <a:ext cx="260350" cy="30162"/>
          </a:xfrm>
          <a:custGeom>
            <a:avLst/>
            <a:gdLst>
              <a:gd name="T0" fmla="*/ 2147483647 w 177"/>
              <a:gd name="T1" fmla="*/ 2147483647 h 19"/>
              <a:gd name="T2" fmla="*/ 2147483647 w 177"/>
              <a:gd name="T3" fmla="*/ 2147483647 h 19"/>
              <a:gd name="T4" fmla="*/ 2147483647 w 177"/>
              <a:gd name="T5" fmla="*/ 2147483647 h 19"/>
              <a:gd name="T6" fmla="*/ 2147483647 w 177"/>
              <a:gd name="T7" fmla="*/ 2147483647 h 19"/>
              <a:gd name="T8" fmla="*/ 2147483647 w 177"/>
              <a:gd name="T9" fmla="*/ 2147483647 h 19"/>
              <a:gd name="T10" fmla="*/ 2147483647 w 177"/>
              <a:gd name="T11" fmla="*/ 2147483647 h 19"/>
              <a:gd name="T12" fmla="*/ 2147483647 w 177"/>
              <a:gd name="T13" fmla="*/ 2147483647 h 19"/>
              <a:gd name="T14" fmla="*/ 2147483647 w 177"/>
              <a:gd name="T15" fmla="*/ 2147483647 h 19"/>
              <a:gd name="T16" fmla="*/ 2147483647 w 177"/>
              <a:gd name="T17" fmla="*/ 2147483647 h 19"/>
              <a:gd name="T18" fmla="*/ 2147483647 w 177"/>
              <a:gd name="T19" fmla="*/ 2147483647 h 19"/>
              <a:gd name="T20" fmla="*/ 2147483647 w 177"/>
              <a:gd name="T21" fmla="*/ 2147483647 h 19"/>
              <a:gd name="T22" fmla="*/ 2147483647 w 177"/>
              <a:gd name="T23" fmla="*/ 2147483647 h 19"/>
              <a:gd name="T24" fmla="*/ 2147483647 w 177"/>
              <a:gd name="T25" fmla="*/ 2147483647 h 19"/>
              <a:gd name="T26" fmla="*/ 2147483647 w 177"/>
              <a:gd name="T27" fmla="*/ 0 h 19"/>
              <a:gd name="T28" fmla="*/ 2147483647 w 177"/>
              <a:gd name="T29" fmla="*/ 0 h 19"/>
              <a:gd name="T30" fmla="*/ 2147483647 w 177"/>
              <a:gd name="T31" fmla="*/ 0 h 19"/>
              <a:gd name="T32" fmla="*/ 2147483647 w 177"/>
              <a:gd name="T33" fmla="*/ 0 h 19"/>
              <a:gd name="T34" fmla="*/ 2147483647 w 177"/>
              <a:gd name="T35" fmla="*/ 2147483647 h 19"/>
              <a:gd name="T36" fmla="*/ 2147483647 w 177"/>
              <a:gd name="T37" fmla="*/ 2147483647 h 19"/>
              <a:gd name="T38" fmla="*/ 2147483647 w 177"/>
              <a:gd name="T39" fmla="*/ 2147483647 h 19"/>
              <a:gd name="T40" fmla="*/ 2147483647 w 177"/>
              <a:gd name="T41" fmla="*/ 2147483647 h 19"/>
              <a:gd name="T42" fmla="*/ 2147483647 w 177"/>
              <a:gd name="T43" fmla="*/ 2147483647 h 19"/>
              <a:gd name="T44" fmla="*/ 2147483647 w 177"/>
              <a:gd name="T45" fmla="*/ 2147483647 h 19"/>
              <a:gd name="T46" fmla="*/ 2147483647 w 177"/>
              <a:gd name="T47" fmla="*/ 2147483647 h 19"/>
              <a:gd name="T48" fmla="*/ 2147483647 w 177"/>
              <a:gd name="T49" fmla="*/ 2147483647 h 19"/>
              <a:gd name="T50" fmla="*/ 2147483647 w 177"/>
              <a:gd name="T51" fmla="*/ 2147483647 h 19"/>
              <a:gd name="T52" fmla="*/ 0 w 177"/>
              <a:gd name="T53" fmla="*/ 2147483647 h 1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77"/>
              <a:gd name="T82" fmla="*/ 0 h 19"/>
              <a:gd name="T83" fmla="*/ 177 w 177"/>
              <a:gd name="T84" fmla="*/ 19 h 1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77" h="19">
                <a:moveTo>
                  <a:pt x="177" y="15"/>
                </a:moveTo>
                <a:lnTo>
                  <a:pt x="177" y="15"/>
                </a:lnTo>
                <a:lnTo>
                  <a:pt x="166" y="10"/>
                </a:lnTo>
                <a:lnTo>
                  <a:pt x="159" y="10"/>
                </a:lnTo>
                <a:lnTo>
                  <a:pt x="151" y="5"/>
                </a:lnTo>
                <a:lnTo>
                  <a:pt x="144" y="5"/>
                </a:lnTo>
                <a:lnTo>
                  <a:pt x="137" y="5"/>
                </a:lnTo>
                <a:lnTo>
                  <a:pt x="129" y="5"/>
                </a:lnTo>
                <a:lnTo>
                  <a:pt x="122" y="5"/>
                </a:lnTo>
                <a:lnTo>
                  <a:pt x="115" y="5"/>
                </a:lnTo>
                <a:lnTo>
                  <a:pt x="107" y="5"/>
                </a:lnTo>
                <a:lnTo>
                  <a:pt x="100" y="5"/>
                </a:lnTo>
                <a:lnTo>
                  <a:pt x="92" y="5"/>
                </a:lnTo>
                <a:lnTo>
                  <a:pt x="85" y="0"/>
                </a:lnTo>
                <a:lnTo>
                  <a:pt x="74" y="0"/>
                </a:lnTo>
                <a:lnTo>
                  <a:pt x="67" y="0"/>
                </a:lnTo>
                <a:lnTo>
                  <a:pt x="59" y="0"/>
                </a:lnTo>
                <a:lnTo>
                  <a:pt x="56" y="5"/>
                </a:lnTo>
                <a:lnTo>
                  <a:pt x="48" y="5"/>
                </a:lnTo>
                <a:lnTo>
                  <a:pt x="44" y="5"/>
                </a:lnTo>
                <a:lnTo>
                  <a:pt x="41" y="5"/>
                </a:lnTo>
                <a:lnTo>
                  <a:pt x="33" y="5"/>
                </a:lnTo>
                <a:lnTo>
                  <a:pt x="26" y="10"/>
                </a:lnTo>
                <a:lnTo>
                  <a:pt x="22" y="10"/>
                </a:lnTo>
                <a:lnTo>
                  <a:pt x="15" y="15"/>
                </a:lnTo>
                <a:lnTo>
                  <a:pt x="8" y="15"/>
                </a:lnTo>
                <a:lnTo>
                  <a:pt x="0" y="19"/>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43" name="Freeform 71"/>
          <p:cNvSpPr>
            <a:spLocks/>
          </p:cNvSpPr>
          <p:nvPr/>
        </p:nvSpPr>
        <p:spPr bwMode="auto">
          <a:xfrm>
            <a:off x="1931988" y="2168525"/>
            <a:ext cx="274637" cy="60325"/>
          </a:xfrm>
          <a:custGeom>
            <a:avLst/>
            <a:gdLst>
              <a:gd name="T0" fmla="*/ 2147483647 w 188"/>
              <a:gd name="T1" fmla="*/ 2147483647 h 38"/>
              <a:gd name="T2" fmla="*/ 2147483647 w 188"/>
              <a:gd name="T3" fmla="*/ 2147483647 h 38"/>
              <a:gd name="T4" fmla="*/ 2147483647 w 188"/>
              <a:gd name="T5" fmla="*/ 2147483647 h 38"/>
              <a:gd name="T6" fmla="*/ 2147483647 w 188"/>
              <a:gd name="T7" fmla="*/ 2147483647 h 38"/>
              <a:gd name="T8" fmla="*/ 2147483647 w 188"/>
              <a:gd name="T9" fmla="*/ 0 h 38"/>
              <a:gd name="T10" fmla="*/ 2147483647 w 188"/>
              <a:gd name="T11" fmla="*/ 0 h 38"/>
              <a:gd name="T12" fmla="*/ 2147483647 w 188"/>
              <a:gd name="T13" fmla="*/ 0 h 38"/>
              <a:gd name="T14" fmla="*/ 2147483647 w 188"/>
              <a:gd name="T15" fmla="*/ 0 h 38"/>
              <a:gd name="T16" fmla="*/ 2147483647 w 188"/>
              <a:gd name="T17" fmla="*/ 2147483647 h 38"/>
              <a:gd name="T18" fmla="*/ 2147483647 w 188"/>
              <a:gd name="T19" fmla="*/ 2147483647 h 38"/>
              <a:gd name="T20" fmla="*/ 2147483647 w 188"/>
              <a:gd name="T21" fmla="*/ 2147483647 h 38"/>
              <a:gd name="T22" fmla="*/ 2147483647 w 188"/>
              <a:gd name="T23" fmla="*/ 2147483647 h 38"/>
              <a:gd name="T24" fmla="*/ 2147483647 w 188"/>
              <a:gd name="T25" fmla="*/ 2147483647 h 38"/>
              <a:gd name="T26" fmla="*/ 2147483647 w 188"/>
              <a:gd name="T27" fmla="*/ 2147483647 h 38"/>
              <a:gd name="T28" fmla="*/ 2147483647 w 188"/>
              <a:gd name="T29" fmla="*/ 2147483647 h 38"/>
              <a:gd name="T30" fmla="*/ 2147483647 w 188"/>
              <a:gd name="T31" fmla="*/ 2147483647 h 38"/>
              <a:gd name="T32" fmla="*/ 2147483647 w 188"/>
              <a:gd name="T33" fmla="*/ 2147483647 h 38"/>
              <a:gd name="T34" fmla="*/ 2147483647 w 188"/>
              <a:gd name="T35" fmla="*/ 2147483647 h 38"/>
              <a:gd name="T36" fmla="*/ 2147483647 w 188"/>
              <a:gd name="T37" fmla="*/ 2147483647 h 38"/>
              <a:gd name="T38" fmla="*/ 2147483647 w 188"/>
              <a:gd name="T39" fmla="*/ 2147483647 h 38"/>
              <a:gd name="T40" fmla="*/ 2147483647 w 188"/>
              <a:gd name="T41" fmla="*/ 2147483647 h 38"/>
              <a:gd name="T42" fmla="*/ 2147483647 w 188"/>
              <a:gd name="T43" fmla="*/ 2147483647 h 38"/>
              <a:gd name="T44" fmla="*/ 2147483647 w 188"/>
              <a:gd name="T45" fmla="*/ 2147483647 h 38"/>
              <a:gd name="T46" fmla="*/ 2147483647 w 188"/>
              <a:gd name="T47" fmla="*/ 2147483647 h 38"/>
              <a:gd name="T48" fmla="*/ 2147483647 w 188"/>
              <a:gd name="T49" fmla="*/ 2147483647 h 38"/>
              <a:gd name="T50" fmla="*/ 2147483647 w 188"/>
              <a:gd name="T51" fmla="*/ 2147483647 h 38"/>
              <a:gd name="T52" fmla="*/ 2147483647 w 188"/>
              <a:gd name="T53" fmla="*/ 2147483647 h 38"/>
              <a:gd name="T54" fmla="*/ 2147483647 w 188"/>
              <a:gd name="T55" fmla="*/ 2147483647 h 38"/>
              <a:gd name="T56" fmla="*/ 2147483647 w 188"/>
              <a:gd name="T57" fmla="*/ 2147483647 h 38"/>
              <a:gd name="T58" fmla="*/ 2147483647 w 188"/>
              <a:gd name="T59" fmla="*/ 2147483647 h 38"/>
              <a:gd name="T60" fmla="*/ 2147483647 w 188"/>
              <a:gd name="T61" fmla="*/ 2147483647 h 38"/>
              <a:gd name="T62" fmla="*/ 2147483647 w 188"/>
              <a:gd name="T63" fmla="*/ 2147483647 h 38"/>
              <a:gd name="T64" fmla="*/ 2147483647 w 188"/>
              <a:gd name="T65" fmla="*/ 2147483647 h 38"/>
              <a:gd name="T66" fmla="*/ 2147483647 w 188"/>
              <a:gd name="T67" fmla="*/ 2147483647 h 38"/>
              <a:gd name="T68" fmla="*/ 0 w 188"/>
              <a:gd name="T69" fmla="*/ 2147483647 h 3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8"/>
              <a:gd name="T106" fmla="*/ 0 h 38"/>
              <a:gd name="T107" fmla="*/ 188 w 188"/>
              <a:gd name="T108" fmla="*/ 38 h 3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8" h="38">
                <a:moveTo>
                  <a:pt x="188" y="5"/>
                </a:moveTo>
                <a:lnTo>
                  <a:pt x="184" y="5"/>
                </a:lnTo>
                <a:lnTo>
                  <a:pt x="177" y="5"/>
                </a:lnTo>
                <a:lnTo>
                  <a:pt x="173" y="5"/>
                </a:lnTo>
                <a:lnTo>
                  <a:pt x="166" y="0"/>
                </a:lnTo>
                <a:lnTo>
                  <a:pt x="158" y="0"/>
                </a:lnTo>
                <a:lnTo>
                  <a:pt x="151" y="0"/>
                </a:lnTo>
                <a:lnTo>
                  <a:pt x="147" y="0"/>
                </a:lnTo>
                <a:lnTo>
                  <a:pt x="144" y="5"/>
                </a:lnTo>
                <a:lnTo>
                  <a:pt x="136" y="5"/>
                </a:lnTo>
                <a:lnTo>
                  <a:pt x="133" y="5"/>
                </a:lnTo>
                <a:lnTo>
                  <a:pt x="129" y="5"/>
                </a:lnTo>
                <a:lnTo>
                  <a:pt x="125" y="5"/>
                </a:lnTo>
                <a:lnTo>
                  <a:pt x="121" y="10"/>
                </a:lnTo>
                <a:lnTo>
                  <a:pt x="118" y="10"/>
                </a:lnTo>
                <a:lnTo>
                  <a:pt x="110" y="10"/>
                </a:lnTo>
                <a:lnTo>
                  <a:pt x="107" y="10"/>
                </a:lnTo>
                <a:lnTo>
                  <a:pt x="103" y="10"/>
                </a:lnTo>
                <a:lnTo>
                  <a:pt x="96" y="10"/>
                </a:lnTo>
                <a:lnTo>
                  <a:pt x="92" y="10"/>
                </a:lnTo>
                <a:lnTo>
                  <a:pt x="85" y="10"/>
                </a:lnTo>
                <a:lnTo>
                  <a:pt x="77" y="10"/>
                </a:lnTo>
                <a:lnTo>
                  <a:pt x="70" y="14"/>
                </a:lnTo>
                <a:lnTo>
                  <a:pt x="62" y="14"/>
                </a:lnTo>
                <a:lnTo>
                  <a:pt x="59" y="14"/>
                </a:lnTo>
                <a:lnTo>
                  <a:pt x="51" y="19"/>
                </a:lnTo>
                <a:lnTo>
                  <a:pt x="44" y="19"/>
                </a:lnTo>
                <a:lnTo>
                  <a:pt x="40" y="24"/>
                </a:lnTo>
                <a:lnTo>
                  <a:pt x="33" y="24"/>
                </a:lnTo>
                <a:lnTo>
                  <a:pt x="29" y="28"/>
                </a:lnTo>
                <a:lnTo>
                  <a:pt x="22" y="28"/>
                </a:lnTo>
                <a:lnTo>
                  <a:pt x="18" y="33"/>
                </a:lnTo>
                <a:lnTo>
                  <a:pt x="11" y="33"/>
                </a:lnTo>
                <a:lnTo>
                  <a:pt x="7" y="38"/>
                </a:lnTo>
                <a:lnTo>
                  <a:pt x="0" y="38"/>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44" name="Freeform 72"/>
          <p:cNvSpPr>
            <a:spLocks/>
          </p:cNvSpPr>
          <p:nvPr/>
        </p:nvSpPr>
        <p:spPr bwMode="auto">
          <a:xfrm>
            <a:off x="2071688" y="2354263"/>
            <a:ext cx="146050" cy="60325"/>
          </a:xfrm>
          <a:custGeom>
            <a:avLst/>
            <a:gdLst>
              <a:gd name="T0" fmla="*/ 2147483647 w 99"/>
              <a:gd name="T1" fmla="*/ 0 h 38"/>
              <a:gd name="T2" fmla="*/ 2147483647 w 99"/>
              <a:gd name="T3" fmla="*/ 0 h 38"/>
              <a:gd name="T4" fmla="*/ 2147483647 w 99"/>
              <a:gd name="T5" fmla="*/ 0 h 38"/>
              <a:gd name="T6" fmla="*/ 2147483647 w 99"/>
              <a:gd name="T7" fmla="*/ 2147483647 h 38"/>
              <a:gd name="T8" fmla="*/ 2147483647 w 99"/>
              <a:gd name="T9" fmla="*/ 2147483647 h 38"/>
              <a:gd name="T10" fmla="*/ 2147483647 w 99"/>
              <a:gd name="T11" fmla="*/ 2147483647 h 38"/>
              <a:gd name="T12" fmla="*/ 2147483647 w 99"/>
              <a:gd name="T13" fmla="*/ 2147483647 h 38"/>
              <a:gd name="T14" fmla="*/ 2147483647 w 99"/>
              <a:gd name="T15" fmla="*/ 2147483647 h 38"/>
              <a:gd name="T16" fmla="*/ 2147483647 w 99"/>
              <a:gd name="T17" fmla="*/ 2147483647 h 38"/>
              <a:gd name="T18" fmla="*/ 2147483647 w 99"/>
              <a:gd name="T19" fmla="*/ 2147483647 h 38"/>
              <a:gd name="T20" fmla="*/ 2147483647 w 99"/>
              <a:gd name="T21" fmla="*/ 2147483647 h 38"/>
              <a:gd name="T22" fmla="*/ 2147483647 w 99"/>
              <a:gd name="T23" fmla="*/ 2147483647 h 38"/>
              <a:gd name="T24" fmla="*/ 2147483647 w 99"/>
              <a:gd name="T25" fmla="*/ 2147483647 h 38"/>
              <a:gd name="T26" fmla="*/ 2147483647 w 99"/>
              <a:gd name="T27" fmla="*/ 2147483647 h 38"/>
              <a:gd name="T28" fmla="*/ 2147483647 w 99"/>
              <a:gd name="T29" fmla="*/ 2147483647 h 38"/>
              <a:gd name="T30" fmla="*/ 2147483647 w 99"/>
              <a:gd name="T31" fmla="*/ 2147483647 h 38"/>
              <a:gd name="T32" fmla="*/ 2147483647 w 99"/>
              <a:gd name="T33" fmla="*/ 2147483647 h 38"/>
              <a:gd name="T34" fmla="*/ 2147483647 w 99"/>
              <a:gd name="T35" fmla="*/ 2147483647 h 38"/>
              <a:gd name="T36" fmla="*/ 2147483647 w 99"/>
              <a:gd name="T37" fmla="*/ 2147483647 h 38"/>
              <a:gd name="T38" fmla="*/ 2147483647 w 99"/>
              <a:gd name="T39" fmla="*/ 2147483647 h 38"/>
              <a:gd name="T40" fmla="*/ 0 w 99"/>
              <a:gd name="T41" fmla="*/ 2147483647 h 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9"/>
              <a:gd name="T64" fmla="*/ 0 h 38"/>
              <a:gd name="T65" fmla="*/ 99 w 99"/>
              <a:gd name="T66" fmla="*/ 38 h 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9" h="38">
                <a:moveTo>
                  <a:pt x="99" y="0"/>
                </a:moveTo>
                <a:lnTo>
                  <a:pt x="92" y="0"/>
                </a:lnTo>
                <a:lnTo>
                  <a:pt x="88" y="0"/>
                </a:lnTo>
                <a:lnTo>
                  <a:pt x="85" y="5"/>
                </a:lnTo>
                <a:lnTo>
                  <a:pt x="77" y="10"/>
                </a:lnTo>
                <a:lnTo>
                  <a:pt x="73" y="14"/>
                </a:lnTo>
                <a:lnTo>
                  <a:pt x="70" y="19"/>
                </a:lnTo>
                <a:lnTo>
                  <a:pt x="66" y="24"/>
                </a:lnTo>
                <a:lnTo>
                  <a:pt x="59" y="28"/>
                </a:lnTo>
                <a:lnTo>
                  <a:pt x="55" y="33"/>
                </a:lnTo>
                <a:lnTo>
                  <a:pt x="48" y="38"/>
                </a:lnTo>
                <a:lnTo>
                  <a:pt x="44" y="38"/>
                </a:lnTo>
                <a:lnTo>
                  <a:pt x="40" y="38"/>
                </a:lnTo>
                <a:lnTo>
                  <a:pt x="37" y="38"/>
                </a:lnTo>
                <a:lnTo>
                  <a:pt x="29" y="38"/>
                </a:lnTo>
                <a:lnTo>
                  <a:pt x="25" y="33"/>
                </a:lnTo>
                <a:lnTo>
                  <a:pt x="22" y="33"/>
                </a:lnTo>
                <a:lnTo>
                  <a:pt x="18" y="33"/>
                </a:lnTo>
                <a:lnTo>
                  <a:pt x="11" y="28"/>
                </a:lnTo>
                <a:lnTo>
                  <a:pt x="3" y="28"/>
                </a:lnTo>
                <a:lnTo>
                  <a:pt x="0" y="24"/>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45" name="Freeform 73"/>
          <p:cNvSpPr>
            <a:spLocks/>
          </p:cNvSpPr>
          <p:nvPr/>
        </p:nvSpPr>
        <p:spPr bwMode="auto">
          <a:xfrm>
            <a:off x="2098675" y="2354263"/>
            <a:ext cx="60325" cy="30162"/>
          </a:xfrm>
          <a:custGeom>
            <a:avLst/>
            <a:gdLst>
              <a:gd name="T0" fmla="*/ 2147483647 w 41"/>
              <a:gd name="T1" fmla="*/ 0 h 19"/>
              <a:gd name="T2" fmla="*/ 2147483647 w 41"/>
              <a:gd name="T3" fmla="*/ 2147483647 h 19"/>
              <a:gd name="T4" fmla="*/ 2147483647 w 41"/>
              <a:gd name="T5" fmla="*/ 2147483647 h 19"/>
              <a:gd name="T6" fmla="*/ 2147483647 w 41"/>
              <a:gd name="T7" fmla="*/ 2147483647 h 19"/>
              <a:gd name="T8" fmla="*/ 2147483647 w 41"/>
              <a:gd name="T9" fmla="*/ 2147483647 h 19"/>
              <a:gd name="T10" fmla="*/ 2147483647 w 41"/>
              <a:gd name="T11" fmla="*/ 2147483647 h 19"/>
              <a:gd name="T12" fmla="*/ 2147483647 w 41"/>
              <a:gd name="T13" fmla="*/ 2147483647 h 19"/>
              <a:gd name="T14" fmla="*/ 2147483647 w 41"/>
              <a:gd name="T15" fmla="*/ 2147483647 h 19"/>
              <a:gd name="T16" fmla="*/ 2147483647 w 41"/>
              <a:gd name="T17" fmla="*/ 2147483647 h 19"/>
              <a:gd name="T18" fmla="*/ 2147483647 w 41"/>
              <a:gd name="T19" fmla="*/ 2147483647 h 19"/>
              <a:gd name="T20" fmla="*/ 2147483647 w 41"/>
              <a:gd name="T21" fmla="*/ 2147483647 h 19"/>
              <a:gd name="T22" fmla="*/ 2147483647 w 41"/>
              <a:gd name="T23" fmla="*/ 2147483647 h 19"/>
              <a:gd name="T24" fmla="*/ 2147483647 w 41"/>
              <a:gd name="T25" fmla="*/ 2147483647 h 19"/>
              <a:gd name="T26" fmla="*/ 2147483647 w 41"/>
              <a:gd name="T27" fmla="*/ 2147483647 h 19"/>
              <a:gd name="T28" fmla="*/ 2147483647 w 41"/>
              <a:gd name="T29" fmla="*/ 2147483647 h 19"/>
              <a:gd name="T30" fmla="*/ 2147483647 w 41"/>
              <a:gd name="T31" fmla="*/ 2147483647 h 19"/>
              <a:gd name="T32" fmla="*/ 0 w 41"/>
              <a:gd name="T33" fmla="*/ 2147483647 h 1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19"/>
              <a:gd name="T53" fmla="*/ 41 w 41"/>
              <a:gd name="T54" fmla="*/ 19 h 1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19">
                <a:moveTo>
                  <a:pt x="41" y="0"/>
                </a:moveTo>
                <a:lnTo>
                  <a:pt x="37" y="5"/>
                </a:lnTo>
                <a:lnTo>
                  <a:pt x="33" y="10"/>
                </a:lnTo>
                <a:lnTo>
                  <a:pt x="30" y="10"/>
                </a:lnTo>
                <a:lnTo>
                  <a:pt x="26" y="14"/>
                </a:lnTo>
                <a:lnTo>
                  <a:pt x="22" y="14"/>
                </a:lnTo>
                <a:lnTo>
                  <a:pt x="19" y="19"/>
                </a:lnTo>
                <a:lnTo>
                  <a:pt x="15" y="19"/>
                </a:lnTo>
                <a:lnTo>
                  <a:pt x="11" y="19"/>
                </a:lnTo>
                <a:lnTo>
                  <a:pt x="7" y="19"/>
                </a:lnTo>
                <a:lnTo>
                  <a:pt x="4" y="14"/>
                </a:lnTo>
                <a:lnTo>
                  <a:pt x="0" y="14"/>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46" name="Freeform 74"/>
          <p:cNvSpPr>
            <a:spLocks/>
          </p:cNvSpPr>
          <p:nvPr/>
        </p:nvSpPr>
        <p:spPr bwMode="auto">
          <a:xfrm>
            <a:off x="2039938" y="2287588"/>
            <a:ext cx="139700" cy="44450"/>
          </a:xfrm>
          <a:custGeom>
            <a:avLst/>
            <a:gdLst>
              <a:gd name="T0" fmla="*/ 2147483647 w 95"/>
              <a:gd name="T1" fmla="*/ 0 h 28"/>
              <a:gd name="T2" fmla="*/ 2147483647 w 95"/>
              <a:gd name="T3" fmla="*/ 0 h 28"/>
              <a:gd name="T4" fmla="*/ 2147483647 w 95"/>
              <a:gd name="T5" fmla="*/ 0 h 28"/>
              <a:gd name="T6" fmla="*/ 2147483647 w 95"/>
              <a:gd name="T7" fmla="*/ 0 h 28"/>
              <a:gd name="T8" fmla="*/ 2147483647 w 95"/>
              <a:gd name="T9" fmla="*/ 0 h 28"/>
              <a:gd name="T10" fmla="*/ 2147483647 w 95"/>
              <a:gd name="T11" fmla="*/ 0 h 28"/>
              <a:gd name="T12" fmla="*/ 2147483647 w 95"/>
              <a:gd name="T13" fmla="*/ 0 h 28"/>
              <a:gd name="T14" fmla="*/ 2147483647 w 95"/>
              <a:gd name="T15" fmla="*/ 0 h 28"/>
              <a:gd name="T16" fmla="*/ 2147483647 w 95"/>
              <a:gd name="T17" fmla="*/ 2147483647 h 28"/>
              <a:gd name="T18" fmla="*/ 2147483647 w 95"/>
              <a:gd name="T19" fmla="*/ 2147483647 h 28"/>
              <a:gd name="T20" fmla="*/ 2147483647 w 95"/>
              <a:gd name="T21" fmla="*/ 2147483647 h 28"/>
              <a:gd name="T22" fmla="*/ 2147483647 w 95"/>
              <a:gd name="T23" fmla="*/ 2147483647 h 28"/>
              <a:gd name="T24" fmla="*/ 2147483647 w 95"/>
              <a:gd name="T25" fmla="*/ 2147483647 h 28"/>
              <a:gd name="T26" fmla="*/ 2147483647 w 95"/>
              <a:gd name="T27" fmla="*/ 2147483647 h 28"/>
              <a:gd name="T28" fmla="*/ 2147483647 w 95"/>
              <a:gd name="T29" fmla="*/ 2147483647 h 28"/>
              <a:gd name="T30" fmla="*/ 2147483647 w 95"/>
              <a:gd name="T31" fmla="*/ 2147483647 h 28"/>
              <a:gd name="T32" fmla="*/ 2147483647 w 95"/>
              <a:gd name="T33" fmla="*/ 2147483647 h 28"/>
              <a:gd name="T34" fmla="*/ 2147483647 w 95"/>
              <a:gd name="T35" fmla="*/ 2147483647 h 28"/>
              <a:gd name="T36" fmla="*/ 2147483647 w 95"/>
              <a:gd name="T37" fmla="*/ 2147483647 h 28"/>
              <a:gd name="T38" fmla="*/ 2147483647 w 95"/>
              <a:gd name="T39" fmla="*/ 2147483647 h 28"/>
              <a:gd name="T40" fmla="*/ 2147483647 w 95"/>
              <a:gd name="T41" fmla="*/ 2147483647 h 28"/>
              <a:gd name="T42" fmla="*/ 2147483647 w 95"/>
              <a:gd name="T43" fmla="*/ 2147483647 h 28"/>
              <a:gd name="T44" fmla="*/ 2147483647 w 95"/>
              <a:gd name="T45" fmla="*/ 2147483647 h 28"/>
              <a:gd name="T46" fmla="*/ 2147483647 w 95"/>
              <a:gd name="T47" fmla="*/ 2147483647 h 28"/>
              <a:gd name="T48" fmla="*/ 2147483647 w 95"/>
              <a:gd name="T49" fmla="*/ 2147483647 h 28"/>
              <a:gd name="T50" fmla="*/ 2147483647 w 95"/>
              <a:gd name="T51" fmla="*/ 2147483647 h 28"/>
              <a:gd name="T52" fmla="*/ 2147483647 w 95"/>
              <a:gd name="T53" fmla="*/ 2147483647 h 28"/>
              <a:gd name="T54" fmla="*/ 2147483647 w 95"/>
              <a:gd name="T55" fmla="*/ 2147483647 h 28"/>
              <a:gd name="T56" fmla="*/ 2147483647 w 95"/>
              <a:gd name="T57" fmla="*/ 2147483647 h 28"/>
              <a:gd name="T58" fmla="*/ 2147483647 w 95"/>
              <a:gd name="T59" fmla="*/ 2147483647 h 28"/>
              <a:gd name="T60" fmla="*/ 2147483647 w 95"/>
              <a:gd name="T61" fmla="*/ 2147483647 h 28"/>
              <a:gd name="T62" fmla="*/ 0 w 95"/>
              <a:gd name="T63" fmla="*/ 2147483647 h 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5"/>
              <a:gd name="T97" fmla="*/ 0 h 28"/>
              <a:gd name="T98" fmla="*/ 95 w 95"/>
              <a:gd name="T99" fmla="*/ 28 h 2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5" h="28">
                <a:moveTo>
                  <a:pt x="95" y="0"/>
                </a:moveTo>
                <a:lnTo>
                  <a:pt x="92" y="0"/>
                </a:lnTo>
                <a:lnTo>
                  <a:pt x="88" y="0"/>
                </a:lnTo>
                <a:lnTo>
                  <a:pt x="84" y="0"/>
                </a:lnTo>
                <a:lnTo>
                  <a:pt x="81" y="0"/>
                </a:lnTo>
                <a:lnTo>
                  <a:pt x="77" y="5"/>
                </a:lnTo>
                <a:lnTo>
                  <a:pt x="73" y="5"/>
                </a:lnTo>
                <a:lnTo>
                  <a:pt x="70" y="9"/>
                </a:lnTo>
                <a:lnTo>
                  <a:pt x="66" y="9"/>
                </a:lnTo>
                <a:lnTo>
                  <a:pt x="62" y="14"/>
                </a:lnTo>
                <a:lnTo>
                  <a:pt x="59" y="14"/>
                </a:lnTo>
                <a:lnTo>
                  <a:pt x="55" y="19"/>
                </a:lnTo>
                <a:lnTo>
                  <a:pt x="51" y="19"/>
                </a:lnTo>
                <a:lnTo>
                  <a:pt x="47" y="19"/>
                </a:lnTo>
                <a:lnTo>
                  <a:pt x="44" y="24"/>
                </a:lnTo>
                <a:lnTo>
                  <a:pt x="40" y="24"/>
                </a:lnTo>
                <a:lnTo>
                  <a:pt x="36" y="24"/>
                </a:lnTo>
                <a:lnTo>
                  <a:pt x="33" y="24"/>
                </a:lnTo>
                <a:lnTo>
                  <a:pt x="29" y="24"/>
                </a:lnTo>
                <a:lnTo>
                  <a:pt x="22" y="28"/>
                </a:lnTo>
                <a:lnTo>
                  <a:pt x="18" y="28"/>
                </a:lnTo>
                <a:lnTo>
                  <a:pt x="14" y="28"/>
                </a:lnTo>
                <a:lnTo>
                  <a:pt x="7" y="28"/>
                </a:lnTo>
                <a:lnTo>
                  <a:pt x="0" y="28"/>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47" name="Freeform 75"/>
          <p:cNvSpPr>
            <a:spLocks/>
          </p:cNvSpPr>
          <p:nvPr/>
        </p:nvSpPr>
        <p:spPr bwMode="auto">
          <a:xfrm>
            <a:off x="2033588" y="2251075"/>
            <a:ext cx="157162" cy="36513"/>
          </a:xfrm>
          <a:custGeom>
            <a:avLst/>
            <a:gdLst>
              <a:gd name="T0" fmla="*/ 2147483647 w 107"/>
              <a:gd name="T1" fmla="*/ 2147483647 h 23"/>
              <a:gd name="T2" fmla="*/ 2147483647 w 107"/>
              <a:gd name="T3" fmla="*/ 0 h 23"/>
              <a:gd name="T4" fmla="*/ 2147483647 w 107"/>
              <a:gd name="T5" fmla="*/ 0 h 23"/>
              <a:gd name="T6" fmla="*/ 2147483647 w 107"/>
              <a:gd name="T7" fmla="*/ 0 h 23"/>
              <a:gd name="T8" fmla="*/ 2147483647 w 107"/>
              <a:gd name="T9" fmla="*/ 0 h 23"/>
              <a:gd name="T10" fmla="*/ 2147483647 w 107"/>
              <a:gd name="T11" fmla="*/ 0 h 23"/>
              <a:gd name="T12" fmla="*/ 2147483647 w 107"/>
              <a:gd name="T13" fmla="*/ 0 h 23"/>
              <a:gd name="T14" fmla="*/ 2147483647 w 107"/>
              <a:gd name="T15" fmla="*/ 0 h 23"/>
              <a:gd name="T16" fmla="*/ 2147483647 w 107"/>
              <a:gd name="T17" fmla="*/ 0 h 23"/>
              <a:gd name="T18" fmla="*/ 2147483647 w 107"/>
              <a:gd name="T19" fmla="*/ 0 h 23"/>
              <a:gd name="T20" fmla="*/ 2147483647 w 107"/>
              <a:gd name="T21" fmla="*/ 0 h 23"/>
              <a:gd name="T22" fmla="*/ 2147483647 w 107"/>
              <a:gd name="T23" fmla="*/ 2147483647 h 23"/>
              <a:gd name="T24" fmla="*/ 2147483647 w 107"/>
              <a:gd name="T25" fmla="*/ 2147483647 h 23"/>
              <a:gd name="T26" fmla="*/ 2147483647 w 107"/>
              <a:gd name="T27" fmla="*/ 2147483647 h 23"/>
              <a:gd name="T28" fmla="*/ 2147483647 w 107"/>
              <a:gd name="T29" fmla="*/ 2147483647 h 23"/>
              <a:gd name="T30" fmla="*/ 2147483647 w 107"/>
              <a:gd name="T31" fmla="*/ 2147483647 h 23"/>
              <a:gd name="T32" fmla="*/ 2147483647 w 107"/>
              <a:gd name="T33" fmla="*/ 2147483647 h 23"/>
              <a:gd name="T34" fmla="*/ 2147483647 w 107"/>
              <a:gd name="T35" fmla="*/ 2147483647 h 23"/>
              <a:gd name="T36" fmla="*/ 2147483647 w 107"/>
              <a:gd name="T37" fmla="*/ 2147483647 h 23"/>
              <a:gd name="T38" fmla="*/ 2147483647 w 107"/>
              <a:gd name="T39" fmla="*/ 2147483647 h 23"/>
              <a:gd name="T40" fmla="*/ 2147483647 w 107"/>
              <a:gd name="T41" fmla="*/ 2147483647 h 23"/>
              <a:gd name="T42" fmla="*/ 2147483647 w 107"/>
              <a:gd name="T43" fmla="*/ 2147483647 h 23"/>
              <a:gd name="T44" fmla="*/ 2147483647 w 107"/>
              <a:gd name="T45" fmla="*/ 2147483647 h 23"/>
              <a:gd name="T46" fmla="*/ 2147483647 w 107"/>
              <a:gd name="T47" fmla="*/ 2147483647 h 23"/>
              <a:gd name="T48" fmla="*/ 2147483647 w 107"/>
              <a:gd name="T49" fmla="*/ 2147483647 h 23"/>
              <a:gd name="T50" fmla="*/ 2147483647 w 107"/>
              <a:gd name="T51" fmla="*/ 2147483647 h 23"/>
              <a:gd name="T52" fmla="*/ 2147483647 w 107"/>
              <a:gd name="T53" fmla="*/ 2147483647 h 23"/>
              <a:gd name="T54" fmla="*/ 2147483647 w 107"/>
              <a:gd name="T55" fmla="*/ 2147483647 h 23"/>
              <a:gd name="T56" fmla="*/ 2147483647 w 107"/>
              <a:gd name="T57" fmla="*/ 2147483647 h 23"/>
              <a:gd name="T58" fmla="*/ 2147483647 w 107"/>
              <a:gd name="T59" fmla="*/ 2147483647 h 23"/>
              <a:gd name="T60" fmla="*/ 2147483647 w 107"/>
              <a:gd name="T61" fmla="*/ 2147483647 h 23"/>
              <a:gd name="T62" fmla="*/ 2147483647 w 107"/>
              <a:gd name="T63" fmla="*/ 2147483647 h 23"/>
              <a:gd name="T64" fmla="*/ 0 w 107"/>
              <a:gd name="T65" fmla="*/ 2147483647 h 2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7"/>
              <a:gd name="T100" fmla="*/ 0 h 23"/>
              <a:gd name="T101" fmla="*/ 107 w 107"/>
              <a:gd name="T102" fmla="*/ 23 h 2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7" h="23">
                <a:moveTo>
                  <a:pt x="107" y="4"/>
                </a:moveTo>
                <a:lnTo>
                  <a:pt x="103" y="0"/>
                </a:lnTo>
                <a:lnTo>
                  <a:pt x="96" y="0"/>
                </a:lnTo>
                <a:lnTo>
                  <a:pt x="92" y="0"/>
                </a:lnTo>
                <a:lnTo>
                  <a:pt x="88" y="0"/>
                </a:lnTo>
                <a:lnTo>
                  <a:pt x="85" y="0"/>
                </a:lnTo>
                <a:lnTo>
                  <a:pt x="81" y="0"/>
                </a:lnTo>
                <a:lnTo>
                  <a:pt x="77" y="0"/>
                </a:lnTo>
                <a:lnTo>
                  <a:pt x="74" y="0"/>
                </a:lnTo>
                <a:lnTo>
                  <a:pt x="70" y="0"/>
                </a:lnTo>
                <a:lnTo>
                  <a:pt x="66" y="4"/>
                </a:lnTo>
                <a:lnTo>
                  <a:pt x="63" y="4"/>
                </a:lnTo>
                <a:lnTo>
                  <a:pt x="59" y="4"/>
                </a:lnTo>
                <a:lnTo>
                  <a:pt x="55" y="4"/>
                </a:lnTo>
                <a:lnTo>
                  <a:pt x="51" y="9"/>
                </a:lnTo>
                <a:lnTo>
                  <a:pt x="48" y="9"/>
                </a:lnTo>
                <a:lnTo>
                  <a:pt x="44" y="14"/>
                </a:lnTo>
                <a:lnTo>
                  <a:pt x="40" y="14"/>
                </a:lnTo>
                <a:lnTo>
                  <a:pt x="37" y="14"/>
                </a:lnTo>
                <a:lnTo>
                  <a:pt x="33" y="18"/>
                </a:lnTo>
                <a:lnTo>
                  <a:pt x="29" y="18"/>
                </a:lnTo>
                <a:lnTo>
                  <a:pt x="26" y="18"/>
                </a:lnTo>
                <a:lnTo>
                  <a:pt x="22" y="18"/>
                </a:lnTo>
                <a:lnTo>
                  <a:pt x="22" y="23"/>
                </a:lnTo>
                <a:lnTo>
                  <a:pt x="18" y="23"/>
                </a:lnTo>
                <a:lnTo>
                  <a:pt x="15" y="23"/>
                </a:lnTo>
                <a:lnTo>
                  <a:pt x="11" y="23"/>
                </a:lnTo>
                <a:lnTo>
                  <a:pt x="7" y="23"/>
                </a:lnTo>
                <a:lnTo>
                  <a:pt x="4" y="23"/>
                </a:lnTo>
                <a:lnTo>
                  <a:pt x="0" y="23"/>
                </a:lnTo>
              </a:path>
            </a:pathLst>
          </a:custGeom>
          <a:noFill/>
          <a:ln w="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48" name="Freeform 76"/>
          <p:cNvSpPr>
            <a:spLocks/>
          </p:cNvSpPr>
          <p:nvPr/>
        </p:nvSpPr>
        <p:spPr bwMode="auto">
          <a:xfrm>
            <a:off x="1784350" y="2747963"/>
            <a:ext cx="217488" cy="185737"/>
          </a:xfrm>
          <a:custGeom>
            <a:avLst/>
            <a:gdLst>
              <a:gd name="T0" fmla="*/ 2147483647 w 148"/>
              <a:gd name="T1" fmla="*/ 2147483647 h 117"/>
              <a:gd name="T2" fmla="*/ 2147483647 w 148"/>
              <a:gd name="T3" fmla="*/ 2147483647 h 117"/>
              <a:gd name="T4" fmla="*/ 2147483647 w 148"/>
              <a:gd name="T5" fmla="*/ 2147483647 h 117"/>
              <a:gd name="T6" fmla="*/ 2147483647 w 148"/>
              <a:gd name="T7" fmla="*/ 2147483647 h 117"/>
              <a:gd name="T8" fmla="*/ 2147483647 w 148"/>
              <a:gd name="T9" fmla="*/ 2147483647 h 117"/>
              <a:gd name="T10" fmla="*/ 2147483647 w 148"/>
              <a:gd name="T11" fmla="*/ 2147483647 h 117"/>
              <a:gd name="T12" fmla="*/ 2147483647 w 148"/>
              <a:gd name="T13" fmla="*/ 2147483647 h 117"/>
              <a:gd name="T14" fmla="*/ 2147483647 w 148"/>
              <a:gd name="T15" fmla="*/ 2147483647 h 117"/>
              <a:gd name="T16" fmla="*/ 2147483647 w 148"/>
              <a:gd name="T17" fmla="*/ 2147483647 h 117"/>
              <a:gd name="T18" fmla="*/ 2147483647 w 148"/>
              <a:gd name="T19" fmla="*/ 2147483647 h 117"/>
              <a:gd name="T20" fmla="*/ 2147483647 w 148"/>
              <a:gd name="T21" fmla="*/ 2147483647 h 117"/>
              <a:gd name="T22" fmla="*/ 2147483647 w 148"/>
              <a:gd name="T23" fmla="*/ 2147483647 h 117"/>
              <a:gd name="T24" fmla="*/ 2147483647 w 148"/>
              <a:gd name="T25" fmla="*/ 2147483647 h 117"/>
              <a:gd name="T26" fmla="*/ 2147483647 w 148"/>
              <a:gd name="T27" fmla="*/ 2147483647 h 117"/>
              <a:gd name="T28" fmla="*/ 2147483647 w 148"/>
              <a:gd name="T29" fmla="*/ 2147483647 h 117"/>
              <a:gd name="T30" fmla="*/ 2147483647 w 148"/>
              <a:gd name="T31" fmla="*/ 2147483647 h 117"/>
              <a:gd name="T32" fmla="*/ 2147483647 w 148"/>
              <a:gd name="T33" fmla="*/ 2147483647 h 117"/>
              <a:gd name="T34" fmla="*/ 2147483647 w 148"/>
              <a:gd name="T35" fmla="*/ 2147483647 h 117"/>
              <a:gd name="T36" fmla="*/ 2147483647 w 148"/>
              <a:gd name="T37" fmla="*/ 2147483647 h 117"/>
              <a:gd name="T38" fmla="*/ 2147483647 w 148"/>
              <a:gd name="T39" fmla="*/ 2147483647 h 117"/>
              <a:gd name="T40" fmla="*/ 0 w 148"/>
              <a:gd name="T41" fmla="*/ 2147483647 h 117"/>
              <a:gd name="T42" fmla="*/ 2147483647 w 148"/>
              <a:gd name="T43" fmla="*/ 2147483647 h 117"/>
              <a:gd name="T44" fmla="*/ 2147483647 w 148"/>
              <a:gd name="T45" fmla="*/ 2147483647 h 117"/>
              <a:gd name="T46" fmla="*/ 2147483647 w 148"/>
              <a:gd name="T47" fmla="*/ 2147483647 h 117"/>
              <a:gd name="T48" fmla="*/ 2147483647 w 148"/>
              <a:gd name="T49" fmla="*/ 2147483647 h 117"/>
              <a:gd name="T50" fmla="*/ 2147483647 w 148"/>
              <a:gd name="T51" fmla="*/ 2147483647 h 117"/>
              <a:gd name="T52" fmla="*/ 2147483647 w 148"/>
              <a:gd name="T53" fmla="*/ 2147483647 h 117"/>
              <a:gd name="T54" fmla="*/ 2147483647 w 148"/>
              <a:gd name="T55" fmla="*/ 2147483647 h 117"/>
              <a:gd name="T56" fmla="*/ 2147483647 w 148"/>
              <a:gd name="T57" fmla="*/ 2147483647 h 117"/>
              <a:gd name="T58" fmla="*/ 2147483647 w 148"/>
              <a:gd name="T59" fmla="*/ 2147483647 h 117"/>
              <a:gd name="T60" fmla="*/ 2147483647 w 148"/>
              <a:gd name="T61" fmla="*/ 2147483647 h 117"/>
              <a:gd name="T62" fmla="*/ 2147483647 w 148"/>
              <a:gd name="T63" fmla="*/ 2147483647 h 117"/>
              <a:gd name="T64" fmla="*/ 2147483647 w 148"/>
              <a:gd name="T65" fmla="*/ 2147483647 h 117"/>
              <a:gd name="T66" fmla="*/ 2147483647 w 148"/>
              <a:gd name="T67" fmla="*/ 2147483647 h 117"/>
              <a:gd name="T68" fmla="*/ 2147483647 w 148"/>
              <a:gd name="T69" fmla="*/ 2147483647 h 117"/>
              <a:gd name="T70" fmla="*/ 2147483647 w 148"/>
              <a:gd name="T71" fmla="*/ 2147483647 h 117"/>
              <a:gd name="T72" fmla="*/ 2147483647 w 148"/>
              <a:gd name="T73" fmla="*/ 2147483647 h 117"/>
              <a:gd name="T74" fmla="*/ 2147483647 w 148"/>
              <a:gd name="T75" fmla="*/ 2147483647 h 117"/>
              <a:gd name="T76" fmla="*/ 2147483647 w 148"/>
              <a:gd name="T77" fmla="*/ 2147483647 h 117"/>
              <a:gd name="T78" fmla="*/ 2147483647 w 148"/>
              <a:gd name="T79" fmla="*/ 2147483647 h 117"/>
              <a:gd name="T80" fmla="*/ 2147483647 w 148"/>
              <a:gd name="T81" fmla="*/ 2147483647 h 117"/>
              <a:gd name="T82" fmla="*/ 2147483647 w 148"/>
              <a:gd name="T83" fmla="*/ 2147483647 h 117"/>
              <a:gd name="T84" fmla="*/ 2147483647 w 148"/>
              <a:gd name="T85" fmla="*/ 2147483647 h 117"/>
              <a:gd name="T86" fmla="*/ 2147483647 w 148"/>
              <a:gd name="T87" fmla="*/ 2147483647 h 117"/>
              <a:gd name="T88" fmla="*/ 2147483647 w 148"/>
              <a:gd name="T89" fmla="*/ 0 h 117"/>
              <a:gd name="T90" fmla="*/ 2147483647 w 148"/>
              <a:gd name="T91" fmla="*/ 0 h 117"/>
              <a:gd name="T92" fmla="*/ 2147483647 w 148"/>
              <a:gd name="T93" fmla="*/ 2147483647 h 1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48"/>
              <a:gd name="T142" fmla="*/ 0 h 117"/>
              <a:gd name="T143" fmla="*/ 148 w 148"/>
              <a:gd name="T144" fmla="*/ 117 h 1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48" h="117">
                <a:moveTo>
                  <a:pt x="122" y="5"/>
                </a:moveTo>
                <a:lnTo>
                  <a:pt x="114" y="5"/>
                </a:lnTo>
                <a:lnTo>
                  <a:pt x="111" y="5"/>
                </a:lnTo>
                <a:lnTo>
                  <a:pt x="100" y="10"/>
                </a:lnTo>
                <a:lnTo>
                  <a:pt x="92" y="14"/>
                </a:lnTo>
                <a:lnTo>
                  <a:pt x="85" y="14"/>
                </a:lnTo>
                <a:lnTo>
                  <a:pt x="74" y="19"/>
                </a:lnTo>
                <a:lnTo>
                  <a:pt x="63" y="24"/>
                </a:lnTo>
                <a:lnTo>
                  <a:pt x="55" y="24"/>
                </a:lnTo>
                <a:lnTo>
                  <a:pt x="48" y="28"/>
                </a:lnTo>
                <a:lnTo>
                  <a:pt x="41" y="28"/>
                </a:lnTo>
                <a:lnTo>
                  <a:pt x="37" y="33"/>
                </a:lnTo>
                <a:lnTo>
                  <a:pt x="33" y="38"/>
                </a:lnTo>
                <a:lnTo>
                  <a:pt x="26" y="42"/>
                </a:lnTo>
                <a:lnTo>
                  <a:pt x="19" y="52"/>
                </a:lnTo>
                <a:lnTo>
                  <a:pt x="15" y="56"/>
                </a:lnTo>
                <a:lnTo>
                  <a:pt x="11" y="66"/>
                </a:lnTo>
                <a:lnTo>
                  <a:pt x="7" y="80"/>
                </a:lnTo>
                <a:lnTo>
                  <a:pt x="7" y="89"/>
                </a:lnTo>
                <a:lnTo>
                  <a:pt x="4" y="103"/>
                </a:lnTo>
                <a:lnTo>
                  <a:pt x="0" y="117"/>
                </a:lnTo>
                <a:lnTo>
                  <a:pt x="4" y="103"/>
                </a:lnTo>
                <a:lnTo>
                  <a:pt x="7" y="94"/>
                </a:lnTo>
                <a:lnTo>
                  <a:pt x="11" y="85"/>
                </a:lnTo>
                <a:lnTo>
                  <a:pt x="15" y="80"/>
                </a:lnTo>
                <a:lnTo>
                  <a:pt x="22" y="75"/>
                </a:lnTo>
                <a:lnTo>
                  <a:pt x="30" y="66"/>
                </a:lnTo>
                <a:lnTo>
                  <a:pt x="41" y="61"/>
                </a:lnTo>
                <a:lnTo>
                  <a:pt x="48" y="52"/>
                </a:lnTo>
                <a:lnTo>
                  <a:pt x="59" y="47"/>
                </a:lnTo>
                <a:lnTo>
                  <a:pt x="70" y="47"/>
                </a:lnTo>
                <a:lnTo>
                  <a:pt x="74" y="47"/>
                </a:lnTo>
                <a:lnTo>
                  <a:pt x="85" y="47"/>
                </a:lnTo>
                <a:lnTo>
                  <a:pt x="92" y="38"/>
                </a:lnTo>
                <a:lnTo>
                  <a:pt x="96" y="38"/>
                </a:lnTo>
                <a:lnTo>
                  <a:pt x="107" y="38"/>
                </a:lnTo>
                <a:lnTo>
                  <a:pt x="111" y="33"/>
                </a:lnTo>
                <a:lnTo>
                  <a:pt x="118" y="33"/>
                </a:lnTo>
                <a:lnTo>
                  <a:pt x="122" y="28"/>
                </a:lnTo>
                <a:lnTo>
                  <a:pt x="129" y="28"/>
                </a:lnTo>
                <a:lnTo>
                  <a:pt x="137" y="24"/>
                </a:lnTo>
                <a:lnTo>
                  <a:pt x="144" y="24"/>
                </a:lnTo>
                <a:lnTo>
                  <a:pt x="148" y="14"/>
                </a:lnTo>
                <a:lnTo>
                  <a:pt x="144" y="5"/>
                </a:lnTo>
                <a:lnTo>
                  <a:pt x="133" y="0"/>
                </a:lnTo>
                <a:lnTo>
                  <a:pt x="129" y="0"/>
                </a:lnTo>
                <a:lnTo>
                  <a:pt x="122" y="5"/>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349" name="Freeform 77"/>
          <p:cNvSpPr>
            <a:spLocks/>
          </p:cNvSpPr>
          <p:nvPr/>
        </p:nvSpPr>
        <p:spPr bwMode="auto">
          <a:xfrm>
            <a:off x="2159000" y="2703513"/>
            <a:ext cx="198438" cy="171450"/>
          </a:xfrm>
          <a:custGeom>
            <a:avLst/>
            <a:gdLst>
              <a:gd name="T0" fmla="*/ 2147483647 w 136"/>
              <a:gd name="T1" fmla="*/ 2147483647 h 108"/>
              <a:gd name="T2" fmla="*/ 2147483647 w 136"/>
              <a:gd name="T3" fmla="*/ 2147483647 h 108"/>
              <a:gd name="T4" fmla="*/ 2147483647 w 136"/>
              <a:gd name="T5" fmla="*/ 2147483647 h 108"/>
              <a:gd name="T6" fmla="*/ 2147483647 w 136"/>
              <a:gd name="T7" fmla="*/ 2147483647 h 108"/>
              <a:gd name="T8" fmla="*/ 2147483647 w 136"/>
              <a:gd name="T9" fmla="*/ 2147483647 h 108"/>
              <a:gd name="T10" fmla="*/ 2147483647 w 136"/>
              <a:gd name="T11" fmla="*/ 2147483647 h 108"/>
              <a:gd name="T12" fmla="*/ 2147483647 w 136"/>
              <a:gd name="T13" fmla="*/ 2147483647 h 108"/>
              <a:gd name="T14" fmla="*/ 2147483647 w 136"/>
              <a:gd name="T15" fmla="*/ 2147483647 h 108"/>
              <a:gd name="T16" fmla="*/ 2147483647 w 136"/>
              <a:gd name="T17" fmla="*/ 2147483647 h 108"/>
              <a:gd name="T18" fmla="*/ 2147483647 w 136"/>
              <a:gd name="T19" fmla="*/ 2147483647 h 108"/>
              <a:gd name="T20" fmla="*/ 2147483647 w 136"/>
              <a:gd name="T21" fmla="*/ 2147483647 h 108"/>
              <a:gd name="T22" fmla="*/ 2147483647 w 136"/>
              <a:gd name="T23" fmla="*/ 2147483647 h 108"/>
              <a:gd name="T24" fmla="*/ 2147483647 w 136"/>
              <a:gd name="T25" fmla="*/ 2147483647 h 108"/>
              <a:gd name="T26" fmla="*/ 2147483647 w 136"/>
              <a:gd name="T27" fmla="*/ 2147483647 h 108"/>
              <a:gd name="T28" fmla="*/ 2147483647 w 136"/>
              <a:gd name="T29" fmla="*/ 2147483647 h 108"/>
              <a:gd name="T30" fmla="*/ 2147483647 w 136"/>
              <a:gd name="T31" fmla="*/ 2147483647 h 108"/>
              <a:gd name="T32" fmla="*/ 2147483647 w 136"/>
              <a:gd name="T33" fmla="*/ 2147483647 h 108"/>
              <a:gd name="T34" fmla="*/ 2147483647 w 136"/>
              <a:gd name="T35" fmla="*/ 2147483647 h 108"/>
              <a:gd name="T36" fmla="*/ 2147483647 w 136"/>
              <a:gd name="T37" fmla="*/ 2147483647 h 108"/>
              <a:gd name="T38" fmla="*/ 2147483647 w 136"/>
              <a:gd name="T39" fmla="*/ 2147483647 h 108"/>
              <a:gd name="T40" fmla="*/ 2147483647 w 136"/>
              <a:gd name="T41" fmla="*/ 2147483647 h 108"/>
              <a:gd name="T42" fmla="*/ 2147483647 w 136"/>
              <a:gd name="T43" fmla="*/ 2147483647 h 108"/>
              <a:gd name="T44" fmla="*/ 2147483647 w 136"/>
              <a:gd name="T45" fmla="*/ 2147483647 h 108"/>
              <a:gd name="T46" fmla="*/ 2147483647 w 136"/>
              <a:gd name="T47" fmla="*/ 2147483647 h 108"/>
              <a:gd name="T48" fmla="*/ 2147483647 w 136"/>
              <a:gd name="T49" fmla="*/ 2147483647 h 108"/>
              <a:gd name="T50" fmla="*/ 2147483647 w 136"/>
              <a:gd name="T51" fmla="*/ 2147483647 h 108"/>
              <a:gd name="T52" fmla="*/ 2147483647 w 136"/>
              <a:gd name="T53" fmla="*/ 2147483647 h 108"/>
              <a:gd name="T54" fmla="*/ 2147483647 w 136"/>
              <a:gd name="T55" fmla="*/ 2147483647 h 108"/>
              <a:gd name="T56" fmla="*/ 2147483647 w 136"/>
              <a:gd name="T57" fmla="*/ 2147483647 h 108"/>
              <a:gd name="T58" fmla="*/ 2147483647 w 136"/>
              <a:gd name="T59" fmla="*/ 2147483647 h 108"/>
              <a:gd name="T60" fmla="*/ 2147483647 w 136"/>
              <a:gd name="T61" fmla="*/ 2147483647 h 108"/>
              <a:gd name="T62" fmla="*/ 2147483647 w 136"/>
              <a:gd name="T63" fmla="*/ 2147483647 h 108"/>
              <a:gd name="T64" fmla="*/ 2147483647 w 136"/>
              <a:gd name="T65" fmla="*/ 2147483647 h 108"/>
              <a:gd name="T66" fmla="*/ 2147483647 w 136"/>
              <a:gd name="T67" fmla="*/ 2147483647 h 108"/>
              <a:gd name="T68" fmla="*/ 2147483647 w 136"/>
              <a:gd name="T69" fmla="*/ 2147483647 h 108"/>
              <a:gd name="T70" fmla="*/ 0 w 136"/>
              <a:gd name="T71" fmla="*/ 2147483647 h 108"/>
              <a:gd name="T72" fmla="*/ 2147483647 w 136"/>
              <a:gd name="T73" fmla="*/ 2147483647 h 108"/>
              <a:gd name="T74" fmla="*/ 2147483647 w 136"/>
              <a:gd name="T75" fmla="*/ 0 h 108"/>
              <a:gd name="T76" fmla="*/ 2147483647 w 136"/>
              <a:gd name="T77" fmla="*/ 2147483647 h 108"/>
              <a:gd name="T78" fmla="*/ 2147483647 w 136"/>
              <a:gd name="T79" fmla="*/ 2147483647 h 10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36"/>
              <a:gd name="T121" fmla="*/ 0 h 108"/>
              <a:gd name="T122" fmla="*/ 136 w 136"/>
              <a:gd name="T123" fmla="*/ 108 h 10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36" h="108">
                <a:moveTo>
                  <a:pt x="26" y="5"/>
                </a:moveTo>
                <a:lnTo>
                  <a:pt x="33" y="10"/>
                </a:lnTo>
                <a:lnTo>
                  <a:pt x="40" y="10"/>
                </a:lnTo>
                <a:lnTo>
                  <a:pt x="48" y="10"/>
                </a:lnTo>
                <a:lnTo>
                  <a:pt x="55" y="10"/>
                </a:lnTo>
                <a:lnTo>
                  <a:pt x="62" y="10"/>
                </a:lnTo>
                <a:lnTo>
                  <a:pt x="70" y="10"/>
                </a:lnTo>
                <a:lnTo>
                  <a:pt x="85" y="14"/>
                </a:lnTo>
                <a:lnTo>
                  <a:pt x="92" y="14"/>
                </a:lnTo>
                <a:lnTo>
                  <a:pt x="99" y="19"/>
                </a:lnTo>
                <a:lnTo>
                  <a:pt x="107" y="24"/>
                </a:lnTo>
                <a:lnTo>
                  <a:pt x="110" y="33"/>
                </a:lnTo>
                <a:lnTo>
                  <a:pt x="118" y="42"/>
                </a:lnTo>
                <a:lnTo>
                  <a:pt x="121" y="52"/>
                </a:lnTo>
                <a:lnTo>
                  <a:pt x="125" y="61"/>
                </a:lnTo>
                <a:lnTo>
                  <a:pt x="129" y="70"/>
                </a:lnTo>
                <a:lnTo>
                  <a:pt x="133" y="89"/>
                </a:lnTo>
                <a:lnTo>
                  <a:pt x="136" y="108"/>
                </a:lnTo>
                <a:lnTo>
                  <a:pt x="133" y="94"/>
                </a:lnTo>
                <a:lnTo>
                  <a:pt x="125" y="80"/>
                </a:lnTo>
                <a:lnTo>
                  <a:pt x="121" y="70"/>
                </a:lnTo>
                <a:lnTo>
                  <a:pt x="114" y="56"/>
                </a:lnTo>
                <a:lnTo>
                  <a:pt x="107" y="47"/>
                </a:lnTo>
                <a:lnTo>
                  <a:pt x="103" y="42"/>
                </a:lnTo>
                <a:lnTo>
                  <a:pt x="96" y="38"/>
                </a:lnTo>
                <a:lnTo>
                  <a:pt x="85" y="38"/>
                </a:lnTo>
                <a:lnTo>
                  <a:pt x="77" y="38"/>
                </a:lnTo>
                <a:lnTo>
                  <a:pt x="51" y="33"/>
                </a:lnTo>
                <a:lnTo>
                  <a:pt x="44" y="33"/>
                </a:lnTo>
                <a:lnTo>
                  <a:pt x="37" y="33"/>
                </a:lnTo>
                <a:lnTo>
                  <a:pt x="26" y="33"/>
                </a:lnTo>
                <a:lnTo>
                  <a:pt x="18" y="28"/>
                </a:lnTo>
                <a:lnTo>
                  <a:pt x="11" y="28"/>
                </a:lnTo>
                <a:lnTo>
                  <a:pt x="3" y="24"/>
                </a:lnTo>
                <a:lnTo>
                  <a:pt x="3" y="14"/>
                </a:lnTo>
                <a:lnTo>
                  <a:pt x="0" y="14"/>
                </a:lnTo>
                <a:lnTo>
                  <a:pt x="3" y="5"/>
                </a:lnTo>
                <a:lnTo>
                  <a:pt x="11" y="0"/>
                </a:lnTo>
                <a:lnTo>
                  <a:pt x="18" y="5"/>
                </a:lnTo>
                <a:lnTo>
                  <a:pt x="26" y="5"/>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350" name="Freeform 78"/>
          <p:cNvSpPr>
            <a:spLocks/>
          </p:cNvSpPr>
          <p:nvPr/>
        </p:nvSpPr>
        <p:spPr bwMode="auto">
          <a:xfrm>
            <a:off x="1849438" y="2882900"/>
            <a:ext cx="157162" cy="88900"/>
          </a:xfrm>
          <a:custGeom>
            <a:avLst/>
            <a:gdLst>
              <a:gd name="T0" fmla="*/ 2147483647 w 107"/>
              <a:gd name="T1" fmla="*/ 2147483647 h 56"/>
              <a:gd name="T2" fmla="*/ 2147483647 w 107"/>
              <a:gd name="T3" fmla="*/ 2147483647 h 56"/>
              <a:gd name="T4" fmla="*/ 2147483647 w 107"/>
              <a:gd name="T5" fmla="*/ 0 h 56"/>
              <a:gd name="T6" fmla="*/ 2147483647 w 107"/>
              <a:gd name="T7" fmla="*/ 0 h 56"/>
              <a:gd name="T8" fmla="*/ 2147483647 w 107"/>
              <a:gd name="T9" fmla="*/ 0 h 56"/>
              <a:gd name="T10" fmla="*/ 2147483647 w 107"/>
              <a:gd name="T11" fmla="*/ 0 h 56"/>
              <a:gd name="T12" fmla="*/ 2147483647 w 107"/>
              <a:gd name="T13" fmla="*/ 2147483647 h 56"/>
              <a:gd name="T14" fmla="*/ 2147483647 w 107"/>
              <a:gd name="T15" fmla="*/ 2147483647 h 56"/>
              <a:gd name="T16" fmla="*/ 2147483647 w 107"/>
              <a:gd name="T17" fmla="*/ 2147483647 h 56"/>
              <a:gd name="T18" fmla="*/ 2147483647 w 107"/>
              <a:gd name="T19" fmla="*/ 2147483647 h 56"/>
              <a:gd name="T20" fmla="*/ 2147483647 w 107"/>
              <a:gd name="T21" fmla="*/ 2147483647 h 56"/>
              <a:gd name="T22" fmla="*/ 2147483647 w 107"/>
              <a:gd name="T23" fmla="*/ 2147483647 h 56"/>
              <a:gd name="T24" fmla="*/ 2147483647 w 107"/>
              <a:gd name="T25" fmla="*/ 2147483647 h 56"/>
              <a:gd name="T26" fmla="*/ 2147483647 w 107"/>
              <a:gd name="T27" fmla="*/ 2147483647 h 56"/>
              <a:gd name="T28" fmla="*/ 2147483647 w 107"/>
              <a:gd name="T29" fmla="*/ 2147483647 h 56"/>
              <a:gd name="T30" fmla="*/ 0 w 107"/>
              <a:gd name="T31" fmla="*/ 2147483647 h 56"/>
              <a:gd name="T32" fmla="*/ 2147483647 w 107"/>
              <a:gd name="T33" fmla="*/ 2147483647 h 56"/>
              <a:gd name="T34" fmla="*/ 2147483647 w 107"/>
              <a:gd name="T35" fmla="*/ 2147483647 h 56"/>
              <a:gd name="T36" fmla="*/ 2147483647 w 107"/>
              <a:gd name="T37" fmla="*/ 2147483647 h 56"/>
              <a:gd name="T38" fmla="*/ 2147483647 w 107"/>
              <a:gd name="T39" fmla="*/ 2147483647 h 56"/>
              <a:gd name="T40" fmla="*/ 2147483647 w 107"/>
              <a:gd name="T41" fmla="*/ 2147483647 h 56"/>
              <a:gd name="T42" fmla="*/ 2147483647 w 107"/>
              <a:gd name="T43" fmla="*/ 2147483647 h 56"/>
              <a:gd name="T44" fmla="*/ 2147483647 w 107"/>
              <a:gd name="T45" fmla="*/ 2147483647 h 56"/>
              <a:gd name="T46" fmla="*/ 2147483647 w 107"/>
              <a:gd name="T47" fmla="*/ 2147483647 h 56"/>
              <a:gd name="T48" fmla="*/ 2147483647 w 107"/>
              <a:gd name="T49" fmla="*/ 2147483647 h 56"/>
              <a:gd name="T50" fmla="*/ 2147483647 w 107"/>
              <a:gd name="T51" fmla="*/ 2147483647 h 56"/>
              <a:gd name="T52" fmla="*/ 2147483647 w 107"/>
              <a:gd name="T53" fmla="*/ 2147483647 h 56"/>
              <a:gd name="T54" fmla="*/ 2147483647 w 107"/>
              <a:gd name="T55" fmla="*/ 2147483647 h 56"/>
              <a:gd name="T56" fmla="*/ 2147483647 w 107"/>
              <a:gd name="T57" fmla="*/ 2147483647 h 56"/>
              <a:gd name="T58" fmla="*/ 2147483647 w 107"/>
              <a:gd name="T59" fmla="*/ 2147483647 h 56"/>
              <a:gd name="T60" fmla="*/ 2147483647 w 107"/>
              <a:gd name="T61" fmla="*/ 2147483647 h 56"/>
              <a:gd name="T62" fmla="*/ 2147483647 w 107"/>
              <a:gd name="T63" fmla="*/ 2147483647 h 5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07"/>
              <a:gd name="T97" fmla="*/ 0 h 56"/>
              <a:gd name="T98" fmla="*/ 107 w 107"/>
              <a:gd name="T99" fmla="*/ 56 h 5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07" h="56">
                <a:moveTo>
                  <a:pt x="104" y="9"/>
                </a:moveTo>
                <a:lnTo>
                  <a:pt x="100" y="4"/>
                </a:lnTo>
                <a:lnTo>
                  <a:pt x="93" y="0"/>
                </a:lnTo>
                <a:lnTo>
                  <a:pt x="85" y="0"/>
                </a:lnTo>
                <a:lnTo>
                  <a:pt x="78" y="0"/>
                </a:lnTo>
                <a:lnTo>
                  <a:pt x="70" y="0"/>
                </a:lnTo>
                <a:lnTo>
                  <a:pt x="59" y="4"/>
                </a:lnTo>
                <a:lnTo>
                  <a:pt x="48" y="9"/>
                </a:lnTo>
                <a:lnTo>
                  <a:pt x="37" y="14"/>
                </a:lnTo>
                <a:lnTo>
                  <a:pt x="30" y="18"/>
                </a:lnTo>
                <a:lnTo>
                  <a:pt x="26" y="23"/>
                </a:lnTo>
                <a:lnTo>
                  <a:pt x="22" y="28"/>
                </a:lnTo>
                <a:lnTo>
                  <a:pt x="19" y="32"/>
                </a:lnTo>
                <a:lnTo>
                  <a:pt x="11" y="37"/>
                </a:lnTo>
                <a:lnTo>
                  <a:pt x="8" y="46"/>
                </a:lnTo>
                <a:lnTo>
                  <a:pt x="0" y="56"/>
                </a:lnTo>
                <a:lnTo>
                  <a:pt x="8" y="51"/>
                </a:lnTo>
                <a:lnTo>
                  <a:pt x="11" y="51"/>
                </a:lnTo>
                <a:lnTo>
                  <a:pt x="15" y="46"/>
                </a:lnTo>
                <a:lnTo>
                  <a:pt x="19" y="42"/>
                </a:lnTo>
                <a:lnTo>
                  <a:pt x="26" y="42"/>
                </a:lnTo>
                <a:lnTo>
                  <a:pt x="37" y="37"/>
                </a:lnTo>
                <a:lnTo>
                  <a:pt x="45" y="32"/>
                </a:lnTo>
                <a:lnTo>
                  <a:pt x="56" y="28"/>
                </a:lnTo>
                <a:lnTo>
                  <a:pt x="63" y="23"/>
                </a:lnTo>
                <a:lnTo>
                  <a:pt x="74" y="18"/>
                </a:lnTo>
                <a:lnTo>
                  <a:pt x="85" y="18"/>
                </a:lnTo>
                <a:lnTo>
                  <a:pt x="93" y="18"/>
                </a:lnTo>
                <a:lnTo>
                  <a:pt x="100" y="18"/>
                </a:lnTo>
                <a:lnTo>
                  <a:pt x="107" y="18"/>
                </a:lnTo>
                <a:lnTo>
                  <a:pt x="107" y="14"/>
                </a:lnTo>
                <a:lnTo>
                  <a:pt x="104" y="9"/>
                </a:lnTo>
                <a:close/>
              </a:path>
            </a:pathLst>
          </a:custGeom>
          <a:solidFill>
            <a:srgbClr val="FFFFFF"/>
          </a:solidFill>
          <a:ln w="0">
            <a:solidFill>
              <a:srgbClr val="000000"/>
            </a:solidFill>
            <a:round/>
            <a:headEnd/>
            <a:tailEnd/>
          </a:ln>
        </p:spPr>
        <p:txBody>
          <a:bodyPr/>
          <a:lstStyle/>
          <a:p>
            <a:endParaRPr lang="en-GB" dirty="0">
              <a:solidFill>
                <a:srgbClr val="000000"/>
              </a:solidFill>
            </a:endParaRPr>
          </a:p>
        </p:txBody>
      </p:sp>
      <p:sp>
        <p:nvSpPr>
          <p:cNvPr id="54351" name="Freeform 79"/>
          <p:cNvSpPr>
            <a:spLocks/>
          </p:cNvSpPr>
          <p:nvPr/>
        </p:nvSpPr>
        <p:spPr bwMode="auto">
          <a:xfrm>
            <a:off x="2162175" y="2844800"/>
            <a:ext cx="173038" cy="60325"/>
          </a:xfrm>
          <a:custGeom>
            <a:avLst/>
            <a:gdLst>
              <a:gd name="T0" fmla="*/ 0 w 118"/>
              <a:gd name="T1" fmla="*/ 2147483647 h 38"/>
              <a:gd name="T2" fmla="*/ 2147483647 w 118"/>
              <a:gd name="T3" fmla="*/ 2147483647 h 38"/>
              <a:gd name="T4" fmla="*/ 2147483647 w 118"/>
              <a:gd name="T5" fmla="*/ 2147483647 h 38"/>
              <a:gd name="T6" fmla="*/ 2147483647 w 118"/>
              <a:gd name="T7" fmla="*/ 2147483647 h 38"/>
              <a:gd name="T8" fmla="*/ 2147483647 w 118"/>
              <a:gd name="T9" fmla="*/ 2147483647 h 38"/>
              <a:gd name="T10" fmla="*/ 2147483647 w 118"/>
              <a:gd name="T11" fmla="*/ 0 h 38"/>
              <a:gd name="T12" fmla="*/ 2147483647 w 118"/>
              <a:gd name="T13" fmla="*/ 0 h 38"/>
              <a:gd name="T14" fmla="*/ 2147483647 w 118"/>
              <a:gd name="T15" fmla="*/ 0 h 38"/>
              <a:gd name="T16" fmla="*/ 2147483647 w 118"/>
              <a:gd name="T17" fmla="*/ 0 h 38"/>
              <a:gd name="T18" fmla="*/ 2147483647 w 118"/>
              <a:gd name="T19" fmla="*/ 0 h 38"/>
              <a:gd name="T20" fmla="*/ 2147483647 w 118"/>
              <a:gd name="T21" fmla="*/ 2147483647 h 38"/>
              <a:gd name="T22" fmla="*/ 2147483647 w 118"/>
              <a:gd name="T23" fmla="*/ 2147483647 h 38"/>
              <a:gd name="T24" fmla="*/ 2147483647 w 118"/>
              <a:gd name="T25" fmla="*/ 2147483647 h 38"/>
              <a:gd name="T26" fmla="*/ 2147483647 w 118"/>
              <a:gd name="T27" fmla="*/ 2147483647 h 38"/>
              <a:gd name="T28" fmla="*/ 2147483647 w 118"/>
              <a:gd name="T29" fmla="*/ 2147483647 h 38"/>
              <a:gd name="T30" fmla="*/ 2147483647 w 118"/>
              <a:gd name="T31" fmla="*/ 2147483647 h 38"/>
              <a:gd name="T32" fmla="*/ 2147483647 w 118"/>
              <a:gd name="T33" fmla="*/ 2147483647 h 38"/>
              <a:gd name="T34" fmla="*/ 2147483647 w 118"/>
              <a:gd name="T35" fmla="*/ 2147483647 h 38"/>
              <a:gd name="T36" fmla="*/ 2147483647 w 118"/>
              <a:gd name="T37" fmla="*/ 2147483647 h 38"/>
              <a:gd name="T38" fmla="*/ 2147483647 w 118"/>
              <a:gd name="T39" fmla="*/ 2147483647 h 38"/>
              <a:gd name="T40" fmla="*/ 2147483647 w 118"/>
              <a:gd name="T41" fmla="*/ 2147483647 h 38"/>
              <a:gd name="T42" fmla="*/ 2147483647 w 118"/>
              <a:gd name="T43" fmla="*/ 2147483647 h 38"/>
              <a:gd name="T44" fmla="*/ 2147483647 w 118"/>
              <a:gd name="T45" fmla="*/ 2147483647 h 38"/>
              <a:gd name="T46" fmla="*/ 2147483647 w 118"/>
              <a:gd name="T47" fmla="*/ 2147483647 h 38"/>
              <a:gd name="T48" fmla="*/ 2147483647 w 118"/>
              <a:gd name="T49" fmla="*/ 2147483647 h 38"/>
              <a:gd name="T50" fmla="*/ 2147483647 w 118"/>
              <a:gd name="T51" fmla="*/ 2147483647 h 38"/>
              <a:gd name="T52" fmla="*/ 2147483647 w 118"/>
              <a:gd name="T53" fmla="*/ 2147483647 h 38"/>
              <a:gd name="T54" fmla="*/ 2147483647 w 118"/>
              <a:gd name="T55" fmla="*/ 2147483647 h 38"/>
              <a:gd name="T56" fmla="*/ 2147483647 w 118"/>
              <a:gd name="T57" fmla="*/ 2147483647 h 38"/>
              <a:gd name="T58" fmla="*/ 2147483647 w 118"/>
              <a:gd name="T59" fmla="*/ 2147483647 h 38"/>
              <a:gd name="T60" fmla="*/ 2147483647 w 118"/>
              <a:gd name="T61" fmla="*/ 2147483647 h 38"/>
              <a:gd name="T62" fmla="*/ 2147483647 w 118"/>
              <a:gd name="T63" fmla="*/ 2147483647 h 38"/>
              <a:gd name="T64" fmla="*/ 0 w 118"/>
              <a:gd name="T65" fmla="*/ 2147483647 h 38"/>
              <a:gd name="T66" fmla="*/ 0 w 118"/>
              <a:gd name="T67" fmla="*/ 2147483647 h 3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18"/>
              <a:gd name="T103" fmla="*/ 0 h 38"/>
              <a:gd name="T104" fmla="*/ 118 w 118"/>
              <a:gd name="T105" fmla="*/ 38 h 3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18" h="38">
                <a:moveTo>
                  <a:pt x="0" y="28"/>
                </a:moveTo>
                <a:lnTo>
                  <a:pt x="8" y="24"/>
                </a:lnTo>
                <a:lnTo>
                  <a:pt x="11" y="19"/>
                </a:lnTo>
                <a:lnTo>
                  <a:pt x="19" y="10"/>
                </a:lnTo>
                <a:lnTo>
                  <a:pt x="26" y="5"/>
                </a:lnTo>
                <a:lnTo>
                  <a:pt x="34" y="0"/>
                </a:lnTo>
                <a:lnTo>
                  <a:pt x="41" y="0"/>
                </a:lnTo>
                <a:lnTo>
                  <a:pt x="48" y="0"/>
                </a:lnTo>
                <a:lnTo>
                  <a:pt x="56" y="0"/>
                </a:lnTo>
                <a:lnTo>
                  <a:pt x="63" y="0"/>
                </a:lnTo>
                <a:lnTo>
                  <a:pt x="71" y="5"/>
                </a:lnTo>
                <a:lnTo>
                  <a:pt x="78" y="5"/>
                </a:lnTo>
                <a:lnTo>
                  <a:pt x="82" y="10"/>
                </a:lnTo>
                <a:lnTo>
                  <a:pt x="89" y="14"/>
                </a:lnTo>
                <a:lnTo>
                  <a:pt x="96" y="19"/>
                </a:lnTo>
                <a:lnTo>
                  <a:pt x="104" y="24"/>
                </a:lnTo>
                <a:lnTo>
                  <a:pt x="107" y="28"/>
                </a:lnTo>
                <a:lnTo>
                  <a:pt x="118" y="28"/>
                </a:lnTo>
                <a:lnTo>
                  <a:pt x="104" y="28"/>
                </a:lnTo>
                <a:lnTo>
                  <a:pt x="93" y="28"/>
                </a:lnTo>
                <a:lnTo>
                  <a:pt x="85" y="24"/>
                </a:lnTo>
                <a:lnTo>
                  <a:pt x="78" y="24"/>
                </a:lnTo>
                <a:lnTo>
                  <a:pt x="71" y="24"/>
                </a:lnTo>
                <a:lnTo>
                  <a:pt x="59" y="24"/>
                </a:lnTo>
                <a:lnTo>
                  <a:pt x="52" y="24"/>
                </a:lnTo>
                <a:lnTo>
                  <a:pt x="45" y="24"/>
                </a:lnTo>
                <a:lnTo>
                  <a:pt x="37" y="24"/>
                </a:lnTo>
                <a:lnTo>
                  <a:pt x="30" y="24"/>
                </a:lnTo>
                <a:lnTo>
                  <a:pt x="23" y="28"/>
                </a:lnTo>
                <a:lnTo>
                  <a:pt x="15" y="33"/>
                </a:lnTo>
                <a:lnTo>
                  <a:pt x="11" y="33"/>
                </a:lnTo>
                <a:lnTo>
                  <a:pt x="4" y="38"/>
                </a:lnTo>
                <a:lnTo>
                  <a:pt x="0" y="33"/>
                </a:lnTo>
                <a:lnTo>
                  <a:pt x="0" y="28"/>
                </a:lnTo>
                <a:close/>
              </a:path>
            </a:pathLst>
          </a:custGeom>
          <a:solidFill>
            <a:srgbClr val="FFFFFF"/>
          </a:solidFill>
          <a:ln w="0">
            <a:solidFill>
              <a:srgbClr val="000000"/>
            </a:solidFill>
            <a:round/>
            <a:headEnd/>
            <a:tailEnd/>
          </a:ln>
        </p:spPr>
        <p:txBody>
          <a:bodyPr/>
          <a:lstStyle/>
          <a:p>
            <a:endParaRPr lang="en-GB" dirty="0">
              <a:solidFill>
                <a:srgbClr val="000000"/>
              </a:solidFill>
            </a:endParaRPr>
          </a:p>
        </p:txBody>
      </p:sp>
      <p:sp>
        <p:nvSpPr>
          <p:cNvPr id="54352" name="Freeform 80"/>
          <p:cNvSpPr>
            <a:spLocks/>
          </p:cNvSpPr>
          <p:nvPr/>
        </p:nvSpPr>
        <p:spPr bwMode="auto">
          <a:xfrm>
            <a:off x="1898650" y="2882900"/>
            <a:ext cx="65088" cy="50800"/>
          </a:xfrm>
          <a:custGeom>
            <a:avLst/>
            <a:gdLst>
              <a:gd name="T0" fmla="*/ 2147483647 w 44"/>
              <a:gd name="T1" fmla="*/ 2147483647 h 32"/>
              <a:gd name="T2" fmla="*/ 2147483647 w 44"/>
              <a:gd name="T3" fmla="*/ 2147483647 h 32"/>
              <a:gd name="T4" fmla="*/ 2147483647 w 44"/>
              <a:gd name="T5" fmla="*/ 0 h 32"/>
              <a:gd name="T6" fmla="*/ 2147483647 w 44"/>
              <a:gd name="T7" fmla="*/ 0 h 32"/>
              <a:gd name="T8" fmla="*/ 2147483647 w 44"/>
              <a:gd name="T9" fmla="*/ 2147483647 h 32"/>
              <a:gd name="T10" fmla="*/ 2147483647 w 44"/>
              <a:gd name="T11" fmla="*/ 2147483647 h 32"/>
              <a:gd name="T12" fmla="*/ 2147483647 w 44"/>
              <a:gd name="T13" fmla="*/ 2147483647 h 32"/>
              <a:gd name="T14" fmla="*/ 2147483647 w 44"/>
              <a:gd name="T15" fmla="*/ 2147483647 h 32"/>
              <a:gd name="T16" fmla="*/ 2147483647 w 44"/>
              <a:gd name="T17" fmla="*/ 2147483647 h 32"/>
              <a:gd name="T18" fmla="*/ 2147483647 w 44"/>
              <a:gd name="T19" fmla="*/ 2147483647 h 32"/>
              <a:gd name="T20" fmla="*/ 2147483647 w 44"/>
              <a:gd name="T21" fmla="*/ 2147483647 h 32"/>
              <a:gd name="T22" fmla="*/ 2147483647 w 44"/>
              <a:gd name="T23" fmla="*/ 2147483647 h 32"/>
              <a:gd name="T24" fmla="*/ 2147483647 w 44"/>
              <a:gd name="T25" fmla="*/ 2147483647 h 32"/>
              <a:gd name="T26" fmla="*/ 2147483647 w 44"/>
              <a:gd name="T27" fmla="*/ 2147483647 h 32"/>
              <a:gd name="T28" fmla="*/ 2147483647 w 44"/>
              <a:gd name="T29" fmla="*/ 2147483647 h 32"/>
              <a:gd name="T30" fmla="*/ 0 w 44"/>
              <a:gd name="T31" fmla="*/ 2147483647 h 32"/>
              <a:gd name="T32" fmla="*/ 0 w 44"/>
              <a:gd name="T33" fmla="*/ 2147483647 h 32"/>
              <a:gd name="T34" fmla="*/ 2147483647 w 44"/>
              <a:gd name="T35" fmla="*/ 2147483647 h 32"/>
              <a:gd name="T36" fmla="*/ 2147483647 w 44"/>
              <a:gd name="T37" fmla="*/ 2147483647 h 32"/>
              <a:gd name="T38" fmla="*/ 2147483647 w 44"/>
              <a:gd name="T39" fmla="*/ 2147483647 h 3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32"/>
              <a:gd name="T62" fmla="*/ 44 w 44"/>
              <a:gd name="T63" fmla="*/ 32 h 3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32">
                <a:moveTo>
                  <a:pt x="18" y="4"/>
                </a:moveTo>
                <a:lnTo>
                  <a:pt x="25" y="4"/>
                </a:lnTo>
                <a:lnTo>
                  <a:pt x="33" y="0"/>
                </a:lnTo>
                <a:lnTo>
                  <a:pt x="36" y="0"/>
                </a:lnTo>
                <a:lnTo>
                  <a:pt x="40" y="4"/>
                </a:lnTo>
                <a:lnTo>
                  <a:pt x="44" y="14"/>
                </a:lnTo>
                <a:lnTo>
                  <a:pt x="40" y="18"/>
                </a:lnTo>
                <a:lnTo>
                  <a:pt x="36" y="23"/>
                </a:lnTo>
                <a:lnTo>
                  <a:pt x="33" y="23"/>
                </a:lnTo>
                <a:lnTo>
                  <a:pt x="25" y="23"/>
                </a:lnTo>
                <a:lnTo>
                  <a:pt x="22" y="28"/>
                </a:lnTo>
                <a:lnTo>
                  <a:pt x="14" y="28"/>
                </a:lnTo>
                <a:lnTo>
                  <a:pt x="11" y="32"/>
                </a:lnTo>
                <a:lnTo>
                  <a:pt x="7" y="32"/>
                </a:lnTo>
                <a:lnTo>
                  <a:pt x="3" y="28"/>
                </a:lnTo>
                <a:lnTo>
                  <a:pt x="0" y="18"/>
                </a:lnTo>
                <a:lnTo>
                  <a:pt x="0" y="14"/>
                </a:lnTo>
                <a:lnTo>
                  <a:pt x="11" y="9"/>
                </a:lnTo>
                <a:lnTo>
                  <a:pt x="14" y="9"/>
                </a:lnTo>
                <a:lnTo>
                  <a:pt x="18" y="4"/>
                </a:lnTo>
                <a:close/>
              </a:path>
            </a:pathLst>
          </a:custGeom>
          <a:solidFill>
            <a:srgbClr val="0000FF"/>
          </a:solidFill>
          <a:ln w="0">
            <a:solidFill>
              <a:srgbClr val="000000"/>
            </a:solidFill>
            <a:round/>
            <a:headEnd/>
            <a:tailEnd/>
          </a:ln>
        </p:spPr>
        <p:txBody>
          <a:bodyPr/>
          <a:lstStyle/>
          <a:p>
            <a:endParaRPr lang="en-GB" dirty="0">
              <a:solidFill>
                <a:srgbClr val="000000"/>
              </a:solidFill>
            </a:endParaRPr>
          </a:p>
        </p:txBody>
      </p:sp>
      <p:sp>
        <p:nvSpPr>
          <p:cNvPr id="54353" name="Freeform 81"/>
          <p:cNvSpPr>
            <a:spLocks/>
          </p:cNvSpPr>
          <p:nvPr/>
        </p:nvSpPr>
        <p:spPr bwMode="auto">
          <a:xfrm>
            <a:off x="2206625" y="2844800"/>
            <a:ext cx="60325" cy="38100"/>
          </a:xfrm>
          <a:custGeom>
            <a:avLst/>
            <a:gdLst>
              <a:gd name="T0" fmla="*/ 2147483647 w 41"/>
              <a:gd name="T1" fmla="*/ 0 h 24"/>
              <a:gd name="T2" fmla="*/ 2147483647 w 41"/>
              <a:gd name="T3" fmla="*/ 0 h 24"/>
              <a:gd name="T4" fmla="*/ 2147483647 w 41"/>
              <a:gd name="T5" fmla="*/ 0 h 24"/>
              <a:gd name="T6" fmla="*/ 2147483647 w 41"/>
              <a:gd name="T7" fmla="*/ 0 h 24"/>
              <a:gd name="T8" fmla="*/ 2147483647 w 41"/>
              <a:gd name="T9" fmla="*/ 2147483647 h 24"/>
              <a:gd name="T10" fmla="*/ 2147483647 w 41"/>
              <a:gd name="T11" fmla="*/ 2147483647 h 24"/>
              <a:gd name="T12" fmla="*/ 2147483647 w 41"/>
              <a:gd name="T13" fmla="*/ 2147483647 h 24"/>
              <a:gd name="T14" fmla="*/ 2147483647 w 41"/>
              <a:gd name="T15" fmla="*/ 2147483647 h 24"/>
              <a:gd name="T16" fmla="*/ 2147483647 w 41"/>
              <a:gd name="T17" fmla="*/ 2147483647 h 24"/>
              <a:gd name="T18" fmla="*/ 2147483647 w 41"/>
              <a:gd name="T19" fmla="*/ 2147483647 h 24"/>
              <a:gd name="T20" fmla="*/ 2147483647 w 41"/>
              <a:gd name="T21" fmla="*/ 2147483647 h 24"/>
              <a:gd name="T22" fmla="*/ 2147483647 w 41"/>
              <a:gd name="T23" fmla="*/ 2147483647 h 24"/>
              <a:gd name="T24" fmla="*/ 2147483647 w 41"/>
              <a:gd name="T25" fmla="*/ 2147483647 h 24"/>
              <a:gd name="T26" fmla="*/ 2147483647 w 41"/>
              <a:gd name="T27" fmla="*/ 2147483647 h 24"/>
              <a:gd name="T28" fmla="*/ 0 w 41"/>
              <a:gd name="T29" fmla="*/ 2147483647 h 24"/>
              <a:gd name="T30" fmla="*/ 0 w 41"/>
              <a:gd name="T31" fmla="*/ 2147483647 h 24"/>
              <a:gd name="T32" fmla="*/ 2147483647 w 41"/>
              <a:gd name="T33" fmla="*/ 0 h 24"/>
              <a:gd name="T34" fmla="*/ 2147483647 w 41"/>
              <a:gd name="T35" fmla="*/ 0 h 24"/>
              <a:gd name="T36" fmla="*/ 2147483647 w 41"/>
              <a:gd name="T37" fmla="*/ 0 h 24"/>
              <a:gd name="T38" fmla="*/ 2147483647 w 41"/>
              <a:gd name="T39" fmla="*/ 0 h 2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1"/>
              <a:gd name="T61" fmla="*/ 0 h 24"/>
              <a:gd name="T62" fmla="*/ 41 w 41"/>
              <a:gd name="T63" fmla="*/ 24 h 2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1" h="24">
                <a:moveTo>
                  <a:pt x="22" y="0"/>
                </a:moveTo>
                <a:lnTo>
                  <a:pt x="26" y="0"/>
                </a:lnTo>
                <a:lnTo>
                  <a:pt x="33" y="0"/>
                </a:lnTo>
                <a:lnTo>
                  <a:pt x="37" y="0"/>
                </a:lnTo>
                <a:lnTo>
                  <a:pt x="41" y="10"/>
                </a:lnTo>
                <a:lnTo>
                  <a:pt x="41" y="19"/>
                </a:lnTo>
                <a:lnTo>
                  <a:pt x="41" y="24"/>
                </a:lnTo>
                <a:lnTo>
                  <a:pt x="33" y="24"/>
                </a:lnTo>
                <a:lnTo>
                  <a:pt x="29" y="24"/>
                </a:lnTo>
                <a:lnTo>
                  <a:pt x="22" y="24"/>
                </a:lnTo>
                <a:lnTo>
                  <a:pt x="18" y="24"/>
                </a:lnTo>
                <a:lnTo>
                  <a:pt x="15" y="24"/>
                </a:lnTo>
                <a:lnTo>
                  <a:pt x="7" y="24"/>
                </a:lnTo>
                <a:lnTo>
                  <a:pt x="4" y="24"/>
                </a:lnTo>
                <a:lnTo>
                  <a:pt x="0" y="19"/>
                </a:lnTo>
                <a:lnTo>
                  <a:pt x="0" y="10"/>
                </a:lnTo>
                <a:lnTo>
                  <a:pt x="4" y="0"/>
                </a:lnTo>
                <a:lnTo>
                  <a:pt x="11" y="0"/>
                </a:lnTo>
                <a:lnTo>
                  <a:pt x="15" y="0"/>
                </a:lnTo>
                <a:lnTo>
                  <a:pt x="22" y="0"/>
                </a:lnTo>
                <a:close/>
              </a:path>
            </a:pathLst>
          </a:custGeom>
          <a:solidFill>
            <a:srgbClr val="0000FF"/>
          </a:solidFill>
          <a:ln w="0">
            <a:solidFill>
              <a:srgbClr val="000000"/>
            </a:solidFill>
            <a:round/>
            <a:headEnd/>
            <a:tailEnd/>
          </a:ln>
        </p:spPr>
        <p:txBody>
          <a:bodyPr/>
          <a:lstStyle/>
          <a:p>
            <a:endParaRPr lang="en-GB" dirty="0">
              <a:solidFill>
                <a:srgbClr val="000000"/>
              </a:solidFill>
            </a:endParaRPr>
          </a:p>
        </p:txBody>
      </p:sp>
      <p:sp>
        <p:nvSpPr>
          <p:cNvPr id="54354" name="Freeform 82"/>
          <p:cNvSpPr>
            <a:spLocks/>
          </p:cNvSpPr>
          <p:nvPr/>
        </p:nvSpPr>
        <p:spPr bwMode="auto">
          <a:xfrm>
            <a:off x="1919288" y="2897188"/>
            <a:ext cx="22225" cy="22225"/>
          </a:xfrm>
          <a:custGeom>
            <a:avLst/>
            <a:gdLst>
              <a:gd name="T0" fmla="*/ 2147483647 w 15"/>
              <a:gd name="T1" fmla="*/ 0 h 14"/>
              <a:gd name="T2" fmla="*/ 2147483647 w 15"/>
              <a:gd name="T3" fmla="*/ 0 h 14"/>
              <a:gd name="T4" fmla="*/ 2147483647 w 15"/>
              <a:gd name="T5" fmla="*/ 2147483647 h 14"/>
              <a:gd name="T6" fmla="*/ 2147483647 w 15"/>
              <a:gd name="T7" fmla="*/ 2147483647 h 14"/>
              <a:gd name="T8" fmla="*/ 2147483647 w 15"/>
              <a:gd name="T9" fmla="*/ 2147483647 h 14"/>
              <a:gd name="T10" fmla="*/ 2147483647 w 15"/>
              <a:gd name="T11" fmla="*/ 2147483647 h 14"/>
              <a:gd name="T12" fmla="*/ 0 w 15"/>
              <a:gd name="T13" fmla="*/ 2147483647 h 14"/>
              <a:gd name="T14" fmla="*/ 2147483647 w 15"/>
              <a:gd name="T15" fmla="*/ 2147483647 h 14"/>
              <a:gd name="T16" fmla="*/ 2147483647 w 15"/>
              <a:gd name="T17" fmla="*/ 0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
              <a:gd name="T28" fmla="*/ 0 h 14"/>
              <a:gd name="T29" fmla="*/ 15 w 15"/>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 h="14">
                <a:moveTo>
                  <a:pt x="8" y="0"/>
                </a:moveTo>
                <a:lnTo>
                  <a:pt x="11" y="0"/>
                </a:lnTo>
                <a:lnTo>
                  <a:pt x="15" y="5"/>
                </a:lnTo>
                <a:lnTo>
                  <a:pt x="11" y="9"/>
                </a:lnTo>
                <a:lnTo>
                  <a:pt x="8" y="14"/>
                </a:lnTo>
                <a:lnTo>
                  <a:pt x="4" y="14"/>
                </a:lnTo>
                <a:lnTo>
                  <a:pt x="0" y="9"/>
                </a:lnTo>
                <a:lnTo>
                  <a:pt x="4" y="5"/>
                </a:lnTo>
                <a:lnTo>
                  <a:pt x="8" y="0"/>
                </a:lnTo>
                <a:close/>
              </a:path>
            </a:pathLst>
          </a:custGeom>
          <a:solidFill>
            <a:srgbClr val="000000"/>
          </a:solidFill>
          <a:ln w="0">
            <a:solidFill>
              <a:srgbClr val="000000"/>
            </a:solidFill>
            <a:round/>
            <a:headEnd/>
            <a:tailEnd/>
          </a:ln>
        </p:spPr>
        <p:txBody>
          <a:bodyPr/>
          <a:lstStyle/>
          <a:p>
            <a:endParaRPr lang="en-GB" dirty="0">
              <a:solidFill>
                <a:srgbClr val="000000"/>
              </a:solidFill>
            </a:endParaRPr>
          </a:p>
        </p:txBody>
      </p:sp>
      <p:sp>
        <p:nvSpPr>
          <p:cNvPr id="54355" name="Freeform 83"/>
          <p:cNvSpPr>
            <a:spLocks/>
          </p:cNvSpPr>
          <p:nvPr/>
        </p:nvSpPr>
        <p:spPr bwMode="auto">
          <a:xfrm>
            <a:off x="2228850" y="2860675"/>
            <a:ext cx="15875" cy="14288"/>
          </a:xfrm>
          <a:custGeom>
            <a:avLst/>
            <a:gdLst>
              <a:gd name="T0" fmla="*/ 2147483647 w 11"/>
              <a:gd name="T1" fmla="*/ 0 h 9"/>
              <a:gd name="T2" fmla="*/ 2147483647 w 11"/>
              <a:gd name="T3" fmla="*/ 0 h 9"/>
              <a:gd name="T4" fmla="*/ 2147483647 w 11"/>
              <a:gd name="T5" fmla="*/ 2147483647 h 9"/>
              <a:gd name="T6" fmla="*/ 2147483647 w 11"/>
              <a:gd name="T7" fmla="*/ 2147483647 h 9"/>
              <a:gd name="T8" fmla="*/ 2147483647 w 11"/>
              <a:gd name="T9" fmla="*/ 2147483647 h 9"/>
              <a:gd name="T10" fmla="*/ 2147483647 w 11"/>
              <a:gd name="T11" fmla="*/ 2147483647 h 9"/>
              <a:gd name="T12" fmla="*/ 0 w 11"/>
              <a:gd name="T13" fmla="*/ 2147483647 h 9"/>
              <a:gd name="T14" fmla="*/ 2147483647 w 11"/>
              <a:gd name="T15" fmla="*/ 0 h 9"/>
              <a:gd name="T16" fmla="*/ 2147483647 w 11"/>
              <a:gd name="T17" fmla="*/ 0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
              <a:gd name="T28" fmla="*/ 0 h 9"/>
              <a:gd name="T29" fmla="*/ 11 w 11"/>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 h="9">
                <a:moveTo>
                  <a:pt x="7" y="0"/>
                </a:moveTo>
                <a:lnTo>
                  <a:pt x="11" y="0"/>
                </a:lnTo>
                <a:lnTo>
                  <a:pt x="11" y="4"/>
                </a:lnTo>
                <a:lnTo>
                  <a:pt x="11" y="9"/>
                </a:lnTo>
                <a:lnTo>
                  <a:pt x="7" y="9"/>
                </a:lnTo>
                <a:lnTo>
                  <a:pt x="3" y="9"/>
                </a:lnTo>
                <a:lnTo>
                  <a:pt x="0" y="4"/>
                </a:lnTo>
                <a:lnTo>
                  <a:pt x="3" y="0"/>
                </a:lnTo>
                <a:lnTo>
                  <a:pt x="7" y="0"/>
                </a:lnTo>
                <a:close/>
              </a:path>
            </a:pathLst>
          </a:custGeom>
          <a:solidFill>
            <a:srgbClr val="000000"/>
          </a:solidFill>
          <a:ln w="0">
            <a:solidFill>
              <a:srgbClr val="000000"/>
            </a:solidFill>
            <a:round/>
            <a:headEnd/>
            <a:tailEnd/>
          </a:ln>
        </p:spPr>
        <p:txBody>
          <a:bodyPr/>
          <a:lstStyle/>
          <a:p>
            <a:endParaRPr lang="en-GB" dirty="0">
              <a:solidFill>
                <a:srgbClr val="000000"/>
              </a:solidFill>
            </a:endParaRPr>
          </a:p>
        </p:txBody>
      </p:sp>
      <p:sp>
        <p:nvSpPr>
          <p:cNvPr id="54356" name="Freeform 84"/>
          <p:cNvSpPr>
            <a:spLocks/>
          </p:cNvSpPr>
          <p:nvPr/>
        </p:nvSpPr>
        <p:spPr bwMode="auto">
          <a:xfrm>
            <a:off x="2190750" y="4175125"/>
            <a:ext cx="42863" cy="60325"/>
          </a:xfrm>
          <a:custGeom>
            <a:avLst/>
            <a:gdLst>
              <a:gd name="T0" fmla="*/ 2147483647 w 29"/>
              <a:gd name="T1" fmla="*/ 0 h 38"/>
              <a:gd name="T2" fmla="*/ 2147483647 w 29"/>
              <a:gd name="T3" fmla="*/ 2147483647 h 38"/>
              <a:gd name="T4" fmla="*/ 2147483647 w 29"/>
              <a:gd name="T5" fmla="*/ 2147483647 h 38"/>
              <a:gd name="T6" fmla="*/ 2147483647 w 29"/>
              <a:gd name="T7" fmla="*/ 2147483647 h 38"/>
              <a:gd name="T8" fmla="*/ 2147483647 w 29"/>
              <a:gd name="T9" fmla="*/ 2147483647 h 38"/>
              <a:gd name="T10" fmla="*/ 2147483647 w 29"/>
              <a:gd name="T11" fmla="*/ 2147483647 h 38"/>
              <a:gd name="T12" fmla="*/ 2147483647 w 29"/>
              <a:gd name="T13" fmla="*/ 2147483647 h 38"/>
              <a:gd name="T14" fmla="*/ 2147483647 w 29"/>
              <a:gd name="T15" fmla="*/ 2147483647 h 38"/>
              <a:gd name="T16" fmla="*/ 2147483647 w 29"/>
              <a:gd name="T17" fmla="*/ 2147483647 h 38"/>
              <a:gd name="T18" fmla="*/ 2147483647 w 29"/>
              <a:gd name="T19" fmla="*/ 2147483647 h 38"/>
              <a:gd name="T20" fmla="*/ 2147483647 w 29"/>
              <a:gd name="T21" fmla="*/ 2147483647 h 38"/>
              <a:gd name="T22" fmla="*/ 0 w 29"/>
              <a:gd name="T23" fmla="*/ 2147483647 h 38"/>
              <a:gd name="T24" fmla="*/ 0 w 29"/>
              <a:gd name="T25" fmla="*/ 2147483647 h 38"/>
              <a:gd name="T26" fmla="*/ 0 w 29"/>
              <a:gd name="T27" fmla="*/ 2147483647 h 38"/>
              <a:gd name="T28" fmla="*/ 2147483647 w 29"/>
              <a:gd name="T29" fmla="*/ 2147483647 h 38"/>
              <a:gd name="T30" fmla="*/ 2147483647 w 29"/>
              <a:gd name="T31" fmla="*/ 2147483647 h 38"/>
              <a:gd name="T32" fmla="*/ 2147483647 w 29"/>
              <a:gd name="T33" fmla="*/ 0 h 3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9"/>
              <a:gd name="T52" fmla="*/ 0 h 38"/>
              <a:gd name="T53" fmla="*/ 29 w 29"/>
              <a:gd name="T54" fmla="*/ 38 h 3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9" h="38">
                <a:moveTo>
                  <a:pt x="15" y="0"/>
                </a:moveTo>
                <a:lnTo>
                  <a:pt x="18" y="5"/>
                </a:lnTo>
                <a:lnTo>
                  <a:pt x="26" y="5"/>
                </a:lnTo>
                <a:lnTo>
                  <a:pt x="29" y="14"/>
                </a:lnTo>
                <a:lnTo>
                  <a:pt x="29" y="19"/>
                </a:lnTo>
                <a:lnTo>
                  <a:pt x="29" y="28"/>
                </a:lnTo>
                <a:lnTo>
                  <a:pt x="26" y="33"/>
                </a:lnTo>
                <a:lnTo>
                  <a:pt x="18" y="38"/>
                </a:lnTo>
                <a:lnTo>
                  <a:pt x="15" y="38"/>
                </a:lnTo>
                <a:lnTo>
                  <a:pt x="7" y="38"/>
                </a:lnTo>
                <a:lnTo>
                  <a:pt x="4" y="33"/>
                </a:lnTo>
                <a:lnTo>
                  <a:pt x="0" y="28"/>
                </a:lnTo>
                <a:lnTo>
                  <a:pt x="0" y="19"/>
                </a:lnTo>
                <a:lnTo>
                  <a:pt x="0" y="14"/>
                </a:lnTo>
                <a:lnTo>
                  <a:pt x="4" y="5"/>
                </a:lnTo>
                <a:lnTo>
                  <a:pt x="7" y="5"/>
                </a:lnTo>
                <a:lnTo>
                  <a:pt x="15" y="0"/>
                </a:lnTo>
                <a:close/>
              </a:path>
            </a:pathLst>
          </a:custGeom>
          <a:solidFill>
            <a:srgbClr val="000000"/>
          </a:solidFill>
          <a:ln w="0">
            <a:solidFill>
              <a:srgbClr val="000000"/>
            </a:solidFill>
            <a:round/>
            <a:headEnd/>
            <a:tailEnd/>
          </a:ln>
        </p:spPr>
        <p:txBody>
          <a:bodyPr/>
          <a:lstStyle/>
          <a:p>
            <a:endParaRPr lang="en-GB" dirty="0">
              <a:solidFill>
                <a:srgbClr val="000000"/>
              </a:solidFill>
            </a:endParaRPr>
          </a:p>
        </p:txBody>
      </p:sp>
      <p:sp>
        <p:nvSpPr>
          <p:cNvPr id="54357" name="Freeform 85"/>
          <p:cNvSpPr>
            <a:spLocks/>
          </p:cNvSpPr>
          <p:nvPr/>
        </p:nvSpPr>
        <p:spPr bwMode="auto">
          <a:xfrm>
            <a:off x="2206625" y="4510088"/>
            <a:ext cx="42863" cy="66675"/>
          </a:xfrm>
          <a:custGeom>
            <a:avLst/>
            <a:gdLst>
              <a:gd name="T0" fmla="*/ 2147483647 w 29"/>
              <a:gd name="T1" fmla="*/ 0 h 42"/>
              <a:gd name="T2" fmla="*/ 2147483647 w 29"/>
              <a:gd name="T3" fmla="*/ 2147483647 h 42"/>
              <a:gd name="T4" fmla="*/ 2147483647 w 29"/>
              <a:gd name="T5" fmla="*/ 2147483647 h 42"/>
              <a:gd name="T6" fmla="*/ 2147483647 w 29"/>
              <a:gd name="T7" fmla="*/ 2147483647 h 42"/>
              <a:gd name="T8" fmla="*/ 2147483647 w 29"/>
              <a:gd name="T9" fmla="*/ 2147483647 h 42"/>
              <a:gd name="T10" fmla="*/ 2147483647 w 29"/>
              <a:gd name="T11" fmla="*/ 2147483647 h 42"/>
              <a:gd name="T12" fmla="*/ 2147483647 w 29"/>
              <a:gd name="T13" fmla="*/ 2147483647 h 42"/>
              <a:gd name="T14" fmla="*/ 2147483647 w 29"/>
              <a:gd name="T15" fmla="*/ 2147483647 h 42"/>
              <a:gd name="T16" fmla="*/ 2147483647 w 29"/>
              <a:gd name="T17" fmla="*/ 2147483647 h 42"/>
              <a:gd name="T18" fmla="*/ 2147483647 w 29"/>
              <a:gd name="T19" fmla="*/ 2147483647 h 42"/>
              <a:gd name="T20" fmla="*/ 2147483647 w 29"/>
              <a:gd name="T21" fmla="*/ 2147483647 h 42"/>
              <a:gd name="T22" fmla="*/ 0 w 29"/>
              <a:gd name="T23" fmla="*/ 2147483647 h 42"/>
              <a:gd name="T24" fmla="*/ 0 w 29"/>
              <a:gd name="T25" fmla="*/ 2147483647 h 42"/>
              <a:gd name="T26" fmla="*/ 0 w 29"/>
              <a:gd name="T27" fmla="*/ 2147483647 h 42"/>
              <a:gd name="T28" fmla="*/ 2147483647 w 29"/>
              <a:gd name="T29" fmla="*/ 2147483647 h 42"/>
              <a:gd name="T30" fmla="*/ 2147483647 w 29"/>
              <a:gd name="T31" fmla="*/ 2147483647 h 42"/>
              <a:gd name="T32" fmla="*/ 2147483647 w 29"/>
              <a:gd name="T33" fmla="*/ 0 h 4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9"/>
              <a:gd name="T52" fmla="*/ 0 h 42"/>
              <a:gd name="T53" fmla="*/ 29 w 29"/>
              <a:gd name="T54" fmla="*/ 42 h 4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9" h="42">
                <a:moveTo>
                  <a:pt x="15" y="0"/>
                </a:moveTo>
                <a:lnTo>
                  <a:pt x="18" y="4"/>
                </a:lnTo>
                <a:lnTo>
                  <a:pt x="26" y="4"/>
                </a:lnTo>
                <a:lnTo>
                  <a:pt x="29" y="14"/>
                </a:lnTo>
                <a:lnTo>
                  <a:pt x="29" y="23"/>
                </a:lnTo>
                <a:lnTo>
                  <a:pt x="29" y="28"/>
                </a:lnTo>
                <a:lnTo>
                  <a:pt x="26" y="37"/>
                </a:lnTo>
                <a:lnTo>
                  <a:pt x="18" y="42"/>
                </a:lnTo>
                <a:lnTo>
                  <a:pt x="15" y="42"/>
                </a:lnTo>
                <a:lnTo>
                  <a:pt x="7" y="42"/>
                </a:lnTo>
                <a:lnTo>
                  <a:pt x="4" y="37"/>
                </a:lnTo>
                <a:lnTo>
                  <a:pt x="0" y="28"/>
                </a:lnTo>
                <a:lnTo>
                  <a:pt x="0" y="23"/>
                </a:lnTo>
                <a:lnTo>
                  <a:pt x="0" y="14"/>
                </a:lnTo>
                <a:lnTo>
                  <a:pt x="4" y="4"/>
                </a:lnTo>
                <a:lnTo>
                  <a:pt x="7" y="4"/>
                </a:lnTo>
                <a:lnTo>
                  <a:pt x="15" y="0"/>
                </a:lnTo>
                <a:close/>
              </a:path>
            </a:pathLst>
          </a:custGeom>
          <a:solidFill>
            <a:srgbClr val="000000"/>
          </a:solidFill>
          <a:ln w="0">
            <a:solidFill>
              <a:srgbClr val="000000"/>
            </a:solidFill>
            <a:round/>
            <a:headEnd/>
            <a:tailEnd/>
          </a:ln>
        </p:spPr>
        <p:txBody>
          <a:bodyPr/>
          <a:lstStyle/>
          <a:p>
            <a:endParaRPr lang="en-GB" dirty="0">
              <a:solidFill>
                <a:srgbClr val="000000"/>
              </a:solidFill>
            </a:endParaRPr>
          </a:p>
        </p:txBody>
      </p:sp>
      <p:sp>
        <p:nvSpPr>
          <p:cNvPr id="54358" name="Freeform 86"/>
          <p:cNvSpPr>
            <a:spLocks/>
          </p:cNvSpPr>
          <p:nvPr/>
        </p:nvSpPr>
        <p:spPr bwMode="auto">
          <a:xfrm>
            <a:off x="2212975" y="4821238"/>
            <a:ext cx="47625" cy="66675"/>
          </a:xfrm>
          <a:custGeom>
            <a:avLst/>
            <a:gdLst>
              <a:gd name="T0" fmla="*/ 2147483647 w 33"/>
              <a:gd name="T1" fmla="*/ 0 h 42"/>
              <a:gd name="T2" fmla="*/ 2147483647 w 33"/>
              <a:gd name="T3" fmla="*/ 0 h 42"/>
              <a:gd name="T4" fmla="*/ 2147483647 w 33"/>
              <a:gd name="T5" fmla="*/ 2147483647 h 42"/>
              <a:gd name="T6" fmla="*/ 2147483647 w 33"/>
              <a:gd name="T7" fmla="*/ 2147483647 h 42"/>
              <a:gd name="T8" fmla="*/ 2147483647 w 33"/>
              <a:gd name="T9" fmla="*/ 2147483647 h 42"/>
              <a:gd name="T10" fmla="*/ 2147483647 w 33"/>
              <a:gd name="T11" fmla="*/ 2147483647 h 42"/>
              <a:gd name="T12" fmla="*/ 2147483647 w 33"/>
              <a:gd name="T13" fmla="*/ 2147483647 h 42"/>
              <a:gd name="T14" fmla="*/ 2147483647 w 33"/>
              <a:gd name="T15" fmla="*/ 2147483647 h 42"/>
              <a:gd name="T16" fmla="*/ 2147483647 w 33"/>
              <a:gd name="T17" fmla="*/ 2147483647 h 42"/>
              <a:gd name="T18" fmla="*/ 2147483647 w 33"/>
              <a:gd name="T19" fmla="*/ 2147483647 h 42"/>
              <a:gd name="T20" fmla="*/ 2147483647 w 33"/>
              <a:gd name="T21" fmla="*/ 2147483647 h 42"/>
              <a:gd name="T22" fmla="*/ 2147483647 w 33"/>
              <a:gd name="T23" fmla="*/ 2147483647 h 42"/>
              <a:gd name="T24" fmla="*/ 0 w 33"/>
              <a:gd name="T25" fmla="*/ 2147483647 h 42"/>
              <a:gd name="T26" fmla="*/ 2147483647 w 33"/>
              <a:gd name="T27" fmla="*/ 2147483647 h 42"/>
              <a:gd name="T28" fmla="*/ 2147483647 w 33"/>
              <a:gd name="T29" fmla="*/ 2147483647 h 42"/>
              <a:gd name="T30" fmla="*/ 2147483647 w 33"/>
              <a:gd name="T31" fmla="*/ 0 h 42"/>
              <a:gd name="T32" fmla="*/ 2147483647 w 33"/>
              <a:gd name="T33" fmla="*/ 0 h 4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3"/>
              <a:gd name="T52" fmla="*/ 0 h 42"/>
              <a:gd name="T53" fmla="*/ 33 w 33"/>
              <a:gd name="T54" fmla="*/ 42 h 4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3" h="42">
                <a:moveTo>
                  <a:pt x="18" y="0"/>
                </a:moveTo>
                <a:lnTo>
                  <a:pt x="22" y="0"/>
                </a:lnTo>
                <a:lnTo>
                  <a:pt x="25" y="5"/>
                </a:lnTo>
                <a:lnTo>
                  <a:pt x="29" y="10"/>
                </a:lnTo>
                <a:lnTo>
                  <a:pt x="33" y="19"/>
                </a:lnTo>
                <a:lnTo>
                  <a:pt x="29" y="28"/>
                </a:lnTo>
                <a:lnTo>
                  <a:pt x="25" y="33"/>
                </a:lnTo>
                <a:lnTo>
                  <a:pt x="22" y="38"/>
                </a:lnTo>
                <a:lnTo>
                  <a:pt x="18" y="42"/>
                </a:lnTo>
                <a:lnTo>
                  <a:pt x="11" y="38"/>
                </a:lnTo>
                <a:lnTo>
                  <a:pt x="7" y="33"/>
                </a:lnTo>
                <a:lnTo>
                  <a:pt x="3" y="28"/>
                </a:lnTo>
                <a:lnTo>
                  <a:pt x="0" y="19"/>
                </a:lnTo>
                <a:lnTo>
                  <a:pt x="3" y="10"/>
                </a:lnTo>
                <a:lnTo>
                  <a:pt x="7" y="5"/>
                </a:lnTo>
                <a:lnTo>
                  <a:pt x="11" y="0"/>
                </a:lnTo>
                <a:lnTo>
                  <a:pt x="18" y="0"/>
                </a:lnTo>
                <a:close/>
              </a:path>
            </a:pathLst>
          </a:custGeom>
          <a:solidFill>
            <a:srgbClr val="000000"/>
          </a:solidFill>
          <a:ln w="0">
            <a:solidFill>
              <a:srgbClr val="000000"/>
            </a:solidFill>
            <a:round/>
            <a:headEnd/>
            <a:tailEnd/>
          </a:ln>
        </p:spPr>
        <p:txBody>
          <a:bodyPr/>
          <a:lstStyle/>
          <a:p>
            <a:endParaRPr lang="en-GB" dirty="0">
              <a:solidFill>
                <a:srgbClr val="000000"/>
              </a:solidFill>
            </a:endParaRPr>
          </a:p>
        </p:txBody>
      </p:sp>
      <p:sp>
        <p:nvSpPr>
          <p:cNvPr id="54359" name="Freeform 87"/>
          <p:cNvSpPr>
            <a:spLocks/>
          </p:cNvSpPr>
          <p:nvPr/>
        </p:nvSpPr>
        <p:spPr bwMode="auto">
          <a:xfrm>
            <a:off x="2222500" y="5095875"/>
            <a:ext cx="49213" cy="68263"/>
          </a:xfrm>
          <a:custGeom>
            <a:avLst/>
            <a:gdLst>
              <a:gd name="T0" fmla="*/ 2147483647 w 33"/>
              <a:gd name="T1" fmla="*/ 0 h 43"/>
              <a:gd name="T2" fmla="*/ 2147483647 w 33"/>
              <a:gd name="T3" fmla="*/ 2147483647 h 43"/>
              <a:gd name="T4" fmla="*/ 2147483647 w 33"/>
              <a:gd name="T5" fmla="*/ 2147483647 h 43"/>
              <a:gd name="T6" fmla="*/ 2147483647 w 33"/>
              <a:gd name="T7" fmla="*/ 2147483647 h 43"/>
              <a:gd name="T8" fmla="*/ 2147483647 w 33"/>
              <a:gd name="T9" fmla="*/ 2147483647 h 43"/>
              <a:gd name="T10" fmla="*/ 2147483647 w 33"/>
              <a:gd name="T11" fmla="*/ 2147483647 h 43"/>
              <a:gd name="T12" fmla="*/ 2147483647 w 33"/>
              <a:gd name="T13" fmla="*/ 2147483647 h 43"/>
              <a:gd name="T14" fmla="*/ 2147483647 w 33"/>
              <a:gd name="T15" fmla="*/ 2147483647 h 43"/>
              <a:gd name="T16" fmla="*/ 2147483647 w 33"/>
              <a:gd name="T17" fmla="*/ 2147483647 h 43"/>
              <a:gd name="T18" fmla="*/ 2147483647 w 33"/>
              <a:gd name="T19" fmla="*/ 2147483647 h 43"/>
              <a:gd name="T20" fmla="*/ 2147483647 w 33"/>
              <a:gd name="T21" fmla="*/ 2147483647 h 43"/>
              <a:gd name="T22" fmla="*/ 2147483647 w 33"/>
              <a:gd name="T23" fmla="*/ 2147483647 h 43"/>
              <a:gd name="T24" fmla="*/ 0 w 33"/>
              <a:gd name="T25" fmla="*/ 2147483647 h 43"/>
              <a:gd name="T26" fmla="*/ 2147483647 w 33"/>
              <a:gd name="T27" fmla="*/ 2147483647 h 43"/>
              <a:gd name="T28" fmla="*/ 2147483647 w 33"/>
              <a:gd name="T29" fmla="*/ 2147483647 h 43"/>
              <a:gd name="T30" fmla="*/ 2147483647 w 33"/>
              <a:gd name="T31" fmla="*/ 2147483647 h 43"/>
              <a:gd name="T32" fmla="*/ 2147483647 w 33"/>
              <a:gd name="T33" fmla="*/ 0 h 4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3"/>
              <a:gd name="T52" fmla="*/ 0 h 43"/>
              <a:gd name="T53" fmla="*/ 33 w 33"/>
              <a:gd name="T54" fmla="*/ 43 h 4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3" h="43">
                <a:moveTo>
                  <a:pt x="15" y="0"/>
                </a:moveTo>
                <a:lnTo>
                  <a:pt x="22" y="5"/>
                </a:lnTo>
                <a:lnTo>
                  <a:pt x="26" y="10"/>
                </a:lnTo>
                <a:lnTo>
                  <a:pt x="30" y="15"/>
                </a:lnTo>
                <a:lnTo>
                  <a:pt x="33" y="24"/>
                </a:lnTo>
                <a:lnTo>
                  <a:pt x="30" y="29"/>
                </a:lnTo>
                <a:lnTo>
                  <a:pt x="26" y="38"/>
                </a:lnTo>
                <a:lnTo>
                  <a:pt x="22" y="43"/>
                </a:lnTo>
                <a:lnTo>
                  <a:pt x="15" y="43"/>
                </a:lnTo>
                <a:lnTo>
                  <a:pt x="11" y="43"/>
                </a:lnTo>
                <a:lnTo>
                  <a:pt x="7" y="38"/>
                </a:lnTo>
                <a:lnTo>
                  <a:pt x="4" y="29"/>
                </a:lnTo>
                <a:lnTo>
                  <a:pt x="0" y="24"/>
                </a:lnTo>
                <a:lnTo>
                  <a:pt x="4" y="15"/>
                </a:lnTo>
                <a:lnTo>
                  <a:pt x="7" y="10"/>
                </a:lnTo>
                <a:lnTo>
                  <a:pt x="11" y="5"/>
                </a:lnTo>
                <a:lnTo>
                  <a:pt x="15" y="0"/>
                </a:lnTo>
                <a:close/>
              </a:path>
            </a:pathLst>
          </a:custGeom>
          <a:solidFill>
            <a:srgbClr val="000000"/>
          </a:solidFill>
          <a:ln w="0">
            <a:solidFill>
              <a:srgbClr val="000000"/>
            </a:solidFill>
            <a:round/>
            <a:headEnd/>
            <a:tailEnd/>
          </a:ln>
        </p:spPr>
        <p:txBody>
          <a:bodyPr/>
          <a:lstStyle/>
          <a:p>
            <a:endParaRPr lang="en-GB" dirty="0">
              <a:solidFill>
                <a:srgbClr val="000000"/>
              </a:solidFill>
            </a:endParaRPr>
          </a:p>
        </p:txBody>
      </p:sp>
      <p:sp>
        <p:nvSpPr>
          <p:cNvPr id="54360" name="Freeform 88"/>
          <p:cNvSpPr>
            <a:spLocks/>
          </p:cNvSpPr>
          <p:nvPr/>
        </p:nvSpPr>
        <p:spPr bwMode="auto">
          <a:xfrm>
            <a:off x="2228850" y="5386388"/>
            <a:ext cx="47625" cy="66675"/>
          </a:xfrm>
          <a:custGeom>
            <a:avLst/>
            <a:gdLst>
              <a:gd name="T0" fmla="*/ 2147483647 w 33"/>
              <a:gd name="T1" fmla="*/ 0 h 42"/>
              <a:gd name="T2" fmla="*/ 2147483647 w 33"/>
              <a:gd name="T3" fmla="*/ 2147483647 h 42"/>
              <a:gd name="T4" fmla="*/ 2147483647 w 33"/>
              <a:gd name="T5" fmla="*/ 2147483647 h 42"/>
              <a:gd name="T6" fmla="*/ 2147483647 w 33"/>
              <a:gd name="T7" fmla="*/ 2147483647 h 42"/>
              <a:gd name="T8" fmla="*/ 2147483647 w 33"/>
              <a:gd name="T9" fmla="*/ 2147483647 h 42"/>
              <a:gd name="T10" fmla="*/ 2147483647 w 33"/>
              <a:gd name="T11" fmla="*/ 2147483647 h 42"/>
              <a:gd name="T12" fmla="*/ 2147483647 w 33"/>
              <a:gd name="T13" fmla="*/ 2147483647 h 42"/>
              <a:gd name="T14" fmla="*/ 2147483647 w 33"/>
              <a:gd name="T15" fmla="*/ 2147483647 h 42"/>
              <a:gd name="T16" fmla="*/ 2147483647 w 33"/>
              <a:gd name="T17" fmla="*/ 2147483647 h 42"/>
              <a:gd name="T18" fmla="*/ 2147483647 w 33"/>
              <a:gd name="T19" fmla="*/ 2147483647 h 42"/>
              <a:gd name="T20" fmla="*/ 0 w 33"/>
              <a:gd name="T21" fmla="*/ 2147483647 h 42"/>
              <a:gd name="T22" fmla="*/ 2147483647 w 33"/>
              <a:gd name="T23" fmla="*/ 2147483647 h 42"/>
              <a:gd name="T24" fmla="*/ 2147483647 w 33"/>
              <a:gd name="T25" fmla="*/ 2147483647 h 42"/>
              <a:gd name="T26" fmla="*/ 2147483647 w 33"/>
              <a:gd name="T27" fmla="*/ 2147483647 h 42"/>
              <a:gd name="T28" fmla="*/ 2147483647 w 33"/>
              <a:gd name="T29" fmla="*/ 0 h 4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3"/>
              <a:gd name="T46" fmla="*/ 0 h 42"/>
              <a:gd name="T47" fmla="*/ 33 w 33"/>
              <a:gd name="T48" fmla="*/ 42 h 4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3" h="42">
                <a:moveTo>
                  <a:pt x="14" y="0"/>
                </a:moveTo>
                <a:lnTo>
                  <a:pt x="22" y="5"/>
                </a:lnTo>
                <a:lnTo>
                  <a:pt x="29" y="14"/>
                </a:lnTo>
                <a:lnTo>
                  <a:pt x="33" y="19"/>
                </a:lnTo>
                <a:lnTo>
                  <a:pt x="29" y="28"/>
                </a:lnTo>
                <a:lnTo>
                  <a:pt x="26" y="33"/>
                </a:lnTo>
                <a:lnTo>
                  <a:pt x="14" y="42"/>
                </a:lnTo>
                <a:lnTo>
                  <a:pt x="11" y="37"/>
                </a:lnTo>
                <a:lnTo>
                  <a:pt x="7" y="33"/>
                </a:lnTo>
                <a:lnTo>
                  <a:pt x="3" y="28"/>
                </a:lnTo>
                <a:lnTo>
                  <a:pt x="0" y="19"/>
                </a:lnTo>
                <a:lnTo>
                  <a:pt x="3" y="14"/>
                </a:lnTo>
                <a:lnTo>
                  <a:pt x="7" y="5"/>
                </a:lnTo>
                <a:lnTo>
                  <a:pt x="11" y="5"/>
                </a:lnTo>
                <a:lnTo>
                  <a:pt x="14" y="0"/>
                </a:lnTo>
                <a:close/>
              </a:path>
            </a:pathLst>
          </a:custGeom>
          <a:solidFill>
            <a:srgbClr val="000000"/>
          </a:solidFill>
          <a:ln w="0">
            <a:solidFill>
              <a:srgbClr val="000000"/>
            </a:solidFill>
            <a:round/>
            <a:headEnd/>
            <a:tailEnd/>
          </a:ln>
        </p:spPr>
        <p:txBody>
          <a:bodyPr/>
          <a:lstStyle/>
          <a:p>
            <a:endParaRPr lang="en-GB" dirty="0">
              <a:solidFill>
                <a:srgbClr val="000000"/>
              </a:solidFill>
            </a:endParaRPr>
          </a:p>
        </p:txBody>
      </p:sp>
      <p:sp>
        <p:nvSpPr>
          <p:cNvPr id="54361" name="Freeform 89"/>
          <p:cNvSpPr>
            <a:spLocks/>
          </p:cNvSpPr>
          <p:nvPr/>
        </p:nvSpPr>
        <p:spPr bwMode="auto">
          <a:xfrm>
            <a:off x="2244725" y="5765800"/>
            <a:ext cx="42863" cy="58738"/>
          </a:xfrm>
          <a:custGeom>
            <a:avLst/>
            <a:gdLst>
              <a:gd name="T0" fmla="*/ 2147483647 w 29"/>
              <a:gd name="T1" fmla="*/ 0 h 37"/>
              <a:gd name="T2" fmla="*/ 2147483647 w 29"/>
              <a:gd name="T3" fmla="*/ 0 h 37"/>
              <a:gd name="T4" fmla="*/ 2147483647 w 29"/>
              <a:gd name="T5" fmla="*/ 2147483647 h 37"/>
              <a:gd name="T6" fmla="*/ 2147483647 w 29"/>
              <a:gd name="T7" fmla="*/ 2147483647 h 37"/>
              <a:gd name="T8" fmla="*/ 2147483647 w 29"/>
              <a:gd name="T9" fmla="*/ 2147483647 h 37"/>
              <a:gd name="T10" fmla="*/ 2147483647 w 29"/>
              <a:gd name="T11" fmla="*/ 2147483647 h 37"/>
              <a:gd name="T12" fmla="*/ 2147483647 w 29"/>
              <a:gd name="T13" fmla="*/ 2147483647 h 37"/>
              <a:gd name="T14" fmla="*/ 2147483647 w 29"/>
              <a:gd name="T15" fmla="*/ 2147483647 h 37"/>
              <a:gd name="T16" fmla="*/ 2147483647 w 29"/>
              <a:gd name="T17" fmla="*/ 2147483647 h 37"/>
              <a:gd name="T18" fmla="*/ 2147483647 w 29"/>
              <a:gd name="T19" fmla="*/ 2147483647 h 37"/>
              <a:gd name="T20" fmla="*/ 2147483647 w 29"/>
              <a:gd name="T21" fmla="*/ 2147483647 h 37"/>
              <a:gd name="T22" fmla="*/ 0 w 29"/>
              <a:gd name="T23" fmla="*/ 2147483647 h 37"/>
              <a:gd name="T24" fmla="*/ 0 w 29"/>
              <a:gd name="T25" fmla="*/ 2147483647 h 37"/>
              <a:gd name="T26" fmla="*/ 0 w 29"/>
              <a:gd name="T27" fmla="*/ 2147483647 h 37"/>
              <a:gd name="T28" fmla="*/ 2147483647 w 29"/>
              <a:gd name="T29" fmla="*/ 2147483647 h 37"/>
              <a:gd name="T30" fmla="*/ 2147483647 w 29"/>
              <a:gd name="T31" fmla="*/ 0 h 37"/>
              <a:gd name="T32" fmla="*/ 2147483647 w 29"/>
              <a:gd name="T33" fmla="*/ 0 h 3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9"/>
              <a:gd name="T52" fmla="*/ 0 h 37"/>
              <a:gd name="T53" fmla="*/ 29 w 29"/>
              <a:gd name="T54" fmla="*/ 37 h 3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9" h="37">
                <a:moveTo>
                  <a:pt x="15" y="0"/>
                </a:moveTo>
                <a:lnTo>
                  <a:pt x="22" y="0"/>
                </a:lnTo>
                <a:lnTo>
                  <a:pt x="26" y="4"/>
                </a:lnTo>
                <a:lnTo>
                  <a:pt x="29" y="9"/>
                </a:lnTo>
                <a:lnTo>
                  <a:pt x="29" y="18"/>
                </a:lnTo>
                <a:lnTo>
                  <a:pt x="29" y="28"/>
                </a:lnTo>
                <a:lnTo>
                  <a:pt x="26" y="33"/>
                </a:lnTo>
                <a:lnTo>
                  <a:pt x="22" y="37"/>
                </a:lnTo>
                <a:lnTo>
                  <a:pt x="15" y="37"/>
                </a:lnTo>
                <a:lnTo>
                  <a:pt x="7" y="37"/>
                </a:lnTo>
                <a:lnTo>
                  <a:pt x="3" y="33"/>
                </a:lnTo>
                <a:lnTo>
                  <a:pt x="0" y="28"/>
                </a:lnTo>
                <a:lnTo>
                  <a:pt x="0" y="18"/>
                </a:lnTo>
                <a:lnTo>
                  <a:pt x="0" y="9"/>
                </a:lnTo>
                <a:lnTo>
                  <a:pt x="3" y="4"/>
                </a:lnTo>
                <a:lnTo>
                  <a:pt x="7" y="0"/>
                </a:lnTo>
                <a:lnTo>
                  <a:pt x="15" y="0"/>
                </a:lnTo>
                <a:close/>
              </a:path>
            </a:pathLst>
          </a:custGeom>
          <a:solidFill>
            <a:srgbClr val="000000"/>
          </a:solidFill>
          <a:ln w="0">
            <a:solidFill>
              <a:srgbClr val="000000"/>
            </a:solidFill>
            <a:round/>
            <a:headEnd/>
            <a:tailEnd/>
          </a:ln>
        </p:spPr>
        <p:txBody>
          <a:bodyPr/>
          <a:lstStyle/>
          <a:p>
            <a:endParaRPr lang="en-GB" dirty="0">
              <a:solidFill>
                <a:srgbClr val="000000"/>
              </a:solidFill>
            </a:endParaRPr>
          </a:p>
        </p:txBody>
      </p:sp>
      <p:sp>
        <p:nvSpPr>
          <p:cNvPr id="54362" name="Freeform 90"/>
          <p:cNvSpPr>
            <a:spLocks/>
          </p:cNvSpPr>
          <p:nvPr/>
        </p:nvSpPr>
        <p:spPr bwMode="auto">
          <a:xfrm>
            <a:off x="784225" y="3595688"/>
            <a:ext cx="536575" cy="1069975"/>
          </a:xfrm>
          <a:custGeom>
            <a:avLst/>
            <a:gdLst>
              <a:gd name="T0" fmla="*/ 2147483647 w 366"/>
              <a:gd name="T1" fmla="*/ 2147483647 h 674"/>
              <a:gd name="T2" fmla="*/ 2147483647 w 366"/>
              <a:gd name="T3" fmla="*/ 2147483647 h 674"/>
              <a:gd name="T4" fmla="*/ 2147483647 w 366"/>
              <a:gd name="T5" fmla="*/ 2147483647 h 674"/>
              <a:gd name="T6" fmla="*/ 2147483647 w 366"/>
              <a:gd name="T7" fmla="*/ 2147483647 h 674"/>
              <a:gd name="T8" fmla="*/ 2147483647 w 366"/>
              <a:gd name="T9" fmla="*/ 2147483647 h 674"/>
              <a:gd name="T10" fmla="*/ 2147483647 w 366"/>
              <a:gd name="T11" fmla="*/ 2147483647 h 674"/>
              <a:gd name="T12" fmla="*/ 2147483647 w 366"/>
              <a:gd name="T13" fmla="*/ 2147483647 h 674"/>
              <a:gd name="T14" fmla="*/ 2147483647 w 366"/>
              <a:gd name="T15" fmla="*/ 2147483647 h 674"/>
              <a:gd name="T16" fmla="*/ 2147483647 w 366"/>
              <a:gd name="T17" fmla="*/ 2147483647 h 674"/>
              <a:gd name="T18" fmla="*/ 2147483647 w 366"/>
              <a:gd name="T19" fmla="*/ 2147483647 h 674"/>
              <a:gd name="T20" fmla="*/ 2147483647 w 366"/>
              <a:gd name="T21" fmla="*/ 2147483647 h 674"/>
              <a:gd name="T22" fmla="*/ 2147483647 w 366"/>
              <a:gd name="T23" fmla="*/ 2147483647 h 674"/>
              <a:gd name="T24" fmla="*/ 2147483647 w 366"/>
              <a:gd name="T25" fmla="*/ 2147483647 h 674"/>
              <a:gd name="T26" fmla="*/ 2147483647 w 366"/>
              <a:gd name="T27" fmla="*/ 2147483647 h 674"/>
              <a:gd name="T28" fmla="*/ 2147483647 w 366"/>
              <a:gd name="T29" fmla="*/ 2147483647 h 674"/>
              <a:gd name="T30" fmla="*/ 2147483647 w 366"/>
              <a:gd name="T31" fmla="*/ 2147483647 h 674"/>
              <a:gd name="T32" fmla="*/ 2147483647 w 366"/>
              <a:gd name="T33" fmla="*/ 2147483647 h 674"/>
              <a:gd name="T34" fmla="*/ 2147483647 w 366"/>
              <a:gd name="T35" fmla="*/ 2147483647 h 674"/>
              <a:gd name="T36" fmla="*/ 2147483647 w 366"/>
              <a:gd name="T37" fmla="*/ 2147483647 h 674"/>
              <a:gd name="T38" fmla="*/ 2147483647 w 366"/>
              <a:gd name="T39" fmla="*/ 2147483647 h 674"/>
              <a:gd name="T40" fmla="*/ 2147483647 w 366"/>
              <a:gd name="T41" fmla="*/ 2147483647 h 674"/>
              <a:gd name="T42" fmla="*/ 2147483647 w 366"/>
              <a:gd name="T43" fmla="*/ 2147483647 h 674"/>
              <a:gd name="T44" fmla="*/ 2147483647 w 366"/>
              <a:gd name="T45" fmla="*/ 2147483647 h 674"/>
              <a:gd name="T46" fmla="*/ 2147483647 w 366"/>
              <a:gd name="T47" fmla="*/ 2147483647 h 674"/>
              <a:gd name="T48" fmla="*/ 2147483647 w 366"/>
              <a:gd name="T49" fmla="*/ 2147483647 h 674"/>
              <a:gd name="T50" fmla="*/ 2147483647 w 366"/>
              <a:gd name="T51" fmla="*/ 2147483647 h 674"/>
              <a:gd name="T52" fmla="*/ 2147483647 w 366"/>
              <a:gd name="T53" fmla="*/ 2147483647 h 674"/>
              <a:gd name="T54" fmla="*/ 2147483647 w 366"/>
              <a:gd name="T55" fmla="*/ 2147483647 h 674"/>
              <a:gd name="T56" fmla="*/ 2147483647 w 366"/>
              <a:gd name="T57" fmla="*/ 2147483647 h 674"/>
              <a:gd name="T58" fmla="*/ 2147483647 w 366"/>
              <a:gd name="T59" fmla="*/ 2147483647 h 674"/>
              <a:gd name="T60" fmla="*/ 2147483647 w 366"/>
              <a:gd name="T61" fmla="*/ 2147483647 h 674"/>
              <a:gd name="T62" fmla="*/ 2147483647 w 366"/>
              <a:gd name="T63" fmla="*/ 2147483647 h 674"/>
              <a:gd name="T64" fmla="*/ 2147483647 w 366"/>
              <a:gd name="T65" fmla="*/ 2147483647 h 674"/>
              <a:gd name="T66" fmla="*/ 2147483647 w 366"/>
              <a:gd name="T67" fmla="*/ 0 h 674"/>
              <a:gd name="T68" fmla="*/ 0 w 366"/>
              <a:gd name="T69" fmla="*/ 0 h 674"/>
              <a:gd name="T70" fmla="*/ 2147483647 w 366"/>
              <a:gd name="T71" fmla="*/ 2147483647 h 67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66"/>
              <a:gd name="T109" fmla="*/ 0 h 674"/>
              <a:gd name="T110" fmla="*/ 366 w 366"/>
              <a:gd name="T111" fmla="*/ 674 h 67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66" h="674">
                <a:moveTo>
                  <a:pt x="8" y="646"/>
                </a:moveTo>
                <a:lnTo>
                  <a:pt x="15" y="646"/>
                </a:lnTo>
                <a:lnTo>
                  <a:pt x="26" y="651"/>
                </a:lnTo>
                <a:lnTo>
                  <a:pt x="37" y="655"/>
                </a:lnTo>
                <a:lnTo>
                  <a:pt x="48" y="660"/>
                </a:lnTo>
                <a:lnTo>
                  <a:pt x="59" y="660"/>
                </a:lnTo>
                <a:lnTo>
                  <a:pt x="70" y="665"/>
                </a:lnTo>
                <a:lnTo>
                  <a:pt x="82" y="665"/>
                </a:lnTo>
                <a:lnTo>
                  <a:pt x="89" y="669"/>
                </a:lnTo>
                <a:lnTo>
                  <a:pt x="100" y="669"/>
                </a:lnTo>
                <a:lnTo>
                  <a:pt x="111" y="669"/>
                </a:lnTo>
                <a:lnTo>
                  <a:pt x="122" y="669"/>
                </a:lnTo>
                <a:lnTo>
                  <a:pt x="133" y="674"/>
                </a:lnTo>
                <a:lnTo>
                  <a:pt x="144" y="674"/>
                </a:lnTo>
                <a:lnTo>
                  <a:pt x="155" y="674"/>
                </a:lnTo>
                <a:lnTo>
                  <a:pt x="166" y="674"/>
                </a:lnTo>
                <a:lnTo>
                  <a:pt x="177" y="674"/>
                </a:lnTo>
                <a:lnTo>
                  <a:pt x="189" y="674"/>
                </a:lnTo>
                <a:lnTo>
                  <a:pt x="200" y="674"/>
                </a:lnTo>
                <a:lnTo>
                  <a:pt x="211" y="669"/>
                </a:lnTo>
                <a:lnTo>
                  <a:pt x="222" y="669"/>
                </a:lnTo>
                <a:lnTo>
                  <a:pt x="237" y="669"/>
                </a:lnTo>
                <a:lnTo>
                  <a:pt x="248" y="665"/>
                </a:lnTo>
                <a:lnTo>
                  <a:pt x="259" y="665"/>
                </a:lnTo>
                <a:lnTo>
                  <a:pt x="270" y="665"/>
                </a:lnTo>
                <a:lnTo>
                  <a:pt x="281" y="660"/>
                </a:lnTo>
                <a:lnTo>
                  <a:pt x="292" y="655"/>
                </a:lnTo>
                <a:lnTo>
                  <a:pt x="303" y="655"/>
                </a:lnTo>
                <a:lnTo>
                  <a:pt x="314" y="651"/>
                </a:lnTo>
                <a:lnTo>
                  <a:pt x="329" y="646"/>
                </a:lnTo>
                <a:lnTo>
                  <a:pt x="340" y="641"/>
                </a:lnTo>
                <a:lnTo>
                  <a:pt x="351" y="637"/>
                </a:lnTo>
                <a:lnTo>
                  <a:pt x="366" y="632"/>
                </a:lnTo>
                <a:lnTo>
                  <a:pt x="366" y="0"/>
                </a:lnTo>
                <a:lnTo>
                  <a:pt x="0" y="0"/>
                </a:lnTo>
                <a:lnTo>
                  <a:pt x="8" y="646"/>
                </a:lnTo>
                <a:close/>
              </a:path>
            </a:pathLst>
          </a:custGeom>
          <a:solidFill>
            <a:srgbClr val="FFFFFF"/>
          </a:solidFill>
          <a:ln w="0">
            <a:solidFill>
              <a:srgbClr val="000000"/>
            </a:solidFill>
            <a:round/>
            <a:headEnd/>
            <a:tailEnd/>
          </a:ln>
        </p:spPr>
        <p:txBody>
          <a:bodyPr/>
          <a:lstStyle/>
          <a:p>
            <a:endParaRPr lang="en-GB" dirty="0">
              <a:solidFill>
                <a:srgbClr val="000000"/>
              </a:solidFill>
            </a:endParaRPr>
          </a:p>
        </p:txBody>
      </p:sp>
      <p:sp>
        <p:nvSpPr>
          <p:cNvPr id="54363" name="Freeform 91"/>
          <p:cNvSpPr>
            <a:spLocks/>
          </p:cNvSpPr>
          <p:nvPr/>
        </p:nvSpPr>
        <p:spPr bwMode="auto">
          <a:xfrm>
            <a:off x="811213" y="3648075"/>
            <a:ext cx="487362" cy="906463"/>
          </a:xfrm>
          <a:custGeom>
            <a:avLst/>
            <a:gdLst>
              <a:gd name="T0" fmla="*/ 0 w 332"/>
              <a:gd name="T1" fmla="*/ 0 h 571"/>
              <a:gd name="T2" fmla="*/ 2147483647 w 332"/>
              <a:gd name="T3" fmla="*/ 2147483647 h 571"/>
              <a:gd name="T4" fmla="*/ 2147483647 w 332"/>
              <a:gd name="T5" fmla="*/ 2147483647 h 571"/>
              <a:gd name="T6" fmla="*/ 2147483647 w 332"/>
              <a:gd name="T7" fmla="*/ 2147483647 h 571"/>
              <a:gd name="T8" fmla="*/ 2147483647 w 332"/>
              <a:gd name="T9" fmla="*/ 2147483647 h 571"/>
              <a:gd name="T10" fmla="*/ 2147483647 w 332"/>
              <a:gd name="T11" fmla="*/ 2147483647 h 571"/>
              <a:gd name="T12" fmla="*/ 2147483647 w 332"/>
              <a:gd name="T13" fmla="*/ 2147483647 h 571"/>
              <a:gd name="T14" fmla="*/ 2147483647 w 332"/>
              <a:gd name="T15" fmla="*/ 2147483647 h 571"/>
              <a:gd name="T16" fmla="*/ 2147483647 w 332"/>
              <a:gd name="T17" fmla="*/ 2147483647 h 571"/>
              <a:gd name="T18" fmla="*/ 2147483647 w 332"/>
              <a:gd name="T19" fmla="*/ 2147483647 h 571"/>
              <a:gd name="T20" fmla="*/ 2147483647 w 332"/>
              <a:gd name="T21" fmla="*/ 2147483647 h 571"/>
              <a:gd name="T22" fmla="*/ 2147483647 w 332"/>
              <a:gd name="T23" fmla="*/ 2147483647 h 571"/>
              <a:gd name="T24" fmla="*/ 2147483647 w 332"/>
              <a:gd name="T25" fmla="*/ 2147483647 h 571"/>
              <a:gd name="T26" fmla="*/ 2147483647 w 332"/>
              <a:gd name="T27" fmla="*/ 2147483647 h 571"/>
              <a:gd name="T28" fmla="*/ 2147483647 w 332"/>
              <a:gd name="T29" fmla="*/ 2147483647 h 571"/>
              <a:gd name="T30" fmla="*/ 2147483647 w 332"/>
              <a:gd name="T31" fmla="*/ 2147483647 h 571"/>
              <a:gd name="T32" fmla="*/ 2147483647 w 332"/>
              <a:gd name="T33" fmla="*/ 2147483647 h 571"/>
              <a:gd name="T34" fmla="*/ 2147483647 w 332"/>
              <a:gd name="T35" fmla="*/ 2147483647 h 571"/>
              <a:gd name="T36" fmla="*/ 2147483647 w 332"/>
              <a:gd name="T37" fmla="*/ 2147483647 h 571"/>
              <a:gd name="T38" fmla="*/ 2147483647 w 332"/>
              <a:gd name="T39" fmla="*/ 2147483647 h 571"/>
              <a:gd name="T40" fmla="*/ 2147483647 w 332"/>
              <a:gd name="T41" fmla="*/ 2147483647 h 571"/>
              <a:gd name="T42" fmla="*/ 2147483647 w 332"/>
              <a:gd name="T43" fmla="*/ 2147483647 h 571"/>
              <a:gd name="T44" fmla="*/ 2147483647 w 332"/>
              <a:gd name="T45" fmla="*/ 2147483647 h 571"/>
              <a:gd name="T46" fmla="*/ 2147483647 w 332"/>
              <a:gd name="T47" fmla="*/ 2147483647 h 571"/>
              <a:gd name="T48" fmla="*/ 2147483647 w 332"/>
              <a:gd name="T49" fmla="*/ 2147483647 h 571"/>
              <a:gd name="T50" fmla="*/ 2147483647 w 332"/>
              <a:gd name="T51" fmla="*/ 2147483647 h 571"/>
              <a:gd name="T52" fmla="*/ 2147483647 w 332"/>
              <a:gd name="T53" fmla="*/ 2147483647 h 571"/>
              <a:gd name="T54" fmla="*/ 2147483647 w 332"/>
              <a:gd name="T55" fmla="*/ 2147483647 h 571"/>
              <a:gd name="T56" fmla="*/ 2147483647 w 332"/>
              <a:gd name="T57" fmla="*/ 2147483647 h 571"/>
              <a:gd name="T58" fmla="*/ 2147483647 w 332"/>
              <a:gd name="T59" fmla="*/ 2147483647 h 571"/>
              <a:gd name="T60" fmla="*/ 2147483647 w 332"/>
              <a:gd name="T61" fmla="*/ 2147483647 h 571"/>
              <a:gd name="T62" fmla="*/ 2147483647 w 332"/>
              <a:gd name="T63" fmla="*/ 2147483647 h 571"/>
              <a:gd name="T64" fmla="*/ 2147483647 w 332"/>
              <a:gd name="T65" fmla="*/ 2147483647 h 571"/>
              <a:gd name="T66" fmla="*/ 2147483647 w 332"/>
              <a:gd name="T67" fmla="*/ 2147483647 h 571"/>
              <a:gd name="T68" fmla="*/ 2147483647 w 332"/>
              <a:gd name="T69" fmla="*/ 0 h 571"/>
              <a:gd name="T70" fmla="*/ 0 w 332"/>
              <a:gd name="T71" fmla="*/ 0 h 57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32"/>
              <a:gd name="T109" fmla="*/ 0 h 571"/>
              <a:gd name="T110" fmla="*/ 332 w 332"/>
              <a:gd name="T111" fmla="*/ 571 h 57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32" h="571">
                <a:moveTo>
                  <a:pt x="0" y="0"/>
                </a:moveTo>
                <a:lnTo>
                  <a:pt x="3" y="547"/>
                </a:lnTo>
                <a:lnTo>
                  <a:pt x="15" y="547"/>
                </a:lnTo>
                <a:lnTo>
                  <a:pt x="22" y="552"/>
                </a:lnTo>
                <a:lnTo>
                  <a:pt x="33" y="557"/>
                </a:lnTo>
                <a:lnTo>
                  <a:pt x="44" y="557"/>
                </a:lnTo>
                <a:lnTo>
                  <a:pt x="51" y="561"/>
                </a:lnTo>
                <a:lnTo>
                  <a:pt x="63" y="561"/>
                </a:lnTo>
                <a:lnTo>
                  <a:pt x="70" y="566"/>
                </a:lnTo>
                <a:lnTo>
                  <a:pt x="81" y="566"/>
                </a:lnTo>
                <a:lnTo>
                  <a:pt x="92" y="566"/>
                </a:lnTo>
                <a:lnTo>
                  <a:pt x="99" y="571"/>
                </a:lnTo>
                <a:lnTo>
                  <a:pt x="110" y="571"/>
                </a:lnTo>
                <a:lnTo>
                  <a:pt x="122" y="571"/>
                </a:lnTo>
                <a:lnTo>
                  <a:pt x="133" y="571"/>
                </a:lnTo>
                <a:lnTo>
                  <a:pt x="140" y="571"/>
                </a:lnTo>
                <a:lnTo>
                  <a:pt x="151" y="571"/>
                </a:lnTo>
                <a:lnTo>
                  <a:pt x="162" y="571"/>
                </a:lnTo>
                <a:lnTo>
                  <a:pt x="173" y="571"/>
                </a:lnTo>
                <a:lnTo>
                  <a:pt x="181" y="571"/>
                </a:lnTo>
                <a:lnTo>
                  <a:pt x="192" y="571"/>
                </a:lnTo>
                <a:lnTo>
                  <a:pt x="203" y="571"/>
                </a:lnTo>
                <a:lnTo>
                  <a:pt x="214" y="566"/>
                </a:lnTo>
                <a:lnTo>
                  <a:pt x="225" y="566"/>
                </a:lnTo>
                <a:lnTo>
                  <a:pt x="232" y="566"/>
                </a:lnTo>
                <a:lnTo>
                  <a:pt x="243" y="561"/>
                </a:lnTo>
                <a:lnTo>
                  <a:pt x="254" y="561"/>
                </a:lnTo>
                <a:lnTo>
                  <a:pt x="265" y="557"/>
                </a:lnTo>
                <a:lnTo>
                  <a:pt x="277" y="552"/>
                </a:lnTo>
                <a:lnTo>
                  <a:pt x="288" y="552"/>
                </a:lnTo>
                <a:lnTo>
                  <a:pt x="299" y="547"/>
                </a:lnTo>
                <a:lnTo>
                  <a:pt x="310" y="543"/>
                </a:lnTo>
                <a:lnTo>
                  <a:pt x="321" y="543"/>
                </a:lnTo>
                <a:lnTo>
                  <a:pt x="332" y="538"/>
                </a:lnTo>
                <a:lnTo>
                  <a:pt x="332" y="0"/>
                </a:lnTo>
                <a:lnTo>
                  <a:pt x="0" y="0"/>
                </a:lnTo>
                <a:close/>
              </a:path>
            </a:pathLst>
          </a:custGeom>
          <a:solidFill>
            <a:srgbClr val="FFFF14"/>
          </a:solidFill>
          <a:ln w="0">
            <a:solidFill>
              <a:srgbClr val="000000"/>
            </a:solidFill>
            <a:round/>
            <a:headEnd/>
            <a:tailEnd/>
          </a:ln>
        </p:spPr>
        <p:txBody>
          <a:bodyPr/>
          <a:lstStyle/>
          <a:p>
            <a:endParaRPr lang="en-GB" dirty="0">
              <a:solidFill>
                <a:srgbClr val="000000"/>
              </a:solidFill>
            </a:endParaRPr>
          </a:p>
        </p:txBody>
      </p:sp>
      <p:sp>
        <p:nvSpPr>
          <p:cNvPr id="54364" name="Freeform 92"/>
          <p:cNvSpPr>
            <a:spLocks/>
          </p:cNvSpPr>
          <p:nvPr/>
        </p:nvSpPr>
        <p:spPr bwMode="auto">
          <a:xfrm>
            <a:off x="676275" y="3759200"/>
            <a:ext cx="161925" cy="207963"/>
          </a:xfrm>
          <a:custGeom>
            <a:avLst/>
            <a:gdLst>
              <a:gd name="T0" fmla="*/ 2147483647 w 110"/>
              <a:gd name="T1" fmla="*/ 2147483647 h 131"/>
              <a:gd name="T2" fmla="*/ 2147483647 w 110"/>
              <a:gd name="T3" fmla="*/ 2147483647 h 131"/>
              <a:gd name="T4" fmla="*/ 2147483647 w 110"/>
              <a:gd name="T5" fmla="*/ 2147483647 h 131"/>
              <a:gd name="T6" fmla="*/ 2147483647 w 110"/>
              <a:gd name="T7" fmla="*/ 2147483647 h 131"/>
              <a:gd name="T8" fmla="*/ 2147483647 w 110"/>
              <a:gd name="T9" fmla="*/ 2147483647 h 131"/>
              <a:gd name="T10" fmla="*/ 2147483647 w 110"/>
              <a:gd name="T11" fmla="*/ 2147483647 h 131"/>
              <a:gd name="T12" fmla="*/ 2147483647 w 110"/>
              <a:gd name="T13" fmla="*/ 2147483647 h 131"/>
              <a:gd name="T14" fmla="*/ 2147483647 w 110"/>
              <a:gd name="T15" fmla="*/ 2147483647 h 131"/>
              <a:gd name="T16" fmla="*/ 2147483647 w 110"/>
              <a:gd name="T17" fmla="*/ 2147483647 h 131"/>
              <a:gd name="T18" fmla="*/ 2147483647 w 110"/>
              <a:gd name="T19" fmla="*/ 2147483647 h 131"/>
              <a:gd name="T20" fmla="*/ 2147483647 w 110"/>
              <a:gd name="T21" fmla="*/ 2147483647 h 131"/>
              <a:gd name="T22" fmla="*/ 2147483647 w 110"/>
              <a:gd name="T23" fmla="*/ 2147483647 h 131"/>
              <a:gd name="T24" fmla="*/ 2147483647 w 110"/>
              <a:gd name="T25" fmla="*/ 2147483647 h 131"/>
              <a:gd name="T26" fmla="*/ 2147483647 w 110"/>
              <a:gd name="T27" fmla="*/ 2147483647 h 131"/>
              <a:gd name="T28" fmla="*/ 2147483647 w 110"/>
              <a:gd name="T29" fmla="*/ 2147483647 h 131"/>
              <a:gd name="T30" fmla="*/ 2147483647 w 110"/>
              <a:gd name="T31" fmla="*/ 2147483647 h 131"/>
              <a:gd name="T32" fmla="*/ 2147483647 w 110"/>
              <a:gd name="T33" fmla="*/ 2147483647 h 131"/>
              <a:gd name="T34" fmla="*/ 0 w 110"/>
              <a:gd name="T35" fmla="*/ 2147483647 h 131"/>
              <a:gd name="T36" fmla="*/ 0 w 110"/>
              <a:gd name="T37" fmla="*/ 2147483647 h 131"/>
              <a:gd name="T38" fmla="*/ 0 w 110"/>
              <a:gd name="T39" fmla="*/ 2147483647 h 131"/>
              <a:gd name="T40" fmla="*/ 0 w 110"/>
              <a:gd name="T41" fmla="*/ 2147483647 h 131"/>
              <a:gd name="T42" fmla="*/ 0 w 110"/>
              <a:gd name="T43" fmla="*/ 2147483647 h 131"/>
              <a:gd name="T44" fmla="*/ 0 w 110"/>
              <a:gd name="T45" fmla="*/ 2147483647 h 131"/>
              <a:gd name="T46" fmla="*/ 2147483647 w 110"/>
              <a:gd name="T47" fmla="*/ 2147483647 h 131"/>
              <a:gd name="T48" fmla="*/ 2147483647 w 110"/>
              <a:gd name="T49" fmla="*/ 2147483647 h 131"/>
              <a:gd name="T50" fmla="*/ 2147483647 w 110"/>
              <a:gd name="T51" fmla="*/ 2147483647 h 131"/>
              <a:gd name="T52" fmla="*/ 2147483647 w 110"/>
              <a:gd name="T53" fmla="*/ 2147483647 h 131"/>
              <a:gd name="T54" fmla="*/ 2147483647 w 110"/>
              <a:gd name="T55" fmla="*/ 2147483647 h 131"/>
              <a:gd name="T56" fmla="*/ 2147483647 w 110"/>
              <a:gd name="T57" fmla="*/ 2147483647 h 131"/>
              <a:gd name="T58" fmla="*/ 2147483647 w 110"/>
              <a:gd name="T59" fmla="*/ 0 h 131"/>
              <a:gd name="T60" fmla="*/ 2147483647 w 110"/>
              <a:gd name="T61" fmla="*/ 0 h 131"/>
              <a:gd name="T62" fmla="*/ 2147483647 w 110"/>
              <a:gd name="T63" fmla="*/ 2147483647 h 131"/>
              <a:gd name="T64" fmla="*/ 2147483647 w 110"/>
              <a:gd name="T65" fmla="*/ 2147483647 h 13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0"/>
              <a:gd name="T100" fmla="*/ 0 h 131"/>
              <a:gd name="T101" fmla="*/ 110 w 110"/>
              <a:gd name="T102" fmla="*/ 131 h 131"/>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0" h="131">
                <a:moveTo>
                  <a:pt x="55" y="5"/>
                </a:moveTo>
                <a:lnTo>
                  <a:pt x="66" y="14"/>
                </a:lnTo>
                <a:lnTo>
                  <a:pt x="73" y="23"/>
                </a:lnTo>
                <a:lnTo>
                  <a:pt x="81" y="33"/>
                </a:lnTo>
                <a:lnTo>
                  <a:pt x="88" y="42"/>
                </a:lnTo>
                <a:lnTo>
                  <a:pt x="99" y="51"/>
                </a:lnTo>
                <a:lnTo>
                  <a:pt x="107" y="65"/>
                </a:lnTo>
                <a:lnTo>
                  <a:pt x="110" y="89"/>
                </a:lnTo>
                <a:lnTo>
                  <a:pt x="110" y="112"/>
                </a:lnTo>
                <a:lnTo>
                  <a:pt x="99" y="131"/>
                </a:lnTo>
                <a:lnTo>
                  <a:pt x="73" y="131"/>
                </a:lnTo>
                <a:lnTo>
                  <a:pt x="55" y="126"/>
                </a:lnTo>
                <a:lnTo>
                  <a:pt x="44" y="122"/>
                </a:lnTo>
                <a:lnTo>
                  <a:pt x="33" y="112"/>
                </a:lnTo>
                <a:lnTo>
                  <a:pt x="22" y="108"/>
                </a:lnTo>
                <a:lnTo>
                  <a:pt x="11" y="98"/>
                </a:lnTo>
                <a:lnTo>
                  <a:pt x="3" y="89"/>
                </a:lnTo>
                <a:lnTo>
                  <a:pt x="0" y="84"/>
                </a:lnTo>
                <a:lnTo>
                  <a:pt x="0" y="75"/>
                </a:lnTo>
                <a:lnTo>
                  <a:pt x="0" y="65"/>
                </a:lnTo>
                <a:lnTo>
                  <a:pt x="0" y="56"/>
                </a:lnTo>
                <a:lnTo>
                  <a:pt x="0" y="47"/>
                </a:lnTo>
                <a:lnTo>
                  <a:pt x="0" y="37"/>
                </a:lnTo>
                <a:lnTo>
                  <a:pt x="3" y="33"/>
                </a:lnTo>
                <a:lnTo>
                  <a:pt x="3" y="23"/>
                </a:lnTo>
                <a:lnTo>
                  <a:pt x="11" y="19"/>
                </a:lnTo>
                <a:lnTo>
                  <a:pt x="14" y="9"/>
                </a:lnTo>
                <a:lnTo>
                  <a:pt x="22" y="5"/>
                </a:lnTo>
                <a:lnTo>
                  <a:pt x="29" y="5"/>
                </a:lnTo>
                <a:lnTo>
                  <a:pt x="33" y="0"/>
                </a:lnTo>
                <a:lnTo>
                  <a:pt x="40" y="0"/>
                </a:lnTo>
                <a:lnTo>
                  <a:pt x="47" y="5"/>
                </a:lnTo>
                <a:lnTo>
                  <a:pt x="55" y="5"/>
                </a:lnTo>
                <a:close/>
              </a:path>
            </a:pathLst>
          </a:custGeom>
          <a:solidFill>
            <a:srgbClr val="FFC283"/>
          </a:solidFill>
          <a:ln w="0">
            <a:solidFill>
              <a:srgbClr val="000000"/>
            </a:solidFill>
            <a:round/>
            <a:headEnd/>
            <a:tailEnd/>
          </a:ln>
        </p:spPr>
        <p:txBody>
          <a:bodyPr/>
          <a:lstStyle/>
          <a:p>
            <a:endParaRPr lang="en-GB" dirty="0">
              <a:solidFill>
                <a:srgbClr val="000000"/>
              </a:solidFill>
            </a:endParaRPr>
          </a:p>
        </p:txBody>
      </p:sp>
      <p:sp>
        <p:nvSpPr>
          <p:cNvPr id="54365" name="Freeform 93"/>
          <p:cNvSpPr>
            <a:spLocks/>
          </p:cNvSpPr>
          <p:nvPr/>
        </p:nvSpPr>
        <p:spPr bwMode="auto">
          <a:xfrm>
            <a:off x="681038" y="3975100"/>
            <a:ext cx="173037" cy="185738"/>
          </a:xfrm>
          <a:custGeom>
            <a:avLst/>
            <a:gdLst>
              <a:gd name="T0" fmla="*/ 2147483647 w 118"/>
              <a:gd name="T1" fmla="*/ 0 h 117"/>
              <a:gd name="T2" fmla="*/ 2147483647 w 118"/>
              <a:gd name="T3" fmla="*/ 0 h 117"/>
              <a:gd name="T4" fmla="*/ 2147483647 w 118"/>
              <a:gd name="T5" fmla="*/ 2147483647 h 117"/>
              <a:gd name="T6" fmla="*/ 2147483647 w 118"/>
              <a:gd name="T7" fmla="*/ 2147483647 h 117"/>
              <a:gd name="T8" fmla="*/ 2147483647 w 118"/>
              <a:gd name="T9" fmla="*/ 2147483647 h 117"/>
              <a:gd name="T10" fmla="*/ 2147483647 w 118"/>
              <a:gd name="T11" fmla="*/ 2147483647 h 117"/>
              <a:gd name="T12" fmla="*/ 2147483647 w 118"/>
              <a:gd name="T13" fmla="*/ 2147483647 h 117"/>
              <a:gd name="T14" fmla="*/ 2147483647 w 118"/>
              <a:gd name="T15" fmla="*/ 2147483647 h 117"/>
              <a:gd name="T16" fmla="*/ 2147483647 w 118"/>
              <a:gd name="T17" fmla="*/ 2147483647 h 117"/>
              <a:gd name="T18" fmla="*/ 2147483647 w 118"/>
              <a:gd name="T19" fmla="*/ 2147483647 h 117"/>
              <a:gd name="T20" fmla="*/ 2147483647 w 118"/>
              <a:gd name="T21" fmla="*/ 2147483647 h 117"/>
              <a:gd name="T22" fmla="*/ 2147483647 w 118"/>
              <a:gd name="T23" fmla="*/ 2147483647 h 117"/>
              <a:gd name="T24" fmla="*/ 2147483647 w 118"/>
              <a:gd name="T25" fmla="*/ 2147483647 h 117"/>
              <a:gd name="T26" fmla="*/ 2147483647 w 118"/>
              <a:gd name="T27" fmla="*/ 2147483647 h 117"/>
              <a:gd name="T28" fmla="*/ 2147483647 w 118"/>
              <a:gd name="T29" fmla="*/ 2147483647 h 117"/>
              <a:gd name="T30" fmla="*/ 2147483647 w 118"/>
              <a:gd name="T31" fmla="*/ 2147483647 h 117"/>
              <a:gd name="T32" fmla="*/ 2147483647 w 118"/>
              <a:gd name="T33" fmla="*/ 2147483647 h 117"/>
              <a:gd name="T34" fmla="*/ 2147483647 w 118"/>
              <a:gd name="T35" fmla="*/ 2147483647 h 117"/>
              <a:gd name="T36" fmla="*/ 2147483647 w 118"/>
              <a:gd name="T37" fmla="*/ 2147483647 h 117"/>
              <a:gd name="T38" fmla="*/ 2147483647 w 118"/>
              <a:gd name="T39" fmla="*/ 2147483647 h 117"/>
              <a:gd name="T40" fmla="*/ 2147483647 w 118"/>
              <a:gd name="T41" fmla="*/ 2147483647 h 117"/>
              <a:gd name="T42" fmla="*/ 2147483647 w 118"/>
              <a:gd name="T43" fmla="*/ 2147483647 h 117"/>
              <a:gd name="T44" fmla="*/ 2147483647 w 118"/>
              <a:gd name="T45" fmla="*/ 2147483647 h 117"/>
              <a:gd name="T46" fmla="*/ 2147483647 w 118"/>
              <a:gd name="T47" fmla="*/ 2147483647 h 117"/>
              <a:gd name="T48" fmla="*/ 2147483647 w 118"/>
              <a:gd name="T49" fmla="*/ 2147483647 h 117"/>
              <a:gd name="T50" fmla="*/ 2147483647 w 118"/>
              <a:gd name="T51" fmla="*/ 2147483647 h 117"/>
              <a:gd name="T52" fmla="*/ 2147483647 w 118"/>
              <a:gd name="T53" fmla="*/ 2147483647 h 117"/>
              <a:gd name="T54" fmla="*/ 2147483647 w 118"/>
              <a:gd name="T55" fmla="*/ 2147483647 h 117"/>
              <a:gd name="T56" fmla="*/ 2147483647 w 118"/>
              <a:gd name="T57" fmla="*/ 2147483647 h 117"/>
              <a:gd name="T58" fmla="*/ 2147483647 w 118"/>
              <a:gd name="T59" fmla="*/ 2147483647 h 117"/>
              <a:gd name="T60" fmla="*/ 2147483647 w 118"/>
              <a:gd name="T61" fmla="*/ 2147483647 h 117"/>
              <a:gd name="T62" fmla="*/ 2147483647 w 118"/>
              <a:gd name="T63" fmla="*/ 2147483647 h 117"/>
              <a:gd name="T64" fmla="*/ 0 w 118"/>
              <a:gd name="T65" fmla="*/ 2147483647 h 117"/>
              <a:gd name="T66" fmla="*/ 0 w 118"/>
              <a:gd name="T67" fmla="*/ 2147483647 h 117"/>
              <a:gd name="T68" fmla="*/ 0 w 118"/>
              <a:gd name="T69" fmla="*/ 2147483647 h 117"/>
              <a:gd name="T70" fmla="*/ 2147483647 w 118"/>
              <a:gd name="T71" fmla="*/ 2147483647 h 117"/>
              <a:gd name="T72" fmla="*/ 2147483647 w 118"/>
              <a:gd name="T73" fmla="*/ 2147483647 h 117"/>
              <a:gd name="T74" fmla="*/ 2147483647 w 118"/>
              <a:gd name="T75" fmla="*/ 2147483647 h 117"/>
              <a:gd name="T76" fmla="*/ 2147483647 w 118"/>
              <a:gd name="T77" fmla="*/ 2147483647 h 117"/>
              <a:gd name="T78" fmla="*/ 2147483647 w 118"/>
              <a:gd name="T79" fmla="*/ 2147483647 h 117"/>
              <a:gd name="T80" fmla="*/ 2147483647 w 118"/>
              <a:gd name="T81" fmla="*/ 2147483647 h 117"/>
              <a:gd name="T82" fmla="*/ 2147483647 w 118"/>
              <a:gd name="T83" fmla="*/ 2147483647 h 117"/>
              <a:gd name="T84" fmla="*/ 2147483647 w 118"/>
              <a:gd name="T85" fmla="*/ 2147483647 h 117"/>
              <a:gd name="T86" fmla="*/ 2147483647 w 118"/>
              <a:gd name="T87" fmla="*/ 2147483647 h 117"/>
              <a:gd name="T88" fmla="*/ 2147483647 w 118"/>
              <a:gd name="T89" fmla="*/ 2147483647 h 117"/>
              <a:gd name="T90" fmla="*/ 2147483647 w 118"/>
              <a:gd name="T91" fmla="*/ 0 h 117"/>
              <a:gd name="T92" fmla="*/ 2147483647 w 118"/>
              <a:gd name="T93" fmla="*/ 0 h 1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18"/>
              <a:gd name="T142" fmla="*/ 0 h 117"/>
              <a:gd name="T143" fmla="*/ 118 w 118"/>
              <a:gd name="T144" fmla="*/ 117 h 1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18" h="117">
                <a:moveTo>
                  <a:pt x="19" y="0"/>
                </a:moveTo>
                <a:lnTo>
                  <a:pt x="44" y="0"/>
                </a:lnTo>
                <a:lnTo>
                  <a:pt x="56" y="4"/>
                </a:lnTo>
                <a:lnTo>
                  <a:pt x="70" y="9"/>
                </a:lnTo>
                <a:lnTo>
                  <a:pt x="81" y="14"/>
                </a:lnTo>
                <a:lnTo>
                  <a:pt x="92" y="18"/>
                </a:lnTo>
                <a:lnTo>
                  <a:pt x="100" y="23"/>
                </a:lnTo>
                <a:lnTo>
                  <a:pt x="111" y="32"/>
                </a:lnTo>
                <a:lnTo>
                  <a:pt x="115" y="42"/>
                </a:lnTo>
                <a:lnTo>
                  <a:pt x="115" y="56"/>
                </a:lnTo>
                <a:lnTo>
                  <a:pt x="115" y="65"/>
                </a:lnTo>
                <a:lnTo>
                  <a:pt x="115" y="75"/>
                </a:lnTo>
                <a:lnTo>
                  <a:pt x="115" y="84"/>
                </a:lnTo>
                <a:lnTo>
                  <a:pt x="118" y="98"/>
                </a:lnTo>
                <a:lnTo>
                  <a:pt x="118" y="117"/>
                </a:lnTo>
                <a:lnTo>
                  <a:pt x="107" y="117"/>
                </a:lnTo>
                <a:lnTo>
                  <a:pt x="104" y="117"/>
                </a:lnTo>
                <a:lnTo>
                  <a:pt x="92" y="117"/>
                </a:lnTo>
                <a:lnTo>
                  <a:pt x="89" y="117"/>
                </a:lnTo>
                <a:lnTo>
                  <a:pt x="78" y="112"/>
                </a:lnTo>
                <a:lnTo>
                  <a:pt x="74" y="112"/>
                </a:lnTo>
                <a:lnTo>
                  <a:pt x="67" y="112"/>
                </a:lnTo>
                <a:lnTo>
                  <a:pt x="63" y="112"/>
                </a:lnTo>
                <a:lnTo>
                  <a:pt x="52" y="112"/>
                </a:lnTo>
                <a:lnTo>
                  <a:pt x="48" y="107"/>
                </a:lnTo>
                <a:lnTo>
                  <a:pt x="41" y="107"/>
                </a:lnTo>
                <a:lnTo>
                  <a:pt x="33" y="107"/>
                </a:lnTo>
                <a:lnTo>
                  <a:pt x="26" y="107"/>
                </a:lnTo>
                <a:lnTo>
                  <a:pt x="19" y="103"/>
                </a:lnTo>
                <a:lnTo>
                  <a:pt x="15" y="98"/>
                </a:lnTo>
                <a:lnTo>
                  <a:pt x="8" y="93"/>
                </a:lnTo>
                <a:lnTo>
                  <a:pt x="4" y="89"/>
                </a:lnTo>
                <a:lnTo>
                  <a:pt x="0" y="84"/>
                </a:lnTo>
                <a:lnTo>
                  <a:pt x="0" y="75"/>
                </a:lnTo>
                <a:lnTo>
                  <a:pt x="0" y="70"/>
                </a:lnTo>
                <a:lnTo>
                  <a:pt x="4" y="65"/>
                </a:lnTo>
                <a:lnTo>
                  <a:pt x="4" y="56"/>
                </a:lnTo>
                <a:lnTo>
                  <a:pt x="4" y="51"/>
                </a:lnTo>
                <a:lnTo>
                  <a:pt x="4" y="46"/>
                </a:lnTo>
                <a:lnTo>
                  <a:pt x="4" y="37"/>
                </a:lnTo>
                <a:lnTo>
                  <a:pt x="8" y="32"/>
                </a:lnTo>
                <a:lnTo>
                  <a:pt x="8" y="23"/>
                </a:lnTo>
                <a:lnTo>
                  <a:pt x="8" y="18"/>
                </a:lnTo>
                <a:lnTo>
                  <a:pt x="11" y="14"/>
                </a:lnTo>
                <a:lnTo>
                  <a:pt x="15" y="9"/>
                </a:lnTo>
                <a:lnTo>
                  <a:pt x="19" y="0"/>
                </a:lnTo>
                <a:close/>
              </a:path>
            </a:pathLst>
          </a:custGeom>
          <a:solidFill>
            <a:srgbClr val="FFC283"/>
          </a:solidFill>
          <a:ln w="0">
            <a:solidFill>
              <a:srgbClr val="000000"/>
            </a:solidFill>
            <a:round/>
            <a:headEnd/>
            <a:tailEnd/>
          </a:ln>
        </p:spPr>
        <p:txBody>
          <a:bodyPr/>
          <a:lstStyle/>
          <a:p>
            <a:endParaRPr lang="en-GB" dirty="0">
              <a:solidFill>
                <a:srgbClr val="000000"/>
              </a:solidFill>
            </a:endParaRPr>
          </a:p>
        </p:txBody>
      </p:sp>
      <p:sp>
        <p:nvSpPr>
          <p:cNvPr id="54366" name="Freeform 94"/>
          <p:cNvSpPr>
            <a:spLocks/>
          </p:cNvSpPr>
          <p:nvPr/>
        </p:nvSpPr>
        <p:spPr bwMode="auto">
          <a:xfrm>
            <a:off x="687388" y="4160838"/>
            <a:ext cx="173037" cy="155575"/>
          </a:xfrm>
          <a:custGeom>
            <a:avLst/>
            <a:gdLst>
              <a:gd name="T0" fmla="*/ 2147483647 w 118"/>
              <a:gd name="T1" fmla="*/ 0 h 98"/>
              <a:gd name="T2" fmla="*/ 2147483647 w 118"/>
              <a:gd name="T3" fmla="*/ 0 h 98"/>
              <a:gd name="T4" fmla="*/ 2147483647 w 118"/>
              <a:gd name="T5" fmla="*/ 0 h 98"/>
              <a:gd name="T6" fmla="*/ 2147483647 w 118"/>
              <a:gd name="T7" fmla="*/ 2147483647 h 98"/>
              <a:gd name="T8" fmla="*/ 2147483647 w 118"/>
              <a:gd name="T9" fmla="*/ 2147483647 h 98"/>
              <a:gd name="T10" fmla="*/ 2147483647 w 118"/>
              <a:gd name="T11" fmla="*/ 2147483647 h 98"/>
              <a:gd name="T12" fmla="*/ 2147483647 w 118"/>
              <a:gd name="T13" fmla="*/ 2147483647 h 98"/>
              <a:gd name="T14" fmla="*/ 2147483647 w 118"/>
              <a:gd name="T15" fmla="*/ 2147483647 h 98"/>
              <a:gd name="T16" fmla="*/ 2147483647 w 118"/>
              <a:gd name="T17" fmla="*/ 2147483647 h 98"/>
              <a:gd name="T18" fmla="*/ 2147483647 w 118"/>
              <a:gd name="T19" fmla="*/ 2147483647 h 98"/>
              <a:gd name="T20" fmla="*/ 2147483647 w 118"/>
              <a:gd name="T21" fmla="*/ 2147483647 h 98"/>
              <a:gd name="T22" fmla="*/ 2147483647 w 118"/>
              <a:gd name="T23" fmla="*/ 2147483647 h 98"/>
              <a:gd name="T24" fmla="*/ 2147483647 w 118"/>
              <a:gd name="T25" fmla="*/ 2147483647 h 98"/>
              <a:gd name="T26" fmla="*/ 2147483647 w 118"/>
              <a:gd name="T27" fmla="*/ 2147483647 h 98"/>
              <a:gd name="T28" fmla="*/ 2147483647 w 118"/>
              <a:gd name="T29" fmla="*/ 2147483647 h 98"/>
              <a:gd name="T30" fmla="*/ 0 w 118"/>
              <a:gd name="T31" fmla="*/ 2147483647 h 98"/>
              <a:gd name="T32" fmla="*/ 0 w 118"/>
              <a:gd name="T33" fmla="*/ 2147483647 h 98"/>
              <a:gd name="T34" fmla="*/ 0 w 118"/>
              <a:gd name="T35" fmla="*/ 2147483647 h 98"/>
              <a:gd name="T36" fmla="*/ 0 w 118"/>
              <a:gd name="T37" fmla="*/ 2147483647 h 98"/>
              <a:gd name="T38" fmla="*/ 2147483647 w 118"/>
              <a:gd name="T39" fmla="*/ 2147483647 h 98"/>
              <a:gd name="T40" fmla="*/ 2147483647 w 118"/>
              <a:gd name="T41" fmla="*/ 2147483647 h 98"/>
              <a:gd name="T42" fmla="*/ 2147483647 w 118"/>
              <a:gd name="T43" fmla="*/ 2147483647 h 98"/>
              <a:gd name="T44" fmla="*/ 2147483647 w 118"/>
              <a:gd name="T45" fmla="*/ 2147483647 h 98"/>
              <a:gd name="T46" fmla="*/ 2147483647 w 118"/>
              <a:gd name="T47" fmla="*/ 2147483647 h 98"/>
              <a:gd name="T48" fmla="*/ 2147483647 w 118"/>
              <a:gd name="T49" fmla="*/ 2147483647 h 98"/>
              <a:gd name="T50" fmla="*/ 2147483647 w 118"/>
              <a:gd name="T51" fmla="*/ 0 h 98"/>
              <a:gd name="T52" fmla="*/ 2147483647 w 118"/>
              <a:gd name="T53" fmla="*/ 0 h 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18"/>
              <a:gd name="T82" fmla="*/ 0 h 98"/>
              <a:gd name="T83" fmla="*/ 118 w 118"/>
              <a:gd name="T84" fmla="*/ 98 h 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18" h="98">
                <a:moveTo>
                  <a:pt x="26" y="0"/>
                </a:moveTo>
                <a:lnTo>
                  <a:pt x="44" y="0"/>
                </a:lnTo>
                <a:lnTo>
                  <a:pt x="63" y="0"/>
                </a:lnTo>
                <a:lnTo>
                  <a:pt x="81" y="4"/>
                </a:lnTo>
                <a:lnTo>
                  <a:pt x="100" y="9"/>
                </a:lnTo>
                <a:lnTo>
                  <a:pt x="118" y="9"/>
                </a:lnTo>
                <a:lnTo>
                  <a:pt x="114" y="98"/>
                </a:lnTo>
                <a:lnTo>
                  <a:pt x="100" y="98"/>
                </a:lnTo>
                <a:lnTo>
                  <a:pt x="81" y="98"/>
                </a:lnTo>
                <a:lnTo>
                  <a:pt x="63" y="98"/>
                </a:lnTo>
                <a:lnTo>
                  <a:pt x="44" y="98"/>
                </a:lnTo>
                <a:lnTo>
                  <a:pt x="29" y="93"/>
                </a:lnTo>
                <a:lnTo>
                  <a:pt x="11" y="93"/>
                </a:lnTo>
                <a:lnTo>
                  <a:pt x="4" y="84"/>
                </a:lnTo>
                <a:lnTo>
                  <a:pt x="4" y="79"/>
                </a:lnTo>
                <a:lnTo>
                  <a:pt x="0" y="70"/>
                </a:lnTo>
                <a:lnTo>
                  <a:pt x="0" y="65"/>
                </a:lnTo>
                <a:lnTo>
                  <a:pt x="0" y="56"/>
                </a:lnTo>
                <a:lnTo>
                  <a:pt x="0" y="47"/>
                </a:lnTo>
                <a:lnTo>
                  <a:pt x="4" y="37"/>
                </a:lnTo>
                <a:lnTo>
                  <a:pt x="4" y="32"/>
                </a:lnTo>
                <a:lnTo>
                  <a:pt x="7" y="23"/>
                </a:lnTo>
                <a:lnTo>
                  <a:pt x="7" y="14"/>
                </a:lnTo>
                <a:lnTo>
                  <a:pt x="11" y="9"/>
                </a:lnTo>
                <a:lnTo>
                  <a:pt x="15" y="4"/>
                </a:lnTo>
                <a:lnTo>
                  <a:pt x="22" y="0"/>
                </a:lnTo>
                <a:lnTo>
                  <a:pt x="26" y="0"/>
                </a:lnTo>
                <a:close/>
              </a:path>
            </a:pathLst>
          </a:custGeom>
          <a:solidFill>
            <a:srgbClr val="FFC283"/>
          </a:solidFill>
          <a:ln w="0">
            <a:solidFill>
              <a:srgbClr val="000000"/>
            </a:solidFill>
            <a:round/>
            <a:headEnd/>
            <a:tailEnd/>
          </a:ln>
        </p:spPr>
        <p:txBody>
          <a:bodyPr/>
          <a:lstStyle/>
          <a:p>
            <a:endParaRPr lang="en-GB" dirty="0">
              <a:solidFill>
                <a:srgbClr val="000000"/>
              </a:solidFill>
            </a:endParaRPr>
          </a:p>
        </p:txBody>
      </p:sp>
      <p:sp>
        <p:nvSpPr>
          <p:cNvPr id="54367" name="Freeform 95"/>
          <p:cNvSpPr>
            <a:spLocks/>
          </p:cNvSpPr>
          <p:nvPr/>
        </p:nvSpPr>
        <p:spPr bwMode="auto">
          <a:xfrm>
            <a:off x="714375" y="4316413"/>
            <a:ext cx="161925" cy="149225"/>
          </a:xfrm>
          <a:custGeom>
            <a:avLst/>
            <a:gdLst>
              <a:gd name="T0" fmla="*/ 2147483647 w 111"/>
              <a:gd name="T1" fmla="*/ 0 h 94"/>
              <a:gd name="T2" fmla="*/ 2147483647 w 111"/>
              <a:gd name="T3" fmla="*/ 2147483647 h 94"/>
              <a:gd name="T4" fmla="*/ 2147483647 w 111"/>
              <a:gd name="T5" fmla="*/ 2147483647 h 94"/>
              <a:gd name="T6" fmla="*/ 2147483647 w 111"/>
              <a:gd name="T7" fmla="*/ 2147483647 h 94"/>
              <a:gd name="T8" fmla="*/ 2147483647 w 111"/>
              <a:gd name="T9" fmla="*/ 2147483647 h 94"/>
              <a:gd name="T10" fmla="*/ 2147483647 w 111"/>
              <a:gd name="T11" fmla="*/ 2147483647 h 94"/>
              <a:gd name="T12" fmla="*/ 2147483647 w 111"/>
              <a:gd name="T13" fmla="*/ 2147483647 h 94"/>
              <a:gd name="T14" fmla="*/ 2147483647 w 111"/>
              <a:gd name="T15" fmla="*/ 2147483647 h 94"/>
              <a:gd name="T16" fmla="*/ 2147483647 w 111"/>
              <a:gd name="T17" fmla="*/ 2147483647 h 94"/>
              <a:gd name="T18" fmla="*/ 2147483647 w 111"/>
              <a:gd name="T19" fmla="*/ 2147483647 h 94"/>
              <a:gd name="T20" fmla="*/ 2147483647 w 111"/>
              <a:gd name="T21" fmla="*/ 2147483647 h 94"/>
              <a:gd name="T22" fmla="*/ 2147483647 w 111"/>
              <a:gd name="T23" fmla="*/ 2147483647 h 94"/>
              <a:gd name="T24" fmla="*/ 2147483647 w 111"/>
              <a:gd name="T25" fmla="*/ 2147483647 h 94"/>
              <a:gd name="T26" fmla="*/ 2147483647 w 111"/>
              <a:gd name="T27" fmla="*/ 2147483647 h 94"/>
              <a:gd name="T28" fmla="*/ 2147483647 w 111"/>
              <a:gd name="T29" fmla="*/ 2147483647 h 94"/>
              <a:gd name="T30" fmla="*/ 0 w 111"/>
              <a:gd name="T31" fmla="*/ 2147483647 h 94"/>
              <a:gd name="T32" fmla="*/ 0 w 111"/>
              <a:gd name="T33" fmla="*/ 2147483647 h 94"/>
              <a:gd name="T34" fmla="*/ 0 w 111"/>
              <a:gd name="T35" fmla="*/ 2147483647 h 94"/>
              <a:gd name="T36" fmla="*/ 0 w 111"/>
              <a:gd name="T37" fmla="*/ 2147483647 h 94"/>
              <a:gd name="T38" fmla="*/ 0 w 111"/>
              <a:gd name="T39" fmla="*/ 2147483647 h 94"/>
              <a:gd name="T40" fmla="*/ 0 w 111"/>
              <a:gd name="T41" fmla="*/ 2147483647 h 94"/>
              <a:gd name="T42" fmla="*/ 0 w 111"/>
              <a:gd name="T43" fmla="*/ 2147483647 h 94"/>
              <a:gd name="T44" fmla="*/ 0 w 111"/>
              <a:gd name="T45" fmla="*/ 2147483647 h 94"/>
              <a:gd name="T46" fmla="*/ 2147483647 w 111"/>
              <a:gd name="T47" fmla="*/ 2147483647 h 94"/>
              <a:gd name="T48" fmla="*/ 2147483647 w 111"/>
              <a:gd name="T49" fmla="*/ 2147483647 h 94"/>
              <a:gd name="T50" fmla="*/ 2147483647 w 111"/>
              <a:gd name="T51" fmla="*/ 0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1"/>
              <a:gd name="T79" fmla="*/ 0 h 94"/>
              <a:gd name="T80" fmla="*/ 111 w 111"/>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1" h="94">
                <a:moveTo>
                  <a:pt x="15" y="0"/>
                </a:moveTo>
                <a:lnTo>
                  <a:pt x="59" y="5"/>
                </a:lnTo>
                <a:lnTo>
                  <a:pt x="70" y="9"/>
                </a:lnTo>
                <a:lnTo>
                  <a:pt x="85" y="19"/>
                </a:lnTo>
                <a:lnTo>
                  <a:pt x="96" y="23"/>
                </a:lnTo>
                <a:lnTo>
                  <a:pt x="100" y="33"/>
                </a:lnTo>
                <a:lnTo>
                  <a:pt x="107" y="42"/>
                </a:lnTo>
                <a:lnTo>
                  <a:pt x="111" y="56"/>
                </a:lnTo>
                <a:lnTo>
                  <a:pt x="111" y="66"/>
                </a:lnTo>
                <a:lnTo>
                  <a:pt x="107" y="80"/>
                </a:lnTo>
                <a:lnTo>
                  <a:pt x="104" y="89"/>
                </a:lnTo>
                <a:lnTo>
                  <a:pt x="96" y="94"/>
                </a:lnTo>
                <a:lnTo>
                  <a:pt x="85" y="94"/>
                </a:lnTo>
                <a:lnTo>
                  <a:pt x="8" y="75"/>
                </a:lnTo>
                <a:lnTo>
                  <a:pt x="4" y="70"/>
                </a:lnTo>
                <a:lnTo>
                  <a:pt x="0" y="61"/>
                </a:lnTo>
                <a:lnTo>
                  <a:pt x="0" y="56"/>
                </a:lnTo>
                <a:lnTo>
                  <a:pt x="0" y="47"/>
                </a:lnTo>
                <a:lnTo>
                  <a:pt x="0" y="42"/>
                </a:lnTo>
                <a:lnTo>
                  <a:pt x="0" y="33"/>
                </a:lnTo>
                <a:lnTo>
                  <a:pt x="0" y="28"/>
                </a:lnTo>
                <a:lnTo>
                  <a:pt x="0" y="23"/>
                </a:lnTo>
                <a:lnTo>
                  <a:pt x="0" y="14"/>
                </a:lnTo>
                <a:lnTo>
                  <a:pt x="4" y="9"/>
                </a:lnTo>
                <a:lnTo>
                  <a:pt x="8" y="5"/>
                </a:lnTo>
                <a:lnTo>
                  <a:pt x="15" y="0"/>
                </a:lnTo>
                <a:close/>
              </a:path>
            </a:pathLst>
          </a:custGeom>
          <a:solidFill>
            <a:srgbClr val="FFC283"/>
          </a:solidFill>
          <a:ln w="0">
            <a:solidFill>
              <a:srgbClr val="000000"/>
            </a:solidFill>
            <a:round/>
            <a:headEnd/>
            <a:tailEnd/>
          </a:ln>
        </p:spPr>
        <p:txBody>
          <a:bodyPr/>
          <a:lstStyle/>
          <a:p>
            <a:endParaRPr lang="en-GB" dirty="0">
              <a:solidFill>
                <a:srgbClr val="000000"/>
              </a:solidFill>
            </a:endParaRPr>
          </a:p>
        </p:txBody>
      </p:sp>
      <p:sp>
        <p:nvSpPr>
          <p:cNvPr id="54368" name="Freeform 96"/>
          <p:cNvSpPr>
            <a:spLocks/>
          </p:cNvSpPr>
          <p:nvPr/>
        </p:nvSpPr>
        <p:spPr bwMode="auto">
          <a:xfrm>
            <a:off x="752475" y="4011613"/>
            <a:ext cx="101600" cy="133350"/>
          </a:xfrm>
          <a:custGeom>
            <a:avLst/>
            <a:gdLst>
              <a:gd name="T0" fmla="*/ 2147483647 w 70"/>
              <a:gd name="T1" fmla="*/ 2147483647 h 84"/>
              <a:gd name="T2" fmla="*/ 2147483647 w 70"/>
              <a:gd name="T3" fmla="*/ 0 h 84"/>
              <a:gd name="T4" fmla="*/ 2147483647 w 70"/>
              <a:gd name="T5" fmla="*/ 0 h 84"/>
              <a:gd name="T6" fmla="*/ 2147483647 w 70"/>
              <a:gd name="T7" fmla="*/ 2147483647 h 84"/>
              <a:gd name="T8" fmla="*/ 2147483647 w 70"/>
              <a:gd name="T9" fmla="*/ 2147483647 h 84"/>
              <a:gd name="T10" fmla="*/ 2147483647 w 70"/>
              <a:gd name="T11" fmla="*/ 2147483647 h 84"/>
              <a:gd name="T12" fmla="*/ 2147483647 w 70"/>
              <a:gd name="T13" fmla="*/ 2147483647 h 84"/>
              <a:gd name="T14" fmla="*/ 2147483647 w 70"/>
              <a:gd name="T15" fmla="*/ 2147483647 h 84"/>
              <a:gd name="T16" fmla="*/ 2147483647 w 70"/>
              <a:gd name="T17" fmla="*/ 2147483647 h 84"/>
              <a:gd name="T18" fmla="*/ 0 w 70"/>
              <a:gd name="T19" fmla="*/ 2147483647 h 84"/>
              <a:gd name="T20" fmla="*/ 0 w 70"/>
              <a:gd name="T21" fmla="*/ 2147483647 h 84"/>
              <a:gd name="T22" fmla="*/ 2147483647 w 70"/>
              <a:gd name="T23" fmla="*/ 2147483647 h 84"/>
              <a:gd name="T24" fmla="*/ 2147483647 w 70"/>
              <a:gd name="T25" fmla="*/ 2147483647 h 84"/>
              <a:gd name="T26" fmla="*/ 2147483647 w 70"/>
              <a:gd name="T27" fmla="*/ 2147483647 h 84"/>
              <a:gd name="T28" fmla="*/ 2147483647 w 70"/>
              <a:gd name="T29" fmla="*/ 2147483647 h 84"/>
              <a:gd name="T30" fmla="*/ 2147483647 w 70"/>
              <a:gd name="T31" fmla="*/ 2147483647 h 84"/>
              <a:gd name="T32" fmla="*/ 2147483647 w 70"/>
              <a:gd name="T33" fmla="*/ 2147483647 h 84"/>
              <a:gd name="T34" fmla="*/ 2147483647 w 70"/>
              <a:gd name="T35" fmla="*/ 2147483647 h 84"/>
              <a:gd name="T36" fmla="*/ 2147483647 w 70"/>
              <a:gd name="T37" fmla="*/ 2147483647 h 84"/>
              <a:gd name="T38" fmla="*/ 2147483647 w 70"/>
              <a:gd name="T39" fmla="*/ 2147483647 h 84"/>
              <a:gd name="T40" fmla="*/ 2147483647 w 70"/>
              <a:gd name="T41" fmla="*/ 2147483647 h 84"/>
              <a:gd name="T42" fmla="*/ 2147483647 w 70"/>
              <a:gd name="T43" fmla="*/ 2147483647 h 84"/>
              <a:gd name="T44" fmla="*/ 2147483647 w 70"/>
              <a:gd name="T45" fmla="*/ 2147483647 h 84"/>
              <a:gd name="T46" fmla="*/ 2147483647 w 70"/>
              <a:gd name="T47" fmla="*/ 2147483647 h 84"/>
              <a:gd name="T48" fmla="*/ 2147483647 w 70"/>
              <a:gd name="T49" fmla="*/ 2147483647 h 84"/>
              <a:gd name="T50" fmla="*/ 2147483647 w 70"/>
              <a:gd name="T51" fmla="*/ 2147483647 h 8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84"/>
              <a:gd name="T80" fmla="*/ 70 w 70"/>
              <a:gd name="T81" fmla="*/ 84 h 8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84">
                <a:moveTo>
                  <a:pt x="48" y="14"/>
                </a:moveTo>
                <a:lnTo>
                  <a:pt x="26" y="0"/>
                </a:lnTo>
                <a:lnTo>
                  <a:pt x="19" y="0"/>
                </a:lnTo>
                <a:lnTo>
                  <a:pt x="15" y="9"/>
                </a:lnTo>
                <a:lnTo>
                  <a:pt x="8" y="19"/>
                </a:lnTo>
                <a:lnTo>
                  <a:pt x="8" y="23"/>
                </a:lnTo>
                <a:lnTo>
                  <a:pt x="4" y="33"/>
                </a:lnTo>
                <a:lnTo>
                  <a:pt x="4" y="38"/>
                </a:lnTo>
                <a:lnTo>
                  <a:pt x="4" y="42"/>
                </a:lnTo>
                <a:lnTo>
                  <a:pt x="0" y="47"/>
                </a:lnTo>
                <a:lnTo>
                  <a:pt x="0" y="56"/>
                </a:lnTo>
                <a:lnTo>
                  <a:pt x="4" y="61"/>
                </a:lnTo>
                <a:lnTo>
                  <a:pt x="4" y="66"/>
                </a:lnTo>
                <a:lnTo>
                  <a:pt x="8" y="75"/>
                </a:lnTo>
                <a:lnTo>
                  <a:pt x="56" y="84"/>
                </a:lnTo>
                <a:lnTo>
                  <a:pt x="63" y="80"/>
                </a:lnTo>
                <a:lnTo>
                  <a:pt x="67" y="70"/>
                </a:lnTo>
                <a:lnTo>
                  <a:pt x="70" y="61"/>
                </a:lnTo>
                <a:lnTo>
                  <a:pt x="70" y="52"/>
                </a:lnTo>
                <a:lnTo>
                  <a:pt x="70" y="47"/>
                </a:lnTo>
                <a:lnTo>
                  <a:pt x="70" y="42"/>
                </a:lnTo>
                <a:lnTo>
                  <a:pt x="67" y="33"/>
                </a:lnTo>
                <a:lnTo>
                  <a:pt x="67" y="28"/>
                </a:lnTo>
                <a:lnTo>
                  <a:pt x="48" y="14"/>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69" name="Freeform 97"/>
          <p:cNvSpPr>
            <a:spLocks/>
          </p:cNvSpPr>
          <p:nvPr/>
        </p:nvSpPr>
        <p:spPr bwMode="auto">
          <a:xfrm>
            <a:off x="779463" y="4175125"/>
            <a:ext cx="87312" cy="119063"/>
          </a:xfrm>
          <a:custGeom>
            <a:avLst/>
            <a:gdLst>
              <a:gd name="T0" fmla="*/ 2147483647 w 59"/>
              <a:gd name="T1" fmla="*/ 2147483647 h 75"/>
              <a:gd name="T2" fmla="*/ 2147483647 w 59"/>
              <a:gd name="T3" fmla="*/ 0 h 75"/>
              <a:gd name="T4" fmla="*/ 2147483647 w 59"/>
              <a:gd name="T5" fmla="*/ 0 h 75"/>
              <a:gd name="T6" fmla="*/ 2147483647 w 59"/>
              <a:gd name="T7" fmla="*/ 2147483647 h 75"/>
              <a:gd name="T8" fmla="*/ 0 w 59"/>
              <a:gd name="T9" fmla="*/ 2147483647 h 75"/>
              <a:gd name="T10" fmla="*/ 0 w 59"/>
              <a:gd name="T11" fmla="*/ 2147483647 h 75"/>
              <a:gd name="T12" fmla="*/ 0 w 59"/>
              <a:gd name="T13" fmla="*/ 2147483647 h 75"/>
              <a:gd name="T14" fmla="*/ 0 w 59"/>
              <a:gd name="T15" fmla="*/ 2147483647 h 75"/>
              <a:gd name="T16" fmla="*/ 0 w 59"/>
              <a:gd name="T17" fmla="*/ 2147483647 h 75"/>
              <a:gd name="T18" fmla="*/ 0 w 59"/>
              <a:gd name="T19" fmla="*/ 2147483647 h 75"/>
              <a:gd name="T20" fmla="*/ 0 w 59"/>
              <a:gd name="T21" fmla="*/ 2147483647 h 75"/>
              <a:gd name="T22" fmla="*/ 0 w 59"/>
              <a:gd name="T23" fmla="*/ 2147483647 h 75"/>
              <a:gd name="T24" fmla="*/ 2147483647 w 59"/>
              <a:gd name="T25" fmla="*/ 2147483647 h 75"/>
              <a:gd name="T26" fmla="*/ 2147483647 w 59"/>
              <a:gd name="T27" fmla="*/ 2147483647 h 75"/>
              <a:gd name="T28" fmla="*/ 2147483647 w 59"/>
              <a:gd name="T29" fmla="*/ 2147483647 h 75"/>
              <a:gd name="T30" fmla="*/ 2147483647 w 59"/>
              <a:gd name="T31" fmla="*/ 2147483647 h 75"/>
              <a:gd name="T32" fmla="*/ 2147483647 w 59"/>
              <a:gd name="T33" fmla="*/ 2147483647 h 75"/>
              <a:gd name="T34" fmla="*/ 2147483647 w 59"/>
              <a:gd name="T35" fmla="*/ 2147483647 h 75"/>
              <a:gd name="T36" fmla="*/ 2147483647 w 59"/>
              <a:gd name="T37" fmla="*/ 2147483647 h 75"/>
              <a:gd name="T38" fmla="*/ 2147483647 w 59"/>
              <a:gd name="T39" fmla="*/ 2147483647 h 75"/>
              <a:gd name="T40" fmla="*/ 2147483647 w 59"/>
              <a:gd name="T41" fmla="*/ 2147483647 h 75"/>
              <a:gd name="T42" fmla="*/ 2147483647 w 59"/>
              <a:gd name="T43" fmla="*/ 2147483647 h 75"/>
              <a:gd name="T44" fmla="*/ 2147483647 w 59"/>
              <a:gd name="T45" fmla="*/ 2147483647 h 75"/>
              <a:gd name="T46" fmla="*/ 2147483647 w 59"/>
              <a:gd name="T47" fmla="*/ 2147483647 h 75"/>
              <a:gd name="T48" fmla="*/ 2147483647 w 59"/>
              <a:gd name="T49" fmla="*/ 2147483647 h 7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9"/>
              <a:gd name="T76" fmla="*/ 0 h 75"/>
              <a:gd name="T77" fmla="*/ 59 w 59"/>
              <a:gd name="T78" fmla="*/ 75 h 7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9" h="75">
                <a:moveTo>
                  <a:pt x="37" y="9"/>
                </a:moveTo>
                <a:lnTo>
                  <a:pt x="11" y="0"/>
                </a:lnTo>
                <a:lnTo>
                  <a:pt x="7" y="0"/>
                </a:lnTo>
                <a:lnTo>
                  <a:pt x="3" y="9"/>
                </a:lnTo>
                <a:lnTo>
                  <a:pt x="0" y="19"/>
                </a:lnTo>
                <a:lnTo>
                  <a:pt x="0" y="23"/>
                </a:lnTo>
                <a:lnTo>
                  <a:pt x="0" y="33"/>
                </a:lnTo>
                <a:lnTo>
                  <a:pt x="0" y="38"/>
                </a:lnTo>
                <a:lnTo>
                  <a:pt x="0" y="47"/>
                </a:lnTo>
                <a:lnTo>
                  <a:pt x="0" y="52"/>
                </a:lnTo>
                <a:lnTo>
                  <a:pt x="0" y="56"/>
                </a:lnTo>
                <a:lnTo>
                  <a:pt x="0" y="61"/>
                </a:lnTo>
                <a:lnTo>
                  <a:pt x="3" y="70"/>
                </a:lnTo>
                <a:lnTo>
                  <a:pt x="51" y="75"/>
                </a:lnTo>
                <a:lnTo>
                  <a:pt x="55" y="66"/>
                </a:lnTo>
                <a:lnTo>
                  <a:pt x="59" y="61"/>
                </a:lnTo>
                <a:lnTo>
                  <a:pt x="59" y="52"/>
                </a:lnTo>
                <a:lnTo>
                  <a:pt x="59" y="42"/>
                </a:lnTo>
                <a:lnTo>
                  <a:pt x="59" y="33"/>
                </a:lnTo>
                <a:lnTo>
                  <a:pt x="55" y="23"/>
                </a:lnTo>
                <a:lnTo>
                  <a:pt x="51" y="19"/>
                </a:lnTo>
                <a:lnTo>
                  <a:pt x="48" y="19"/>
                </a:lnTo>
                <a:lnTo>
                  <a:pt x="37" y="9"/>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70" name="Freeform 98"/>
          <p:cNvSpPr>
            <a:spLocks/>
          </p:cNvSpPr>
          <p:nvPr/>
        </p:nvSpPr>
        <p:spPr bwMode="auto">
          <a:xfrm>
            <a:off x="795338" y="4352925"/>
            <a:ext cx="58737" cy="104775"/>
          </a:xfrm>
          <a:custGeom>
            <a:avLst/>
            <a:gdLst>
              <a:gd name="T0" fmla="*/ 2147483647 w 40"/>
              <a:gd name="T1" fmla="*/ 2147483647 h 66"/>
              <a:gd name="T2" fmla="*/ 2147483647 w 40"/>
              <a:gd name="T3" fmla="*/ 0 h 66"/>
              <a:gd name="T4" fmla="*/ 2147483647 w 40"/>
              <a:gd name="T5" fmla="*/ 2147483647 h 66"/>
              <a:gd name="T6" fmla="*/ 2147483647 w 40"/>
              <a:gd name="T7" fmla="*/ 2147483647 h 66"/>
              <a:gd name="T8" fmla="*/ 0 w 40"/>
              <a:gd name="T9" fmla="*/ 2147483647 h 66"/>
              <a:gd name="T10" fmla="*/ 0 w 40"/>
              <a:gd name="T11" fmla="*/ 2147483647 h 66"/>
              <a:gd name="T12" fmla="*/ 0 w 40"/>
              <a:gd name="T13" fmla="*/ 2147483647 h 66"/>
              <a:gd name="T14" fmla="*/ 0 w 40"/>
              <a:gd name="T15" fmla="*/ 2147483647 h 66"/>
              <a:gd name="T16" fmla="*/ 2147483647 w 40"/>
              <a:gd name="T17" fmla="*/ 2147483647 h 66"/>
              <a:gd name="T18" fmla="*/ 2147483647 w 40"/>
              <a:gd name="T19" fmla="*/ 2147483647 h 66"/>
              <a:gd name="T20" fmla="*/ 2147483647 w 40"/>
              <a:gd name="T21" fmla="*/ 2147483647 h 66"/>
              <a:gd name="T22" fmla="*/ 2147483647 w 40"/>
              <a:gd name="T23" fmla="*/ 2147483647 h 66"/>
              <a:gd name="T24" fmla="*/ 2147483647 w 40"/>
              <a:gd name="T25" fmla="*/ 2147483647 h 66"/>
              <a:gd name="T26" fmla="*/ 2147483647 w 40"/>
              <a:gd name="T27" fmla="*/ 2147483647 h 66"/>
              <a:gd name="T28" fmla="*/ 2147483647 w 40"/>
              <a:gd name="T29" fmla="*/ 2147483647 h 66"/>
              <a:gd name="T30" fmla="*/ 2147483647 w 40"/>
              <a:gd name="T31" fmla="*/ 2147483647 h 66"/>
              <a:gd name="T32" fmla="*/ 2147483647 w 40"/>
              <a:gd name="T33" fmla="*/ 2147483647 h 66"/>
              <a:gd name="T34" fmla="*/ 2147483647 w 40"/>
              <a:gd name="T35" fmla="*/ 2147483647 h 66"/>
              <a:gd name="T36" fmla="*/ 2147483647 w 40"/>
              <a:gd name="T37" fmla="*/ 2147483647 h 66"/>
              <a:gd name="T38" fmla="*/ 2147483647 w 40"/>
              <a:gd name="T39" fmla="*/ 2147483647 h 6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
              <a:gd name="T61" fmla="*/ 0 h 66"/>
              <a:gd name="T62" fmla="*/ 40 w 40"/>
              <a:gd name="T63" fmla="*/ 66 h 6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 h="66">
                <a:moveTo>
                  <a:pt x="26" y="14"/>
                </a:moveTo>
                <a:lnTo>
                  <a:pt x="7" y="0"/>
                </a:lnTo>
                <a:lnTo>
                  <a:pt x="3" y="5"/>
                </a:lnTo>
                <a:lnTo>
                  <a:pt x="3" y="14"/>
                </a:lnTo>
                <a:lnTo>
                  <a:pt x="0" y="24"/>
                </a:lnTo>
                <a:lnTo>
                  <a:pt x="0" y="28"/>
                </a:lnTo>
                <a:lnTo>
                  <a:pt x="0" y="38"/>
                </a:lnTo>
                <a:lnTo>
                  <a:pt x="0" y="47"/>
                </a:lnTo>
                <a:lnTo>
                  <a:pt x="3" y="57"/>
                </a:lnTo>
                <a:lnTo>
                  <a:pt x="7" y="61"/>
                </a:lnTo>
                <a:lnTo>
                  <a:pt x="37" y="66"/>
                </a:lnTo>
                <a:lnTo>
                  <a:pt x="40" y="61"/>
                </a:lnTo>
                <a:lnTo>
                  <a:pt x="40" y="52"/>
                </a:lnTo>
                <a:lnTo>
                  <a:pt x="40" y="47"/>
                </a:lnTo>
                <a:lnTo>
                  <a:pt x="40" y="38"/>
                </a:lnTo>
                <a:lnTo>
                  <a:pt x="40" y="33"/>
                </a:lnTo>
                <a:lnTo>
                  <a:pt x="37" y="28"/>
                </a:lnTo>
                <a:lnTo>
                  <a:pt x="26" y="14"/>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71" name="Freeform 99"/>
          <p:cNvSpPr>
            <a:spLocks/>
          </p:cNvSpPr>
          <p:nvPr/>
        </p:nvSpPr>
        <p:spPr bwMode="auto">
          <a:xfrm>
            <a:off x="730250" y="3811588"/>
            <a:ext cx="98425" cy="147637"/>
          </a:xfrm>
          <a:custGeom>
            <a:avLst/>
            <a:gdLst>
              <a:gd name="T0" fmla="*/ 2147483647 w 67"/>
              <a:gd name="T1" fmla="*/ 2147483647 h 93"/>
              <a:gd name="T2" fmla="*/ 2147483647 w 67"/>
              <a:gd name="T3" fmla="*/ 0 h 93"/>
              <a:gd name="T4" fmla="*/ 2147483647 w 67"/>
              <a:gd name="T5" fmla="*/ 0 h 93"/>
              <a:gd name="T6" fmla="*/ 2147483647 w 67"/>
              <a:gd name="T7" fmla="*/ 2147483647 h 93"/>
              <a:gd name="T8" fmla="*/ 2147483647 w 67"/>
              <a:gd name="T9" fmla="*/ 2147483647 h 93"/>
              <a:gd name="T10" fmla="*/ 2147483647 w 67"/>
              <a:gd name="T11" fmla="*/ 2147483647 h 93"/>
              <a:gd name="T12" fmla="*/ 2147483647 w 67"/>
              <a:gd name="T13" fmla="*/ 2147483647 h 93"/>
              <a:gd name="T14" fmla="*/ 2147483647 w 67"/>
              <a:gd name="T15" fmla="*/ 2147483647 h 93"/>
              <a:gd name="T16" fmla="*/ 0 w 67"/>
              <a:gd name="T17" fmla="*/ 2147483647 h 93"/>
              <a:gd name="T18" fmla="*/ 0 w 67"/>
              <a:gd name="T19" fmla="*/ 2147483647 h 93"/>
              <a:gd name="T20" fmla="*/ 0 w 67"/>
              <a:gd name="T21" fmla="*/ 2147483647 h 93"/>
              <a:gd name="T22" fmla="*/ 0 w 67"/>
              <a:gd name="T23" fmla="*/ 2147483647 h 93"/>
              <a:gd name="T24" fmla="*/ 2147483647 w 67"/>
              <a:gd name="T25" fmla="*/ 2147483647 h 93"/>
              <a:gd name="T26" fmla="*/ 2147483647 w 67"/>
              <a:gd name="T27" fmla="*/ 2147483647 h 93"/>
              <a:gd name="T28" fmla="*/ 2147483647 w 67"/>
              <a:gd name="T29" fmla="*/ 2147483647 h 93"/>
              <a:gd name="T30" fmla="*/ 2147483647 w 67"/>
              <a:gd name="T31" fmla="*/ 2147483647 h 93"/>
              <a:gd name="T32" fmla="*/ 2147483647 w 67"/>
              <a:gd name="T33" fmla="*/ 2147483647 h 93"/>
              <a:gd name="T34" fmla="*/ 2147483647 w 67"/>
              <a:gd name="T35" fmla="*/ 2147483647 h 93"/>
              <a:gd name="T36" fmla="*/ 2147483647 w 67"/>
              <a:gd name="T37" fmla="*/ 2147483647 h 93"/>
              <a:gd name="T38" fmla="*/ 2147483647 w 67"/>
              <a:gd name="T39" fmla="*/ 2147483647 h 93"/>
              <a:gd name="T40" fmla="*/ 2147483647 w 67"/>
              <a:gd name="T41" fmla="*/ 2147483647 h 93"/>
              <a:gd name="T42" fmla="*/ 2147483647 w 67"/>
              <a:gd name="T43" fmla="*/ 2147483647 h 93"/>
              <a:gd name="T44" fmla="*/ 2147483647 w 67"/>
              <a:gd name="T45" fmla="*/ 2147483647 h 93"/>
              <a:gd name="T46" fmla="*/ 2147483647 w 67"/>
              <a:gd name="T47" fmla="*/ 2147483647 h 93"/>
              <a:gd name="T48" fmla="*/ 2147483647 w 67"/>
              <a:gd name="T49" fmla="*/ 2147483647 h 93"/>
              <a:gd name="T50" fmla="*/ 2147483647 w 67"/>
              <a:gd name="T51" fmla="*/ 2147483647 h 9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7"/>
              <a:gd name="T79" fmla="*/ 0 h 93"/>
              <a:gd name="T80" fmla="*/ 67 w 67"/>
              <a:gd name="T81" fmla="*/ 93 h 93"/>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7" h="93">
                <a:moveTo>
                  <a:pt x="30" y="4"/>
                </a:moveTo>
                <a:lnTo>
                  <a:pt x="23" y="0"/>
                </a:lnTo>
                <a:lnTo>
                  <a:pt x="19" y="0"/>
                </a:lnTo>
                <a:lnTo>
                  <a:pt x="11" y="4"/>
                </a:lnTo>
                <a:lnTo>
                  <a:pt x="8" y="18"/>
                </a:lnTo>
                <a:lnTo>
                  <a:pt x="4" y="23"/>
                </a:lnTo>
                <a:lnTo>
                  <a:pt x="4" y="32"/>
                </a:lnTo>
                <a:lnTo>
                  <a:pt x="4" y="37"/>
                </a:lnTo>
                <a:lnTo>
                  <a:pt x="0" y="42"/>
                </a:lnTo>
                <a:lnTo>
                  <a:pt x="0" y="51"/>
                </a:lnTo>
                <a:lnTo>
                  <a:pt x="0" y="56"/>
                </a:lnTo>
                <a:lnTo>
                  <a:pt x="0" y="61"/>
                </a:lnTo>
                <a:lnTo>
                  <a:pt x="4" y="65"/>
                </a:lnTo>
                <a:lnTo>
                  <a:pt x="4" y="79"/>
                </a:lnTo>
                <a:lnTo>
                  <a:pt x="52" y="93"/>
                </a:lnTo>
                <a:lnTo>
                  <a:pt x="59" y="89"/>
                </a:lnTo>
                <a:lnTo>
                  <a:pt x="63" y="84"/>
                </a:lnTo>
                <a:lnTo>
                  <a:pt x="67" y="75"/>
                </a:lnTo>
                <a:lnTo>
                  <a:pt x="67" y="65"/>
                </a:lnTo>
                <a:lnTo>
                  <a:pt x="67" y="61"/>
                </a:lnTo>
                <a:lnTo>
                  <a:pt x="67" y="51"/>
                </a:lnTo>
                <a:lnTo>
                  <a:pt x="63" y="42"/>
                </a:lnTo>
                <a:lnTo>
                  <a:pt x="59" y="37"/>
                </a:lnTo>
                <a:lnTo>
                  <a:pt x="30" y="4"/>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72" name="Freeform 100"/>
          <p:cNvSpPr>
            <a:spLocks/>
          </p:cNvSpPr>
          <p:nvPr/>
        </p:nvSpPr>
        <p:spPr bwMode="auto">
          <a:xfrm>
            <a:off x="1206500" y="3781425"/>
            <a:ext cx="60325" cy="654050"/>
          </a:xfrm>
          <a:custGeom>
            <a:avLst/>
            <a:gdLst>
              <a:gd name="T0" fmla="*/ 2147483647 w 41"/>
              <a:gd name="T1" fmla="*/ 2147483647 h 412"/>
              <a:gd name="T2" fmla="*/ 2147483647 w 41"/>
              <a:gd name="T3" fmla="*/ 2147483647 h 412"/>
              <a:gd name="T4" fmla="*/ 2147483647 w 41"/>
              <a:gd name="T5" fmla="*/ 2147483647 h 412"/>
              <a:gd name="T6" fmla="*/ 2147483647 w 41"/>
              <a:gd name="T7" fmla="*/ 2147483647 h 412"/>
              <a:gd name="T8" fmla="*/ 2147483647 w 41"/>
              <a:gd name="T9" fmla="*/ 2147483647 h 412"/>
              <a:gd name="T10" fmla="*/ 2147483647 w 41"/>
              <a:gd name="T11" fmla="*/ 2147483647 h 412"/>
              <a:gd name="T12" fmla="*/ 2147483647 w 41"/>
              <a:gd name="T13" fmla="*/ 2147483647 h 412"/>
              <a:gd name="T14" fmla="*/ 2147483647 w 41"/>
              <a:gd name="T15" fmla="*/ 2147483647 h 412"/>
              <a:gd name="T16" fmla="*/ 0 w 41"/>
              <a:gd name="T17" fmla="*/ 2147483647 h 412"/>
              <a:gd name="T18" fmla="*/ 2147483647 w 41"/>
              <a:gd name="T19" fmla="*/ 2147483647 h 412"/>
              <a:gd name="T20" fmla="*/ 2147483647 w 41"/>
              <a:gd name="T21" fmla="*/ 2147483647 h 412"/>
              <a:gd name="T22" fmla="*/ 2147483647 w 41"/>
              <a:gd name="T23" fmla="*/ 2147483647 h 412"/>
              <a:gd name="T24" fmla="*/ 2147483647 w 41"/>
              <a:gd name="T25" fmla="*/ 2147483647 h 412"/>
              <a:gd name="T26" fmla="*/ 2147483647 w 41"/>
              <a:gd name="T27" fmla="*/ 2147483647 h 412"/>
              <a:gd name="T28" fmla="*/ 2147483647 w 41"/>
              <a:gd name="T29" fmla="*/ 2147483647 h 412"/>
              <a:gd name="T30" fmla="*/ 2147483647 w 41"/>
              <a:gd name="T31" fmla="*/ 2147483647 h 412"/>
              <a:gd name="T32" fmla="*/ 2147483647 w 41"/>
              <a:gd name="T33" fmla="*/ 2147483647 h 412"/>
              <a:gd name="T34" fmla="*/ 2147483647 w 41"/>
              <a:gd name="T35" fmla="*/ 0 h 412"/>
              <a:gd name="T36" fmla="*/ 2147483647 w 41"/>
              <a:gd name="T37" fmla="*/ 2147483647 h 4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1"/>
              <a:gd name="T58" fmla="*/ 0 h 412"/>
              <a:gd name="T59" fmla="*/ 41 w 41"/>
              <a:gd name="T60" fmla="*/ 412 h 4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1" h="412">
                <a:moveTo>
                  <a:pt x="41" y="393"/>
                </a:moveTo>
                <a:lnTo>
                  <a:pt x="41" y="398"/>
                </a:lnTo>
                <a:lnTo>
                  <a:pt x="37" y="407"/>
                </a:lnTo>
                <a:lnTo>
                  <a:pt x="33" y="407"/>
                </a:lnTo>
                <a:lnTo>
                  <a:pt x="26" y="412"/>
                </a:lnTo>
                <a:lnTo>
                  <a:pt x="22" y="412"/>
                </a:lnTo>
                <a:lnTo>
                  <a:pt x="15" y="412"/>
                </a:lnTo>
                <a:lnTo>
                  <a:pt x="8" y="412"/>
                </a:lnTo>
                <a:lnTo>
                  <a:pt x="0" y="412"/>
                </a:lnTo>
                <a:lnTo>
                  <a:pt x="8" y="407"/>
                </a:lnTo>
                <a:lnTo>
                  <a:pt x="15" y="403"/>
                </a:lnTo>
                <a:lnTo>
                  <a:pt x="22" y="398"/>
                </a:lnTo>
                <a:lnTo>
                  <a:pt x="26" y="393"/>
                </a:lnTo>
                <a:lnTo>
                  <a:pt x="30" y="388"/>
                </a:lnTo>
                <a:lnTo>
                  <a:pt x="33" y="384"/>
                </a:lnTo>
                <a:lnTo>
                  <a:pt x="33" y="374"/>
                </a:lnTo>
                <a:lnTo>
                  <a:pt x="33" y="370"/>
                </a:lnTo>
                <a:lnTo>
                  <a:pt x="41" y="0"/>
                </a:lnTo>
                <a:lnTo>
                  <a:pt x="41" y="393"/>
                </a:lnTo>
                <a:close/>
              </a:path>
            </a:pathLst>
          </a:custGeom>
          <a:solidFill>
            <a:srgbClr val="FF8500"/>
          </a:solidFill>
          <a:ln w="0">
            <a:solidFill>
              <a:srgbClr val="000000"/>
            </a:solidFill>
            <a:round/>
            <a:headEnd/>
            <a:tailEnd/>
          </a:ln>
        </p:spPr>
        <p:txBody>
          <a:bodyPr/>
          <a:lstStyle/>
          <a:p>
            <a:endParaRPr lang="en-GB" dirty="0">
              <a:solidFill>
                <a:srgbClr val="000000"/>
              </a:solidFill>
            </a:endParaRPr>
          </a:p>
        </p:txBody>
      </p:sp>
      <p:sp>
        <p:nvSpPr>
          <p:cNvPr id="54373" name="Freeform 101"/>
          <p:cNvSpPr>
            <a:spLocks/>
          </p:cNvSpPr>
          <p:nvPr/>
        </p:nvSpPr>
        <p:spPr bwMode="auto">
          <a:xfrm>
            <a:off x="1135063" y="3803650"/>
            <a:ext cx="60325" cy="654050"/>
          </a:xfrm>
          <a:custGeom>
            <a:avLst/>
            <a:gdLst>
              <a:gd name="T0" fmla="*/ 2147483647 w 41"/>
              <a:gd name="T1" fmla="*/ 2147483647 h 412"/>
              <a:gd name="T2" fmla="*/ 2147483647 w 41"/>
              <a:gd name="T3" fmla="*/ 2147483647 h 412"/>
              <a:gd name="T4" fmla="*/ 2147483647 w 41"/>
              <a:gd name="T5" fmla="*/ 2147483647 h 412"/>
              <a:gd name="T6" fmla="*/ 2147483647 w 41"/>
              <a:gd name="T7" fmla="*/ 2147483647 h 412"/>
              <a:gd name="T8" fmla="*/ 2147483647 w 41"/>
              <a:gd name="T9" fmla="*/ 2147483647 h 412"/>
              <a:gd name="T10" fmla="*/ 2147483647 w 41"/>
              <a:gd name="T11" fmla="*/ 2147483647 h 412"/>
              <a:gd name="T12" fmla="*/ 0 w 41"/>
              <a:gd name="T13" fmla="*/ 2147483647 h 412"/>
              <a:gd name="T14" fmla="*/ 2147483647 w 41"/>
              <a:gd name="T15" fmla="*/ 2147483647 h 412"/>
              <a:gd name="T16" fmla="*/ 2147483647 w 41"/>
              <a:gd name="T17" fmla="*/ 2147483647 h 412"/>
              <a:gd name="T18" fmla="*/ 2147483647 w 41"/>
              <a:gd name="T19" fmla="*/ 2147483647 h 412"/>
              <a:gd name="T20" fmla="*/ 2147483647 w 41"/>
              <a:gd name="T21" fmla="*/ 2147483647 h 412"/>
              <a:gd name="T22" fmla="*/ 2147483647 w 41"/>
              <a:gd name="T23" fmla="*/ 2147483647 h 412"/>
              <a:gd name="T24" fmla="*/ 2147483647 w 41"/>
              <a:gd name="T25" fmla="*/ 2147483647 h 412"/>
              <a:gd name="T26" fmla="*/ 2147483647 w 41"/>
              <a:gd name="T27" fmla="*/ 2147483647 h 412"/>
              <a:gd name="T28" fmla="*/ 2147483647 w 41"/>
              <a:gd name="T29" fmla="*/ 2147483647 h 412"/>
              <a:gd name="T30" fmla="*/ 2147483647 w 41"/>
              <a:gd name="T31" fmla="*/ 0 h 412"/>
              <a:gd name="T32" fmla="*/ 2147483647 w 41"/>
              <a:gd name="T33" fmla="*/ 2147483647 h 412"/>
              <a:gd name="T34" fmla="*/ 2147483647 w 41"/>
              <a:gd name="T35" fmla="*/ 2147483647 h 4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412"/>
              <a:gd name="T56" fmla="*/ 41 w 41"/>
              <a:gd name="T57" fmla="*/ 412 h 4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412">
                <a:moveTo>
                  <a:pt x="37" y="407"/>
                </a:moveTo>
                <a:lnTo>
                  <a:pt x="30" y="407"/>
                </a:lnTo>
                <a:lnTo>
                  <a:pt x="26" y="412"/>
                </a:lnTo>
                <a:lnTo>
                  <a:pt x="19" y="412"/>
                </a:lnTo>
                <a:lnTo>
                  <a:pt x="11" y="412"/>
                </a:lnTo>
                <a:lnTo>
                  <a:pt x="8" y="412"/>
                </a:lnTo>
                <a:lnTo>
                  <a:pt x="0" y="412"/>
                </a:lnTo>
                <a:lnTo>
                  <a:pt x="8" y="407"/>
                </a:lnTo>
                <a:lnTo>
                  <a:pt x="11" y="403"/>
                </a:lnTo>
                <a:lnTo>
                  <a:pt x="19" y="398"/>
                </a:lnTo>
                <a:lnTo>
                  <a:pt x="26" y="398"/>
                </a:lnTo>
                <a:lnTo>
                  <a:pt x="26" y="389"/>
                </a:lnTo>
                <a:lnTo>
                  <a:pt x="26" y="384"/>
                </a:lnTo>
                <a:lnTo>
                  <a:pt x="30" y="374"/>
                </a:lnTo>
                <a:lnTo>
                  <a:pt x="30" y="365"/>
                </a:lnTo>
                <a:lnTo>
                  <a:pt x="41" y="0"/>
                </a:lnTo>
                <a:lnTo>
                  <a:pt x="41" y="398"/>
                </a:lnTo>
                <a:lnTo>
                  <a:pt x="37" y="407"/>
                </a:lnTo>
                <a:close/>
              </a:path>
            </a:pathLst>
          </a:custGeom>
          <a:solidFill>
            <a:srgbClr val="FF8500"/>
          </a:solidFill>
          <a:ln w="0">
            <a:solidFill>
              <a:srgbClr val="000000"/>
            </a:solidFill>
            <a:round/>
            <a:headEnd/>
            <a:tailEnd/>
          </a:ln>
        </p:spPr>
        <p:txBody>
          <a:bodyPr/>
          <a:lstStyle/>
          <a:p>
            <a:endParaRPr lang="en-GB" dirty="0">
              <a:solidFill>
                <a:srgbClr val="000000"/>
              </a:solidFill>
            </a:endParaRPr>
          </a:p>
        </p:txBody>
      </p:sp>
      <p:sp>
        <p:nvSpPr>
          <p:cNvPr id="54374" name="Freeform 102"/>
          <p:cNvSpPr>
            <a:spLocks/>
          </p:cNvSpPr>
          <p:nvPr/>
        </p:nvSpPr>
        <p:spPr bwMode="auto">
          <a:xfrm>
            <a:off x="1060450" y="3817938"/>
            <a:ext cx="58738" cy="654050"/>
          </a:xfrm>
          <a:custGeom>
            <a:avLst/>
            <a:gdLst>
              <a:gd name="T0" fmla="*/ 2147483647 w 40"/>
              <a:gd name="T1" fmla="*/ 2147483647 h 412"/>
              <a:gd name="T2" fmla="*/ 2147483647 w 40"/>
              <a:gd name="T3" fmla="*/ 2147483647 h 412"/>
              <a:gd name="T4" fmla="*/ 2147483647 w 40"/>
              <a:gd name="T5" fmla="*/ 2147483647 h 412"/>
              <a:gd name="T6" fmla="*/ 2147483647 w 40"/>
              <a:gd name="T7" fmla="*/ 2147483647 h 412"/>
              <a:gd name="T8" fmla="*/ 2147483647 w 40"/>
              <a:gd name="T9" fmla="*/ 2147483647 h 412"/>
              <a:gd name="T10" fmla="*/ 2147483647 w 40"/>
              <a:gd name="T11" fmla="*/ 2147483647 h 412"/>
              <a:gd name="T12" fmla="*/ 2147483647 w 40"/>
              <a:gd name="T13" fmla="*/ 2147483647 h 412"/>
              <a:gd name="T14" fmla="*/ 2147483647 w 40"/>
              <a:gd name="T15" fmla="*/ 2147483647 h 412"/>
              <a:gd name="T16" fmla="*/ 0 w 40"/>
              <a:gd name="T17" fmla="*/ 2147483647 h 412"/>
              <a:gd name="T18" fmla="*/ 2147483647 w 40"/>
              <a:gd name="T19" fmla="*/ 2147483647 h 412"/>
              <a:gd name="T20" fmla="*/ 2147483647 w 40"/>
              <a:gd name="T21" fmla="*/ 2147483647 h 412"/>
              <a:gd name="T22" fmla="*/ 2147483647 w 40"/>
              <a:gd name="T23" fmla="*/ 2147483647 h 412"/>
              <a:gd name="T24" fmla="*/ 2147483647 w 40"/>
              <a:gd name="T25" fmla="*/ 2147483647 h 412"/>
              <a:gd name="T26" fmla="*/ 2147483647 w 40"/>
              <a:gd name="T27" fmla="*/ 2147483647 h 412"/>
              <a:gd name="T28" fmla="*/ 2147483647 w 40"/>
              <a:gd name="T29" fmla="*/ 2147483647 h 412"/>
              <a:gd name="T30" fmla="*/ 2147483647 w 40"/>
              <a:gd name="T31" fmla="*/ 2147483647 h 412"/>
              <a:gd name="T32" fmla="*/ 2147483647 w 40"/>
              <a:gd name="T33" fmla="*/ 2147483647 h 412"/>
              <a:gd name="T34" fmla="*/ 2147483647 w 40"/>
              <a:gd name="T35" fmla="*/ 0 h 412"/>
              <a:gd name="T36" fmla="*/ 2147483647 w 40"/>
              <a:gd name="T37" fmla="*/ 2147483647 h 4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0"/>
              <a:gd name="T58" fmla="*/ 0 h 412"/>
              <a:gd name="T59" fmla="*/ 40 w 40"/>
              <a:gd name="T60" fmla="*/ 412 h 4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0" h="412">
                <a:moveTo>
                  <a:pt x="40" y="394"/>
                </a:moveTo>
                <a:lnTo>
                  <a:pt x="40" y="398"/>
                </a:lnTo>
                <a:lnTo>
                  <a:pt x="36" y="408"/>
                </a:lnTo>
                <a:lnTo>
                  <a:pt x="33" y="408"/>
                </a:lnTo>
                <a:lnTo>
                  <a:pt x="25" y="412"/>
                </a:lnTo>
                <a:lnTo>
                  <a:pt x="18" y="412"/>
                </a:lnTo>
                <a:lnTo>
                  <a:pt x="14" y="412"/>
                </a:lnTo>
                <a:lnTo>
                  <a:pt x="7" y="412"/>
                </a:lnTo>
                <a:lnTo>
                  <a:pt x="0" y="412"/>
                </a:lnTo>
                <a:lnTo>
                  <a:pt x="7" y="408"/>
                </a:lnTo>
                <a:lnTo>
                  <a:pt x="14" y="403"/>
                </a:lnTo>
                <a:lnTo>
                  <a:pt x="18" y="398"/>
                </a:lnTo>
                <a:lnTo>
                  <a:pt x="25" y="398"/>
                </a:lnTo>
                <a:lnTo>
                  <a:pt x="29" y="389"/>
                </a:lnTo>
                <a:lnTo>
                  <a:pt x="33" y="384"/>
                </a:lnTo>
                <a:lnTo>
                  <a:pt x="33" y="380"/>
                </a:lnTo>
                <a:lnTo>
                  <a:pt x="33" y="370"/>
                </a:lnTo>
                <a:lnTo>
                  <a:pt x="40" y="0"/>
                </a:lnTo>
                <a:lnTo>
                  <a:pt x="40" y="394"/>
                </a:lnTo>
                <a:close/>
              </a:path>
            </a:pathLst>
          </a:custGeom>
          <a:solidFill>
            <a:srgbClr val="FF8500"/>
          </a:solidFill>
          <a:ln w="0">
            <a:solidFill>
              <a:srgbClr val="000000"/>
            </a:solidFill>
            <a:round/>
            <a:headEnd/>
            <a:tailEnd/>
          </a:ln>
        </p:spPr>
        <p:txBody>
          <a:bodyPr/>
          <a:lstStyle/>
          <a:p>
            <a:endParaRPr lang="en-GB" dirty="0">
              <a:solidFill>
                <a:srgbClr val="000000"/>
              </a:solidFill>
            </a:endParaRPr>
          </a:p>
        </p:txBody>
      </p:sp>
      <p:sp>
        <p:nvSpPr>
          <p:cNvPr id="54375" name="Freeform 103"/>
          <p:cNvSpPr>
            <a:spLocks/>
          </p:cNvSpPr>
          <p:nvPr/>
        </p:nvSpPr>
        <p:spPr bwMode="auto">
          <a:xfrm>
            <a:off x="973138" y="3840163"/>
            <a:ext cx="60325" cy="654050"/>
          </a:xfrm>
          <a:custGeom>
            <a:avLst/>
            <a:gdLst>
              <a:gd name="T0" fmla="*/ 2147483647 w 41"/>
              <a:gd name="T1" fmla="*/ 2147483647 h 412"/>
              <a:gd name="T2" fmla="*/ 2147483647 w 41"/>
              <a:gd name="T3" fmla="*/ 2147483647 h 412"/>
              <a:gd name="T4" fmla="*/ 2147483647 w 41"/>
              <a:gd name="T5" fmla="*/ 2147483647 h 412"/>
              <a:gd name="T6" fmla="*/ 2147483647 w 41"/>
              <a:gd name="T7" fmla="*/ 2147483647 h 412"/>
              <a:gd name="T8" fmla="*/ 2147483647 w 41"/>
              <a:gd name="T9" fmla="*/ 2147483647 h 412"/>
              <a:gd name="T10" fmla="*/ 2147483647 w 41"/>
              <a:gd name="T11" fmla="*/ 2147483647 h 412"/>
              <a:gd name="T12" fmla="*/ 2147483647 w 41"/>
              <a:gd name="T13" fmla="*/ 2147483647 h 412"/>
              <a:gd name="T14" fmla="*/ 2147483647 w 41"/>
              <a:gd name="T15" fmla="*/ 2147483647 h 412"/>
              <a:gd name="T16" fmla="*/ 0 w 41"/>
              <a:gd name="T17" fmla="*/ 2147483647 h 412"/>
              <a:gd name="T18" fmla="*/ 2147483647 w 41"/>
              <a:gd name="T19" fmla="*/ 2147483647 h 412"/>
              <a:gd name="T20" fmla="*/ 2147483647 w 41"/>
              <a:gd name="T21" fmla="*/ 2147483647 h 412"/>
              <a:gd name="T22" fmla="*/ 2147483647 w 41"/>
              <a:gd name="T23" fmla="*/ 2147483647 h 412"/>
              <a:gd name="T24" fmla="*/ 2147483647 w 41"/>
              <a:gd name="T25" fmla="*/ 2147483647 h 412"/>
              <a:gd name="T26" fmla="*/ 2147483647 w 41"/>
              <a:gd name="T27" fmla="*/ 2147483647 h 412"/>
              <a:gd name="T28" fmla="*/ 2147483647 w 41"/>
              <a:gd name="T29" fmla="*/ 2147483647 h 412"/>
              <a:gd name="T30" fmla="*/ 2147483647 w 41"/>
              <a:gd name="T31" fmla="*/ 2147483647 h 412"/>
              <a:gd name="T32" fmla="*/ 2147483647 w 41"/>
              <a:gd name="T33" fmla="*/ 2147483647 h 412"/>
              <a:gd name="T34" fmla="*/ 2147483647 w 41"/>
              <a:gd name="T35" fmla="*/ 0 h 412"/>
              <a:gd name="T36" fmla="*/ 2147483647 w 41"/>
              <a:gd name="T37" fmla="*/ 2147483647 h 4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1"/>
              <a:gd name="T58" fmla="*/ 0 h 412"/>
              <a:gd name="T59" fmla="*/ 41 w 41"/>
              <a:gd name="T60" fmla="*/ 412 h 4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1" h="412">
                <a:moveTo>
                  <a:pt x="41" y="389"/>
                </a:moveTo>
                <a:lnTo>
                  <a:pt x="41" y="398"/>
                </a:lnTo>
                <a:lnTo>
                  <a:pt x="37" y="403"/>
                </a:lnTo>
                <a:lnTo>
                  <a:pt x="34" y="408"/>
                </a:lnTo>
                <a:lnTo>
                  <a:pt x="26" y="408"/>
                </a:lnTo>
                <a:lnTo>
                  <a:pt x="19" y="408"/>
                </a:lnTo>
                <a:lnTo>
                  <a:pt x="15" y="408"/>
                </a:lnTo>
                <a:lnTo>
                  <a:pt x="8" y="408"/>
                </a:lnTo>
                <a:lnTo>
                  <a:pt x="0" y="412"/>
                </a:lnTo>
                <a:lnTo>
                  <a:pt x="8" y="408"/>
                </a:lnTo>
                <a:lnTo>
                  <a:pt x="15" y="403"/>
                </a:lnTo>
                <a:lnTo>
                  <a:pt x="19" y="398"/>
                </a:lnTo>
                <a:lnTo>
                  <a:pt x="26" y="394"/>
                </a:lnTo>
                <a:lnTo>
                  <a:pt x="30" y="389"/>
                </a:lnTo>
                <a:lnTo>
                  <a:pt x="34" y="384"/>
                </a:lnTo>
                <a:lnTo>
                  <a:pt x="34" y="375"/>
                </a:lnTo>
                <a:lnTo>
                  <a:pt x="34" y="366"/>
                </a:lnTo>
                <a:lnTo>
                  <a:pt x="41" y="0"/>
                </a:lnTo>
                <a:lnTo>
                  <a:pt x="41" y="389"/>
                </a:lnTo>
                <a:close/>
              </a:path>
            </a:pathLst>
          </a:custGeom>
          <a:solidFill>
            <a:srgbClr val="FF8500"/>
          </a:solidFill>
          <a:ln w="0">
            <a:solidFill>
              <a:srgbClr val="000000"/>
            </a:solidFill>
            <a:round/>
            <a:headEnd/>
            <a:tailEnd/>
          </a:ln>
        </p:spPr>
        <p:txBody>
          <a:bodyPr/>
          <a:lstStyle/>
          <a:p>
            <a:endParaRPr lang="en-GB" dirty="0">
              <a:solidFill>
                <a:srgbClr val="000000"/>
              </a:solidFill>
            </a:endParaRPr>
          </a:p>
        </p:txBody>
      </p:sp>
      <p:sp>
        <p:nvSpPr>
          <p:cNvPr id="54376" name="Freeform 104"/>
          <p:cNvSpPr>
            <a:spLocks/>
          </p:cNvSpPr>
          <p:nvPr/>
        </p:nvSpPr>
        <p:spPr bwMode="auto">
          <a:xfrm>
            <a:off x="968375" y="4368800"/>
            <a:ext cx="11113" cy="125413"/>
          </a:xfrm>
          <a:custGeom>
            <a:avLst/>
            <a:gdLst>
              <a:gd name="T0" fmla="*/ 0 w 7"/>
              <a:gd name="T1" fmla="*/ 0 h 79"/>
              <a:gd name="T2" fmla="*/ 2147483647 w 7"/>
              <a:gd name="T3" fmla="*/ 2147483647 h 79"/>
              <a:gd name="T4" fmla="*/ 2147483647 w 7"/>
              <a:gd name="T5" fmla="*/ 2147483647 h 79"/>
              <a:gd name="T6" fmla="*/ 2147483647 w 7"/>
              <a:gd name="T7" fmla="*/ 2147483647 h 79"/>
              <a:gd name="T8" fmla="*/ 2147483647 w 7"/>
              <a:gd name="T9" fmla="*/ 2147483647 h 79"/>
              <a:gd name="T10" fmla="*/ 0 60000 65536"/>
              <a:gd name="T11" fmla="*/ 0 60000 65536"/>
              <a:gd name="T12" fmla="*/ 0 60000 65536"/>
              <a:gd name="T13" fmla="*/ 0 60000 65536"/>
              <a:gd name="T14" fmla="*/ 0 60000 65536"/>
              <a:gd name="T15" fmla="*/ 0 w 7"/>
              <a:gd name="T16" fmla="*/ 0 h 79"/>
              <a:gd name="T17" fmla="*/ 7 w 7"/>
              <a:gd name="T18" fmla="*/ 79 h 79"/>
            </a:gdLst>
            <a:ahLst/>
            <a:cxnLst>
              <a:cxn ang="T10">
                <a:pos x="T0" y="T1"/>
              </a:cxn>
              <a:cxn ang="T11">
                <a:pos x="T2" y="T3"/>
              </a:cxn>
              <a:cxn ang="T12">
                <a:pos x="T4" y="T5"/>
              </a:cxn>
              <a:cxn ang="T13">
                <a:pos x="T6" y="T7"/>
              </a:cxn>
              <a:cxn ang="T14">
                <a:pos x="T8" y="T9"/>
              </a:cxn>
            </a:cxnLst>
            <a:rect l="T15" t="T16" r="T17" b="T18"/>
            <a:pathLst>
              <a:path w="7" h="79">
                <a:moveTo>
                  <a:pt x="0" y="0"/>
                </a:moveTo>
                <a:lnTo>
                  <a:pt x="7" y="18"/>
                </a:lnTo>
                <a:lnTo>
                  <a:pt x="7" y="37"/>
                </a:lnTo>
                <a:lnTo>
                  <a:pt x="7" y="61"/>
                </a:lnTo>
                <a:lnTo>
                  <a:pt x="3" y="79"/>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77" name="Freeform 105"/>
          <p:cNvSpPr>
            <a:spLocks/>
          </p:cNvSpPr>
          <p:nvPr/>
        </p:nvSpPr>
        <p:spPr bwMode="auto">
          <a:xfrm>
            <a:off x="784225" y="3498850"/>
            <a:ext cx="546100" cy="609600"/>
          </a:xfrm>
          <a:custGeom>
            <a:avLst/>
            <a:gdLst>
              <a:gd name="T0" fmla="*/ 2147483647 w 373"/>
              <a:gd name="T1" fmla="*/ 2147483647 h 384"/>
              <a:gd name="T2" fmla="*/ 2147483647 w 373"/>
              <a:gd name="T3" fmla="*/ 2147483647 h 384"/>
              <a:gd name="T4" fmla="*/ 2147483647 w 373"/>
              <a:gd name="T5" fmla="*/ 2147483647 h 384"/>
              <a:gd name="T6" fmla="*/ 2147483647 w 373"/>
              <a:gd name="T7" fmla="*/ 2147483647 h 384"/>
              <a:gd name="T8" fmla="*/ 2147483647 w 373"/>
              <a:gd name="T9" fmla="*/ 0 h 384"/>
              <a:gd name="T10" fmla="*/ 2147483647 w 373"/>
              <a:gd name="T11" fmla="*/ 0 h 384"/>
              <a:gd name="T12" fmla="*/ 2147483647 w 373"/>
              <a:gd name="T13" fmla="*/ 0 h 384"/>
              <a:gd name="T14" fmla="*/ 2147483647 w 373"/>
              <a:gd name="T15" fmla="*/ 2147483647 h 384"/>
              <a:gd name="T16" fmla="*/ 2147483647 w 373"/>
              <a:gd name="T17" fmla="*/ 2147483647 h 384"/>
              <a:gd name="T18" fmla="*/ 2147483647 w 373"/>
              <a:gd name="T19" fmla="*/ 2147483647 h 384"/>
              <a:gd name="T20" fmla="*/ 2147483647 w 373"/>
              <a:gd name="T21" fmla="*/ 2147483647 h 384"/>
              <a:gd name="T22" fmla="*/ 2147483647 w 373"/>
              <a:gd name="T23" fmla="*/ 2147483647 h 384"/>
              <a:gd name="T24" fmla="*/ 2147483647 w 373"/>
              <a:gd name="T25" fmla="*/ 2147483647 h 384"/>
              <a:gd name="T26" fmla="*/ 2147483647 w 373"/>
              <a:gd name="T27" fmla="*/ 2147483647 h 384"/>
              <a:gd name="T28" fmla="*/ 2147483647 w 373"/>
              <a:gd name="T29" fmla="*/ 2147483647 h 384"/>
              <a:gd name="T30" fmla="*/ 2147483647 w 373"/>
              <a:gd name="T31" fmla="*/ 2147483647 h 384"/>
              <a:gd name="T32" fmla="*/ 2147483647 w 373"/>
              <a:gd name="T33" fmla="*/ 2147483647 h 384"/>
              <a:gd name="T34" fmla="*/ 2147483647 w 373"/>
              <a:gd name="T35" fmla="*/ 2147483647 h 384"/>
              <a:gd name="T36" fmla="*/ 2147483647 w 373"/>
              <a:gd name="T37" fmla="*/ 2147483647 h 384"/>
              <a:gd name="T38" fmla="*/ 2147483647 w 373"/>
              <a:gd name="T39" fmla="*/ 2147483647 h 384"/>
              <a:gd name="T40" fmla="*/ 2147483647 w 373"/>
              <a:gd name="T41" fmla="*/ 2147483647 h 384"/>
              <a:gd name="T42" fmla="*/ 2147483647 w 373"/>
              <a:gd name="T43" fmla="*/ 2147483647 h 384"/>
              <a:gd name="T44" fmla="*/ 2147483647 w 373"/>
              <a:gd name="T45" fmla="*/ 2147483647 h 384"/>
              <a:gd name="T46" fmla="*/ 2147483647 w 373"/>
              <a:gd name="T47" fmla="*/ 2147483647 h 384"/>
              <a:gd name="T48" fmla="*/ 2147483647 w 373"/>
              <a:gd name="T49" fmla="*/ 2147483647 h 384"/>
              <a:gd name="T50" fmla="*/ 2147483647 w 373"/>
              <a:gd name="T51" fmla="*/ 2147483647 h 384"/>
              <a:gd name="T52" fmla="*/ 2147483647 w 373"/>
              <a:gd name="T53" fmla="*/ 2147483647 h 384"/>
              <a:gd name="T54" fmla="*/ 2147483647 w 373"/>
              <a:gd name="T55" fmla="*/ 2147483647 h 384"/>
              <a:gd name="T56" fmla="*/ 2147483647 w 373"/>
              <a:gd name="T57" fmla="*/ 2147483647 h 384"/>
              <a:gd name="T58" fmla="*/ 2147483647 w 373"/>
              <a:gd name="T59" fmla="*/ 2147483647 h 384"/>
              <a:gd name="T60" fmla="*/ 0 w 373"/>
              <a:gd name="T61" fmla="*/ 2147483647 h 384"/>
              <a:gd name="T62" fmla="*/ 2147483647 w 373"/>
              <a:gd name="T63" fmla="*/ 2147483647 h 38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73"/>
              <a:gd name="T97" fmla="*/ 0 h 384"/>
              <a:gd name="T98" fmla="*/ 373 w 373"/>
              <a:gd name="T99" fmla="*/ 384 h 38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73" h="384">
                <a:moveTo>
                  <a:pt x="4" y="42"/>
                </a:moveTo>
                <a:lnTo>
                  <a:pt x="8" y="33"/>
                </a:lnTo>
                <a:lnTo>
                  <a:pt x="26" y="14"/>
                </a:lnTo>
                <a:lnTo>
                  <a:pt x="37" y="9"/>
                </a:lnTo>
                <a:lnTo>
                  <a:pt x="48" y="9"/>
                </a:lnTo>
                <a:lnTo>
                  <a:pt x="63" y="9"/>
                </a:lnTo>
                <a:lnTo>
                  <a:pt x="74" y="9"/>
                </a:lnTo>
                <a:lnTo>
                  <a:pt x="85" y="14"/>
                </a:lnTo>
                <a:lnTo>
                  <a:pt x="100" y="5"/>
                </a:lnTo>
                <a:lnTo>
                  <a:pt x="122" y="0"/>
                </a:lnTo>
                <a:lnTo>
                  <a:pt x="144" y="0"/>
                </a:lnTo>
                <a:lnTo>
                  <a:pt x="166" y="0"/>
                </a:lnTo>
                <a:lnTo>
                  <a:pt x="192" y="0"/>
                </a:lnTo>
                <a:lnTo>
                  <a:pt x="211" y="0"/>
                </a:lnTo>
                <a:lnTo>
                  <a:pt x="233" y="5"/>
                </a:lnTo>
                <a:lnTo>
                  <a:pt x="248" y="9"/>
                </a:lnTo>
                <a:lnTo>
                  <a:pt x="270" y="14"/>
                </a:lnTo>
                <a:lnTo>
                  <a:pt x="296" y="14"/>
                </a:lnTo>
                <a:lnTo>
                  <a:pt x="321" y="19"/>
                </a:lnTo>
                <a:lnTo>
                  <a:pt x="344" y="23"/>
                </a:lnTo>
                <a:lnTo>
                  <a:pt x="362" y="33"/>
                </a:lnTo>
                <a:lnTo>
                  <a:pt x="373" y="38"/>
                </a:lnTo>
                <a:lnTo>
                  <a:pt x="369" y="52"/>
                </a:lnTo>
                <a:lnTo>
                  <a:pt x="362" y="66"/>
                </a:lnTo>
                <a:lnTo>
                  <a:pt x="358" y="84"/>
                </a:lnTo>
                <a:lnTo>
                  <a:pt x="358" y="98"/>
                </a:lnTo>
                <a:lnTo>
                  <a:pt x="355" y="112"/>
                </a:lnTo>
                <a:lnTo>
                  <a:pt x="355" y="155"/>
                </a:lnTo>
                <a:lnTo>
                  <a:pt x="340" y="159"/>
                </a:lnTo>
                <a:lnTo>
                  <a:pt x="332" y="145"/>
                </a:lnTo>
                <a:lnTo>
                  <a:pt x="321" y="117"/>
                </a:lnTo>
                <a:lnTo>
                  <a:pt x="310" y="98"/>
                </a:lnTo>
                <a:lnTo>
                  <a:pt x="307" y="108"/>
                </a:lnTo>
                <a:lnTo>
                  <a:pt x="296" y="108"/>
                </a:lnTo>
                <a:lnTo>
                  <a:pt x="292" y="122"/>
                </a:lnTo>
                <a:lnTo>
                  <a:pt x="273" y="229"/>
                </a:lnTo>
                <a:lnTo>
                  <a:pt x="262" y="286"/>
                </a:lnTo>
                <a:lnTo>
                  <a:pt x="255" y="370"/>
                </a:lnTo>
                <a:lnTo>
                  <a:pt x="240" y="384"/>
                </a:lnTo>
                <a:lnTo>
                  <a:pt x="225" y="375"/>
                </a:lnTo>
                <a:lnTo>
                  <a:pt x="218" y="356"/>
                </a:lnTo>
                <a:lnTo>
                  <a:pt x="211" y="309"/>
                </a:lnTo>
                <a:lnTo>
                  <a:pt x="207" y="281"/>
                </a:lnTo>
                <a:lnTo>
                  <a:pt x="203" y="258"/>
                </a:lnTo>
                <a:lnTo>
                  <a:pt x="200" y="229"/>
                </a:lnTo>
                <a:lnTo>
                  <a:pt x="200" y="197"/>
                </a:lnTo>
                <a:lnTo>
                  <a:pt x="196" y="159"/>
                </a:lnTo>
                <a:lnTo>
                  <a:pt x="192" y="126"/>
                </a:lnTo>
                <a:lnTo>
                  <a:pt x="177" y="112"/>
                </a:lnTo>
                <a:lnTo>
                  <a:pt x="166" y="98"/>
                </a:lnTo>
                <a:lnTo>
                  <a:pt x="155" y="94"/>
                </a:lnTo>
                <a:lnTo>
                  <a:pt x="133" y="94"/>
                </a:lnTo>
                <a:lnTo>
                  <a:pt x="126" y="94"/>
                </a:lnTo>
                <a:lnTo>
                  <a:pt x="115" y="94"/>
                </a:lnTo>
                <a:lnTo>
                  <a:pt x="104" y="94"/>
                </a:lnTo>
                <a:lnTo>
                  <a:pt x="70" y="126"/>
                </a:lnTo>
                <a:lnTo>
                  <a:pt x="48" y="145"/>
                </a:lnTo>
                <a:lnTo>
                  <a:pt x="30" y="145"/>
                </a:lnTo>
                <a:lnTo>
                  <a:pt x="15" y="131"/>
                </a:lnTo>
                <a:lnTo>
                  <a:pt x="8" y="112"/>
                </a:lnTo>
                <a:lnTo>
                  <a:pt x="0" y="89"/>
                </a:lnTo>
                <a:lnTo>
                  <a:pt x="0" y="66"/>
                </a:lnTo>
                <a:lnTo>
                  <a:pt x="0" y="52"/>
                </a:lnTo>
                <a:lnTo>
                  <a:pt x="4" y="42"/>
                </a:lnTo>
                <a:close/>
              </a:path>
            </a:pathLst>
          </a:custGeom>
          <a:solidFill>
            <a:srgbClr val="FFFFFF"/>
          </a:solidFill>
          <a:ln w="0">
            <a:solidFill>
              <a:srgbClr val="000000"/>
            </a:solidFill>
            <a:round/>
            <a:headEnd/>
            <a:tailEnd/>
          </a:ln>
        </p:spPr>
        <p:txBody>
          <a:bodyPr/>
          <a:lstStyle/>
          <a:p>
            <a:endParaRPr lang="en-GB" dirty="0">
              <a:solidFill>
                <a:srgbClr val="000000"/>
              </a:solidFill>
            </a:endParaRPr>
          </a:p>
        </p:txBody>
      </p:sp>
      <p:sp>
        <p:nvSpPr>
          <p:cNvPr id="54378" name="Freeform 106"/>
          <p:cNvSpPr>
            <a:spLocks/>
          </p:cNvSpPr>
          <p:nvPr/>
        </p:nvSpPr>
        <p:spPr bwMode="auto">
          <a:xfrm>
            <a:off x="828675" y="4591050"/>
            <a:ext cx="133350" cy="38100"/>
          </a:xfrm>
          <a:custGeom>
            <a:avLst/>
            <a:gdLst>
              <a:gd name="T0" fmla="*/ 2147483647 w 92"/>
              <a:gd name="T1" fmla="*/ 2147483647 h 24"/>
              <a:gd name="T2" fmla="*/ 2147483647 w 92"/>
              <a:gd name="T3" fmla="*/ 2147483647 h 24"/>
              <a:gd name="T4" fmla="*/ 2147483647 w 92"/>
              <a:gd name="T5" fmla="*/ 2147483647 h 24"/>
              <a:gd name="T6" fmla="*/ 0 w 92"/>
              <a:gd name="T7" fmla="*/ 0 h 24"/>
              <a:gd name="T8" fmla="*/ 0 60000 65536"/>
              <a:gd name="T9" fmla="*/ 0 60000 65536"/>
              <a:gd name="T10" fmla="*/ 0 60000 65536"/>
              <a:gd name="T11" fmla="*/ 0 60000 65536"/>
              <a:gd name="T12" fmla="*/ 0 w 92"/>
              <a:gd name="T13" fmla="*/ 0 h 24"/>
              <a:gd name="T14" fmla="*/ 92 w 92"/>
              <a:gd name="T15" fmla="*/ 24 h 24"/>
            </a:gdLst>
            <a:ahLst/>
            <a:cxnLst>
              <a:cxn ang="T8">
                <a:pos x="T0" y="T1"/>
              </a:cxn>
              <a:cxn ang="T9">
                <a:pos x="T2" y="T3"/>
              </a:cxn>
              <a:cxn ang="T10">
                <a:pos x="T4" y="T5"/>
              </a:cxn>
              <a:cxn ang="T11">
                <a:pos x="T6" y="T7"/>
              </a:cxn>
            </a:cxnLst>
            <a:rect l="T12" t="T13" r="T14" b="T15"/>
            <a:pathLst>
              <a:path w="92" h="24">
                <a:moveTo>
                  <a:pt x="92" y="24"/>
                </a:moveTo>
                <a:lnTo>
                  <a:pt x="40" y="19"/>
                </a:lnTo>
                <a:lnTo>
                  <a:pt x="7" y="10"/>
                </a:lnTo>
                <a:lnTo>
                  <a:pt x="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79" name="Freeform 107"/>
          <p:cNvSpPr>
            <a:spLocks/>
          </p:cNvSpPr>
          <p:nvPr/>
        </p:nvSpPr>
        <p:spPr bwMode="auto">
          <a:xfrm>
            <a:off x="882650" y="4584700"/>
            <a:ext cx="274638" cy="22225"/>
          </a:xfrm>
          <a:custGeom>
            <a:avLst/>
            <a:gdLst>
              <a:gd name="T0" fmla="*/ 2147483647 w 188"/>
              <a:gd name="T1" fmla="*/ 2147483647 h 14"/>
              <a:gd name="T2" fmla="*/ 2147483647 w 188"/>
              <a:gd name="T3" fmla="*/ 2147483647 h 14"/>
              <a:gd name="T4" fmla="*/ 2147483647 w 188"/>
              <a:gd name="T5" fmla="*/ 2147483647 h 14"/>
              <a:gd name="T6" fmla="*/ 2147483647 w 188"/>
              <a:gd name="T7" fmla="*/ 2147483647 h 14"/>
              <a:gd name="T8" fmla="*/ 0 w 188"/>
              <a:gd name="T9" fmla="*/ 0 h 14"/>
              <a:gd name="T10" fmla="*/ 0 60000 65536"/>
              <a:gd name="T11" fmla="*/ 0 60000 65536"/>
              <a:gd name="T12" fmla="*/ 0 60000 65536"/>
              <a:gd name="T13" fmla="*/ 0 60000 65536"/>
              <a:gd name="T14" fmla="*/ 0 60000 65536"/>
              <a:gd name="T15" fmla="*/ 0 w 188"/>
              <a:gd name="T16" fmla="*/ 0 h 14"/>
              <a:gd name="T17" fmla="*/ 188 w 188"/>
              <a:gd name="T18" fmla="*/ 14 h 14"/>
            </a:gdLst>
            <a:ahLst/>
            <a:cxnLst>
              <a:cxn ang="T10">
                <a:pos x="T0" y="T1"/>
              </a:cxn>
              <a:cxn ang="T11">
                <a:pos x="T2" y="T3"/>
              </a:cxn>
              <a:cxn ang="T12">
                <a:pos x="T4" y="T5"/>
              </a:cxn>
              <a:cxn ang="T13">
                <a:pos x="T6" y="T7"/>
              </a:cxn>
              <a:cxn ang="T14">
                <a:pos x="T8" y="T9"/>
              </a:cxn>
            </a:cxnLst>
            <a:rect l="T15" t="T16" r="T17" b="T18"/>
            <a:pathLst>
              <a:path w="188" h="14">
                <a:moveTo>
                  <a:pt x="188" y="9"/>
                </a:moveTo>
                <a:lnTo>
                  <a:pt x="125" y="14"/>
                </a:lnTo>
                <a:lnTo>
                  <a:pt x="85" y="14"/>
                </a:lnTo>
                <a:lnTo>
                  <a:pt x="48" y="9"/>
                </a:lnTo>
                <a:lnTo>
                  <a:pt x="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80" name="Freeform 108"/>
          <p:cNvSpPr>
            <a:spLocks/>
          </p:cNvSpPr>
          <p:nvPr/>
        </p:nvSpPr>
        <p:spPr bwMode="auto">
          <a:xfrm>
            <a:off x="1081088" y="4532313"/>
            <a:ext cx="188912" cy="44450"/>
          </a:xfrm>
          <a:custGeom>
            <a:avLst/>
            <a:gdLst>
              <a:gd name="T0" fmla="*/ 2147483647 w 129"/>
              <a:gd name="T1" fmla="*/ 0 h 28"/>
              <a:gd name="T2" fmla="*/ 2147483647 w 129"/>
              <a:gd name="T3" fmla="*/ 2147483647 h 28"/>
              <a:gd name="T4" fmla="*/ 2147483647 w 129"/>
              <a:gd name="T5" fmla="*/ 2147483647 h 28"/>
              <a:gd name="T6" fmla="*/ 2147483647 w 129"/>
              <a:gd name="T7" fmla="*/ 2147483647 h 28"/>
              <a:gd name="T8" fmla="*/ 2147483647 w 129"/>
              <a:gd name="T9" fmla="*/ 2147483647 h 28"/>
              <a:gd name="T10" fmla="*/ 0 w 129"/>
              <a:gd name="T11" fmla="*/ 2147483647 h 28"/>
              <a:gd name="T12" fmla="*/ 0 60000 65536"/>
              <a:gd name="T13" fmla="*/ 0 60000 65536"/>
              <a:gd name="T14" fmla="*/ 0 60000 65536"/>
              <a:gd name="T15" fmla="*/ 0 60000 65536"/>
              <a:gd name="T16" fmla="*/ 0 60000 65536"/>
              <a:gd name="T17" fmla="*/ 0 60000 65536"/>
              <a:gd name="T18" fmla="*/ 0 w 129"/>
              <a:gd name="T19" fmla="*/ 0 h 28"/>
              <a:gd name="T20" fmla="*/ 129 w 129"/>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129" h="28">
                <a:moveTo>
                  <a:pt x="129" y="0"/>
                </a:moveTo>
                <a:lnTo>
                  <a:pt x="111" y="9"/>
                </a:lnTo>
                <a:lnTo>
                  <a:pt x="81" y="14"/>
                </a:lnTo>
                <a:lnTo>
                  <a:pt x="56" y="23"/>
                </a:lnTo>
                <a:lnTo>
                  <a:pt x="26" y="28"/>
                </a:lnTo>
                <a:lnTo>
                  <a:pt x="0" y="2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81" name="Freeform 109"/>
          <p:cNvSpPr>
            <a:spLocks/>
          </p:cNvSpPr>
          <p:nvPr/>
        </p:nvSpPr>
        <p:spPr bwMode="auto">
          <a:xfrm>
            <a:off x="908050" y="3573463"/>
            <a:ext cx="358775" cy="30162"/>
          </a:xfrm>
          <a:custGeom>
            <a:avLst/>
            <a:gdLst>
              <a:gd name="T0" fmla="*/ 0 w 244"/>
              <a:gd name="T1" fmla="*/ 0 h 19"/>
              <a:gd name="T2" fmla="*/ 2147483647 w 244"/>
              <a:gd name="T3" fmla="*/ 2147483647 h 19"/>
              <a:gd name="T4" fmla="*/ 2147483647 w 244"/>
              <a:gd name="T5" fmla="*/ 2147483647 h 19"/>
              <a:gd name="T6" fmla="*/ 2147483647 w 244"/>
              <a:gd name="T7" fmla="*/ 2147483647 h 19"/>
              <a:gd name="T8" fmla="*/ 2147483647 w 244"/>
              <a:gd name="T9" fmla="*/ 2147483647 h 19"/>
              <a:gd name="T10" fmla="*/ 2147483647 w 244"/>
              <a:gd name="T11" fmla="*/ 2147483647 h 19"/>
              <a:gd name="T12" fmla="*/ 0 60000 65536"/>
              <a:gd name="T13" fmla="*/ 0 60000 65536"/>
              <a:gd name="T14" fmla="*/ 0 60000 65536"/>
              <a:gd name="T15" fmla="*/ 0 60000 65536"/>
              <a:gd name="T16" fmla="*/ 0 60000 65536"/>
              <a:gd name="T17" fmla="*/ 0 60000 65536"/>
              <a:gd name="T18" fmla="*/ 0 w 244"/>
              <a:gd name="T19" fmla="*/ 0 h 19"/>
              <a:gd name="T20" fmla="*/ 244 w 244"/>
              <a:gd name="T21" fmla="*/ 19 h 19"/>
            </a:gdLst>
            <a:ahLst/>
            <a:cxnLst>
              <a:cxn ang="T12">
                <a:pos x="T0" y="T1"/>
              </a:cxn>
              <a:cxn ang="T13">
                <a:pos x="T2" y="T3"/>
              </a:cxn>
              <a:cxn ang="T14">
                <a:pos x="T4" y="T5"/>
              </a:cxn>
              <a:cxn ang="T15">
                <a:pos x="T6" y="T7"/>
              </a:cxn>
              <a:cxn ang="T16">
                <a:pos x="T8" y="T9"/>
              </a:cxn>
              <a:cxn ang="T17">
                <a:pos x="T10" y="T11"/>
              </a:cxn>
            </a:cxnLst>
            <a:rect l="T18" t="T19" r="T20" b="T21"/>
            <a:pathLst>
              <a:path w="244" h="19">
                <a:moveTo>
                  <a:pt x="0" y="0"/>
                </a:moveTo>
                <a:lnTo>
                  <a:pt x="37" y="9"/>
                </a:lnTo>
                <a:lnTo>
                  <a:pt x="81" y="14"/>
                </a:lnTo>
                <a:lnTo>
                  <a:pt x="118" y="19"/>
                </a:lnTo>
                <a:lnTo>
                  <a:pt x="177" y="9"/>
                </a:lnTo>
                <a:lnTo>
                  <a:pt x="244" y="5"/>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82" name="Freeform 110"/>
          <p:cNvSpPr>
            <a:spLocks/>
          </p:cNvSpPr>
          <p:nvPr/>
        </p:nvSpPr>
        <p:spPr bwMode="auto">
          <a:xfrm>
            <a:off x="784225" y="3648075"/>
            <a:ext cx="222250" cy="868363"/>
          </a:xfrm>
          <a:custGeom>
            <a:avLst/>
            <a:gdLst>
              <a:gd name="T0" fmla="*/ 2147483647 w 152"/>
              <a:gd name="T1" fmla="*/ 2147483647 h 547"/>
              <a:gd name="T2" fmla="*/ 2147483647 w 152"/>
              <a:gd name="T3" fmla="*/ 2147483647 h 547"/>
              <a:gd name="T4" fmla="*/ 2147483647 w 152"/>
              <a:gd name="T5" fmla="*/ 2147483647 h 547"/>
              <a:gd name="T6" fmla="*/ 2147483647 w 152"/>
              <a:gd name="T7" fmla="*/ 2147483647 h 547"/>
              <a:gd name="T8" fmla="*/ 2147483647 w 152"/>
              <a:gd name="T9" fmla="*/ 2147483647 h 547"/>
              <a:gd name="T10" fmla="*/ 2147483647 w 152"/>
              <a:gd name="T11" fmla="*/ 2147483647 h 547"/>
              <a:gd name="T12" fmla="*/ 2147483647 w 152"/>
              <a:gd name="T13" fmla="*/ 2147483647 h 547"/>
              <a:gd name="T14" fmla="*/ 2147483647 w 152"/>
              <a:gd name="T15" fmla="*/ 2147483647 h 547"/>
              <a:gd name="T16" fmla="*/ 2147483647 w 152"/>
              <a:gd name="T17" fmla="*/ 2147483647 h 547"/>
              <a:gd name="T18" fmla="*/ 2147483647 w 152"/>
              <a:gd name="T19" fmla="*/ 2147483647 h 547"/>
              <a:gd name="T20" fmla="*/ 2147483647 w 152"/>
              <a:gd name="T21" fmla="*/ 2147483647 h 547"/>
              <a:gd name="T22" fmla="*/ 2147483647 w 152"/>
              <a:gd name="T23" fmla="*/ 2147483647 h 547"/>
              <a:gd name="T24" fmla="*/ 2147483647 w 152"/>
              <a:gd name="T25" fmla="*/ 2147483647 h 547"/>
              <a:gd name="T26" fmla="*/ 2147483647 w 152"/>
              <a:gd name="T27" fmla="*/ 2147483647 h 547"/>
              <a:gd name="T28" fmla="*/ 2147483647 w 152"/>
              <a:gd name="T29" fmla="*/ 2147483647 h 547"/>
              <a:gd name="T30" fmla="*/ 2147483647 w 152"/>
              <a:gd name="T31" fmla="*/ 2147483647 h 547"/>
              <a:gd name="T32" fmla="*/ 2147483647 w 152"/>
              <a:gd name="T33" fmla="*/ 2147483647 h 547"/>
              <a:gd name="T34" fmla="*/ 2147483647 w 152"/>
              <a:gd name="T35" fmla="*/ 2147483647 h 547"/>
              <a:gd name="T36" fmla="*/ 2147483647 w 152"/>
              <a:gd name="T37" fmla="*/ 2147483647 h 547"/>
              <a:gd name="T38" fmla="*/ 2147483647 w 152"/>
              <a:gd name="T39" fmla="*/ 2147483647 h 547"/>
              <a:gd name="T40" fmla="*/ 2147483647 w 152"/>
              <a:gd name="T41" fmla="*/ 2147483647 h 547"/>
              <a:gd name="T42" fmla="*/ 2147483647 w 152"/>
              <a:gd name="T43" fmla="*/ 2147483647 h 547"/>
              <a:gd name="T44" fmla="*/ 2147483647 w 152"/>
              <a:gd name="T45" fmla="*/ 2147483647 h 547"/>
              <a:gd name="T46" fmla="*/ 2147483647 w 152"/>
              <a:gd name="T47" fmla="*/ 2147483647 h 547"/>
              <a:gd name="T48" fmla="*/ 2147483647 w 152"/>
              <a:gd name="T49" fmla="*/ 2147483647 h 547"/>
              <a:gd name="T50" fmla="*/ 2147483647 w 152"/>
              <a:gd name="T51" fmla="*/ 2147483647 h 547"/>
              <a:gd name="T52" fmla="*/ 2147483647 w 152"/>
              <a:gd name="T53" fmla="*/ 2147483647 h 547"/>
              <a:gd name="T54" fmla="*/ 2147483647 w 152"/>
              <a:gd name="T55" fmla="*/ 2147483647 h 547"/>
              <a:gd name="T56" fmla="*/ 2147483647 w 152"/>
              <a:gd name="T57" fmla="*/ 2147483647 h 547"/>
              <a:gd name="T58" fmla="*/ 2147483647 w 152"/>
              <a:gd name="T59" fmla="*/ 2147483647 h 547"/>
              <a:gd name="T60" fmla="*/ 2147483647 w 152"/>
              <a:gd name="T61" fmla="*/ 2147483647 h 547"/>
              <a:gd name="T62" fmla="*/ 0 w 152"/>
              <a:gd name="T63" fmla="*/ 2147483647 h 547"/>
              <a:gd name="T64" fmla="*/ 2147483647 w 152"/>
              <a:gd name="T65" fmla="*/ 2147483647 h 547"/>
              <a:gd name="T66" fmla="*/ 2147483647 w 152"/>
              <a:gd name="T67" fmla="*/ 2147483647 h 547"/>
              <a:gd name="T68" fmla="*/ 2147483647 w 152"/>
              <a:gd name="T69" fmla="*/ 2147483647 h 547"/>
              <a:gd name="T70" fmla="*/ 2147483647 w 152"/>
              <a:gd name="T71" fmla="*/ 2147483647 h 547"/>
              <a:gd name="T72" fmla="*/ 2147483647 w 152"/>
              <a:gd name="T73" fmla="*/ 2147483647 h 547"/>
              <a:gd name="T74" fmla="*/ 2147483647 w 152"/>
              <a:gd name="T75" fmla="*/ 2147483647 h 547"/>
              <a:gd name="T76" fmla="*/ 2147483647 w 152"/>
              <a:gd name="T77" fmla="*/ 0 h 54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52"/>
              <a:gd name="T118" fmla="*/ 0 h 547"/>
              <a:gd name="T119" fmla="*/ 152 w 152"/>
              <a:gd name="T120" fmla="*/ 547 h 547"/>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52" h="547">
                <a:moveTo>
                  <a:pt x="129" y="0"/>
                </a:moveTo>
                <a:lnTo>
                  <a:pt x="137" y="9"/>
                </a:lnTo>
                <a:lnTo>
                  <a:pt x="144" y="28"/>
                </a:lnTo>
                <a:lnTo>
                  <a:pt x="148" y="42"/>
                </a:lnTo>
                <a:lnTo>
                  <a:pt x="152" y="61"/>
                </a:lnTo>
                <a:lnTo>
                  <a:pt x="152" y="75"/>
                </a:lnTo>
                <a:lnTo>
                  <a:pt x="148" y="93"/>
                </a:lnTo>
                <a:lnTo>
                  <a:pt x="144" y="103"/>
                </a:lnTo>
                <a:lnTo>
                  <a:pt x="133" y="112"/>
                </a:lnTo>
                <a:lnTo>
                  <a:pt x="126" y="107"/>
                </a:lnTo>
                <a:lnTo>
                  <a:pt x="118" y="103"/>
                </a:lnTo>
                <a:lnTo>
                  <a:pt x="111" y="103"/>
                </a:lnTo>
                <a:lnTo>
                  <a:pt x="104" y="103"/>
                </a:lnTo>
                <a:lnTo>
                  <a:pt x="96" y="107"/>
                </a:lnTo>
                <a:lnTo>
                  <a:pt x="89" y="117"/>
                </a:lnTo>
                <a:lnTo>
                  <a:pt x="85" y="126"/>
                </a:lnTo>
                <a:lnTo>
                  <a:pt x="82" y="135"/>
                </a:lnTo>
                <a:lnTo>
                  <a:pt x="78" y="145"/>
                </a:lnTo>
                <a:lnTo>
                  <a:pt x="74" y="164"/>
                </a:lnTo>
                <a:lnTo>
                  <a:pt x="70" y="178"/>
                </a:lnTo>
                <a:lnTo>
                  <a:pt x="67" y="192"/>
                </a:lnTo>
                <a:lnTo>
                  <a:pt x="67" y="210"/>
                </a:lnTo>
                <a:lnTo>
                  <a:pt x="63" y="229"/>
                </a:lnTo>
                <a:lnTo>
                  <a:pt x="63" y="248"/>
                </a:lnTo>
                <a:lnTo>
                  <a:pt x="63" y="262"/>
                </a:lnTo>
                <a:lnTo>
                  <a:pt x="63" y="281"/>
                </a:lnTo>
                <a:lnTo>
                  <a:pt x="63" y="299"/>
                </a:lnTo>
                <a:lnTo>
                  <a:pt x="67" y="337"/>
                </a:lnTo>
                <a:lnTo>
                  <a:pt x="70" y="351"/>
                </a:lnTo>
                <a:lnTo>
                  <a:pt x="70" y="370"/>
                </a:lnTo>
                <a:lnTo>
                  <a:pt x="74" y="384"/>
                </a:lnTo>
                <a:lnTo>
                  <a:pt x="78" y="398"/>
                </a:lnTo>
                <a:lnTo>
                  <a:pt x="85" y="407"/>
                </a:lnTo>
                <a:lnTo>
                  <a:pt x="89" y="416"/>
                </a:lnTo>
                <a:lnTo>
                  <a:pt x="93" y="426"/>
                </a:lnTo>
                <a:lnTo>
                  <a:pt x="100" y="435"/>
                </a:lnTo>
                <a:lnTo>
                  <a:pt x="107" y="435"/>
                </a:lnTo>
                <a:lnTo>
                  <a:pt x="111" y="435"/>
                </a:lnTo>
                <a:lnTo>
                  <a:pt x="118" y="435"/>
                </a:lnTo>
                <a:lnTo>
                  <a:pt x="129" y="430"/>
                </a:lnTo>
                <a:lnTo>
                  <a:pt x="137" y="444"/>
                </a:lnTo>
                <a:lnTo>
                  <a:pt x="141" y="458"/>
                </a:lnTo>
                <a:lnTo>
                  <a:pt x="144" y="477"/>
                </a:lnTo>
                <a:lnTo>
                  <a:pt x="144" y="496"/>
                </a:lnTo>
                <a:lnTo>
                  <a:pt x="141" y="515"/>
                </a:lnTo>
                <a:lnTo>
                  <a:pt x="141" y="529"/>
                </a:lnTo>
                <a:lnTo>
                  <a:pt x="137" y="538"/>
                </a:lnTo>
                <a:lnTo>
                  <a:pt x="133" y="543"/>
                </a:lnTo>
                <a:lnTo>
                  <a:pt x="118" y="547"/>
                </a:lnTo>
                <a:lnTo>
                  <a:pt x="104" y="547"/>
                </a:lnTo>
                <a:lnTo>
                  <a:pt x="93" y="547"/>
                </a:lnTo>
                <a:lnTo>
                  <a:pt x="78" y="543"/>
                </a:lnTo>
                <a:lnTo>
                  <a:pt x="67" y="533"/>
                </a:lnTo>
                <a:lnTo>
                  <a:pt x="56" y="519"/>
                </a:lnTo>
                <a:lnTo>
                  <a:pt x="48" y="505"/>
                </a:lnTo>
                <a:lnTo>
                  <a:pt x="37" y="491"/>
                </a:lnTo>
                <a:lnTo>
                  <a:pt x="30" y="472"/>
                </a:lnTo>
                <a:lnTo>
                  <a:pt x="22" y="449"/>
                </a:lnTo>
                <a:lnTo>
                  <a:pt x="19" y="426"/>
                </a:lnTo>
                <a:lnTo>
                  <a:pt x="11" y="402"/>
                </a:lnTo>
                <a:lnTo>
                  <a:pt x="8" y="374"/>
                </a:lnTo>
                <a:lnTo>
                  <a:pt x="4" y="351"/>
                </a:lnTo>
                <a:lnTo>
                  <a:pt x="0" y="323"/>
                </a:lnTo>
                <a:lnTo>
                  <a:pt x="0" y="267"/>
                </a:lnTo>
                <a:lnTo>
                  <a:pt x="0" y="238"/>
                </a:lnTo>
                <a:lnTo>
                  <a:pt x="4" y="210"/>
                </a:lnTo>
                <a:lnTo>
                  <a:pt x="4" y="187"/>
                </a:lnTo>
                <a:lnTo>
                  <a:pt x="8" y="159"/>
                </a:lnTo>
                <a:lnTo>
                  <a:pt x="11" y="135"/>
                </a:lnTo>
                <a:lnTo>
                  <a:pt x="19" y="112"/>
                </a:lnTo>
                <a:lnTo>
                  <a:pt x="26" y="89"/>
                </a:lnTo>
                <a:lnTo>
                  <a:pt x="37" y="70"/>
                </a:lnTo>
                <a:lnTo>
                  <a:pt x="45" y="51"/>
                </a:lnTo>
                <a:lnTo>
                  <a:pt x="56" y="37"/>
                </a:lnTo>
                <a:lnTo>
                  <a:pt x="67" y="23"/>
                </a:lnTo>
                <a:lnTo>
                  <a:pt x="82" y="9"/>
                </a:lnTo>
                <a:lnTo>
                  <a:pt x="96" y="4"/>
                </a:lnTo>
                <a:lnTo>
                  <a:pt x="111" y="0"/>
                </a:lnTo>
                <a:lnTo>
                  <a:pt x="129" y="0"/>
                </a:lnTo>
                <a:close/>
              </a:path>
            </a:pathLst>
          </a:custGeom>
          <a:solidFill>
            <a:srgbClr val="FFFF14"/>
          </a:solidFill>
          <a:ln w="0">
            <a:solidFill>
              <a:srgbClr val="000000"/>
            </a:solidFill>
            <a:round/>
            <a:headEnd/>
            <a:tailEnd/>
          </a:ln>
        </p:spPr>
        <p:txBody>
          <a:bodyPr/>
          <a:lstStyle/>
          <a:p>
            <a:endParaRPr lang="en-GB" dirty="0">
              <a:solidFill>
                <a:srgbClr val="000000"/>
              </a:solidFill>
            </a:endParaRPr>
          </a:p>
        </p:txBody>
      </p:sp>
      <p:sp>
        <p:nvSpPr>
          <p:cNvPr id="54383" name="Freeform 111"/>
          <p:cNvSpPr>
            <a:spLocks/>
          </p:cNvSpPr>
          <p:nvPr/>
        </p:nvSpPr>
        <p:spPr bwMode="auto">
          <a:xfrm>
            <a:off x="838200" y="3937000"/>
            <a:ext cx="38100" cy="387350"/>
          </a:xfrm>
          <a:custGeom>
            <a:avLst/>
            <a:gdLst>
              <a:gd name="T0" fmla="*/ 2147483647 w 26"/>
              <a:gd name="T1" fmla="*/ 0 h 244"/>
              <a:gd name="T2" fmla="*/ 2147483647 w 26"/>
              <a:gd name="T3" fmla="*/ 2147483647 h 244"/>
              <a:gd name="T4" fmla="*/ 0 w 26"/>
              <a:gd name="T5" fmla="*/ 2147483647 h 244"/>
              <a:gd name="T6" fmla="*/ 0 w 26"/>
              <a:gd name="T7" fmla="*/ 2147483647 h 244"/>
              <a:gd name="T8" fmla="*/ 2147483647 w 26"/>
              <a:gd name="T9" fmla="*/ 2147483647 h 244"/>
              <a:gd name="T10" fmla="*/ 2147483647 w 26"/>
              <a:gd name="T11" fmla="*/ 2147483647 h 244"/>
              <a:gd name="T12" fmla="*/ 2147483647 w 26"/>
              <a:gd name="T13" fmla="*/ 2147483647 h 244"/>
              <a:gd name="T14" fmla="*/ 0 60000 65536"/>
              <a:gd name="T15" fmla="*/ 0 60000 65536"/>
              <a:gd name="T16" fmla="*/ 0 60000 65536"/>
              <a:gd name="T17" fmla="*/ 0 60000 65536"/>
              <a:gd name="T18" fmla="*/ 0 60000 65536"/>
              <a:gd name="T19" fmla="*/ 0 60000 65536"/>
              <a:gd name="T20" fmla="*/ 0 60000 65536"/>
              <a:gd name="T21" fmla="*/ 0 w 26"/>
              <a:gd name="T22" fmla="*/ 0 h 244"/>
              <a:gd name="T23" fmla="*/ 26 w 26"/>
              <a:gd name="T24" fmla="*/ 244 h 2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244">
                <a:moveTo>
                  <a:pt x="8" y="0"/>
                </a:moveTo>
                <a:lnTo>
                  <a:pt x="4" y="52"/>
                </a:lnTo>
                <a:lnTo>
                  <a:pt x="0" y="85"/>
                </a:lnTo>
                <a:lnTo>
                  <a:pt x="0" y="131"/>
                </a:lnTo>
                <a:lnTo>
                  <a:pt x="4" y="173"/>
                </a:lnTo>
                <a:lnTo>
                  <a:pt x="11" y="211"/>
                </a:lnTo>
                <a:lnTo>
                  <a:pt x="26" y="244"/>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84" name="Freeform 112"/>
          <p:cNvSpPr>
            <a:spLocks/>
          </p:cNvSpPr>
          <p:nvPr/>
        </p:nvSpPr>
        <p:spPr bwMode="auto">
          <a:xfrm>
            <a:off x="860425" y="3767138"/>
            <a:ext cx="101600" cy="615950"/>
          </a:xfrm>
          <a:custGeom>
            <a:avLst/>
            <a:gdLst>
              <a:gd name="T0" fmla="*/ 2147483647 w 70"/>
              <a:gd name="T1" fmla="*/ 2147483647 h 388"/>
              <a:gd name="T2" fmla="*/ 2147483647 w 70"/>
              <a:gd name="T3" fmla="*/ 2147483647 h 388"/>
              <a:gd name="T4" fmla="*/ 2147483647 w 70"/>
              <a:gd name="T5" fmla="*/ 2147483647 h 388"/>
              <a:gd name="T6" fmla="*/ 2147483647 w 70"/>
              <a:gd name="T7" fmla="*/ 2147483647 h 388"/>
              <a:gd name="T8" fmla="*/ 2147483647 w 70"/>
              <a:gd name="T9" fmla="*/ 2147483647 h 388"/>
              <a:gd name="T10" fmla="*/ 0 w 70"/>
              <a:gd name="T11" fmla="*/ 2147483647 h 388"/>
              <a:gd name="T12" fmla="*/ 0 w 70"/>
              <a:gd name="T13" fmla="*/ 2147483647 h 388"/>
              <a:gd name="T14" fmla="*/ 0 w 70"/>
              <a:gd name="T15" fmla="*/ 2147483647 h 388"/>
              <a:gd name="T16" fmla="*/ 0 w 70"/>
              <a:gd name="T17" fmla="*/ 2147483647 h 388"/>
              <a:gd name="T18" fmla="*/ 2147483647 w 70"/>
              <a:gd name="T19" fmla="*/ 2147483647 h 388"/>
              <a:gd name="T20" fmla="*/ 2147483647 w 70"/>
              <a:gd name="T21" fmla="*/ 2147483647 h 388"/>
              <a:gd name="T22" fmla="*/ 2147483647 w 70"/>
              <a:gd name="T23" fmla="*/ 2147483647 h 388"/>
              <a:gd name="T24" fmla="*/ 2147483647 w 70"/>
              <a:gd name="T25" fmla="*/ 2147483647 h 388"/>
              <a:gd name="T26" fmla="*/ 2147483647 w 70"/>
              <a:gd name="T27" fmla="*/ 2147483647 h 388"/>
              <a:gd name="T28" fmla="*/ 2147483647 w 70"/>
              <a:gd name="T29" fmla="*/ 0 h 38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0"/>
              <a:gd name="T46" fmla="*/ 0 h 388"/>
              <a:gd name="T47" fmla="*/ 70 w 70"/>
              <a:gd name="T48" fmla="*/ 388 h 38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0" h="388">
                <a:moveTo>
                  <a:pt x="55" y="388"/>
                </a:moveTo>
                <a:lnTo>
                  <a:pt x="37" y="379"/>
                </a:lnTo>
                <a:lnTo>
                  <a:pt x="30" y="360"/>
                </a:lnTo>
                <a:lnTo>
                  <a:pt x="18" y="337"/>
                </a:lnTo>
                <a:lnTo>
                  <a:pt x="11" y="304"/>
                </a:lnTo>
                <a:lnTo>
                  <a:pt x="0" y="271"/>
                </a:lnTo>
                <a:lnTo>
                  <a:pt x="0" y="229"/>
                </a:lnTo>
                <a:lnTo>
                  <a:pt x="0" y="182"/>
                </a:lnTo>
                <a:lnTo>
                  <a:pt x="0" y="140"/>
                </a:lnTo>
                <a:lnTo>
                  <a:pt x="7" y="98"/>
                </a:lnTo>
                <a:lnTo>
                  <a:pt x="15" y="65"/>
                </a:lnTo>
                <a:lnTo>
                  <a:pt x="22" y="42"/>
                </a:lnTo>
                <a:lnTo>
                  <a:pt x="37" y="14"/>
                </a:lnTo>
                <a:lnTo>
                  <a:pt x="52" y="4"/>
                </a:lnTo>
                <a:lnTo>
                  <a:pt x="7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85" name="Rectangle 113"/>
          <p:cNvSpPr>
            <a:spLocks noChangeArrowheads="1"/>
          </p:cNvSpPr>
          <p:nvPr/>
        </p:nvSpPr>
        <p:spPr bwMode="auto">
          <a:xfrm>
            <a:off x="3094038" y="5699125"/>
            <a:ext cx="42862" cy="304800"/>
          </a:xfrm>
          <a:prstGeom prst="rect">
            <a:avLst/>
          </a:prstGeom>
          <a:solidFill>
            <a:srgbClr val="ABABAB"/>
          </a:solidFill>
          <a:ln w="0">
            <a:solidFill>
              <a:srgbClr val="000000"/>
            </a:solidFill>
            <a:miter lim="800000"/>
            <a:headEnd/>
            <a:tailEnd/>
          </a:ln>
        </p:spPr>
        <p:txBody>
          <a:bodyPr/>
          <a:lstStyle>
            <a:lvl1pPr algn="l" eaLnBrk="0" hangingPunct="0">
              <a:spcBef>
                <a:spcPct val="20000"/>
              </a:spcBef>
              <a:buChar char="•"/>
              <a:defRPr sz="3200">
                <a:solidFill>
                  <a:schemeClr val="tx1"/>
                </a:solidFill>
                <a:latin typeface="Arial" pitchFamily="34" charset="0"/>
              </a:defRPr>
            </a:lvl1pPr>
            <a:lvl2pPr marL="742950" indent="-285750" algn="l" eaLnBrk="0" hangingPunct="0">
              <a:spcBef>
                <a:spcPct val="20000"/>
              </a:spcBef>
              <a:buChar char="–"/>
              <a:defRPr sz="2800">
                <a:solidFill>
                  <a:schemeClr val="tx1"/>
                </a:solidFill>
                <a:latin typeface="Arial" pitchFamily="34" charset="0"/>
              </a:defRPr>
            </a:lvl2pPr>
            <a:lvl3pPr marL="1143000" indent="-228600" algn="l" eaLnBrk="0" hangingPunct="0">
              <a:spcBef>
                <a:spcPct val="20000"/>
              </a:spcBef>
              <a:buChar char="•"/>
              <a:defRPr sz="2400">
                <a:solidFill>
                  <a:schemeClr val="tx1"/>
                </a:solidFill>
                <a:latin typeface="Arial" pitchFamily="34" charset="0"/>
              </a:defRPr>
            </a:lvl3pPr>
            <a:lvl4pPr marL="1600200" indent="-228600" algn="l" eaLnBrk="0" hangingPunct="0">
              <a:spcBef>
                <a:spcPct val="20000"/>
              </a:spcBef>
              <a:buChar char="–"/>
              <a:defRPr sz="2000">
                <a:solidFill>
                  <a:schemeClr val="tx1"/>
                </a:solidFill>
                <a:latin typeface="Arial" pitchFamily="34" charset="0"/>
              </a:defRPr>
            </a:lvl4pPr>
            <a:lvl5pPr marL="2057400" indent="-228600" algn="l"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pPr>
            <a:endParaRPr lang="en-US" altLang="en-US" sz="1800" dirty="0">
              <a:solidFill>
                <a:srgbClr val="000000"/>
              </a:solidFill>
            </a:endParaRPr>
          </a:p>
        </p:txBody>
      </p:sp>
      <p:sp>
        <p:nvSpPr>
          <p:cNvPr id="54386" name="Freeform 114"/>
          <p:cNvSpPr>
            <a:spLocks/>
          </p:cNvSpPr>
          <p:nvPr/>
        </p:nvSpPr>
        <p:spPr bwMode="auto">
          <a:xfrm>
            <a:off x="3044825" y="5654675"/>
            <a:ext cx="146050" cy="66675"/>
          </a:xfrm>
          <a:custGeom>
            <a:avLst/>
            <a:gdLst>
              <a:gd name="T0" fmla="*/ 2147483647 w 100"/>
              <a:gd name="T1" fmla="*/ 0 h 42"/>
              <a:gd name="T2" fmla="*/ 2147483647 w 100"/>
              <a:gd name="T3" fmla="*/ 0 h 42"/>
              <a:gd name="T4" fmla="*/ 2147483647 w 100"/>
              <a:gd name="T5" fmla="*/ 0 h 42"/>
              <a:gd name="T6" fmla="*/ 2147483647 w 100"/>
              <a:gd name="T7" fmla="*/ 0 h 42"/>
              <a:gd name="T8" fmla="*/ 2147483647 w 100"/>
              <a:gd name="T9" fmla="*/ 0 h 42"/>
              <a:gd name="T10" fmla="*/ 2147483647 w 100"/>
              <a:gd name="T11" fmla="*/ 0 h 42"/>
              <a:gd name="T12" fmla="*/ 2147483647 w 100"/>
              <a:gd name="T13" fmla="*/ 2147483647 h 42"/>
              <a:gd name="T14" fmla="*/ 2147483647 w 100"/>
              <a:gd name="T15" fmla="*/ 2147483647 h 42"/>
              <a:gd name="T16" fmla="*/ 2147483647 w 100"/>
              <a:gd name="T17" fmla="*/ 2147483647 h 42"/>
              <a:gd name="T18" fmla="*/ 2147483647 w 100"/>
              <a:gd name="T19" fmla="*/ 2147483647 h 42"/>
              <a:gd name="T20" fmla="*/ 2147483647 w 100"/>
              <a:gd name="T21" fmla="*/ 2147483647 h 42"/>
              <a:gd name="T22" fmla="*/ 2147483647 w 100"/>
              <a:gd name="T23" fmla="*/ 2147483647 h 42"/>
              <a:gd name="T24" fmla="*/ 2147483647 w 100"/>
              <a:gd name="T25" fmla="*/ 2147483647 h 42"/>
              <a:gd name="T26" fmla="*/ 2147483647 w 100"/>
              <a:gd name="T27" fmla="*/ 2147483647 h 42"/>
              <a:gd name="T28" fmla="*/ 2147483647 w 100"/>
              <a:gd name="T29" fmla="*/ 2147483647 h 42"/>
              <a:gd name="T30" fmla="*/ 2147483647 w 100"/>
              <a:gd name="T31" fmla="*/ 2147483647 h 42"/>
              <a:gd name="T32" fmla="*/ 2147483647 w 100"/>
              <a:gd name="T33" fmla="*/ 2147483647 h 42"/>
              <a:gd name="T34" fmla="*/ 2147483647 w 100"/>
              <a:gd name="T35" fmla="*/ 2147483647 h 42"/>
              <a:gd name="T36" fmla="*/ 2147483647 w 100"/>
              <a:gd name="T37" fmla="*/ 2147483647 h 42"/>
              <a:gd name="T38" fmla="*/ 2147483647 w 100"/>
              <a:gd name="T39" fmla="*/ 2147483647 h 42"/>
              <a:gd name="T40" fmla="*/ 2147483647 w 100"/>
              <a:gd name="T41" fmla="*/ 2147483647 h 42"/>
              <a:gd name="T42" fmla="*/ 2147483647 w 100"/>
              <a:gd name="T43" fmla="*/ 2147483647 h 42"/>
              <a:gd name="T44" fmla="*/ 2147483647 w 100"/>
              <a:gd name="T45" fmla="*/ 2147483647 h 42"/>
              <a:gd name="T46" fmla="*/ 2147483647 w 100"/>
              <a:gd name="T47" fmla="*/ 2147483647 h 42"/>
              <a:gd name="T48" fmla="*/ 2147483647 w 100"/>
              <a:gd name="T49" fmla="*/ 2147483647 h 42"/>
              <a:gd name="T50" fmla="*/ 2147483647 w 100"/>
              <a:gd name="T51" fmla="*/ 2147483647 h 42"/>
              <a:gd name="T52" fmla="*/ 2147483647 w 100"/>
              <a:gd name="T53" fmla="*/ 2147483647 h 42"/>
              <a:gd name="T54" fmla="*/ 2147483647 w 100"/>
              <a:gd name="T55" fmla="*/ 2147483647 h 42"/>
              <a:gd name="T56" fmla="*/ 0 w 100"/>
              <a:gd name="T57" fmla="*/ 2147483647 h 42"/>
              <a:gd name="T58" fmla="*/ 0 w 100"/>
              <a:gd name="T59" fmla="*/ 2147483647 h 42"/>
              <a:gd name="T60" fmla="*/ 2147483647 w 100"/>
              <a:gd name="T61" fmla="*/ 2147483647 h 42"/>
              <a:gd name="T62" fmla="*/ 2147483647 w 100"/>
              <a:gd name="T63" fmla="*/ 2147483647 h 42"/>
              <a:gd name="T64" fmla="*/ 2147483647 w 100"/>
              <a:gd name="T65" fmla="*/ 2147483647 h 42"/>
              <a:gd name="T66" fmla="*/ 2147483647 w 100"/>
              <a:gd name="T67" fmla="*/ 2147483647 h 42"/>
              <a:gd name="T68" fmla="*/ 2147483647 w 100"/>
              <a:gd name="T69" fmla="*/ 0 h 42"/>
              <a:gd name="T70" fmla="*/ 2147483647 w 100"/>
              <a:gd name="T71" fmla="*/ 0 h 42"/>
              <a:gd name="T72" fmla="*/ 2147483647 w 100"/>
              <a:gd name="T73" fmla="*/ 0 h 42"/>
              <a:gd name="T74" fmla="*/ 2147483647 w 100"/>
              <a:gd name="T75" fmla="*/ 0 h 42"/>
              <a:gd name="T76" fmla="*/ 2147483647 w 100"/>
              <a:gd name="T77" fmla="*/ 0 h 4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0"/>
              <a:gd name="T118" fmla="*/ 0 h 42"/>
              <a:gd name="T119" fmla="*/ 100 w 100"/>
              <a:gd name="T120" fmla="*/ 42 h 4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0" h="42">
                <a:moveTo>
                  <a:pt x="48" y="0"/>
                </a:moveTo>
                <a:lnTo>
                  <a:pt x="55" y="0"/>
                </a:lnTo>
                <a:lnTo>
                  <a:pt x="59" y="0"/>
                </a:lnTo>
                <a:lnTo>
                  <a:pt x="63" y="0"/>
                </a:lnTo>
                <a:lnTo>
                  <a:pt x="70" y="0"/>
                </a:lnTo>
                <a:lnTo>
                  <a:pt x="74" y="0"/>
                </a:lnTo>
                <a:lnTo>
                  <a:pt x="81" y="4"/>
                </a:lnTo>
                <a:lnTo>
                  <a:pt x="89" y="9"/>
                </a:lnTo>
                <a:lnTo>
                  <a:pt x="92" y="9"/>
                </a:lnTo>
                <a:lnTo>
                  <a:pt x="100" y="18"/>
                </a:lnTo>
                <a:lnTo>
                  <a:pt x="100" y="23"/>
                </a:lnTo>
                <a:lnTo>
                  <a:pt x="96" y="28"/>
                </a:lnTo>
                <a:lnTo>
                  <a:pt x="92" y="32"/>
                </a:lnTo>
                <a:lnTo>
                  <a:pt x="85" y="37"/>
                </a:lnTo>
                <a:lnTo>
                  <a:pt x="77" y="42"/>
                </a:lnTo>
                <a:lnTo>
                  <a:pt x="70" y="42"/>
                </a:lnTo>
                <a:lnTo>
                  <a:pt x="63" y="42"/>
                </a:lnTo>
                <a:lnTo>
                  <a:pt x="59" y="42"/>
                </a:lnTo>
                <a:lnTo>
                  <a:pt x="55" y="42"/>
                </a:lnTo>
                <a:lnTo>
                  <a:pt x="48" y="42"/>
                </a:lnTo>
                <a:lnTo>
                  <a:pt x="44" y="42"/>
                </a:lnTo>
                <a:lnTo>
                  <a:pt x="41" y="42"/>
                </a:lnTo>
                <a:lnTo>
                  <a:pt x="33" y="42"/>
                </a:lnTo>
                <a:lnTo>
                  <a:pt x="29" y="42"/>
                </a:lnTo>
                <a:lnTo>
                  <a:pt x="26" y="42"/>
                </a:lnTo>
                <a:lnTo>
                  <a:pt x="18" y="37"/>
                </a:lnTo>
                <a:lnTo>
                  <a:pt x="11" y="37"/>
                </a:lnTo>
                <a:lnTo>
                  <a:pt x="4" y="32"/>
                </a:lnTo>
                <a:lnTo>
                  <a:pt x="0" y="28"/>
                </a:lnTo>
                <a:lnTo>
                  <a:pt x="0" y="18"/>
                </a:lnTo>
                <a:lnTo>
                  <a:pt x="4" y="14"/>
                </a:lnTo>
                <a:lnTo>
                  <a:pt x="7" y="9"/>
                </a:lnTo>
                <a:lnTo>
                  <a:pt x="15" y="4"/>
                </a:lnTo>
                <a:lnTo>
                  <a:pt x="22" y="4"/>
                </a:lnTo>
                <a:lnTo>
                  <a:pt x="29" y="0"/>
                </a:lnTo>
                <a:lnTo>
                  <a:pt x="33" y="0"/>
                </a:lnTo>
                <a:lnTo>
                  <a:pt x="41" y="0"/>
                </a:lnTo>
                <a:lnTo>
                  <a:pt x="44" y="0"/>
                </a:lnTo>
                <a:lnTo>
                  <a:pt x="48" y="0"/>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387" name="Freeform 115"/>
          <p:cNvSpPr>
            <a:spLocks/>
          </p:cNvSpPr>
          <p:nvPr/>
        </p:nvSpPr>
        <p:spPr bwMode="auto">
          <a:xfrm>
            <a:off x="3055938" y="4746625"/>
            <a:ext cx="152400" cy="930275"/>
          </a:xfrm>
          <a:custGeom>
            <a:avLst/>
            <a:gdLst>
              <a:gd name="T0" fmla="*/ 2147483647 w 104"/>
              <a:gd name="T1" fmla="*/ 0 h 586"/>
              <a:gd name="T2" fmla="*/ 2147483647 w 104"/>
              <a:gd name="T3" fmla="*/ 2147483647 h 586"/>
              <a:gd name="T4" fmla="*/ 2147483647 w 104"/>
              <a:gd name="T5" fmla="*/ 2147483647 h 586"/>
              <a:gd name="T6" fmla="*/ 2147483647 w 104"/>
              <a:gd name="T7" fmla="*/ 2147483647 h 586"/>
              <a:gd name="T8" fmla="*/ 2147483647 w 104"/>
              <a:gd name="T9" fmla="*/ 2147483647 h 586"/>
              <a:gd name="T10" fmla="*/ 2147483647 w 104"/>
              <a:gd name="T11" fmla="*/ 2147483647 h 586"/>
              <a:gd name="T12" fmla="*/ 2147483647 w 104"/>
              <a:gd name="T13" fmla="*/ 2147483647 h 586"/>
              <a:gd name="T14" fmla="*/ 2147483647 w 104"/>
              <a:gd name="T15" fmla="*/ 2147483647 h 586"/>
              <a:gd name="T16" fmla="*/ 2147483647 w 104"/>
              <a:gd name="T17" fmla="*/ 2147483647 h 586"/>
              <a:gd name="T18" fmla="*/ 2147483647 w 104"/>
              <a:gd name="T19" fmla="*/ 2147483647 h 586"/>
              <a:gd name="T20" fmla="*/ 2147483647 w 104"/>
              <a:gd name="T21" fmla="*/ 2147483647 h 586"/>
              <a:gd name="T22" fmla="*/ 2147483647 w 104"/>
              <a:gd name="T23" fmla="*/ 2147483647 h 586"/>
              <a:gd name="T24" fmla="*/ 2147483647 w 104"/>
              <a:gd name="T25" fmla="*/ 2147483647 h 586"/>
              <a:gd name="T26" fmla="*/ 2147483647 w 104"/>
              <a:gd name="T27" fmla="*/ 2147483647 h 586"/>
              <a:gd name="T28" fmla="*/ 2147483647 w 104"/>
              <a:gd name="T29" fmla="*/ 2147483647 h 586"/>
              <a:gd name="T30" fmla="*/ 2147483647 w 104"/>
              <a:gd name="T31" fmla="*/ 2147483647 h 586"/>
              <a:gd name="T32" fmla="*/ 2147483647 w 104"/>
              <a:gd name="T33" fmla="*/ 2147483647 h 586"/>
              <a:gd name="T34" fmla="*/ 2147483647 w 104"/>
              <a:gd name="T35" fmla="*/ 2147483647 h 586"/>
              <a:gd name="T36" fmla="*/ 2147483647 w 104"/>
              <a:gd name="T37" fmla="*/ 2147483647 h 586"/>
              <a:gd name="T38" fmla="*/ 2147483647 w 104"/>
              <a:gd name="T39" fmla="*/ 2147483647 h 586"/>
              <a:gd name="T40" fmla="*/ 2147483647 w 104"/>
              <a:gd name="T41" fmla="*/ 2147483647 h 586"/>
              <a:gd name="T42" fmla="*/ 2147483647 w 104"/>
              <a:gd name="T43" fmla="*/ 2147483647 h 586"/>
              <a:gd name="T44" fmla="*/ 2147483647 w 104"/>
              <a:gd name="T45" fmla="*/ 2147483647 h 586"/>
              <a:gd name="T46" fmla="*/ 2147483647 w 104"/>
              <a:gd name="T47" fmla="*/ 2147483647 h 586"/>
              <a:gd name="T48" fmla="*/ 2147483647 w 104"/>
              <a:gd name="T49" fmla="*/ 2147483647 h 586"/>
              <a:gd name="T50" fmla="*/ 2147483647 w 104"/>
              <a:gd name="T51" fmla="*/ 2147483647 h 586"/>
              <a:gd name="T52" fmla="*/ 2147483647 w 104"/>
              <a:gd name="T53" fmla="*/ 2147483647 h 586"/>
              <a:gd name="T54" fmla="*/ 2147483647 w 104"/>
              <a:gd name="T55" fmla="*/ 2147483647 h 586"/>
              <a:gd name="T56" fmla="*/ 2147483647 w 104"/>
              <a:gd name="T57" fmla="*/ 2147483647 h 586"/>
              <a:gd name="T58" fmla="*/ 2147483647 w 104"/>
              <a:gd name="T59" fmla="*/ 2147483647 h 586"/>
              <a:gd name="T60" fmla="*/ 2147483647 w 104"/>
              <a:gd name="T61" fmla="*/ 2147483647 h 586"/>
              <a:gd name="T62" fmla="*/ 2147483647 w 104"/>
              <a:gd name="T63" fmla="*/ 2147483647 h 586"/>
              <a:gd name="T64" fmla="*/ 2147483647 w 104"/>
              <a:gd name="T65" fmla="*/ 2147483647 h 586"/>
              <a:gd name="T66" fmla="*/ 2147483647 w 104"/>
              <a:gd name="T67" fmla="*/ 2147483647 h 586"/>
              <a:gd name="T68" fmla="*/ 2147483647 w 104"/>
              <a:gd name="T69" fmla="*/ 2147483647 h 586"/>
              <a:gd name="T70" fmla="*/ 2147483647 w 104"/>
              <a:gd name="T71" fmla="*/ 2147483647 h 586"/>
              <a:gd name="T72" fmla="*/ 2147483647 w 104"/>
              <a:gd name="T73" fmla="*/ 2147483647 h 586"/>
              <a:gd name="T74" fmla="*/ 2147483647 w 104"/>
              <a:gd name="T75" fmla="*/ 2147483647 h 586"/>
              <a:gd name="T76" fmla="*/ 2147483647 w 104"/>
              <a:gd name="T77" fmla="*/ 2147483647 h 586"/>
              <a:gd name="T78" fmla="*/ 2147483647 w 104"/>
              <a:gd name="T79" fmla="*/ 2147483647 h 586"/>
              <a:gd name="T80" fmla="*/ 2147483647 w 104"/>
              <a:gd name="T81" fmla="*/ 2147483647 h 586"/>
              <a:gd name="T82" fmla="*/ 2147483647 w 104"/>
              <a:gd name="T83" fmla="*/ 2147483647 h 586"/>
              <a:gd name="T84" fmla="*/ 0 w 104"/>
              <a:gd name="T85" fmla="*/ 2147483647 h 586"/>
              <a:gd name="T86" fmla="*/ 2147483647 w 104"/>
              <a:gd name="T87" fmla="*/ 0 h 58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4"/>
              <a:gd name="T133" fmla="*/ 0 h 586"/>
              <a:gd name="T134" fmla="*/ 104 w 104"/>
              <a:gd name="T135" fmla="*/ 586 h 58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4" h="586">
                <a:moveTo>
                  <a:pt x="63" y="0"/>
                </a:moveTo>
                <a:lnTo>
                  <a:pt x="74" y="5"/>
                </a:lnTo>
                <a:lnTo>
                  <a:pt x="82" y="15"/>
                </a:lnTo>
                <a:lnTo>
                  <a:pt x="85" y="29"/>
                </a:lnTo>
                <a:lnTo>
                  <a:pt x="93" y="38"/>
                </a:lnTo>
                <a:lnTo>
                  <a:pt x="96" y="52"/>
                </a:lnTo>
                <a:lnTo>
                  <a:pt x="100" y="66"/>
                </a:lnTo>
                <a:lnTo>
                  <a:pt x="100" y="80"/>
                </a:lnTo>
                <a:lnTo>
                  <a:pt x="104" y="94"/>
                </a:lnTo>
                <a:lnTo>
                  <a:pt x="104" y="113"/>
                </a:lnTo>
                <a:lnTo>
                  <a:pt x="104" y="127"/>
                </a:lnTo>
                <a:lnTo>
                  <a:pt x="100" y="150"/>
                </a:lnTo>
                <a:lnTo>
                  <a:pt x="100" y="169"/>
                </a:lnTo>
                <a:lnTo>
                  <a:pt x="100" y="188"/>
                </a:lnTo>
                <a:lnTo>
                  <a:pt x="96" y="206"/>
                </a:lnTo>
                <a:lnTo>
                  <a:pt x="93" y="225"/>
                </a:lnTo>
                <a:lnTo>
                  <a:pt x="93" y="249"/>
                </a:lnTo>
                <a:lnTo>
                  <a:pt x="89" y="267"/>
                </a:lnTo>
                <a:lnTo>
                  <a:pt x="85" y="291"/>
                </a:lnTo>
                <a:lnTo>
                  <a:pt x="85" y="314"/>
                </a:lnTo>
                <a:lnTo>
                  <a:pt x="82" y="333"/>
                </a:lnTo>
                <a:lnTo>
                  <a:pt x="78" y="356"/>
                </a:lnTo>
                <a:lnTo>
                  <a:pt x="78" y="380"/>
                </a:lnTo>
                <a:lnTo>
                  <a:pt x="74" y="398"/>
                </a:lnTo>
                <a:lnTo>
                  <a:pt x="74" y="422"/>
                </a:lnTo>
                <a:lnTo>
                  <a:pt x="74" y="440"/>
                </a:lnTo>
                <a:lnTo>
                  <a:pt x="74" y="459"/>
                </a:lnTo>
                <a:lnTo>
                  <a:pt x="74" y="483"/>
                </a:lnTo>
                <a:lnTo>
                  <a:pt x="74" y="501"/>
                </a:lnTo>
                <a:lnTo>
                  <a:pt x="78" y="520"/>
                </a:lnTo>
                <a:lnTo>
                  <a:pt x="82" y="539"/>
                </a:lnTo>
                <a:lnTo>
                  <a:pt x="85" y="558"/>
                </a:lnTo>
                <a:lnTo>
                  <a:pt x="93" y="572"/>
                </a:lnTo>
                <a:lnTo>
                  <a:pt x="82" y="576"/>
                </a:lnTo>
                <a:lnTo>
                  <a:pt x="70" y="581"/>
                </a:lnTo>
                <a:lnTo>
                  <a:pt x="56" y="586"/>
                </a:lnTo>
                <a:lnTo>
                  <a:pt x="45" y="586"/>
                </a:lnTo>
                <a:lnTo>
                  <a:pt x="30" y="586"/>
                </a:lnTo>
                <a:lnTo>
                  <a:pt x="19" y="586"/>
                </a:lnTo>
                <a:lnTo>
                  <a:pt x="4" y="581"/>
                </a:lnTo>
                <a:lnTo>
                  <a:pt x="22" y="478"/>
                </a:lnTo>
                <a:lnTo>
                  <a:pt x="19" y="366"/>
                </a:lnTo>
                <a:lnTo>
                  <a:pt x="0" y="71"/>
                </a:lnTo>
                <a:lnTo>
                  <a:pt x="63" y="0"/>
                </a:lnTo>
                <a:close/>
              </a:path>
            </a:pathLst>
          </a:custGeom>
          <a:solidFill>
            <a:srgbClr val="850202"/>
          </a:solidFill>
          <a:ln w="0">
            <a:solidFill>
              <a:srgbClr val="000000"/>
            </a:solidFill>
            <a:round/>
            <a:headEnd/>
            <a:tailEnd/>
          </a:ln>
        </p:spPr>
        <p:txBody>
          <a:bodyPr/>
          <a:lstStyle/>
          <a:p>
            <a:endParaRPr lang="en-GB" dirty="0">
              <a:solidFill>
                <a:srgbClr val="000000"/>
              </a:solidFill>
            </a:endParaRPr>
          </a:p>
        </p:txBody>
      </p:sp>
      <p:sp>
        <p:nvSpPr>
          <p:cNvPr id="54388" name="Freeform 116"/>
          <p:cNvSpPr>
            <a:spLocks/>
          </p:cNvSpPr>
          <p:nvPr/>
        </p:nvSpPr>
        <p:spPr bwMode="auto">
          <a:xfrm>
            <a:off x="3028950" y="4770438"/>
            <a:ext cx="103188" cy="898525"/>
          </a:xfrm>
          <a:custGeom>
            <a:avLst/>
            <a:gdLst>
              <a:gd name="T0" fmla="*/ 2147483647 w 70"/>
              <a:gd name="T1" fmla="*/ 2147483647 h 566"/>
              <a:gd name="T2" fmla="*/ 2147483647 w 70"/>
              <a:gd name="T3" fmla="*/ 2147483647 h 566"/>
              <a:gd name="T4" fmla="*/ 2147483647 w 70"/>
              <a:gd name="T5" fmla="*/ 2147483647 h 566"/>
              <a:gd name="T6" fmla="*/ 2147483647 w 70"/>
              <a:gd name="T7" fmla="*/ 2147483647 h 566"/>
              <a:gd name="T8" fmla="*/ 2147483647 w 70"/>
              <a:gd name="T9" fmla="*/ 2147483647 h 566"/>
              <a:gd name="T10" fmla="*/ 2147483647 w 70"/>
              <a:gd name="T11" fmla="*/ 2147483647 h 566"/>
              <a:gd name="T12" fmla="*/ 2147483647 w 70"/>
              <a:gd name="T13" fmla="*/ 2147483647 h 566"/>
              <a:gd name="T14" fmla="*/ 2147483647 w 70"/>
              <a:gd name="T15" fmla="*/ 2147483647 h 566"/>
              <a:gd name="T16" fmla="*/ 2147483647 w 70"/>
              <a:gd name="T17" fmla="*/ 2147483647 h 566"/>
              <a:gd name="T18" fmla="*/ 2147483647 w 70"/>
              <a:gd name="T19" fmla="*/ 2147483647 h 566"/>
              <a:gd name="T20" fmla="*/ 2147483647 w 70"/>
              <a:gd name="T21" fmla="*/ 2147483647 h 566"/>
              <a:gd name="T22" fmla="*/ 2147483647 w 70"/>
              <a:gd name="T23" fmla="*/ 2147483647 h 566"/>
              <a:gd name="T24" fmla="*/ 2147483647 w 70"/>
              <a:gd name="T25" fmla="*/ 2147483647 h 566"/>
              <a:gd name="T26" fmla="*/ 2147483647 w 70"/>
              <a:gd name="T27" fmla="*/ 2147483647 h 566"/>
              <a:gd name="T28" fmla="*/ 2147483647 w 70"/>
              <a:gd name="T29" fmla="*/ 2147483647 h 566"/>
              <a:gd name="T30" fmla="*/ 2147483647 w 70"/>
              <a:gd name="T31" fmla="*/ 2147483647 h 566"/>
              <a:gd name="T32" fmla="*/ 2147483647 w 70"/>
              <a:gd name="T33" fmla="*/ 2147483647 h 566"/>
              <a:gd name="T34" fmla="*/ 2147483647 w 70"/>
              <a:gd name="T35" fmla="*/ 2147483647 h 566"/>
              <a:gd name="T36" fmla="*/ 2147483647 w 70"/>
              <a:gd name="T37" fmla="*/ 2147483647 h 566"/>
              <a:gd name="T38" fmla="*/ 2147483647 w 70"/>
              <a:gd name="T39" fmla="*/ 2147483647 h 566"/>
              <a:gd name="T40" fmla="*/ 2147483647 w 70"/>
              <a:gd name="T41" fmla="*/ 2147483647 h 566"/>
              <a:gd name="T42" fmla="*/ 2147483647 w 70"/>
              <a:gd name="T43" fmla="*/ 2147483647 h 566"/>
              <a:gd name="T44" fmla="*/ 2147483647 w 70"/>
              <a:gd name="T45" fmla="*/ 2147483647 h 566"/>
              <a:gd name="T46" fmla="*/ 2147483647 w 70"/>
              <a:gd name="T47" fmla="*/ 2147483647 h 566"/>
              <a:gd name="T48" fmla="*/ 2147483647 w 70"/>
              <a:gd name="T49" fmla="*/ 2147483647 h 566"/>
              <a:gd name="T50" fmla="*/ 2147483647 w 70"/>
              <a:gd name="T51" fmla="*/ 2147483647 h 566"/>
              <a:gd name="T52" fmla="*/ 0 w 70"/>
              <a:gd name="T53" fmla="*/ 2147483647 h 566"/>
              <a:gd name="T54" fmla="*/ 2147483647 w 70"/>
              <a:gd name="T55" fmla="*/ 2147483647 h 566"/>
              <a:gd name="T56" fmla="*/ 2147483647 w 70"/>
              <a:gd name="T57" fmla="*/ 2147483647 h 566"/>
              <a:gd name="T58" fmla="*/ 2147483647 w 70"/>
              <a:gd name="T59" fmla="*/ 2147483647 h 566"/>
              <a:gd name="T60" fmla="*/ 2147483647 w 70"/>
              <a:gd name="T61" fmla="*/ 2147483647 h 566"/>
              <a:gd name="T62" fmla="*/ 2147483647 w 70"/>
              <a:gd name="T63" fmla="*/ 2147483647 h 566"/>
              <a:gd name="T64" fmla="*/ 2147483647 w 70"/>
              <a:gd name="T65" fmla="*/ 2147483647 h 566"/>
              <a:gd name="T66" fmla="*/ 2147483647 w 70"/>
              <a:gd name="T67" fmla="*/ 0 h 566"/>
              <a:gd name="T68" fmla="*/ 2147483647 w 70"/>
              <a:gd name="T69" fmla="*/ 2147483647 h 56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0"/>
              <a:gd name="T106" fmla="*/ 0 h 566"/>
              <a:gd name="T107" fmla="*/ 70 w 70"/>
              <a:gd name="T108" fmla="*/ 566 h 56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0" h="566">
                <a:moveTo>
                  <a:pt x="52" y="9"/>
                </a:moveTo>
                <a:lnTo>
                  <a:pt x="70" y="9"/>
                </a:lnTo>
                <a:lnTo>
                  <a:pt x="55" y="23"/>
                </a:lnTo>
                <a:lnTo>
                  <a:pt x="48" y="37"/>
                </a:lnTo>
                <a:lnTo>
                  <a:pt x="40" y="51"/>
                </a:lnTo>
                <a:lnTo>
                  <a:pt x="37" y="65"/>
                </a:lnTo>
                <a:lnTo>
                  <a:pt x="33" y="79"/>
                </a:lnTo>
                <a:lnTo>
                  <a:pt x="33" y="117"/>
                </a:lnTo>
                <a:lnTo>
                  <a:pt x="33" y="163"/>
                </a:lnTo>
                <a:lnTo>
                  <a:pt x="37" y="210"/>
                </a:lnTo>
                <a:lnTo>
                  <a:pt x="40" y="266"/>
                </a:lnTo>
                <a:lnTo>
                  <a:pt x="48" y="318"/>
                </a:lnTo>
                <a:lnTo>
                  <a:pt x="52" y="379"/>
                </a:lnTo>
                <a:lnTo>
                  <a:pt x="52" y="430"/>
                </a:lnTo>
                <a:lnTo>
                  <a:pt x="44" y="496"/>
                </a:lnTo>
                <a:lnTo>
                  <a:pt x="37" y="538"/>
                </a:lnTo>
                <a:lnTo>
                  <a:pt x="29" y="566"/>
                </a:lnTo>
                <a:lnTo>
                  <a:pt x="15" y="561"/>
                </a:lnTo>
                <a:lnTo>
                  <a:pt x="26" y="510"/>
                </a:lnTo>
                <a:lnTo>
                  <a:pt x="33" y="458"/>
                </a:lnTo>
                <a:lnTo>
                  <a:pt x="33" y="421"/>
                </a:lnTo>
                <a:lnTo>
                  <a:pt x="29" y="355"/>
                </a:lnTo>
                <a:lnTo>
                  <a:pt x="18" y="280"/>
                </a:lnTo>
                <a:lnTo>
                  <a:pt x="11" y="238"/>
                </a:lnTo>
                <a:lnTo>
                  <a:pt x="7" y="201"/>
                </a:lnTo>
                <a:lnTo>
                  <a:pt x="4" y="163"/>
                </a:lnTo>
                <a:lnTo>
                  <a:pt x="0" y="126"/>
                </a:lnTo>
                <a:lnTo>
                  <a:pt x="4" y="93"/>
                </a:lnTo>
                <a:lnTo>
                  <a:pt x="7" y="60"/>
                </a:lnTo>
                <a:lnTo>
                  <a:pt x="11" y="46"/>
                </a:lnTo>
                <a:lnTo>
                  <a:pt x="15" y="32"/>
                </a:lnTo>
                <a:lnTo>
                  <a:pt x="18" y="18"/>
                </a:lnTo>
                <a:lnTo>
                  <a:pt x="26" y="9"/>
                </a:lnTo>
                <a:lnTo>
                  <a:pt x="29" y="0"/>
                </a:lnTo>
                <a:lnTo>
                  <a:pt x="52" y="9"/>
                </a:lnTo>
                <a:close/>
              </a:path>
            </a:pathLst>
          </a:custGeom>
          <a:solidFill>
            <a:srgbClr val="000000"/>
          </a:solidFill>
          <a:ln w="0">
            <a:solidFill>
              <a:srgbClr val="595959"/>
            </a:solidFill>
            <a:round/>
            <a:headEnd/>
            <a:tailEnd/>
          </a:ln>
        </p:spPr>
        <p:txBody>
          <a:bodyPr/>
          <a:lstStyle/>
          <a:p>
            <a:endParaRPr lang="en-GB" dirty="0">
              <a:solidFill>
                <a:srgbClr val="000000"/>
              </a:solidFill>
            </a:endParaRPr>
          </a:p>
        </p:txBody>
      </p:sp>
      <p:sp>
        <p:nvSpPr>
          <p:cNvPr id="54389" name="Freeform 117"/>
          <p:cNvSpPr>
            <a:spLocks/>
          </p:cNvSpPr>
          <p:nvPr/>
        </p:nvSpPr>
        <p:spPr bwMode="auto">
          <a:xfrm>
            <a:off x="3163888" y="4814888"/>
            <a:ext cx="26987" cy="400050"/>
          </a:xfrm>
          <a:custGeom>
            <a:avLst/>
            <a:gdLst>
              <a:gd name="T0" fmla="*/ 2147483647 w 19"/>
              <a:gd name="T1" fmla="*/ 0 h 252"/>
              <a:gd name="T2" fmla="*/ 2147483647 w 19"/>
              <a:gd name="T3" fmla="*/ 2147483647 h 252"/>
              <a:gd name="T4" fmla="*/ 2147483647 w 19"/>
              <a:gd name="T5" fmla="*/ 2147483647 h 252"/>
              <a:gd name="T6" fmla="*/ 2147483647 w 19"/>
              <a:gd name="T7" fmla="*/ 2147483647 h 252"/>
              <a:gd name="T8" fmla="*/ 2147483647 w 19"/>
              <a:gd name="T9" fmla="*/ 2147483647 h 252"/>
              <a:gd name="T10" fmla="*/ 2147483647 w 19"/>
              <a:gd name="T11" fmla="*/ 2147483647 h 252"/>
              <a:gd name="T12" fmla="*/ 0 w 19"/>
              <a:gd name="T13" fmla="*/ 2147483647 h 252"/>
              <a:gd name="T14" fmla="*/ 2147483647 w 19"/>
              <a:gd name="T15" fmla="*/ 2147483647 h 252"/>
              <a:gd name="T16" fmla="*/ 2147483647 w 19"/>
              <a:gd name="T17" fmla="*/ 2147483647 h 252"/>
              <a:gd name="T18" fmla="*/ 2147483647 w 19"/>
              <a:gd name="T19" fmla="*/ 2147483647 h 252"/>
              <a:gd name="T20" fmla="*/ 2147483647 w 19"/>
              <a:gd name="T21" fmla="*/ 2147483647 h 252"/>
              <a:gd name="T22" fmla="*/ 2147483647 w 19"/>
              <a:gd name="T23" fmla="*/ 0 h 2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9"/>
              <a:gd name="T37" fmla="*/ 0 h 252"/>
              <a:gd name="T38" fmla="*/ 19 w 19"/>
              <a:gd name="T39" fmla="*/ 252 h 25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9" h="252">
                <a:moveTo>
                  <a:pt x="8" y="0"/>
                </a:moveTo>
                <a:lnTo>
                  <a:pt x="15" y="32"/>
                </a:lnTo>
                <a:lnTo>
                  <a:pt x="19" y="65"/>
                </a:lnTo>
                <a:lnTo>
                  <a:pt x="15" y="112"/>
                </a:lnTo>
                <a:lnTo>
                  <a:pt x="11" y="159"/>
                </a:lnTo>
                <a:lnTo>
                  <a:pt x="8" y="201"/>
                </a:lnTo>
                <a:lnTo>
                  <a:pt x="0" y="252"/>
                </a:lnTo>
                <a:lnTo>
                  <a:pt x="8" y="159"/>
                </a:lnTo>
                <a:lnTo>
                  <a:pt x="11" y="79"/>
                </a:lnTo>
                <a:lnTo>
                  <a:pt x="8" y="37"/>
                </a:lnTo>
                <a:lnTo>
                  <a:pt x="8" y="9"/>
                </a:lnTo>
                <a:lnTo>
                  <a:pt x="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dirty="0">
              <a:solidFill>
                <a:srgbClr val="000000"/>
              </a:solidFill>
            </a:endParaRPr>
          </a:p>
        </p:txBody>
      </p:sp>
      <p:sp>
        <p:nvSpPr>
          <p:cNvPr id="54390" name="Freeform 118"/>
          <p:cNvSpPr>
            <a:spLocks/>
          </p:cNvSpPr>
          <p:nvPr/>
        </p:nvSpPr>
        <p:spPr bwMode="auto">
          <a:xfrm>
            <a:off x="3163888" y="4814888"/>
            <a:ext cx="26987" cy="400050"/>
          </a:xfrm>
          <a:custGeom>
            <a:avLst/>
            <a:gdLst>
              <a:gd name="T0" fmla="*/ 2147483647 w 19"/>
              <a:gd name="T1" fmla="*/ 0 h 252"/>
              <a:gd name="T2" fmla="*/ 2147483647 w 19"/>
              <a:gd name="T3" fmla="*/ 2147483647 h 252"/>
              <a:gd name="T4" fmla="*/ 2147483647 w 19"/>
              <a:gd name="T5" fmla="*/ 2147483647 h 252"/>
              <a:gd name="T6" fmla="*/ 2147483647 w 19"/>
              <a:gd name="T7" fmla="*/ 2147483647 h 252"/>
              <a:gd name="T8" fmla="*/ 2147483647 w 19"/>
              <a:gd name="T9" fmla="*/ 2147483647 h 252"/>
              <a:gd name="T10" fmla="*/ 2147483647 w 19"/>
              <a:gd name="T11" fmla="*/ 2147483647 h 252"/>
              <a:gd name="T12" fmla="*/ 0 w 19"/>
              <a:gd name="T13" fmla="*/ 2147483647 h 252"/>
              <a:gd name="T14" fmla="*/ 2147483647 w 19"/>
              <a:gd name="T15" fmla="*/ 2147483647 h 252"/>
              <a:gd name="T16" fmla="*/ 2147483647 w 19"/>
              <a:gd name="T17" fmla="*/ 2147483647 h 252"/>
              <a:gd name="T18" fmla="*/ 2147483647 w 19"/>
              <a:gd name="T19" fmla="*/ 2147483647 h 252"/>
              <a:gd name="T20" fmla="*/ 2147483647 w 19"/>
              <a:gd name="T21" fmla="*/ 2147483647 h 252"/>
              <a:gd name="T22" fmla="*/ 2147483647 w 19"/>
              <a:gd name="T23" fmla="*/ 0 h 252"/>
              <a:gd name="T24" fmla="*/ 2147483647 w 19"/>
              <a:gd name="T25" fmla="*/ 0 h 252"/>
              <a:gd name="T26" fmla="*/ 2147483647 w 19"/>
              <a:gd name="T27" fmla="*/ 0 h 2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
              <a:gd name="T43" fmla="*/ 0 h 252"/>
              <a:gd name="T44" fmla="*/ 19 w 19"/>
              <a:gd name="T45" fmla="*/ 252 h 2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 h="252">
                <a:moveTo>
                  <a:pt x="8" y="0"/>
                </a:moveTo>
                <a:lnTo>
                  <a:pt x="15" y="32"/>
                </a:lnTo>
                <a:lnTo>
                  <a:pt x="19" y="65"/>
                </a:lnTo>
                <a:lnTo>
                  <a:pt x="15" y="112"/>
                </a:lnTo>
                <a:lnTo>
                  <a:pt x="11" y="159"/>
                </a:lnTo>
                <a:lnTo>
                  <a:pt x="8" y="201"/>
                </a:lnTo>
                <a:lnTo>
                  <a:pt x="0" y="252"/>
                </a:lnTo>
                <a:lnTo>
                  <a:pt x="8" y="159"/>
                </a:lnTo>
                <a:lnTo>
                  <a:pt x="11" y="79"/>
                </a:lnTo>
                <a:lnTo>
                  <a:pt x="8" y="37"/>
                </a:lnTo>
                <a:lnTo>
                  <a:pt x="8" y="9"/>
                </a:lnTo>
                <a:lnTo>
                  <a:pt x="8"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391" name="Freeform 119"/>
          <p:cNvSpPr>
            <a:spLocks/>
          </p:cNvSpPr>
          <p:nvPr/>
        </p:nvSpPr>
        <p:spPr bwMode="auto">
          <a:xfrm>
            <a:off x="3163888" y="4814888"/>
            <a:ext cx="26987" cy="400050"/>
          </a:xfrm>
          <a:custGeom>
            <a:avLst/>
            <a:gdLst>
              <a:gd name="T0" fmla="*/ 2147483647 w 19"/>
              <a:gd name="T1" fmla="*/ 0 h 252"/>
              <a:gd name="T2" fmla="*/ 2147483647 w 19"/>
              <a:gd name="T3" fmla="*/ 2147483647 h 252"/>
              <a:gd name="T4" fmla="*/ 2147483647 w 19"/>
              <a:gd name="T5" fmla="*/ 2147483647 h 252"/>
              <a:gd name="T6" fmla="*/ 2147483647 w 19"/>
              <a:gd name="T7" fmla="*/ 2147483647 h 252"/>
              <a:gd name="T8" fmla="*/ 2147483647 w 19"/>
              <a:gd name="T9" fmla="*/ 2147483647 h 252"/>
              <a:gd name="T10" fmla="*/ 2147483647 w 19"/>
              <a:gd name="T11" fmla="*/ 2147483647 h 252"/>
              <a:gd name="T12" fmla="*/ 0 w 19"/>
              <a:gd name="T13" fmla="*/ 2147483647 h 252"/>
              <a:gd name="T14" fmla="*/ 2147483647 w 19"/>
              <a:gd name="T15" fmla="*/ 2147483647 h 252"/>
              <a:gd name="T16" fmla="*/ 2147483647 w 19"/>
              <a:gd name="T17" fmla="*/ 2147483647 h 252"/>
              <a:gd name="T18" fmla="*/ 2147483647 w 19"/>
              <a:gd name="T19" fmla="*/ 2147483647 h 252"/>
              <a:gd name="T20" fmla="*/ 2147483647 w 19"/>
              <a:gd name="T21" fmla="*/ 2147483647 h 252"/>
              <a:gd name="T22" fmla="*/ 2147483647 w 19"/>
              <a:gd name="T23" fmla="*/ 0 h 25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9"/>
              <a:gd name="T37" fmla="*/ 0 h 252"/>
              <a:gd name="T38" fmla="*/ 19 w 19"/>
              <a:gd name="T39" fmla="*/ 252 h 25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9" h="252">
                <a:moveTo>
                  <a:pt x="8" y="0"/>
                </a:moveTo>
                <a:lnTo>
                  <a:pt x="15" y="32"/>
                </a:lnTo>
                <a:lnTo>
                  <a:pt x="19" y="65"/>
                </a:lnTo>
                <a:lnTo>
                  <a:pt x="15" y="112"/>
                </a:lnTo>
                <a:lnTo>
                  <a:pt x="11" y="159"/>
                </a:lnTo>
                <a:lnTo>
                  <a:pt x="8" y="201"/>
                </a:lnTo>
                <a:lnTo>
                  <a:pt x="0" y="252"/>
                </a:lnTo>
                <a:lnTo>
                  <a:pt x="8" y="159"/>
                </a:lnTo>
                <a:lnTo>
                  <a:pt x="11" y="79"/>
                </a:lnTo>
                <a:lnTo>
                  <a:pt x="8" y="37"/>
                </a:lnTo>
                <a:lnTo>
                  <a:pt x="8" y="9"/>
                </a:lnTo>
                <a:lnTo>
                  <a:pt x="8" y="0"/>
                </a:lnTo>
                <a:close/>
              </a:path>
            </a:pathLst>
          </a:custGeom>
          <a:solidFill>
            <a:srgbClr val="FFFFFF"/>
          </a:solidFill>
          <a:ln w="0">
            <a:solidFill>
              <a:srgbClr val="FFFFFF"/>
            </a:solidFill>
            <a:round/>
            <a:headEnd/>
            <a:tailEnd/>
          </a:ln>
        </p:spPr>
        <p:txBody>
          <a:bodyPr/>
          <a:lstStyle/>
          <a:p>
            <a:endParaRPr lang="en-GB" dirty="0">
              <a:solidFill>
                <a:srgbClr val="000000"/>
              </a:solidFill>
            </a:endParaRPr>
          </a:p>
        </p:txBody>
      </p:sp>
      <p:sp>
        <p:nvSpPr>
          <p:cNvPr id="54392" name="Freeform 120"/>
          <p:cNvSpPr>
            <a:spLocks/>
          </p:cNvSpPr>
          <p:nvPr/>
        </p:nvSpPr>
        <p:spPr bwMode="auto">
          <a:xfrm>
            <a:off x="3060700" y="4732338"/>
            <a:ext cx="109538" cy="52387"/>
          </a:xfrm>
          <a:custGeom>
            <a:avLst/>
            <a:gdLst>
              <a:gd name="T0" fmla="*/ 2147483647 w 74"/>
              <a:gd name="T1" fmla="*/ 0 h 33"/>
              <a:gd name="T2" fmla="*/ 2147483647 w 74"/>
              <a:gd name="T3" fmla="*/ 0 h 33"/>
              <a:gd name="T4" fmla="*/ 2147483647 w 74"/>
              <a:gd name="T5" fmla="*/ 0 h 33"/>
              <a:gd name="T6" fmla="*/ 2147483647 w 74"/>
              <a:gd name="T7" fmla="*/ 0 h 33"/>
              <a:gd name="T8" fmla="*/ 2147483647 w 74"/>
              <a:gd name="T9" fmla="*/ 2147483647 h 33"/>
              <a:gd name="T10" fmla="*/ 2147483647 w 74"/>
              <a:gd name="T11" fmla="*/ 2147483647 h 33"/>
              <a:gd name="T12" fmla="*/ 2147483647 w 74"/>
              <a:gd name="T13" fmla="*/ 2147483647 h 33"/>
              <a:gd name="T14" fmla="*/ 2147483647 w 74"/>
              <a:gd name="T15" fmla="*/ 2147483647 h 33"/>
              <a:gd name="T16" fmla="*/ 2147483647 w 74"/>
              <a:gd name="T17" fmla="*/ 2147483647 h 33"/>
              <a:gd name="T18" fmla="*/ 2147483647 w 74"/>
              <a:gd name="T19" fmla="*/ 2147483647 h 33"/>
              <a:gd name="T20" fmla="*/ 2147483647 w 74"/>
              <a:gd name="T21" fmla="*/ 2147483647 h 33"/>
              <a:gd name="T22" fmla="*/ 2147483647 w 74"/>
              <a:gd name="T23" fmla="*/ 2147483647 h 33"/>
              <a:gd name="T24" fmla="*/ 2147483647 w 74"/>
              <a:gd name="T25" fmla="*/ 2147483647 h 33"/>
              <a:gd name="T26" fmla="*/ 2147483647 w 74"/>
              <a:gd name="T27" fmla="*/ 2147483647 h 33"/>
              <a:gd name="T28" fmla="*/ 2147483647 w 74"/>
              <a:gd name="T29" fmla="*/ 2147483647 h 33"/>
              <a:gd name="T30" fmla="*/ 2147483647 w 74"/>
              <a:gd name="T31" fmla="*/ 2147483647 h 33"/>
              <a:gd name="T32" fmla="*/ 2147483647 w 74"/>
              <a:gd name="T33" fmla="*/ 2147483647 h 33"/>
              <a:gd name="T34" fmla="*/ 2147483647 w 74"/>
              <a:gd name="T35" fmla="*/ 2147483647 h 33"/>
              <a:gd name="T36" fmla="*/ 2147483647 w 74"/>
              <a:gd name="T37" fmla="*/ 2147483647 h 33"/>
              <a:gd name="T38" fmla="*/ 2147483647 w 74"/>
              <a:gd name="T39" fmla="*/ 2147483647 h 33"/>
              <a:gd name="T40" fmla="*/ 0 w 74"/>
              <a:gd name="T41" fmla="*/ 2147483647 h 33"/>
              <a:gd name="T42" fmla="*/ 0 w 74"/>
              <a:gd name="T43" fmla="*/ 2147483647 h 33"/>
              <a:gd name="T44" fmla="*/ 2147483647 w 74"/>
              <a:gd name="T45" fmla="*/ 2147483647 h 33"/>
              <a:gd name="T46" fmla="*/ 2147483647 w 74"/>
              <a:gd name="T47" fmla="*/ 2147483647 h 33"/>
              <a:gd name="T48" fmla="*/ 2147483647 w 74"/>
              <a:gd name="T49" fmla="*/ 0 h 33"/>
              <a:gd name="T50" fmla="*/ 2147483647 w 74"/>
              <a:gd name="T51" fmla="*/ 0 h 33"/>
              <a:gd name="T52" fmla="*/ 2147483647 w 74"/>
              <a:gd name="T53" fmla="*/ 0 h 33"/>
              <a:gd name="T54" fmla="*/ 2147483647 w 74"/>
              <a:gd name="T55" fmla="*/ 0 h 3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4"/>
              <a:gd name="T85" fmla="*/ 0 h 33"/>
              <a:gd name="T86" fmla="*/ 74 w 74"/>
              <a:gd name="T87" fmla="*/ 33 h 3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4" h="33">
                <a:moveTo>
                  <a:pt x="37" y="0"/>
                </a:moveTo>
                <a:lnTo>
                  <a:pt x="44" y="0"/>
                </a:lnTo>
                <a:lnTo>
                  <a:pt x="52" y="0"/>
                </a:lnTo>
                <a:lnTo>
                  <a:pt x="59" y="0"/>
                </a:lnTo>
                <a:lnTo>
                  <a:pt x="63" y="5"/>
                </a:lnTo>
                <a:lnTo>
                  <a:pt x="70" y="5"/>
                </a:lnTo>
                <a:lnTo>
                  <a:pt x="74" y="9"/>
                </a:lnTo>
                <a:lnTo>
                  <a:pt x="74" y="14"/>
                </a:lnTo>
                <a:lnTo>
                  <a:pt x="74" y="24"/>
                </a:lnTo>
                <a:lnTo>
                  <a:pt x="66" y="28"/>
                </a:lnTo>
                <a:lnTo>
                  <a:pt x="63" y="28"/>
                </a:lnTo>
                <a:lnTo>
                  <a:pt x="55" y="33"/>
                </a:lnTo>
                <a:lnTo>
                  <a:pt x="48" y="33"/>
                </a:lnTo>
                <a:lnTo>
                  <a:pt x="41" y="33"/>
                </a:lnTo>
                <a:lnTo>
                  <a:pt x="33" y="33"/>
                </a:lnTo>
                <a:lnTo>
                  <a:pt x="26" y="33"/>
                </a:lnTo>
                <a:lnTo>
                  <a:pt x="18" y="33"/>
                </a:lnTo>
                <a:lnTo>
                  <a:pt x="15" y="28"/>
                </a:lnTo>
                <a:lnTo>
                  <a:pt x="7" y="28"/>
                </a:lnTo>
                <a:lnTo>
                  <a:pt x="4" y="24"/>
                </a:lnTo>
                <a:lnTo>
                  <a:pt x="0" y="14"/>
                </a:lnTo>
                <a:lnTo>
                  <a:pt x="0" y="9"/>
                </a:lnTo>
                <a:lnTo>
                  <a:pt x="7" y="5"/>
                </a:lnTo>
                <a:lnTo>
                  <a:pt x="11" y="5"/>
                </a:lnTo>
                <a:lnTo>
                  <a:pt x="18" y="0"/>
                </a:lnTo>
                <a:lnTo>
                  <a:pt x="22" y="0"/>
                </a:lnTo>
                <a:lnTo>
                  <a:pt x="30" y="0"/>
                </a:lnTo>
                <a:lnTo>
                  <a:pt x="37" y="0"/>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393" name="Freeform 121"/>
          <p:cNvSpPr>
            <a:spLocks/>
          </p:cNvSpPr>
          <p:nvPr/>
        </p:nvSpPr>
        <p:spPr bwMode="auto">
          <a:xfrm>
            <a:off x="3082925" y="4687888"/>
            <a:ext cx="65088" cy="82550"/>
          </a:xfrm>
          <a:custGeom>
            <a:avLst/>
            <a:gdLst>
              <a:gd name="T0" fmla="*/ 2147483647 w 44"/>
              <a:gd name="T1" fmla="*/ 0 h 52"/>
              <a:gd name="T2" fmla="*/ 2147483647 w 44"/>
              <a:gd name="T3" fmla="*/ 0 h 52"/>
              <a:gd name="T4" fmla="*/ 2147483647 w 44"/>
              <a:gd name="T5" fmla="*/ 2147483647 h 52"/>
              <a:gd name="T6" fmla="*/ 2147483647 w 44"/>
              <a:gd name="T7" fmla="*/ 2147483647 h 52"/>
              <a:gd name="T8" fmla="*/ 2147483647 w 44"/>
              <a:gd name="T9" fmla="*/ 2147483647 h 52"/>
              <a:gd name="T10" fmla="*/ 2147483647 w 44"/>
              <a:gd name="T11" fmla="*/ 2147483647 h 52"/>
              <a:gd name="T12" fmla="*/ 2147483647 w 44"/>
              <a:gd name="T13" fmla="*/ 2147483647 h 52"/>
              <a:gd name="T14" fmla="*/ 2147483647 w 44"/>
              <a:gd name="T15" fmla="*/ 2147483647 h 52"/>
              <a:gd name="T16" fmla="*/ 2147483647 w 44"/>
              <a:gd name="T17" fmla="*/ 2147483647 h 52"/>
              <a:gd name="T18" fmla="*/ 2147483647 w 44"/>
              <a:gd name="T19" fmla="*/ 2147483647 h 52"/>
              <a:gd name="T20" fmla="*/ 2147483647 w 44"/>
              <a:gd name="T21" fmla="*/ 2147483647 h 52"/>
              <a:gd name="T22" fmla="*/ 2147483647 w 44"/>
              <a:gd name="T23" fmla="*/ 2147483647 h 52"/>
              <a:gd name="T24" fmla="*/ 2147483647 w 44"/>
              <a:gd name="T25" fmla="*/ 2147483647 h 52"/>
              <a:gd name="T26" fmla="*/ 2147483647 w 44"/>
              <a:gd name="T27" fmla="*/ 2147483647 h 52"/>
              <a:gd name="T28" fmla="*/ 0 w 44"/>
              <a:gd name="T29" fmla="*/ 2147483647 h 52"/>
              <a:gd name="T30" fmla="*/ 0 w 44"/>
              <a:gd name="T31" fmla="*/ 2147483647 h 52"/>
              <a:gd name="T32" fmla="*/ 2147483647 w 44"/>
              <a:gd name="T33" fmla="*/ 2147483647 h 52"/>
              <a:gd name="T34" fmla="*/ 2147483647 w 44"/>
              <a:gd name="T35" fmla="*/ 2147483647 h 52"/>
              <a:gd name="T36" fmla="*/ 2147483647 w 44"/>
              <a:gd name="T37" fmla="*/ 0 h 52"/>
              <a:gd name="T38" fmla="*/ 2147483647 w 44"/>
              <a:gd name="T39" fmla="*/ 0 h 5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52"/>
              <a:gd name="T62" fmla="*/ 44 w 44"/>
              <a:gd name="T63" fmla="*/ 52 h 5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52">
                <a:moveTo>
                  <a:pt x="22" y="0"/>
                </a:moveTo>
                <a:lnTo>
                  <a:pt x="26" y="0"/>
                </a:lnTo>
                <a:lnTo>
                  <a:pt x="33" y="5"/>
                </a:lnTo>
                <a:lnTo>
                  <a:pt x="40" y="9"/>
                </a:lnTo>
                <a:lnTo>
                  <a:pt x="44" y="14"/>
                </a:lnTo>
                <a:lnTo>
                  <a:pt x="44" y="28"/>
                </a:lnTo>
                <a:lnTo>
                  <a:pt x="44" y="37"/>
                </a:lnTo>
                <a:lnTo>
                  <a:pt x="40" y="42"/>
                </a:lnTo>
                <a:lnTo>
                  <a:pt x="33" y="47"/>
                </a:lnTo>
                <a:lnTo>
                  <a:pt x="26" y="52"/>
                </a:lnTo>
                <a:lnTo>
                  <a:pt x="22" y="52"/>
                </a:lnTo>
                <a:lnTo>
                  <a:pt x="18" y="52"/>
                </a:lnTo>
                <a:lnTo>
                  <a:pt x="11" y="47"/>
                </a:lnTo>
                <a:lnTo>
                  <a:pt x="3" y="37"/>
                </a:lnTo>
                <a:lnTo>
                  <a:pt x="0" y="33"/>
                </a:lnTo>
                <a:lnTo>
                  <a:pt x="0" y="19"/>
                </a:lnTo>
                <a:lnTo>
                  <a:pt x="3" y="14"/>
                </a:lnTo>
                <a:lnTo>
                  <a:pt x="11" y="5"/>
                </a:lnTo>
                <a:lnTo>
                  <a:pt x="18" y="0"/>
                </a:lnTo>
                <a:lnTo>
                  <a:pt x="22" y="0"/>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394" name="Freeform 122"/>
          <p:cNvSpPr>
            <a:spLocks/>
          </p:cNvSpPr>
          <p:nvPr/>
        </p:nvSpPr>
        <p:spPr bwMode="auto">
          <a:xfrm>
            <a:off x="3114675" y="4710113"/>
            <a:ext cx="22225" cy="30162"/>
          </a:xfrm>
          <a:custGeom>
            <a:avLst/>
            <a:gdLst>
              <a:gd name="T0" fmla="*/ 2147483647 w 15"/>
              <a:gd name="T1" fmla="*/ 2147483647 h 19"/>
              <a:gd name="T2" fmla="*/ 2147483647 w 15"/>
              <a:gd name="T3" fmla="*/ 0 h 19"/>
              <a:gd name="T4" fmla="*/ 2147483647 w 15"/>
              <a:gd name="T5" fmla="*/ 0 h 19"/>
              <a:gd name="T6" fmla="*/ 2147483647 w 15"/>
              <a:gd name="T7" fmla="*/ 0 h 19"/>
              <a:gd name="T8" fmla="*/ 0 w 15"/>
              <a:gd name="T9" fmla="*/ 2147483647 h 19"/>
              <a:gd name="T10" fmla="*/ 0 w 15"/>
              <a:gd name="T11" fmla="*/ 2147483647 h 19"/>
              <a:gd name="T12" fmla="*/ 2147483647 w 15"/>
              <a:gd name="T13" fmla="*/ 2147483647 h 19"/>
              <a:gd name="T14" fmla="*/ 2147483647 w 15"/>
              <a:gd name="T15" fmla="*/ 2147483647 h 19"/>
              <a:gd name="T16" fmla="*/ 2147483647 w 15"/>
              <a:gd name="T17" fmla="*/ 2147483647 h 19"/>
              <a:gd name="T18" fmla="*/ 2147483647 w 15"/>
              <a:gd name="T19" fmla="*/ 2147483647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
              <a:gd name="T31" fmla="*/ 0 h 19"/>
              <a:gd name="T32" fmla="*/ 15 w 15"/>
              <a:gd name="T33" fmla="*/ 19 h 1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 h="19">
                <a:moveTo>
                  <a:pt x="15" y="9"/>
                </a:moveTo>
                <a:lnTo>
                  <a:pt x="15" y="0"/>
                </a:lnTo>
                <a:lnTo>
                  <a:pt x="7" y="0"/>
                </a:lnTo>
                <a:lnTo>
                  <a:pt x="4" y="0"/>
                </a:lnTo>
                <a:lnTo>
                  <a:pt x="0" y="5"/>
                </a:lnTo>
                <a:lnTo>
                  <a:pt x="0" y="14"/>
                </a:lnTo>
                <a:lnTo>
                  <a:pt x="7" y="19"/>
                </a:lnTo>
                <a:lnTo>
                  <a:pt x="11" y="14"/>
                </a:lnTo>
                <a:lnTo>
                  <a:pt x="15" y="9"/>
                </a:lnTo>
                <a:close/>
              </a:path>
            </a:pathLst>
          </a:custGeom>
          <a:solidFill>
            <a:srgbClr val="FFFFFF"/>
          </a:solidFill>
          <a:ln w="0">
            <a:solidFill>
              <a:srgbClr val="FFFFFF"/>
            </a:solidFill>
            <a:round/>
            <a:headEnd/>
            <a:tailEnd/>
          </a:ln>
        </p:spPr>
        <p:txBody>
          <a:bodyPr/>
          <a:lstStyle/>
          <a:p>
            <a:endParaRPr lang="en-GB" dirty="0">
              <a:solidFill>
                <a:srgbClr val="000000"/>
              </a:solidFill>
            </a:endParaRPr>
          </a:p>
        </p:txBody>
      </p:sp>
      <p:sp>
        <p:nvSpPr>
          <p:cNvPr id="54395" name="Freeform 123"/>
          <p:cNvSpPr>
            <a:spLocks/>
          </p:cNvSpPr>
          <p:nvPr/>
        </p:nvSpPr>
        <p:spPr bwMode="auto">
          <a:xfrm>
            <a:off x="3105150" y="5638800"/>
            <a:ext cx="58738" cy="15875"/>
          </a:xfrm>
          <a:custGeom>
            <a:avLst/>
            <a:gdLst>
              <a:gd name="T0" fmla="*/ 2147483647 w 40"/>
              <a:gd name="T1" fmla="*/ 0 h 10"/>
              <a:gd name="T2" fmla="*/ 2147483647 w 40"/>
              <a:gd name="T3" fmla="*/ 2147483647 h 10"/>
              <a:gd name="T4" fmla="*/ 2147483647 w 40"/>
              <a:gd name="T5" fmla="*/ 2147483647 h 10"/>
              <a:gd name="T6" fmla="*/ 0 w 40"/>
              <a:gd name="T7" fmla="*/ 2147483647 h 10"/>
              <a:gd name="T8" fmla="*/ 2147483647 w 40"/>
              <a:gd name="T9" fmla="*/ 2147483647 h 10"/>
              <a:gd name="T10" fmla="*/ 2147483647 w 40"/>
              <a:gd name="T11" fmla="*/ 2147483647 h 10"/>
              <a:gd name="T12" fmla="*/ 2147483647 w 40"/>
              <a:gd name="T13" fmla="*/ 0 h 10"/>
              <a:gd name="T14" fmla="*/ 0 60000 65536"/>
              <a:gd name="T15" fmla="*/ 0 60000 65536"/>
              <a:gd name="T16" fmla="*/ 0 60000 65536"/>
              <a:gd name="T17" fmla="*/ 0 60000 65536"/>
              <a:gd name="T18" fmla="*/ 0 60000 65536"/>
              <a:gd name="T19" fmla="*/ 0 60000 65536"/>
              <a:gd name="T20" fmla="*/ 0 60000 65536"/>
              <a:gd name="T21" fmla="*/ 0 w 40"/>
              <a:gd name="T22" fmla="*/ 0 h 10"/>
              <a:gd name="T23" fmla="*/ 40 w 4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 h="10">
                <a:moveTo>
                  <a:pt x="40" y="0"/>
                </a:moveTo>
                <a:lnTo>
                  <a:pt x="22" y="5"/>
                </a:lnTo>
                <a:lnTo>
                  <a:pt x="11" y="5"/>
                </a:lnTo>
                <a:lnTo>
                  <a:pt x="0" y="10"/>
                </a:lnTo>
                <a:lnTo>
                  <a:pt x="33" y="10"/>
                </a:lnTo>
                <a:lnTo>
                  <a:pt x="40" y="5"/>
                </a:lnTo>
                <a:lnTo>
                  <a:pt x="40" y="0"/>
                </a:lnTo>
                <a:close/>
              </a:path>
            </a:pathLst>
          </a:custGeom>
          <a:solidFill>
            <a:srgbClr val="FFFFFF"/>
          </a:solidFill>
          <a:ln w="0">
            <a:solidFill>
              <a:srgbClr val="FFFFFF"/>
            </a:solidFill>
            <a:round/>
            <a:headEnd/>
            <a:tailEnd/>
          </a:ln>
        </p:spPr>
        <p:txBody>
          <a:bodyPr/>
          <a:lstStyle/>
          <a:p>
            <a:endParaRPr lang="en-GB" dirty="0">
              <a:solidFill>
                <a:srgbClr val="000000"/>
              </a:solidFill>
            </a:endParaRPr>
          </a:p>
        </p:txBody>
      </p:sp>
      <p:sp>
        <p:nvSpPr>
          <p:cNvPr id="54396" name="Freeform 124"/>
          <p:cNvSpPr>
            <a:spLocks/>
          </p:cNvSpPr>
          <p:nvPr/>
        </p:nvSpPr>
        <p:spPr bwMode="auto">
          <a:xfrm>
            <a:off x="3109913" y="5683250"/>
            <a:ext cx="60325" cy="15875"/>
          </a:xfrm>
          <a:custGeom>
            <a:avLst/>
            <a:gdLst>
              <a:gd name="T0" fmla="*/ 2147483647 w 41"/>
              <a:gd name="T1" fmla="*/ 0 h 10"/>
              <a:gd name="T2" fmla="*/ 2147483647 w 41"/>
              <a:gd name="T3" fmla="*/ 2147483647 h 10"/>
              <a:gd name="T4" fmla="*/ 2147483647 w 41"/>
              <a:gd name="T5" fmla="*/ 2147483647 h 10"/>
              <a:gd name="T6" fmla="*/ 0 w 41"/>
              <a:gd name="T7" fmla="*/ 2147483647 h 10"/>
              <a:gd name="T8" fmla="*/ 2147483647 w 41"/>
              <a:gd name="T9" fmla="*/ 2147483647 h 10"/>
              <a:gd name="T10" fmla="*/ 2147483647 w 41"/>
              <a:gd name="T11" fmla="*/ 2147483647 h 10"/>
              <a:gd name="T12" fmla="*/ 2147483647 w 41"/>
              <a:gd name="T13" fmla="*/ 0 h 10"/>
              <a:gd name="T14" fmla="*/ 0 60000 65536"/>
              <a:gd name="T15" fmla="*/ 0 60000 65536"/>
              <a:gd name="T16" fmla="*/ 0 60000 65536"/>
              <a:gd name="T17" fmla="*/ 0 60000 65536"/>
              <a:gd name="T18" fmla="*/ 0 60000 65536"/>
              <a:gd name="T19" fmla="*/ 0 60000 65536"/>
              <a:gd name="T20" fmla="*/ 0 60000 65536"/>
              <a:gd name="T21" fmla="*/ 0 w 41"/>
              <a:gd name="T22" fmla="*/ 0 h 10"/>
              <a:gd name="T23" fmla="*/ 41 w 41"/>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1" h="10">
                <a:moveTo>
                  <a:pt x="41" y="0"/>
                </a:moveTo>
                <a:lnTo>
                  <a:pt x="22" y="5"/>
                </a:lnTo>
                <a:lnTo>
                  <a:pt x="11" y="5"/>
                </a:lnTo>
                <a:lnTo>
                  <a:pt x="0" y="10"/>
                </a:lnTo>
                <a:lnTo>
                  <a:pt x="30" y="10"/>
                </a:lnTo>
                <a:lnTo>
                  <a:pt x="37" y="5"/>
                </a:lnTo>
                <a:lnTo>
                  <a:pt x="41" y="0"/>
                </a:lnTo>
                <a:close/>
              </a:path>
            </a:pathLst>
          </a:custGeom>
          <a:solidFill>
            <a:srgbClr val="FFFFFF"/>
          </a:solidFill>
          <a:ln w="0">
            <a:solidFill>
              <a:srgbClr val="FFFFFF"/>
            </a:solidFill>
            <a:round/>
            <a:headEnd/>
            <a:tailEnd/>
          </a:ln>
        </p:spPr>
        <p:txBody>
          <a:bodyPr/>
          <a:lstStyle/>
          <a:p>
            <a:endParaRPr lang="en-GB" dirty="0">
              <a:solidFill>
                <a:srgbClr val="000000"/>
              </a:solidFill>
            </a:endParaRPr>
          </a:p>
        </p:txBody>
      </p:sp>
      <p:sp>
        <p:nvSpPr>
          <p:cNvPr id="54397" name="Freeform 125"/>
          <p:cNvSpPr>
            <a:spLocks/>
          </p:cNvSpPr>
          <p:nvPr/>
        </p:nvSpPr>
        <p:spPr bwMode="auto">
          <a:xfrm>
            <a:off x="3121025" y="5749925"/>
            <a:ext cx="11113" cy="231775"/>
          </a:xfrm>
          <a:custGeom>
            <a:avLst/>
            <a:gdLst>
              <a:gd name="T0" fmla="*/ 2147483647 w 7"/>
              <a:gd name="T1" fmla="*/ 0 h 146"/>
              <a:gd name="T2" fmla="*/ 2147483647 w 7"/>
              <a:gd name="T3" fmla="*/ 2147483647 h 146"/>
              <a:gd name="T4" fmla="*/ 0 w 7"/>
              <a:gd name="T5" fmla="*/ 2147483647 h 146"/>
              <a:gd name="T6" fmla="*/ 0 w 7"/>
              <a:gd name="T7" fmla="*/ 0 h 146"/>
              <a:gd name="T8" fmla="*/ 2147483647 w 7"/>
              <a:gd name="T9" fmla="*/ 0 h 146"/>
              <a:gd name="T10" fmla="*/ 0 60000 65536"/>
              <a:gd name="T11" fmla="*/ 0 60000 65536"/>
              <a:gd name="T12" fmla="*/ 0 60000 65536"/>
              <a:gd name="T13" fmla="*/ 0 60000 65536"/>
              <a:gd name="T14" fmla="*/ 0 60000 65536"/>
              <a:gd name="T15" fmla="*/ 0 w 7"/>
              <a:gd name="T16" fmla="*/ 0 h 146"/>
              <a:gd name="T17" fmla="*/ 7 w 7"/>
              <a:gd name="T18" fmla="*/ 146 h 146"/>
            </a:gdLst>
            <a:ahLst/>
            <a:cxnLst>
              <a:cxn ang="T10">
                <a:pos x="T0" y="T1"/>
              </a:cxn>
              <a:cxn ang="T11">
                <a:pos x="T2" y="T3"/>
              </a:cxn>
              <a:cxn ang="T12">
                <a:pos x="T4" y="T5"/>
              </a:cxn>
              <a:cxn ang="T13">
                <a:pos x="T6" y="T7"/>
              </a:cxn>
              <a:cxn ang="T14">
                <a:pos x="T8" y="T9"/>
              </a:cxn>
            </a:cxnLst>
            <a:rect l="T15" t="T16" r="T17" b="T18"/>
            <a:pathLst>
              <a:path w="7" h="146">
                <a:moveTo>
                  <a:pt x="7" y="0"/>
                </a:moveTo>
                <a:lnTo>
                  <a:pt x="7" y="141"/>
                </a:lnTo>
                <a:lnTo>
                  <a:pt x="0" y="146"/>
                </a:lnTo>
                <a:lnTo>
                  <a:pt x="0" y="0"/>
                </a:lnTo>
                <a:lnTo>
                  <a:pt x="7" y="0"/>
                </a:lnTo>
                <a:close/>
              </a:path>
            </a:pathLst>
          </a:custGeom>
          <a:solidFill>
            <a:srgbClr val="FFFFFF"/>
          </a:solidFill>
          <a:ln w="0">
            <a:solidFill>
              <a:srgbClr val="FFFFFF"/>
            </a:solidFill>
            <a:round/>
            <a:headEnd/>
            <a:tailEnd/>
          </a:ln>
        </p:spPr>
        <p:txBody>
          <a:bodyPr/>
          <a:lstStyle/>
          <a:p>
            <a:endParaRPr lang="en-GB" dirty="0">
              <a:solidFill>
                <a:srgbClr val="000000"/>
              </a:solidFill>
            </a:endParaRPr>
          </a:p>
        </p:txBody>
      </p:sp>
      <p:sp>
        <p:nvSpPr>
          <p:cNvPr id="54398" name="Rectangle 126"/>
          <p:cNvSpPr>
            <a:spLocks noChangeArrowheads="1"/>
          </p:cNvSpPr>
          <p:nvPr/>
        </p:nvSpPr>
        <p:spPr bwMode="auto">
          <a:xfrm>
            <a:off x="2536825" y="5705475"/>
            <a:ext cx="44450" cy="298450"/>
          </a:xfrm>
          <a:prstGeom prst="rect">
            <a:avLst/>
          </a:prstGeom>
          <a:solidFill>
            <a:srgbClr val="ABABA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20000"/>
              </a:spcBef>
              <a:buChar char="•"/>
              <a:defRPr sz="3200">
                <a:solidFill>
                  <a:schemeClr val="tx1"/>
                </a:solidFill>
                <a:latin typeface="Arial" pitchFamily="34" charset="0"/>
              </a:defRPr>
            </a:lvl1pPr>
            <a:lvl2pPr marL="742950" indent="-285750" algn="l" eaLnBrk="0" hangingPunct="0">
              <a:spcBef>
                <a:spcPct val="20000"/>
              </a:spcBef>
              <a:buChar char="–"/>
              <a:defRPr sz="2800">
                <a:solidFill>
                  <a:schemeClr val="tx1"/>
                </a:solidFill>
                <a:latin typeface="Arial" pitchFamily="34" charset="0"/>
              </a:defRPr>
            </a:lvl2pPr>
            <a:lvl3pPr marL="1143000" indent="-228600" algn="l" eaLnBrk="0" hangingPunct="0">
              <a:spcBef>
                <a:spcPct val="20000"/>
              </a:spcBef>
              <a:buChar char="•"/>
              <a:defRPr sz="2400">
                <a:solidFill>
                  <a:schemeClr val="tx1"/>
                </a:solidFill>
                <a:latin typeface="Arial" pitchFamily="34" charset="0"/>
              </a:defRPr>
            </a:lvl3pPr>
            <a:lvl4pPr marL="1600200" indent="-228600" algn="l" eaLnBrk="0" hangingPunct="0">
              <a:spcBef>
                <a:spcPct val="20000"/>
              </a:spcBef>
              <a:buChar char="–"/>
              <a:defRPr sz="2000">
                <a:solidFill>
                  <a:schemeClr val="tx1"/>
                </a:solidFill>
                <a:latin typeface="Arial" pitchFamily="34" charset="0"/>
              </a:defRPr>
            </a:lvl4pPr>
            <a:lvl5pPr marL="2057400" indent="-228600" algn="l"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pPr>
            <a:endParaRPr lang="en-US" altLang="en-US" sz="1800" dirty="0">
              <a:solidFill>
                <a:srgbClr val="000000"/>
              </a:solidFill>
            </a:endParaRPr>
          </a:p>
        </p:txBody>
      </p:sp>
      <p:sp>
        <p:nvSpPr>
          <p:cNvPr id="54399" name="Rectangle 127"/>
          <p:cNvSpPr>
            <a:spLocks noChangeArrowheads="1"/>
          </p:cNvSpPr>
          <p:nvPr/>
        </p:nvSpPr>
        <p:spPr bwMode="auto">
          <a:xfrm>
            <a:off x="2536825" y="5705475"/>
            <a:ext cx="44450" cy="298450"/>
          </a:xfrm>
          <a:prstGeom prst="rect">
            <a:avLst/>
          </a:prstGeom>
          <a:solidFill>
            <a:srgbClr val="ABABAB"/>
          </a:solidFill>
          <a:ln w="0">
            <a:solidFill>
              <a:srgbClr val="000000"/>
            </a:solidFill>
            <a:miter lim="800000"/>
            <a:headEnd/>
            <a:tailEnd/>
          </a:ln>
        </p:spPr>
        <p:txBody>
          <a:bodyPr/>
          <a:lstStyle>
            <a:lvl1pPr algn="l" eaLnBrk="0" hangingPunct="0">
              <a:spcBef>
                <a:spcPct val="20000"/>
              </a:spcBef>
              <a:buChar char="•"/>
              <a:defRPr sz="3200">
                <a:solidFill>
                  <a:schemeClr val="tx1"/>
                </a:solidFill>
                <a:latin typeface="Arial" pitchFamily="34" charset="0"/>
              </a:defRPr>
            </a:lvl1pPr>
            <a:lvl2pPr marL="742950" indent="-285750" algn="l" eaLnBrk="0" hangingPunct="0">
              <a:spcBef>
                <a:spcPct val="20000"/>
              </a:spcBef>
              <a:buChar char="–"/>
              <a:defRPr sz="2800">
                <a:solidFill>
                  <a:schemeClr val="tx1"/>
                </a:solidFill>
                <a:latin typeface="Arial" pitchFamily="34" charset="0"/>
              </a:defRPr>
            </a:lvl2pPr>
            <a:lvl3pPr marL="1143000" indent="-228600" algn="l" eaLnBrk="0" hangingPunct="0">
              <a:spcBef>
                <a:spcPct val="20000"/>
              </a:spcBef>
              <a:buChar char="•"/>
              <a:defRPr sz="2400">
                <a:solidFill>
                  <a:schemeClr val="tx1"/>
                </a:solidFill>
                <a:latin typeface="Arial" pitchFamily="34" charset="0"/>
              </a:defRPr>
            </a:lvl3pPr>
            <a:lvl4pPr marL="1600200" indent="-228600" algn="l" eaLnBrk="0" hangingPunct="0">
              <a:spcBef>
                <a:spcPct val="20000"/>
              </a:spcBef>
              <a:buChar char="–"/>
              <a:defRPr sz="2000">
                <a:solidFill>
                  <a:schemeClr val="tx1"/>
                </a:solidFill>
                <a:latin typeface="Arial" pitchFamily="34" charset="0"/>
              </a:defRPr>
            </a:lvl4pPr>
            <a:lvl5pPr marL="2057400" indent="-228600" algn="l"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pPr>
            <a:endParaRPr lang="en-US" altLang="en-US" sz="1800" dirty="0">
              <a:solidFill>
                <a:srgbClr val="000000"/>
              </a:solidFill>
            </a:endParaRPr>
          </a:p>
        </p:txBody>
      </p:sp>
      <p:sp>
        <p:nvSpPr>
          <p:cNvPr id="54400" name="Freeform 128"/>
          <p:cNvSpPr>
            <a:spLocks/>
          </p:cNvSpPr>
          <p:nvPr/>
        </p:nvSpPr>
        <p:spPr bwMode="auto">
          <a:xfrm>
            <a:off x="2487613" y="5654675"/>
            <a:ext cx="146050" cy="73025"/>
          </a:xfrm>
          <a:custGeom>
            <a:avLst/>
            <a:gdLst>
              <a:gd name="T0" fmla="*/ 2147483647 w 99"/>
              <a:gd name="T1" fmla="*/ 0 h 46"/>
              <a:gd name="T2" fmla="*/ 2147483647 w 99"/>
              <a:gd name="T3" fmla="*/ 0 h 46"/>
              <a:gd name="T4" fmla="*/ 2147483647 w 99"/>
              <a:gd name="T5" fmla="*/ 0 h 46"/>
              <a:gd name="T6" fmla="*/ 2147483647 w 99"/>
              <a:gd name="T7" fmla="*/ 0 h 46"/>
              <a:gd name="T8" fmla="*/ 2147483647 w 99"/>
              <a:gd name="T9" fmla="*/ 2147483647 h 46"/>
              <a:gd name="T10" fmla="*/ 2147483647 w 99"/>
              <a:gd name="T11" fmla="*/ 2147483647 h 46"/>
              <a:gd name="T12" fmla="*/ 2147483647 w 99"/>
              <a:gd name="T13" fmla="*/ 2147483647 h 46"/>
              <a:gd name="T14" fmla="*/ 2147483647 w 99"/>
              <a:gd name="T15" fmla="*/ 2147483647 h 46"/>
              <a:gd name="T16" fmla="*/ 2147483647 w 99"/>
              <a:gd name="T17" fmla="*/ 2147483647 h 46"/>
              <a:gd name="T18" fmla="*/ 2147483647 w 99"/>
              <a:gd name="T19" fmla="*/ 2147483647 h 46"/>
              <a:gd name="T20" fmla="*/ 2147483647 w 99"/>
              <a:gd name="T21" fmla="*/ 2147483647 h 46"/>
              <a:gd name="T22" fmla="*/ 2147483647 w 99"/>
              <a:gd name="T23" fmla="*/ 2147483647 h 46"/>
              <a:gd name="T24" fmla="*/ 2147483647 w 99"/>
              <a:gd name="T25" fmla="*/ 2147483647 h 46"/>
              <a:gd name="T26" fmla="*/ 2147483647 w 99"/>
              <a:gd name="T27" fmla="*/ 2147483647 h 46"/>
              <a:gd name="T28" fmla="*/ 2147483647 w 99"/>
              <a:gd name="T29" fmla="*/ 2147483647 h 46"/>
              <a:gd name="T30" fmla="*/ 2147483647 w 99"/>
              <a:gd name="T31" fmla="*/ 2147483647 h 46"/>
              <a:gd name="T32" fmla="*/ 2147483647 w 99"/>
              <a:gd name="T33" fmla="*/ 2147483647 h 46"/>
              <a:gd name="T34" fmla="*/ 2147483647 w 99"/>
              <a:gd name="T35" fmla="*/ 2147483647 h 46"/>
              <a:gd name="T36" fmla="*/ 2147483647 w 99"/>
              <a:gd name="T37" fmla="*/ 2147483647 h 46"/>
              <a:gd name="T38" fmla="*/ 2147483647 w 99"/>
              <a:gd name="T39" fmla="*/ 2147483647 h 46"/>
              <a:gd name="T40" fmla="*/ 2147483647 w 99"/>
              <a:gd name="T41" fmla="*/ 2147483647 h 46"/>
              <a:gd name="T42" fmla="*/ 2147483647 w 99"/>
              <a:gd name="T43" fmla="*/ 2147483647 h 46"/>
              <a:gd name="T44" fmla="*/ 2147483647 w 99"/>
              <a:gd name="T45" fmla="*/ 2147483647 h 46"/>
              <a:gd name="T46" fmla="*/ 2147483647 w 99"/>
              <a:gd name="T47" fmla="*/ 2147483647 h 46"/>
              <a:gd name="T48" fmla="*/ 2147483647 w 99"/>
              <a:gd name="T49" fmla="*/ 2147483647 h 46"/>
              <a:gd name="T50" fmla="*/ 2147483647 w 99"/>
              <a:gd name="T51" fmla="*/ 2147483647 h 46"/>
              <a:gd name="T52" fmla="*/ 2147483647 w 99"/>
              <a:gd name="T53" fmla="*/ 2147483647 h 46"/>
              <a:gd name="T54" fmla="*/ 2147483647 w 99"/>
              <a:gd name="T55" fmla="*/ 2147483647 h 46"/>
              <a:gd name="T56" fmla="*/ 0 w 99"/>
              <a:gd name="T57" fmla="*/ 2147483647 h 46"/>
              <a:gd name="T58" fmla="*/ 0 w 99"/>
              <a:gd name="T59" fmla="*/ 2147483647 h 46"/>
              <a:gd name="T60" fmla="*/ 2147483647 w 99"/>
              <a:gd name="T61" fmla="*/ 2147483647 h 46"/>
              <a:gd name="T62" fmla="*/ 2147483647 w 99"/>
              <a:gd name="T63" fmla="*/ 2147483647 h 46"/>
              <a:gd name="T64" fmla="*/ 2147483647 w 99"/>
              <a:gd name="T65" fmla="*/ 2147483647 h 46"/>
              <a:gd name="T66" fmla="*/ 2147483647 w 99"/>
              <a:gd name="T67" fmla="*/ 2147483647 h 46"/>
              <a:gd name="T68" fmla="*/ 2147483647 w 99"/>
              <a:gd name="T69" fmla="*/ 2147483647 h 46"/>
              <a:gd name="T70" fmla="*/ 2147483647 w 99"/>
              <a:gd name="T71" fmla="*/ 0 h 46"/>
              <a:gd name="T72" fmla="*/ 2147483647 w 99"/>
              <a:gd name="T73" fmla="*/ 0 h 46"/>
              <a:gd name="T74" fmla="*/ 2147483647 w 99"/>
              <a:gd name="T75" fmla="*/ 0 h 46"/>
              <a:gd name="T76" fmla="*/ 2147483647 w 99"/>
              <a:gd name="T77" fmla="*/ 0 h 4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9"/>
              <a:gd name="T118" fmla="*/ 0 h 46"/>
              <a:gd name="T119" fmla="*/ 99 w 99"/>
              <a:gd name="T120" fmla="*/ 46 h 4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9" h="46">
                <a:moveTo>
                  <a:pt x="48" y="0"/>
                </a:moveTo>
                <a:lnTo>
                  <a:pt x="51" y="0"/>
                </a:lnTo>
                <a:lnTo>
                  <a:pt x="59" y="0"/>
                </a:lnTo>
                <a:lnTo>
                  <a:pt x="63" y="0"/>
                </a:lnTo>
                <a:lnTo>
                  <a:pt x="66" y="4"/>
                </a:lnTo>
                <a:lnTo>
                  <a:pt x="74" y="4"/>
                </a:lnTo>
                <a:lnTo>
                  <a:pt x="81" y="4"/>
                </a:lnTo>
                <a:lnTo>
                  <a:pt x="88" y="9"/>
                </a:lnTo>
                <a:lnTo>
                  <a:pt x="92" y="14"/>
                </a:lnTo>
                <a:lnTo>
                  <a:pt x="99" y="18"/>
                </a:lnTo>
                <a:lnTo>
                  <a:pt x="99" y="28"/>
                </a:lnTo>
                <a:lnTo>
                  <a:pt x="96" y="32"/>
                </a:lnTo>
                <a:lnTo>
                  <a:pt x="88" y="37"/>
                </a:lnTo>
                <a:lnTo>
                  <a:pt x="85" y="37"/>
                </a:lnTo>
                <a:lnTo>
                  <a:pt x="77" y="42"/>
                </a:lnTo>
                <a:lnTo>
                  <a:pt x="66" y="42"/>
                </a:lnTo>
                <a:lnTo>
                  <a:pt x="63" y="46"/>
                </a:lnTo>
                <a:lnTo>
                  <a:pt x="59" y="46"/>
                </a:lnTo>
                <a:lnTo>
                  <a:pt x="51" y="46"/>
                </a:lnTo>
                <a:lnTo>
                  <a:pt x="48" y="46"/>
                </a:lnTo>
                <a:lnTo>
                  <a:pt x="44" y="46"/>
                </a:lnTo>
                <a:lnTo>
                  <a:pt x="40" y="46"/>
                </a:lnTo>
                <a:lnTo>
                  <a:pt x="33" y="46"/>
                </a:lnTo>
                <a:lnTo>
                  <a:pt x="29" y="42"/>
                </a:lnTo>
                <a:lnTo>
                  <a:pt x="26" y="42"/>
                </a:lnTo>
                <a:lnTo>
                  <a:pt x="18" y="42"/>
                </a:lnTo>
                <a:lnTo>
                  <a:pt x="11" y="37"/>
                </a:lnTo>
                <a:lnTo>
                  <a:pt x="4" y="32"/>
                </a:lnTo>
                <a:lnTo>
                  <a:pt x="0" y="28"/>
                </a:lnTo>
                <a:lnTo>
                  <a:pt x="0" y="23"/>
                </a:lnTo>
                <a:lnTo>
                  <a:pt x="4" y="14"/>
                </a:lnTo>
                <a:lnTo>
                  <a:pt x="7" y="9"/>
                </a:lnTo>
                <a:lnTo>
                  <a:pt x="15" y="9"/>
                </a:lnTo>
                <a:lnTo>
                  <a:pt x="22" y="4"/>
                </a:lnTo>
                <a:lnTo>
                  <a:pt x="29" y="4"/>
                </a:lnTo>
                <a:lnTo>
                  <a:pt x="33" y="0"/>
                </a:lnTo>
                <a:lnTo>
                  <a:pt x="40" y="0"/>
                </a:lnTo>
                <a:lnTo>
                  <a:pt x="44" y="0"/>
                </a:lnTo>
                <a:lnTo>
                  <a:pt x="48" y="0"/>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401" name="Freeform 129"/>
          <p:cNvSpPr>
            <a:spLocks/>
          </p:cNvSpPr>
          <p:nvPr/>
        </p:nvSpPr>
        <p:spPr bwMode="auto">
          <a:xfrm>
            <a:off x="2498725" y="4746625"/>
            <a:ext cx="152400" cy="936625"/>
          </a:xfrm>
          <a:custGeom>
            <a:avLst/>
            <a:gdLst>
              <a:gd name="T0" fmla="*/ 2147483647 w 104"/>
              <a:gd name="T1" fmla="*/ 0 h 590"/>
              <a:gd name="T2" fmla="*/ 2147483647 w 104"/>
              <a:gd name="T3" fmla="*/ 2147483647 h 590"/>
              <a:gd name="T4" fmla="*/ 2147483647 w 104"/>
              <a:gd name="T5" fmla="*/ 2147483647 h 590"/>
              <a:gd name="T6" fmla="*/ 2147483647 w 104"/>
              <a:gd name="T7" fmla="*/ 2147483647 h 590"/>
              <a:gd name="T8" fmla="*/ 2147483647 w 104"/>
              <a:gd name="T9" fmla="*/ 2147483647 h 590"/>
              <a:gd name="T10" fmla="*/ 2147483647 w 104"/>
              <a:gd name="T11" fmla="*/ 2147483647 h 590"/>
              <a:gd name="T12" fmla="*/ 2147483647 w 104"/>
              <a:gd name="T13" fmla="*/ 2147483647 h 590"/>
              <a:gd name="T14" fmla="*/ 2147483647 w 104"/>
              <a:gd name="T15" fmla="*/ 2147483647 h 590"/>
              <a:gd name="T16" fmla="*/ 2147483647 w 104"/>
              <a:gd name="T17" fmla="*/ 2147483647 h 590"/>
              <a:gd name="T18" fmla="*/ 2147483647 w 104"/>
              <a:gd name="T19" fmla="*/ 2147483647 h 590"/>
              <a:gd name="T20" fmla="*/ 2147483647 w 104"/>
              <a:gd name="T21" fmla="*/ 2147483647 h 590"/>
              <a:gd name="T22" fmla="*/ 2147483647 w 104"/>
              <a:gd name="T23" fmla="*/ 2147483647 h 590"/>
              <a:gd name="T24" fmla="*/ 2147483647 w 104"/>
              <a:gd name="T25" fmla="*/ 2147483647 h 590"/>
              <a:gd name="T26" fmla="*/ 2147483647 w 104"/>
              <a:gd name="T27" fmla="*/ 2147483647 h 590"/>
              <a:gd name="T28" fmla="*/ 2147483647 w 104"/>
              <a:gd name="T29" fmla="*/ 2147483647 h 590"/>
              <a:gd name="T30" fmla="*/ 2147483647 w 104"/>
              <a:gd name="T31" fmla="*/ 2147483647 h 590"/>
              <a:gd name="T32" fmla="*/ 2147483647 w 104"/>
              <a:gd name="T33" fmla="*/ 2147483647 h 590"/>
              <a:gd name="T34" fmla="*/ 2147483647 w 104"/>
              <a:gd name="T35" fmla="*/ 2147483647 h 590"/>
              <a:gd name="T36" fmla="*/ 2147483647 w 104"/>
              <a:gd name="T37" fmla="*/ 2147483647 h 590"/>
              <a:gd name="T38" fmla="*/ 2147483647 w 104"/>
              <a:gd name="T39" fmla="*/ 2147483647 h 590"/>
              <a:gd name="T40" fmla="*/ 2147483647 w 104"/>
              <a:gd name="T41" fmla="*/ 2147483647 h 590"/>
              <a:gd name="T42" fmla="*/ 2147483647 w 104"/>
              <a:gd name="T43" fmla="*/ 2147483647 h 590"/>
              <a:gd name="T44" fmla="*/ 2147483647 w 104"/>
              <a:gd name="T45" fmla="*/ 2147483647 h 590"/>
              <a:gd name="T46" fmla="*/ 2147483647 w 104"/>
              <a:gd name="T47" fmla="*/ 2147483647 h 590"/>
              <a:gd name="T48" fmla="*/ 2147483647 w 104"/>
              <a:gd name="T49" fmla="*/ 2147483647 h 590"/>
              <a:gd name="T50" fmla="*/ 2147483647 w 104"/>
              <a:gd name="T51" fmla="*/ 2147483647 h 590"/>
              <a:gd name="T52" fmla="*/ 2147483647 w 104"/>
              <a:gd name="T53" fmla="*/ 2147483647 h 590"/>
              <a:gd name="T54" fmla="*/ 2147483647 w 104"/>
              <a:gd name="T55" fmla="*/ 2147483647 h 590"/>
              <a:gd name="T56" fmla="*/ 2147483647 w 104"/>
              <a:gd name="T57" fmla="*/ 2147483647 h 590"/>
              <a:gd name="T58" fmla="*/ 2147483647 w 104"/>
              <a:gd name="T59" fmla="*/ 2147483647 h 590"/>
              <a:gd name="T60" fmla="*/ 2147483647 w 104"/>
              <a:gd name="T61" fmla="*/ 2147483647 h 590"/>
              <a:gd name="T62" fmla="*/ 2147483647 w 104"/>
              <a:gd name="T63" fmla="*/ 2147483647 h 590"/>
              <a:gd name="T64" fmla="*/ 2147483647 w 104"/>
              <a:gd name="T65" fmla="*/ 2147483647 h 590"/>
              <a:gd name="T66" fmla="*/ 2147483647 w 104"/>
              <a:gd name="T67" fmla="*/ 2147483647 h 590"/>
              <a:gd name="T68" fmla="*/ 2147483647 w 104"/>
              <a:gd name="T69" fmla="*/ 2147483647 h 590"/>
              <a:gd name="T70" fmla="*/ 2147483647 w 104"/>
              <a:gd name="T71" fmla="*/ 2147483647 h 590"/>
              <a:gd name="T72" fmla="*/ 2147483647 w 104"/>
              <a:gd name="T73" fmla="*/ 2147483647 h 590"/>
              <a:gd name="T74" fmla="*/ 2147483647 w 104"/>
              <a:gd name="T75" fmla="*/ 2147483647 h 590"/>
              <a:gd name="T76" fmla="*/ 2147483647 w 104"/>
              <a:gd name="T77" fmla="*/ 2147483647 h 590"/>
              <a:gd name="T78" fmla="*/ 2147483647 w 104"/>
              <a:gd name="T79" fmla="*/ 2147483647 h 590"/>
              <a:gd name="T80" fmla="*/ 2147483647 w 104"/>
              <a:gd name="T81" fmla="*/ 2147483647 h 590"/>
              <a:gd name="T82" fmla="*/ 2147483647 w 104"/>
              <a:gd name="T83" fmla="*/ 2147483647 h 590"/>
              <a:gd name="T84" fmla="*/ 0 w 104"/>
              <a:gd name="T85" fmla="*/ 2147483647 h 590"/>
              <a:gd name="T86" fmla="*/ 2147483647 w 104"/>
              <a:gd name="T87" fmla="*/ 0 h 59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4"/>
              <a:gd name="T133" fmla="*/ 0 h 590"/>
              <a:gd name="T134" fmla="*/ 104 w 104"/>
              <a:gd name="T135" fmla="*/ 590 h 59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4" h="590">
                <a:moveTo>
                  <a:pt x="63" y="0"/>
                </a:moveTo>
                <a:lnTo>
                  <a:pt x="74" y="10"/>
                </a:lnTo>
                <a:lnTo>
                  <a:pt x="81" y="19"/>
                </a:lnTo>
                <a:lnTo>
                  <a:pt x="85" y="29"/>
                </a:lnTo>
                <a:lnTo>
                  <a:pt x="92" y="38"/>
                </a:lnTo>
                <a:lnTo>
                  <a:pt x="96" y="52"/>
                </a:lnTo>
                <a:lnTo>
                  <a:pt x="100" y="66"/>
                </a:lnTo>
                <a:lnTo>
                  <a:pt x="100" y="80"/>
                </a:lnTo>
                <a:lnTo>
                  <a:pt x="104" y="99"/>
                </a:lnTo>
                <a:lnTo>
                  <a:pt x="104" y="113"/>
                </a:lnTo>
                <a:lnTo>
                  <a:pt x="104" y="132"/>
                </a:lnTo>
                <a:lnTo>
                  <a:pt x="100" y="150"/>
                </a:lnTo>
                <a:lnTo>
                  <a:pt x="100" y="169"/>
                </a:lnTo>
                <a:lnTo>
                  <a:pt x="100" y="188"/>
                </a:lnTo>
                <a:lnTo>
                  <a:pt x="96" y="211"/>
                </a:lnTo>
                <a:lnTo>
                  <a:pt x="92" y="230"/>
                </a:lnTo>
                <a:lnTo>
                  <a:pt x="92" y="249"/>
                </a:lnTo>
                <a:lnTo>
                  <a:pt x="89" y="272"/>
                </a:lnTo>
                <a:lnTo>
                  <a:pt x="85" y="295"/>
                </a:lnTo>
                <a:lnTo>
                  <a:pt x="81" y="314"/>
                </a:lnTo>
                <a:lnTo>
                  <a:pt x="81" y="338"/>
                </a:lnTo>
                <a:lnTo>
                  <a:pt x="78" y="356"/>
                </a:lnTo>
                <a:lnTo>
                  <a:pt x="78" y="380"/>
                </a:lnTo>
                <a:lnTo>
                  <a:pt x="74" y="403"/>
                </a:lnTo>
                <a:lnTo>
                  <a:pt x="74" y="422"/>
                </a:lnTo>
                <a:lnTo>
                  <a:pt x="74" y="445"/>
                </a:lnTo>
                <a:lnTo>
                  <a:pt x="74" y="464"/>
                </a:lnTo>
                <a:lnTo>
                  <a:pt x="74" y="483"/>
                </a:lnTo>
                <a:lnTo>
                  <a:pt x="74" y="501"/>
                </a:lnTo>
                <a:lnTo>
                  <a:pt x="78" y="520"/>
                </a:lnTo>
                <a:lnTo>
                  <a:pt x="81" y="539"/>
                </a:lnTo>
                <a:lnTo>
                  <a:pt x="85" y="558"/>
                </a:lnTo>
                <a:lnTo>
                  <a:pt x="92" y="576"/>
                </a:lnTo>
                <a:lnTo>
                  <a:pt x="81" y="581"/>
                </a:lnTo>
                <a:lnTo>
                  <a:pt x="70" y="586"/>
                </a:lnTo>
                <a:lnTo>
                  <a:pt x="56" y="586"/>
                </a:lnTo>
                <a:lnTo>
                  <a:pt x="44" y="590"/>
                </a:lnTo>
                <a:lnTo>
                  <a:pt x="30" y="590"/>
                </a:lnTo>
                <a:lnTo>
                  <a:pt x="15" y="586"/>
                </a:lnTo>
                <a:lnTo>
                  <a:pt x="4" y="586"/>
                </a:lnTo>
                <a:lnTo>
                  <a:pt x="22" y="483"/>
                </a:lnTo>
                <a:lnTo>
                  <a:pt x="19" y="370"/>
                </a:lnTo>
                <a:lnTo>
                  <a:pt x="0" y="71"/>
                </a:lnTo>
                <a:lnTo>
                  <a:pt x="63" y="0"/>
                </a:lnTo>
                <a:close/>
              </a:path>
            </a:pathLst>
          </a:custGeom>
          <a:solidFill>
            <a:srgbClr val="FF001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dirty="0">
              <a:solidFill>
                <a:srgbClr val="000000"/>
              </a:solidFill>
            </a:endParaRPr>
          </a:p>
        </p:txBody>
      </p:sp>
      <p:sp>
        <p:nvSpPr>
          <p:cNvPr id="54402" name="Freeform 130"/>
          <p:cNvSpPr>
            <a:spLocks/>
          </p:cNvSpPr>
          <p:nvPr/>
        </p:nvSpPr>
        <p:spPr bwMode="auto">
          <a:xfrm>
            <a:off x="2498725" y="4746625"/>
            <a:ext cx="152400" cy="936625"/>
          </a:xfrm>
          <a:custGeom>
            <a:avLst/>
            <a:gdLst>
              <a:gd name="T0" fmla="*/ 2147483647 w 104"/>
              <a:gd name="T1" fmla="*/ 0 h 590"/>
              <a:gd name="T2" fmla="*/ 2147483647 w 104"/>
              <a:gd name="T3" fmla="*/ 2147483647 h 590"/>
              <a:gd name="T4" fmla="*/ 2147483647 w 104"/>
              <a:gd name="T5" fmla="*/ 2147483647 h 590"/>
              <a:gd name="T6" fmla="*/ 2147483647 w 104"/>
              <a:gd name="T7" fmla="*/ 2147483647 h 590"/>
              <a:gd name="T8" fmla="*/ 2147483647 w 104"/>
              <a:gd name="T9" fmla="*/ 2147483647 h 590"/>
              <a:gd name="T10" fmla="*/ 2147483647 w 104"/>
              <a:gd name="T11" fmla="*/ 2147483647 h 590"/>
              <a:gd name="T12" fmla="*/ 2147483647 w 104"/>
              <a:gd name="T13" fmla="*/ 2147483647 h 590"/>
              <a:gd name="T14" fmla="*/ 2147483647 w 104"/>
              <a:gd name="T15" fmla="*/ 2147483647 h 590"/>
              <a:gd name="T16" fmla="*/ 2147483647 w 104"/>
              <a:gd name="T17" fmla="*/ 2147483647 h 590"/>
              <a:gd name="T18" fmla="*/ 2147483647 w 104"/>
              <a:gd name="T19" fmla="*/ 2147483647 h 590"/>
              <a:gd name="T20" fmla="*/ 2147483647 w 104"/>
              <a:gd name="T21" fmla="*/ 2147483647 h 590"/>
              <a:gd name="T22" fmla="*/ 2147483647 w 104"/>
              <a:gd name="T23" fmla="*/ 2147483647 h 590"/>
              <a:gd name="T24" fmla="*/ 2147483647 w 104"/>
              <a:gd name="T25" fmla="*/ 2147483647 h 590"/>
              <a:gd name="T26" fmla="*/ 2147483647 w 104"/>
              <a:gd name="T27" fmla="*/ 2147483647 h 590"/>
              <a:gd name="T28" fmla="*/ 2147483647 w 104"/>
              <a:gd name="T29" fmla="*/ 2147483647 h 590"/>
              <a:gd name="T30" fmla="*/ 2147483647 w 104"/>
              <a:gd name="T31" fmla="*/ 2147483647 h 590"/>
              <a:gd name="T32" fmla="*/ 2147483647 w 104"/>
              <a:gd name="T33" fmla="*/ 2147483647 h 590"/>
              <a:gd name="T34" fmla="*/ 2147483647 w 104"/>
              <a:gd name="T35" fmla="*/ 2147483647 h 590"/>
              <a:gd name="T36" fmla="*/ 2147483647 w 104"/>
              <a:gd name="T37" fmla="*/ 2147483647 h 590"/>
              <a:gd name="T38" fmla="*/ 2147483647 w 104"/>
              <a:gd name="T39" fmla="*/ 2147483647 h 590"/>
              <a:gd name="T40" fmla="*/ 2147483647 w 104"/>
              <a:gd name="T41" fmla="*/ 2147483647 h 590"/>
              <a:gd name="T42" fmla="*/ 2147483647 w 104"/>
              <a:gd name="T43" fmla="*/ 2147483647 h 590"/>
              <a:gd name="T44" fmla="*/ 2147483647 w 104"/>
              <a:gd name="T45" fmla="*/ 2147483647 h 590"/>
              <a:gd name="T46" fmla="*/ 2147483647 w 104"/>
              <a:gd name="T47" fmla="*/ 2147483647 h 590"/>
              <a:gd name="T48" fmla="*/ 2147483647 w 104"/>
              <a:gd name="T49" fmla="*/ 2147483647 h 590"/>
              <a:gd name="T50" fmla="*/ 2147483647 w 104"/>
              <a:gd name="T51" fmla="*/ 2147483647 h 590"/>
              <a:gd name="T52" fmla="*/ 2147483647 w 104"/>
              <a:gd name="T53" fmla="*/ 2147483647 h 590"/>
              <a:gd name="T54" fmla="*/ 2147483647 w 104"/>
              <a:gd name="T55" fmla="*/ 2147483647 h 590"/>
              <a:gd name="T56" fmla="*/ 2147483647 w 104"/>
              <a:gd name="T57" fmla="*/ 2147483647 h 590"/>
              <a:gd name="T58" fmla="*/ 2147483647 w 104"/>
              <a:gd name="T59" fmla="*/ 2147483647 h 590"/>
              <a:gd name="T60" fmla="*/ 2147483647 w 104"/>
              <a:gd name="T61" fmla="*/ 2147483647 h 590"/>
              <a:gd name="T62" fmla="*/ 2147483647 w 104"/>
              <a:gd name="T63" fmla="*/ 2147483647 h 590"/>
              <a:gd name="T64" fmla="*/ 2147483647 w 104"/>
              <a:gd name="T65" fmla="*/ 2147483647 h 590"/>
              <a:gd name="T66" fmla="*/ 2147483647 w 104"/>
              <a:gd name="T67" fmla="*/ 2147483647 h 590"/>
              <a:gd name="T68" fmla="*/ 2147483647 w 104"/>
              <a:gd name="T69" fmla="*/ 2147483647 h 590"/>
              <a:gd name="T70" fmla="*/ 2147483647 w 104"/>
              <a:gd name="T71" fmla="*/ 2147483647 h 590"/>
              <a:gd name="T72" fmla="*/ 2147483647 w 104"/>
              <a:gd name="T73" fmla="*/ 2147483647 h 590"/>
              <a:gd name="T74" fmla="*/ 2147483647 w 104"/>
              <a:gd name="T75" fmla="*/ 2147483647 h 590"/>
              <a:gd name="T76" fmla="*/ 2147483647 w 104"/>
              <a:gd name="T77" fmla="*/ 2147483647 h 590"/>
              <a:gd name="T78" fmla="*/ 2147483647 w 104"/>
              <a:gd name="T79" fmla="*/ 2147483647 h 590"/>
              <a:gd name="T80" fmla="*/ 2147483647 w 104"/>
              <a:gd name="T81" fmla="*/ 2147483647 h 590"/>
              <a:gd name="T82" fmla="*/ 2147483647 w 104"/>
              <a:gd name="T83" fmla="*/ 2147483647 h 590"/>
              <a:gd name="T84" fmla="*/ 0 w 104"/>
              <a:gd name="T85" fmla="*/ 2147483647 h 590"/>
              <a:gd name="T86" fmla="*/ 2147483647 w 104"/>
              <a:gd name="T87" fmla="*/ 0 h 59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4"/>
              <a:gd name="T133" fmla="*/ 0 h 590"/>
              <a:gd name="T134" fmla="*/ 104 w 104"/>
              <a:gd name="T135" fmla="*/ 590 h 59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4" h="590">
                <a:moveTo>
                  <a:pt x="63" y="0"/>
                </a:moveTo>
                <a:lnTo>
                  <a:pt x="74" y="10"/>
                </a:lnTo>
                <a:lnTo>
                  <a:pt x="81" y="19"/>
                </a:lnTo>
                <a:lnTo>
                  <a:pt x="85" y="29"/>
                </a:lnTo>
                <a:lnTo>
                  <a:pt x="92" y="38"/>
                </a:lnTo>
                <a:lnTo>
                  <a:pt x="96" y="52"/>
                </a:lnTo>
                <a:lnTo>
                  <a:pt x="100" y="66"/>
                </a:lnTo>
                <a:lnTo>
                  <a:pt x="100" y="80"/>
                </a:lnTo>
                <a:lnTo>
                  <a:pt x="104" y="99"/>
                </a:lnTo>
                <a:lnTo>
                  <a:pt x="104" y="113"/>
                </a:lnTo>
                <a:lnTo>
                  <a:pt x="104" y="132"/>
                </a:lnTo>
                <a:lnTo>
                  <a:pt x="100" y="150"/>
                </a:lnTo>
                <a:lnTo>
                  <a:pt x="100" y="169"/>
                </a:lnTo>
                <a:lnTo>
                  <a:pt x="100" y="188"/>
                </a:lnTo>
                <a:lnTo>
                  <a:pt x="96" y="211"/>
                </a:lnTo>
                <a:lnTo>
                  <a:pt x="92" y="230"/>
                </a:lnTo>
                <a:lnTo>
                  <a:pt x="92" y="249"/>
                </a:lnTo>
                <a:lnTo>
                  <a:pt x="89" y="272"/>
                </a:lnTo>
                <a:lnTo>
                  <a:pt x="85" y="295"/>
                </a:lnTo>
                <a:lnTo>
                  <a:pt x="81" y="314"/>
                </a:lnTo>
                <a:lnTo>
                  <a:pt x="81" y="338"/>
                </a:lnTo>
                <a:lnTo>
                  <a:pt x="78" y="356"/>
                </a:lnTo>
                <a:lnTo>
                  <a:pt x="78" y="380"/>
                </a:lnTo>
                <a:lnTo>
                  <a:pt x="74" y="403"/>
                </a:lnTo>
                <a:lnTo>
                  <a:pt x="74" y="422"/>
                </a:lnTo>
                <a:lnTo>
                  <a:pt x="74" y="445"/>
                </a:lnTo>
                <a:lnTo>
                  <a:pt x="74" y="464"/>
                </a:lnTo>
                <a:lnTo>
                  <a:pt x="74" y="483"/>
                </a:lnTo>
                <a:lnTo>
                  <a:pt x="74" y="501"/>
                </a:lnTo>
                <a:lnTo>
                  <a:pt x="78" y="520"/>
                </a:lnTo>
                <a:lnTo>
                  <a:pt x="81" y="539"/>
                </a:lnTo>
                <a:lnTo>
                  <a:pt x="85" y="558"/>
                </a:lnTo>
                <a:lnTo>
                  <a:pt x="92" y="576"/>
                </a:lnTo>
                <a:lnTo>
                  <a:pt x="81" y="581"/>
                </a:lnTo>
                <a:lnTo>
                  <a:pt x="70" y="586"/>
                </a:lnTo>
                <a:lnTo>
                  <a:pt x="56" y="586"/>
                </a:lnTo>
                <a:lnTo>
                  <a:pt x="44" y="590"/>
                </a:lnTo>
                <a:lnTo>
                  <a:pt x="30" y="590"/>
                </a:lnTo>
                <a:lnTo>
                  <a:pt x="15" y="586"/>
                </a:lnTo>
                <a:lnTo>
                  <a:pt x="4" y="586"/>
                </a:lnTo>
                <a:lnTo>
                  <a:pt x="22" y="483"/>
                </a:lnTo>
                <a:lnTo>
                  <a:pt x="19" y="370"/>
                </a:lnTo>
                <a:lnTo>
                  <a:pt x="0" y="71"/>
                </a:lnTo>
                <a:lnTo>
                  <a:pt x="63" y="0"/>
                </a:lnTo>
                <a:close/>
              </a:path>
            </a:pathLst>
          </a:custGeom>
          <a:solidFill>
            <a:srgbClr val="850202"/>
          </a:solidFill>
          <a:ln w="0">
            <a:solidFill>
              <a:srgbClr val="000000"/>
            </a:solidFill>
            <a:round/>
            <a:headEnd/>
            <a:tailEnd/>
          </a:ln>
        </p:spPr>
        <p:txBody>
          <a:bodyPr/>
          <a:lstStyle/>
          <a:p>
            <a:endParaRPr lang="en-GB" dirty="0">
              <a:solidFill>
                <a:srgbClr val="000000"/>
              </a:solidFill>
            </a:endParaRPr>
          </a:p>
        </p:txBody>
      </p:sp>
      <p:sp>
        <p:nvSpPr>
          <p:cNvPr id="54403" name="Freeform 131"/>
          <p:cNvSpPr>
            <a:spLocks/>
          </p:cNvSpPr>
          <p:nvPr/>
        </p:nvSpPr>
        <p:spPr bwMode="auto">
          <a:xfrm>
            <a:off x="2471738" y="4776788"/>
            <a:ext cx="103187" cy="900112"/>
          </a:xfrm>
          <a:custGeom>
            <a:avLst/>
            <a:gdLst>
              <a:gd name="T0" fmla="*/ 2147483647 w 70"/>
              <a:gd name="T1" fmla="*/ 2147483647 h 567"/>
              <a:gd name="T2" fmla="*/ 2147483647 w 70"/>
              <a:gd name="T3" fmla="*/ 2147483647 h 567"/>
              <a:gd name="T4" fmla="*/ 2147483647 w 70"/>
              <a:gd name="T5" fmla="*/ 2147483647 h 567"/>
              <a:gd name="T6" fmla="*/ 2147483647 w 70"/>
              <a:gd name="T7" fmla="*/ 2147483647 h 567"/>
              <a:gd name="T8" fmla="*/ 2147483647 w 70"/>
              <a:gd name="T9" fmla="*/ 2147483647 h 567"/>
              <a:gd name="T10" fmla="*/ 2147483647 w 70"/>
              <a:gd name="T11" fmla="*/ 2147483647 h 567"/>
              <a:gd name="T12" fmla="*/ 2147483647 w 70"/>
              <a:gd name="T13" fmla="*/ 2147483647 h 567"/>
              <a:gd name="T14" fmla="*/ 2147483647 w 70"/>
              <a:gd name="T15" fmla="*/ 2147483647 h 567"/>
              <a:gd name="T16" fmla="*/ 2147483647 w 70"/>
              <a:gd name="T17" fmla="*/ 2147483647 h 567"/>
              <a:gd name="T18" fmla="*/ 2147483647 w 70"/>
              <a:gd name="T19" fmla="*/ 2147483647 h 567"/>
              <a:gd name="T20" fmla="*/ 2147483647 w 70"/>
              <a:gd name="T21" fmla="*/ 2147483647 h 567"/>
              <a:gd name="T22" fmla="*/ 2147483647 w 70"/>
              <a:gd name="T23" fmla="*/ 2147483647 h 567"/>
              <a:gd name="T24" fmla="*/ 2147483647 w 70"/>
              <a:gd name="T25" fmla="*/ 2147483647 h 567"/>
              <a:gd name="T26" fmla="*/ 2147483647 w 70"/>
              <a:gd name="T27" fmla="*/ 2147483647 h 567"/>
              <a:gd name="T28" fmla="*/ 2147483647 w 70"/>
              <a:gd name="T29" fmla="*/ 2147483647 h 567"/>
              <a:gd name="T30" fmla="*/ 2147483647 w 70"/>
              <a:gd name="T31" fmla="*/ 2147483647 h 567"/>
              <a:gd name="T32" fmla="*/ 2147483647 w 70"/>
              <a:gd name="T33" fmla="*/ 2147483647 h 567"/>
              <a:gd name="T34" fmla="*/ 2147483647 w 70"/>
              <a:gd name="T35" fmla="*/ 2147483647 h 567"/>
              <a:gd name="T36" fmla="*/ 2147483647 w 70"/>
              <a:gd name="T37" fmla="*/ 2147483647 h 567"/>
              <a:gd name="T38" fmla="*/ 2147483647 w 70"/>
              <a:gd name="T39" fmla="*/ 2147483647 h 567"/>
              <a:gd name="T40" fmla="*/ 2147483647 w 70"/>
              <a:gd name="T41" fmla="*/ 2147483647 h 567"/>
              <a:gd name="T42" fmla="*/ 2147483647 w 70"/>
              <a:gd name="T43" fmla="*/ 2147483647 h 567"/>
              <a:gd name="T44" fmla="*/ 2147483647 w 70"/>
              <a:gd name="T45" fmla="*/ 2147483647 h 567"/>
              <a:gd name="T46" fmla="*/ 2147483647 w 70"/>
              <a:gd name="T47" fmla="*/ 2147483647 h 567"/>
              <a:gd name="T48" fmla="*/ 2147483647 w 70"/>
              <a:gd name="T49" fmla="*/ 2147483647 h 567"/>
              <a:gd name="T50" fmla="*/ 2147483647 w 70"/>
              <a:gd name="T51" fmla="*/ 2147483647 h 567"/>
              <a:gd name="T52" fmla="*/ 0 w 70"/>
              <a:gd name="T53" fmla="*/ 2147483647 h 567"/>
              <a:gd name="T54" fmla="*/ 2147483647 w 70"/>
              <a:gd name="T55" fmla="*/ 2147483647 h 567"/>
              <a:gd name="T56" fmla="*/ 2147483647 w 70"/>
              <a:gd name="T57" fmla="*/ 2147483647 h 567"/>
              <a:gd name="T58" fmla="*/ 2147483647 w 70"/>
              <a:gd name="T59" fmla="*/ 2147483647 h 567"/>
              <a:gd name="T60" fmla="*/ 2147483647 w 70"/>
              <a:gd name="T61" fmla="*/ 2147483647 h 567"/>
              <a:gd name="T62" fmla="*/ 2147483647 w 70"/>
              <a:gd name="T63" fmla="*/ 2147483647 h 567"/>
              <a:gd name="T64" fmla="*/ 2147483647 w 70"/>
              <a:gd name="T65" fmla="*/ 0 h 567"/>
              <a:gd name="T66" fmla="*/ 2147483647 w 70"/>
              <a:gd name="T67" fmla="*/ 2147483647 h 56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0"/>
              <a:gd name="T103" fmla="*/ 0 h 567"/>
              <a:gd name="T104" fmla="*/ 70 w 70"/>
              <a:gd name="T105" fmla="*/ 567 h 56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0" h="567">
                <a:moveTo>
                  <a:pt x="51" y="5"/>
                </a:moveTo>
                <a:lnTo>
                  <a:pt x="70" y="5"/>
                </a:lnTo>
                <a:lnTo>
                  <a:pt x="55" y="19"/>
                </a:lnTo>
                <a:lnTo>
                  <a:pt x="48" y="33"/>
                </a:lnTo>
                <a:lnTo>
                  <a:pt x="44" y="47"/>
                </a:lnTo>
                <a:lnTo>
                  <a:pt x="37" y="56"/>
                </a:lnTo>
                <a:lnTo>
                  <a:pt x="33" y="80"/>
                </a:lnTo>
                <a:lnTo>
                  <a:pt x="33" y="113"/>
                </a:lnTo>
                <a:lnTo>
                  <a:pt x="33" y="159"/>
                </a:lnTo>
                <a:lnTo>
                  <a:pt x="37" y="211"/>
                </a:lnTo>
                <a:lnTo>
                  <a:pt x="40" y="262"/>
                </a:lnTo>
                <a:lnTo>
                  <a:pt x="48" y="314"/>
                </a:lnTo>
                <a:lnTo>
                  <a:pt x="51" y="375"/>
                </a:lnTo>
                <a:lnTo>
                  <a:pt x="51" y="431"/>
                </a:lnTo>
                <a:lnTo>
                  <a:pt x="44" y="492"/>
                </a:lnTo>
                <a:lnTo>
                  <a:pt x="37" y="534"/>
                </a:lnTo>
                <a:lnTo>
                  <a:pt x="29" y="567"/>
                </a:lnTo>
                <a:lnTo>
                  <a:pt x="15" y="557"/>
                </a:lnTo>
                <a:lnTo>
                  <a:pt x="26" y="506"/>
                </a:lnTo>
                <a:lnTo>
                  <a:pt x="33" y="459"/>
                </a:lnTo>
                <a:lnTo>
                  <a:pt x="33" y="417"/>
                </a:lnTo>
                <a:lnTo>
                  <a:pt x="29" y="356"/>
                </a:lnTo>
                <a:lnTo>
                  <a:pt x="18" y="276"/>
                </a:lnTo>
                <a:lnTo>
                  <a:pt x="11" y="234"/>
                </a:lnTo>
                <a:lnTo>
                  <a:pt x="7" y="192"/>
                </a:lnTo>
                <a:lnTo>
                  <a:pt x="3" y="150"/>
                </a:lnTo>
                <a:lnTo>
                  <a:pt x="0" y="113"/>
                </a:lnTo>
                <a:lnTo>
                  <a:pt x="3" y="80"/>
                </a:lnTo>
                <a:lnTo>
                  <a:pt x="7" y="52"/>
                </a:lnTo>
                <a:lnTo>
                  <a:pt x="11" y="33"/>
                </a:lnTo>
                <a:lnTo>
                  <a:pt x="18" y="14"/>
                </a:lnTo>
                <a:lnTo>
                  <a:pt x="26" y="5"/>
                </a:lnTo>
                <a:lnTo>
                  <a:pt x="33" y="0"/>
                </a:lnTo>
                <a:lnTo>
                  <a:pt x="51" y="5"/>
                </a:lnTo>
                <a:close/>
              </a:path>
            </a:pathLst>
          </a:custGeom>
          <a:solidFill>
            <a:srgbClr val="000000"/>
          </a:solidFill>
          <a:ln w="0">
            <a:solidFill>
              <a:srgbClr val="595959"/>
            </a:solidFill>
            <a:round/>
            <a:headEnd/>
            <a:tailEnd/>
          </a:ln>
        </p:spPr>
        <p:txBody>
          <a:bodyPr/>
          <a:lstStyle/>
          <a:p>
            <a:endParaRPr lang="en-GB" dirty="0">
              <a:solidFill>
                <a:srgbClr val="000000"/>
              </a:solidFill>
            </a:endParaRPr>
          </a:p>
        </p:txBody>
      </p:sp>
      <p:sp>
        <p:nvSpPr>
          <p:cNvPr id="54404" name="Freeform 132"/>
          <p:cNvSpPr>
            <a:spLocks/>
          </p:cNvSpPr>
          <p:nvPr/>
        </p:nvSpPr>
        <p:spPr bwMode="auto">
          <a:xfrm>
            <a:off x="2606675" y="4814888"/>
            <a:ext cx="26988" cy="407987"/>
          </a:xfrm>
          <a:custGeom>
            <a:avLst/>
            <a:gdLst>
              <a:gd name="T0" fmla="*/ 2147483647 w 18"/>
              <a:gd name="T1" fmla="*/ 0 h 257"/>
              <a:gd name="T2" fmla="*/ 2147483647 w 18"/>
              <a:gd name="T3" fmla="*/ 2147483647 h 257"/>
              <a:gd name="T4" fmla="*/ 2147483647 w 18"/>
              <a:gd name="T5" fmla="*/ 2147483647 h 257"/>
              <a:gd name="T6" fmla="*/ 2147483647 w 18"/>
              <a:gd name="T7" fmla="*/ 2147483647 h 257"/>
              <a:gd name="T8" fmla="*/ 2147483647 w 18"/>
              <a:gd name="T9" fmla="*/ 2147483647 h 257"/>
              <a:gd name="T10" fmla="*/ 2147483647 w 18"/>
              <a:gd name="T11" fmla="*/ 2147483647 h 257"/>
              <a:gd name="T12" fmla="*/ 0 w 18"/>
              <a:gd name="T13" fmla="*/ 2147483647 h 257"/>
              <a:gd name="T14" fmla="*/ 2147483647 w 18"/>
              <a:gd name="T15" fmla="*/ 2147483647 h 257"/>
              <a:gd name="T16" fmla="*/ 2147483647 w 18"/>
              <a:gd name="T17" fmla="*/ 2147483647 h 257"/>
              <a:gd name="T18" fmla="*/ 2147483647 w 18"/>
              <a:gd name="T19" fmla="*/ 2147483647 h 257"/>
              <a:gd name="T20" fmla="*/ 2147483647 w 18"/>
              <a:gd name="T21" fmla="*/ 2147483647 h 257"/>
              <a:gd name="T22" fmla="*/ 2147483647 w 18"/>
              <a:gd name="T23" fmla="*/ 0 h 25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257"/>
              <a:gd name="T38" fmla="*/ 18 w 18"/>
              <a:gd name="T39" fmla="*/ 257 h 25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257">
                <a:moveTo>
                  <a:pt x="7" y="0"/>
                </a:moveTo>
                <a:lnTo>
                  <a:pt x="15" y="32"/>
                </a:lnTo>
                <a:lnTo>
                  <a:pt x="18" y="70"/>
                </a:lnTo>
                <a:lnTo>
                  <a:pt x="15" y="112"/>
                </a:lnTo>
                <a:lnTo>
                  <a:pt x="11" y="163"/>
                </a:lnTo>
                <a:lnTo>
                  <a:pt x="7" y="206"/>
                </a:lnTo>
                <a:lnTo>
                  <a:pt x="0" y="257"/>
                </a:lnTo>
                <a:lnTo>
                  <a:pt x="7" y="159"/>
                </a:lnTo>
                <a:lnTo>
                  <a:pt x="11" y="79"/>
                </a:lnTo>
                <a:lnTo>
                  <a:pt x="7" y="37"/>
                </a:lnTo>
                <a:lnTo>
                  <a:pt x="7" y="9"/>
                </a:lnTo>
                <a:lnTo>
                  <a:pt x="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dirty="0">
              <a:solidFill>
                <a:srgbClr val="000000"/>
              </a:solidFill>
            </a:endParaRPr>
          </a:p>
        </p:txBody>
      </p:sp>
      <p:sp>
        <p:nvSpPr>
          <p:cNvPr id="54405" name="Freeform 133"/>
          <p:cNvSpPr>
            <a:spLocks/>
          </p:cNvSpPr>
          <p:nvPr/>
        </p:nvSpPr>
        <p:spPr bwMode="auto">
          <a:xfrm>
            <a:off x="2606675" y="4814888"/>
            <a:ext cx="26988" cy="407987"/>
          </a:xfrm>
          <a:custGeom>
            <a:avLst/>
            <a:gdLst>
              <a:gd name="T0" fmla="*/ 2147483647 w 18"/>
              <a:gd name="T1" fmla="*/ 0 h 257"/>
              <a:gd name="T2" fmla="*/ 2147483647 w 18"/>
              <a:gd name="T3" fmla="*/ 2147483647 h 257"/>
              <a:gd name="T4" fmla="*/ 2147483647 w 18"/>
              <a:gd name="T5" fmla="*/ 2147483647 h 257"/>
              <a:gd name="T6" fmla="*/ 2147483647 w 18"/>
              <a:gd name="T7" fmla="*/ 2147483647 h 257"/>
              <a:gd name="T8" fmla="*/ 2147483647 w 18"/>
              <a:gd name="T9" fmla="*/ 2147483647 h 257"/>
              <a:gd name="T10" fmla="*/ 2147483647 w 18"/>
              <a:gd name="T11" fmla="*/ 2147483647 h 257"/>
              <a:gd name="T12" fmla="*/ 0 w 18"/>
              <a:gd name="T13" fmla="*/ 2147483647 h 257"/>
              <a:gd name="T14" fmla="*/ 2147483647 w 18"/>
              <a:gd name="T15" fmla="*/ 2147483647 h 257"/>
              <a:gd name="T16" fmla="*/ 2147483647 w 18"/>
              <a:gd name="T17" fmla="*/ 2147483647 h 257"/>
              <a:gd name="T18" fmla="*/ 2147483647 w 18"/>
              <a:gd name="T19" fmla="*/ 2147483647 h 257"/>
              <a:gd name="T20" fmla="*/ 2147483647 w 18"/>
              <a:gd name="T21" fmla="*/ 2147483647 h 257"/>
              <a:gd name="T22" fmla="*/ 2147483647 w 18"/>
              <a:gd name="T23" fmla="*/ 0 h 257"/>
              <a:gd name="T24" fmla="*/ 2147483647 w 18"/>
              <a:gd name="T25" fmla="*/ 0 h 257"/>
              <a:gd name="T26" fmla="*/ 2147483647 w 18"/>
              <a:gd name="T27" fmla="*/ 0 h 25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8"/>
              <a:gd name="T43" fmla="*/ 0 h 257"/>
              <a:gd name="T44" fmla="*/ 18 w 18"/>
              <a:gd name="T45" fmla="*/ 257 h 25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8" h="257">
                <a:moveTo>
                  <a:pt x="7" y="0"/>
                </a:moveTo>
                <a:lnTo>
                  <a:pt x="15" y="32"/>
                </a:lnTo>
                <a:lnTo>
                  <a:pt x="18" y="70"/>
                </a:lnTo>
                <a:lnTo>
                  <a:pt x="15" y="112"/>
                </a:lnTo>
                <a:lnTo>
                  <a:pt x="11" y="163"/>
                </a:lnTo>
                <a:lnTo>
                  <a:pt x="7" y="206"/>
                </a:lnTo>
                <a:lnTo>
                  <a:pt x="0" y="257"/>
                </a:lnTo>
                <a:lnTo>
                  <a:pt x="7" y="159"/>
                </a:lnTo>
                <a:lnTo>
                  <a:pt x="11" y="79"/>
                </a:lnTo>
                <a:lnTo>
                  <a:pt x="7" y="37"/>
                </a:lnTo>
                <a:lnTo>
                  <a:pt x="7" y="9"/>
                </a:lnTo>
                <a:lnTo>
                  <a:pt x="7"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406" name="Freeform 134"/>
          <p:cNvSpPr>
            <a:spLocks/>
          </p:cNvSpPr>
          <p:nvPr/>
        </p:nvSpPr>
        <p:spPr bwMode="auto">
          <a:xfrm>
            <a:off x="2606675" y="4814888"/>
            <a:ext cx="26988" cy="407987"/>
          </a:xfrm>
          <a:custGeom>
            <a:avLst/>
            <a:gdLst>
              <a:gd name="T0" fmla="*/ 2147483647 w 18"/>
              <a:gd name="T1" fmla="*/ 0 h 257"/>
              <a:gd name="T2" fmla="*/ 2147483647 w 18"/>
              <a:gd name="T3" fmla="*/ 2147483647 h 257"/>
              <a:gd name="T4" fmla="*/ 2147483647 w 18"/>
              <a:gd name="T5" fmla="*/ 2147483647 h 257"/>
              <a:gd name="T6" fmla="*/ 2147483647 w 18"/>
              <a:gd name="T7" fmla="*/ 2147483647 h 257"/>
              <a:gd name="T8" fmla="*/ 2147483647 w 18"/>
              <a:gd name="T9" fmla="*/ 2147483647 h 257"/>
              <a:gd name="T10" fmla="*/ 2147483647 w 18"/>
              <a:gd name="T11" fmla="*/ 2147483647 h 257"/>
              <a:gd name="T12" fmla="*/ 0 w 18"/>
              <a:gd name="T13" fmla="*/ 2147483647 h 257"/>
              <a:gd name="T14" fmla="*/ 2147483647 w 18"/>
              <a:gd name="T15" fmla="*/ 2147483647 h 257"/>
              <a:gd name="T16" fmla="*/ 2147483647 w 18"/>
              <a:gd name="T17" fmla="*/ 2147483647 h 257"/>
              <a:gd name="T18" fmla="*/ 2147483647 w 18"/>
              <a:gd name="T19" fmla="*/ 2147483647 h 257"/>
              <a:gd name="T20" fmla="*/ 2147483647 w 18"/>
              <a:gd name="T21" fmla="*/ 2147483647 h 257"/>
              <a:gd name="T22" fmla="*/ 2147483647 w 18"/>
              <a:gd name="T23" fmla="*/ 0 h 25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257"/>
              <a:gd name="T38" fmla="*/ 18 w 18"/>
              <a:gd name="T39" fmla="*/ 257 h 25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257">
                <a:moveTo>
                  <a:pt x="7" y="0"/>
                </a:moveTo>
                <a:lnTo>
                  <a:pt x="15" y="32"/>
                </a:lnTo>
                <a:lnTo>
                  <a:pt x="18" y="70"/>
                </a:lnTo>
                <a:lnTo>
                  <a:pt x="15" y="112"/>
                </a:lnTo>
                <a:lnTo>
                  <a:pt x="11" y="163"/>
                </a:lnTo>
                <a:lnTo>
                  <a:pt x="7" y="206"/>
                </a:lnTo>
                <a:lnTo>
                  <a:pt x="0" y="257"/>
                </a:lnTo>
                <a:lnTo>
                  <a:pt x="7" y="159"/>
                </a:lnTo>
                <a:lnTo>
                  <a:pt x="11" y="79"/>
                </a:lnTo>
                <a:lnTo>
                  <a:pt x="7" y="37"/>
                </a:lnTo>
                <a:lnTo>
                  <a:pt x="7" y="9"/>
                </a:lnTo>
                <a:lnTo>
                  <a:pt x="7" y="0"/>
                </a:lnTo>
                <a:close/>
              </a:path>
            </a:pathLst>
          </a:custGeom>
          <a:solidFill>
            <a:srgbClr val="FFFFFF"/>
          </a:solidFill>
          <a:ln w="0">
            <a:solidFill>
              <a:srgbClr val="FFFFFF"/>
            </a:solidFill>
            <a:round/>
            <a:headEnd/>
            <a:tailEnd/>
          </a:ln>
        </p:spPr>
        <p:txBody>
          <a:bodyPr/>
          <a:lstStyle/>
          <a:p>
            <a:endParaRPr lang="en-GB" dirty="0">
              <a:solidFill>
                <a:srgbClr val="000000"/>
              </a:solidFill>
            </a:endParaRPr>
          </a:p>
        </p:txBody>
      </p:sp>
      <p:sp>
        <p:nvSpPr>
          <p:cNvPr id="54407" name="Freeform 135"/>
          <p:cNvSpPr>
            <a:spLocks/>
          </p:cNvSpPr>
          <p:nvPr/>
        </p:nvSpPr>
        <p:spPr bwMode="auto">
          <a:xfrm>
            <a:off x="2505075" y="4732338"/>
            <a:ext cx="107950" cy="52387"/>
          </a:xfrm>
          <a:custGeom>
            <a:avLst/>
            <a:gdLst>
              <a:gd name="T0" fmla="*/ 2147483647 w 74"/>
              <a:gd name="T1" fmla="*/ 0 h 33"/>
              <a:gd name="T2" fmla="*/ 2147483647 w 74"/>
              <a:gd name="T3" fmla="*/ 0 h 33"/>
              <a:gd name="T4" fmla="*/ 2147483647 w 74"/>
              <a:gd name="T5" fmla="*/ 0 h 33"/>
              <a:gd name="T6" fmla="*/ 2147483647 w 74"/>
              <a:gd name="T7" fmla="*/ 2147483647 h 33"/>
              <a:gd name="T8" fmla="*/ 2147483647 w 74"/>
              <a:gd name="T9" fmla="*/ 2147483647 h 33"/>
              <a:gd name="T10" fmla="*/ 2147483647 w 74"/>
              <a:gd name="T11" fmla="*/ 2147483647 h 33"/>
              <a:gd name="T12" fmla="*/ 2147483647 w 74"/>
              <a:gd name="T13" fmla="*/ 2147483647 h 33"/>
              <a:gd name="T14" fmla="*/ 2147483647 w 74"/>
              <a:gd name="T15" fmla="*/ 2147483647 h 33"/>
              <a:gd name="T16" fmla="*/ 2147483647 w 74"/>
              <a:gd name="T17" fmla="*/ 2147483647 h 33"/>
              <a:gd name="T18" fmla="*/ 2147483647 w 74"/>
              <a:gd name="T19" fmla="*/ 2147483647 h 33"/>
              <a:gd name="T20" fmla="*/ 2147483647 w 74"/>
              <a:gd name="T21" fmla="*/ 2147483647 h 33"/>
              <a:gd name="T22" fmla="*/ 2147483647 w 74"/>
              <a:gd name="T23" fmla="*/ 2147483647 h 33"/>
              <a:gd name="T24" fmla="*/ 2147483647 w 74"/>
              <a:gd name="T25" fmla="*/ 2147483647 h 33"/>
              <a:gd name="T26" fmla="*/ 2147483647 w 74"/>
              <a:gd name="T27" fmla="*/ 2147483647 h 33"/>
              <a:gd name="T28" fmla="*/ 2147483647 w 74"/>
              <a:gd name="T29" fmla="*/ 2147483647 h 33"/>
              <a:gd name="T30" fmla="*/ 2147483647 w 74"/>
              <a:gd name="T31" fmla="*/ 2147483647 h 33"/>
              <a:gd name="T32" fmla="*/ 2147483647 w 74"/>
              <a:gd name="T33" fmla="*/ 2147483647 h 33"/>
              <a:gd name="T34" fmla="*/ 2147483647 w 74"/>
              <a:gd name="T35" fmla="*/ 2147483647 h 33"/>
              <a:gd name="T36" fmla="*/ 2147483647 w 74"/>
              <a:gd name="T37" fmla="*/ 2147483647 h 33"/>
              <a:gd name="T38" fmla="*/ 2147483647 w 74"/>
              <a:gd name="T39" fmla="*/ 2147483647 h 33"/>
              <a:gd name="T40" fmla="*/ 0 w 74"/>
              <a:gd name="T41" fmla="*/ 2147483647 h 33"/>
              <a:gd name="T42" fmla="*/ 2147483647 w 74"/>
              <a:gd name="T43" fmla="*/ 2147483647 h 33"/>
              <a:gd name="T44" fmla="*/ 2147483647 w 74"/>
              <a:gd name="T45" fmla="*/ 2147483647 h 33"/>
              <a:gd name="T46" fmla="*/ 2147483647 w 74"/>
              <a:gd name="T47" fmla="*/ 2147483647 h 33"/>
              <a:gd name="T48" fmla="*/ 2147483647 w 74"/>
              <a:gd name="T49" fmla="*/ 2147483647 h 33"/>
              <a:gd name="T50" fmla="*/ 2147483647 w 74"/>
              <a:gd name="T51" fmla="*/ 0 h 33"/>
              <a:gd name="T52" fmla="*/ 2147483647 w 74"/>
              <a:gd name="T53" fmla="*/ 0 h 33"/>
              <a:gd name="T54" fmla="*/ 2147483647 w 74"/>
              <a:gd name="T55" fmla="*/ 0 h 3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4"/>
              <a:gd name="T85" fmla="*/ 0 h 33"/>
              <a:gd name="T86" fmla="*/ 74 w 74"/>
              <a:gd name="T87" fmla="*/ 33 h 3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4" h="33">
                <a:moveTo>
                  <a:pt x="37" y="0"/>
                </a:moveTo>
                <a:lnTo>
                  <a:pt x="44" y="0"/>
                </a:lnTo>
                <a:lnTo>
                  <a:pt x="52" y="0"/>
                </a:lnTo>
                <a:lnTo>
                  <a:pt x="59" y="5"/>
                </a:lnTo>
                <a:lnTo>
                  <a:pt x="63" y="5"/>
                </a:lnTo>
                <a:lnTo>
                  <a:pt x="70" y="9"/>
                </a:lnTo>
                <a:lnTo>
                  <a:pt x="74" y="14"/>
                </a:lnTo>
                <a:lnTo>
                  <a:pt x="74" y="19"/>
                </a:lnTo>
                <a:lnTo>
                  <a:pt x="74" y="24"/>
                </a:lnTo>
                <a:lnTo>
                  <a:pt x="66" y="28"/>
                </a:lnTo>
                <a:lnTo>
                  <a:pt x="63" y="33"/>
                </a:lnTo>
                <a:lnTo>
                  <a:pt x="55" y="33"/>
                </a:lnTo>
                <a:lnTo>
                  <a:pt x="48" y="33"/>
                </a:lnTo>
                <a:lnTo>
                  <a:pt x="40" y="33"/>
                </a:lnTo>
                <a:lnTo>
                  <a:pt x="33" y="33"/>
                </a:lnTo>
                <a:lnTo>
                  <a:pt x="26" y="33"/>
                </a:lnTo>
                <a:lnTo>
                  <a:pt x="18" y="33"/>
                </a:lnTo>
                <a:lnTo>
                  <a:pt x="15" y="33"/>
                </a:lnTo>
                <a:lnTo>
                  <a:pt x="7" y="28"/>
                </a:lnTo>
                <a:lnTo>
                  <a:pt x="4" y="24"/>
                </a:lnTo>
                <a:lnTo>
                  <a:pt x="0" y="19"/>
                </a:lnTo>
                <a:lnTo>
                  <a:pt x="4" y="14"/>
                </a:lnTo>
                <a:lnTo>
                  <a:pt x="7" y="9"/>
                </a:lnTo>
                <a:lnTo>
                  <a:pt x="11" y="5"/>
                </a:lnTo>
                <a:lnTo>
                  <a:pt x="18" y="5"/>
                </a:lnTo>
                <a:lnTo>
                  <a:pt x="22" y="0"/>
                </a:lnTo>
                <a:lnTo>
                  <a:pt x="29" y="0"/>
                </a:lnTo>
                <a:lnTo>
                  <a:pt x="37" y="0"/>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408" name="Freeform 136"/>
          <p:cNvSpPr>
            <a:spLocks/>
          </p:cNvSpPr>
          <p:nvPr/>
        </p:nvSpPr>
        <p:spPr bwMode="auto">
          <a:xfrm>
            <a:off x="2525713" y="4695825"/>
            <a:ext cx="65087" cy="74613"/>
          </a:xfrm>
          <a:custGeom>
            <a:avLst/>
            <a:gdLst>
              <a:gd name="T0" fmla="*/ 2147483647 w 44"/>
              <a:gd name="T1" fmla="*/ 0 h 47"/>
              <a:gd name="T2" fmla="*/ 2147483647 w 44"/>
              <a:gd name="T3" fmla="*/ 0 h 47"/>
              <a:gd name="T4" fmla="*/ 2147483647 w 44"/>
              <a:gd name="T5" fmla="*/ 0 h 47"/>
              <a:gd name="T6" fmla="*/ 2147483647 w 44"/>
              <a:gd name="T7" fmla="*/ 2147483647 h 47"/>
              <a:gd name="T8" fmla="*/ 2147483647 w 44"/>
              <a:gd name="T9" fmla="*/ 2147483647 h 47"/>
              <a:gd name="T10" fmla="*/ 2147483647 w 44"/>
              <a:gd name="T11" fmla="*/ 2147483647 h 47"/>
              <a:gd name="T12" fmla="*/ 2147483647 w 44"/>
              <a:gd name="T13" fmla="*/ 2147483647 h 47"/>
              <a:gd name="T14" fmla="*/ 2147483647 w 44"/>
              <a:gd name="T15" fmla="*/ 2147483647 h 47"/>
              <a:gd name="T16" fmla="*/ 2147483647 w 44"/>
              <a:gd name="T17" fmla="*/ 2147483647 h 47"/>
              <a:gd name="T18" fmla="*/ 2147483647 w 44"/>
              <a:gd name="T19" fmla="*/ 2147483647 h 47"/>
              <a:gd name="T20" fmla="*/ 2147483647 w 44"/>
              <a:gd name="T21" fmla="*/ 2147483647 h 47"/>
              <a:gd name="T22" fmla="*/ 2147483647 w 44"/>
              <a:gd name="T23" fmla="*/ 2147483647 h 47"/>
              <a:gd name="T24" fmla="*/ 2147483647 w 44"/>
              <a:gd name="T25" fmla="*/ 2147483647 h 47"/>
              <a:gd name="T26" fmla="*/ 2147483647 w 44"/>
              <a:gd name="T27" fmla="*/ 2147483647 h 47"/>
              <a:gd name="T28" fmla="*/ 0 w 44"/>
              <a:gd name="T29" fmla="*/ 2147483647 h 47"/>
              <a:gd name="T30" fmla="*/ 0 w 44"/>
              <a:gd name="T31" fmla="*/ 2147483647 h 47"/>
              <a:gd name="T32" fmla="*/ 2147483647 w 44"/>
              <a:gd name="T33" fmla="*/ 2147483647 h 47"/>
              <a:gd name="T34" fmla="*/ 2147483647 w 44"/>
              <a:gd name="T35" fmla="*/ 2147483647 h 47"/>
              <a:gd name="T36" fmla="*/ 2147483647 w 44"/>
              <a:gd name="T37" fmla="*/ 0 h 47"/>
              <a:gd name="T38" fmla="*/ 2147483647 w 44"/>
              <a:gd name="T39" fmla="*/ 0 h 4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47"/>
              <a:gd name="T62" fmla="*/ 44 w 44"/>
              <a:gd name="T63" fmla="*/ 47 h 4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47">
                <a:moveTo>
                  <a:pt x="22" y="0"/>
                </a:moveTo>
                <a:lnTo>
                  <a:pt x="25" y="0"/>
                </a:lnTo>
                <a:lnTo>
                  <a:pt x="33" y="0"/>
                </a:lnTo>
                <a:lnTo>
                  <a:pt x="37" y="4"/>
                </a:lnTo>
                <a:lnTo>
                  <a:pt x="44" y="14"/>
                </a:lnTo>
                <a:lnTo>
                  <a:pt x="44" y="23"/>
                </a:lnTo>
                <a:lnTo>
                  <a:pt x="44" y="32"/>
                </a:lnTo>
                <a:lnTo>
                  <a:pt x="37" y="37"/>
                </a:lnTo>
                <a:lnTo>
                  <a:pt x="33" y="47"/>
                </a:lnTo>
                <a:lnTo>
                  <a:pt x="25" y="47"/>
                </a:lnTo>
                <a:lnTo>
                  <a:pt x="22" y="47"/>
                </a:lnTo>
                <a:lnTo>
                  <a:pt x="18" y="47"/>
                </a:lnTo>
                <a:lnTo>
                  <a:pt x="11" y="42"/>
                </a:lnTo>
                <a:lnTo>
                  <a:pt x="3" y="37"/>
                </a:lnTo>
                <a:lnTo>
                  <a:pt x="0" y="28"/>
                </a:lnTo>
                <a:lnTo>
                  <a:pt x="0" y="18"/>
                </a:lnTo>
                <a:lnTo>
                  <a:pt x="3" y="9"/>
                </a:lnTo>
                <a:lnTo>
                  <a:pt x="11" y="4"/>
                </a:lnTo>
                <a:lnTo>
                  <a:pt x="18" y="0"/>
                </a:lnTo>
                <a:lnTo>
                  <a:pt x="22" y="0"/>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409" name="Freeform 137"/>
          <p:cNvSpPr>
            <a:spLocks/>
          </p:cNvSpPr>
          <p:nvPr/>
        </p:nvSpPr>
        <p:spPr bwMode="auto">
          <a:xfrm>
            <a:off x="2559050" y="4710113"/>
            <a:ext cx="22225" cy="30162"/>
          </a:xfrm>
          <a:custGeom>
            <a:avLst/>
            <a:gdLst>
              <a:gd name="T0" fmla="*/ 2147483647 w 15"/>
              <a:gd name="T1" fmla="*/ 2147483647 h 19"/>
              <a:gd name="T2" fmla="*/ 2147483647 w 15"/>
              <a:gd name="T3" fmla="*/ 2147483647 h 19"/>
              <a:gd name="T4" fmla="*/ 2147483647 w 15"/>
              <a:gd name="T5" fmla="*/ 0 h 19"/>
              <a:gd name="T6" fmla="*/ 2147483647 w 15"/>
              <a:gd name="T7" fmla="*/ 0 h 19"/>
              <a:gd name="T8" fmla="*/ 0 w 15"/>
              <a:gd name="T9" fmla="*/ 2147483647 h 19"/>
              <a:gd name="T10" fmla="*/ 0 w 15"/>
              <a:gd name="T11" fmla="*/ 2147483647 h 19"/>
              <a:gd name="T12" fmla="*/ 2147483647 w 15"/>
              <a:gd name="T13" fmla="*/ 2147483647 h 19"/>
              <a:gd name="T14" fmla="*/ 2147483647 w 15"/>
              <a:gd name="T15" fmla="*/ 2147483647 h 19"/>
              <a:gd name="T16" fmla="*/ 2147483647 w 15"/>
              <a:gd name="T17" fmla="*/ 2147483647 h 19"/>
              <a:gd name="T18" fmla="*/ 2147483647 w 15"/>
              <a:gd name="T19" fmla="*/ 2147483647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
              <a:gd name="T31" fmla="*/ 0 h 19"/>
              <a:gd name="T32" fmla="*/ 15 w 15"/>
              <a:gd name="T33" fmla="*/ 19 h 1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 h="19">
                <a:moveTo>
                  <a:pt x="15" y="9"/>
                </a:moveTo>
                <a:lnTo>
                  <a:pt x="15" y="5"/>
                </a:lnTo>
                <a:lnTo>
                  <a:pt x="7" y="0"/>
                </a:lnTo>
                <a:lnTo>
                  <a:pt x="3" y="0"/>
                </a:lnTo>
                <a:lnTo>
                  <a:pt x="0" y="9"/>
                </a:lnTo>
                <a:lnTo>
                  <a:pt x="0" y="14"/>
                </a:lnTo>
                <a:lnTo>
                  <a:pt x="3" y="19"/>
                </a:lnTo>
                <a:lnTo>
                  <a:pt x="11" y="19"/>
                </a:lnTo>
                <a:lnTo>
                  <a:pt x="15" y="14"/>
                </a:lnTo>
                <a:lnTo>
                  <a:pt x="15" y="9"/>
                </a:lnTo>
                <a:close/>
              </a:path>
            </a:pathLst>
          </a:custGeom>
          <a:solidFill>
            <a:srgbClr val="FFFFFF"/>
          </a:solidFill>
          <a:ln w="0">
            <a:solidFill>
              <a:srgbClr val="FFFFFF"/>
            </a:solidFill>
            <a:round/>
            <a:headEnd/>
            <a:tailEnd/>
          </a:ln>
        </p:spPr>
        <p:txBody>
          <a:bodyPr/>
          <a:lstStyle/>
          <a:p>
            <a:endParaRPr lang="en-GB" dirty="0">
              <a:solidFill>
                <a:srgbClr val="000000"/>
              </a:solidFill>
            </a:endParaRPr>
          </a:p>
        </p:txBody>
      </p:sp>
      <p:sp>
        <p:nvSpPr>
          <p:cNvPr id="54410" name="Freeform 138"/>
          <p:cNvSpPr>
            <a:spLocks/>
          </p:cNvSpPr>
          <p:nvPr/>
        </p:nvSpPr>
        <p:spPr bwMode="auto">
          <a:xfrm>
            <a:off x="2546350" y="5638800"/>
            <a:ext cx="60325" cy="22225"/>
          </a:xfrm>
          <a:custGeom>
            <a:avLst/>
            <a:gdLst>
              <a:gd name="T0" fmla="*/ 2147483647 w 41"/>
              <a:gd name="T1" fmla="*/ 0 h 14"/>
              <a:gd name="T2" fmla="*/ 2147483647 w 41"/>
              <a:gd name="T3" fmla="*/ 2147483647 h 14"/>
              <a:gd name="T4" fmla="*/ 2147483647 w 41"/>
              <a:gd name="T5" fmla="*/ 2147483647 h 14"/>
              <a:gd name="T6" fmla="*/ 0 w 41"/>
              <a:gd name="T7" fmla="*/ 2147483647 h 14"/>
              <a:gd name="T8" fmla="*/ 2147483647 w 41"/>
              <a:gd name="T9" fmla="*/ 2147483647 h 14"/>
              <a:gd name="T10" fmla="*/ 2147483647 w 41"/>
              <a:gd name="T11" fmla="*/ 2147483647 h 14"/>
              <a:gd name="T12" fmla="*/ 2147483647 w 41"/>
              <a:gd name="T13" fmla="*/ 0 h 14"/>
              <a:gd name="T14" fmla="*/ 0 60000 65536"/>
              <a:gd name="T15" fmla="*/ 0 60000 65536"/>
              <a:gd name="T16" fmla="*/ 0 60000 65536"/>
              <a:gd name="T17" fmla="*/ 0 60000 65536"/>
              <a:gd name="T18" fmla="*/ 0 60000 65536"/>
              <a:gd name="T19" fmla="*/ 0 60000 65536"/>
              <a:gd name="T20" fmla="*/ 0 60000 65536"/>
              <a:gd name="T21" fmla="*/ 0 w 41"/>
              <a:gd name="T22" fmla="*/ 0 h 14"/>
              <a:gd name="T23" fmla="*/ 41 w 41"/>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1" h="14">
                <a:moveTo>
                  <a:pt x="41" y="0"/>
                </a:moveTo>
                <a:lnTo>
                  <a:pt x="23" y="10"/>
                </a:lnTo>
                <a:lnTo>
                  <a:pt x="11" y="10"/>
                </a:lnTo>
                <a:lnTo>
                  <a:pt x="0" y="14"/>
                </a:lnTo>
                <a:lnTo>
                  <a:pt x="30" y="14"/>
                </a:lnTo>
                <a:lnTo>
                  <a:pt x="41" y="10"/>
                </a:lnTo>
                <a:lnTo>
                  <a:pt x="41" y="0"/>
                </a:lnTo>
                <a:close/>
              </a:path>
            </a:pathLst>
          </a:custGeom>
          <a:solidFill>
            <a:srgbClr val="FFFFFF"/>
          </a:solidFill>
          <a:ln w="0">
            <a:solidFill>
              <a:srgbClr val="FFFFFF"/>
            </a:solidFill>
            <a:round/>
            <a:headEnd/>
            <a:tailEnd/>
          </a:ln>
        </p:spPr>
        <p:txBody>
          <a:bodyPr/>
          <a:lstStyle/>
          <a:p>
            <a:endParaRPr lang="en-GB" dirty="0">
              <a:solidFill>
                <a:srgbClr val="000000"/>
              </a:solidFill>
            </a:endParaRPr>
          </a:p>
        </p:txBody>
      </p:sp>
      <p:sp>
        <p:nvSpPr>
          <p:cNvPr id="54411" name="Freeform 139"/>
          <p:cNvSpPr>
            <a:spLocks/>
          </p:cNvSpPr>
          <p:nvPr/>
        </p:nvSpPr>
        <p:spPr bwMode="auto">
          <a:xfrm>
            <a:off x="2552700" y="5691188"/>
            <a:ext cx="60325" cy="14287"/>
          </a:xfrm>
          <a:custGeom>
            <a:avLst/>
            <a:gdLst>
              <a:gd name="T0" fmla="*/ 2147483647 w 41"/>
              <a:gd name="T1" fmla="*/ 0 h 9"/>
              <a:gd name="T2" fmla="*/ 2147483647 w 41"/>
              <a:gd name="T3" fmla="*/ 2147483647 h 9"/>
              <a:gd name="T4" fmla="*/ 2147483647 w 41"/>
              <a:gd name="T5" fmla="*/ 2147483647 h 9"/>
              <a:gd name="T6" fmla="*/ 0 w 41"/>
              <a:gd name="T7" fmla="*/ 2147483647 h 9"/>
              <a:gd name="T8" fmla="*/ 2147483647 w 41"/>
              <a:gd name="T9" fmla="*/ 2147483647 h 9"/>
              <a:gd name="T10" fmla="*/ 2147483647 w 41"/>
              <a:gd name="T11" fmla="*/ 2147483647 h 9"/>
              <a:gd name="T12" fmla="*/ 2147483647 w 41"/>
              <a:gd name="T13" fmla="*/ 0 h 9"/>
              <a:gd name="T14" fmla="*/ 0 60000 65536"/>
              <a:gd name="T15" fmla="*/ 0 60000 65536"/>
              <a:gd name="T16" fmla="*/ 0 60000 65536"/>
              <a:gd name="T17" fmla="*/ 0 60000 65536"/>
              <a:gd name="T18" fmla="*/ 0 60000 65536"/>
              <a:gd name="T19" fmla="*/ 0 60000 65536"/>
              <a:gd name="T20" fmla="*/ 0 60000 65536"/>
              <a:gd name="T21" fmla="*/ 0 w 41"/>
              <a:gd name="T22" fmla="*/ 0 h 9"/>
              <a:gd name="T23" fmla="*/ 41 w 41"/>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1" h="9">
                <a:moveTo>
                  <a:pt x="41" y="0"/>
                </a:moveTo>
                <a:lnTo>
                  <a:pt x="22" y="5"/>
                </a:lnTo>
                <a:lnTo>
                  <a:pt x="11" y="5"/>
                </a:lnTo>
                <a:lnTo>
                  <a:pt x="0" y="9"/>
                </a:lnTo>
                <a:lnTo>
                  <a:pt x="30" y="9"/>
                </a:lnTo>
                <a:lnTo>
                  <a:pt x="37" y="5"/>
                </a:lnTo>
                <a:lnTo>
                  <a:pt x="41" y="0"/>
                </a:lnTo>
                <a:close/>
              </a:path>
            </a:pathLst>
          </a:custGeom>
          <a:solidFill>
            <a:srgbClr val="FFFFFF"/>
          </a:solidFill>
          <a:ln w="0">
            <a:solidFill>
              <a:srgbClr val="FFFFFF"/>
            </a:solidFill>
            <a:round/>
            <a:headEnd/>
            <a:tailEnd/>
          </a:ln>
        </p:spPr>
        <p:txBody>
          <a:bodyPr/>
          <a:lstStyle/>
          <a:p>
            <a:endParaRPr lang="en-GB" dirty="0">
              <a:solidFill>
                <a:srgbClr val="000000"/>
              </a:solidFill>
            </a:endParaRPr>
          </a:p>
        </p:txBody>
      </p:sp>
      <p:sp>
        <p:nvSpPr>
          <p:cNvPr id="54412" name="Freeform 140"/>
          <p:cNvSpPr>
            <a:spLocks/>
          </p:cNvSpPr>
          <p:nvPr/>
        </p:nvSpPr>
        <p:spPr bwMode="auto">
          <a:xfrm>
            <a:off x="2562225" y="5749925"/>
            <a:ext cx="12700" cy="231775"/>
          </a:xfrm>
          <a:custGeom>
            <a:avLst/>
            <a:gdLst>
              <a:gd name="T0" fmla="*/ 2147483647 w 8"/>
              <a:gd name="T1" fmla="*/ 0 h 146"/>
              <a:gd name="T2" fmla="*/ 2147483647 w 8"/>
              <a:gd name="T3" fmla="*/ 2147483647 h 146"/>
              <a:gd name="T4" fmla="*/ 0 w 8"/>
              <a:gd name="T5" fmla="*/ 2147483647 h 146"/>
              <a:gd name="T6" fmla="*/ 0 w 8"/>
              <a:gd name="T7" fmla="*/ 0 h 146"/>
              <a:gd name="T8" fmla="*/ 2147483647 w 8"/>
              <a:gd name="T9" fmla="*/ 0 h 146"/>
              <a:gd name="T10" fmla="*/ 0 60000 65536"/>
              <a:gd name="T11" fmla="*/ 0 60000 65536"/>
              <a:gd name="T12" fmla="*/ 0 60000 65536"/>
              <a:gd name="T13" fmla="*/ 0 60000 65536"/>
              <a:gd name="T14" fmla="*/ 0 60000 65536"/>
              <a:gd name="T15" fmla="*/ 0 w 8"/>
              <a:gd name="T16" fmla="*/ 0 h 146"/>
              <a:gd name="T17" fmla="*/ 8 w 8"/>
              <a:gd name="T18" fmla="*/ 146 h 146"/>
            </a:gdLst>
            <a:ahLst/>
            <a:cxnLst>
              <a:cxn ang="T10">
                <a:pos x="T0" y="T1"/>
              </a:cxn>
              <a:cxn ang="T11">
                <a:pos x="T2" y="T3"/>
              </a:cxn>
              <a:cxn ang="T12">
                <a:pos x="T4" y="T5"/>
              </a:cxn>
              <a:cxn ang="T13">
                <a:pos x="T6" y="T7"/>
              </a:cxn>
              <a:cxn ang="T14">
                <a:pos x="T8" y="T9"/>
              </a:cxn>
            </a:cxnLst>
            <a:rect l="T15" t="T16" r="T17" b="T18"/>
            <a:pathLst>
              <a:path w="8" h="146">
                <a:moveTo>
                  <a:pt x="8" y="0"/>
                </a:moveTo>
                <a:lnTo>
                  <a:pt x="8" y="141"/>
                </a:lnTo>
                <a:lnTo>
                  <a:pt x="0" y="146"/>
                </a:lnTo>
                <a:lnTo>
                  <a:pt x="0" y="0"/>
                </a:lnTo>
                <a:lnTo>
                  <a:pt x="8" y="0"/>
                </a:lnTo>
                <a:close/>
              </a:path>
            </a:pathLst>
          </a:custGeom>
          <a:solidFill>
            <a:srgbClr val="FFFFFF"/>
          </a:solidFill>
          <a:ln w="0">
            <a:solidFill>
              <a:srgbClr val="FFFFFF"/>
            </a:solidFill>
            <a:round/>
            <a:headEnd/>
            <a:tailEnd/>
          </a:ln>
        </p:spPr>
        <p:txBody>
          <a:bodyPr/>
          <a:lstStyle/>
          <a:p>
            <a:endParaRPr lang="en-GB" dirty="0">
              <a:solidFill>
                <a:srgbClr val="000000"/>
              </a:solidFill>
            </a:endParaRPr>
          </a:p>
        </p:txBody>
      </p:sp>
      <p:sp>
        <p:nvSpPr>
          <p:cNvPr id="54413" name="Rectangle 141"/>
          <p:cNvSpPr>
            <a:spLocks noChangeArrowheads="1"/>
          </p:cNvSpPr>
          <p:nvPr/>
        </p:nvSpPr>
        <p:spPr bwMode="auto">
          <a:xfrm>
            <a:off x="3608388" y="5705475"/>
            <a:ext cx="47625" cy="298450"/>
          </a:xfrm>
          <a:prstGeom prst="rect">
            <a:avLst/>
          </a:prstGeom>
          <a:solidFill>
            <a:srgbClr val="ABABAB"/>
          </a:solidFill>
          <a:ln w="0">
            <a:solidFill>
              <a:srgbClr val="000000"/>
            </a:solidFill>
            <a:miter lim="800000"/>
            <a:headEnd/>
            <a:tailEnd/>
          </a:ln>
        </p:spPr>
        <p:txBody>
          <a:bodyPr/>
          <a:lstStyle>
            <a:lvl1pPr algn="l" eaLnBrk="0" hangingPunct="0">
              <a:spcBef>
                <a:spcPct val="20000"/>
              </a:spcBef>
              <a:buChar char="•"/>
              <a:defRPr sz="3200">
                <a:solidFill>
                  <a:schemeClr val="tx1"/>
                </a:solidFill>
                <a:latin typeface="Arial" pitchFamily="34" charset="0"/>
              </a:defRPr>
            </a:lvl1pPr>
            <a:lvl2pPr marL="742950" indent="-285750" algn="l" eaLnBrk="0" hangingPunct="0">
              <a:spcBef>
                <a:spcPct val="20000"/>
              </a:spcBef>
              <a:buChar char="–"/>
              <a:defRPr sz="2800">
                <a:solidFill>
                  <a:schemeClr val="tx1"/>
                </a:solidFill>
                <a:latin typeface="Arial" pitchFamily="34" charset="0"/>
              </a:defRPr>
            </a:lvl2pPr>
            <a:lvl3pPr marL="1143000" indent="-228600" algn="l" eaLnBrk="0" hangingPunct="0">
              <a:spcBef>
                <a:spcPct val="20000"/>
              </a:spcBef>
              <a:buChar char="•"/>
              <a:defRPr sz="2400">
                <a:solidFill>
                  <a:schemeClr val="tx1"/>
                </a:solidFill>
                <a:latin typeface="Arial" pitchFamily="34" charset="0"/>
              </a:defRPr>
            </a:lvl3pPr>
            <a:lvl4pPr marL="1600200" indent="-228600" algn="l" eaLnBrk="0" hangingPunct="0">
              <a:spcBef>
                <a:spcPct val="20000"/>
              </a:spcBef>
              <a:buChar char="–"/>
              <a:defRPr sz="2000">
                <a:solidFill>
                  <a:schemeClr val="tx1"/>
                </a:solidFill>
                <a:latin typeface="Arial" pitchFamily="34" charset="0"/>
              </a:defRPr>
            </a:lvl4pPr>
            <a:lvl5pPr marL="2057400" indent="-228600" algn="l"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pPr>
            <a:endParaRPr lang="en-US" altLang="en-US" sz="1800" dirty="0">
              <a:solidFill>
                <a:srgbClr val="000000"/>
              </a:solidFill>
            </a:endParaRPr>
          </a:p>
        </p:txBody>
      </p:sp>
      <p:sp>
        <p:nvSpPr>
          <p:cNvPr id="54414" name="Freeform 142"/>
          <p:cNvSpPr>
            <a:spLocks/>
          </p:cNvSpPr>
          <p:nvPr/>
        </p:nvSpPr>
        <p:spPr bwMode="auto">
          <a:xfrm>
            <a:off x="3563938" y="5654675"/>
            <a:ext cx="146050" cy="73025"/>
          </a:xfrm>
          <a:custGeom>
            <a:avLst/>
            <a:gdLst>
              <a:gd name="T0" fmla="*/ 2147483647 w 100"/>
              <a:gd name="T1" fmla="*/ 0 h 46"/>
              <a:gd name="T2" fmla="*/ 2147483647 w 100"/>
              <a:gd name="T3" fmla="*/ 0 h 46"/>
              <a:gd name="T4" fmla="*/ 2147483647 w 100"/>
              <a:gd name="T5" fmla="*/ 0 h 46"/>
              <a:gd name="T6" fmla="*/ 2147483647 w 100"/>
              <a:gd name="T7" fmla="*/ 0 h 46"/>
              <a:gd name="T8" fmla="*/ 2147483647 w 100"/>
              <a:gd name="T9" fmla="*/ 2147483647 h 46"/>
              <a:gd name="T10" fmla="*/ 2147483647 w 100"/>
              <a:gd name="T11" fmla="*/ 2147483647 h 46"/>
              <a:gd name="T12" fmla="*/ 2147483647 w 100"/>
              <a:gd name="T13" fmla="*/ 2147483647 h 46"/>
              <a:gd name="T14" fmla="*/ 2147483647 w 100"/>
              <a:gd name="T15" fmla="*/ 2147483647 h 46"/>
              <a:gd name="T16" fmla="*/ 2147483647 w 100"/>
              <a:gd name="T17" fmla="*/ 2147483647 h 46"/>
              <a:gd name="T18" fmla="*/ 2147483647 w 100"/>
              <a:gd name="T19" fmla="*/ 2147483647 h 46"/>
              <a:gd name="T20" fmla="*/ 2147483647 w 100"/>
              <a:gd name="T21" fmla="*/ 2147483647 h 46"/>
              <a:gd name="T22" fmla="*/ 2147483647 w 100"/>
              <a:gd name="T23" fmla="*/ 2147483647 h 46"/>
              <a:gd name="T24" fmla="*/ 2147483647 w 100"/>
              <a:gd name="T25" fmla="*/ 2147483647 h 46"/>
              <a:gd name="T26" fmla="*/ 2147483647 w 100"/>
              <a:gd name="T27" fmla="*/ 2147483647 h 46"/>
              <a:gd name="T28" fmla="*/ 2147483647 w 100"/>
              <a:gd name="T29" fmla="*/ 2147483647 h 46"/>
              <a:gd name="T30" fmla="*/ 2147483647 w 100"/>
              <a:gd name="T31" fmla="*/ 2147483647 h 46"/>
              <a:gd name="T32" fmla="*/ 2147483647 w 100"/>
              <a:gd name="T33" fmla="*/ 2147483647 h 46"/>
              <a:gd name="T34" fmla="*/ 2147483647 w 100"/>
              <a:gd name="T35" fmla="*/ 2147483647 h 46"/>
              <a:gd name="T36" fmla="*/ 2147483647 w 100"/>
              <a:gd name="T37" fmla="*/ 2147483647 h 46"/>
              <a:gd name="T38" fmla="*/ 2147483647 w 100"/>
              <a:gd name="T39" fmla="*/ 2147483647 h 46"/>
              <a:gd name="T40" fmla="*/ 2147483647 w 100"/>
              <a:gd name="T41" fmla="*/ 2147483647 h 46"/>
              <a:gd name="T42" fmla="*/ 2147483647 w 100"/>
              <a:gd name="T43" fmla="*/ 2147483647 h 46"/>
              <a:gd name="T44" fmla="*/ 2147483647 w 100"/>
              <a:gd name="T45" fmla="*/ 2147483647 h 46"/>
              <a:gd name="T46" fmla="*/ 2147483647 w 100"/>
              <a:gd name="T47" fmla="*/ 2147483647 h 46"/>
              <a:gd name="T48" fmla="*/ 2147483647 w 100"/>
              <a:gd name="T49" fmla="*/ 2147483647 h 46"/>
              <a:gd name="T50" fmla="*/ 2147483647 w 100"/>
              <a:gd name="T51" fmla="*/ 2147483647 h 46"/>
              <a:gd name="T52" fmla="*/ 2147483647 w 100"/>
              <a:gd name="T53" fmla="*/ 2147483647 h 46"/>
              <a:gd name="T54" fmla="*/ 2147483647 w 100"/>
              <a:gd name="T55" fmla="*/ 2147483647 h 46"/>
              <a:gd name="T56" fmla="*/ 0 w 100"/>
              <a:gd name="T57" fmla="*/ 2147483647 h 46"/>
              <a:gd name="T58" fmla="*/ 0 w 100"/>
              <a:gd name="T59" fmla="*/ 2147483647 h 46"/>
              <a:gd name="T60" fmla="*/ 2147483647 w 100"/>
              <a:gd name="T61" fmla="*/ 2147483647 h 46"/>
              <a:gd name="T62" fmla="*/ 2147483647 w 100"/>
              <a:gd name="T63" fmla="*/ 2147483647 h 46"/>
              <a:gd name="T64" fmla="*/ 2147483647 w 100"/>
              <a:gd name="T65" fmla="*/ 2147483647 h 46"/>
              <a:gd name="T66" fmla="*/ 2147483647 w 100"/>
              <a:gd name="T67" fmla="*/ 2147483647 h 46"/>
              <a:gd name="T68" fmla="*/ 2147483647 w 100"/>
              <a:gd name="T69" fmla="*/ 2147483647 h 46"/>
              <a:gd name="T70" fmla="*/ 2147483647 w 100"/>
              <a:gd name="T71" fmla="*/ 0 h 46"/>
              <a:gd name="T72" fmla="*/ 2147483647 w 100"/>
              <a:gd name="T73" fmla="*/ 0 h 46"/>
              <a:gd name="T74" fmla="*/ 2147483647 w 100"/>
              <a:gd name="T75" fmla="*/ 0 h 46"/>
              <a:gd name="T76" fmla="*/ 2147483647 w 100"/>
              <a:gd name="T77" fmla="*/ 0 h 4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0"/>
              <a:gd name="T118" fmla="*/ 0 h 46"/>
              <a:gd name="T119" fmla="*/ 100 w 100"/>
              <a:gd name="T120" fmla="*/ 46 h 4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0" h="46">
                <a:moveTo>
                  <a:pt x="48" y="0"/>
                </a:moveTo>
                <a:lnTo>
                  <a:pt x="52" y="0"/>
                </a:lnTo>
                <a:lnTo>
                  <a:pt x="59" y="0"/>
                </a:lnTo>
                <a:lnTo>
                  <a:pt x="63" y="0"/>
                </a:lnTo>
                <a:lnTo>
                  <a:pt x="67" y="4"/>
                </a:lnTo>
                <a:lnTo>
                  <a:pt x="74" y="4"/>
                </a:lnTo>
                <a:lnTo>
                  <a:pt x="81" y="4"/>
                </a:lnTo>
                <a:lnTo>
                  <a:pt x="89" y="9"/>
                </a:lnTo>
                <a:lnTo>
                  <a:pt x="92" y="14"/>
                </a:lnTo>
                <a:lnTo>
                  <a:pt x="96" y="18"/>
                </a:lnTo>
                <a:lnTo>
                  <a:pt x="100" y="28"/>
                </a:lnTo>
                <a:lnTo>
                  <a:pt x="96" y="32"/>
                </a:lnTo>
                <a:lnTo>
                  <a:pt x="89" y="37"/>
                </a:lnTo>
                <a:lnTo>
                  <a:pt x="85" y="37"/>
                </a:lnTo>
                <a:lnTo>
                  <a:pt x="78" y="42"/>
                </a:lnTo>
                <a:lnTo>
                  <a:pt x="67" y="42"/>
                </a:lnTo>
                <a:lnTo>
                  <a:pt x="63" y="46"/>
                </a:lnTo>
                <a:lnTo>
                  <a:pt x="59" y="46"/>
                </a:lnTo>
                <a:lnTo>
                  <a:pt x="52" y="46"/>
                </a:lnTo>
                <a:lnTo>
                  <a:pt x="48" y="46"/>
                </a:lnTo>
                <a:lnTo>
                  <a:pt x="45" y="46"/>
                </a:lnTo>
                <a:lnTo>
                  <a:pt x="41" y="46"/>
                </a:lnTo>
                <a:lnTo>
                  <a:pt x="33" y="46"/>
                </a:lnTo>
                <a:lnTo>
                  <a:pt x="30" y="42"/>
                </a:lnTo>
                <a:lnTo>
                  <a:pt x="22" y="42"/>
                </a:lnTo>
                <a:lnTo>
                  <a:pt x="15" y="42"/>
                </a:lnTo>
                <a:lnTo>
                  <a:pt x="11" y="37"/>
                </a:lnTo>
                <a:lnTo>
                  <a:pt x="4" y="32"/>
                </a:lnTo>
                <a:lnTo>
                  <a:pt x="0" y="28"/>
                </a:lnTo>
                <a:lnTo>
                  <a:pt x="0" y="23"/>
                </a:lnTo>
                <a:lnTo>
                  <a:pt x="4" y="14"/>
                </a:lnTo>
                <a:lnTo>
                  <a:pt x="8" y="9"/>
                </a:lnTo>
                <a:lnTo>
                  <a:pt x="11" y="9"/>
                </a:lnTo>
                <a:lnTo>
                  <a:pt x="19" y="4"/>
                </a:lnTo>
                <a:lnTo>
                  <a:pt x="30" y="4"/>
                </a:lnTo>
                <a:lnTo>
                  <a:pt x="33" y="0"/>
                </a:lnTo>
                <a:lnTo>
                  <a:pt x="41" y="0"/>
                </a:lnTo>
                <a:lnTo>
                  <a:pt x="45" y="0"/>
                </a:lnTo>
                <a:lnTo>
                  <a:pt x="48" y="0"/>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415" name="Freeform 143"/>
          <p:cNvSpPr>
            <a:spLocks/>
          </p:cNvSpPr>
          <p:nvPr/>
        </p:nvSpPr>
        <p:spPr bwMode="auto">
          <a:xfrm>
            <a:off x="3575050" y="4746625"/>
            <a:ext cx="150813" cy="936625"/>
          </a:xfrm>
          <a:custGeom>
            <a:avLst/>
            <a:gdLst>
              <a:gd name="T0" fmla="*/ 2147483647 w 103"/>
              <a:gd name="T1" fmla="*/ 0 h 590"/>
              <a:gd name="T2" fmla="*/ 2147483647 w 103"/>
              <a:gd name="T3" fmla="*/ 2147483647 h 590"/>
              <a:gd name="T4" fmla="*/ 2147483647 w 103"/>
              <a:gd name="T5" fmla="*/ 2147483647 h 590"/>
              <a:gd name="T6" fmla="*/ 2147483647 w 103"/>
              <a:gd name="T7" fmla="*/ 2147483647 h 590"/>
              <a:gd name="T8" fmla="*/ 2147483647 w 103"/>
              <a:gd name="T9" fmla="*/ 2147483647 h 590"/>
              <a:gd name="T10" fmla="*/ 2147483647 w 103"/>
              <a:gd name="T11" fmla="*/ 2147483647 h 590"/>
              <a:gd name="T12" fmla="*/ 2147483647 w 103"/>
              <a:gd name="T13" fmla="*/ 2147483647 h 590"/>
              <a:gd name="T14" fmla="*/ 2147483647 w 103"/>
              <a:gd name="T15" fmla="*/ 2147483647 h 590"/>
              <a:gd name="T16" fmla="*/ 2147483647 w 103"/>
              <a:gd name="T17" fmla="*/ 2147483647 h 590"/>
              <a:gd name="T18" fmla="*/ 2147483647 w 103"/>
              <a:gd name="T19" fmla="*/ 2147483647 h 590"/>
              <a:gd name="T20" fmla="*/ 2147483647 w 103"/>
              <a:gd name="T21" fmla="*/ 2147483647 h 590"/>
              <a:gd name="T22" fmla="*/ 2147483647 w 103"/>
              <a:gd name="T23" fmla="*/ 2147483647 h 590"/>
              <a:gd name="T24" fmla="*/ 2147483647 w 103"/>
              <a:gd name="T25" fmla="*/ 2147483647 h 590"/>
              <a:gd name="T26" fmla="*/ 2147483647 w 103"/>
              <a:gd name="T27" fmla="*/ 2147483647 h 590"/>
              <a:gd name="T28" fmla="*/ 2147483647 w 103"/>
              <a:gd name="T29" fmla="*/ 2147483647 h 590"/>
              <a:gd name="T30" fmla="*/ 2147483647 w 103"/>
              <a:gd name="T31" fmla="*/ 2147483647 h 590"/>
              <a:gd name="T32" fmla="*/ 2147483647 w 103"/>
              <a:gd name="T33" fmla="*/ 2147483647 h 590"/>
              <a:gd name="T34" fmla="*/ 2147483647 w 103"/>
              <a:gd name="T35" fmla="*/ 2147483647 h 590"/>
              <a:gd name="T36" fmla="*/ 2147483647 w 103"/>
              <a:gd name="T37" fmla="*/ 2147483647 h 590"/>
              <a:gd name="T38" fmla="*/ 2147483647 w 103"/>
              <a:gd name="T39" fmla="*/ 2147483647 h 590"/>
              <a:gd name="T40" fmla="*/ 2147483647 w 103"/>
              <a:gd name="T41" fmla="*/ 2147483647 h 590"/>
              <a:gd name="T42" fmla="*/ 2147483647 w 103"/>
              <a:gd name="T43" fmla="*/ 2147483647 h 590"/>
              <a:gd name="T44" fmla="*/ 2147483647 w 103"/>
              <a:gd name="T45" fmla="*/ 2147483647 h 590"/>
              <a:gd name="T46" fmla="*/ 2147483647 w 103"/>
              <a:gd name="T47" fmla="*/ 2147483647 h 590"/>
              <a:gd name="T48" fmla="*/ 2147483647 w 103"/>
              <a:gd name="T49" fmla="*/ 2147483647 h 590"/>
              <a:gd name="T50" fmla="*/ 2147483647 w 103"/>
              <a:gd name="T51" fmla="*/ 2147483647 h 590"/>
              <a:gd name="T52" fmla="*/ 2147483647 w 103"/>
              <a:gd name="T53" fmla="*/ 2147483647 h 590"/>
              <a:gd name="T54" fmla="*/ 2147483647 w 103"/>
              <a:gd name="T55" fmla="*/ 2147483647 h 590"/>
              <a:gd name="T56" fmla="*/ 2147483647 w 103"/>
              <a:gd name="T57" fmla="*/ 2147483647 h 590"/>
              <a:gd name="T58" fmla="*/ 2147483647 w 103"/>
              <a:gd name="T59" fmla="*/ 2147483647 h 590"/>
              <a:gd name="T60" fmla="*/ 2147483647 w 103"/>
              <a:gd name="T61" fmla="*/ 2147483647 h 590"/>
              <a:gd name="T62" fmla="*/ 2147483647 w 103"/>
              <a:gd name="T63" fmla="*/ 2147483647 h 590"/>
              <a:gd name="T64" fmla="*/ 2147483647 w 103"/>
              <a:gd name="T65" fmla="*/ 2147483647 h 590"/>
              <a:gd name="T66" fmla="*/ 2147483647 w 103"/>
              <a:gd name="T67" fmla="*/ 2147483647 h 590"/>
              <a:gd name="T68" fmla="*/ 2147483647 w 103"/>
              <a:gd name="T69" fmla="*/ 2147483647 h 590"/>
              <a:gd name="T70" fmla="*/ 2147483647 w 103"/>
              <a:gd name="T71" fmla="*/ 2147483647 h 590"/>
              <a:gd name="T72" fmla="*/ 2147483647 w 103"/>
              <a:gd name="T73" fmla="*/ 2147483647 h 590"/>
              <a:gd name="T74" fmla="*/ 2147483647 w 103"/>
              <a:gd name="T75" fmla="*/ 2147483647 h 590"/>
              <a:gd name="T76" fmla="*/ 2147483647 w 103"/>
              <a:gd name="T77" fmla="*/ 2147483647 h 590"/>
              <a:gd name="T78" fmla="*/ 2147483647 w 103"/>
              <a:gd name="T79" fmla="*/ 2147483647 h 590"/>
              <a:gd name="T80" fmla="*/ 2147483647 w 103"/>
              <a:gd name="T81" fmla="*/ 2147483647 h 590"/>
              <a:gd name="T82" fmla="*/ 2147483647 w 103"/>
              <a:gd name="T83" fmla="*/ 2147483647 h 590"/>
              <a:gd name="T84" fmla="*/ 0 w 103"/>
              <a:gd name="T85" fmla="*/ 2147483647 h 590"/>
              <a:gd name="T86" fmla="*/ 2147483647 w 103"/>
              <a:gd name="T87" fmla="*/ 0 h 59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03"/>
              <a:gd name="T133" fmla="*/ 0 h 590"/>
              <a:gd name="T134" fmla="*/ 103 w 103"/>
              <a:gd name="T135" fmla="*/ 590 h 59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03" h="590">
                <a:moveTo>
                  <a:pt x="62" y="0"/>
                </a:moveTo>
                <a:lnTo>
                  <a:pt x="73" y="10"/>
                </a:lnTo>
                <a:lnTo>
                  <a:pt x="81" y="19"/>
                </a:lnTo>
                <a:lnTo>
                  <a:pt x="84" y="29"/>
                </a:lnTo>
                <a:lnTo>
                  <a:pt x="92" y="38"/>
                </a:lnTo>
                <a:lnTo>
                  <a:pt x="96" y="52"/>
                </a:lnTo>
                <a:lnTo>
                  <a:pt x="99" y="66"/>
                </a:lnTo>
                <a:lnTo>
                  <a:pt x="99" y="80"/>
                </a:lnTo>
                <a:lnTo>
                  <a:pt x="103" y="99"/>
                </a:lnTo>
                <a:lnTo>
                  <a:pt x="103" y="113"/>
                </a:lnTo>
                <a:lnTo>
                  <a:pt x="103" y="132"/>
                </a:lnTo>
                <a:lnTo>
                  <a:pt x="99" y="150"/>
                </a:lnTo>
                <a:lnTo>
                  <a:pt x="99" y="169"/>
                </a:lnTo>
                <a:lnTo>
                  <a:pt x="99" y="188"/>
                </a:lnTo>
                <a:lnTo>
                  <a:pt x="96" y="211"/>
                </a:lnTo>
                <a:lnTo>
                  <a:pt x="92" y="230"/>
                </a:lnTo>
                <a:lnTo>
                  <a:pt x="92" y="249"/>
                </a:lnTo>
                <a:lnTo>
                  <a:pt x="88" y="272"/>
                </a:lnTo>
                <a:lnTo>
                  <a:pt x="84" y="295"/>
                </a:lnTo>
                <a:lnTo>
                  <a:pt x="81" y="314"/>
                </a:lnTo>
                <a:lnTo>
                  <a:pt x="81" y="338"/>
                </a:lnTo>
                <a:lnTo>
                  <a:pt x="77" y="356"/>
                </a:lnTo>
                <a:lnTo>
                  <a:pt x="77" y="380"/>
                </a:lnTo>
                <a:lnTo>
                  <a:pt x="73" y="403"/>
                </a:lnTo>
                <a:lnTo>
                  <a:pt x="73" y="422"/>
                </a:lnTo>
                <a:lnTo>
                  <a:pt x="73" y="445"/>
                </a:lnTo>
                <a:lnTo>
                  <a:pt x="73" y="464"/>
                </a:lnTo>
                <a:lnTo>
                  <a:pt x="73" y="483"/>
                </a:lnTo>
                <a:lnTo>
                  <a:pt x="73" y="501"/>
                </a:lnTo>
                <a:lnTo>
                  <a:pt x="77" y="520"/>
                </a:lnTo>
                <a:lnTo>
                  <a:pt x="81" y="539"/>
                </a:lnTo>
                <a:lnTo>
                  <a:pt x="84" y="558"/>
                </a:lnTo>
                <a:lnTo>
                  <a:pt x="92" y="576"/>
                </a:lnTo>
                <a:lnTo>
                  <a:pt x="81" y="581"/>
                </a:lnTo>
                <a:lnTo>
                  <a:pt x="70" y="586"/>
                </a:lnTo>
                <a:lnTo>
                  <a:pt x="55" y="586"/>
                </a:lnTo>
                <a:lnTo>
                  <a:pt x="44" y="590"/>
                </a:lnTo>
                <a:lnTo>
                  <a:pt x="29" y="590"/>
                </a:lnTo>
                <a:lnTo>
                  <a:pt x="14" y="586"/>
                </a:lnTo>
                <a:lnTo>
                  <a:pt x="3" y="586"/>
                </a:lnTo>
                <a:lnTo>
                  <a:pt x="22" y="483"/>
                </a:lnTo>
                <a:lnTo>
                  <a:pt x="18" y="370"/>
                </a:lnTo>
                <a:lnTo>
                  <a:pt x="0" y="71"/>
                </a:lnTo>
                <a:lnTo>
                  <a:pt x="62" y="0"/>
                </a:lnTo>
                <a:close/>
              </a:path>
            </a:pathLst>
          </a:custGeom>
          <a:solidFill>
            <a:srgbClr val="850202"/>
          </a:solidFill>
          <a:ln w="0">
            <a:solidFill>
              <a:srgbClr val="000000"/>
            </a:solidFill>
            <a:round/>
            <a:headEnd/>
            <a:tailEnd/>
          </a:ln>
        </p:spPr>
        <p:txBody>
          <a:bodyPr/>
          <a:lstStyle/>
          <a:p>
            <a:endParaRPr lang="en-GB" dirty="0">
              <a:solidFill>
                <a:srgbClr val="000000"/>
              </a:solidFill>
            </a:endParaRPr>
          </a:p>
        </p:txBody>
      </p:sp>
      <p:sp>
        <p:nvSpPr>
          <p:cNvPr id="54416" name="Freeform 144"/>
          <p:cNvSpPr>
            <a:spLocks/>
          </p:cNvSpPr>
          <p:nvPr/>
        </p:nvSpPr>
        <p:spPr bwMode="auto">
          <a:xfrm>
            <a:off x="3548063" y="4776788"/>
            <a:ext cx="101600" cy="900112"/>
          </a:xfrm>
          <a:custGeom>
            <a:avLst/>
            <a:gdLst>
              <a:gd name="T0" fmla="*/ 2147483647 w 70"/>
              <a:gd name="T1" fmla="*/ 2147483647 h 567"/>
              <a:gd name="T2" fmla="*/ 2147483647 w 70"/>
              <a:gd name="T3" fmla="*/ 2147483647 h 567"/>
              <a:gd name="T4" fmla="*/ 2147483647 w 70"/>
              <a:gd name="T5" fmla="*/ 2147483647 h 567"/>
              <a:gd name="T6" fmla="*/ 2147483647 w 70"/>
              <a:gd name="T7" fmla="*/ 2147483647 h 567"/>
              <a:gd name="T8" fmla="*/ 2147483647 w 70"/>
              <a:gd name="T9" fmla="*/ 2147483647 h 567"/>
              <a:gd name="T10" fmla="*/ 2147483647 w 70"/>
              <a:gd name="T11" fmla="*/ 2147483647 h 567"/>
              <a:gd name="T12" fmla="*/ 2147483647 w 70"/>
              <a:gd name="T13" fmla="*/ 2147483647 h 567"/>
              <a:gd name="T14" fmla="*/ 2147483647 w 70"/>
              <a:gd name="T15" fmla="*/ 2147483647 h 567"/>
              <a:gd name="T16" fmla="*/ 2147483647 w 70"/>
              <a:gd name="T17" fmla="*/ 2147483647 h 567"/>
              <a:gd name="T18" fmla="*/ 2147483647 w 70"/>
              <a:gd name="T19" fmla="*/ 2147483647 h 567"/>
              <a:gd name="T20" fmla="*/ 2147483647 w 70"/>
              <a:gd name="T21" fmla="*/ 2147483647 h 567"/>
              <a:gd name="T22" fmla="*/ 2147483647 w 70"/>
              <a:gd name="T23" fmla="*/ 2147483647 h 567"/>
              <a:gd name="T24" fmla="*/ 2147483647 w 70"/>
              <a:gd name="T25" fmla="*/ 2147483647 h 567"/>
              <a:gd name="T26" fmla="*/ 2147483647 w 70"/>
              <a:gd name="T27" fmla="*/ 2147483647 h 567"/>
              <a:gd name="T28" fmla="*/ 2147483647 w 70"/>
              <a:gd name="T29" fmla="*/ 2147483647 h 567"/>
              <a:gd name="T30" fmla="*/ 2147483647 w 70"/>
              <a:gd name="T31" fmla="*/ 2147483647 h 567"/>
              <a:gd name="T32" fmla="*/ 2147483647 w 70"/>
              <a:gd name="T33" fmla="*/ 2147483647 h 567"/>
              <a:gd name="T34" fmla="*/ 2147483647 w 70"/>
              <a:gd name="T35" fmla="*/ 2147483647 h 567"/>
              <a:gd name="T36" fmla="*/ 2147483647 w 70"/>
              <a:gd name="T37" fmla="*/ 2147483647 h 567"/>
              <a:gd name="T38" fmla="*/ 2147483647 w 70"/>
              <a:gd name="T39" fmla="*/ 2147483647 h 567"/>
              <a:gd name="T40" fmla="*/ 2147483647 w 70"/>
              <a:gd name="T41" fmla="*/ 2147483647 h 567"/>
              <a:gd name="T42" fmla="*/ 2147483647 w 70"/>
              <a:gd name="T43" fmla="*/ 2147483647 h 567"/>
              <a:gd name="T44" fmla="*/ 2147483647 w 70"/>
              <a:gd name="T45" fmla="*/ 2147483647 h 567"/>
              <a:gd name="T46" fmla="*/ 2147483647 w 70"/>
              <a:gd name="T47" fmla="*/ 2147483647 h 567"/>
              <a:gd name="T48" fmla="*/ 2147483647 w 70"/>
              <a:gd name="T49" fmla="*/ 2147483647 h 567"/>
              <a:gd name="T50" fmla="*/ 2147483647 w 70"/>
              <a:gd name="T51" fmla="*/ 2147483647 h 567"/>
              <a:gd name="T52" fmla="*/ 2147483647 w 70"/>
              <a:gd name="T53" fmla="*/ 2147483647 h 567"/>
              <a:gd name="T54" fmla="*/ 2147483647 w 70"/>
              <a:gd name="T55" fmla="*/ 2147483647 h 567"/>
              <a:gd name="T56" fmla="*/ 0 w 70"/>
              <a:gd name="T57" fmla="*/ 2147483647 h 567"/>
              <a:gd name="T58" fmla="*/ 0 w 70"/>
              <a:gd name="T59" fmla="*/ 2147483647 h 567"/>
              <a:gd name="T60" fmla="*/ 0 w 70"/>
              <a:gd name="T61" fmla="*/ 2147483647 h 567"/>
              <a:gd name="T62" fmla="*/ 2147483647 w 70"/>
              <a:gd name="T63" fmla="*/ 2147483647 h 567"/>
              <a:gd name="T64" fmla="*/ 2147483647 w 70"/>
              <a:gd name="T65" fmla="*/ 2147483647 h 567"/>
              <a:gd name="T66" fmla="*/ 2147483647 w 70"/>
              <a:gd name="T67" fmla="*/ 2147483647 h 567"/>
              <a:gd name="T68" fmla="*/ 2147483647 w 70"/>
              <a:gd name="T69" fmla="*/ 2147483647 h 567"/>
              <a:gd name="T70" fmla="*/ 2147483647 w 70"/>
              <a:gd name="T71" fmla="*/ 2147483647 h 567"/>
              <a:gd name="T72" fmla="*/ 2147483647 w 70"/>
              <a:gd name="T73" fmla="*/ 2147483647 h 567"/>
              <a:gd name="T74" fmla="*/ 2147483647 w 70"/>
              <a:gd name="T75" fmla="*/ 0 h 567"/>
              <a:gd name="T76" fmla="*/ 2147483647 w 70"/>
              <a:gd name="T77" fmla="*/ 2147483647 h 56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0"/>
              <a:gd name="T118" fmla="*/ 0 h 567"/>
              <a:gd name="T119" fmla="*/ 70 w 70"/>
              <a:gd name="T120" fmla="*/ 567 h 567"/>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0" h="567">
                <a:moveTo>
                  <a:pt x="48" y="5"/>
                </a:moveTo>
                <a:lnTo>
                  <a:pt x="70" y="5"/>
                </a:lnTo>
                <a:lnTo>
                  <a:pt x="56" y="24"/>
                </a:lnTo>
                <a:lnTo>
                  <a:pt x="48" y="38"/>
                </a:lnTo>
                <a:lnTo>
                  <a:pt x="41" y="47"/>
                </a:lnTo>
                <a:lnTo>
                  <a:pt x="37" y="61"/>
                </a:lnTo>
                <a:lnTo>
                  <a:pt x="33" y="80"/>
                </a:lnTo>
                <a:lnTo>
                  <a:pt x="33" y="113"/>
                </a:lnTo>
                <a:lnTo>
                  <a:pt x="33" y="159"/>
                </a:lnTo>
                <a:lnTo>
                  <a:pt x="37" y="211"/>
                </a:lnTo>
                <a:lnTo>
                  <a:pt x="41" y="262"/>
                </a:lnTo>
                <a:lnTo>
                  <a:pt x="48" y="314"/>
                </a:lnTo>
                <a:lnTo>
                  <a:pt x="48" y="375"/>
                </a:lnTo>
                <a:lnTo>
                  <a:pt x="48" y="431"/>
                </a:lnTo>
                <a:lnTo>
                  <a:pt x="44" y="492"/>
                </a:lnTo>
                <a:lnTo>
                  <a:pt x="37" y="534"/>
                </a:lnTo>
                <a:lnTo>
                  <a:pt x="30" y="567"/>
                </a:lnTo>
                <a:lnTo>
                  <a:pt x="15" y="557"/>
                </a:lnTo>
                <a:lnTo>
                  <a:pt x="26" y="506"/>
                </a:lnTo>
                <a:lnTo>
                  <a:pt x="33" y="459"/>
                </a:lnTo>
                <a:lnTo>
                  <a:pt x="33" y="417"/>
                </a:lnTo>
                <a:lnTo>
                  <a:pt x="30" y="356"/>
                </a:lnTo>
                <a:lnTo>
                  <a:pt x="19" y="276"/>
                </a:lnTo>
                <a:lnTo>
                  <a:pt x="15" y="253"/>
                </a:lnTo>
                <a:lnTo>
                  <a:pt x="11" y="230"/>
                </a:lnTo>
                <a:lnTo>
                  <a:pt x="8" y="206"/>
                </a:lnTo>
                <a:lnTo>
                  <a:pt x="4" y="183"/>
                </a:lnTo>
                <a:lnTo>
                  <a:pt x="4" y="159"/>
                </a:lnTo>
                <a:lnTo>
                  <a:pt x="0" y="136"/>
                </a:lnTo>
                <a:lnTo>
                  <a:pt x="0" y="113"/>
                </a:lnTo>
                <a:lnTo>
                  <a:pt x="0" y="89"/>
                </a:lnTo>
                <a:lnTo>
                  <a:pt x="4" y="80"/>
                </a:lnTo>
                <a:lnTo>
                  <a:pt x="4" y="70"/>
                </a:lnTo>
                <a:lnTo>
                  <a:pt x="8" y="52"/>
                </a:lnTo>
                <a:lnTo>
                  <a:pt x="11" y="38"/>
                </a:lnTo>
                <a:lnTo>
                  <a:pt x="19" y="19"/>
                </a:lnTo>
                <a:lnTo>
                  <a:pt x="26" y="5"/>
                </a:lnTo>
                <a:lnTo>
                  <a:pt x="30" y="0"/>
                </a:lnTo>
                <a:lnTo>
                  <a:pt x="48" y="5"/>
                </a:lnTo>
                <a:close/>
              </a:path>
            </a:pathLst>
          </a:custGeom>
          <a:solidFill>
            <a:srgbClr val="000000"/>
          </a:solidFill>
          <a:ln w="0">
            <a:solidFill>
              <a:srgbClr val="595959"/>
            </a:solidFill>
            <a:round/>
            <a:headEnd/>
            <a:tailEnd/>
          </a:ln>
        </p:spPr>
        <p:txBody>
          <a:bodyPr/>
          <a:lstStyle/>
          <a:p>
            <a:endParaRPr lang="en-GB" dirty="0">
              <a:solidFill>
                <a:srgbClr val="000000"/>
              </a:solidFill>
            </a:endParaRPr>
          </a:p>
        </p:txBody>
      </p:sp>
      <p:sp>
        <p:nvSpPr>
          <p:cNvPr id="54417" name="Freeform 145"/>
          <p:cNvSpPr>
            <a:spLocks/>
          </p:cNvSpPr>
          <p:nvPr/>
        </p:nvSpPr>
        <p:spPr bwMode="auto">
          <a:xfrm>
            <a:off x="3687763" y="4814888"/>
            <a:ext cx="28575" cy="438150"/>
          </a:xfrm>
          <a:custGeom>
            <a:avLst/>
            <a:gdLst>
              <a:gd name="T0" fmla="*/ 2147483647 w 19"/>
              <a:gd name="T1" fmla="*/ 0 h 276"/>
              <a:gd name="T2" fmla="*/ 2147483647 w 19"/>
              <a:gd name="T3" fmla="*/ 2147483647 h 276"/>
              <a:gd name="T4" fmla="*/ 2147483647 w 19"/>
              <a:gd name="T5" fmla="*/ 2147483647 h 276"/>
              <a:gd name="T6" fmla="*/ 2147483647 w 19"/>
              <a:gd name="T7" fmla="*/ 2147483647 h 276"/>
              <a:gd name="T8" fmla="*/ 2147483647 w 19"/>
              <a:gd name="T9" fmla="*/ 2147483647 h 276"/>
              <a:gd name="T10" fmla="*/ 2147483647 w 19"/>
              <a:gd name="T11" fmla="*/ 2147483647 h 276"/>
              <a:gd name="T12" fmla="*/ 0 w 19"/>
              <a:gd name="T13" fmla="*/ 2147483647 h 276"/>
              <a:gd name="T14" fmla="*/ 2147483647 w 19"/>
              <a:gd name="T15" fmla="*/ 2147483647 h 276"/>
              <a:gd name="T16" fmla="*/ 2147483647 w 19"/>
              <a:gd name="T17" fmla="*/ 2147483647 h 276"/>
              <a:gd name="T18" fmla="*/ 2147483647 w 19"/>
              <a:gd name="T19" fmla="*/ 2147483647 h 276"/>
              <a:gd name="T20" fmla="*/ 2147483647 w 19"/>
              <a:gd name="T21" fmla="*/ 2147483647 h 276"/>
              <a:gd name="T22" fmla="*/ 2147483647 w 19"/>
              <a:gd name="T23" fmla="*/ 0 h 27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9"/>
              <a:gd name="T37" fmla="*/ 0 h 276"/>
              <a:gd name="T38" fmla="*/ 19 w 19"/>
              <a:gd name="T39" fmla="*/ 276 h 27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9" h="276">
                <a:moveTo>
                  <a:pt x="7" y="0"/>
                </a:moveTo>
                <a:lnTo>
                  <a:pt x="15" y="37"/>
                </a:lnTo>
                <a:lnTo>
                  <a:pt x="19" y="75"/>
                </a:lnTo>
                <a:lnTo>
                  <a:pt x="15" y="126"/>
                </a:lnTo>
                <a:lnTo>
                  <a:pt x="11" y="177"/>
                </a:lnTo>
                <a:lnTo>
                  <a:pt x="4" y="220"/>
                </a:lnTo>
                <a:lnTo>
                  <a:pt x="0" y="276"/>
                </a:lnTo>
                <a:lnTo>
                  <a:pt x="4" y="173"/>
                </a:lnTo>
                <a:lnTo>
                  <a:pt x="11" y="89"/>
                </a:lnTo>
                <a:lnTo>
                  <a:pt x="7" y="42"/>
                </a:lnTo>
                <a:lnTo>
                  <a:pt x="4" y="9"/>
                </a:lnTo>
                <a:lnTo>
                  <a:pt x="7" y="0"/>
                </a:lnTo>
                <a:close/>
              </a:path>
            </a:pathLst>
          </a:custGeom>
          <a:solidFill>
            <a:srgbClr val="FFFFFF"/>
          </a:solidFill>
          <a:ln w="0">
            <a:solidFill>
              <a:srgbClr val="FFFFFF"/>
            </a:solidFill>
            <a:round/>
            <a:headEnd/>
            <a:tailEnd/>
          </a:ln>
        </p:spPr>
        <p:txBody>
          <a:bodyPr/>
          <a:lstStyle/>
          <a:p>
            <a:endParaRPr lang="en-GB" dirty="0">
              <a:solidFill>
                <a:srgbClr val="000000"/>
              </a:solidFill>
            </a:endParaRPr>
          </a:p>
        </p:txBody>
      </p:sp>
      <p:sp>
        <p:nvSpPr>
          <p:cNvPr id="54418" name="Freeform 146"/>
          <p:cNvSpPr>
            <a:spLocks/>
          </p:cNvSpPr>
          <p:nvPr/>
        </p:nvSpPr>
        <p:spPr bwMode="auto">
          <a:xfrm>
            <a:off x="3579813" y="4732338"/>
            <a:ext cx="114300" cy="52387"/>
          </a:xfrm>
          <a:custGeom>
            <a:avLst/>
            <a:gdLst>
              <a:gd name="T0" fmla="*/ 2147483647 w 78"/>
              <a:gd name="T1" fmla="*/ 0 h 33"/>
              <a:gd name="T2" fmla="*/ 2147483647 w 78"/>
              <a:gd name="T3" fmla="*/ 0 h 33"/>
              <a:gd name="T4" fmla="*/ 2147483647 w 78"/>
              <a:gd name="T5" fmla="*/ 0 h 33"/>
              <a:gd name="T6" fmla="*/ 2147483647 w 78"/>
              <a:gd name="T7" fmla="*/ 2147483647 h 33"/>
              <a:gd name="T8" fmla="*/ 2147483647 w 78"/>
              <a:gd name="T9" fmla="*/ 2147483647 h 33"/>
              <a:gd name="T10" fmla="*/ 2147483647 w 78"/>
              <a:gd name="T11" fmla="*/ 2147483647 h 33"/>
              <a:gd name="T12" fmla="*/ 2147483647 w 78"/>
              <a:gd name="T13" fmla="*/ 2147483647 h 33"/>
              <a:gd name="T14" fmla="*/ 2147483647 w 78"/>
              <a:gd name="T15" fmla="*/ 2147483647 h 33"/>
              <a:gd name="T16" fmla="*/ 2147483647 w 78"/>
              <a:gd name="T17" fmla="*/ 2147483647 h 33"/>
              <a:gd name="T18" fmla="*/ 2147483647 w 78"/>
              <a:gd name="T19" fmla="*/ 2147483647 h 33"/>
              <a:gd name="T20" fmla="*/ 2147483647 w 78"/>
              <a:gd name="T21" fmla="*/ 2147483647 h 33"/>
              <a:gd name="T22" fmla="*/ 2147483647 w 78"/>
              <a:gd name="T23" fmla="*/ 2147483647 h 33"/>
              <a:gd name="T24" fmla="*/ 2147483647 w 78"/>
              <a:gd name="T25" fmla="*/ 2147483647 h 33"/>
              <a:gd name="T26" fmla="*/ 2147483647 w 78"/>
              <a:gd name="T27" fmla="*/ 2147483647 h 33"/>
              <a:gd name="T28" fmla="*/ 2147483647 w 78"/>
              <a:gd name="T29" fmla="*/ 2147483647 h 33"/>
              <a:gd name="T30" fmla="*/ 2147483647 w 78"/>
              <a:gd name="T31" fmla="*/ 2147483647 h 33"/>
              <a:gd name="T32" fmla="*/ 2147483647 w 78"/>
              <a:gd name="T33" fmla="*/ 2147483647 h 33"/>
              <a:gd name="T34" fmla="*/ 2147483647 w 78"/>
              <a:gd name="T35" fmla="*/ 2147483647 h 33"/>
              <a:gd name="T36" fmla="*/ 2147483647 w 78"/>
              <a:gd name="T37" fmla="*/ 2147483647 h 33"/>
              <a:gd name="T38" fmla="*/ 2147483647 w 78"/>
              <a:gd name="T39" fmla="*/ 2147483647 h 33"/>
              <a:gd name="T40" fmla="*/ 0 w 78"/>
              <a:gd name="T41" fmla="*/ 2147483647 h 33"/>
              <a:gd name="T42" fmla="*/ 0 w 78"/>
              <a:gd name="T43" fmla="*/ 2147483647 h 33"/>
              <a:gd name="T44" fmla="*/ 2147483647 w 78"/>
              <a:gd name="T45" fmla="*/ 2147483647 h 33"/>
              <a:gd name="T46" fmla="*/ 2147483647 w 78"/>
              <a:gd name="T47" fmla="*/ 2147483647 h 33"/>
              <a:gd name="T48" fmla="*/ 2147483647 w 78"/>
              <a:gd name="T49" fmla="*/ 2147483647 h 33"/>
              <a:gd name="T50" fmla="*/ 2147483647 w 78"/>
              <a:gd name="T51" fmla="*/ 0 h 33"/>
              <a:gd name="T52" fmla="*/ 2147483647 w 78"/>
              <a:gd name="T53" fmla="*/ 0 h 33"/>
              <a:gd name="T54" fmla="*/ 2147483647 w 78"/>
              <a:gd name="T55" fmla="*/ 0 h 3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8"/>
              <a:gd name="T85" fmla="*/ 0 h 33"/>
              <a:gd name="T86" fmla="*/ 78 w 78"/>
              <a:gd name="T87" fmla="*/ 33 h 3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8" h="33">
                <a:moveTo>
                  <a:pt x="37" y="0"/>
                </a:moveTo>
                <a:lnTo>
                  <a:pt x="45" y="0"/>
                </a:lnTo>
                <a:lnTo>
                  <a:pt x="52" y="0"/>
                </a:lnTo>
                <a:lnTo>
                  <a:pt x="59" y="5"/>
                </a:lnTo>
                <a:lnTo>
                  <a:pt x="63" y="5"/>
                </a:lnTo>
                <a:lnTo>
                  <a:pt x="70" y="9"/>
                </a:lnTo>
                <a:lnTo>
                  <a:pt x="74" y="14"/>
                </a:lnTo>
                <a:lnTo>
                  <a:pt x="78" y="19"/>
                </a:lnTo>
                <a:lnTo>
                  <a:pt x="74" y="24"/>
                </a:lnTo>
                <a:lnTo>
                  <a:pt x="67" y="28"/>
                </a:lnTo>
                <a:lnTo>
                  <a:pt x="63" y="33"/>
                </a:lnTo>
                <a:lnTo>
                  <a:pt x="56" y="33"/>
                </a:lnTo>
                <a:lnTo>
                  <a:pt x="48" y="33"/>
                </a:lnTo>
                <a:lnTo>
                  <a:pt x="41" y="33"/>
                </a:lnTo>
                <a:lnTo>
                  <a:pt x="34" y="33"/>
                </a:lnTo>
                <a:lnTo>
                  <a:pt x="26" y="33"/>
                </a:lnTo>
                <a:lnTo>
                  <a:pt x="19" y="33"/>
                </a:lnTo>
                <a:lnTo>
                  <a:pt x="11" y="33"/>
                </a:lnTo>
                <a:lnTo>
                  <a:pt x="8" y="28"/>
                </a:lnTo>
                <a:lnTo>
                  <a:pt x="4" y="24"/>
                </a:lnTo>
                <a:lnTo>
                  <a:pt x="0" y="19"/>
                </a:lnTo>
                <a:lnTo>
                  <a:pt x="0" y="14"/>
                </a:lnTo>
                <a:lnTo>
                  <a:pt x="8" y="9"/>
                </a:lnTo>
                <a:lnTo>
                  <a:pt x="11" y="5"/>
                </a:lnTo>
                <a:lnTo>
                  <a:pt x="15" y="5"/>
                </a:lnTo>
                <a:lnTo>
                  <a:pt x="22" y="0"/>
                </a:lnTo>
                <a:lnTo>
                  <a:pt x="30" y="0"/>
                </a:lnTo>
                <a:lnTo>
                  <a:pt x="37" y="0"/>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419" name="Freeform 147"/>
          <p:cNvSpPr>
            <a:spLocks/>
          </p:cNvSpPr>
          <p:nvPr/>
        </p:nvSpPr>
        <p:spPr bwMode="auto">
          <a:xfrm>
            <a:off x="3602038" y="4695825"/>
            <a:ext cx="65087" cy="74613"/>
          </a:xfrm>
          <a:custGeom>
            <a:avLst/>
            <a:gdLst>
              <a:gd name="T0" fmla="*/ 2147483647 w 44"/>
              <a:gd name="T1" fmla="*/ 0 h 47"/>
              <a:gd name="T2" fmla="*/ 2147483647 w 44"/>
              <a:gd name="T3" fmla="*/ 0 h 47"/>
              <a:gd name="T4" fmla="*/ 2147483647 w 44"/>
              <a:gd name="T5" fmla="*/ 0 h 47"/>
              <a:gd name="T6" fmla="*/ 2147483647 w 44"/>
              <a:gd name="T7" fmla="*/ 2147483647 h 47"/>
              <a:gd name="T8" fmla="*/ 2147483647 w 44"/>
              <a:gd name="T9" fmla="*/ 2147483647 h 47"/>
              <a:gd name="T10" fmla="*/ 2147483647 w 44"/>
              <a:gd name="T11" fmla="*/ 2147483647 h 47"/>
              <a:gd name="T12" fmla="*/ 2147483647 w 44"/>
              <a:gd name="T13" fmla="*/ 2147483647 h 47"/>
              <a:gd name="T14" fmla="*/ 2147483647 w 44"/>
              <a:gd name="T15" fmla="*/ 2147483647 h 47"/>
              <a:gd name="T16" fmla="*/ 2147483647 w 44"/>
              <a:gd name="T17" fmla="*/ 2147483647 h 47"/>
              <a:gd name="T18" fmla="*/ 2147483647 w 44"/>
              <a:gd name="T19" fmla="*/ 2147483647 h 47"/>
              <a:gd name="T20" fmla="*/ 2147483647 w 44"/>
              <a:gd name="T21" fmla="*/ 2147483647 h 47"/>
              <a:gd name="T22" fmla="*/ 2147483647 w 44"/>
              <a:gd name="T23" fmla="*/ 2147483647 h 47"/>
              <a:gd name="T24" fmla="*/ 2147483647 w 44"/>
              <a:gd name="T25" fmla="*/ 2147483647 h 47"/>
              <a:gd name="T26" fmla="*/ 2147483647 w 44"/>
              <a:gd name="T27" fmla="*/ 2147483647 h 47"/>
              <a:gd name="T28" fmla="*/ 0 w 44"/>
              <a:gd name="T29" fmla="*/ 2147483647 h 47"/>
              <a:gd name="T30" fmla="*/ 0 w 44"/>
              <a:gd name="T31" fmla="*/ 2147483647 h 47"/>
              <a:gd name="T32" fmla="*/ 2147483647 w 44"/>
              <a:gd name="T33" fmla="*/ 2147483647 h 47"/>
              <a:gd name="T34" fmla="*/ 2147483647 w 44"/>
              <a:gd name="T35" fmla="*/ 2147483647 h 47"/>
              <a:gd name="T36" fmla="*/ 2147483647 w 44"/>
              <a:gd name="T37" fmla="*/ 0 h 47"/>
              <a:gd name="T38" fmla="*/ 2147483647 w 44"/>
              <a:gd name="T39" fmla="*/ 0 h 4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47"/>
              <a:gd name="T62" fmla="*/ 44 w 44"/>
              <a:gd name="T63" fmla="*/ 47 h 4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47">
                <a:moveTo>
                  <a:pt x="22" y="0"/>
                </a:moveTo>
                <a:lnTo>
                  <a:pt x="26" y="0"/>
                </a:lnTo>
                <a:lnTo>
                  <a:pt x="30" y="0"/>
                </a:lnTo>
                <a:lnTo>
                  <a:pt x="37" y="4"/>
                </a:lnTo>
                <a:lnTo>
                  <a:pt x="44" y="14"/>
                </a:lnTo>
                <a:lnTo>
                  <a:pt x="44" y="23"/>
                </a:lnTo>
                <a:lnTo>
                  <a:pt x="44" y="32"/>
                </a:lnTo>
                <a:lnTo>
                  <a:pt x="37" y="37"/>
                </a:lnTo>
                <a:lnTo>
                  <a:pt x="30" y="47"/>
                </a:lnTo>
                <a:lnTo>
                  <a:pt x="26" y="47"/>
                </a:lnTo>
                <a:lnTo>
                  <a:pt x="22" y="47"/>
                </a:lnTo>
                <a:lnTo>
                  <a:pt x="19" y="47"/>
                </a:lnTo>
                <a:lnTo>
                  <a:pt x="11" y="42"/>
                </a:lnTo>
                <a:lnTo>
                  <a:pt x="4" y="37"/>
                </a:lnTo>
                <a:lnTo>
                  <a:pt x="0" y="28"/>
                </a:lnTo>
                <a:lnTo>
                  <a:pt x="0" y="18"/>
                </a:lnTo>
                <a:lnTo>
                  <a:pt x="4" y="9"/>
                </a:lnTo>
                <a:lnTo>
                  <a:pt x="11" y="4"/>
                </a:lnTo>
                <a:lnTo>
                  <a:pt x="19" y="0"/>
                </a:lnTo>
                <a:lnTo>
                  <a:pt x="22" y="0"/>
                </a:lnTo>
                <a:close/>
              </a:path>
            </a:pathLst>
          </a:custGeom>
          <a:solidFill>
            <a:srgbClr val="ABABAB"/>
          </a:solidFill>
          <a:ln w="0">
            <a:solidFill>
              <a:srgbClr val="000000"/>
            </a:solidFill>
            <a:round/>
            <a:headEnd/>
            <a:tailEnd/>
          </a:ln>
        </p:spPr>
        <p:txBody>
          <a:bodyPr/>
          <a:lstStyle/>
          <a:p>
            <a:endParaRPr lang="en-GB" dirty="0">
              <a:solidFill>
                <a:srgbClr val="000000"/>
              </a:solidFill>
            </a:endParaRPr>
          </a:p>
        </p:txBody>
      </p:sp>
      <p:sp>
        <p:nvSpPr>
          <p:cNvPr id="54420" name="Freeform 148"/>
          <p:cNvSpPr>
            <a:spLocks/>
          </p:cNvSpPr>
          <p:nvPr/>
        </p:nvSpPr>
        <p:spPr bwMode="auto">
          <a:xfrm>
            <a:off x="3633788" y="4710113"/>
            <a:ext cx="22225" cy="30162"/>
          </a:xfrm>
          <a:custGeom>
            <a:avLst/>
            <a:gdLst>
              <a:gd name="T0" fmla="*/ 2147483647 w 15"/>
              <a:gd name="T1" fmla="*/ 2147483647 h 19"/>
              <a:gd name="T2" fmla="*/ 2147483647 w 15"/>
              <a:gd name="T3" fmla="*/ 2147483647 h 19"/>
              <a:gd name="T4" fmla="*/ 2147483647 w 15"/>
              <a:gd name="T5" fmla="*/ 0 h 19"/>
              <a:gd name="T6" fmla="*/ 2147483647 w 15"/>
              <a:gd name="T7" fmla="*/ 0 h 19"/>
              <a:gd name="T8" fmla="*/ 0 w 15"/>
              <a:gd name="T9" fmla="*/ 2147483647 h 19"/>
              <a:gd name="T10" fmla="*/ 0 w 15"/>
              <a:gd name="T11" fmla="*/ 2147483647 h 19"/>
              <a:gd name="T12" fmla="*/ 2147483647 w 15"/>
              <a:gd name="T13" fmla="*/ 2147483647 h 19"/>
              <a:gd name="T14" fmla="*/ 2147483647 w 15"/>
              <a:gd name="T15" fmla="*/ 2147483647 h 19"/>
              <a:gd name="T16" fmla="*/ 2147483647 w 15"/>
              <a:gd name="T17" fmla="*/ 2147483647 h 19"/>
              <a:gd name="T18" fmla="*/ 2147483647 w 15"/>
              <a:gd name="T19" fmla="*/ 2147483647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
              <a:gd name="T31" fmla="*/ 0 h 19"/>
              <a:gd name="T32" fmla="*/ 15 w 15"/>
              <a:gd name="T33" fmla="*/ 19 h 1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 h="19">
                <a:moveTo>
                  <a:pt x="15" y="9"/>
                </a:moveTo>
                <a:lnTo>
                  <a:pt x="11" y="5"/>
                </a:lnTo>
                <a:lnTo>
                  <a:pt x="8" y="0"/>
                </a:lnTo>
                <a:lnTo>
                  <a:pt x="4" y="0"/>
                </a:lnTo>
                <a:lnTo>
                  <a:pt x="0" y="9"/>
                </a:lnTo>
                <a:lnTo>
                  <a:pt x="0" y="14"/>
                </a:lnTo>
                <a:lnTo>
                  <a:pt x="4" y="19"/>
                </a:lnTo>
                <a:lnTo>
                  <a:pt x="11" y="19"/>
                </a:lnTo>
                <a:lnTo>
                  <a:pt x="15" y="14"/>
                </a:lnTo>
                <a:lnTo>
                  <a:pt x="15" y="9"/>
                </a:lnTo>
                <a:close/>
              </a:path>
            </a:pathLst>
          </a:custGeom>
          <a:solidFill>
            <a:srgbClr val="FFFFFF"/>
          </a:solidFill>
          <a:ln w="0">
            <a:solidFill>
              <a:srgbClr val="FFFFFF"/>
            </a:solidFill>
            <a:round/>
            <a:headEnd/>
            <a:tailEnd/>
          </a:ln>
        </p:spPr>
        <p:txBody>
          <a:bodyPr/>
          <a:lstStyle/>
          <a:p>
            <a:endParaRPr lang="en-GB" dirty="0">
              <a:solidFill>
                <a:srgbClr val="000000"/>
              </a:solidFill>
            </a:endParaRPr>
          </a:p>
        </p:txBody>
      </p:sp>
      <p:sp>
        <p:nvSpPr>
          <p:cNvPr id="54421" name="Freeform 149"/>
          <p:cNvSpPr>
            <a:spLocks/>
          </p:cNvSpPr>
          <p:nvPr/>
        </p:nvSpPr>
        <p:spPr bwMode="auto">
          <a:xfrm>
            <a:off x="3624263" y="5638800"/>
            <a:ext cx="58737" cy="22225"/>
          </a:xfrm>
          <a:custGeom>
            <a:avLst/>
            <a:gdLst>
              <a:gd name="T0" fmla="*/ 2147483647 w 40"/>
              <a:gd name="T1" fmla="*/ 0 h 14"/>
              <a:gd name="T2" fmla="*/ 2147483647 w 40"/>
              <a:gd name="T3" fmla="*/ 2147483647 h 14"/>
              <a:gd name="T4" fmla="*/ 2147483647 w 40"/>
              <a:gd name="T5" fmla="*/ 2147483647 h 14"/>
              <a:gd name="T6" fmla="*/ 0 w 40"/>
              <a:gd name="T7" fmla="*/ 2147483647 h 14"/>
              <a:gd name="T8" fmla="*/ 2147483647 w 40"/>
              <a:gd name="T9" fmla="*/ 2147483647 h 14"/>
              <a:gd name="T10" fmla="*/ 2147483647 w 40"/>
              <a:gd name="T11" fmla="*/ 2147483647 h 14"/>
              <a:gd name="T12" fmla="*/ 2147483647 w 40"/>
              <a:gd name="T13" fmla="*/ 0 h 14"/>
              <a:gd name="T14" fmla="*/ 0 60000 65536"/>
              <a:gd name="T15" fmla="*/ 0 60000 65536"/>
              <a:gd name="T16" fmla="*/ 0 60000 65536"/>
              <a:gd name="T17" fmla="*/ 0 60000 65536"/>
              <a:gd name="T18" fmla="*/ 0 60000 65536"/>
              <a:gd name="T19" fmla="*/ 0 60000 65536"/>
              <a:gd name="T20" fmla="*/ 0 60000 65536"/>
              <a:gd name="T21" fmla="*/ 0 w 40"/>
              <a:gd name="T22" fmla="*/ 0 h 14"/>
              <a:gd name="T23" fmla="*/ 40 w 40"/>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 h="14">
                <a:moveTo>
                  <a:pt x="40" y="0"/>
                </a:moveTo>
                <a:lnTo>
                  <a:pt x="22" y="10"/>
                </a:lnTo>
                <a:lnTo>
                  <a:pt x="11" y="10"/>
                </a:lnTo>
                <a:lnTo>
                  <a:pt x="0" y="14"/>
                </a:lnTo>
                <a:lnTo>
                  <a:pt x="29" y="14"/>
                </a:lnTo>
                <a:lnTo>
                  <a:pt x="40" y="10"/>
                </a:lnTo>
                <a:lnTo>
                  <a:pt x="40" y="0"/>
                </a:lnTo>
                <a:close/>
              </a:path>
            </a:pathLst>
          </a:custGeom>
          <a:solidFill>
            <a:srgbClr val="FFFFFF"/>
          </a:solidFill>
          <a:ln w="0">
            <a:solidFill>
              <a:srgbClr val="FFFFFF"/>
            </a:solidFill>
            <a:round/>
            <a:headEnd/>
            <a:tailEnd/>
          </a:ln>
        </p:spPr>
        <p:txBody>
          <a:bodyPr/>
          <a:lstStyle/>
          <a:p>
            <a:endParaRPr lang="en-GB" dirty="0">
              <a:solidFill>
                <a:srgbClr val="000000"/>
              </a:solidFill>
            </a:endParaRPr>
          </a:p>
        </p:txBody>
      </p:sp>
      <p:sp>
        <p:nvSpPr>
          <p:cNvPr id="54422" name="Freeform 150"/>
          <p:cNvSpPr>
            <a:spLocks/>
          </p:cNvSpPr>
          <p:nvPr/>
        </p:nvSpPr>
        <p:spPr bwMode="auto">
          <a:xfrm>
            <a:off x="3629025" y="5691188"/>
            <a:ext cx="58738" cy="14287"/>
          </a:xfrm>
          <a:custGeom>
            <a:avLst/>
            <a:gdLst>
              <a:gd name="T0" fmla="*/ 2147483647 w 40"/>
              <a:gd name="T1" fmla="*/ 0 h 9"/>
              <a:gd name="T2" fmla="*/ 2147483647 w 40"/>
              <a:gd name="T3" fmla="*/ 2147483647 h 9"/>
              <a:gd name="T4" fmla="*/ 2147483647 w 40"/>
              <a:gd name="T5" fmla="*/ 2147483647 h 9"/>
              <a:gd name="T6" fmla="*/ 0 w 40"/>
              <a:gd name="T7" fmla="*/ 2147483647 h 9"/>
              <a:gd name="T8" fmla="*/ 2147483647 w 40"/>
              <a:gd name="T9" fmla="*/ 2147483647 h 9"/>
              <a:gd name="T10" fmla="*/ 2147483647 w 40"/>
              <a:gd name="T11" fmla="*/ 2147483647 h 9"/>
              <a:gd name="T12" fmla="*/ 2147483647 w 40"/>
              <a:gd name="T13" fmla="*/ 0 h 9"/>
              <a:gd name="T14" fmla="*/ 0 60000 65536"/>
              <a:gd name="T15" fmla="*/ 0 60000 65536"/>
              <a:gd name="T16" fmla="*/ 0 60000 65536"/>
              <a:gd name="T17" fmla="*/ 0 60000 65536"/>
              <a:gd name="T18" fmla="*/ 0 60000 65536"/>
              <a:gd name="T19" fmla="*/ 0 60000 65536"/>
              <a:gd name="T20" fmla="*/ 0 60000 65536"/>
              <a:gd name="T21" fmla="*/ 0 w 40"/>
              <a:gd name="T22" fmla="*/ 0 h 9"/>
              <a:gd name="T23" fmla="*/ 40 w 40"/>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 h="9">
                <a:moveTo>
                  <a:pt x="40" y="0"/>
                </a:moveTo>
                <a:lnTo>
                  <a:pt x="22" y="5"/>
                </a:lnTo>
                <a:lnTo>
                  <a:pt x="11" y="5"/>
                </a:lnTo>
                <a:lnTo>
                  <a:pt x="0" y="9"/>
                </a:lnTo>
                <a:lnTo>
                  <a:pt x="29" y="9"/>
                </a:lnTo>
                <a:lnTo>
                  <a:pt x="36" y="5"/>
                </a:lnTo>
                <a:lnTo>
                  <a:pt x="40" y="0"/>
                </a:lnTo>
                <a:close/>
              </a:path>
            </a:pathLst>
          </a:custGeom>
          <a:solidFill>
            <a:srgbClr val="FFFFFF"/>
          </a:solidFill>
          <a:ln w="0">
            <a:solidFill>
              <a:srgbClr val="FFFFFF"/>
            </a:solidFill>
            <a:round/>
            <a:headEnd/>
            <a:tailEnd/>
          </a:ln>
        </p:spPr>
        <p:txBody>
          <a:bodyPr/>
          <a:lstStyle/>
          <a:p>
            <a:endParaRPr lang="en-GB" dirty="0">
              <a:solidFill>
                <a:srgbClr val="000000"/>
              </a:solidFill>
            </a:endParaRPr>
          </a:p>
        </p:txBody>
      </p:sp>
      <p:sp>
        <p:nvSpPr>
          <p:cNvPr id="54423" name="Freeform 151"/>
          <p:cNvSpPr>
            <a:spLocks/>
          </p:cNvSpPr>
          <p:nvPr/>
        </p:nvSpPr>
        <p:spPr bwMode="auto">
          <a:xfrm>
            <a:off x="3640138" y="5749925"/>
            <a:ext cx="9525" cy="231775"/>
          </a:xfrm>
          <a:custGeom>
            <a:avLst/>
            <a:gdLst>
              <a:gd name="T0" fmla="*/ 2147483647 w 7"/>
              <a:gd name="T1" fmla="*/ 0 h 146"/>
              <a:gd name="T2" fmla="*/ 2147483647 w 7"/>
              <a:gd name="T3" fmla="*/ 2147483647 h 146"/>
              <a:gd name="T4" fmla="*/ 0 w 7"/>
              <a:gd name="T5" fmla="*/ 2147483647 h 146"/>
              <a:gd name="T6" fmla="*/ 0 w 7"/>
              <a:gd name="T7" fmla="*/ 0 h 146"/>
              <a:gd name="T8" fmla="*/ 2147483647 w 7"/>
              <a:gd name="T9" fmla="*/ 0 h 146"/>
              <a:gd name="T10" fmla="*/ 0 60000 65536"/>
              <a:gd name="T11" fmla="*/ 0 60000 65536"/>
              <a:gd name="T12" fmla="*/ 0 60000 65536"/>
              <a:gd name="T13" fmla="*/ 0 60000 65536"/>
              <a:gd name="T14" fmla="*/ 0 60000 65536"/>
              <a:gd name="T15" fmla="*/ 0 w 7"/>
              <a:gd name="T16" fmla="*/ 0 h 146"/>
              <a:gd name="T17" fmla="*/ 7 w 7"/>
              <a:gd name="T18" fmla="*/ 146 h 146"/>
            </a:gdLst>
            <a:ahLst/>
            <a:cxnLst>
              <a:cxn ang="T10">
                <a:pos x="T0" y="T1"/>
              </a:cxn>
              <a:cxn ang="T11">
                <a:pos x="T2" y="T3"/>
              </a:cxn>
              <a:cxn ang="T12">
                <a:pos x="T4" y="T5"/>
              </a:cxn>
              <a:cxn ang="T13">
                <a:pos x="T6" y="T7"/>
              </a:cxn>
              <a:cxn ang="T14">
                <a:pos x="T8" y="T9"/>
              </a:cxn>
            </a:cxnLst>
            <a:rect l="T15" t="T16" r="T17" b="T18"/>
            <a:pathLst>
              <a:path w="7" h="146">
                <a:moveTo>
                  <a:pt x="7" y="0"/>
                </a:moveTo>
                <a:lnTo>
                  <a:pt x="7" y="141"/>
                </a:lnTo>
                <a:lnTo>
                  <a:pt x="0" y="146"/>
                </a:lnTo>
                <a:lnTo>
                  <a:pt x="0" y="0"/>
                </a:lnTo>
                <a:lnTo>
                  <a:pt x="7" y="0"/>
                </a:lnTo>
                <a:close/>
              </a:path>
            </a:pathLst>
          </a:custGeom>
          <a:solidFill>
            <a:srgbClr val="FFFFFF"/>
          </a:solidFill>
          <a:ln w="0">
            <a:solidFill>
              <a:srgbClr val="FFFFFF"/>
            </a:solidFill>
            <a:round/>
            <a:headEnd/>
            <a:tailEnd/>
          </a:ln>
        </p:spPr>
        <p:txBody>
          <a:bodyPr/>
          <a:lstStyle/>
          <a:p>
            <a:endParaRPr lang="en-GB" dirty="0">
              <a:solidFill>
                <a:srgbClr val="000000"/>
              </a:solidFill>
            </a:endParaRPr>
          </a:p>
        </p:txBody>
      </p:sp>
      <p:sp>
        <p:nvSpPr>
          <p:cNvPr id="54424" name="Freeform 152"/>
          <p:cNvSpPr>
            <a:spLocks/>
          </p:cNvSpPr>
          <p:nvPr/>
        </p:nvSpPr>
        <p:spPr bwMode="auto">
          <a:xfrm>
            <a:off x="3482975" y="4829175"/>
            <a:ext cx="442913" cy="728663"/>
          </a:xfrm>
          <a:custGeom>
            <a:avLst/>
            <a:gdLst>
              <a:gd name="T0" fmla="*/ 2147483647 w 302"/>
              <a:gd name="T1" fmla="*/ 2147483647 h 459"/>
              <a:gd name="T2" fmla="*/ 2147483647 w 302"/>
              <a:gd name="T3" fmla="*/ 2147483647 h 459"/>
              <a:gd name="T4" fmla="*/ 2147483647 w 302"/>
              <a:gd name="T5" fmla="*/ 2147483647 h 459"/>
              <a:gd name="T6" fmla="*/ 2147483647 w 302"/>
              <a:gd name="T7" fmla="*/ 2147483647 h 459"/>
              <a:gd name="T8" fmla="*/ 2147483647 w 302"/>
              <a:gd name="T9" fmla="*/ 2147483647 h 459"/>
              <a:gd name="T10" fmla="*/ 2147483647 w 302"/>
              <a:gd name="T11" fmla="*/ 2147483647 h 459"/>
              <a:gd name="T12" fmla="*/ 2147483647 w 302"/>
              <a:gd name="T13" fmla="*/ 2147483647 h 459"/>
              <a:gd name="T14" fmla="*/ 2147483647 w 302"/>
              <a:gd name="T15" fmla="*/ 2147483647 h 459"/>
              <a:gd name="T16" fmla="*/ 2147483647 w 302"/>
              <a:gd name="T17" fmla="*/ 2147483647 h 459"/>
              <a:gd name="T18" fmla="*/ 2147483647 w 302"/>
              <a:gd name="T19" fmla="*/ 2147483647 h 459"/>
              <a:gd name="T20" fmla="*/ 2147483647 w 302"/>
              <a:gd name="T21" fmla="*/ 2147483647 h 459"/>
              <a:gd name="T22" fmla="*/ 2147483647 w 302"/>
              <a:gd name="T23" fmla="*/ 2147483647 h 459"/>
              <a:gd name="T24" fmla="*/ 2147483647 w 302"/>
              <a:gd name="T25" fmla="*/ 2147483647 h 459"/>
              <a:gd name="T26" fmla="*/ 2147483647 w 302"/>
              <a:gd name="T27" fmla="*/ 2147483647 h 459"/>
              <a:gd name="T28" fmla="*/ 2147483647 w 302"/>
              <a:gd name="T29" fmla="*/ 2147483647 h 459"/>
              <a:gd name="T30" fmla="*/ 2147483647 w 302"/>
              <a:gd name="T31" fmla="*/ 2147483647 h 459"/>
              <a:gd name="T32" fmla="*/ 2147483647 w 302"/>
              <a:gd name="T33" fmla="*/ 2147483647 h 459"/>
              <a:gd name="T34" fmla="*/ 2147483647 w 302"/>
              <a:gd name="T35" fmla="*/ 2147483647 h 459"/>
              <a:gd name="T36" fmla="*/ 2147483647 w 302"/>
              <a:gd name="T37" fmla="*/ 2147483647 h 459"/>
              <a:gd name="T38" fmla="*/ 2147483647 w 302"/>
              <a:gd name="T39" fmla="*/ 2147483647 h 459"/>
              <a:gd name="T40" fmla="*/ 2147483647 w 302"/>
              <a:gd name="T41" fmla="*/ 2147483647 h 459"/>
              <a:gd name="T42" fmla="*/ 2147483647 w 302"/>
              <a:gd name="T43" fmla="*/ 2147483647 h 459"/>
              <a:gd name="T44" fmla="*/ 2147483647 w 302"/>
              <a:gd name="T45" fmla="*/ 2147483647 h 459"/>
              <a:gd name="T46" fmla="*/ 2147483647 w 302"/>
              <a:gd name="T47" fmla="*/ 2147483647 h 459"/>
              <a:gd name="T48" fmla="*/ 2147483647 w 302"/>
              <a:gd name="T49" fmla="*/ 2147483647 h 459"/>
              <a:gd name="T50" fmla="*/ 2147483647 w 302"/>
              <a:gd name="T51" fmla="*/ 2147483647 h 459"/>
              <a:gd name="T52" fmla="*/ 0 w 302"/>
              <a:gd name="T53" fmla="*/ 2147483647 h 459"/>
              <a:gd name="T54" fmla="*/ 2147483647 w 302"/>
              <a:gd name="T55" fmla="*/ 2147483647 h 459"/>
              <a:gd name="T56" fmla="*/ 2147483647 w 302"/>
              <a:gd name="T57" fmla="*/ 2147483647 h 459"/>
              <a:gd name="T58" fmla="*/ 2147483647 w 302"/>
              <a:gd name="T59" fmla="*/ 2147483647 h 459"/>
              <a:gd name="T60" fmla="*/ 2147483647 w 302"/>
              <a:gd name="T61" fmla="*/ 2147483647 h 459"/>
              <a:gd name="T62" fmla="*/ 2147483647 w 302"/>
              <a:gd name="T63" fmla="*/ 2147483647 h 459"/>
              <a:gd name="T64" fmla="*/ 2147483647 w 302"/>
              <a:gd name="T65" fmla="*/ 2147483647 h 459"/>
              <a:gd name="T66" fmla="*/ 2147483647 w 302"/>
              <a:gd name="T67" fmla="*/ 2147483647 h 459"/>
              <a:gd name="T68" fmla="*/ 2147483647 w 302"/>
              <a:gd name="T69" fmla="*/ 2147483647 h 459"/>
              <a:gd name="T70" fmla="*/ 2147483647 w 302"/>
              <a:gd name="T71" fmla="*/ 2147483647 h 459"/>
              <a:gd name="T72" fmla="*/ 2147483647 w 302"/>
              <a:gd name="T73" fmla="*/ 2147483647 h 459"/>
              <a:gd name="T74" fmla="*/ 2147483647 w 302"/>
              <a:gd name="T75" fmla="*/ 2147483647 h 459"/>
              <a:gd name="T76" fmla="*/ 2147483647 w 302"/>
              <a:gd name="T77" fmla="*/ 2147483647 h 45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02"/>
              <a:gd name="T118" fmla="*/ 0 h 459"/>
              <a:gd name="T119" fmla="*/ 302 w 302"/>
              <a:gd name="T120" fmla="*/ 459 h 459"/>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02" h="459">
                <a:moveTo>
                  <a:pt x="192" y="23"/>
                </a:moveTo>
                <a:lnTo>
                  <a:pt x="203" y="33"/>
                </a:lnTo>
                <a:lnTo>
                  <a:pt x="214" y="37"/>
                </a:lnTo>
                <a:lnTo>
                  <a:pt x="225" y="42"/>
                </a:lnTo>
                <a:lnTo>
                  <a:pt x="236" y="51"/>
                </a:lnTo>
                <a:lnTo>
                  <a:pt x="247" y="56"/>
                </a:lnTo>
                <a:lnTo>
                  <a:pt x="255" y="61"/>
                </a:lnTo>
                <a:lnTo>
                  <a:pt x="262" y="70"/>
                </a:lnTo>
                <a:lnTo>
                  <a:pt x="266" y="80"/>
                </a:lnTo>
                <a:lnTo>
                  <a:pt x="269" y="94"/>
                </a:lnTo>
                <a:lnTo>
                  <a:pt x="266" y="112"/>
                </a:lnTo>
                <a:lnTo>
                  <a:pt x="258" y="136"/>
                </a:lnTo>
                <a:lnTo>
                  <a:pt x="251" y="154"/>
                </a:lnTo>
                <a:lnTo>
                  <a:pt x="266" y="178"/>
                </a:lnTo>
                <a:lnTo>
                  <a:pt x="269" y="192"/>
                </a:lnTo>
                <a:lnTo>
                  <a:pt x="273" y="201"/>
                </a:lnTo>
                <a:lnTo>
                  <a:pt x="277" y="215"/>
                </a:lnTo>
                <a:lnTo>
                  <a:pt x="280" y="229"/>
                </a:lnTo>
                <a:lnTo>
                  <a:pt x="277" y="248"/>
                </a:lnTo>
                <a:lnTo>
                  <a:pt x="291" y="262"/>
                </a:lnTo>
                <a:lnTo>
                  <a:pt x="295" y="271"/>
                </a:lnTo>
                <a:lnTo>
                  <a:pt x="299" y="290"/>
                </a:lnTo>
                <a:lnTo>
                  <a:pt x="302" y="304"/>
                </a:lnTo>
                <a:lnTo>
                  <a:pt x="299" y="318"/>
                </a:lnTo>
                <a:lnTo>
                  <a:pt x="295" y="337"/>
                </a:lnTo>
                <a:lnTo>
                  <a:pt x="299" y="351"/>
                </a:lnTo>
                <a:lnTo>
                  <a:pt x="295" y="370"/>
                </a:lnTo>
                <a:lnTo>
                  <a:pt x="291" y="388"/>
                </a:lnTo>
                <a:lnTo>
                  <a:pt x="280" y="403"/>
                </a:lnTo>
                <a:lnTo>
                  <a:pt x="225" y="445"/>
                </a:lnTo>
                <a:lnTo>
                  <a:pt x="162" y="459"/>
                </a:lnTo>
                <a:lnTo>
                  <a:pt x="70" y="440"/>
                </a:lnTo>
                <a:lnTo>
                  <a:pt x="66" y="426"/>
                </a:lnTo>
                <a:lnTo>
                  <a:pt x="63" y="412"/>
                </a:lnTo>
                <a:lnTo>
                  <a:pt x="66" y="398"/>
                </a:lnTo>
                <a:lnTo>
                  <a:pt x="74" y="384"/>
                </a:lnTo>
                <a:lnTo>
                  <a:pt x="81" y="379"/>
                </a:lnTo>
                <a:lnTo>
                  <a:pt x="92" y="379"/>
                </a:lnTo>
                <a:lnTo>
                  <a:pt x="77" y="379"/>
                </a:lnTo>
                <a:lnTo>
                  <a:pt x="59" y="379"/>
                </a:lnTo>
                <a:lnTo>
                  <a:pt x="40" y="379"/>
                </a:lnTo>
                <a:lnTo>
                  <a:pt x="22" y="374"/>
                </a:lnTo>
                <a:lnTo>
                  <a:pt x="11" y="360"/>
                </a:lnTo>
                <a:lnTo>
                  <a:pt x="7" y="346"/>
                </a:lnTo>
                <a:lnTo>
                  <a:pt x="11" y="323"/>
                </a:lnTo>
                <a:lnTo>
                  <a:pt x="22" y="309"/>
                </a:lnTo>
                <a:lnTo>
                  <a:pt x="37" y="300"/>
                </a:lnTo>
                <a:lnTo>
                  <a:pt x="55" y="300"/>
                </a:lnTo>
                <a:lnTo>
                  <a:pt x="44" y="300"/>
                </a:lnTo>
                <a:lnTo>
                  <a:pt x="33" y="300"/>
                </a:lnTo>
                <a:lnTo>
                  <a:pt x="22" y="300"/>
                </a:lnTo>
                <a:lnTo>
                  <a:pt x="7" y="295"/>
                </a:lnTo>
                <a:lnTo>
                  <a:pt x="4" y="281"/>
                </a:lnTo>
                <a:lnTo>
                  <a:pt x="0" y="262"/>
                </a:lnTo>
                <a:lnTo>
                  <a:pt x="4" y="248"/>
                </a:lnTo>
                <a:lnTo>
                  <a:pt x="15" y="234"/>
                </a:lnTo>
                <a:lnTo>
                  <a:pt x="29" y="229"/>
                </a:lnTo>
                <a:lnTo>
                  <a:pt x="44" y="225"/>
                </a:lnTo>
                <a:lnTo>
                  <a:pt x="59" y="225"/>
                </a:lnTo>
                <a:lnTo>
                  <a:pt x="70" y="225"/>
                </a:lnTo>
                <a:lnTo>
                  <a:pt x="55" y="220"/>
                </a:lnTo>
                <a:lnTo>
                  <a:pt x="40" y="201"/>
                </a:lnTo>
                <a:lnTo>
                  <a:pt x="37" y="187"/>
                </a:lnTo>
                <a:lnTo>
                  <a:pt x="37" y="168"/>
                </a:lnTo>
                <a:lnTo>
                  <a:pt x="44" y="159"/>
                </a:lnTo>
                <a:lnTo>
                  <a:pt x="66" y="150"/>
                </a:lnTo>
                <a:lnTo>
                  <a:pt x="155" y="117"/>
                </a:lnTo>
                <a:lnTo>
                  <a:pt x="162" y="117"/>
                </a:lnTo>
                <a:lnTo>
                  <a:pt x="162" y="103"/>
                </a:lnTo>
                <a:lnTo>
                  <a:pt x="166" y="94"/>
                </a:lnTo>
                <a:lnTo>
                  <a:pt x="166" y="75"/>
                </a:lnTo>
                <a:lnTo>
                  <a:pt x="166" y="61"/>
                </a:lnTo>
                <a:lnTo>
                  <a:pt x="166" y="51"/>
                </a:lnTo>
                <a:lnTo>
                  <a:pt x="166" y="37"/>
                </a:lnTo>
                <a:lnTo>
                  <a:pt x="162" y="23"/>
                </a:lnTo>
                <a:lnTo>
                  <a:pt x="162" y="14"/>
                </a:lnTo>
                <a:lnTo>
                  <a:pt x="159" y="0"/>
                </a:lnTo>
                <a:lnTo>
                  <a:pt x="181" y="19"/>
                </a:lnTo>
                <a:lnTo>
                  <a:pt x="192" y="23"/>
                </a:lnTo>
                <a:close/>
              </a:path>
            </a:pathLst>
          </a:custGeom>
          <a:solidFill>
            <a:srgbClr val="FFC283"/>
          </a:solidFill>
          <a:ln w="0">
            <a:solidFill>
              <a:srgbClr val="000000"/>
            </a:solidFill>
            <a:round/>
            <a:headEnd/>
            <a:tailEnd/>
          </a:ln>
        </p:spPr>
        <p:txBody>
          <a:bodyPr/>
          <a:lstStyle/>
          <a:p>
            <a:endParaRPr lang="en-GB" dirty="0">
              <a:solidFill>
                <a:srgbClr val="000000"/>
              </a:solidFill>
            </a:endParaRPr>
          </a:p>
        </p:txBody>
      </p:sp>
      <p:sp>
        <p:nvSpPr>
          <p:cNvPr id="54425" name="Freeform 153"/>
          <p:cNvSpPr>
            <a:spLocks/>
          </p:cNvSpPr>
          <p:nvPr/>
        </p:nvSpPr>
        <p:spPr bwMode="auto">
          <a:xfrm>
            <a:off x="3602038" y="5119688"/>
            <a:ext cx="195262" cy="58737"/>
          </a:xfrm>
          <a:custGeom>
            <a:avLst/>
            <a:gdLst>
              <a:gd name="T0" fmla="*/ 0 w 133"/>
              <a:gd name="T1" fmla="*/ 2147483647 h 37"/>
              <a:gd name="T2" fmla="*/ 2147483647 w 133"/>
              <a:gd name="T3" fmla="*/ 2147483647 h 37"/>
              <a:gd name="T4" fmla="*/ 2147483647 w 133"/>
              <a:gd name="T5" fmla="*/ 2147483647 h 37"/>
              <a:gd name="T6" fmla="*/ 2147483647 w 133"/>
              <a:gd name="T7" fmla="*/ 2147483647 h 37"/>
              <a:gd name="T8" fmla="*/ 2147483647 w 133"/>
              <a:gd name="T9" fmla="*/ 2147483647 h 37"/>
              <a:gd name="T10" fmla="*/ 2147483647 w 133"/>
              <a:gd name="T11" fmla="*/ 0 h 37"/>
              <a:gd name="T12" fmla="*/ 0 60000 65536"/>
              <a:gd name="T13" fmla="*/ 0 60000 65536"/>
              <a:gd name="T14" fmla="*/ 0 60000 65536"/>
              <a:gd name="T15" fmla="*/ 0 60000 65536"/>
              <a:gd name="T16" fmla="*/ 0 60000 65536"/>
              <a:gd name="T17" fmla="*/ 0 60000 65536"/>
              <a:gd name="T18" fmla="*/ 0 w 133"/>
              <a:gd name="T19" fmla="*/ 0 h 37"/>
              <a:gd name="T20" fmla="*/ 133 w 133"/>
              <a:gd name="T21" fmla="*/ 37 h 37"/>
            </a:gdLst>
            <a:ahLst/>
            <a:cxnLst>
              <a:cxn ang="T12">
                <a:pos x="T0" y="T1"/>
              </a:cxn>
              <a:cxn ang="T13">
                <a:pos x="T2" y="T3"/>
              </a:cxn>
              <a:cxn ang="T14">
                <a:pos x="T4" y="T5"/>
              </a:cxn>
              <a:cxn ang="T15">
                <a:pos x="T6" y="T7"/>
              </a:cxn>
              <a:cxn ang="T16">
                <a:pos x="T8" y="T9"/>
              </a:cxn>
              <a:cxn ang="T17">
                <a:pos x="T10" y="T11"/>
              </a:cxn>
            </a:cxnLst>
            <a:rect l="T18" t="T19" r="T20" b="T21"/>
            <a:pathLst>
              <a:path w="133" h="37">
                <a:moveTo>
                  <a:pt x="0" y="37"/>
                </a:moveTo>
                <a:lnTo>
                  <a:pt x="19" y="37"/>
                </a:lnTo>
                <a:lnTo>
                  <a:pt x="37" y="32"/>
                </a:lnTo>
                <a:lnTo>
                  <a:pt x="55" y="32"/>
                </a:lnTo>
                <a:lnTo>
                  <a:pt x="74" y="28"/>
                </a:lnTo>
                <a:lnTo>
                  <a:pt x="133"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426" name="Freeform 154"/>
          <p:cNvSpPr>
            <a:spLocks/>
          </p:cNvSpPr>
          <p:nvPr/>
        </p:nvSpPr>
        <p:spPr bwMode="auto">
          <a:xfrm>
            <a:off x="3563938" y="5283200"/>
            <a:ext cx="249237" cy="28575"/>
          </a:xfrm>
          <a:custGeom>
            <a:avLst/>
            <a:gdLst>
              <a:gd name="T0" fmla="*/ 0 w 170"/>
              <a:gd name="T1" fmla="*/ 2147483647 h 18"/>
              <a:gd name="T2" fmla="*/ 2147483647 w 170"/>
              <a:gd name="T3" fmla="*/ 2147483647 h 18"/>
              <a:gd name="T4" fmla="*/ 2147483647 w 170"/>
              <a:gd name="T5" fmla="*/ 2147483647 h 18"/>
              <a:gd name="T6" fmla="*/ 2147483647 w 170"/>
              <a:gd name="T7" fmla="*/ 2147483647 h 18"/>
              <a:gd name="T8" fmla="*/ 2147483647 w 170"/>
              <a:gd name="T9" fmla="*/ 2147483647 h 18"/>
              <a:gd name="T10" fmla="*/ 2147483647 w 170"/>
              <a:gd name="T11" fmla="*/ 2147483647 h 18"/>
              <a:gd name="T12" fmla="*/ 2147483647 w 170"/>
              <a:gd name="T13" fmla="*/ 2147483647 h 18"/>
              <a:gd name="T14" fmla="*/ 2147483647 w 170"/>
              <a:gd name="T15" fmla="*/ 2147483647 h 18"/>
              <a:gd name="T16" fmla="*/ 2147483647 w 170"/>
              <a:gd name="T17" fmla="*/ 2147483647 h 18"/>
              <a:gd name="T18" fmla="*/ 2147483647 w 170"/>
              <a:gd name="T19" fmla="*/ 2147483647 h 18"/>
              <a:gd name="T20" fmla="*/ 2147483647 w 170"/>
              <a:gd name="T21" fmla="*/ 2147483647 h 18"/>
              <a:gd name="T22" fmla="*/ 2147483647 w 170"/>
              <a:gd name="T23" fmla="*/ 2147483647 h 18"/>
              <a:gd name="T24" fmla="*/ 2147483647 w 170"/>
              <a:gd name="T25" fmla="*/ 0 h 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0"/>
              <a:gd name="T40" fmla="*/ 0 h 18"/>
              <a:gd name="T41" fmla="*/ 170 w 170"/>
              <a:gd name="T42" fmla="*/ 18 h 1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0" h="18">
                <a:moveTo>
                  <a:pt x="0" y="14"/>
                </a:moveTo>
                <a:lnTo>
                  <a:pt x="15" y="14"/>
                </a:lnTo>
                <a:lnTo>
                  <a:pt x="30" y="18"/>
                </a:lnTo>
                <a:lnTo>
                  <a:pt x="48" y="18"/>
                </a:lnTo>
                <a:lnTo>
                  <a:pt x="63" y="18"/>
                </a:lnTo>
                <a:lnTo>
                  <a:pt x="78" y="18"/>
                </a:lnTo>
                <a:lnTo>
                  <a:pt x="96" y="18"/>
                </a:lnTo>
                <a:lnTo>
                  <a:pt x="111" y="14"/>
                </a:lnTo>
                <a:lnTo>
                  <a:pt x="129" y="14"/>
                </a:lnTo>
                <a:lnTo>
                  <a:pt x="140" y="9"/>
                </a:lnTo>
                <a:lnTo>
                  <a:pt x="152" y="4"/>
                </a:lnTo>
                <a:lnTo>
                  <a:pt x="163" y="4"/>
                </a:lnTo>
                <a:lnTo>
                  <a:pt x="17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427" name="Freeform 155"/>
          <p:cNvSpPr>
            <a:spLocks/>
          </p:cNvSpPr>
          <p:nvPr/>
        </p:nvSpPr>
        <p:spPr bwMode="auto">
          <a:xfrm>
            <a:off x="3629025" y="5386388"/>
            <a:ext cx="209550" cy="44450"/>
          </a:xfrm>
          <a:custGeom>
            <a:avLst/>
            <a:gdLst>
              <a:gd name="T0" fmla="*/ 0 w 143"/>
              <a:gd name="T1" fmla="*/ 2147483647 h 28"/>
              <a:gd name="T2" fmla="*/ 2147483647 w 143"/>
              <a:gd name="T3" fmla="*/ 2147483647 h 28"/>
              <a:gd name="T4" fmla="*/ 2147483647 w 143"/>
              <a:gd name="T5" fmla="*/ 2147483647 h 28"/>
              <a:gd name="T6" fmla="*/ 2147483647 w 143"/>
              <a:gd name="T7" fmla="*/ 0 h 28"/>
              <a:gd name="T8" fmla="*/ 0 60000 65536"/>
              <a:gd name="T9" fmla="*/ 0 60000 65536"/>
              <a:gd name="T10" fmla="*/ 0 60000 65536"/>
              <a:gd name="T11" fmla="*/ 0 60000 65536"/>
              <a:gd name="T12" fmla="*/ 0 w 143"/>
              <a:gd name="T13" fmla="*/ 0 h 28"/>
              <a:gd name="T14" fmla="*/ 143 w 143"/>
              <a:gd name="T15" fmla="*/ 28 h 28"/>
            </a:gdLst>
            <a:ahLst/>
            <a:cxnLst>
              <a:cxn ang="T8">
                <a:pos x="T0" y="T1"/>
              </a:cxn>
              <a:cxn ang="T9">
                <a:pos x="T2" y="T3"/>
              </a:cxn>
              <a:cxn ang="T10">
                <a:pos x="T4" y="T5"/>
              </a:cxn>
              <a:cxn ang="T11">
                <a:pos x="T6" y="T7"/>
              </a:cxn>
            </a:cxnLst>
            <a:rect l="T12" t="T13" r="T14" b="T15"/>
            <a:pathLst>
              <a:path w="143" h="28">
                <a:moveTo>
                  <a:pt x="0" y="23"/>
                </a:moveTo>
                <a:lnTo>
                  <a:pt x="62" y="28"/>
                </a:lnTo>
                <a:lnTo>
                  <a:pt x="118" y="14"/>
                </a:lnTo>
                <a:lnTo>
                  <a:pt x="143"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428" name="Freeform 156"/>
          <p:cNvSpPr>
            <a:spLocks/>
          </p:cNvSpPr>
          <p:nvPr/>
        </p:nvSpPr>
        <p:spPr bwMode="auto">
          <a:xfrm>
            <a:off x="3494088" y="5200650"/>
            <a:ext cx="69850" cy="88900"/>
          </a:xfrm>
          <a:custGeom>
            <a:avLst/>
            <a:gdLst>
              <a:gd name="T0" fmla="*/ 2147483647 w 48"/>
              <a:gd name="T1" fmla="*/ 2147483647 h 56"/>
              <a:gd name="T2" fmla="*/ 2147483647 w 48"/>
              <a:gd name="T3" fmla="*/ 0 h 56"/>
              <a:gd name="T4" fmla="*/ 2147483647 w 48"/>
              <a:gd name="T5" fmla="*/ 2147483647 h 56"/>
              <a:gd name="T6" fmla="*/ 2147483647 w 48"/>
              <a:gd name="T7" fmla="*/ 2147483647 h 56"/>
              <a:gd name="T8" fmla="*/ 2147483647 w 48"/>
              <a:gd name="T9" fmla="*/ 2147483647 h 56"/>
              <a:gd name="T10" fmla="*/ 2147483647 w 48"/>
              <a:gd name="T11" fmla="*/ 2147483647 h 56"/>
              <a:gd name="T12" fmla="*/ 2147483647 w 48"/>
              <a:gd name="T13" fmla="*/ 2147483647 h 56"/>
              <a:gd name="T14" fmla="*/ 2147483647 w 48"/>
              <a:gd name="T15" fmla="*/ 2147483647 h 56"/>
              <a:gd name="T16" fmla="*/ 2147483647 w 48"/>
              <a:gd name="T17" fmla="*/ 2147483647 h 56"/>
              <a:gd name="T18" fmla="*/ 2147483647 w 48"/>
              <a:gd name="T19" fmla="*/ 2147483647 h 56"/>
              <a:gd name="T20" fmla="*/ 2147483647 w 48"/>
              <a:gd name="T21" fmla="*/ 2147483647 h 56"/>
              <a:gd name="T22" fmla="*/ 2147483647 w 48"/>
              <a:gd name="T23" fmla="*/ 2147483647 h 56"/>
              <a:gd name="T24" fmla="*/ 0 w 48"/>
              <a:gd name="T25" fmla="*/ 2147483647 h 56"/>
              <a:gd name="T26" fmla="*/ 0 w 48"/>
              <a:gd name="T27" fmla="*/ 2147483647 h 56"/>
              <a:gd name="T28" fmla="*/ 2147483647 w 48"/>
              <a:gd name="T29" fmla="*/ 2147483647 h 56"/>
              <a:gd name="T30" fmla="*/ 2147483647 w 48"/>
              <a:gd name="T31" fmla="*/ 2147483647 h 56"/>
              <a:gd name="T32" fmla="*/ 2147483647 w 48"/>
              <a:gd name="T33" fmla="*/ 2147483647 h 56"/>
              <a:gd name="T34" fmla="*/ 2147483647 w 48"/>
              <a:gd name="T35" fmla="*/ 2147483647 h 56"/>
              <a:gd name="T36" fmla="*/ 2147483647 w 48"/>
              <a:gd name="T37" fmla="*/ 2147483647 h 56"/>
              <a:gd name="T38" fmla="*/ 2147483647 w 48"/>
              <a:gd name="T39" fmla="*/ 2147483647 h 5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56"/>
              <a:gd name="T62" fmla="*/ 48 w 48"/>
              <a:gd name="T63" fmla="*/ 56 h 5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56">
                <a:moveTo>
                  <a:pt x="15" y="5"/>
                </a:moveTo>
                <a:lnTo>
                  <a:pt x="37" y="0"/>
                </a:lnTo>
                <a:lnTo>
                  <a:pt x="45" y="9"/>
                </a:lnTo>
                <a:lnTo>
                  <a:pt x="45" y="19"/>
                </a:lnTo>
                <a:lnTo>
                  <a:pt x="48" y="28"/>
                </a:lnTo>
                <a:lnTo>
                  <a:pt x="45" y="33"/>
                </a:lnTo>
                <a:lnTo>
                  <a:pt x="45" y="42"/>
                </a:lnTo>
                <a:lnTo>
                  <a:pt x="45" y="52"/>
                </a:lnTo>
                <a:lnTo>
                  <a:pt x="41" y="56"/>
                </a:lnTo>
                <a:lnTo>
                  <a:pt x="4" y="56"/>
                </a:lnTo>
                <a:lnTo>
                  <a:pt x="4" y="52"/>
                </a:lnTo>
                <a:lnTo>
                  <a:pt x="4" y="42"/>
                </a:lnTo>
                <a:lnTo>
                  <a:pt x="0" y="37"/>
                </a:lnTo>
                <a:lnTo>
                  <a:pt x="0" y="28"/>
                </a:lnTo>
                <a:lnTo>
                  <a:pt x="4" y="23"/>
                </a:lnTo>
                <a:lnTo>
                  <a:pt x="4" y="19"/>
                </a:lnTo>
                <a:lnTo>
                  <a:pt x="8" y="9"/>
                </a:lnTo>
                <a:lnTo>
                  <a:pt x="15" y="5"/>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429" name="Freeform 157"/>
          <p:cNvSpPr>
            <a:spLocks/>
          </p:cNvSpPr>
          <p:nvPr/>
        </p:nvSpPr>
        <p:spPr bwMode="auto">
          <a:xfrm>
            <a:off x="3509963" y="5327650"/>
            <a:ext cx="76200" cy="95250"/>
          </a:xfrm>
          <a:custGeom>
            <a:avLst/>
            <a:gdLst>
              <a:gd name="T0" fmla="*/ 2147483647 w 52"/>
              <a:gd name="T1" fmla="*/ 0 h 60"/>
              <a:gd name="T2" fmla="*/ 2147483647 w 52"/>
              <a:gd name="T3" fmla="*/ 0 h 60"/>
              <a:gd name="T4" fmla="*/ 2147483647 w 52"/>
              <a:gd name="T5" fmla="*/ 2147483647 h 60"/>
              <a:gd name="T6" fmla="*/ 2147483647 w 52"/>
              <a:gd name="T7" fmla="*/ 2147483647 h 60"/>
              <a:gd name="T8" fmla="*/ 2147483647 w 52"/>
              <a:gd name="T9" fmla="*/ 2147483647 h 60"/>
              <a:gd name="T10" fmla="*/ 2147483647 w 52"/>
              <a:gd name="T11" fmla="*/ 2147483647 h 60"/>
              <a:gd name="T12" fmla="*/ 2147483647 w 52"/>
              <a:gd name="T13" fmla="*/ 2147483647 h 60"/>
              <a:gd name="T14" fmla="*/ 2147483647 w 52"/>
              <a:gd name="T15" fmla="*/ 2147483647 h 60"/>
              <a:gd name="T16" fmla="*/ 2147483647 w 52"/>
              <a:gd name="T17" fmla="*/ 2147483647 h 60"/>
              <a:gd name="T18" fmla="*/ 0 w 52"/>
              <a:gd name="T19" fmla="*/ 2147483647 h 60"/>
              <a:gd name="T20" fmla="*/ 0 w 52"/>
              <a:gd name="T21" fmla="*/ 2147483647 h 60"/>
              <a:gd name="T22" fmla="*/ 0 w 52"/>
              <a:gd name="T23" fmla="*/ 2147483647 h 60"/>
              <a:gd name="T24" fmla="*/ 0 w 52"/>
              <a:gd name="T25" fmla="*/ 2147483647 h 60"/>
              <a:gd name="T26" fmla="*/ 0 w 52"/>
              <a:gd name="T27" fmla="*/ 2147483647 h 60"/>
              <a:gd name="T28" fmla="*/ 0 w 52"/>
              <a:gd name="T29" fmla="*/ 2147483647 h 60"/>
              <a:gd name="T30" fmla="*/ 2147483647 w 52"/>
              <a:gd name="T31" fmla="*/ 2147483647 h 60"/>
              <a:gd name="T32" fmla="*/ 2147483647 w 52"/>
              <a:gd name="T33" fmla="*/ 2147483647 h 60"/>
              <a:gd name="T34" fmla="*/ 2147483647 w 52"/>
              <a:gd name="T35" fmla="*/ 0 h 60"/>
              <a:gd name="T36" fmla="*/ 2147483647 w 52"/>
              <a:gd name="T37" fmla="*/ 0 h 60"/>
              <a:gd name="T38" fmla="*/ 2147483647 w 52"/>
              <a:gd name="T39" fmla="*/ 0 h 6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2"/>
              <a:gd name="T61" fmla="*/ 0 h 60"/>
              <a:gd name="T62" fmla="*/ 52 w 52"/>
              <a:gd name="T63" fmla="*/ 60 h 6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2" h="60">
                <a:moveTo>
                  <a:pt x="30" y="0"/>
                </a:moveTo>
                <a:lnTo>
                  <a:pt x="45" y="0"/>
                </a:lnTo>
                <a:lnTo>
                  <a:pt x="48" y="9"/>
                </a:lnTo>
                <a:lnTo>
                  <a:pt x="48" y="18"/>
                </a:lnTo>
                <a:lnTo>
                  <a:pt x="52" y="28"/>
                </a:lnTo>
                <a:lnTo>
                  <a:pt x="48" y="37"/>
                </a:lnTo>
                <a:lnTo>
                  <a:pt x="48" y="42"/>
                </a:lnTo>
                <a:lnTo>
                  <a:pt x="45" y="51"/>
                </a:lnTo>
                <a:lnTo>
                  <a:pt x="41" y="60"/>
                </a:lnTo>
                <a:lnTo>
                  <a:pt x="0" y="56"/>
                </a:lnTo>
                <a:lnTo>
                  <a:pt x="0" y="46"/>
                </a:lnTo>
                <a:lnTo>
                  <a:pt x="0" y="42"/>
                </a:lnTo>
                <a:lnTo>
                  <a:pt x="0" y="32"/>
                </a:lnTo>
                <a:lnTo>
                  <a:pt x="0" y="28"/>
                </a:lnTo>
                <a:lnTo>
                  <a:pt x="0" y="18"/>
                </a:lnTo>
                <a:lnTo>
                  <a:pt x="4" y="14"/>
                </a:lnTo>
                <a:lnTo>
                  <a:pt x="4" y="4"/>
                </a:lnTo>
                <a:lnTo>
                  <a:pt x="3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430" name="Freeform 158"/>
          <p:cNvSpPr>
            <a:spLocks/>
          </p:cNvSpPr>
          <p:nvPr/>
        </p:nvSpPr>
        <p:spPr bwMode="auto">
          <a:xfrm>
            <a:off x="3579813" y="5453063"/>
            <a:ext cx="87312" cy="88900"/>
          </a:xfrm>
          <a:custGeom>
            <a:avLst/>
            <a:gdLst>
              <a:gd name="T0" fmla="*/ 2147483647 w 59"/>
              <a:gd name="T1" fmla="*/ 0 h 56"/>
              <a:gd name="T2" fmla="*/ 2147483647 w 59"/>
              <a:gd name="T3" fmla="*/ 2147483647 h 56"/>
              <a:gd name="T4" fmla="*/ 2147483647 w 59"/>
              <a:gd name="T5" fmla="*/ 2147483647 h 56"/>
              <a:gd name="T6" fmla="*/ 2147483647 w 59"/>
              <a:gd name="T7" fmla="*/ 2147483647 h 56"/>
              <a:gd name="T8" fmla="*/ 2147483647 w 59"/>
              <a:gd name="T9" fmla="*/ 2147483647 h 56"/>
              <a:gd name="T10" fmla="*/ 2147483647 w 59"/>
              <a:gd name="T11" fmla="*/ 2147483647 h 56"/>
              <a:gd name="T12" fmla="*/ 2147483647 w 59"/>
              <a:gd name="T13" fmla="*/ 2147483647 h 56"/>
              <a:gd name="T14" fmla="*/ 2147483647 w 59"/>
              <a:gd name="T15" fmla="*/ 2147483647 h 56"/>
              <a:gd name="T16" fmla="*/ 2147483647 w 59"/>
              <a:gd name="T17" fmla="*/ 2147483647 h 56"/>
              <a:gd name="T18" fmla="*/ 2147483647 w 59"/>
              <a:gd name="T19" fmla="*/ 2147483647 h 56"/>
              <a:gd name="T20" fmla="*/ 0 w 59"/>
              <a:gd name="T21" fmla="*/ 2147483647 h 56"/>
              <a:gd name="T22" fmla="*/ 0 w 59"/>
              <a:gd name="T23" fmla="*/ 2147483647 h 56"/>
              <a:gd name="T24" fmla="*/ 2147483647 w 59"/>
              <a:gd name="T25" fmla="*/ 2147483647 h 56"/>
              <a:gd name="T26" fmla="*/ 2147483647 w 59"/>
              <a:gd name="T27" fmla="*/ 2147483647 h 56"/>
              <a:gd name="T28" fmla="*/ 2147483647 w 59"/>
              <a:gd name="T29" fmla="*/ 0 h 56"/>
              <a:gd name="T30" fmla="*/ 2147483647 w 59"/>
              <a:gd name="T31" fmla="*/ 0 h 56"/>
              <a:gd name="T32" fmla="*/ 2147483647 w 59"/>
              <a:gd name="T33" fmla="*/ 0 h 5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9"/>
              <a:gd name="T52" fmla="*/ 0 h 56"/>
              <a:gd name="T53" fmla="*/ 59 w 59"/>
              <a:gd name="T54" fmla="*/ 56 h 5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9" h="56">
                <a:moveTo>
                  <a:pt x="37" y="0"/>
                </a:moveTo>
                <a:lnTo>
                  <a:pt x="52" y="5"/>
                </a:lnTo>
                <a:lnTo>
                  <a:pt x="59" y="14"/>
                </a:lnTo>
                <a:lnTo>
                  <a:pt x="59" y="19"/>
                </a:lnTo>
                <a:lnTo>
                  <a:pt x="59" y="28"/>
                </a:lnTo>
                <a:lnTo>
                  <a:pt x="59" y="33"/>
                </a:lnTo>
                <a:lnTo>
                  <a:pt x="56" y="42"/>
                </a:lnTo>
                <a:lnTo>
                  <a:pt x="52" y="47"/>
                </a:lnTo>
                <a:lnTo>
                  <a:pt x="48" y="56"/>
                </a:lnTo>
                <a:lnTo>
                  <a:pt x="4" y="42"/>
                </a:lnTo>
                <a:lnTo>
                  <a:pt x="0" y="33"/>
                </a:lnTo>
                <a:lnTo>
                  <a:pt x="0" y="19"/>
                </a:lnTo>
                <a:lnTo>
                  <a:pt x="4" y="14"/>
                </a:lnTo>
                <a:lnTo>
                  <a:pt x="8" y="5"/>
                </a:lnTo>
                <a:lnTo>
                  <a:pt x="37"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
        <p:nvSpPr>
          <p:cNvPr id="54431" name="Freeform 159"/>
          <p:cNvSpPr>
            <a:spLocks/>
          </p:cNvSpPr>
          <p:nvPr/>
        </p:nvSpPr>
        <p:spPr bwMode="auto">
          <a:xfrm>
            <a:off x="3559175" y="5089525"/>
            <a:ext cx="58738" cy="74613"/>
          </a:xfrm>
          <a:custGeom>
            <a:avLst/>
            <a:gdLst>
              <a:gd name="T0" fmla="*/ 2147483647 w 40"/>
              <a:gd name="T1" fmla="*/ 0 h 47"/>
              <a:gd name="T2" fmla="*/ 2147483647 w 40"/>
              <a:gd name="T3" fmla="*/ 0 h 47"/>
              <a:gd name="T4" fmla="*/ 2147483647 w 40"/>
              <a:gd name="T5" fmla="*/ 2147483647 h 47"/>
              <a:gd name="T6" fmla="*/ 2147483647 w 40"/>
              <a:gd name="T7" fmla="*/ 2147483647 h 47"/>
              <a:gd name="T8" fmla="*/ 2147483647 w 40"/>
              <a:gd name="T9" fmla="*/ 2147483647 h 47"/>
              <a:gd name="T10" fmla="*/ 2147483647 w 40"/>
              <a:gd name="T11" fmla="*/ 2147483647 h 47"/>
              <a:gd name="T12" fmla="*/ 2147483647 w 40"/>
              <a:gd name="T13" fmla="*/ 2147483647 h 47"/>
              <a:gd name="T14" fmla="*/ 2147483647 w 40"/>
              <a:gd name="T15" fmla="*/ 2147483647 h 47"/>
              <a:gd name="T16" fmla="*/ 2147483647 w 40"/>
              <a:gd name="T17" fmla="*/ 2147483647 h 47"/>
              <a:gd name="T18" fmla="*/ 2147483647 w 40"/>
              <a:gd name="T19" fmla="*/ 2147483647 h 47"/>
              <a:gd name="T20" fmla="*/ 0 w 40"/>
              <a:gd name="T21" fmla="*/ 2147483647 h 47"/>
              <a:gd name="T22" fmla="*/ 0 w 40"/>
              <a:gd name="T23" fmla="*/ 2147483647 h 47"/>
              <a:gd name="T24" fmla="*/ 0 w 40"/>
              <a:gd name="T25" fmla="*/ 2147483647 h 47"/>
              <a:gd name="T26" fmla="*/ 0 w 40"/>
              <a:gd name="T27" fmla="*/ 2147483647 h 47"/>
              <a:gd name="T28" fmla="*/ 0 w 40"/>
              <a:gd name="T29" fmla="*/ 2147483647 h 47"/>
              <a:gd name="T30" fmla="*/ 0 w 40"/>
              <a:gd name="T31" fmla="*/ 2147483647 h 47"/>
              <a:gd name="T32" fmla="*/ 2147483647 w 40"/>
              <a:gd name="T33" fmla="*/ 2147483647 h 47"/>
              <a:gd name="T34" fmla="*/ 2147483647 w 40"/>
              <a:gd name="T35" fmla="*/ 0 h 47"/>
              <a:gd name="T36" fmla="*/ 2147483647 w 40"/>
              <a:gd name="T37" fmla="*/ 0 h 47"/>
              <a:gd name="T38" fmla="*/ 2147483647 w 40"/>
              <a:gd name="T39" fmla="*/ 0 h 4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
              <a:gd name="T61" fmla="*/ 0 h 47"/>
              <a:gd name="T62" fmla="*/ 40 w 40"/>
              <a:gd name="T63" fmla="*/ 47 h 4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 h="47">
                <a:moveTo>
                  <a:pt x="18" y="0"/>
                </a:moveTo>
                <a:lnTo>
                  <a:pt x="33" y="0"/>
                </a:lnTo>
                <a:lnTo>
                  <a:pt x="36" y="4"/>
                </a:lnTo>
                <a:lnTo>
                  <a:pt x="40" y="9"/>
                </a:lnTo>
                <a:lnTo>
                  <a:pt x="40" y="19"/>
                </a:lnTo>
                <a:lnTo>
                  <a:pt x="40" y="28"/>
                </a:lnTo>
                <a:lnTo>
                  <a:pt x="40" y="37"/>
                </a:lnTo>
                <a:lnTo>
                  <a:pt x="36" y="42"/>
                </a:lnTo>
                <a:lnTo>
                  <a:pt x="36" y="47"/>
                </a:lnTo>
                <a:lnTo>
                  <a:pt x="7" y="42"/>
                </a:lnTo>
                <a:lnTo>
                  <a:pt x="0" y="42"/>
                </a:lnTo>
                <a:lnTo>
                  <a:pt x="0" y="37"/>
                </a:lnTo>
                <a:lnTo>
                  <a:pt x="0" y="28"/>
                </a:lnTo>
                <a:lnTo>
                  <a:pt x="0" y="23"/>
                </a:lnTo>
                <a:lnTo>
                  <a:pt x="0" y="19"/>
                </a:lnTo>
                <a:lnTo>
                  <a:pt x="0" y="9"/>
                </a:lnTo>
                <a:lnTo>
                  <a:pt x="3" y="4"/>
                </a:lnTo>
                <a:lnTo>
                  <a:pt x="18"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solidFill>
                <a:srgbClr val="000000"/>
              </a:solidFill>
            </a:endParaRPr>
          </a:p>
        </p:txBody>
      </p:sp>
    </p:spTree>
    <p:extLst>
      <p:ext uri="{BB962C8B-B14F-4D97-AF65-F5344CB8AC3E}">
        <p14:creationId xmlns:p14="http://schemas.microsoft.com/office/powerpoint/2010/main" val="2434967052"/>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TextBox 3"/>
          <p:cNvSpPr txBox="1"/>
          <p:nvPr/>
        </p:nvSpPr>
        <p:spPr>
          <a:xfrm>
            <a:off x="3592780" y="6364595"/>
            <a:ext cx="5393015" cy="400110"/>
          </a:xfrm>
          <a:prstGeom prst="rect">
            <a:avLst/>
          </a:prstGeom>
          <a:solidFill>
            <a:srgbClr val="0070C0"/>
          </a:solidFill>
        </p:spPr>
        <p:style>
          <a:lnRef idx="0">
            <a:schemeClr val="accent6"/>
          </a:lnRef>
          <a:fillRef idx="3">
            <a:schemeClr val="accent6"/>
          </a:fillRef>
          <a:effectRef idx="3">
            <a:schemeClr val="accent6"/>
          </a:effectRef>
          <a:fontRef idx="minor">
            <a:schemeClr val="lt1"/>
          </a:fontRef>
        </p:style>
        <p:txBody>
          <a:bodyPr wrap="none">
            <a:spAutoFit/>
          </a:bodyPr>
          <a:lstStyle/>
          <a:p>
            <a:pPr>
              <a:defRPr/>
            </a:pPr>
            <a:r>
              <a:rPr lang="en-GB" sz="2000" dirty="0">
                <a:solidFill>
                  <a:srgbClr val="FFFFFF"/>
                </a:solidFill>
              </a:rPr>
              <a:t>Standard documentation available on staff net</a:t>
            </a:r>
          </a:p>
        </p:txBody>
      </p:sp>
      <p:sp>
        <p:nvSpPr>
          <p:cNvPr id="2" name="Rectangle 1"/>
          <p:cNvSpPr/>
          <p:nvPr/>
        </p:nvSpPr>
        <p:spPr>
          <a:xfrm>
            <a:off x="276225" y="193675"/>
            <a:ext cx="8569325" cy="6370638"/>
          </a:xfrm>
          <a:prstGeom prst="rect">
            <a:avLst/>
          </a:prstGeom>
        </p:spPr>
        <p:txBody>
          <a:bodyPr>
            <a:spAutoFit/>
          </a:bodyPr>
          <a:lstStyle/>
          <a:p>
            <a:pPr algn="l">
              <a:defRPr/>
            </a:pPr>
            <a:r>
              <a:rPr lang="en-GB" sz="2000" b="1" dirty="0">
                <a:solidFill>
                  <a:srgbClr val="000000"/>
                </a:solidFill>
                <a:latin typeface="Arial" charset="0"/>
              </a:rPr>
              <a:t>Dispensations</a:t>
            </a:r>
          </a:p>
          <a:p>
            <a:pPr algn="l">
              <a:defRPr/>
            </a:pPr>
            <a:endParaRPr lang="en-GB" sz="2000" dirty="0">
              <a:solidFill>
                <a:srgbClr val="000000"/>
              </a:solidFill>
              <a:latin typeface="Arial" charset="0"/>
            </a:endParaRPr>
          </a:p>
          <a:p>
            <a:pPr marL="285750" indent="-285750" algn="l">
              <a:buFont typeface="Arial" panose="020B0604020202020204" pitchFamily="34" charset="0"/>
              <a:buChar char="•"/>
              <a:defRPr/>
            </a:pPr>
            <a:r>
              <a:rPr lang="en-GB" sz="2000" dirty="0">
                <a:solidFill>
                  <a:srgbClr val="000000"/>
                </a:solidFill>
                <a:latin typeface="Arial" charset="0"/>
              </a:rPr>
              <a:t>A Dispensation may be granted where an urgent need to enter into contract is established. </a:t>
            </a:r>
          </a:p>
          <a:p>
            <a:pPr marL="742950" lvl="1" indent="-285750" algn="l">
              <a:buFont typeface="Arial" panose="020B0604020202020204" pitchFamily="34" charset="0"/>
              <a:buChar char="•"/>
              <a:defRPr/>
            </a:pPr>
            <a:r>
              <a:rPr lang="en-GB" dirty="0">
                <a:solidFill>
                  <a:srgbClr val="000000"/>
                </a:solidFill>
                <a:latin typeface="Arial" charset="0"/>
              </a:rPr>
              <a:t>The criteria for an urgent need are:</a:t>
            </a:r>
          </a:p>
          <a:p>
            <a:pPr marL="742950" lvl="1" indent="-285750" algn="l">
              <a:buFont typeface="Arial" panose="020B0604020202020204" pitchFamily="34" charset="0"/>
              <a:buChar char="•"/>
              <a:defRPr/>
            </a:pPr>
            <a:r>
              <a:rPr lang="en-GB" dirty="0">
                <a:solidFill>
                  <a:srgbClr val="000000"/>
                </a:solidFill>
                <a:latin typeface="Arial" charset="0"/>
              </a:rPr>
              <a:t>For protection of life or property;</a:t>
            </a:r>
          </a:p>
          <a:p>
            <a:pPr marL="742950" lvl="1" indent="-285750" algn="l">
              <a:buFont typeface="Arial" panose="020B0604020202020204" pitchFamily="34" charset="0"/>
              <a:buChar char="•"/>
              <a:defRPr/>
            </a:pPr>
            <a:r>
              <a:rPr lang="en-GB" dirty="0">
                <a:solidFill>
                  <a:srgbClr val="000000"/>
                </a:solidFill>
                <a:latin typeface="Arial" charset="0"/>
              </a:rPr>
              <a:t>For the protection of the interests of the Council</a:t>
            </a:r>
          </a:p>
          <a:p>
            <a:pPr marL="742950" lvl="1" indent="-285750" algn="l">
              <a:buFont typeface="Arial" panose="020B0604020202020204" pitchFamily="34" charset="0"/>
              <a:buChar char="•"/>
              <a:defRPr/>
            </a:pPr>
            <a:r>
              <a:rPr lang="en-GB" dirty="0">
                <a:solidFill>
                  <a:srgbClr val="000000"/>
                </a:solidFill>
                <a:latin typeface="Arial" charset="0"/>
              </a:rPr>
              <a:t>To comply with an statutory obligations of the council for which there is no provision in an existing contract</a:t>
            </a:r>
          </a:p>
          <a:p>
            <a:pPr marL="285750" indent="-285750" algn="l">
              <a:buFont typeface="Arial" panose="020B0604020202020204" pitchFamily="34" charset="0"/>
              <a:buChar char="•"/>
              <a:defRPr/>
            </a:pPr>
            <a:endParaRPr lang="en-GB" sz="2000" dirty="0">
              <a:solidFill>
                <a:srgbClr val="000000"/>
              </a:solidFill>
              <a:latin typeface="Arial" charset="0"/>
            </a:endParaRPr>
          </a:p>
          <a:p>
            <a:pPr marL="285750" indent="-285750" algn="l">
              <a:buFont typeface="Arial" panose="020B0604020202020204" pitchFamily="34" charset="0"/>
              <a:buChar char="•"/>
              <a:defRPr/>
            </a:pPr>
            <a:r>
              <a:rPr lang="en-GB" sz="2000" dirty="0">
                <a:solidFill>
                  <a:srgbClr val="000000"/>
                </a:solidFill>
                <a:latin typeface="Arial" charset="0"/>
              </a:rPr>
              <a:t>In exceptional circumstances it may be necessary to grant a retrospective dispensation e.g. where an urgent need to engage a supplier does not allow for prior approval. In these cases a retrospective application must be submitted within five working days.</a:t>
            </a:r>
          </a:p>
          <a:p>
            <a:pPr marL="285750" indent="-285750" algn="l">
              <a:buFont typeface="Arial" panose="020B0604020202020204" pitchFamily="34" charset="0"/>
              <a:buChar char="•"/>
              <a:defRPr/>
            </a:pPr>
            <a:endParaRPr lang="en-GB" sz="2000" dirty="0">
              <a:solidFill>
                <a:srgbClr val="000000"/>
              </a:solidFill>
              <a:latin typeface="Arial" charset="0"/>
            </a:endParaRPr>
          </a:p>
          <a:p>
            <a:pPr algn="l">
              <a:defRPr/>
            </a:pPr>
            <a:r>
              <a:rPr lang="en-GB" sz="2000" b="1" dirty="0">
                <a:solidFill>
                  <a:srgbClr val="000000"/>
                </a:solidFill>
                <a:latin typeface="Arial" charset="0"/>
              </a:rPr>
              <a:t>Waiver</a:t>
            </a:r>
            <a:endParaRPr lang="en-GB" sz="2000" dirty="0">
              <a:solidFill>
                <a:srgbClr val="000000"/>
              </a:solidFill>
              <a:latin typeface="Arial" charset="0"/>
            </a:endParaRPr>
          </a:p>
          <a:p>
            <a:pPr algn="l">
              <a:defRPr/>
            </a:pPr>
            <a:r>
              <a:rPr lang="en-GB" sz="2000" dirty="0">
                <a:solidFill>
                  <a:srgbClr val="000000"/>
                </a:solidFill>
                <a:latin typeface="Arial" charset="0"/>
              </a:rPr>
              <a:t>In exceptional circumstances the Monitoring Officer may waive a requirement of contract procedure rules in respect of an individual contract after considering a written report which will set out the factual background and justification for the request</a:t>
            </a:r>
          </a:p>
          <a:p>
            <a:pPr marL="285750" indent="-285750" algn="l">
              <a:buFont typeface="Arial" panose="020B0604020202020204" pitchFamily="34" charset="0"/>
              <a:buChar char="•"/>
              <a:defRPr/>
            </a:pPr>
            <a:endParaRPr lang="en-GB" dirty="0">
              <a:solidFill>
                <a:srgbClr val="000000"/>
              </a:solidFill>
              <a:latin typeface="Arial" charset="0"/>
            </a:endParaRPr>
          </a:p>
        </p:txBody>
      </p:sp>
    </p:spTree>
    <p:extLst>
      <p:ext uri="{BB962C8B-B14F-4D97-AF65-F5344CB8AC3E}">
        <p14:creationId xmlns:p14="http://schemas.microsoft.com/office/powerpoint/2010/main" val="3106289468"/>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9" name="Content Placeholder 2"/>
          <p:cNvSpPr>
            <a:spLocks noGrp="1"/>
          </p:cNvSpPr>
          <p:nvPr>
            <p:ph idx="4294967295"/>
          </p:nvPr>
        </p:nvSpPr>
        <p:spPr>
          <a:xfrm>
            <a:off x="323850" y="188913"/>
            <a:ext cx="8640763" cy="2506662"/>
          </a:xfrm>
        </p:spPr>
        <p:txBody>
          <a:bodyPr/>
          <a:lstStyle/>
          <a:p>
            <a:pPr marL="0" indent="0" eaLnBrk="1" hangingPunct="1">
              <a:buFontTx/>
              <a:buNone/>
              <a:defRPr/>
            </a:pPr>
            <a:r>
              <a:rPr lang="en-GB" sz="2400" b="1" dirty="0" smtClean="0">
                <a:effectLst>
                  <a:outerShdw blurRad="38100" dist="38100" dir="2700000" algn="tl">
                    <a:srgbClr val="000000">
                      <a:alpha val="43137"/>
                    </a:srgbClr>
                  </a:outerShdw>
                </a:effectLst>
              </a:rPr>
              <a:t>Single Supplier Tender Application</a:t>
            </a:r>
          </a:p>
          <a:p>
            <a:pPr marL="0" indent="0" eaLnBrk="1" hangingPunct="1">
              <a:buFontTx/>
              <a:buNone/>
              <a:defRPr/>
            </a:pPr>
            <a:endParaRPr lang="en-GB" sz="1050" dirty="0" smtClean="0"/>
          </a:p>
          <a:p>
            <a:pPr eaLnBrk="1" hangingPunct="1">
              <a:defRPr/>
            </a:pPr>
            <a:r>
              <a:rPr lang="en-GB" sz="2000" dirty="0" smtClean="0"/>
              <a:t>A single supplier tender procedure applies for purchases above £5,000 where a </a:t>
            </a:r>
            <a:r>
              <a:rPr lang="en-GB" sz="2000" b="1" dirty="0" smtClean="0"/>
              <a:t>competitive</a:t>
            </a:r>
            <a:r>
              <a:rPr lang="en-GB" sz="2000" dirty="0" smtClean="0"/>
              <a:t> process cannot be followed.</a:t>
            </a:r>
          </a:p>
          <a:p>
            <a:pPr eaLnBrk="1" hangingPunct="1">
              <a:defRPr/>
            </a:pPr>
            <a:r>
              <a:rPr lang="en-GB" sz="1800" dirty="0" smtClean="0"/>
              <a:t>A Single Supplier Tender Application should only be used in </a:t>
            </a:r>
            <a:r>
              <a:rPr lang="en-GB" sz="1800" b="1" dirty="0" smtClean="0"/>
              <a:t>exceptional circumstances</a:t>
            </a:r>
            <a:r>
              <a:rPr lang="en-GB" sz="1800" dirty="0" smtClean="0"/>
              <a:t>. Such circumstances exist where:</a:t>
            </a:r>
          </a:p>
          <a:p>
            <a:pPr lvl="1" eaLnBrk="1" hangingPunct="1">
              <a:defRPr/>
            </a:pPr>
            <a:r>
              <a:rPr lang="en-GB" sz="1600" dirty="0" smtClean="0"/>
              <a:t>It can be </a:t>
            </a:r>
            <a:r>
              <a:rPr lang="en-GB" sz="1600" b="1" dirty="0" smtClean="0"/>
              <a:t>explicitly evidenced</a:t>
            </a:r>
            <a:r>
              <a:rPr lang="en-GB" sz="1600" dirty="0" smtClean="0"/>
              <a:t> that there is only a single supplier able to supply the required goods/services/works. </a:t>
            </a:r>
            <a:r>
              <a:rPr lang="en-GB" sz="1600" b="1" dirty="0" smtClean="0"/>
              <a:t>Such applications must be accompanied by appropriate supporting evidence</a:t>
            </a:r>
            <a:r>
              <a:rPr lang="en-GB" sz="1600" dirty="0" smtClean="0"/>
              <a:t>. </a:t>
            </a:r>
          </a:p>
          <a:p>
            <a:pPr lvl="1" eaLnBrk="1" hangingPunct="1">
              <a:defRPr/>
            </a:pPr>
            <a:r>
              <a:rPr lang="en-GB" sz="1600" dirty="0" smtClean="0"/>
              <a:t>Use of a specific supplier is required under national/EU legislation. </a:t>
            </a:r>
          </a:p>
          <a:p>
            <a:pPr lvl="1" eaLnBrk="1" hangingPunct="1">
              <a:defRPr/>
            </a:pPr>
            <a:r>
              <a:rPr lang="en-GB" sz="1600" dirty="0" smtClean="0"/>
              <a:t>In the case of a contract for goods or services, when the goods to be purchased are required as a partial replacement for, or in addition to, existing goods and when to purchase the goods from a supplier other than the supplier which supplied the existing goods would result in: </a:t>
            </a:r>
          </a:p>
          <a:p>
            <a:pPr lvl="1" eaLnBrk="1" hangingPunct="1">
              <a:defRPr/>
            </a:pPr>
            <a:r>
              <a:rPr lang="en-GB" sz="1600" dirty="0" smtClean="0"/>
              <a:t>Incompatibility between the existing goods and the goods to be purchased; or </a:t>
            </a:r>
          </a:p>
          <a:p>
            <a:pPr lvl="1" eaLnBrk="1" hangingPunct="1">
              <a:defRPr/>
            </a:pPr>
            <a:r>
              <a:rPr lang="en-GB" sz="1600" dirty="0" smtClean="0"/>
              <a:t>Disproportionate technical difficulties in the operation and maintenance of the existing goods.</a:t>
            </a:r>
          </a:p>
          <a:p>
            <a:pPr eaLnBrk="1" hangingPunct="1">
              <a:defRPr/>
            </a:pPr>
            <a:r>
              <a:rPr lang="en-GB" sz="1800" dirty="0" smtClean="0"/>
              <a:t>Should none of the above circumstances apply to your request, it should be assumed that the request will be not be approved. </a:t>
            </a:r>
          </a:p>
          <a:p>
            <a:pPr marL="0" indent="0" eaLnBrk="1" hangingPunct="1">
              <a:buFontTx/>
              <a:buNone/>
              <a:defRPr/>
            </a:pPr>
            <a:endParaRPr lang="en-GB" sz="1800" dirty="0" smtClean="0"/>
          </a:p>
          <a:p>
            <a:pPr eaLnBrk="1" hangingPunct="1">
              <a:defRPr/>
            </a:pPr>
            <a:r>
              <a:rPr lang="en-GB" sz="1800" dirty="0" smtClean="0"/>
              <a:t>Headteachers are ultimately responsible for the Single Supplier Tender Applications they approve and for ensuring they are in accordance with the guidance set out in CPR</a:t>
            </a:r>
            <a:r>
              <a:rPr lang="en-GB" sz="1600" dirty="0" smtClean="0"/>
              <a:t>.</a:t>
            </a:r>
          </a:p>
        </p:txBody>
      </p:sp>
    </p:spTree>
    <p:extLst>
      <p:ext uri="{BB962C8B-B14F-4D97-AF65-F5344CB8AC3E}">
        <p14:creationId xmlns:p14="http://schemas.microsoft.com/office/powerpoint/2010/main" val="511753882"/>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0675" y="908050"/>
            <a:ext cx="8351838" cy="4524375"/>
          </a:xfrm>
          <a:prstGeom prst="rect">
            <a:avLst/>
          </a:prstGeom>
        </p:spPr>
        <p:txBody>
          <a:bodyPr>
            <a:spAutoFit/>
          </a:bodyPr>
          <a:lstStyle/>
          <a:p>
            <a:pPr>
              <a:defRPr/>
            </a:pPr>
            <a:r>
              <a:rPr lang="en-GB" sz="2400" b="1" dirty="0">
                <a:solidFill>
                  <a:srgbClr val="000000"/>
                </a:solidFill>
                <a:latin typeface="Arial" charset="0"/>
              </a:rPr>
              <a:t>When should a Single Supplier Tender Application not be used?</a:t>
            </a:r>
          </a:p>
          <a:p>
            <a:pPr algn="l">
              <a:defRPr/>
            </a:pPr>
            <a:endParaRPr lang="en-GB" sz="2400" dirty="0">
              <a:solidFill>
                <a:srgbClr val="000000"/>
              </a:solidFill>
              <a:latin typeface="Arial" charset="0"/>
            </a:endParaRPr>
          </a:p>
          <a:p>
            <a:pPr marL="457200" indent="-457200" algn="l">
              <a:buFont typeface="+mj-lt"/>
              <a:buAutoNum type="arabicPeriod"/>
              <a:defRPr/>
            </a:pPr>
            <a:r>
              <a:rPr lang="en-GB" sz="2400" dirty="0">
                <a:solidFill>
                  <a:srgbClr val="000000"/>
                </a:solidFill>
                <a:latin typeface="Arial" charset="0"/>
              </a:rPr>
              <a:t>As a retrospective application for the purchase of goods/services/works. </a:t>
            </a:r>
          </a:p>
          <a:p>
            <a:pPr marL="457200" indent="-457200" algn="l">
              <a:buFont typeface="+mj-lt"/>
              <a:buAutoNum type="arabicPeriod"/>
              <a:defRPr/>
            </a:pPr>
            <a:r>
              <a:rPr lang="en-GB" sz="2400" dirty="0">
                <a:solidFill>
                  <a:srgbClr val="000000"/>
                </a:solidFill>
                <a:latin typeface="Arial" charset="0"/>
              </a:rPr>
              <a:t>As loyalty to goods of a specific brand, source or manufacturing process. </a:t>
            </a:r>
          </a:p>
          <a:p>
            <a:pPr marL="457200" indent="-457200" algn="l">
              <a:buFont typeface="+mj-lt"/>
              <a:buAutoNum type="arabicPeriod"/>
              <a:defRPr/>
            </a:pPr>
            <a:r>
              <a:rPr lang="en-GB" sz="2400" dirty="0">
                <a:solidFill>
                  <a:srgbClr val="000000"/>
                </a:solidFill>
                <a:latin typeface="Arial" charset="0"/>
              </a:rPr>
              <a:t>Poor planning (i.e. not allowing enough time to procure). </a:t>
            </a:r>
          </a:p>
          <a:p>
            <a:pPr marL="457200" indent="-457200" algn="l">
              <a:buFont typeface="+mj-lt"/>
              <a:buAutoNum type="arabicPeriod"/>
              <a:defRPr/>
            </a:pPr>
            <a:r>
              <a:rPr lang="en-GB" sz="2400" dirty="0">
                <a:solidFill>
                  <a:srgbClr val="000000"/>
                </a:solidFill>
                <a:latin typeface="Arial" charset="0"/>
              </a:rPr>
              <a:t>To divide or separate contracts if the purpose or effect is to reduce the total value and/or amend or prevent the application of Contract Procedure Rules. </a:t>
            </a:r>
          </a:p>
          <a:p>
            <a:pPr marL="457200" indent="-457200" algn="l">
              <a:buFont typeface="+mj-lt"/>
              <a:buAutoNum type="arabicPeriod"/>
              <a:defRPr/>
            </a:pPr>
            <a:r>
              <a:rPr lang="en-GB" sz="2400" dirty="0">
                <a:solidFill>
                  <a:srgbClr val="000000"/>
                </a:solidFill>
                <a:latin typeface="Arial" charset="0"/>
              </a:rPr>
              <a:t>To facilitate urgent or time critical contracts.</a:t>
            </a:r>
          </a:p>
        </p:txBody>
      </p:sp>
    </p:spTree>
    <p:extLst>
      <p:ext uri="{BB962C8B-B14F-4D97-AF65-F5344CB8AC3E}">
        <p14:creationId xmlns:p14="http://schemas.microsoft.com/office/powerpoint/2010/main" val="235737955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79475"/>
          </a:xfrm>
        </p:spPr>
        <p:txBody>
          <a:bodyPr/>
          <a:lstStyle/>
          <a:p>
            <a:pPr algn="l" eaLnBrk="1" hangingPunct="1">
              <a:defRPr/>
            </a:pPr>
            <a:r>
              <a:rPr lang="en-GB" sz="4000" b="1" dirty="0" smtClean="0">
                <a:effectLst>
                  <a:outerShdw blurRad="38100" dist="38100" dir="2700000" algn="tl">
                    <a:srgbClr val="000000">
                      <a:alpha val="43137"/>
                    </a:srgbClr>
                  </a:outerShdw>
                </a:effectLst>
              </a:rPr>
              <a:t>Applying for Grants </a:t>
            </a:r>
          </a:p>
        </p:txBody>
      </p:sp>
      <p:sp>
        <p:nvSpPr>
          <p:cNvPr id="53251" name="Content Placeholder 2"/>
          <p:cNvSpPr>
            <a:spLocks noGrp="1"/>
          </p:cNvSpPr>
          <p:nvPr>
            <p:ph idx="1"/>
          </p:nvPr>
        </p:nvSpPr>
        <p:spPr>
          <a:xfrm>
            <a:off x="381000" y="1176338"/>
            <a:ext cx="8305800" cy="4949825"/>
          </a:xfrm>
        </p:spPr>
        <p:txBody>
          <a:bodyPr/>
          <a:lstStyle/>
          <a:p>
            <a:pPr eaLnBrk="1" hangingPunct="1"/>
            <a:r>
              <a:rPr lang="en-GB" altLang="en-US" sz="2400" dirty="0" smtClean="0"/>
              <a:t>External Funding Panel (EFP) - Oversight of the Council’s external funding opportunities </a:t>
            </a:r>
          </a:p>
          <a:p>
            <a:pPr eaLnBrk="1" hangingPunct="1"/>
            <a:endParaRPr lang="en-GB" altLang="en-US" sz="2400" dirty="0" smtClean="0"/>
          </a:p>
          <a:p>
            <a:pPr eaLnBrk="1" hangingPunct="1"/>
            <a:r>
              <a:rPr lang="en-GB" altLang="en-US" sz="2400" dirty="0" smtClean="0"/>
              <a:t>If external grant funding has specific award criteria, Governing Bodies and School Staff must ensure that those criteria are clearly met and that projects are managed in accordance with the external body’s requirements.</a:t>
            </a:r>
          </a:p>
          <a:p>
            <a:pPr eaLnBrk="1" hangingPunct="1"/>
            <a:endParaRPr lang="en-GB" altLang="en-US" sz="2400" dirty="0" smtClean="0"/>
          </a:p>
          <a:p>
            <a:pPr eaLnBrk="1" hangingPunct="1"/>
            <a:r>
              <a:rPr lang="en-GB" altLang="en-US" sz="2400" dirty="0" smtClean="0"/>
              <a:t>Contract Procedure Rules still apply when incurring expenditure under the grant. </a:t>
            </a:r>
          </a:p>
        </p:txBody>
      </p:sp>
    </p:spTree>
    <p:extLst>
      <p:ext uri="{BB962C8B-B14F-4D97-AF65-F5344CB8AC3E}">
        <p14:creationId xmlns:p14="http://schemas.microsoft.com/office/powerpoint/2010/main" val="39809332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idx="4294967295"/>
          </p:nvPr>
        </p:nvSpPr>
        <p:spPr>
          <a:xfrm>
            <a:off x="468313" y="188913"/>
            <a:ext cx="8229600" cy="1143000"/>
          </a:xfrm>
        </p:spPr>
        <p:txBody>
          <a:bodyPr/>
          <a:lstStyle/>
          <a:p>
            <a:pPr eaLnBrk="1" hangingPunct="1"/>
            <a:r>
              <a:rPr lang="en-GB" altLang="en-US" sz="4000" b="1" dirty="0" smtClean="0"/>
              <a:t>Freedom of Information Act 2000</a:t>
            </a:r>
          </a:p>
        </p:txBody>
      </p:sp>
      <p:sp>
        <p:nvSpPr>
          <p:cNvPr id="55299" name="Content Placeholder 2"/>
          <p:cNvSpPr>
            <a:spLocks noGrp="1"/>
          </p:cNvSpPr>
          <p:nvPr>
            <p:ph idx="4294967295"/>
          </p:nvPr>
        </p:nvSpPr>
        <p:spPr>
          <a:xfrm>
            <a:off x="457200" y="1196975"/>
            <a:ext cx="8229600" cy="5472113"/>
          </a:xfrm>
        </p:spPr>
        <p:txBody>
          <a:bodyPr/>
          <a:lstStyle/>
          <a:p>
            <a:pPr eaLnBrk="1" hangingPunct="1"/>
            <a:r>
              <a:rPr lang="en-GB" altLang="en-US" sz="2000" dirty="0" smtClean="0"/>
              <a:t>The Freedom of Information Act is all about the right of access to information held by public authorities.</a:t>
            </a:r>
          </a:p>
          <a:p>
            <a:pPr eaLnBrk="1" hangingPunct="1"/>
            <a:r>
              <a:rPr lang="en-GB" altLang="en-US" sz="2000" dirty="0" smtClean="0"/>
              <a:t>Anyone has a right to ask a public authority for any information they hold.</a:t>
            </a:r>
          </a:p>
          <a:p>
            <a:pPr eaLnBrk="1" hangingPunct="1"/>
            <a:r>
              <a:rPr lang="en-GB" altLang="en-US" sz="2000" dirty="0" smtClean="0"/>
              <a:t>Public authorities must respond promptly and within 20 working days (this can be extended where required to consider the public interest test).</a:t>
            </a:r>
          </a:p>
          <a:p>
            <a:pPr eaLnBrk="1" hangingPunct="1"/>
            <a:endParaRPr lang="en-GB" altLang="en-US" sz="2000" dirty="0" smtClean="0"/>
          </a:p>
          <a:p>
            <a:pPr eaLnBrk="1" hangingPunct="1">
              <a:buFontTx/>
              <a:buNone/>
            </a:pPr>
            <a:r>
              <a:rPr lang="en-GB" altLang="en-US" sz="2000" b="1" u="sng" dirty="0" smtClean="0"/>
              <a:t>Codes of Practice on FOI</a:t>
            </a:r>
            <a:endParaRPr lang="en-GB" altLang="en-US" sz="2000" u="sng" dirty="0" smtClean="0"/>
          </a:p>
          <a:p>
            <a:pPr eaLnBrk="1" hangingPunct="1"/>
            <a:r>
              <a:rPr lang="en-GB" altLang="en-US" sz="2000" b="1" dirty="0" smtClean="0"/>
              <a:t>Section 45 code</a:t>
            </a:r>
            <a:r>
              <a:rPr lang="en-GB" altLang="en-US" sz="2000" dirty="0" smtClean="0"/>
              <a:t> - sometimes referred to as the “Access Code”–deals with how to handle requests for information including:</a:t>
            </a:r>
          </a:p>
          <a:p>
            <a:pPr eaLnBrk="1" hangingPunct="1">
              <a:buFontTx/>
              <a:buNone/>
            </a:pPr>
            <a:r>
              <a:rPr lang="en-GB" altLang="en-US" sz="2000" dirty="0" smtClean="0"/>
              <a:t>	- Complaints procedures and impacts on public sector contracts.</a:t>
            </a:r>
          </a:p>
          <a:p>
            <a:pPr eaLnBrk="1" hangingPunct="1"/>
            <a:endParaRPr lang="en-GB" altLang="en-US" sz="2000" dirty="0" smtClean="0"/>
          </a:p>
          <a:p>
            <a:pPr eaLnBrk="1" hangingPunct="1"/>
            <a:endParaRPr lang="en-GB" altLang="en-US" sz="2000" dirty="0" smtClean="0"/>
          </a:p>
          <a:p>
            <a:pPr eaLnBrk="1" hangingPunct="1"/>
            <a:endParaRPr lang="en-GB" altLang="en-US" sz="2000" dirty="0" smtClean="0"/>
          </a:p>
        </p:txBody>
      </p:sp>
    </p:spTree>
    <p:extLst>
      <p:ext uri="{BB962C8B-B14F-4D97-AF65-F5344CB8AC3E}">
        <p14:creationId xmlns:p14="http://schemas.microsoft.com/office/powerpoint/2010/main" val="78678071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idx="4294967295"/>
          </p:nvPr>
        </p:nvSpPr>
        <p:spPr/>
        <p:txBody>
          <a:bodyPr/>
          <a:lstStyle/>
          <a:p>
            <a:pPr eaLnBrk="1" hangingPunct="1"/>
            <a:r>
              <a:rPr lang="en-GB" altLang="en-US" b="1" dirty="0" smtClean="0">
                <a:effectLst>
                  <a:outerShdw blurRad="38100" dist="38100" dir="2700000" algn="tl">
                    <a:srgbClr val="000000">
                      <a:alpha val="43137"/>
                    </a:srgbClr>
                  </a:outerShdw>
                </a:effectLst>
              </a:rPr>
              <a:t>Things you would not do…..</a:t>
            </a:r>
          </a:p>
        </p:txBody>
      </p:sp>
      <p:sp>
        <p:nvSpPr>
          <p:cNvPr id="59395" name="Rectangle 3"/>
          <p:cNvSpPr>
            <a:spLocks noGrp="1" noChangeArrowheads="1"/>
          </p:cNvSpPr>
          <p:nvPr>
            <p:ph type="body" idx="4294967295"/>
          </p:nvPr>
        </p:nvSpPr>
        <p:spPr/>
        <p:txBody>
          <a:bodyPr/>
          <a:lstStyle/>
          <a:p>
            <a:pPr eaLnBrk="1" hangingPunct="1">
              <a:lnSpc>
                <a:spcPct val="90000"/>
              </a:lnSpc>
            </a:pPr>
            <a:r>
              <a:rPr lang="en-GB" altLang="en-US" dirty="0" smtClean="0"/>
              <a:t>Book £10k of hotel rooms for a conference to which nobody goes </a:t>
            </a:r>
          </a:p>
          <a:p>
            <a:pPr eaLnBrk="1" hangingPunct="1">
              <a:lnSpc>
                <a:spcPct val="90000"/>
              </a:lnSpc>
            </a:pPr>
            <a:r>
              <a:rPr lang="en-GB" altLang="en-US" dirty="0" smtClean="0"/>
              <a:t>Book a £1k holiday cottage for staff</a:t>
            </a:r>
          </a:p>
          <a:p>
            <a:pPr eaLnBrk="1" hangingPunct="1">
              <a:lnSpc>
                <a:spcPct val="90000"/>
              </a:lnSpc>
            </a:pPr>
            <a:r>
              <a:rPr lang="en-GB" altLang="en-US" dirty="0" smtClean="0"/>
              <a:t>Buy £30 a head meals for staff</a:t>
            </a:r>
          </a:p>
          <a:p>
            <a:pPr eaLnBrk="1" hangingPunct="1">
              <a:lnSpc>
                <a:spcPct val="90000"/>
              </a:lnSpc>
            </a:pPr>
            <a:r>
              <a:rPr lang="en-GB" altLang="en-US" dirty="0" smtClean="0"/>
              <a:t>Buy iPads for the staff via the school account to avoid the VAT</a:t>
            </a:r>
          </a:p>
          <a:p>
            <a:pPr eaLnBrk="1" hangingPunct="1">
              <a:lnSpc>
                <a:spcPct val="90000"/>
              </a:lnSpc>
            </a:pPr>
            <a:r>
              <a:rPr lang="en-GB" altLang="en-US" dirty="0" smtClean="0"/>
              <a:t>Buy a £400 leaving present for a head teacher </a:t>
            </a:r>
          </a:p>
          <a:p>
            <a:pPr eaLnBrk="1" hangingPunct="1">
              <a:lnSpc>
                <a:spcPct val="90000"/>
              </a:lnSpc>
            </a:pPr>
            <a:endParaRPr lang="en-GB" altLang="en-US" dirty="0" smtClean="0"/>
          </a:p>
        </p:txBody>
      </p:sp>
    </p:spTree>
    <p:extLst>
      <p:ext uri="{BB962C8B-B14F-4D97-AF65-F5344CB8AC3E}">
        <p14:creationId xmlns:p14="http://schemas.microsoft.com/office/powerpoint/2010/main" val="219554833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4"/>
          <p:cNvPicPr>
            <a:picLocks noChangeArrowheads="1"/>
          </p:cNvPicPr>
          <p:nvPr/>
        </p:nvPicPr>
        <p:blipFill>
          <a:blip r:embed="rId2">
            <a:extLst>
              <a:ext uri="{28A0092B-C50C-407E-A947-70E740481C1C}">
                <a14:useLocalDpi xmlns:a14="http://schemas.microsoft.com/office/drawing/2010/main" val="0"/>
              </a:ext>
            </a:extLst>
          </a:blip>
          <a:srcRect l="10477" t="16718" r="11784" b="9891"/>
          <a:stretch>
            <a:fillRect/>
          </a:stretch>
        </p:blipFill>
        <p:spPr bwMode="auto">
          <a:xfrm>
            <a:off x="611188" y="1125538"/>
            <a:ext cx="7848600"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419" name="Rectangle 5"/>
          <p:cNvSpPr>
            <a:spLocks noGrp="1" noChangeArrowheads="1"/>
          </p:cNvSpPr>
          <p:nvPr>
            <p:ph type="title" idx="4294967295"/>
          </p:nvPr>
        </p:nvSpPr>
        <p:spPr/>
        <p:txBody>
          <a:bodyPr/>
          <a:lstStyle/>
          <a:p>
            <a:pPr eaLnBrk="1" hangingPunct="1"/>
            <a:r>
              <a:rPr lang="en-GB" altLang="en-US" sz="4200" b="1" dirty="0" smtClean="0"/>
              <a:t>You do not want to be here</a:t>
            </a:r>
          </a:p>
        </p:txBody>
      </p:sp>
    </p:spTree>
    <p:extLst>
      <p:ext uri="{BB962C8B-B14F-4D97-AF65-F5344CB8AC3E}">
        <p14:creationId xmlns:p14="http://schemas.microsoft.com/office/powerpoint/2010/main" val="408482774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4"/>
          <p:cNvPicPr>
            <a:picLocks noChangeAspect="1" noChangeArrowheads="1"/>
          </p:cNvPicPr>
          <p:nvPr/>
        </p:nvPicPr>
        <p:blipFill>
          <a:blip r:embed="rId2">
            <a:extLst>
              <a:ext uri="{28A0092B-C50C-407E-A947-70E740481C1C}">
                <a14:useLocalDpi xmlns:a14="http://schemas.microsoft.com/office/drawing/2010/main" val="0"/>
              </a:ext>
            </a:extLst>
          </a:blip>
          <a:srcRect l="10001" t="28523" r="12498" b="9294"/>
          <a:stretch>
            <a:fillRect/>
          </a:stretch>
        </p:blipFill>
        <p:spPr bwMode="auto">
          <a:xfrm>
            <a:off x="250825" y="1196975"/>
            <a:ext cx="8669338" cy="3887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43" name="Rectangle 5"/>
          <p:cNvSpPr>
            <a:spLocks noGrp="1" noChangeArrowheads="1"/>
          </p:cNvSpPr>
          <p:nvPr>
            <p:ph type="title" idx="4294967295"/>
          </p:nvPr>
        </p:nvSpPr>
        <p:spPr/>
        <p:txBody>
          <a:bodyPr/>
          <a:lstStyle/>
          <a:p>
            <a:pPr eaLnBrk="1" hangingPunct="1"/>
            <a:r>
              <a:rPr lang="en-GB" altLang="en-US" b="1" dirty="0" smtClean="0"/>
              <a:t>Or here</a:t>
            </a:r>
          </a:p>
        </p:txBody>
      </p:sp>
    </p:spTree>
    <p:extLst>
      <p:ext uri="{BB962C8B-B14F-4D97-AF65-F5344CB8AC3E}">
        <p14:creationId xmlns:p14="http://schemas.microsoft.com/office/powerpoint/2010/main" val="215915179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63491"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63492"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63493"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63494"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63495" name="Rectangle 9"/>
          <p:cNvSpPr>
            <a:spLocks noGrp="1" noChangeArrowheads="1"/>
          </p:cNvSpPr>
          <p:nvPr>
            <p:ph type="title"/>
          </p:nvPr>
        </p:nvSpPr>
        <p:spPr>
          <a:xfrm>
            <a:off x="1671638" y="222250"/>
            <a:ext cx="5995987" cy="1143000"/>
          </a:xfrm>
        </p:spPr>
        <p:txBody>
          <a:bodyPr/>
          <a:lstStyle/>
          <a:p>
            <a:pPr eaLnBrk="1" hangingPunct="1"/>
            <a:r>
              <a:rPr lang="en-GB" altLang="en-US" dirty="0" smtClean="0"/>
              <a:t>Planning the Budget</a:t>
            </a:r>
          </a:p>
        </p:txBody>
      </p:sp>
      <p:sp>
        <p:nvSpPr>
          <p:cNvPr id="63496" name="Rectangle 10"/>
          <p:cNvSpPr>
            <a:spLocks noGrp="1" noChangeArrowheads="1"/>
          </p:cNvSpPr>
          <p:nvPr>
            <p:ph type="body" idx="1"/>
          </p:nvPr>
        </p:nvSpPr>
        <p:spPr>
          <a:xfrm>
            <a:off x="966788" y="1416050"/>
            <a:ext cx="7315200" cy="5326582"/>
          </a:xfrm>
        </p:spPr>
        <p:txBody>
          <a:bodyPr/>
          <a:lstStyle/>
          <a:p>
            <a:pPr eaLnBrk="1" hangingPunct="1">
              <a:lnSpc>
                <a:spcPct val="90000"/>
              </a:lnSpc>
            </a:pPr>
            <a:r>
              <a:rPr lang="en-GB" altLang="en-US" sz="2400" dirty="0" smtClean="0"/>
              <a:t>Identify and list costs which will have to be met each year</a:t>
            </a:r>
          </a:p>
          <a:p>
            <a:pPr eaLnBrk="1" hangingPunct="1">
              <a:lnSpc>
                <a:spcPct val="90000"/>
              </a:lnSpc>
            </a:pPr>
            <a:r>
              <a:rPr lang="en-GB" altLang="en-US" sz="2400" dirty="0" smtClean="0"/>
              <a:t>Look at options for staffing and their associated costs (taking account of incremental points / pay awards etc.)</a:t>
            </a:r>
          </a:p>
          <a:p>
            <a:pPr eaLnBrk="1" hangingPunct="1">
              <a:lnSpc>
                <a:spcPct val="90000"/>
              </a:lnSpc>
            </a:pPr>
            <a:r>
              <a:rPr lang="en-GB" altLang="en-US" sz="2400" dirty="0" smtClean="0"/>
              <a:t>Decide on staffing – </a:t>
            </a:r>
            <a:r>
              <a:rPr lang="en-GB" altLang="en-US" sz="2400" i="1" dirty="0" smtClean="0"/>
              <a:t>it may not be possible to staff the school at the desired level</a:t>
            </a:r>
          </a:p>
          <a:p>
            <a:pPr eaLnBrk="1" hangingPunct="1">
              <a:lnSpc>
                <a:spcPct val="90000"/>
              </a:lnSpc>
            </a:pPr>
            <a:r>
              <a:rPr lang="en-GB" altLang="en-US" sz="2400" dirty="0" smtClean="0"/>
              <a:t>Decide on the level of capitation</a:t>
            </a:r>
          </a:p>
          <a:p>
            <a:pPr eaLnBrk="1" hangingPunct="1">
              <a:lnSpc>
                <a:spcPct val="90000"/>
              </a:lnSpc>
            </a:pPr>
            <a:r>
              <a:rPr lang="en-GB" altLang="en-US" sz="2400" dirty="0" smtClean="0"/>
              <a:t>Compare with available resources, including reserves and anticipated school income</a:t>
            </a:r>
          </a:p>
          <a:p>
            <a:pPr lvl="1" eaLnBrk="1" hangingPunct="1">
              <a:lnSpc>
                <a:spcPct val="90000"/>
              </a:lnSpc>
            </a:pPr>
            <a:r>
              <a:rPr lang="en-GB" altLang="en-US" sz="2000" dirty="0" smtClean="0"/>
              <a:t>If any resources remain, decide what to spend them on from the School Development Plan</a:t>
            </a:r>
          </a:p>
          <a:p>
            <a:pPr lvl="1" eaLnBrk="1" hangingPunct="1">
              <a:lnSpc>
                <a:spcPct val="90000"/>
              </a:lnSpc>
            </a:pPr>
            <a:r>
              <a:rPr lang="en-GB" altLang="en-US" sz="2000" dirty="0" smtClean="0"/>
              <a:t>If plans exceed resources available identify items which can be left out   </a:t>
            </a:r>
          </a:p>
          <a:p>
            <a:pPr eaLnBrk="1" hangingPunct="1">
              <a:lnSpc>
                <a:spcPct val="90000"/>
              </a:lnSpc>
            </a:pPr>
            <a:r>
              <a:rPr lang="en-GB" altLang="en-US" sz="2400" dirty="0" smtClean="0"/>
              <a:t>Finalise the Budget</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64515"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64516"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64517"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64518"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64519" name="Rectangle 9"/>
          <p:cNvSpPr>
            <a:spLocks noGrp="1" noChangeArrowheads="1"/>
          </p:cNvSpPr>
          <p:nvPr>
            <p:ph type="title"/>
          </p:nvPr>
        </p:nvSpPr>
        <p:spPr>
          <a:xfrm>
            <a:off x="1671638" y="222250"/>
            <a:ext cx="6275387" cy="1143000"/>
          </a:xfrm>
        </p:spPr>
        <p:txBody>
          <a:bodyPr/>
          <a:lstStyle/>
          <a:p>
            <a:pPr eaLnBrk="1" hangingPunct="1"/>
            <a:r>
              <a:rPr lang="en-GB" altLang="en-US" sz="3600" dirty="0" smtClean="0"/>
              <a:t>Role of Primary Support Officer/Accountancy Staff</a:t>
            </a:r>
          </a:p>
        </p:txBody>
      </p:sp>
      <p:sp>
        <p:nvSpPr>
          <p:cNvPr id="64520" name="Rectangle 10"/>
          <p:cNvSpPr>
            <a:spLocks noGrp="1" noChangeArrowheads="1"/>
          </p:cNvSpPr>
          <p:nvPr>
            <p:ph type="body" idx="1"/>
          </p:nvPr>
        </p:nvSpPr>
        <p:spPr>
          <a:xfrm>
            <a:off x="661988" y="1533525"/>
            <a:ext cx="7866062" cy="4592638"/>
          </a:xfrm>
        </p:spPr>
        <p:txBody>
          <a:bodyPr/>
          <a:lstStyle/>
          <a:p>
            <a:pPr eaLnBrk="1" hangingPunct="1">
              <a:lnSpc>
                <a:spcPct val="90000"/>
              </a:lnSpc>
            </a:pPr>
            <a:r>
              <a:rPr lang="en-GB" altLang="en-US" sz="2800" dirty="0" smtClean="0"/>
              <a:t>Gathering information relevant to budget calculations &amp; costing the elements of the School Development Plan</a:t>
            </a:r>
          </a:p>
          <a:p>
            <a:pPr eaLnBrk="1" hangingPunct="1">
              <a:lnSpc>
                <a:spcPct val="90000"/>
              </a:lnSpc>
            </a:pPr>
            <a:r>
              <a:rPr lang="en-GB" altLang="en-US" sz="2800" dirty="0" smtClean="0"/>
              <a:t>Assisting Headteacher to reconcile School Development Plan &amp; the funding formula allocation</a:t>
            </a:r>
          </a:p>
          <a:p>
            <a:pPr eaLnBrk="1" hangingPunct="1">
              <a:lnSpc>
                <a:spcPct val="90000"/>
              </a:lnSpc>
            </a:pPr>
            <a:r>
              <a:rPr lang="en-GB" altLang="en-US" sz="2800" dirty="0" smtClean="0"/>
              <a:t>Assisting the Headteacher to present the budget plan to the Governing Body if required</a:t>
            </a:r>
          </a:p>
          <a:p>
            <a:pPr eaLnBrk="1" hangingPunct="1">
              <a:lnSpc>
                <a:spcPct val="90000"/>
              </a:lnSpc>
            </a:pPr>
            <a:r>
              <a:rPr lang="en-GB" altLang="en-US" sz="2800" i="1" dirty="0" smtClean="0"/>
              <a:t>In short - supporting the Headteacher but </a:t>
            </a:r>
            <a:r>
              <a:rPr lang="en-GB" altLang="en-US" sz="2800" b="1" i="1" dirty="0" smtClean="0"/>
              <a:t>not responsible for setting the School Budget</a:t>
            </a:r>
          </a:p>
          <a:p>
            <a:pPr lvl="1" eaLnBrk="1" hangingPunct="1">
              <a:lnSpc>
                <a:spcPct val="90000"/>
              </a:lnSpc>
            </a:pPr>
            <a:endParaRPr lang="en-GB" altLang="en-US" sz="2400" b="1" dirty="0" smtClean="0"/>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6755" y="82596"/>
            <a:ext cx="5973507" cy="63422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335839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66563"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66564"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66565"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66566"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66567" name="Rectangle 9"/>
          <p:cNvSpPr>
            <a:spLocks noGrp="1" noChangeArrowheads="1"/>
          </p:cNvSpPr>
          <p:nvPr>
            <p:ph type="title"/>
          </p:nvPr>
        </p:nvSpPr>
        <p:spPr>
          <a:xfrm>
            <a:off x="1671638" y="222250"/>
            <a:ext cx="5995987" cy="1143000"/>
          </a:xfrm>
        </p:spPr>
        <p:txBody>
          <a:bodyPr/>
          <a:lstStyle/>
          <a:p>
            <a:pPr eaLnBrk="1" hangingPunct="1"/>
            <a:r>
              <a:rPr lang="en-GB" altLang="en-US" dirty="0" smtClean="0"/>
              <a:t>Budget Monitoring</a:t>
            </a:r>
          </a:p>
        </p:txBody>
      </p:sp>
      <p:sp>
        <p:nvSpPr>
          <p:cNvPr id="66568" name="Rectangle 10"/>
          <p:cNvSpPr>
            <a:spLocks noGrp="1" noChangeArrowheads="1"/>
          </p:cNvSpPr>
          <p:nvPr>
            <p:ph type="body" idx="1"/>
          </p:nvPr>
        </p:nvSpPr>
        <p:spPr>
          <a:xfrm>
            <a:off x="966788" y="1533525"/>
            <a:ext cx="7315200" cy="4592638"/>
          </a:xfrm>
        </p:spPr>
        <p:txBody>
          <a:bodyPr/>
          <a:lstStyle/>
          <a:p>
            <a:pPr eaLnBrk="1" hangingPunct="1"/>
            <a:r>
              <a:rPr lang="en-GB" altLang="en-US" dirty="0" smtClean="0"/>
              <a:t>Why monitor ?</a:t>
            </a:r>
          </a:p>
          <a:p>
            <a:pPr lvl="1" eaLnBrk="1" hangingPunct="1"/>
            <a:r>
              <a:rPr lang="en-GB" altLang="en-US" dirty="0" smtClean="0"/>
              <a:t>To show what is going according to plan</a:t>
            </a:r>
          </a:p>
          <a:p>
            <a:pPr lvl="1" eaLnBrk="1" hangingPunct="1"/>
            <a:r>
              <a:rPr lang="en-GB" altLang="en-US" dirty="0" smtClean="0"/>
              <a:t>To show what is not going according to plan</a:t>
            </a:r>
          </a:p>
          <a:p>
            <a:pPr lvl="1" eaLnBrk="1" hangingPunct="1"/>
            <a:r>
              <a:rPr lang="en-GB" altLang="en-US" dirty="0" smtClean="0"/>
              <a:t>To show what is happening that was not planned for at all</a:t>
            </a:r>
          </a:p>
          <a:p>
            <a:pPr lvl="1" eaLnBrk="1" hangingPunct="1"/>
            <a:r>
              <a:rPr lang="en-GB" altLang="en-US" dirty="0" smtClean="0"/>
              <a:t>To initiate action if necessary</a:t>
            </a:r>
          </a:p>
          <a:p>
            <a:pPr eaLnBrk="1" hangingPunct="1"/>
            <a:r>
              <a:rPr lang="en-GB" altLang="en-US" i="1" dirty="0" smtClean="0"/>
              <a:t>Monthly monitoring should be a standard procedure</a:t>
            </a: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67587"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67588"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67589"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67590"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67591" name="Rectangle 9"/>
          <p:cNvSpPr>
            <a:spLocks noGrp="1" noChangeArrowheads="1"/>
          </p:cNvSpPr>
          <p:nvPr>
            <p:ph type="title"/>
          </p:nvPr>
        </p:nvSpPr>
        <p:spPr>
          <a:xfrm>
            <a:off x="1671638" y="222250"/>
            <a:ext cx="5995987" cy="1143000"/>
          </a:xfrm>
        </p:spPr>
        <p:txBody>
          <a:bodyPr/>
          <a:lstStyle/>
          <a:p>
            <a:pPr eaLnBrk="1" hangingPunct="1"/>
            <a:r>
              <a:rPr lang="en-GB" altLang="en-US" dirty="0" smtClean="0"/>
              <a:t>Action to be taken</a:t>
            </a:r>
          </a:p>
        </p:txBody>
      </p:sp>
      <p:sp>
        <p:nvSpPr>
          <p:cNvPr id="67592" name="Rectangle 10"/>
          <p:cNvSpPr>
            <a:spLocks noGrp="1" noChangeArrowheads="1"/>
          </p:cNvSpPr>
          <p:nvPr>
            <p:ph type="body" idx="1"/>
          </p:nvPr>
        </p:nvSpPr>
        <p:spPr>
          <a:xfrm>
            <a:off x="966788" y="1258888"/>
            <a:ext cx="7475537" cy="4983162"/>
          </a:xfrm>
        </p:spPr>
        <p:txBody>
          <a:bodyPr/>
          <a:lstStyle/>
          <a:p>
            <a:pPr eaLnBrk="1" hangingPunct="1">
              <a:lnSpc>
                <a:spcPct val="80000"/>
              </a:lnSpc>
            </a:pPr>
            <a:r>
              <a:rPr lang="en-GB" altLang="en-US" sz="2400" dirty="0" smtClean="0"/>
              <a:t>Spending in line with plan</a:t>
            </a:r>
          </a:p>
          <a:p>
            <a:pPr lvl="1" eaLnBrk="1" hangingPunct="1">
              <a:lnSpc>
                <a:spcPct val="80000"/>
              </a:lnSpc>
            </a:pPr>
            <a:r>
              <a:rPr lang="en-GB" altLang="en-US" sz="2000" dirty="0" smtClean="0"/>
              <a:t>No action but continue monitoring</a:t>
            </a:r>
          </a:p>
          <a:p>
            <a:pPr eaLnBrk="1" hangingPunct="1">
              <a:lnSpc>
                <a:spcPct val="80000"/>
              </a:lnSpc>
            </a:pPr>
            <a:r>
              <a:rPr lang="en-GB" altLang="en-US" sz="2400" dirty="0" smtClean="0"/>
              <a:t>Where underspends are identified:</a:t>
            </a:r>
          </a:p>
          <a:p>
            <a:pPr lvl="1" eaLnBrk="1" hangingPunct="1">
              <a:lnSpc>
                <a:spcPct val="80000"/>
              </a:lnSpc>
            </a:pPr>
            <a:r>
              <a:rPr lang="en-GB" altLang="en-US" sz="2000" dirty="0" smtClean="0"/>
              <a:t>Try to identify the cause </a:t>
            </a:r>
          </a:p>
          <a:p>
            <a:pPr lvl="1" eaLnBrk="1" hangingPunct="1">
              <a:lnSpc>
                <a:spcPct val="80000"/>
              </a:lnSpc>
            </a:pPr>
            <a:r>
              <a:rPr lang="en-GB" altLang="en-US" sz="2000" dirty="0" smtClean="0"/>
              <a:t>If genuine:</a:t>
            </a:r>
          </a:p>
          <a:p>
            <a:pPr lvl="2" eaLnBrk="1" hangingPunct="1">
              <a:lnSpc>
                <a:spcPct val="80000"/>
              </a:lnSpc>
            </a:pPr>
            <a:r>
              <a:rPr lang="en-GB" altLang="en-US" sz="1800" dirty="0" smtClean="0"/>
              <a:t>Include additional items in SDP with Governing Body approval, OR</a:t>
            </a:r>
          </a:p>
          <a:p>
            <a:pPr lvl="2" eaLnBrk="1" hangingPunct="1">
              <a:lnSpc>
                <a:spcPct val="80000"/>
              </a:lnSpc>
            </a:pPr>
            <a:r>
              <a:rPr lang="en-GB" altLang="en-US" sz="1800" dirty="0" smtClean="0"/>
              <a:t>Do nothing &amp; let underspend accumulate but be aware this will lead to an increase in your reserves.</a:t>
            </a:r>
          </a:p>
          <a:p>
            <a:pPr eaLnBrk="1" hangingPunct="1">
              <a:lnSpc>
                <a:spcPct val="80000"/>
              </a:lnSpc>
            </a:pPr>
            <a:r>
              <a:rPr lang="en-GB" altLang="en-US" sz="2400" dirty="0" smtClean="0"/>
              <a:t>Where overspends are identified:</a:t>
            </a:r>
          </a:p>
          <a:p>
            <a:pPr lvl="1" eaLnBrk="1" hangingPunct="1">
              <a:lnSpc>
                <a:spcPct val="80000"/>
              </a:lnSpc>
            </a:pPr>
            <a:r>
              <a:rPr lang="en-GB" altLang="en-US" sz="2000" dirty="0" smtClean="0"/>
              <a:t>Try to determine cause &amp; if possible take action to prevent further overspend</a:t>
            </a:r>
          </a:p>
          <a:p>
            <a:pPr lvl="1" eaLnBrk="1" hangingPunct="1">
              <a:lnSpc>
                <a:spcPct val="80000"/>
              </a:lnSpc>
            </a:pPr>
            <a:r>
              <a:rPr lang="en-GB" altLang="en-US" sz="2000" dirty="0" smtClean="0"/>
              <a:t>Postpone spending on some other part of the SDP &amp; transfer money from this budget heading to the overspend area (virement), OR</a:t>
            </a:r>
          </a:p>
          <a:p>
            <a:pPr lvl="1" eaLnBrk="1" hangingPunct="1">
              <a:lnSpc>
                <a:spcPct val="80000"/>
              </a:lnSpc>
            </a:pPr>
            <a:r>
              <a:rPr lang="en-GB" altLang="en-US" sz="2000" dirty="0" smtClean="0"/>
              <a:t>Do nothing &amp; be prepared to meet overspend at year end from school reserves</a:t>
            </a: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End</a:t>
            </a:r>
            <a:endParaRPr lang="en-GB" dirty="0"/>
          </a:p>
        </p:txBody>
      </p:sp>
      <p:sp>
        <p:nvSpPr>
          <p:cNvPr id="3" name="Content Placeholder 2"/>
          <p:cNvSpPr>
            <a:spLocks noGrp="1"/>
          </p:cNvSpPr>
          <p:nvPr>
            <p:ph idx="1"/>
          </p:nvPr>
        </p:nvSpPr>
        <p:spPr>
          <a:xfrm>
            <a:off x="457200" y="1600200"/>
            <a:ext cx="8229600" cy="4886058"/>
          </a:xfrm>
        </p:spPr>
        <p:txBody>
          <a:bodyPr/>
          <a:lstStyle/>
          <a:p>
            <a:pPr lvl="1" eaLnBrk="1" hangingPunct="1">
              <a:lnSpc>
                <a:spcPct val="90000"/>
              </a:lnSpc>
            </a:pPr>
            <a:r>
              <a:rPr lang="en-GB" altLang="en-US" sz="2400" dirty="0" smtClean="0"/>
              <a:t>Please note that any underspends on cost centres will automatically increase your reserves – you need to physically spend the money for it to be used! Budgeting for items and increasing budgets does not reduce your reserves!! </a:t>
            </a:r>
          </a:p>
          <a:p>
            <a:pPr lvl="1" eaLnBrk="1" hangingPunct="1">
              <a:lnSpc>
                <a:spcPct val="90000"/>
              </a:lnSpc>
            </a:pPr>
            <a:r>
              <a:rPr lang="en-GB" altLang="en-US" sz="2400" dirty="0" smtClean="0"/>
              <a:t>Underspends are transferred to reserves held on behalf of the school by the Council or into school bank accounts – challenge if reserve is over £50k and 5% of budget share!</a:t>
            </a:r>
          </a:p>
          <a:p>
            <a:pPr lvl="1" eaLnBrk="1" hangingPunct="1">
              <a:lnSpc>
                <a:spcPct val="90000"/>
              </a:lnSpc>
            </a:pPr>
            <a:r>
              <a:rPr lang="en-GB" altLang="en-US" sz="2400" dirty="0" smtClean="0"/>
              <a:t>Overspends will be met from the school’s reserves – if these are insufficient the shortfall will be taken off the following year’s budget share</a:t>
            </a:r>
          </a:p>
          <a:p>
            <a:pPr lvl="1" eaLnBrk="1" hangingPunct="1">
              <a:lnSpc>
                <a:spcPct val="90000"/>
              </a:lnSpc>
            </a:pPr>
            <a:r>
              <a:rPr lang="en-GB" altLang="en-US" sz="2400" dirty="0" smtClean="0"/>
              <a:t>Must publish actual reserve figure – no virement between accounts!</a:t>
            </a:r>
            <a:endParaRPr lang="en-GB" dirty="0"/>
          </a:p>
        </p:txBody>
      </p:sp>
    </p:spTree>
    <p:extLst>
      <p:ext uri="{BB962C8B-B14F-4D97-AF65-F5344CB8AC3E}">
        <p14:creationId xmlns:p14="http://schemas.microsoft.com/office/powerpoint/2010/main" val="298700248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VAT</a:t>
            </a:r>
            <a:endParaRPr lang="en-GB" dirty="0"/>
          </a:p>
        </p:txBody>
      </p:sp>
      <p:sp>
        <p:nvSpPr>
          <p:cNvPr id="3" name="Content Placeholder 2"/>
          <p:cNvSpPr>
            <a:spLocks noGrp="1"/>
          </p:cNvSpPr>
          <p:nvPr>
            <p:ph idx="1"/>
          </p:nvPr>
        </p:nvSpPr>
        <p:spPr>
          <a:xfrm>
            <a:off x="465746" y="1360917"/>
            <a:ext cx="8229600" cy="5142433"/>
          </a:xfrm>
        </p:spPr>
        <p:txBody>
          <a:bodyPr/>
          <a:lstStyle/>
          <a:p>
            <a:r>
              <a:rPr lang="en-GB" dirty="0" smtClean="0"/>
              <a:t>Consistency is needed with regards to school proms, after school clubs, wrap around etc.</a:t>
            </a:r>
          </a:p>
          <a:p>
            <a:r>
              <a:rPr lang="en-GB" dirty="0" smtClean="0"/>
              <a:t>Schools need to </a:t>
            </a:r>
            <a:r>
              <a:rPr lang="en-GB" u="sng" dirty="0" smtClean="0"/>
              <a:t>EITHER</a:t>
            </a:r>
            <a:r>
              <a:rPr lang="en-GB" dirty="0" smtClean="0"/>
              <a:t> use school fund or delegated budget to record income and expenditure for these activities.</a:t>
            </a:r>
          </a:p>
          <a:p>
            <a:r>
              <a:rPr lang="en-GB" dirty="0" smtClean="0"/>
              <a:t>You cannot pay invoices from the delegated account and receipt income into the school fund. </a:t>
            </a:r>
            <a:r>
              <a:rPr lang="en-GB" u="sng" dirty="0" smtClean="0"/>
              <a:t>All</a:t>
            </a:r>
            <a:r>
              <a:rPr lang="en-GB" dirty="0" smtClean="0"/>
              <a:t> transactions need to be made through the same account.</a:t>
            </a:r>
          </a:p>
        </p:txBody>
      </p:sp>
    </p:spTree>
    <p:extLst>
      <p:ext uri="{BB962C8B-B14F-4D97-AF65-F5344CB8AC3E}">
        <p14:creationId xmlns:p14="http://schemas.microsoft.com/office/powerpoint/2010/main" val="99913333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VAT – Treatment </a:t>
            </a:r>
            <a:endParaRPr lang="en-GB" dirty="0"/>
          </a:p>
        </p:txBody>
      </p:sp>
      <p:sp>
        <p:nvSpPr>
          <p:cNvPr id="3" name="Content Placeholder 2"/>
          <p:cNvSpPr>
            <a:spLocks noGrp="1"/>
          </p:cNvSpPr>
          <p:nvPr>
            <p:ph idx="1"/>
          </p:nvPr>
        </p:nvSpPr>
        <p:spPr/>
        <p:txBody>
          <a:bodyPr/>
          <a:lstStyle/>
          <a:p>
            <a:r>
              <a:rPr lang="en-GB" u="sng" dirty="0" smtClean="0"/>
              <a:t>School Fund</a:t>
            </a:r>
          </a:p>
          <a:p>
            <a:pPr lvl="1"/>
            <a:r>
              <a:rPr lang="en-GB" sz="2400" dirty="0" smtClean="0"/>
              <a:t>No VAT on income</a:t>
            </a:r>
          </a:p>
          <a:p>
            <a:pPr lvl="1"/>
            <a:r>
              <a:rPr lang="en-GB" sz="2400" dirty="0" smtClean="0"/>
              <a:t>No VAT recovery on expenditure</a:t>
            </a:r>
          </a:p>
          <a:p>
            <a:pPr marL="0" indent="0">
              <a:buNone/>
            </a:pPr>
            <a:endParaRPr lang="en-GB" sz="2000" u="sng" dirty="0" smtClean="0"/>
          </a:p>
          <a:p>
            <a:r>
              <a:rPr lang="en-GB" u="sng" dirty="0" smtClean="0"/>
              <a:t>Delegated Budget</a:t>
            </a:r>
          </a:p>
          <a:p>
            <a:pPr lvl="1"/>
            <a:r>
              <a:rPr lang="en-GB" sz="2400" dirty="0" smtClean="0"/>
              <a:t>VAT on income </a:t>
            </a:r>
          </a:p>
          <a:p>
            <a:pPr lvl="1"/>
            <a:r>
              <a:rPr lang="en-GB" sz="2400" dirty="0" smtClean="0"/>
              <a:t>VAT recovery on expenditure</a:t>
            </a:r>
          </a:p>
        </p:txBody>
      </p:sp>
    </p:spTree>
    <p:extLst>
      <p:ext uri="{BB962C8B-B14F-4D97-AF65-F5344CB8AC3E}">
        <p14:creationId xmlns:p14="http://schemas.microsoft.com/office/powerpoint/2010/main" val="194289797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VAT - Examples</a:t>
            </a:r>
            <a:endParaRPr lang="en-GB" dirty="0"/>
          </a:p>
        </p:txBody>
      </p:sp>
      <p:sp>
        <p:nvSpPr>
          <p:cNvPr id="3" name="Content Placeholder 2"/>
          <p:cNvSpPr>
            <a:spLocks noGrp="1"/>
          </p:cNvSpPr>
          <p:nvPr>
            <p:ph idx="1"/>
          </p:nvPr>
        </p:nvSpPr>
        <p:spPr>
          <a:xfrm>
            <a:off x="457200" y="1600200"/>
            <a:ext cx="8229600" cy="4809146"/>
          </a:xfrm>
        </p:spPr>
        <p:txBody>
          <a:bodyPr/>
          <a:lstStyle/>
          <a:p>
            <a:r>
              <a:rPr lang="en-GB" sz="2800" u="sng" dirty="0" smtClean="0"/>
              <a:t>School Meals</a:t>
            </a:r>
          </a:p>
          <a:p>
            <a:pPr lvl="1"/>
            <a:r>
              <a:rPr lang="en-GB" sz="2400" dirty="0" smtClean="0"/>
              <a:t>Pupils – Non –business</a:t>
            </a:r>
          </a:p>
          <a:p>
            <a:pPr lvl="1"/>
            <a:r>
              <a:rPr lang="en-GB" sz="2400" dirty="0" smtClean="0"/>
              <a:t>Staff / Visitors – Standard Rate 20%</a:t>
            </a:r>
          </a:p>
          <a:p>
            <a:r>
              <a:rPr lang="en-GB" sz="2800" u="sng" dirty="0" smtClean="0"/>
              <a:t>School Photos Commission</a:t>
            </a:r>
          </a:p>
          <a:p>
            <a:pPr lvl="1"/>
            <a:r>
              <a:rPr lang="en-GB" sz="2400" dirty="0" smtClean="0"/>
              <a:t>Paid into School Fund – No VAT</a:t>
            </a:r>
          </a:p>
          <a:p>
            <a:pPr lvl="1"/>
            <a:r>
              <a:rPr lang="en-GB" sz="2400" dirty="0" smtClean="0"/>
              <a:t>Paid into Delegated budget – Standard Rate</a:t>
            </a:r>
          </a:p>
          <a:p>
            <a:r>
              <a:rPr lang="en-GB" sz="2800" u="sng" dirty="0" smtClean="0"/>
              <a:t>School Uniform</a:t>
            </a:r>
          </a:p>
          <a:p>
            <a:pPr lvl="1"/>
            <a:r>
              <a:rPr lang="en-GB" sz="2400" dirty="0" smtClean="0"/>
              <a:t>Primary Schools – All zero rated</a:t>
            </a:r>
          </a:p>
          <a:p>
            <a:pPr lvl="1"/>
            <a:r>
              <a:rPr lang="en-GB" sz="2400" dirty="0" smtClean="0"/>
              <a:t>Secondary Schools – Size dependant</a:t>
            </a:r>
          </a:p>
        </p:txBody>
      </p:sp>
    </p:spTree>
    <p:extLst>
      <p:ext uri="{BB962C8B-B14F-4D97-AF65-F5344CB8AC3E}">
        <p14:creationId xmlns:p14="http://schemas.microsoft.com/office/powerpoint/2010/main" val="191695402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Good Practice</a:t>
            </a:r>
            <a:endParaRPr lang="en-GB" dirty="0"/>
          </a:p>
        </p:txBody>
      </p:sp>
      <p:sp>
        <p:nvSpPr>
          <p:cNvPr id="3" name="Content Placeholder 2"/>
          <p:cNvSpPr>
            <a:spLocks noGrp="1"/>
          </p:cNvSpPr>
          <p:nvPr>
            <p:ph idx="1"/>
          </p:nvPr>
        </p:nvSpPr>
        <p:spPr/>
        <p:txBody>
          <a:bodyPr/>
          <a:lstStyle/>
          <a:p>
            <a:pPr marL="342900" lvl="1" indent="-342900">
              <a:buFontTx/>
              <a:buChar char="•"/>
            </a:pPr>
            <a:r>
              <a:rPr lang="en-GB" sz="2000" dirty="0"/>
              <a:t>Online banking is now available to view only and is a service we encourage schools to use. </a:t>
            </a:r>
            <a:r>
              <a:rPr lang="en-GB" sz="2000" dirty="0" smtClean="0"/>
              <a:t>The facility will enable you to complete bank reconciliations quicker and therefore give more accurate projections when budget monitoring but it also </a:t>
            </a:r>
            <a:r>
              <a:rPr lang="en-GB" sz="2000" dirty="0"/>
              <a:t>highlights instances of fraud quicker</a:t>
            </a:r>
            <a:r>
              <a:rPr lang="en-GB" sz="2000" dirty="0" smtClean="0"/>
              <a:t>.</a:t>
            </a:r>
          </a:p>
          <a:p>
            <a:pPr marL="342900" lvl="1" indent="-342900">
              <a:buFontTx/>
              <a:buChar char="•"/>
            </a:pPr>
            <a:r>
              <a:rPr lang="en-GB" sz="2000" dirty="0" smtClean="0"/>
              <a:t>When making staffing appointments be mindful of the schools ISR and the funding implications of going above this.</a:t>
            </a:r>
          </a:p>
          <a:p>
            <a:pPr marL="342900" lvl="1" indent="-342900">
              <a:buFontTx/>
              <a:buChar char="•"/>
            </a:pPr>
            <a:r>
              <a:rPr lang="en-GB" sz="2000" dirty="0" smtClean="0"/>
              <a:t>When employing your own family ensure that paperwork is signed independently by the staffing committee confirming the vacancy and endorsing references. Whilst not directly related to setting a budget it highlights the need to be transparent with public money.</a:t>
            </a:r>
          </a:p>
          <a:p>
            <a:pPr marL="342900" lvl="1" indent="-342900">
              <a:buFontTx/>
              <a:buChar char="•"/>
            </a:pPr>
            <a:r>
              <a:rPr lang="en-GB" sz="2000" dirty="0" smtClean="0"/>
              <a:t>All staff must be paid via the payroll system not private accounts! This also includes travel and subsistence payments, petty cash should not be used to reimburse expenses.</a:t>
            </a:r>
            <a:endParaRPr lang="en-GB" sz="2000" dirty="0"/>
          </a:p>
          <a:p>
            <a:endParaRPr lang="en-GB" dirty="0"/>
          </a:p>
        </p:txBody>
      </p:sp>
    </p:spTree>
    <p:extLst>
      <p:ext uri="{BB962C8B-B14F-4D97-AF65-F5344CB8AC3E}">
        <p14:creationId xmlns:p14="http://schemas.microsoft.com/office/powerpoint/2010/main" val="411608513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r>
              <a:rPr lang="en-GB" altLang="en-US" smtClean="0"/>
              <a:t>Reserves</a:t>
            </a:r>
          </a:p>
        </p:txBody>
      </p:sp>
      <p:sp>
        <p:nvSpPr>
          <p:cNvPr id="48131" name="Content Placeholder 2"/>
          <p:cNvSpPr>
            <a:spLocks noGrp="1"/>
          </p:cNvSpPr>
          <p:nvPr>
            <p:ph idx="1"/>
          </p:nvPr>
        </p:nvSpPr>
        <p:spPr/>
        <p:txBody>
          <a:bodyPr/>
          <a:lstStyle/>
          <a:p>
            <a:r>
              <a:rPr lang="en-GB" altLang="en-US" smtClean="0"/>
              <a:t>Regulations state that the local authority must challenge reserve levels that are more than 5% of the school’s budget share</a:t>
            </a:r>
          </a:p>
          <a:p>
            <a:r>
              <a:rPr lang="en-GB" altLang="en-US" smtClean="0"/>
              <a:t>The local authority also has powers to direct the governing body to spend reserves that are over £50,000 in primary schools and over £100,000 in secondary and special schools</a:t>
            </a:r>
          </a:p>
        </p:txBody>
      </p:sp>
    </p:spTree>
    <p:extLst>
      <p:ext uri="{BB962C8B-B14F-4D97-AF65-F5344CB8AC3E}">
        <p14:creationId xmlns:p14="http://schemas.microsoft.com/office/powerpoint/2010/main" val="50205670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r>
              <a:rPr lang="en-GB" altLang="en-US" smtClean="0"/>
              <a:t>Grants</a:t>
            </a:r>
          </a:p>
        </p:txBody>
      </p:sp>
      <p:sp>
        <p:nvSpPr>
          <p:cNvPr id="49155" name="Content Placeholder 2"/>
          <p:cNvSpPr>
            <a:spLocks noGrp="1"/>
          </p:cNvSpPr>
          <p:nvPr>
            <p:ph idx="1"/>
          </p:nvPr>
        </p:nvSpPr>
        <p:spPr/>
        <p:txBody>
          <a:bodyPr/>
          <a:lstStyle/>
          <a:p>
            <a:r>
              <a:rPr lang="en-GB" altLang="en-US" sz="2800" smtClean="0"/>
              <a:t>Short to medium term allocations of funding</a:t>
            </a:r>
          </a:p>
          <a:p>
            <a:r>
              <a:rPr lang="en-GB" altLang="en-US" sz="2800" smtClean="0"/>
              <a:t>Must comply with terms and conditions for spend – grant paid back if not eligible spend</a:t>
            </a:r>
          </a:p>
          <a:p>
            <a:r>
              <a:rPr lang="en-GB" altLang="en-US" sz="2800" smtClean="0"/>
              <a:t>Usually involves having an expenditure plan and claim forms</a:t>
            </a:r>
          </a:p>
          <a:p>
            <a:r>
              <a:rPr lang="en-GB" altLang="en-US" sz="2800" smtClean="0"/>
              <a:t>Include grant spend in your SDP (part of the terms and conditions for EIG and PDG)</a:t>
            </a:r>
          </a:p>
          <a:p>
            <a:endParaRPr lang="en-GB" altLang="en-US" smtClean="0"/>
          </a:p>
        </p:txBody>
      </p:sp>
    </p:spTree>
    <p:extLst>
      <p:ext uri="{BB962C8B-B14F-4D97-AF65-F5344CB8AC3E}">
        <p14:creationId xmlns:p14="http://schemas.microsoft.com/office/powerpoint/2010/main" val="383706173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70659"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70660"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70661"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70662"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70663" name="Rectangle 9"/>
          <p:cNvSpPr>
            <a:spLocks noGrp="1" noChangeArrowheads="1"/>
          </p:cNvSpPr>
          <p:nvPr>
            <p:ph type="title"/>
          </p:nvPr>
        </p:nvSpPr>
        <p:spPr>
          <a:xfrm>
            <a:off x="1671638" y="222250"/>
            <a:ext cx="5995987" cy="1143000"/>
          </a:xfrm>
        </p:spPr>
        <p:txBody>
          <a:bodyPr/>
          <a:lstStyle/>
          <a:p>
            <a:pPr eaLnBrk="1" hangingPunct="1"/>
            <a:r>
              <a:rPr lang="en-GB" altLang="en-US" sz="4000" dirty="0" smtClean="0"/>
              <a:t>Roles &amp; Responsibilities</a:t>
            </a:r>
          </a:p>
        </p:txBody>
      </p:sp>
      <p:sp>
        <p:nvSpPr>
          <p:cNvPr id="70664" name="Rectangle 10"/>
          <p:cNvSpPr>
            <a:spLocks noGrp="1" noChangeArrowheads="1"/>
          </p:cNvSpPr>
          <p:nvPr>
            <p:ph type="body" idx="1"/>
          </p:nvPr>
        </p:nvSpPr>
        <p:spPr>
          <a:xfrm>
            <a:off x="966788" y="1474788"/>
            <a:ext cx="7315200" cy="4651375"/>
          </a:xfrm>
        </p:spPr>
        <p:txBody>
          <a:bodyPr/>
          <a:lstStyle/>
          <a:p>
            <a:pPr eaLnBrk="1" hangingPunct="1">
              <a:lnSpc>
                <a:spcPct val="90000"/>
              </a:lnSpc>
            </a:pPr>
            <a:r>
              <a:rPr lang="en-GB" altLang="en-US" sz="2400" dirty="0" smtClean="0"/>
              <a:t>Local Authority</a:t>
            </a:r>
          </a:p>
          <a:p>
            <a:pPr lvl="1" eaLnBrk="1" hangingPunct="1">
              <a:lnSpc>
                <a:spcPct val="90000"/>
              </a:lnSpc>
            </a:pPr>
            <a:r>
              <a:rPr lang="en-GB" altLang="en-US" sz="2000" dirty="0" smtClean="0"/>
              <a:t>Sets the overall Delegated Schools Budget</a:t>
            </a:r>
          </a:p>
          <a:p>
            <a:pPr lvl="1" eaLnBrk="1" hangingPunct="1">
              <a:lnSpc>
                <a:spcPct val="90000"/>
              </a:lnSpc>
            </a:pPr>
            <a:r>
              <a:rPr lang="en-GB" altLang="en-US" sz="2000" dirty="0" smtClean="0"/>
              <a:t>Allocates delegated budget through formula</a:t>
            </a:r>
          </a:p>
          <a:p>
            <a:pPr eaLnBrk="1" hangingPunct="1">
              <a:lnSpc>
                <a:spcPct val="90000"/>
              </a:lnSpc>
            </a:pPr>
            <a:r>
              <a:rPr lang="en-GB" altLang="en-US" sz="2400" dirty="0" smtClean="0"/>
              <a:t>Headteacher</a:t>
            </a:r>
          </a:p>
          <a:p>
            <a:pPr lvl="1" eaLnBrk="1" hangingPunct="1">
              <a:lnSpc>
                <a:spcPct val="90000"/>
              </a:lnSpc>
            </a:pPr>
            <a:r>
              <a:rPr lang="en-GB" altLang="en-US" sz="2000" dirty="0" smtClean="0"/>
              <a:t>Day to day management of budget</a:t>
            </a:r>
          </a:p>
          <a:p>
            <a:pPr lvl="1" eaLnBrk="1" hangingPunct="1">
              <a:lnSpc>
                <a:spcPct val="90000"/>
              </a:lnSpc>
            </a:pPr>
            <a:r>
              <a:rPr lang="en-GB" altLang="en-US" sz="2000" dirty="0" smtClean="0"/>
              <a:t>Operates within agreed limits/policies/procedures</a:t>
            </a:r>
          </a:p>
          <a:p>
            <a:pPr eaLnBrk="1" hangingPunct="1">
              <a:lnSpc>
                <a:spcPct val="90000"/>
              </a:lnSpc>
            </a:pPr>
            <a:r>
              <a:rPr lang="en-GB" altLang="en-US" sz="2400" dirty="0" smtClean="0"/>
              <a:t>Finance Committee (if established)</a:t>
            </a:r>
          </a:p>
          <a:p>
            <a:pPr lvl="1" eaLnBrk="1" hangingPunct="1">
              <a:lnSpc>
                <a:spcPct val="90000"/>
              </a:lnSpc>
            </a:pPr>
            <a:r>
              <a:rPr lang="en-GB" altLang="en-US" sz="2000" dirty="0" smtClean="0"/>
              <a:t>Works closely with the Headteacher</a:t>
            </a:r>
          </a:p>
          <a:p>
            <a:pPr lvl="1" eaLnBrk="1" hangingPunct="1">
              <a:lnSpc>
                <a:spcPct val="90000"/>
              </a:lnSpc>
            </a:pPr>
            <a:r>
              <a:rPr lang="en-GB" altLang="en-US" sz="2000" dirty="0" smtClean="0"/>
              <a:t>Regular, detailed monitoring of the budget</a:t>
            </a:r>
          </a:p>
          <a:p>
            <a:pPr eaLnBrk="1" hangingPunct="1">
              <a:lnSpc>
                <a:spcPct val="90000"/>
              </a:lnSpc>
            </a:pPr>
            <a:r>
              <a:rPr lang="en-GB" altLang="en-US" sz="2400" dirty="0" smtClean="0"/>
              <a:t>Governing Body</a:t>
            </a:r>
          </a:p>
          <a:p>
            <a:pPr lvl="1" eaLnBrk="1" hangingPunct="1">
              <a:lnSpc>
                <a:spcPct val="90000"/>
              </a:lnSpc>
            </a:pPr>
            <a:r>
              <a:rPr lang="en-GB" altLang="en-US" sz="2000" dirty="0" smtClean="0"/>
              <a:t>Strategic view of budget</a:t>
            </a:r>
          </a:p>
          <a:p>
            <a:pPr lvl="1" eaLnBrk="1" hangingPunct="1">
              <a:lnSpc>
                <a:spcPct val="90000"/>
              </a:lnSpc>
            </a:pPr>
            <a:r>
              <a:rPr lang="en-GB" altLang="en-US" sz="2000" dirty="0" smtClean="0"/>
              <a:t>Sets final budget</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71683"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71684"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71685"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71686"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71687" name="Rectangle 9"/>
          <p:cNvSpPr>
            <a:spLocks noGrp="1" noChangeArrowheads="1"/>
          </p:cNvSpPr>
          <p:nvPr>
            <p:ph type="title"/>
          </p:nvPr>
        </p:nvSpPr>
        <p:spPr>
          <a:xfrm>
            <a:off x="1671638" y="222250"/>
            <a:ext cx="5995987" cy="1143000"/>
          </a:xfrm>
        </p:spPr>
        <p:txBody>
          <a:bodyPr/>
          <a:lstStyle/>
          <a:p>
            <a:pPr eaLnBrk="1" hangingPunct="1"/>
            <a:r>
              <a:rPr lang="en-GB" altLang="en-US" dirty="0" smtClean="0"/>
              <a:t>Support for Schools</a:t>
            </a:r>
          </a:p>
        </p:txBody>
      </p:sp>
      <p:sp>
        <p:nvSpPr>
          <p:cNvPr id="71688" name="Rectangle 10"/>
          <p:cNvSpPr>
            <a:spLocks noGrp="1" noChangeArrowheads="1"/>
          </p:cNvSpPr>
          <p:nvPr>
            <p:ph type="body" idx="1"/>
          </p:nvPr>
        </p:nvSpPr>
        <p:spPr>
          <a:xfrm>
            <a:off x="966788" y="1474788"/>
            <a:ext cx="7315200" cy="4651375"/>
          </a:xfrm>
        </p:spPr>
        <p:txBody>
          <a:bodyPr/>
          <a:lstStyle/>
          <a:p>
            <a:pPr eaLnBrk="1" hangingPunct="1"/>
            <a:r>
              <a:rPr lang="en-GB" altLang="en-US" dirty="0" smtClean="0"/>
              <a:t>Local Management of Schools is under the overall control of Brian Roles (Head of Service)</a:t>
            </a:r>
          </a:p>
          <a:p>
            <a:pPr eaLnBrk="1" hangingPunct="1"/>
            <a:r>
              <a:rPr lang="en-GB" altLang="en-US" dirty="0" smtClean="0"/>
              <a:t>School Funding &amp; Information Team (led by Kelly Small)</a:t>
            </a:r>
          </a:p>
          <a:p>
            <a:pPr eaLnBrk="1" hangingPunct="1"/>
            <a:r>
              <a:rPr lang="en-GB" altLang="en-US" dirty="0" smtClean="0"/>
              <a:t>Primary Support Officers/ Accountancy Section</a:t>
            </a:r>
          </a:p>
          <a:p>
            <a:pPr eaLnBrk="1" hangingPunct="1"/>
            <a:r>
              <a:rPr lang="en-GB" altLang="en-US" dirty="0" smtClean="0"/>
              <a:t>Procurement Team</a:t>
            </a: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ext Box 3"/>
          <p:cNvSpPr txBox="1">
            <a:spLocks noChangeArrowheads="1"/>
          </p:cNvSpPr>
          <p:nvPr/>
        </p:nvSpPr>
        <p:spPr bwMode="auto">
          <a:xfrm>
            <a:off x="1042988" y="549275"/>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endParaRPr lang="en-US" altLang="en-US" sz="2400" dirty="0">
              <a:latin typeface="Times New Roman" pitchFamily="18" charset="0"/>
            </a:endParaRPr>
          </a:p>
        </p:txBody>
      </p:sp>
      <p:sp>
        <p:nvSpPr>
          <p:cNvPr id="72707" name="Text Box 4"/>
          <p:cNvSpPr txBox="1">
            <a:spLocks noChangeArrowheads="1"/>
          </p:cNvSpPr>
          <p:nvPr/>
        </p:nvSpPr>
        <p:spPr bwMode="auto">
          <a:xfrm>
            <a:off x="974725" y="2479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72708" name="Text Box 5"/>
          <p:cNvSpPr txBox="1">
            <a:spLocks noChangeArrowheads="1"/>
          </p:cNvSpPr>
          <p:nvPr/>
        </p:nvSpPr>
        <p:spPr bwMode="auto">
          <a:xfrm>
            <a:off x="1279525" y="48418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72709" name="Text Box 6"/>
          <p:cNvSpPr txBox="1">
            <a:spLocks noChangeArrowheads="1"/>
          </p:cNvSpPr>
          <p:nvPr/>
        </p:nvSpPr>
        <p:spPr bwMode="auto">
          <a:xfrm>
            <a:off x="4251325" y="47656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endParaRPr lang="en-US" altLang="en-US" sz="2400" dirty="0">
              <a:latin typeface="Times New Roman" pitchFamily="18" charset="0"/>
            </a:endParaRPr>
          </a:p>
        </p:txBody>
      </p:sp>
      <p:sp>
        <p:nvSpPr>
          <p:cNvPr id="72710" name="Text Box 7"/>
          <p:cNvSpPr txBox="1">
            <a:spLocks noChangeArrowheads="1"/>
          </p:cNvSpPr>
          <p:nvPr/>
        </p:nvSpPr>
        <p:spPr bwMode="auto">
          <a:xfrm>
            <a:off x="565150" y="2590800"/>
            <a:ext cx="8578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en-US" altLang="en-US" sz="3200" b="1" dirty="0"/>
          </a:p>
        </p:txBody>
      </p:sp>
      <p:sp>
        <p:nvSpPr>
          <p:cNvPr id="72711" name="Rectangle 9"/>
          <p:cNvSpPr>
            <a:spLocks noGrp="1" noChangeArrowheads="1"/>
          </p:cNvSpPr>
          <p:nvPr>
            <p:ph type="title"/>
          </p:nvPr>
        </p:nvSpPr>
        <p:spPr>
          <a:xfrm>
            <a:off x="1671638" y="222250"/>
            <a:ext cx="5995987" cy="1143000"/>
          </a:xfrm>
        </p:spPr>
        <p:txBody>
          <a:bodyPr/>
          <a:lstStyle/>
          <a:p>
            <a:pPr eaLnBrk="1" hangingPunct="1"/>
            <a:r>
              <a:rPr lang="en-GB" altLang="en-US" sz="4000" dirty="0" smtClean="0"/>
              <a:t>Additional Useful Documents</a:t>
            </a:r>
          </a:p>
        </p:txBody>
      </p:sp>
      <p:sp>
        <p:nvSpPr>
          <p:cNvPr id="72712" name="Rectangle 10"/>
          <p:cNvSpPr>
            <a:spLocks noGrp="1" noChangeArrowheads="1"/>
          </p:cNvSpPr>
          <p:nvPr>
            <p:ph type="body" idx="1"/>
          </p:nvPr>
        </p:nvSpPr>
        <p:spPr>
          <a:xfrm>
            <a:off x="966788" y="1474788"/>
            <a:ext cx="7315200" cy="4651375"/>
          </a:xfrm>
        </p:spPr>
        <p:txBody>
          <a:bodyPr/>
          <a:lstStyle/>
          <a:p>
            <a:pPr eaLnBrk="1" hangingPunct="1"/>
            <a:r>
              <a:rPr lang="en-GB" altLang="en-US" dirty="0" smtClean="0"/>
              <a:t>Scheme for the Financing of Schools</a:t>
            </a:r>
          </a:p>
          <a:p>
            <a:pPr lvl="1" eaLnBrk="1" hangingPunct="1">
              <a:buFontTx/>
              <a:buNone/>
            </a:pPr>
            <a:r>
              <a:rPr lang="en-GB" altLang="en-US" sz="2000" dirty="0" smtClean="0">
                <a:hlinkClick r:id="rId3"/>
              </a:rPr>
              <a:t>http://www.swansea.gov.uk/index.cfm?articleid=4738</a:t>
            </a:r>
            <a:endParaRPr lang="en-GB" altLang="en-US" sz="2000" dirty="0" smtClean="0"/>
          </a:p>
          <a:p>
            <a:pPr eaLnBrk="1" hangingPunct="1"/>
            <a:r>
              <a:rPr lang="en-GB" altLang="en-US" dirty="0" smtClean="0"/>
              <a:t>Section 52 Budget Statement</a:t>
            </a:r>
          </a:p>
          <a:p>
            <a:pPr lvl="1" eaLnBrk="1" hangingPunct="1">
              <a:buFontTx/>
              <a:buNone/>
            </a:pPr>
            <a:r>
              <a:rPr lang="en-GB" altLang="en-US" sz="1800" dirty="0" smtClean="0">
                <a:hlinkClick r:id="rId4"/>
              </a:rPr>
              <a:t>http://www.swansea.gov.uk/index.cfm?articleid=4736</a:t>
            </a:r>
            <a:endParaRPr lang="en-GB" altLang="en-US" sz="1800" dirty="0" smtClean="0"/>
          </a:p>
          <a:p>
            <a:pPr eaLnBrk="1" hangingPunct="1"/>
            <a:r>
              <a:rPr lang="en-GB" altLang="en-US" dirty="0" smtClean="0"/>
              <a:t>Section 52 Outturn Statement</a:t>
            </a:r>
          </a:p>
          <a:p>
            <a:pPr lvl="1" eaLnBrk="1" hangingPunct="1">
              <a:buFontTx/>
              <a:buNone/>
            </a:pPr>
            <a:r>
              <a:rPr lang="en-GB" altLang="en-US" sz="1800" dirty="0" smtClean="0">
                <a:hlinkClick r:id="rId4"/>
              </a:rPr>
              <a:t>http://www.swansea.gov.uk/index.cfm?articleid=4736</a:t>
            </a:r>
            <a:endParaRPr lang="en-GB" altLang="en-US" sz="1800" dirty="0" smtClean="0"/>
          </a:p>
          <a:p>
            <a:pPr eaLnBrk="1" hangingPunct="1"/>
            <a:r>
              <a:rPr lang="en-GB" altLang="en-US" dirty="0" smtClean="0"/>
              <a:t>Accounting Instructions for Schools</a:t>
            </a:r>
          </a:p>
          <a:p>
            <a:pPr marL="400050" lvl="2" indent="0" eaLnBrk="1" hangingPunct="1">
              <a:buNone/>
            </a:pPr>
            <a:r>
              <a:rPr lang="en-GB" altLang="en-US" sz="1600" dirty="0">
                <a:hlinkClick r:id="rId5"/>
              </a:rPr>
              <a:t>http://www.swansea.gov.uk/staffnet/accountinginstructionsforschools</a:t>
            </a:r>
            <a:endParaRPr lang="en-GB" altLang="en-US" sz="1600" dirty="0"/>
          </a:p>
          <a:p>
            <a:pPr marL="0" indent="0" eaLnBrk="1" hangingPunct="1">
              <a:buNone/>
            </a:pPr>
            <a:endParaRPr lang="en-GB" altLang="en-US" dirty="0" smtClean="0"/>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pPr marL="0" indent="0" algn="ctr">
              <a:buNone/>
            </a:pPr>
            <a:endParaRPr lang="en-GB" sz="4800" dirty="0" smtClean="0"/>
          </a:p>
          <a:p>
            <a:pPr marL="0" indent="0" algn="ctr">
              <a:buNone/>
            </a:pPr>
            <a:r>
              <a:rPr lang="en-GB" sz="4800" dirty="0" smtClean="0"/>
              <a:t>Questions?</a:t>
            </a:r>
            <a:endParaRPr lang="en-GB" sz="4800" dirty="0"/>
          </a:p>
        </p:txBody>
      </p:sp>
    </p:spTree>
    <p:custDataLst>
      <p:tags r:id="rId1"/>
    </p:custDataLst>
    <p:extLst>
      <p:ext uri="{BB962C8B-B14F-4D97-AF65-F5344CB8AC3E}">
        <p14:creationId xmlns:p14="http://schemas.microsoft.com/office/powerpoint/2010/main" val="1745174616"/>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17000</TotalTime>
  <Words>3496</Words>
  <Application>Microsoft Office PowerPoint</Application>
  <PresentationFormat>On-screen Show (4:3)</PresentationFormat>
  <Paragraphs>454</Paragraphs>
  <Slides>59</Slides>
  <Notes>39</Notes>
  <HiddenSlides>0</HiddenSlides>
  <MMClips>0</MMClips>
  <ScaleCrop>false</ScaleCrop>
  <HeadingPairs>
    <vt:vector size="8" baseType="variant">
      <vt:variant>
        <vt:lpstr>Fonts Used</vt:lpstr>
      </vt:variant>
      <vt:variant>
        <vt:i4>3</vt:i4>
      </vt:variant>
      <vt:variant>
        <vt:lpstr>Theme</vt:lpstr>
      </vt:variant>
      <vt:variant>
        <vt:i4>5</vt:i4>
      </vt:variant>
      <vt:variant>
        <vt:lpstr>Embedded OLE Servers</vt:lpstr>
      </vt:variant>
      <vt:variant>
        <vt:i4>3</vt:i4>
      </vt:variant>
      <vt:variant>
        <vt:lpstr>Slide Titles</vt:lpstr>
      </vt:variant>
      <vt:variant>
        <vt:i4>59</vt:i4>
      </vt:variant>
    </vt:vector>
  </HeadingPairs>
  <TitlesOfParts>
    <vt:vector size="70" baseType="lpstr">
      <vt:lpstr>Arial</vt:lpstr>
      <vt:lpstr>Calibri</vt:lpstr>
      <vt:lpstr>Times New Roman</vt:lpstr>
      <vt:lpstr>Default Design</vt:lpstr>
      <vt:lpstr>1_Default Design</vt:lpstr>
      <vt:lpstr>2_Default Design</vt:lpstr>
      <vt:lpstr>3_Default Design</vt:lpstr>
      <vt:lpstr>4_Default Design</vt:lpstr>
      <vt:lpstr>Chart</vt:lpstr>
      <vt:lpstr>Document</vt:lpstr>
      <vt:lpstr>Worksheet</vt:lpstr>
      <vt:lpstr>PowerPoint Presentation</vt:lpstr>
      <vt:lpstr>PowerPoint Presentation</vt:lpstr>
      <vt:lpstr>Difficult Choices to be Faced</vt:lpstr>
      <vt:lpstr>PowerPoint Presentation</vt:lpstr>
      <vt:lpstr>Recent Developments</vt:lpstr>
      <vt:lpstr>Key dates in the Council process</vt:lpstr>
      <vt:lpstr>PowerPoint Presentation</vt:lpstr>
      <vt:lpstr>Local Management of Schools</vt:lpstr>
      <vt:lpstr>Funding Formula</vt:lpstr>
      <vt:lpstr>PowerPoint Presentation</vt:lpstr>
      <vt:lpstr>PowerPoint Presentation</vt:lpstr>
      <vt:lpstr>PowerPoint Presentation</vt:lpstr>
      <vt:lpstr>Changing the Formula</vt:lpstr>
      <vt:lpstr>THE BUDGET SHARE IS NOT THE BUDGET ! </vt:lpstr>
      <vt:lpstr>Governing Body</vt:lpstr>
      <vt:lpstr>Why Budget ?</vt:lpstr>
      <vt:lpstr>Freedom &amp; Accountability</vt:lpstr>
      <vt:lpstr>Key Information Provided</vt:lpstr>
      <vt:lpstr>PowerPoint Presentation</vt:lpstr>
      <vt:lpstr>Cost Behaviour</vt:lpstr>
      <vt:lpstr>Approaches to Budgeting (1)</vt:lpstr>
      <vt:lpstr>Approaches to Budgeting (2)</vt:lpstr>
      <vt:lpstr>Discussion Task</vt:lpstr>
      <vt:lpstr>The Planning Process</vt:lpstr>
      <vt:lpstr>Budget Setting</vt:lpstr>
      <vt:lpstr>Preparing the School Budget</vt:lpstr>
      <vt:lpstr>Factors to be considered</vt:lpstr>
      <vt:lpstr>Contract Value Bands</vt:lpstr>
      <vt:lpstr>Use of existing corporate contracts </vt:lpstr>
      <vt:lpstr>Making your own contracts</vt:lpstr>
      <vt:lpstr>Competition Requirements</vt:lpstr>
      <vt:lpstr>Making your own contracts</vt:lpstr>
      <vt:lpstr>Record Keeping </vt:lpstr>
      <vt:lpstr>Disposal of Assets</vt:lpstr>
      <vt:lpstr>Hospitality  What is reasonable?</vt:lpstr>
      <vt:lpstr>PowerPoint Presentation</vt:lpstr>
      <vt:lpstr>PowerPoint Presentation</vt:lpstr>
      <vt:lpstr>PowerPoint Presentation</vt:lpstr>
      <vt:lpstr>Applying for Grants </vt:lpstr>
      <vt:lpstr>Freedom of Information Act 2000</vt:lpstr>
      <vt:lpstr>Things you would not do…..</vt:lpstr>
      <vt:lpstr>You do not want to be here</vt:lpstr>
      <vt:lpstr>Or here</vt:lpstr>
      <vt:lpstr>Planning the Budget</vt:lpstr>
      <vt:lpstr>Role of Primary Support Officer/Accountancy Staff</vt:lpstr>
      <vt:lpstr>PowerPoint Presentation</vt:lpstr>
      <vt:lpstr>Budget Monitoring</vt:lpstr>
      <vt:lpstr>Action to be taken</vt:lpstr>
      <vt:lpstr>Year End</vt:lpstr>
      <vt:lpstr>VAT</vt:lpstr>
      <vt:lpstr>VAT – Treatment </vt:lpstr>
      <vt:lpstr>VAT - Examples</vt:lpstr>
      <vt:lpstr>Good Practice</vt:lpstr>
      <vt:lpstr>Reserves</vt:lpstr>
      <vt:lpstr>Grants</vt:lpstr>
      <vt:lpstr>Roles &amp; Responsibilities</vt:lpstr>
      <vt:lpstr>Support for Schools</vt:lpstr>
      <vt:lpstr>Additional Useful Documents</vt:lpstr>
      <vt:lpstr>PowerPoint Presentation</vt:lpstr>
    </vt:vector>
  </TitlesOfParts>
  <Company>City &amp; County of Swansea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ED0001</dc:creator>
  <cp:lastModifiedBy>Suzie Pugh</cp:lastModifiedBy>
  <cp:revision>325</cp:revision>
  <cp:lastPrinted>2004-06-10T12:25:33Z</cp:lastPrinted>
  <dcterms:created xsi:type="dcterms:W3CDTF">2004-06-01T09:42:48Z</dcterms:created>
  <dcterms:modified xsi:type="dcterms:W3CDTF">2017-01-17T11:14:31Z</dcterms:modified>
</cp:coreProperties>
</file>