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5"/>
  </p:notesMasterIdLst>
  <p:handoutMasterIdLst>
    <p:handoutMasterId r:id="rId26"/>
  </p:handoutMasterIdLst>
  <p:sldIdLst>
    <p:sldId id="257" r:id="rId6"/>
    <p:sldId id="258" r:id="rId7"/>
    <p:sldId id="277" r:id="rId8"/>
    <p:sldId id="309" r:id="rId9"/>
    <p:sldId id="310" r:id="rId10"/>
    <p:sldId id="338" r:id="rId11"/>
    <p:sldId id="339" r:id="rId12"/>
    <p:sldId id="423" r:id="rId13"/>
    <p:sldId id="380" r:id="rId14"/>
    <p:sldId id="422" r:id="rId15"/>
    <p:sldId id="381" r:id="rId16"/>
    <p:sldId id="382" r:id="rId17"/>
    <p:sldId id="281" r:id="rId18"/>
    <p:sldId id="279" r:id="rId19"/>
    <p:sldId id="282" r:id="rId20"/>
    <p:sldId id="284" r:id="rId21"/>
    <p:sldId id="314" r:id="rId22"/>
    <p:sldId id="394" r:id="rId23"/>
    <p:sldId id="273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69" autoAdjust="0"/>
    <p:restoredTop sz="77330" autoAdjust="0"/>
  </p:normalViewPr>
  <p:slideViewPr>
    <p:cSldViewPr snapToGrid="0">
      <p:cViewPr varScale="1">
        <p:scale>
          <a:sx n="88" d="100"/>
          <a:sy n="88" d="100"/>
        </p:scale>
        <p:origin x="247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27"/>
        <p:guide pos="214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0546C-25D5-441B-A719-570C871FDDA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7C2D0C-38E8-467C-B792-96B6B7CB1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91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02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594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065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9873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6921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443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70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8399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354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Billy </a:t>
            </a:r>
            <a:r>
              <a:rPr lang="en-GB" dirty="0" err="1"/>
              <a:t>Vunipola</a:t>
            </a:r>
            <a:r>
              <a:rPr lang="en-GB" dirty="0"/>
              <a:t>, </a:t>
            </a:r>
            <a:r>
              <a:rPr lang="en-GB" dirty="0" err="1"/>
              <a:t>Faletau</a:t>
            </a:r>
            <a:r>
              <a:rPr lang="en-GB" dirty="0"/>
              <a:t>,</a:t>
            </a:r>
            <a:r>
              <a:rPr lang="en-GB" baseline="0" dirty="0"/>
              <a:t> </a:t>
            </a:r>
            <a:r>
              <a:rPr lang="en-GB" baseline="0" dirty="0" err="1"/>
              <a:t>Mako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696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r>
              <a:rPr lang="en-GB" baseline="0" dirty="0"/>
              <a:t>Consider similarities and differences?</a:t>
            </a:r>
          </a:p>
          <a:p>
            <a:endParaRPr lang="en-GB" baseline="0" dirty="0"/>
          </a:p>
          <a:p>
            <a:r>
              <a:rPr lang="en-GB" baseline="0" dirty="0"/>
              <a:t>Politics, gender, media, commercialism, consumerism, heritage, tourism, societal attitudes.  </a:t>
            </a:r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805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77243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979514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059892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958342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371995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22251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47013"/>
      </p:ext>
    </p:extLst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319788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6903958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015400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5C07380A-B95E-46B4-8F90-F7FB4B1C44C7}" type="datetimeFigureOut">
              <a:rPr lang="en-GB" smtClean="0">
                <a:solidFill>
                  <a:prstClr val="black"/>
                </a:solidFill>
              </a:rPr>
              <a:pPr/>
              <a:t>10/02/2023</a:t>
            </a:fld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Calibri" charset="0"/>
              </a:defRPr>
            </a:lvl1pPr>
          </a:lstStyle>
          <a:p>
            <a:fld id="{4F4F680E-C3CB-4F89-8B03-2C432232B47E}" type="slidenum">
              <a:rPr lang="en-GB" smtClean="0">
                <a:solidFill>
                  <a:prstClr val="black"/>
                </a:solidFill>
              </a:rPr>
              <a:pPr/>
              <a:t>‹#›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164587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emf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5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4.em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23925"/>
            <a:ext cx="8229600" cy="1093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mv="urn:schemas-microsoft-com:mac:vml" xmlns:mc="http://schemas.openxmlformats.org/markup-compatibility/2006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2200275"/>
            <a:ext cx="8229600" cy="417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xmlns:mv="urn:schemas-microsoft-com:mac:vml" xmlns:mc="http://schemas.openxmlformats.org/markup-compatibility/2006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28" name="Picture 5" descr="CMET landscape logo_white.eps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238" y="5916613"/>
            <a:ext cx="2276475" cy="671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6" descr="Cardiff Met Sport Logo_REV.eps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5867400"/>
            <a:ext cx="1146175" cy="81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7" descr="SPORT SLIDES_2.jpg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5669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ctr" defTabSz="457200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+mj-cs"/>
        </a:defRPr>
      </a:lvl1pPr>
      <a:lvl2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2pPr>
      <a:lvl3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3pPr>
      <a:lvl4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4pPr>
      <a:lvl5pPr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ＭＳ Ｐゴシック" charset="0"/>
        </a:defRPr>
      </a:lvl5pPr>
      <a:lvl6pPr marL="4572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0" y="0"/>
            <a:ext cx="9135290" cy="57332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053830"/>
            <a:ext cx="8229600" cy="1143000"/>
          </a:xfrm>
        </p:spPr>
        <p:txBody>
          <a:bodyPr>
            <a:noAutofit/>
          </a:bodyPr>
          <a:lstStyle/>
          <a:p>
            <a:br>
              <a:rPr lang="en-GB" sz="60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r>
              <a:rPr lang="en-GB" sz="4000" b="1" dirty="0">
                <a:solidFill>
                  <a:schemeClr val="accent2"/>
                </a:solidFill>
              </a:rPr>
              <a:t>Global Cultural Sporting Environment</a:t>
            </a:r>
            <a:br>
              <a:rPr lang="en-GB" sz="4000" b="1" dirty="0">
                <a:solidFill>
                  <a:schemeClr val="accent2"/>
                </a:solidFill>
              </a:rPr>
            </a:br>
            <a:endParaRPr lang="en-GB" sz="4000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4509120"/>
            <a:ext cx="7550496" cy="122413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accent2"/>
                </a:solidFill>
              </a:rPr>
              <a:t>Lecture 2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accent2"/>
                </a:solidFill>
              </a:rPr>
              <a:t>Sport, Culture &amp; National Identity and the growth of modern British &amp; Irish sports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accent2"/>
                </a:solidFill>
              </a:rPr>
              <a:t>2023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Session Overview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idx="1"/>
          </p:nvPr>
        </p:nvSpPr>
        <p:spPr>
          <a:xfrm>
            <a:off x="457200" y="1709532"/>
            <a:ext cx="8229600" cy="391703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Recap Lecture 1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Independent Study Task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Nationalism and National Identity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Growth of modern sport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British examples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4109"/>
            <a:ext cx="8229600" cy="73399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3877" y="1070120"/>
            <a:ext cx="8229600" cy="40995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/>
              <a:t>Definition: </a:t>
            </a:r>
            <a:r>
              <a:rPr lang="en-GB" sz="1800" dirty="0"/>
              <a:t>“</a:t>
            </a:r>
            <a:r>
              <a:rPr lang="en-GB" sz="1800" i="1" dirty="0"/>
              <a:t>The processes, artefacts, ideas, rituals, narratives, myths, words and practices that bind a particular group of people together”  </a:t>
            </a:r>
            <a:r>
              <a:rPr lang="en-GB" sz="1800" dirty="0" err="1"/>
              <a:t>Spracklen</a:t>
            </a:r>
            <a:r>
              <a:rPr lang="en-GB" sz="1800" dirty="0"/>
              <a:t> (2015) p.229.  “A distinctly human means of adapting to circumstances and transmitting this coping skill and knowledge to subsequent generations,” Moran et al (2007) p. 11.     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800" b="1" dirty="0"/>
              <a:t>Function: </a:t>
            </a:r>
            <a:r>
              <a:rPr lang="en-GB" sz="1800" dirty="0"/>
              <a:t>It enables us to make sense of our surroundings by providing a blueprint of how to behave and helps to anticipate the results of our behaviour, Samovar et al (2013).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800" b="1" dirty="0"/>
              <a:t>Elements: </a:t>
            </a:r>
            <a:r>
              <a:rPr lang="en-GB" sz="1800" dirty="0"/>
              <a:t>5 that distinguish one culture from another: religion, history, value, social organisation, language.  Samovar et al (2013).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Culture is: learned, passes from one generation to another, is based on symbols, is dynamic, and is an integrated system.  </a:t>
            </a:r>
            <a:r>
              <a:rPr lang="en-GB" sz="1800" dirty="0"/>
              <a:t>Samovar et al (2013).  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7326" y="97562"/>
            <a:ext cx="2511974" cy="9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2775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9144000" cy="6858000"/>
          </a:xfrm>
        </p:spPr>
      </p:pic>
      <p:sp>
        <p:nvSpPr>
          <p:cNvPr id="5" name="TextBox 4"/>
          <p:cNvSpPr txBox="1"/>
          <p:nvPr/>
        </p:nvSpPr>
        <p:spPr>
          <a:xfrm>
            <a:off x="4994031" y="855785"/>
            <a:ext cx="36927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John Anthony Portsmouth Football Club Westwood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72" y="213765"/>
            <a:ext cx="2511974" cy="9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94569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961" y="3458817"/>
            <a:ext cx="2130839" cy="21246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Globalisation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i="1" dirty="0"/>
              <a:t>“The process in which the world’s different cultures and countries are becoming closer; the process in which those different cultures and countries are becoming similar through modernisation, homogenisation and Westernisation,” </a:t>
            </a:r>
            <a:r>
              <a:rPr lang="en-GB" sz="1500" dirty="0" err="1"/>
              <a:t>Spracklen</a:t>
            </a:r>
            <a:r>
              <a:rPr lang="en-GB" sz="1500" dirty="0"/>
              <a:t> (2015, p.229).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72" y="213765"/>
            <a:ext cx="2511974" cy="9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480435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383" y="556593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Westernisation</a:t>
            </a:r>
          </a:p>
          <a:p>
            <a:pPr marL="0" indent="0">
              <a:buNone/>
            </a:pPr>
            <a:r>
              <a:rPr lang="en-GB" i="1" dirty="0"/>
              <a:t>“The spread of ideas and culture from the West to the rest of the world” </a:t>
            </a:r>
            <a:r>
              <a:rPr lang="en-GB" sz="1500" dirty="0" err="1"/>
              <a:t>Spracklen</a:t>
            </a:r>
            <a:r>
              <a:rPr lang="en-GB" sz="1500" dirty="0"/>
              <a:t> (2015, p. 232).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791" y="2425657"/>
            <a:ext cx="5001720" cy="30678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1911" y="223192"/>
            <a:ext cx="2511974" cy="9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071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417" y="119269"/>
            <a:ext cx="7421217" cy="556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72014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66" y="342732"/>
            <a:ext cx="7993668" cy="5202034"/>
          </a:xfrm>
        </p:spPr>
      </p:pic>
    </p:spTree>
    <p:extLst>
      <p:ext uri="{BB962C8B-B14F-4D97-AF65-F5344CB8AC3E}">
        <p14:creationId xmlns:p14="http://schemas.microsoft.com/office/powerpoint/2010/main" val="3842081194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Literature Searching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6485"/>
            <a:ext cx="8229600" cy="391703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After you have logged into your library account: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514350" indent="-514350">
              <a:buAutoNum type="arabicPeriod"/>
            </a:pPr>
            <a:r>
              <a:rPr lang="en-GB" dirty="0"/>
              <a:t>Find a chapter in one of the recommended reading texts on globalisation of sport and pick out 1 key discussion point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2. Find 1 x recent journal article on globalisation and sport and download these articles. 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2026" y="5213517"/>
            <a:ext cx="2511974" cy="9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35769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404" y="2271564"/>
            <a:ext cx="3070576" cy="4458654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945318"/>
              </p:ext>
            </p:extLst>
          </p:nvPr>
        </p:nvGraphicFramePr>
        <p:xfrm>
          <a:off x="231804" y="171450"/>
          <a:ext cx="8319331" cy="3834468"/>
        </p:xfrm>
        <a:graphic>
          <a:graphicData uri="http://schemas.openxmlformats.org/drawingml/2006/table">
            <a:tbl>
              <a:tblPr firstRow="1" firstCol="1" bandRow="1"/>
              <a:tblGrid>
                <a:gridCol w="10281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45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82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3659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8574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2877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877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1850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2811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Level 5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FAIL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MARGINAL FAIL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SATISFACTORY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(3</a:t>
                      </a:r>
                      <a:r>
                        <a:rPr lang="en-GB" sz="1000" b="1" baseline="30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rd</a:t>
                      </a: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/ Pass)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GOOD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(2.2 / Pass)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VERY GOOD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(2.1 / Merit)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EXCELLENT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(1</a:t>
                      </a:r>
                      <a:r>
                        <a:rPr lang="en-GB" sz="1000" b="1" baseline="30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st</a:t>
                      </a: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/ Distinction)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EXCEPTIONAL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(1</a:t>
                      </a:r>
                      <a:r>
                        <a:rPr lang="en-GB" sz="1000" b="1" baseline="30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st</a:t>
                      </a: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/ Distinction)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2227">
                <a:tc>
                  <a:txBody>
                    <a:bodyPr/>
                    <a:lstStyle/>
                    <a:p>
                      <a:pPr marL="108585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Category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0-29%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30-39%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40-49%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50-59%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60-69%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70-84%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85-100%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24868">
                <a:tc>
                  <a:txBody>
                    <a:bodyPr/>
                    <a:lstStyle/>
                    <a:p>
                      <a:pPr marL="68580"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Engagement with literature </a:t>
                      </a: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(including reading, referencing,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68580"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academic conventions and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68580">
                        <a:spcBef>
                          <a:spcPts val="17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academic honesty)</a:t>
                      </a: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Arial" panose="020B0604020202020204" pitchFamily="34" charset="0"/>
                        </a:rPr>
                        <a:t>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Little or no evidence of reading</a:t>
                      </a: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and/or </a:t>
                      </a: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reliance on inappropriate sources.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Views and findings mostly unsupported and non-authoritative.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Referencing conventions used incoherently or largely absent.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Poor engagement with essential reading. No evidence of wider reading. Reliance on inappropriate sources, and/or indiscriminate use of sources. Heavily reliant on information gained through class contact. Inconsistent and weak use of referencing.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Engagement with a limited range of mostly relevant and credible sources. Some omissions and minor errors.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Referencing conventions evident though not always applied accurately or consistently.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Engagement with an appropriate range of literature, including sources retrieved independently. Some over-reliance on texts. Referencing may show minor inaccuracies or inconsistencies.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Engagement with a wide range of literature, including sources retrieved independently.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Selection of relevant and credible sources.  Very good use of referencing, with no/very few inaccuracies or inconsistencies.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Engagement with an extensive range of relevant and credible literature. Consistently accurate application of referencing. 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Exceptional engagement with an extensive range of relevant and credible literature. High-level referencing skills consistently applied.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4002" marR="64002" marT="0" marB="0">
                    <a:lnL w="12700" cap="flat" cmpd="sng" algn="ctr">
                      <a:solidFill>
                        <a:srgbClr val="000000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31804" y="4286250"/>
            <a:ext cx="584073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rgbClr val="FF0000"/>
                </a:solidFill>
              </a:rPr>
              <a:t>Engagement with lit. – typically 30% of marks available !!!!!!!!!!!!!!!!!!!!!!!!!!!!!!!!!!!!!!!!!!!!!!</a:t>
            </a:r>
          </a:p>
        </p:txBody>
      </p:sp>
    </p:spTree>
    <p:extLst>
      <p:ext uri="{BB962C8B-B14F-4D97-AF65-F5344CB8AC3E}">
        <p14:creationId xmlns:p14="http://schemas.microsoft.com/office/powerpoint/2010/main" val="158681862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5527" y="920287"/>
            <a:ext cx="5923962" cy="4030071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9130"/>
            <a:ext cx="8229600" cy="1143000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</a:rPr>
              <a:t>Sport and Identity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562708" y="476457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000" dirty="0">
              <a:solidFill>
                <a:srgbClr val="002060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514189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en-GB"/>
              <a:t>What is identity?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82009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Identity defined: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5000" dirty="0"/>
              <a:t>“What we think we are and what we think others are; and what they think we are”  </a:t>
            </a:r>
            <a:r>
              <a:rPr lang="en-GB" sz="5000" dirty="0" err="1"/>
              <a:t>Spracklen</a:t>
            </a:r>
            <a:r>
              <a:rPr lang="en-GB" sz="5000" dirty="0"/>
              <a:t> (2015) p. 230.</a:t>
            </a:r>
          </a:p>
          <a:p>
            <a:pPr marL="0" indent="0">
              <a:buNone/>
            </a:pPr>
            <a:endParaRPr lang="en-GB" sz="5000" dirty="0"/>
          </a:p>
          <a:p>
            <a:pPr marL="0" indent="0">
              <a:buNone/>
            </a:pP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279203650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28920" y="733428"/>
            <a:ext cx="8229600" cy="414527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sz="3500" b="1" dirty="0"/>
              <a:t>Typologies of nationalism (Bairner, 2001):</a:t>
            </a:r>
            <a:endParaRPr lang="en-GB" sz="35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“Ethnic” nationalism </a:t>
            </a:r>
            <a:r>
              <a:rPr lang="en-GB" sz="2000" dirty="0"/>
              <a:t>– primordial, natural origins of the nation, unenlightened and exclusive in its political aspirations e.g. Celts, Basques.    </a:t>
            </a:r>
          </a:p>
          <a:p>
            <a:pPr marL="0" indent="0">
              <a:buNone/>
              <a:defRPr/>
            </a:pPr>
            <a:endParaRPr lang="en-GB" sz="2000" b="1" dirty="0">
              <a:solidFill>
                <a:srgbClr val="FF0000"/>
              </a:solidFill>
            </a:endParaRPr>
          </a:p>
          <a:p>
            <a:pPr marL="0" indent="0"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“Civic” nationalism </a:t>
            </a:r>
            <a:r>
              <a:rPr lang="en-GB" sz="2000" dirty="0"/>
              <a:t>– emerged during the artificial creation of nations and nations states, inclusive, anyone can become a member of the civic nation e.g. British.</a:t>
            </a:r>
          </a:p>
          <a:p>
            <a:pPr marL="0" indent="0">
              <a:buNone/>
              <a:defRPr/>
            </a:pPr>
            <a:endParaRPr lang="en-GB" sz="2000" b="1" dirty="0">
              <a:solidFill>
                <a:srgbClr val="FF0000"/>
              </a:solidFill>
            </a:endParaRPr>
          </a:p>
          <a:p>
            <a:pPr marL="0" indent="0">
              <a:buNone/>
              <a:defRPr/>
            </a:pPr>
            <a:r>
              <a:rPr lang="en-GB" sz="2000" b="1" dirty="0">
                <a:solidFill>
                  <a:srgbClr val="FF0000"/>
                </a:solidFill>
              </a:rPr>
              <a:t>Social nationalism </a:t>
            </a:r>
            <a:r>
              <a:rPr lang="en-GB" sz="2000" dirty="0"/>
              <a:t>– shared sense of national identity, community and culture, people can join if they identify with it and adopt its characteristics. 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b="1" u="sng" dirty="0">
                <a:solidFill>
                  <a:srgbClr val="FF0000"/>
                </a:solidFill>
              </a:rPr>
              <a:t>In practice, inappropriate to assert a clear separation.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/>
              <a:t>See also Cronin’s (1999) 4 fold typology:  </a:t>
            </a:r>
            <a:r>
              <a:rPr lang="en-GB" sz="2000" i="1" dirty="0" err="1"/>
              <a:t>primordalist</a:t>
            </a:r>
            <a:r>
              <a:rPr lang="en-GB" sz="2000" dirty="0"/>
              <a:t>, </a:t>
            </a:r>
            <a:r>
              <a:rPr lang="en-GB" sz="2000" i="1" dirty="0"/>
              <a:t>modernist,</a:t>
            </a:r>
            <a:r>
              <a:rPr lang="en-GB" sz="2000" dirty="0"/>
              <a:t> </a:t>
            </a:r>
            <a:r>
              <a:rPr lang="en-GB" sz="2000" i="1" dirty="0"/>
              <a:t>statist </a:t>
            </a:r>
            <a:r>
              <a:rPr lang="en-GB" sz="2000" dirty="0"/>
              <a:t>and </a:t>
            </a:r>
            <a:r>
              <a:rPr lang="en-GB" sz="2000" i="1" dirty="0"/>
              <a:t>political mythologist</a:t>
            </a:r>
            <a:r>
              <a:rPr lang="en-GB" sz="2000" dirty="0"/>
              <a:t>.   In </a:t>
            </a:r>
            <a:r>
              <a:rPr lang="en-GB" sz="2000" dirty="0" err="1"/>
              <a:t>Jarvie</a:t>
            </a:r>
            <a:r>
              <a:rPr lang="en-GB" sz="2000" dirty="0"/>
              <a:t> (2012) p. 142.</a:t>
            </a:r>
          </a:p>
        </p:txBody>
      </p:sp>
    </p:spTree>
    <p:extLst>
      <p:ext uri="{BB962C8B-B14F-4D97-AF65-F5344CB8AC3E}">
        <p14:creationId xmlns:p14="http://schemas.microsoft.com/office/powerpoint/2010/main" val="228441437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Arguments Relating to Sport in the Making of Nations: </a:t>
            </a:r>
            <a:r>
              <a:rPr lang="en-GB" sz="2800" b="1" u="sng" dirty="0" err="1"/>
              <a:t>Jarvie</a:t>
            </a:r>
            <a:r>
              <a:rPr lang="en-GB" sz="2800" b="1" u="sng" dirty="0"/>
              <a:t> (2012) p. 145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199" y="1215456"/>
            <a:ext cx="8484781" cy="4036511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acts as form of cultural nationalism.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acts as a substitute for political nationalism.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can contribute to both ethnic and civic forms of nationality, many of which may be mythical, invented or selected.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helps with the process of national reconciliation.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provides a safety valve or outlet of emotional energy for frustrated peoples or nations.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helps build national identity and patriotism.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Nations denied national sports representation have, at times, vested great national sentiment in specific clubs or sport.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Nationalist support for sport has been a natural reaction against the pressures arising out of the development of global or international sport.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contributes to the building of national consciousness.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700" dirty="0"/>
              <a:t>Sport has contributed to the politics of cultural imperialism and colonialism e.g. cricket.</a:t>
            </a:r>
          </a:p>
        </p:txBody>
      </p:sp>
    </p:spTree>
    <p:extLst>
      <p:ext uri="{BB962C8B-B14F-4D97-AF65-F5344CB8AC3E}">
        <p14:creationId xmlns:p14="http://schemas.microsoft.com/office/powerpoint/2010/main" val="34374864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5549030"/>
            <a:ext cx="9144000" cy="130897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GB" b="1" u="sng" dirty="0"/>
              <a:t>Sport and National Identities </a:t>
            </a:r>
            <a:br>
              <a:rPr lang="en-GB" b="1" u="sng" dirty="0"/>
            </a:br>
            <a:r>
              <a:rPr lang="en-GB" sz="2200" b="1" u="sng" dirty="0" err="1"/>
              <a:t>Bairner</a:t>
            </a:r>
            <a:r>
              <a:rPr lang="en-GB" sz="2200" b="1" u="sng" dirty="0"/>
              <a:t>, A (2001). pp.17-19.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7551"/>
            <a:ext cx="8229600" cy="4236928"/>
          </a:xfrm>
        </p:spPr>
        <p:txBody>
          <a:bodyPr>
            <a:noAutofit/>
          </a:bodyPr>
          <a:lstStyle/>
          <a:p>
            <a:r>
              <a:rPr lang="en-GB" sz="2000" dirty="0"/>
              <a:t>Sport provides an important arena in which to celebrate national identities e.g. Six Nations rugby championship e.g. football World Cup. </a:t>
            </a:r>
          </a:p>
          <a:p>
            <a:r>
              <a:rPr lang="en-GB" sz="2000" dirty="0"/>
              <a:t>Sport forces us to consider the nature of our own identity.</a:t>
            </a:r>
          </a:p>
          <a:p>
            <a:r>
              <a:rPr lang="en-GB" sz="2000" dirty="0"/>
              <a:t>Sport is the most popular form of nationalist behaviour in many countries. </a:t>
            </a:r>
          </a:p>
          <a:p>
            <a:r>
              <a:rPr lang="en-GB" sz="2000" dirty="0"/>
              <a:t>Sport can help ensure the persistence of multiple national identities within the same political formation e.g. “Rainbow Nation” in South Africa.  e.g. Home Nations within United Kingdom.   </a:t>
            </a:r>
          </a:p>
          <a:p>
            <a:r>
              <a:rPr lang="en-GB" sz="2000" dirty="0"/>
              <a:t>Sporting nationalism also linked to the sport in which that success has been obtained e.g. Rugby in New Zealand e.g. Football in Brazil. </a:t>
            </a:r>
          </a:p>
          <a:p>
            <a:r>
              <a:rPr lang="en-GB" sz="2000" dirty="0"/>
              <a:t>Criteria for national sports could be that the sport in question was invented in a particular nation e.g. Gaelic sports ; or a particular nation may have influenced its development in a certain fashion or play in a unique way e.g. West Indies cricket.  E.g. Dutch total football.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5077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200" y="983757"/>
            <a:ext cx="500188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 err="1"/>
              <a:t>Jarvie</a:t>
            </a:r>
            <a:r>
              <a:rPr lang="en-GB" sz="2200" dirty="0"/>
              <a:t> (2012) observes that </a:t>
            </a:r>
            <a:r>
              <a:rPr lang="en-GB" sz="2200" i="1" dirty="0"/>
              <a:t>“</a:t>
            </a:r>
            <a:r>
              <a:rPr lang="en-GB" sz="2200" i="1" u="sng" dirty="0">
                <a:solidFill>
                  <a:srgbClr val="FF0000"/>
                </a:solidFill>
              </a:rPr>
              <a:t>sport can be viewed as a good indicator of modern nationality and internationality </a:t>
            </a:r>
            <a:r>
              <a:rPr lang="en-GB" sz="2200" i="1" dirty="0"/>
              <a:t>in the sense that international sports teams are less dependent on teams being born in the country which they play for…. </a:t>
            </a:r>
            <a:r>
              <a:rPr lang="en-GB" sz="2200" i="1" dirty="0">
                <a:solidFill>
                  <a:srgbClr val="FF0000"/>
                </a:solidFill>
              </a:rPr>
              <a:t>many athletes have played for different countries and they are national, by definition, if they play for the national side.”</a:t>
            </a:r>
            <a:r>
              <a:rPr lang="en-GB" sz="2200" dirty="0">
                <a:solidFill>
                  <a:srgbClr val="FF0000"/>
                </a:solidFill>
              </a:rPr>
              <a:t>  </a:t>
            </a:r>
            <a:r>
              <a:rPr lang="en-GB" sz="2200" dirty="0"/>
              <a:t>p. 154.  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2080" y="537210"/>
            <a:ext cx="3521586" cy="4611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114847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416" y="655983"/>
            <a:ext cx="6373029" cy="3975651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512956" y="4716965"/>
            <a:ext cx="8229600" cy="826623"/>
          </a:xfrm>
        </p:spPr>
        <p:txBody>
          <a:bodyPr>
            <a:normAutofit/>
          </a:bodyPr>
          <a:lstStyle/>
          <a:p>
            <a:r>
              <a:rPr lang="en-GB" sz="1800" b="1" dirty="0"/>
              <a:t>Billy </a:t>
            </a:r>
            <a:r>
              <a:rPr lang="en-GB" sz="1800" b="1" dirty="0" err="1"/>
              <a:t>Vunipola</a:t>
            </a:r>
            <a:r>
              <a:rPr lang="en-GB" sz="1800" b="1" dirty="0"/>
              <a:t>, Toby </a:t>
            </a:r>
            <a:r>
              <a:rPr lang="en-GB" sz="1800" b="1" dirty="0" err="1"/>
              <a:t>Faletau</a:t>
            </a:r>
            <a:r>
              <a:rPr lang="en-GB" sz="1800" b="1" dirty="0"/>
              <a:t> and  </a:t>
            </a:r>
            <a:r>
              <a:rPr lang="en-GB" sz="1800" b="1" dirty="0" err="1"/>
              <a:t>Mako</a:t>
            </a:r>
            <a:r>
              <a:rPr lang="en-GB" sz="1800" b="1" dirty="0"/>
              <a:t> </a:t>
            </a:r>
            <a:r>
              <a:rPr lang="en-GB" sz="1800" b="1" dirty="0" err="1"/>
              <a:t>Vunipola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736403435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56101"/>
          </a:xfrm>
        </p:spPr>
        <p:txBody>
          <a:bodyPr/>
          <a:lstStyle/>
          <a:p>
            <a:r>
              <a:rPr lang="en-GB" b="1" u="sng" dirty="0">
                <a:solidFill>
                  <a:srgbClr val="FF0000"/>
                </a:solidFill>
              </a:rPr>
              <a:t>Individual Task for next week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4037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/>
              <a:t>Identify an example of where a national sport clearly exists in a country.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Investigate the historical origins, highlight any relevant cultural processes, ideas, rituals, narratives and practices that bind this sport to the nation, and see if the state/government has used this sport as a vehicle for promoting nationalism and nationhood.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Prepare 1-3 </a:t>
            </a:r>
            <a:r>
              <a:rPr lang="en-GB" sz="2200" dirty="0" err="1">
                <a:solidFill>
                  <a:srgbClr val="FF0000"/>
                </a:solidFill>
              </a:rPr>
              <a:t>Powerpoint</a:t>
            </a:r>
            <a:r>
              <a:rPr lang="en-GB" sz="2200" dirty="0">
                <a:solidFill>
                  <a:srgbClr val="FF0000"/>
                </a:solidFill>
              </a:rPr>
              <a:t> slides and give a 3 minute overview of your example to the group. 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 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313" y="4765797"/>
            <a:ext cx="1330359" cy="1130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237064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931" y="115612"/>
            <a:ext cx="8229600" cy="629823"/>
          </a:xfrm>
        </p:spPr>
        <p:txBody>
          <a:bodyPr>
            <a:normAutofit/>
          </a:bodyPr>
          <a:lstStyle/>
          <a:p>
            <a:pPr algn="l"/>
            <a:r>
              <a:rPr lang="en-GB" sz="3000" b="1"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931" y="745435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1200" dirty="0"/>
              <a:t>Bairner, A. (2001). Sport, Nationalism and Globalisation – European and North American Perspectives.  State University of New York Press. </a:t>
            </a:r>
          </a:p>
          <a:p>
            <a:pPr marL="0" indent="0">
              <a:buNone/>
            </a:pPr>
            <a:r>
              <a:rPr lang="en-GB" altLang="en-US" sz="1200" dirty="0"/>
              <a:t>Bairner, A., and </a:t>
            </a:r>
            <a:r>
              <a:rPr lang="en-GB" altLang="en-US" sz="1200" dirty="0" err="1"/>
              <a:t>Shirlow</a:t>
            </a:r>
            <a:r>
              <a:rPr lang="en-GB" altLang="en-US" sz="1200" dirty="0"/>
              <a:t>, P. (1998). Loyalism, Linfield and the International Politics of Soccer Fandom in Northern Ireland. </a:t>
            </a:r>
            <a:r>
              <a:rPr lang="en-GB" altLang="en-US" sz="1200" i="1" dirty="0"/>
              <a:t>Space and Polity</a:t>
            </a:r>
            <a:r>
              <a:rPr lang="en-GB" altLang="en-US" sz="1200" dirty="0"/>
              <a:t> 2 (2): pp. 163-177.  </a:t>
            </a:r>
          </a:p>
          <a:p>
            <a:pPr marL="0" indent="0">
              <a:buNone/>
            </a:pPr>
            <a:r>
              <a:rPr lang="en-GB" altLang="en-US" sz="1200" dirty="0"/>
              <a:t>Bale, J. (1989). Sports Geography. London: E and FN </a:t>
            </a:r>
            <a:r>
              <a:rPr lang="en-GB" altLang="en-US" sz="1200" dirty="0" err="1"/>
              <a:t>Spon</a:t>
            </a:r>
            <a:r>
              <a:rPr lang="en-GB" altLang="en-US" sz="1200" dirty="0"/>
              <a:t>.  Quoted in Horne et al (2013). Understanding Sport – A socio-cultural analysis.  Oxon: Routledge. </a:t>
            </a:r>
          </a:p>
          <a:p>
            <a:pPr marL="0" indent="0">
              <a:buNone/>
            </a:pPr>
            <a:r>
              <a:rPr lang="en-GB" altLang="en-US" sz="1200" dirty="0"/>
              <a:t>Brookes, C. (1978). English Cricket: The Game and Its Players through the Ages. London: </a:t>
            </a:r>
            <a:r>
              <a:rPr lang="en-GB" altLang="en-US" sz="1200" dirty="0" err="1"/>
              <a:t>Weidenfield</a:t>
            </a:r>
            <a:r>
              <a:rPr lang="en-GB" altLang="en-US" sz="1200" dirty="0"/>
              <a:t> and Nicolson. In, Horne, J., Tomlinson, A., </a:t>
            </a:r>
            <a:r>
              <a:rPr lang="en-GB" altLang="en-US" sz="1200" dirty="0" err="1"/>
              <a:t>Whannel</a:t>
            </a:r>
            <a:r>
              <a:rPr lang="en-GB" altLang="en-US" sz="1200" dirty="0"/>
              <a:t>, G., and Woodward, K. (2013). Understanding Sport – A socio-cultural analysis.  Routledge. </a:t>
            </a:r>
          </a:p>
          <a:p>
            <a:pPr marL="0" indent="0">
              <a:buNone/>
            </a:pPr>
            <a:r>
              <a:rPr lang="en-GB" altLang="en-US" sz="1200" dirty="0" err="1"/>
              <a:t>Canovan</a:t>
            </a:r>
            <a:r>
              <a:rPr lang="en-GB" altLang="en-US" sz="1200" dirty="0"/>
              <a:t> (1996) ----  in Bairner (2001). Sport, Nationalism and Globalisation. State University of New York Press. </a:t>
            </a:r>
          </a:p>
          <a:p>
            <a:pPr marL="0" indent="0">
              <a:buNone/>
            </a:pPr>
            <a:r>
              <a:rPr lang="en-GB" altLang="en-US" sz="1200" dirty="0"/>
              <a:t>Horne, J., Tomlinson, A., </a:t>
            </a:r>
            <a:r>
              <a:rPr lang="en-GB" altLang="en-US" sz="1200" dirty="0" err="1"/>
              <a:t>Whannel</a:t>
            </a:r>
            <a:r>
              <a:rPr lang="en-GB" altLang="en-US" sz="1200" dirty="0"/>
              <a:t>, G., and Woodward, K. (2013). Understanding Sport – A socio-cultural analysis.  Routledge. </a:t>
            </a:r>
          </a:p>
          <a:p>
            <a:pPr marL="0" indent="0">
              <a:buNone/>
            </a:pPr>
            <a:r>
              <a:rPr lang="en-GB" altLang="en-US" sz="1200" dirty="0" err="1"/>
              <a:t>Jarvie</a:t>
            </a:r>
            <a:r>
              <a:rPr lang="en-GB" altLang="en-US" sz="1200" dirty="0"/>
              <a:t>, G. (2012). Sport, Culture and Society. Oxon: Routledge.</a:t>
            </a:r>
          </a:p>
          <a:p>
            <a:pPr marL="0" indent="0">
              <a:buNone/>
            </a:pPr>
            <a:r>
              <a:rPr lang="en-GB" altLang="en-US" sz="1200" dirty="0"/>
              <a:t>Moran, R.T., Abramson, N.R., and Moran, S.V. (2007). Managing Cultural Differences. Routledge. </a:t>
            </a:r>
          </a:p>
          <a:p>
            <a:pPr marL="0" indent="0">
              <a:buNone/>
            </a:pPr>
            <a:r>
              <a:rPr lang="en-GB" altLang="en-US" sz="1200" dirty="0"/>
              <a:t>Samovar, L.A. et al (2013). Communication between Cultures, 8</a:t>
            </a:r>
            <a:r>
              <a:rPr lang="en-GB" altLang="en-US" sz="1200" baseline="30000" dirty="0"/>
              <a:t>th</a:t>
            </a:r>
            <a:r>
              <a:rPr lang="en-GB" altLang="en-US" sz="1200" dirty="0"/>
              <a:t> Edition. Wadsworth.</a:t>
            </a:r>
          </a:p>
          <a:p>
            <a:pPr marL="0" indent="0">
              <a:buNone/>
            </a:pPr>
            <a:r>
              <a:rPr lang="en-GB" altLang="en-US" sz="1200" dirty="0" err="1"/>
              <a:t>Spracklen</a:t>
            </a:r>
            <a:r>
              <a:rPr lang="en-GB" altLang="en-US" sz="1200" dirty="0"/>
              <a:t>, K. (2015). Exploring Sports and Society – A Critical Introduction for Students. Palgrave Macmillan Education. </a:t>
            </a:r>
          </a:p>
          <a:p>
            <a:pPr marL="0" indent="0">
              <a:buNone/>
            </a:pPr>
            <a:r>
              <a:rPr lang="en-GB" altLang="en-US" sz="1200" dirty="0"/>
              <a:t>Sugden, J., and Bairner, A. (1993a). </a:t>
            </a:r>
            <a:r>
              <a:rPr lang="en-GB" altLang="en-US" sz="1200" i="1" dirty="0"/>
              <a:t>Sport, Sectarianism, and Society in a Divided Ireland. </a:t>
            </a:r>
            <a:r>
              <a:rPr lang="en-GB" altLang="en-US" sz="1200" dirty="0"/>
              <a:t> Leicester, United Kingdom: Leicester University Press. </a:t>
            </a:r>
          </a:p>
          <a:p>
            <a:pPr marL="0" indent="0">
              <a:buNone/>
            </a:pPr>
            <a:r>
              <a:rPr lang="en-GB" altLang="en-US" sz="1200" dirty="0"/>
              <a:t>Sugden, J., and Bairner, A. (1993b). National Identity, Community Relations, and the Sporting Life in Northern Ireland. In L. Allison (ed.) </a:t>
            </a:r>
            <a:r>
              <a:rPr lang="en-GB" altLang="en-US" sz="1200" i="1" dirty="0"/>
              <a:t>The Changing Politics of Sport.  </a:t>
            </a:r>
            <a:r>
              <a:rPr lang="en-GB" altLang="en-US" sz="1200" dirty="0"/>
              <a:t>Manchester University Press: pp. 171-206.</a:t>
            </a:r>
          </a:p>
          <a:p>
            <a:pPr marL="0" indent="0">
              <a:buNone/>
            </a:pPr>
            <a:r>
              <a:rPr lang="en-GB" altLang="en-US" sz="1200" dirty="0"/>
              <a:t>Williams, J. (1989). ‘Cricket’, in T. Mason (ed.), Sport in Britain: A Social History, Cambridge: Cambridge University Press. </a:t>
            </a:r>
          </a:p>
          <a:p>
            <a:pPr marL="0" indent="0">
              <a:buNone/>
            </a:pPr>
            <a:endParaRPr lang="en-GB" altLang="en-US" sz="1200" dirty="0"/>
          </a:p>
        </p:txBody>
      </p:sp>
    </p:spTree>
    <p:extLst>
      <p:ext uri="{BB962C8B-B14F-4D97-AF65-F5344CB8AC3E}">
        <p14:creationId xmlns:p14="http://schemas.microsoft.com/office/powerpoint/2010/main" val="2282824612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1614</TotalTime>
  <Words>1731</Words>
  <Application>Microsoft Office PowerPoint</Application>
  <PresentationFormat>On-screen Show (4:3)</PresentationFormat>
  <Paragraphs>141</Paragraphs>
  <Slides>19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Myriad Pro</vt:lpstr>
      <vt:lpstr>Times New Roman</vt:lpstr>
      <vt:lpstr>20140311PresentationUWTSDTemplate</vt:lpstr>
      <vt:lpstr>Theme1</vt:lpstr>
      <vt:lpstr> Global Cultural Sporting Environment </vt:lpstr>
      <vt:lpstr>Session Overview</vt:lpstr>
      <vt:lpstr>Culture</vt:lpstr>
      <vt:lpstr>PowerPoint Presentation</vt:lpstr>
      <vt:lpstr>Globalisation</vt:lpstr>
      <vt:lpstr>PowerPoint Presentation</vt:lpstr>
      <vt:lpstr>PowerPoint Presentation</vt:lpstr>
      <vt:lpstr>PowerPoint Presentation</vt:lpstr>
      <vt:lpstr>Literature Searching Task</vt:lpstr>
      <vt:lpstr>PowerPoint Presentation</vt:lpstr>
      <vt:lpstr>Sport and Identity</vt:lpstr>
      <vt:lpstr>Identity defined:</vt:lpstr>
      <vt:lpstr>PowerPoint Presentation</vt:lpstr>
      <vt:lpstr>Arguments Relating to Sport in the Making of Nations: Jarvie (2012) p. 145</vt:lpstr>
      <vt:lpstr>Sport and National Identities  Bairner, A (2001). pp.17-19. </vt:lpstr>
      <vt:lpstr>PowerPoint Presentation</vt:lpstr>
      <vt:lpstr>Billy Vunipola, Toby Faletau and  Mako Vunipola</vt:lpstr>
      <vt:lpstr>Individual Task for next week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Partneriaeth Dysgu Proffesiynol  Professional Learning Partnership</dc:title>
  <dc:creator>Matthew James</dc:creator>
  <cp:lastModifiedBy>Mark Napieralla</cp:lastModifiedBy>
  <cp:revision>75</cp:revision>
  <cp:lastPrinted>2016-10-14T10:08:56Z</cp:lastPrinted>
  <dcterms:modified xsi:type="dcterms:W3CDTF">2023-02-10T13:09:57Z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