
<file path=[Content_Types].xml><?xml version="1.0" encoding="utf-8"?>
<Types xmlns="http://schemas.openxmlformats.org/package/2006/content-types">
  <Default Extension="jpe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61" r:id="rId4"/>
    <p:sldId id="258" r:id="rId5"/>
    <p:sldId id="259" r:id="rId6"/>
    <p:sldId id="262" r:id="rId7"/>
    <p:sldId id="263" r:id="rId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138211A-FE0E-66DC-866B-C8224216E2C7}" v="1060" dt="2026-06-07T19:01:13.20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07/06/2026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07/06/2026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07/06/2026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07/06/2026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07/06/2026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07/06/2026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07/06/2026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07/06/2026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07/06/2026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07/06/2026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07/06/2026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07/06/2026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patientcareboards.com/wp-content/uploads/2022/01/staff-communication-article.jpg%E2%80%8B" TargetMode="External"/><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england.nhs.uk/long-read/improving-patient-safety-culture-a-practical-guide/" TargetMode="External"/><Relationship Id="rId2" Type="http://schemas.openxmlformats.org/officeDocument/2006/relationships/hyperlink" Target="https://www.cqc.org.uk/guidance-regulation/providers/assessment/single-assessment-framework/effective/staff-teams-work-together" TargetMode="External"/><Relationship Id="rId1" Type="http://schemas.openxmlformats.org/officeDocument/2006/relationships/slideLayout" Target="../slideLayouts/slideLayout2.xml"/><Relationship Id="rId5" Type="http://schemas.openxmlformats.org/officeDocument/2006/relationships/hyperlink" Target="https://www.nmc.org.uk/standards/guidance/raising-concerns-guidance-for-nurses-and-midwives/whistleblowing/" TargetMode="External"/><Relationship Id="rId4" Type="http://schemas.openxmlformats.org/officeDocument/2006/relationships/hyperlink" Target="https://www.england.nhs.uk/long-read/supporting-young-people-to-transition-into-adolescent-and-adult-services/"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en.wikipedia.org/wiki/Microsoft_Teams" TargetMode="External"/><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image" Target="../media/image7.svg"/><Relationship Id="rId5" Type="http://schemas.openxmlformats.org/officeDocument/2006/relationships/image" Target="../media/image6.svg"/><Relationship Id="rId4" Type="http://schemas.openxmlformats.org/officeDocument/2006/relationships/image" Target="../media/image5.sv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8DB9CD9-59B1-4D73-BC4C-98796A48EF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874A6A9-41FF-4E33-AFA8-F9F81436A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721D730E-1F97-4071-B143-B05E6D2599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985"/>
            <a:chExt cx="9772765" cy="6858000"/>
          </a:xfrm>
        </p:grpSpPr>
        <p:sp>
          <p:nvSpPr>
            <p:cNvPr id="13" name="Freeform: Shape 12">
              <a:extLst>
                <a:ext uri="{FF2B5EF4-FFF2-40B4-BE49-F238E27FC236}">
                  <a16:creationId xmlns:a16="http://schemas.microsoft.com/office/drawing/2014/main" id="{B3849C6A-9EE5-4604-8EAE-DD4796B79D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308677BE-069B-4A4D-8732-E26B6EF56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9A9A575B-DD07-4388-963B-0AF3FDDCF3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D55285E4-21EB-4EC1-AB8E-36E881E89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6A0C77B5-3FAA-4D4F-9555-89D751608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lt1"/>
                </a:solidFill>
              </a:endParaRPr>
            </a:p>
          </p:txBody>
        </p:sp>
        <p:sp>
          <p:nvSpPr>
            <p:cNvPr id="18" name="Freeform: Shape 17">
              <a:extLst>
                <a:ext uri="{FF2B5EF4-FFF2-40B4-BE49-F238E27FC236}">
                  <a16:creationId xmlns:a16="http://schemas.microsoft.com/office/drawing/2014/main" id="{5F0C96D1-A8B7-4C8E-9997-D823FD1591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Shape 18">
              <a:extLst>
                <a:ext uri="{FF2B5EF4-FFF2-40B4-BE49-F238E27FC236}">
                  <a16:creationId xmlns:a16="http://schemas.microsoft.com/office/drawing/2014/main" id="{DA46556D-445B-4CD0-87A0-02A30BD1B1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985"/>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p:cNvSpPr>
            <a:spLocks noGrp="1"/>
          </p:cNvSpPr>
          <p:nvPr>
            <p:ph type="ctrTitle"/>
          </p:nvPr>
        </p:nvSpPr>
        <p:spPr>
          <a:xfrm>
            <a:off x="3215729" y="1721275"/>
            <a:ext cx="5760846" cy="2310312"/>
          </a:xfrm>
        </p:spPr>
        <p:txBody>
          <a:bodyPr>
            <a:normAutofit/>
          </a:bodyPr>
          <a:lstStyle/>
          <a:p>
            <a:r>
              <a:rPr lang="en-GB" sz="5200" u="sng" dirty="0">
                <a:solidFill>
                  <a:schemeClr val="tx2"/>
                </a:solidFill>
              </a:rPr>
              <a:t>Assessment component 1:</a:t>
            </a:r>
          </a:p>
        </p:txBody>
      </p:sp>
      <p:sp>
        <p:nvSpPr>
          <p:cNvPr id="3" name="Subtitle 2"/>
          <p:cNvSpPr>
            <a:spLocks noGrp="1"/>
          </p:cNvSpPr>
          <p:nvPr>
            <p:ph type="subTitle" idx="1"/>
          </p:nvPr>
        </p:nvSpPr>
        <p:spPr>
          <a:xfrm>
            <a:off x="3215729" y="4165152"/>
            <a:ext cx="5760846" cy="682079"/>
          </a:xfrm>
        </p:spPr>
        <p:txBody>
          <a:bodyPr vert="horz" lIns="91440" tIns="45720" rIns="91440" bIns="45720" rtlCol="0" anchor="t">
            <a:normAutofit/>
          </a:bodyPr>
          <a:lstStyle/>
          <a:p>
            <a:r>
              <a:rPr lang="en-GB" sz="2800">
                <a:solidFill>
                  <a:schemeClr val="tx2"/>
                </a:solidFill>
              </a:rPr>
              <a:t>Group power point presentation</a:t>
            </a:r>
            <a:endParaRPr lang="en-US" sz="2800">
              <a:solidFill>
                <a:schemeClr val="tx2"/>
              </a:solidFill>
            </a:endParaRPr>
          </a:p>
        </p:txBody>
      </p:sp>
      <p:sp>
        <p:nvSpPr>
          <p:cNvPr id="5" name="TextBox 4">
            <a:extLst>
              <a:ext uri="{FF2B5EF4-FFF2-40B4-BE49-F238E27FC236}">
                <a16:creationId xmlns:a16="http://schemas.microsoft.com/office/drawing/2014/main" id="{8FC9E7E3-247B-1613-A60C-C2319731A3A5}"/>
              </a:ext>
            </a:extLst>
          </p:cNvPr>
          <p:cNvSpPr txBox="1"/>
          <p:nvPr/>
        </p:nvSpPr>
        <p:spPr>
          <a:xfrm>
            <a:off x="8693020" y="6002693"/>
            <a:ext cx="3032448" cy="6771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t>              By Lubna Kosar</a:t>
            </a:r>
          </a:p>
          <a:p>
            <a:pPr algn="l"/>
            <a:endParaRPr lang="en-GB"/>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ppt_x"/>
                                          </p:val>
                                        </p:tav>
                                        <p:tav tm="100000">
                                          <p:val>
                                            <p:strVal val="#ppt_x"/>
                                          </p:val>
                                        </p:tav>
                                      </p:tavLst>
                                    </p:anim>
                                    <p:anim calcmode="lin" valueType="num">
                                      <p:cBhvr additive="base">
                                        <p:cTn id="8" dur="1000" fill="hold"/>
                                        <p:tgtEl>
                                          <p:spTgt spid="2"/>
                                        </p:tgtEl>
                                        <p:attrNameLst>
                                          <p:attrName>ppt_y</p:attrName>
                                        </p:attrNameLst>
                                      </p:cBhvr>
                                      <p:tavLst>
                                        <p:tav tm="0">
                                          <p:val>
                                            <p:strVal val="1+#ppt_h/2"/>
                                          </p:val>
                                        </p:tav>
                                        <p:tav tm="100000">
                                          <p:val>
                                            <p:strVal val="#ppt_y"/>
                                          </p:val>
                                        </p:tav>
                                      </p:tavLst>
                                    </p:anim>
                                  </p:childTnLst>
                                </p:cTn>
                              </p:par>
                            </p:childTnLst>
                          </p:cTn>
                        </p:par>
                        <p:par>
                          <p:cTn id="9" fill="hold">
                            <p:stCondLst>
                              <p:cond delay="1000"/>
                            </p:stCondLst>
                            <p:childTnLst>
                              <p:par>
                                <p:cTn id="10" presetID="2" presetClass="entr" presetSubtype="4" fill="hold" grpId="0" nodeType="after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additive="base">
                                        <p:cTn id="12"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a:p>
            <a:pPr algn="ctr"/>
            <a:endParaRPr lang="en-US"/>
          </a:p>
        </p:txBody>
      </p:sp>
      <p:sp>
        <p:nvSpPr>
          <p:cNvPr id="10" name="Rectangle 9">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3" name="Freeform: Shape 12">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5D885FAB-5EB1-FBB6-E1EE-21F5AFBCD97F}"/>
              </a:ext>
            </a:extLst>
          </p:cNvPr>
          <p:cNvSpPr>
            <a:spLocks noGrp="1"/>
          </p:cNvSpPr>
          <p:nvPr>
            <p:ph type="title"/>
          </p:nvPr>
        </p:nvSpPr>
        <p:spPr>
          <a:xfrm>
            <a:off x="195585" y="-1309114"/>
            <a:ext cx="5481526" cy="3591385"/>
          </a:xfrm>
        </p:spPr>
        <p:txBody>
          <a:bodyPr>
            <a:normAutofit/>
          </a:bodyPr>
          <a:lstStyle/>
          <a:p>
            <a:pPr algn="ctr"/>
            <a:r>
              <a:rPr lang="en-GB" sz="4800">
                <a:solidFill>
                  <a:schemeClr val="tx2"/>
                </a:solidFill>
              </a:rPr>
              <a:t>Staff communication:</a:t>
            </a:r>
          </a:p>
        </p:txBody>
      </p:sp>
      <p:sp>
        <p:nvSpPr>
          <p:cNvPr id="3" name="Content Placeholder 2">
            <a:extLst>
              <a:ext uri="{FF2B5EF4-FFF2-40B4-BE49-F238E27FC236}">
                <a16:creationId xmlns:a16="http://schemas.microsoft.com/office/drawing/2014/main" id="{43D531F3-8DFC-521D-1C5A-696D13D5C953}"/>
              </a:ext>
            </a:extLst>
          </p:cNvPr>
          <p:cNvSpPr>
            <a:spLocks noGrp="1"/>
          </p:cNvSpPr>
          <p:nvPr>
            <p:ph idx="1"/>
          </p:nvPr>
        </p:nvSpPr>
        <p:spPr>
          <a:xfrm>
            <a:off x="304337" y="750849"/>
            <a:ext cx="5795984" cy="5924558"/>
          </a:xfrm>
        </p:spPr>
        <p:txBody>
          <a:bodyPr vert="horz" lIns="91440" tIns="45720" rIns="91440" bIns="45720" rtlCol="0" anchor="t">
            <a:noAutofit/>
          </a:bodyPr>
          <a:lstStyle/>
          <a:p>
            <a:pPr marL="0" indent="0">
              <a:lnSpc>
                <a:spcPct val="120000"/>
              </a:lnSpc>
              <a:buNone/>
            </a:pPr>
            <a:r>
              <a:rPr lang="en-US" sz="1400">
                <a:solidFill>
                  <a:srgbClr val="000000"/>
                </a:solidFill>
                <a:latin typeface="Neue Haas Grotesk Text Pro"/>
              </a:rPr>
              <a:t>What does it involve?</a:t>
            </a:r>
            <a:endParaRPr lang="en-US" sz="1400"/>
          </a:p>
          <a:p>
            <a:pPr>
              <a:lnSpc>
                <a:spcPct val="120000"/>
              </a:lnSpc>
              <a:buFont typeface="Arial"/>
              <a:buChar char="•"/>
            </a:pPr>
            <a:r>
              <a:rPr lang="en-US" sz="1000" dirty="0">
                <a:solidFill>
                  <a:srgbClr val="000000"/>
                </a:solidFill>
                <a:latin typeface="Neue Haas Grotesk Text Pro"/>
              </a:rPr>
              <a:t>Sharing information on an individuals care needs-This  allows the staff to know what the service users needs are .</a:t>
            </a:r>
            <a:endParaRPr lang="en-US" sz="1000"/>
          </a:p>
          <a:p>
            <a:pPr>
              <a:lnSpc>
                <a:spcPct val="120000"/>
              </a:lnSpc>
              <a:buFont typeface="Arial"/>
              <a:buChar char="•"/>
            </a:pPr>
            <a:r>
              <a:rPr lang="en-US" sz="1000" dirty="0">
                <a:solidFill>
                  <a:srgbClr val="000000"/>
                </a:solidFill>
                <a:latin typeface="Neue Haas Grotesk Text Pro"/>
              </a:rPr>
              <a:t>Working together to provide coordinated care-When different professionals such as doctors, nurses, therapists, social workers work together in  order to plan and deliver </a:t>
            </a:r>
            <a:r>
              <a:rPr lang="en-US" sz="1000">
                <a:solidFill>
                  <a:srgbClr val="000000"/>
                </a:solidFill>
                <a:latin typeface="Neue Haas Grotesk Text Pro"/>
              </a:rPr>
              <a:t>care. This is known as multi -disciplinary</a:t>
            </a:r>
            <a:r>
              <a:rPr lang="en-US" sz="1000" dirty="0">
                <a:solidFill>
                  <a:srgbClr val="000000"/>
                </a:solidFill>
                <a:latin typeface="Neue Haas Grotesk Text Pro"/>
              </a:rPr>
              <a:t>  team working </a:t>
            </a:r>
          </a:p>
          <a:p>
            <a:pPr>
              <a:lnSpc>
                <a:spcPct val="120000"/>
              </a:lnSpc>
              <a:buFont typeface="Arial"/>
              <a:buChar char="•"/>
            </a:pPr>
            <a:r>
              <a:rPr lang="en-US" sz="1000">
                <a:solidFill>
                  <a:srgbClr val="000000"/>
                </a:solidFill>
                <a:latin typeface="Neue Haas Grotesk Text Pro"/>
              </a:rPr>
              <a:t>Giving and receiving feedback-this allows staff to improve the service they are providing, making it a better environment for the people they are caring for.</a:t>
            </a:r>
            <a:endParaRPr lang="en-US" sz="1000" dirty="0">
              <a:solidFill>
                <a:srgbClr val="000000"/>
              </a:solidFill>
              <a:latin typeface="Neue Haas Grotesk Text Pro"/>
            </a:endParaRPr>
          </a:p>
          <a:p>
            <a:pPr>
              <a:lnSpc>
                <a:spcPct val="120000"/>
              </a:lnSpc>
              <a:buFont typeface="Arial"/>
              <a:buChar char="•"/>
            </a:pPr>
            <a:r>
              <a:rPr lang="en-US" sz="1000" dirty="0">
                <a:solidFill>
                  <a:srgbClr val="000000"/>
                </a:solidFill>
                <a:latin typeface="Neue Haas Grotesk Text Pro"/>
              </a:rPr>
              <a:t>Making each other aware of care plans-this allows staff to be aware of what is planned for the day so they do not make any mistakes and ensures that there are no gaps in the care that is provided to the service user. Ensures continuity of care when teams and services  share information amongst each  other (CQC 2024)</a:t>
            </a:r>
          </a:p>
          <a:p>
            <a:pPr>
              <a:lnSpc>
                <a:spcPct val="120000"/>
              </a:lnSpc>
              <a:buFont typeface="Arial"/>
              <a:buChar char="•"/>
            </a:pPr>
            <a:r>
              <a:rPr lang="en-US" sz="1000" dirty="0">
                <a:solidFill>
                  <a:srgbClr val="000000"/>
                </a:solidFill>
                <a:latin typeface="Neue Haas Grotesk Text Pro"/>
              </a:rPr>
              <a:t>Ensures patient safety-If a service user was at a risk of harm , abuse or neglect effective communication between staff would allow them to raise a concern and protect the service user. According to NHS UK (2025)  a break down in in communication between healthcare staff has been identified as the most common cause of safety problems.</a:t>
            </a:r>
          </a:p>
          <a:p>
            <a:pPr>
              <a:lnSpc>
                <a:spcPct val="120000"/>
              </a:lnSpc>
              <a:buFont typeface="Arial"/>
              <a:buChar char="•"/>
            </a:pPr>
            <a:r>
              <a:rPr lang="en-US" sz="1000" dirty="0">
                <a:solidFill>
                  <a:srgbClr val="000000"/>
                </a:solidFill>
                <a:latin typeface="Neue Haas Grotesk Text Pro"/>
              </a:rPr>
              <a:t>Smooth transitions between services-When patients  move between healthcare settings for example from a hospital to their home or one specialist to another , arrangements are made and staff communicate effectively  to </a:t>
            </a:r>
            <a:r>
              <a:rPr lang="en-US" sz="1000">
                <a:solidFill>
                  <a:srgbClr val="000000"/>
                </a:solidFill>
                <a:latin typeface="Neue Haas Grotesk Text Pro"/>
              </a:rPr>
              <a:t>ensure that  care continues without delays or gaps. NHS England  (2026) states that safe and effective transitions  between services improves continuity  of care and patient outcomes.</a:t>
            </a:r>
            <a:endParaRPr lang="en-US" sz="1000" dirty="0">
              <a:solidFill>
                <a:srgbClr val="000000"/>
              </a:solidFill>
              <a:latin typeface="Neue Haas Grotesk Text Pro"/>
            </a:endParaRPr>
          </a:p>
          <a:p>
            <a:pPr>
              <a:lnSpc>
                <a:spcPct val="120000"/>
              </a:lnSpc>
              <a:buFont typeface="Arial"/>
              <a:buChar char="•"/>
            </a:pPr>
            <a:r>
              <a:rPr lang="en-US" sz="1000" dirty="0">
                <a:solidFill>
                  <a:srgbClr val="000000"/>
                </a:solidFill>
                <a:latin typeface="Neue Haas Grotesk Text Pro"/>
              </a:rPr>
              <a:t>Reporting incidents- This involves reporting incidents   clearly and accurately  that have taken place. This also includes whistle blowing  (  when a worker raises a concern about  wrong  doing in the public interest  NMC (2026) and unsafe , illegal or poor practice within a  setting ) . They give clear details so that the situation can be reviewed and improvements  can be made to prevent it from taking place again.</a:t>
            </a:r>
          </a:p>
          <a:p>
            <a:pPr marL="0" indent="0">
              <a:buNone/>
            </a:pPr>
            <a:endParaRPr lang="en-GB" sz="1000" dirty="0">
              <a:solidFill>
                <a:schemeClr val="tx2"/>
              </a:solidFill>
            </a:endParaRPr>
          </a:p>
        </p:txBody>
      </p:sp>
      <p:grpSp>
        <p:nvGrpSpPr>
          <p:cNvPr id="18" name="Group 17">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9" name="Freeform: Shape 18">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2" name="Freeform: Shape 21">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6" name="Picture 5" descr="A person in a green scrubs sitting at a table with a person in a white coat&#10;&#10;AI-generated content may be incorrect.">
            <a:extLst>
              <a:ext uri="{FF2B5EF4-FFF2-40B4-BE49-F238E27FC236}">
                <a16:creationId xmlns:a16="http://schemas.microsoft.com/office/drawing/2014/main" id="{205F256F-D696-9BCB-B876-E761BCDF20D7}"/>
              </a:ext>
            </a:extLst>
          </p:cNvPr>
          <p:cNvPicPr>
            <a:picLocks noChangeAspect="1"/>
          </p:cNvPicPr>
          <p:nvPr/>
        </p:nvPicPr>
        <p:blipFill>
          <a:blip r:embed="rId2"/>
          <a:stretch>
            <a:fillRect/>
          </a:stretch>
        </p:blipFill>
        <p:spPr>
          <a:xfrm>
            <a:off x="6829244" y="1107057"/>
            <a:ext cx="5233361" cy="4270077"/>
          </a:xfrm>
          <a:prstGeom prst="rect">
            <a:avLst/>
          </a:prstGeom>
        </p:spPr>
      </p:pic>
      <p:sp>
        <p:nvSpPr>
          <p:cNvPr id="11" name="TextBox 10">
            <a:extLst>
              <a:ext uri="{FF2B5EF4-FFF2-40B4-BE49-F238E27FC236}">
                <a16:creationId xmlns:a16="http://schemas.microsoft.com/office/drawing/2014/main" id="{D772C3AA-1ADA-04FB-AD83-6DFC374B1950}"/>
              </a:ext>
            </a:extLst>
          </p:cNvPr>
          <p:cNvSpPr txBox="1"/>
          <p:nvPr/>
        </p:nvSpPr>
        <p:spPr>
          <a:xfrm>
            <a:off x="6836121" y="4500738"/>
            <a:ext cx="5079895"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ea typeface="+mn-lt"/>
              <a:cs typeface="+mn-lt"/>
            </a:endParaRPr>
          </a:p>
          <a:p>
            <a:endParaRPr lang="en-GB">
              <a:ea typeface="+mn-lt"/>
              <a:cs typeface="+mn-lt"/>
            </a:endParaRPr>
          </a:p>
          <a:p>
            <a:endParaRPr lang="en-GB">
              <a:ea typeface="+mn-lt"/>
              <a:cs typeface="+mn-lt"/>
            </a:endParaRPr>
          </a:p>
          <a:p>
            <a:endParaRPr lang="en-US" dirty="0">
              <a:solidFill>
                <a:srgbClr val="FF0000"/>
              </a:solidFill>
              <a:ea typeface="+mn-lt"/>
              <a:cs typeface="+mn-lt"/>
            </a:endParaRPr>
          </a:p>
          <a:p>
            <a:r>
              <a:rPr lang="en-US" dirty="0">
                <a:solidFill>
                  <a:srgbClr val="FF0000"/>
                </a:solidFill>
                <a:ea typeface="+mn-lt"/>
                <a:cs typeface="+mn-lt"/>
                <a:hlinkClick r:id="rId3">
                  <a:extLst>
                    <a:ext uri="{A12FA001-AC4F-418D-AE19-62706E023703}">
                      <ahyp:hlinkClr xmlns:ahyp="http://schemas.microsoft.com/office/drawing/2018/hyperlinkcolor" val="tx"/>
                    </a:ext>
                  </a:extLst>
                </a:hlinkClick>
              </a:rPr>
              <a:t>https://patientcareboards.com/wp-content/uploads/2022/01/staff-communication-article.jpg%E2%80%8B</a:t>
            </a:r>
            <a:r>
              <a:rPr lang="en-US" dirty="0">
                <a:solidFill>
                  <a:srgbClr val="FF0000"/>
                </a:solidFill>
                <a:ea typeface="+mn-lt"/>
                <a:cs typeface="+mn-lt"/>
              </a:rPr>
              <a:t> </a:t>
            </a:r>
            <a:endParaRPr lang="en-US">
              <a:ea typeface="+mn-lt"/>
              <a:cs typeface="+mn-lt"/>
            </a:endParaRPr>
          </a:p>
        </p:txBody>
      </p:sp>
    </p:spTree>
    <p:extLst>
      <p:ext uri="{BB962C8B-B14F-4D97-AF65-F5344CB8AC3E}">
        <p14:creationId xmlns:p14="http://schemas.microsoft.com/office/powerpoint/2010/main" val="217488609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par>
                          <p:cTn id="9" fill="hold">
                            <p:stCondLst>
                              <p:cond delay="500"/>
                            </p:stCondLst>
                            <p:childTnLst>
                              <p:par>
                                <p:cTn id="10" presetID="2" presetClass="entr" presetSubtype="4" fill="hold" grpId="0" nodeType="after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 calcmode="lin" valueType="num">
                                      <p:cBhvr additive="base">
                                        <p:cTn id="12"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par>
                          <p:cTn id="14" fill="hold">
                            <p:stCondLst>
                              <p:cond delay="1000"/>
                            </p:stCondLst>
                            <p:childTnLst>
                              <p:par>
                                <p:cTn id="15" presetID="2" presetClass="entr" presetSubtype="4" fill="hold" grpId="0" nodeType="after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par>
                          <p:cTn id="19" fill="hold">
                            <p:stCondLst>
                              <p:cond delay="1500"/>
                            </p:stCondLst>
                            <p:childTnLst>
                              <p:par>
                                <p:cTn id="20" presetID="2" presetClass="entr" presetSubtype="4" fill="hold" grpId="0" nodeType="after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 calcmode="lin" valueType="num">
                                      <p:cBhvr additive="base">
                                        <p:cTn id="22"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3"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par>
                          <p:cTn id="24" fill="hold">
                            <p:stCondLst>
                              <p:cond delay="2000"/>
                            </p:stCondLst>
                            <p:childTnLst>
                              <p:par>
                                <p:cTn id="25" presetID="2" presetClass="entr" presetSubtype="4" fill="hold" grpId="0" nodeType="after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 calcmode="lin" valueType="num">
                                      <p:cBhvr additive="base">
                                        <p:cTn id="2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par>
                          <p:cTn id="29" fill="hold">
                            <p:stCondLst>
                              <p:cond delay="2500"/>
                            </p:stCondLst>
                            <p:childTnLst>
                              <p:par>
                                <p:cTn id="30" presetID="2" presetClass="entr" presetSubtype="4" fill="hold" grpId="0" nodeType="after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 calcmode="lin" valueType="num">
                                      <p:cBhvr additive="base">
                                        <p:cTn id="32"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par>
                          <p:cTn id="34" fill="hold">
                            <p:stCondLst>
                              <p:cond delay="3000"/>
                            </p:stCondLst>
                            <p:childTnLst>
                              <p:par>
                                <p:cTn id="35" presetID="2" presetClass="entr" presetSubtype="4" fill="hold" grpId="0" nodeType="after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par>
                          <p:cTn id="39" fill="hold">
                            <p:stCondLst>
                              <p:cond delay="3500"/>
                            </p:stCondLst>
                            <p:childTnLst>
                              <p:par>
                                <p:cTn id="40" presetID="2" presetClass="entr" presetSubtype="4" fill="hold" grpId="0" nodeType="after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 calcmode="lin" valueType="num">
                                      <p:cBhvr additive="base">
                                        <p:cTn id="42"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3"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87BF42CA-AD55-48B4-8949-C4DCA60A6A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66AE1D3D-3106-4CB2-AA7C-0C1642AC0F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21" name="Group 20">
            <a:extLst>
              <a:ext uri="{FF2B5EF4-FFF2-40B4-BE49-F238E27FC236}">
                <a16:creationId xmlns:a16="http://schemas.microsoft.com/office/drawing/2014/main" id="{0A31B6AF-B711-4CDB-8C2B-16E963DDC4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37" y="0"/>
            <a:ext cx="5646974" cy="6483075"/>
            <a:chOff x="-19221" y="0"/>
            <a:chExt cx="5646974" cy="6483075"/>
          </a:xfrm>
        </p:grpSpPr>
        <p:sp>
          <p:nvSpPr>
            <p:cNvPr id="22" name="Freeform: Shape 21">
              <a:extLst>
                <a:ext uri="{FF2B5EF4-FFF2-40B4-BE49-F238E27FC236}">
                  <a16:creationId xmlns:a16="http://schemas.microsoft.com/office/drawing/2014/main" id="{CA818331-E13C-49C6-B98D-A60AD0E85A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16610"/>
              <a:ext cx="5535001" cy="6250127"/>
            </a:xfrm>
            <a:custGeom>
              <a:avLst/>
              <a:gdLst>
                <a:gd name="connsiteX0" fmla="*/ 2510242 w 5535001"/>
                <a:gd name="connsiteY0" fmla="*/ 174 h 6250127"/>
                <a:gd name="connsiteX1" fmla="*/ 2550551 w 5535001"/>
                <a:gd name="connsiteY1" fmla="*/ 510 h 6250127"/>
                <a:gd name="connsiteX2" fmla="*/ 2629490 w 5535001"/>
                <a:gd name="connsiteY2" fmla="*/ 3757 h 6250127"/>
                <a:gd name="connsiteX3" fmla="*/ 2708317 w 5535001"/>
                <a:gd name="connsiteY3" fmla="*/ 7229 h 6250127"/>
                <a:gd name="connsiteX4" fmla="*/ 2787256 w 5535001"/>
                <a:gd name="connsiteY4" fmla="*/ 14619 h 6250127"/>
                <a:gd name="connsiteX5" fmla="*/ 3408467 w 5535001"/>
                <a:gd name="connsiteY5" fmla="*/ 145064 h 6250127"/>
                <a:gd name="connsiteX6" fmla="*/ 3557723 w 5535001"/>
                <a:gd name="connsiteY6" fmla="*/ 199593 h 6250127"/>
                <a:gd name="connsiteX7" fmla="*/ 3594337 w 5535001"/>
                <a:gd name="connsiteY7" fmla="*/ 214597 h 6250127"/>
                <a:gd name="connsiteX8" fmla="*/ 3630616 w 5535001"/>
                <a:gd name="connsiteY8" fmla="*/ 230385 h 6250127"/>
                <a:gd name="connsiteX9" fmla="*/ 3703172 w 5535001"/>
                <a:gd name="connsiteY9" fmla="*/ 262073 h 6250127"/>
                <a:gd name="connsiteX10" fmla="*/ 3739003 w 5535001"/>
                <a:gd name="connsiteY10" fmla="*/ 278756 h 6250127"/>
                <a:gd name="connsiteX11" fmla="*/ 3756806 w 5535001"/>
                <a:gd name="connsiteY11" fmla="*/ 287266 h 6250127"/>
                <a:gd name="connsiteX12" fmla="*/ 3773714 w 5535001"/>
                <a:gd name="connsiteY12" fmla="*/ 297567 h 6250127"/>
                <a:gd name="connsiteX13" fmla="*/ 3840784 w 5535001"/>
                <a:gd name="connsiteY13" fmla="*/ 339332 h 6250127"/>
                <a:gd name="connsiteX14" fmla="*/ 3873927 w 5535001"/>
                <a:gd name="connsiteY14" fmla="*/ 360495 h 6250127"/>
                <a:gd name="connsiteX15" fmla="*/ 3906062 w 5535001"/>
                <a:gd name="connsiteY15" fmla="*/ 383001 h 6250127"/>
                <a:gd name="connsiteX16" fmla="*/ 3969662 w 5535001"/>
                <a:gd name="connsiteY16" fmla="*/ 428572 h 6250127"/>
                <a:gd name="connsiteX17" fmla="*/ 4423029 w 5535001"/>
                <a:gd name="connsiteY17" fmla="*/ 837600 h 6250127"/>
                <a:gd name="connsiteX18" fmla="*/ 4474647 w 5535001"/>
                <a:gd name="connsiteY18" fmla="*/ 891569 h 6250127"/>
                <a:gd name="connsiteX19" fmla="*/ 4524250 w 5535001"/>
                <a:gd name="connsiteY19" fmla="*/ 946883 h 6250127"/>
                <a:gd name="connsiteX20" fmla="*/ 4573965 w 5535001"/>
                <a:gd name="connsiteY20" fmla="*/ 1001748 h 6250127"/>
                <a:gd name="connsiteX21" fmla="*/ 4622224 w 5535001"/>
                <a:gd name="connsiteY21" fmla="*/ 1057509 h 6250127"/>
                <a:gd name="connsiteX22" fmla="*/ 4717510 w 5535001"/>
                <a:gd name="connsiteY22" fmla="*/ 1169143 h 6250127"/>
                <a:gd name="connsiteX23" fmla="*/ 4764986 w 5535001"/>
                <a:gd name="connsiteY23" fmla="*/ 1224681 h 6250127"/>
                <a:gd name="connsiteX24" fmla="*/ 4813021 w 5535001"/>
                <a:gd name="connsiteY24" fmla="*/ 1279994 h 6250127"/>
                <a:gd name="connsiteX25" fmla="*/ 5001915 w 5535001"/>
                <a:gd name="connsiteY25" fmla="*/ 1506846 h 6250127"/>
                <a:gd name="connsiteX26" fmla="*/ 5170542 w 5535001"/>
                <a:gd name="connsiteY26" fmla="*/ 1751165 h 6250127"/>
                <a:gd name="connsiteX27" fmla="*/ 5428969 w 5535001"/>
                <a:gd name="connsiteY27" fmla="*/ 2293660 h 6250127"/>
                <a:gd name="connsiteX28" fmla="*/ 5534893 w 5535001"/>
                <a:gd name="connsiteY28" fmla="*/ 2899307 h 6250127"/>
                <a:gd name="connsiteX29" fmla="*/ 5508804 w 5535001"/>
                <a:gd name="connsiteY29" fmla="*/ 3211144 h 6250127"/>
                <a:gd name="connsiteX30" fmla="*/ 5426282 w 5535001"/>
                <a:gd name="connsiteY30" fmla="*/ 3513352 h 6250127"/>
                <a:gd name="connsiteX31" fmla="*/ 5248250 w 5535001"/>
                <a:gd name="connsiteY31" fmla="*/ 4030542 h 6250127"/>
                <a:gd name="connsiteX32" fmla="*/ 5208612 w 5535001"/>
                <a:gd name="connsiteY32" fmla="*/ 4161771 h 6250127"/>
                <a:gd name="connsiteX33" fmla="*/ 5170318 w 5535001"/>
                <a:gd name="connsiteY33" fmla="*/ 4294680 h 6250127"/>
                <a:gd name="connsiteX34" fmla="*/ 5132248 w 5535001"/>
                <a:gd name="connsiteY34" fmla="*/ 4430164 h 6250127"/>
                <a:gd name="connsiteX35" fmla="*/ 5112765 w 5535001"/>
                <a:gd name="connsiteY35" fmla="*/ 4498914 h 6250127"/>
                <a:gd name="connsiteX36" fmla="*/ 5091715 w 5535001"/>
                <a:gd name="connsiteY36" fmla="*/ 4569119 h 6250127"/>
                <a:gd name="connsiteX37" fmla="*/ 5068985 w 5535001"/>
                <a:gd name="connsiteY37" fmla="*/ 4640220 h 6250127"/>
                <a:gd name="connsiteX38" fmla="*/ 5043904 w 5535001"/>
                <a:gd name="connsiteY38" fmla="*/ 4712105 h 6250127"/>
                <a:gd name="connsiteX39" fmla="*/ 5015799 w 5535001"/>
                <a:gd name="connsiteY39" fmla="*/ 4784438 h 6250127"/>
                <a:gd name="connsiteX40" fmla="*/ 4982880 w 5535001"/>
                <a:gd name="connsiteY40" fmla="*/ 4856435 h 6250127"/>
                <a:gd name="connsiteX41" fmla="*/ 4817276 w 5535001"/>
                <a:gd name="connsiteY41" fmla="*/ 5125275 h 6250127"/>
                <a:gd name="connsiteX42" fmla="*/ 4618753 w 5535001"/>
                <a:gd name="connsiteY42" fmla="*/ 5355374 h 6250127"/>
                <a:gd name="connsiteX43" fmla="*/ 4566575 w 5535001"/>
                <a:gd name="connsiteY43" fmla="*/ 5408560 h 6250127"/>
                <a:gd name="connsiteX44" fmla="*/ 4513837 w 5535001"/>
                <a:gd name="connsiteY44" fmla="*/ 5461186 h 6250127"/>
                <a:gd name="connsiteX45" fmla="*/ 4459531 w 5535001"/>
                <a:gd name="connsiteY45" fmla="*/ 5512580 h 6250127"/>
                <a:gd name="connsiteX46" fmla="*/ 4404554 w 5535001"/>
                <a:gd name="connsiteY46" fmla="*/ 5563526 h 6250127"/>
                <a:gd name="connsiteX47" fmla="*/ 4348009 w 5535001"/>
                <a:gd name="connsiteY47" fmla="*/ 5613017 h 6250127"/>
                <a:gd name="connsiteX48" fmla="*/ 4290568 w 5535001"/>
                <a:gd name="connsiteY48" fmla="*/ 5661948 h 6250127"/>
                <a:gd name="connsiteX49" fmla="*/ 4276124 w 5535001"/>
                <a:gd name="connsiteY49" fmla="*/ 5674153 h 6250127"/>
                <a:gd name="connsiteX50" fmla="*/ 4261120 w 5535001"/>
                <a:gd name="connsiteY50" fmla="*/ 5685798 h 6250127"/>
                <a:gd name="connsiteX51" fmla="*/ 4231112 w 5535001"/>
                <a:gd name="connsiteY51" fmla="*/ 5708976 h 6250127"/>
                <a:gd name="connsiteX52" fmla="*/ 4170984 w 5535001"/>
                <a:gd name="connsiteY52" fmla="*/ 5755443 h 6250127"/>
                <a:gd name="connsiteX53" fmla="*/ 4046025 w 5535001"/>
                <a:gd name="connsiteY53" fmla="*/ 5843228 h 6250127"/>
                <a:gd name="connsiteX54" fmla="*/ 3915356 w 5535001"/>
                <a:gd name="connsiteY54" fmla="*/ 5923735 h 6250127"/>
                <a:gd name="connsiteX55" fmla="*/ 3346323 w 5535001"/>
                <a:gd name="connsiteY55" fmla="*/ 6158872 h 6250127"/>
                <a:gd name="connsiteX56" fmla="*/ 2743476 w 5535001"/>
                <a:gd name="connsiteY56" fmla="*/ 6247328 h 6250127"/>
                <a:gd name="connsiteX57" fmla="*/ 2668120 w 5535001"/>
                <a:gd name="connsiteY57" fmla="*/ 6249344 h 6250127"/>
                <a:gd name="connsiteX58" fmla="*/ 2630498 w 5535001"/>
                <a:gd name="connsiteY58" fmla="*/ 6250127 h 6250127"/>
                <a:gd name="connsiteX59" fmla="*/ 2592988 w 5535001"/>
                <a:gd name="connsiteY59" fmla="*/ 6249568 h 6250127"/>
                <a:gd name="connsiteX60" fmla="*/ 2518080 w 5535001"/>
                <a:gd name="connsiteY60" fmla="*/ 6247777 h 6250127"/>
                <a:gd name="connsiteX61" fmla="*/ 2442948 w 5535001"/>
                <a:gd name="connsiteY61" fmla="*/ 6244529 h 6250127"/>
                <a:gd name="connsiteX62" fmla="*/ 2291676 w 5535001"/>
                <a:gd name="connsiteY62" fmla="*/ 6232213 h 6250127"/>
                <a:gd name="connsiteX63" fmla="*/ 2141412 w 5535001"/>
                <a:gd name="connsiteY63" fmla="*/ 6212394 h 6250127"/>
                <a:gd name="connsiteX64" fmla="*/ 1992715 w 5535001"/>
                <a:gd name="connsiteY64" fmla="*/ 6184961 h 6250127"/>
                <a:gd name="connsiteX65" fmla="*/ 1845811 w 5535001"/>
                <a:gd name="connsiteY65" fmla="*/ 6151034 h 6250127"/>
                <a:gd name="connsiteX66" fmla="*/ 1701033 w 5535001"/>
                <a:gd name="connsiteY66" fmla="*/ 6110724 h 6250127"/>
                <a:gd name="connsiteX67" fmla="*/ 1629484 w 5535001"/>
                <a:gd name="connsiteY67" fmla="*/ 6088219 h 6250127"/>
                <a:gd name="connsiteX68" fmla="*/ 1558383 w 5535001"/>
                <a:gd name="connsiteY68" fmla="*/ 6064929 h 6250127"/>
                <a:gd name="connsiteX69" fmla="*/ 1011968 w 5535001"/>
                <a:gd name="connsiteY69" fmla="*/ 5828896 h 6250127"/>
                <a:gd name="connsiteX70" fmla="*/ 511237 w 5535001"/>
                <a:gd name="connsiteY70" fmla="*/ 5512356 h 6250127"/>
                <a:gd name="connsiteX71" fmla="*/ 395572 w 5535001"/>
                <a:gd name="connsiteY71" fmla="*/ 5419757 h 6250127"/>
                <a:gd name="connsiteX72" fmla="*/ 284722 w 5535001"/>
                <a:gd name="connsiteY72" fmla="*/ 5321559 h 6250127"/>
                <a:gd name="connsiteX73" fmla="*/ 257513 w 5535001"/>
                <a:gd name="connsiteY73" fmla="*/ 5296477 h 6250127"/>
                <a:gd name="connsiteX74" fmla="*/ 243853 w 5535001"/>
                <a:gd name="connsiteY74" fmla="*/ 5283937 h 6250127"/>
                <a:gd name="connsiteX75" fmla="*/ 230752 w 5535001"/>
                <a:gd name="connsiteY75" fmla="*/ 5270836 h 6250127"/>
                <a:gd name="connsiteX76" fmla="*/ 178574 w 5535001"/>
                <a:gd name="connsiteY76" fmla="*/ 5218322 h 6250127"/>
                <a:gd name="connsiteX77" fmla="*/ 126508 w 5535001"/>
                <a:gd name="connsiteY77" fmla="*/ 5165584 h 6250127"/>
                <a:gd name="connsiteX78" fmla="*/ 76345 w 5535001"/>
                <a:gd name="connsiteY78" fmla="*/ 5111167 h 6250127"/>
                <a:gd name="connsiteX79" fmla="*/ 26407 w 5535001"/>
                <a:gd name="connsiteY79" fmla="*/ 5056413 h 6250127"/>
                <a:gd name="connsiteX80" fmla="*/ 0 w 5535001"/>
                <a:gd name="connsiteY80" fmla="*/ 5024776 h 6250127"/>
                <a:gd name="connsiteX81" fmla="*/ 0 w 5535001"/>
                <a:gd name="connsiteY81" fmla="*/ 4492798 h 6250127"/>
                <a:gd name="connsiteX82" fmla="*/ 28534 w 5535001"/>
                <a:gd name="connsiteY82" fmla="*/ 4537879 h 6250127"/>
                <a:gd name="connsiteX83" fmla="*/ 66604 w 5535001"/>
                <a:gd name="connsiteY83" fmla="*/ 4592745 h 6250127"/>
                <a:gd name="connsiteX84" fmla="*/ 104114 w 5535001"/>
                <a:gd name="connsiteY84" fmla="*/ 4647834 h 6250127"/>
                <a:gd name="connsiteX85" fmla="*/ 143751 w 5535001"/>
                <a:gd name="connsiteY85" fmla="*/ 4701580 h 6250127"/>
                <a:gd name="connsiteX86" fmla="*/ 182717 w 5535001"/>
                <a:gd name="connsiteY86" fmla="*/ 4755773 h 6250127"/>
                <a:gd name="connsiteX87" fmla="*/ 223810 w 5535001"/>
                <a:gd name="connsiteY87" fmla="*/ 4808399 h 6250127"/>
                <a:gd name="connsiteX88" fmla="*/ 264679 w 5535001"/>
                <a:gd name="connsiteY88" fmla="*/ 4861249 h 6250127"/>
                <a:gd name="connsiteX89" fmla="*/ 307788 w 5535001"/>
                <a:gd name="connsiteY89" fmla="*/ 4912420 h 6250127"/>
                <a:gd name="connsiteX90" fmla="*/ 351232 w 5535001"/>
                <a:gd name="connsiteY90" fmla="*/ 4963254 h 6250127"/>
                <a:gd name="connsiteX91" fmla="*/ 397028 w 5535001"/>
                <a:gd name="connsiteY91" fmla="*/ 5012185 h 6250127"/>
                <a:gd name="connsiteX92" fmla="*/ 443496 w 5535001"/>
                <a:gd name="connsiteY92" fmla="*/ 5060444 h 6250127"/>
                <a:gd name="connsiteX93" fmla="*/ 455140 w 5535001"/>
                <a:gd name="connsiteY93" fmla="*/ 5072537 h 6250127"/>
                <a:gd name="connsiteX94" fmla="*/ 467345 w 5535001"/>
                <a:gd name="connsiteY94" fmla="*/ 5083958 h 6250127"/>
                <a:gd name="connsiteX95" fmla="*/ 491755 w 5535001"/>
                <a:gd name="connsiteY95" fmla="*/ 5106912 h 6250127"/>
                <a:gd name="connsiteX96" fmla="*/ 540686 w 5535001"/>
                <a:gd name="connsiteY96" fmla="*/ 5152819 h 6250127"/>
                <a:gd name="connsiteX97" fmla="*/ 552890 w 5535001"/>
                <a:gd name="connsiteY97" fmla="*/ 5164353 h 6250127"/>
                <a:gd name="connsiteX98" fmla="*/ 565655 w 5535001"/>
                <a:gd name="connsiteY98" fmla="*/ 5175214 h 6250127"/>
                <a:gd name="connsiteX99" fmla="*/ 591072 w 5535001"/>
                <a:gd name="connsiteY99" fmla="*/ 5197048 h 6250127"/>
                <a:gd name="connsiteX100" fmla="*/ 694197 w 5535001"/>
                <a:gd name="connsiteY100" fmla="*/ 5283041 h 6250127"/>
                <a:gd name="connsiteX101" fmla="*/ 1146221 w 5535001"/>
                <a:gd name="connsiteY101" fmla="*/ 5573716 h 6250127"/>
                <a:gd name="connsiteX102" fmla="*/ 1650982 w 5535001"/>
                <a:gd name="connsiteY102" fmla="*/ 5758130 h 6250127"/>
                <a:gd name="connsiteX103" fmla="*/ 1716485 w 5535001"/>
                <a:gd name="connsiteY103" fmla="*/ 5772798 h 6250127"/>
                <a:gd name="connsiteX104" fmla="*/ 1782211 w 5535001"/>
                <a:gd name="connsiteY104" fmla="*/ 5786235 h 6250127"/>
                <a:gd name="connsiteX105" fmla="*/ 1848386 w 5535001"/>
                <a:gd name="connsiteY105" fmla="*/ 5796984 h 6250127"/>
                <a:gd name="connsiteX106" fmla="*/ 1881417 w 5535001"/>
                <a:gd name="connsiteY106" fmla="*/ 5802359 h 6250127"/>
                <a:gd name="connsiteX107" fmla="*/ 1914560 w 5535001"/>
                <a:gd name="connsiteY107" fmla="*/ 5807061 h 6250127"/>
                <a:gd name="connsiteX108" fmla="*/ 2047469 w 5535001"/>
                <a:gd name="connsiteY108" fmla="*/ 5821282 h 6250127"/>
                <a:gd name="connsiteX109" fmla="*/ 2180601 w 5535001"/>
                <a:gd name="connsiteY109" fmla="*/ 5828896 h 6250127"/>
                <a:gd name="connsiteX110" fmla="*/ 2313622 w 5535001"/>
                <a:gd name="connsiteY110" fmla="*/ 5830463 h 6250127"/>
                <a:gd name="connsiteX111" fmla="*/ 2380021 w 5535001"/>
                <a:gd name="connsiteY111" fmla="*/ 5828448 h 6250127"/>
                <a:gd name="connsiteX112" fmla="*/ 2446195 w 5535001"/>
                <a:gd name="connsiteY112" fmla="*/ 5826433 h 6250127"/>
                <a:gd name="connsiteX113" fmla="*/ 2513041 w 5535001"/>
                <a:gd name="connsiteY113" fmla="*/ 5822737 h 6250127"/>
                <a:gd name="connsiteX114" fmla="*/ 2580111 w 5535001"/>
                <a:gd name="connsiteY114" fmla="*/ 5818258 h 6250127"/>
                <a:gd name="connsiteX115" fmla="*/ 2613590 w 5535001"/>
                <a:gd name="connsiteY115" fmla="*/ 5816355 h 6250127"/>
                <a:gd name="connsiteX116" fmla="*/ 2646845 w 5535001"/>
                <a:gd name="connsiteY116" fmla="*/ 5813108 h 6250127"/>
                <a:gd name="connsiteX117" fmla="*/ 2713244 w 5535001"/>
                <a:gd name="connsiteY117" fmla="*/ 5806838 h 6250127"/>
                <a:gd name="connsiteX118" fmla="*/ 3230882 w 5535001"/>
                <a:gd name="connsiteY118" fmla="*/ 5721292 h 6250127"/>
                <a:gd name="connsiteX119" fmla="*/ 3720416 w 5535001"/>
                <a:gd name="connsiteY119" fmla="*/ 5556472 h 6250127"/>
                <a:gd name="connsiteX120" fmla="*/ 3837425 w 5535001"/>
                <a:gd name="connsiteY120" fmla="*/ 5499927 h 6250127"/>
                <a:gd name="connsiteX121" fmla="*/ 3951634 w 5535001"/>
                <a:gd name="connsiteY121" fmla="*/ 5436552 h 6250127"/>
                <a:gd name="connsiteX122" fmla="*/ 4007284 w 5535001"/>
                <a:gd name="connsiteY122" fmla="*/ 5401841 h 6250127"/>
                <a:gd name="connsiteX123" fmla="*/ 4035164 w 5535001"/>
                <a:gd name="connsiteY123" fmla="*/ 5384374 h 6250127"/>
                <a:gd name="connsiteX124" fmla="*/ 4049049 w 5535001"/>
                <a:gd name="connsiteY124" fmla="*/ 5375640 h 6250127"/>
                <a:gd name="connsiteX125" fmla="*/ 4062485 w 5535001"/>
                <a:gd name="connsiteY125" fmla="*/ 5366123 h 6250127"/>
                <a:gd name="connsiteX126" fmla="*/ 4116567 w 5535001"/>
                <a:gd name="connsiteY126" fmla="*/ 5328277 h 6250127"/>
                <a:gd name="connsiteX127" fmla="*/ 4169976 w 5535001"/>
                <a:gd name="connsiteY127" fmla="*/ 5289199 h 6250127"/>
                <a:gd name="connsiteX128" fmla="*/ 4222042 w 5535001"/>
                <a:gd name="connsiteY128" fmla="*/ 5247994 h 6250127"/>
                <a:gd name="connsiteX129" fmla="*/ 4273213 w 5535001"/>
                <a:gd name="connsiteY129" fmla="*/ 5205558 h 6250127"/>
                <a:gd name="connsiteX130" fmla="*/ 4323151 w 5535001"/>
                <a:gd name="connsiteY130" fmla="*/ 5161329 h 6250127"/>
                <a:gd name="connsiteX131" fmla="*/ 4371971 w 5535001"/>
                <a:gd name="connsiteY131" fmla="*/ 5116093 h 6250127"/>
                <a:gd name="connsiteX132" fmla="*/ 4546868 w 5535001"/>
                <a:gd name="connsiteY132" fmla="*/ 4924400 h 6250127"/>
                <a:gd name="connsiteX133" fmla="*/ 4675634 w 5535001"/>
                <a:gd name="connsiteY133" fmla="*/ 4715352 h 6250127"/>
                <a:gd name="connsiteX134" fmla="*/ 4700155 w 5535001"/>
                <a:gd name="connsiteY134" fmla="*/ 4659255 h 6250127"/>
                <a:gd name="connsiteX135" fmla="*/ 4721206 w 5535001"/>
                <a:gd name="connsiteY135" fmla="*/ 4600135 h 6250127"/>
                <a:gd name="connsiteX136" fmla="*/ 4740465 w 5535001"/>
                <a:gd name="connsiteY136" fmla="*/ 4538887 h 6250127"/>
                <a:gd name="connsiteX137" fmla="*/ 4758492 w 5535001"/>
                <a:gd name="connsiteY137" fmla="*/ 4475848 h 6250127"/>
                <a:gd name="connsiteX138" fmla="*/ 4891288 w 5535001"/>
                <a:gd name="connsiteY138" fmla="*/ 3930329 h 6250127"/>
                <a:gd name="connsiteX139" fmla="*/ 5066298 w 5535001"/>
                <a:gd name="connsiteY139" fmla="*/ 3382235 h 6250127"/>
                <a:gd name="connsiteX140" fmla="*/ 5156994 w 5535001"/>
                <a:gd name="connsiteY140" fmla="*/ 2898635 h 6250127"/>
                <a:gd name="connsiteX141" fmla="*/ 5083317 w 5535001"/>
                <a:gd name="connsiteY141" fmla="*/ 2402047 h 6250127"/>
                <a:gd name="connsiteX142" fmla="*/ 4871022 w 5535001"/>
                <a:gd name="connsiteY142" fmla="*/ 1926958 h 6250127"/>
                <a:gd name="connsiteX143" fmla="*/ 4727028 w 5535001"/>
                <a:gd name="connsiteY143" fmla="*/ 1703577 h 6250127"/>
                <a:gd name="connsiteX144" fmla="*/ 4563776 w 5535001"/>
                <a:gd name="connsiteY144" fmla="*/ 1490834 h 6250127"/>
                <a:gd name="connsiteX145" fmla="*/ 4370291 w 5535001"/>
                <a:gd name="connsiteY145" fmla="*/ 1300596 h 6250127"/>
                <a:gd name="connsiteX146" fmla="*/ 4266046 w 5535001"/>
                <a:gd name="connsiteY146" fmla="*/ 1214491 h 6250127"/>
                <a:gd name="connsiteX147" fmla="*/ 4212973 w 5535001"/>
                <a:gd name="connsiteY147" fmla="*/ 1173062 h 6250127"/>
                <a:gd name="connsiteX148" fmla="*/ 4157995 w 5535001"/>
                <a:gd name="connsiteY148" fmla="*/ 1134545 h 6250127"/>
                <a:gd name="connsiteX149" fmla="*/ 3697126 w 5535001"/>
                <a:gd name="connsiteY149" fmla="*/ 881044 h 6250127"/>
                <a:gd name="connsiteX150" fmla="*/ 3637670 w 5535001"/>
                <a:gd name="connsiteY150" fmla="*/ 856747 h 6250127"/>
                <a:gd name="connsiteX151" fmla="*/ 3608222 w 5535001"/>
                <a:gd name="connsiteY151" fmla="*/ 844318 h 6250127"/>
                <a:gd name="connsiteX152" fmla="*/ 3578214 w 5535001"/>
                <a:gd name="connsiteY152" fmla="*/ 833457 h 6250127"/>
                <a:gd name="connsiteX153" fmla="*/ 3518309 w 5535001"/>
                <a:gd name="connsiteY153" fmla="*/ 812294 h 6250127"/>
                <a:gd name="connsiteX154" fmla="*/ 3503417 w 5535001"/>
                <a:gd name="connsiteY154" fmla="*/ 806920 h 6250127"/>
                <a:gd name="connsiteX155" fmla="*/ 3489533 w 5535001"/>
                <a:gd name="connsiteY155" fmla="*/ 799642 h 6250127"/>
                <a:gd name="connsiteX156" fmla="*/ 3460869 w 5535001"/>
                <a:gd name="connsiteY156" fmla="*/ 787101 h 6250127"/>
                <a:gd name="connsiteX157" fmla="*/ 3402980 w 5535001"/>
                <a:gd name="connsiteY157" fmla="*/ 763475 h 6250127"/>
                <a:gd name="connsiteX158" fmla="*/ 3374092 w 5535001"/>
                <a:gd name="connsiteY158" fmla="*/ 751606 h 6250127"/>
                <a:gd name="connsiteX159" fmla="*/ 3344980 w 5535001"/>
                <a:gd name="connsiteY159" fmla="*/ 740409 h 6250127"/>
                <a:gd name="connsiteX160" fmla="*/ 3226627 w 5535001"/>
                <a:gd name="connsiteY160" fmla="*/ 700772 h 6250127"/>
                <a:gd name="connsiteX161" fmla="*/ 2735750 w 5535001"/>
                <a:gd name="connsiteY161" fmla="*/ 614667 h 6250127"/>
                <a:gd name="connsiteX162" fmla="*/ 2673158 w 5535001"/>
                <a:gd name="connsiteY162" fmla="*/ 610412 h 6250127"/>
                <a:gd name="connsiteX163" fmla="*/ 2610119 w 5535001"/>
                <a:gd name="connsiteY163" fmla="*/ 609628 h 6250127"/>
                <a:gd name="connsiteX164" fmla="*/ 2547080 w 5535001"/>
                <a:gd name="connsiteY164" fmla="*/ 608620 h 6250127"/>
                <a:gd name="connsiteX165" fmla="*/ 2516400 w 5535001"/>
                <a:gd name="connsiteY165" fmla="*/ 608844 h 6250127"/>
                <a:gd name="connsiteX166" fmla="*/ 2486280 w 5535001"/>
                <a:gd name="connsiteY166" fmla="*/ 609740 h 6250127"/>
                <a:gd name="connsiteX167" fmla="*/ 2426376 w 5535001"/>
                <a:gd name="connsiteY167" fmla="*/ 613099 h 6250127"/>
                <a:gd name="connsiteX168" fmla="*/ 2366920 w 5535001"/>
                <a:gd name="connsiteY168" fmla="*/ 618474 h 6250127"/>
                <a:gd name="connsiteX169" fmla="*/ 2337248 w 5535001"/>
                <a:gd name="connsiteY169" fmla="*/ 621497 h 6250127"/>
                <a:gd name="connsiteX170" fmla="*/ 2307800 w 5535001"/>
                <a:gd name="connsiteY170" fmla="*/ 625528 h 6250127"/>
                <a:gd name="connsiteX171" fmla="*/ 2278351 w 5535001"/>
                <a:gd name="connsiteY171" fmla="*/ 629559 h 6250127"/>
                <a:gd name="connsiteX172" fmla="*/ 2249127 w 5535001"/>
                <a:gd name="connsiteY172" fmla="*/ 634710 h 6250127"/>
                <a:gd name="connsiteX173" fmla="*/ 1796096 w 5535001"/>
                <a:gd name="connsiteY173" fmla="*/ 781726 h 6250127"/>
                <a:gd name="connsiteX174" fmla="*/ 1370833 w 5535001"/>
                <a:gd name="connsiteY174" fmla="*/ 1048663 h 6250127"/>
                <a:gd name="connsiteX175" fmla="*/ 959790 w 5535001"/>
                <a:gd name="connsiteY175" fmla="*/ 1390844 h 6250127"/>
                <a:gd name="connsiteX176" fmla="*/ 749062 w 5535001"/>
                <a:gd name="connsiteY176" fmla="*/ 1577611 h 6250127"/>
                <a:gd name="connsiteX177" fmla="*/ 524786 w 5535001"/>
                <a:gd name="connsiteY177" fmla="*/ 1763145 h 6250127"/>
                <a:gd name="connsiteX178" fmla="*/ 84071 w 5535001"/>
                <a:gd name="connsiteY178" fmla="*/ 2098496 h 6250127"/>
                <a:gd name="connsiteX179" fmla="*/ 0 w 5535001"/>
                <a:gd name="connsiteY179" fmla="*/ 2168094 h 6250127"/>
                <a:gd name="connsiteX180" fmla="*/ 0 w 5535001"/>
                <a:gd name="connsiteY180" fmla="*/ 1576676 h 6250127"/>
                <a:gd name="connsiteX181" fmla="*/ 174655 w 5535001"/>
                <a:gd name="connsiteY181" fmla="*/ 1387597 h 6250127"/>
                <a:gd name="connsiteX182" fmla="*/ 363661 w 5535001"/>
                <a:gd name="connsiteY182" fmla="*/ 1188626 h 6250127"/>
                <a:gd name="connsiteX183" fmla="*/ 458052 w 5535001"/>
                <a:gd name="connsiteY183" fmla="*/ 1086397 h 6250127"/>
                <a:gd name="connsiteX184" fmla="*/ 557257 w 5535001"/>
                <a:gd name="connsiteY184" fmla="*/ 981593 h 6250127"/>
                <a:gd name="connsiteX185" fmla="*/ 994165 w 5535001"/>
                <a:gd name="connsiteY185" fmla="*/ 578389 h 6250127"/>
                <a:gd name="connsiteX186" fmla="*/ 1520873 w 5535001"/>
                <a:gd name="connsiteY186" fmla="*/ 237215 h 6250127"/>
                <a:gd name="connsiteX187" fmla="*/ 2141748 w 5535001"/>
                <a:gd name="connsiteY187" fmla="*/ 31190 h 6250127"/>
                <a:gd name="connsiteX188" fmla="*/ 2182505 w 5535001"/>
                <a:gd name="connsiteY188" fmla="*/ 24360 h 6250127"/>
                <a:gd name="connsiteX189" fmla="*/ 2223374 w 5535001"/>
                <a:gd name="connsiteY189" fmla="*/ 18873 h 6250127"/>
                <a:gd name="connsiteX190" fmla="*/ 2264355 w 5535001"/>
                <a:gd name="connsiteY190" fmla="*/ 13611 h 6250127"/>
                <a:gd name="connsiteX191" fmla="*/ 2305336 w 5535001"/>
                <a:gd name="connsiteY191" fmla="*/ 9580 h 6250127"/>
                <a:gd name="connsiteX192" fmla="*/ 2387410 w 5535001"/>
                <a:gd name="connsiteY192" fmla="*/ 3645 h 6250127"/>
                <a:gd name="connsiteX193" fmla="*/ 2469373 w 5535001"/>
                <a:gd name="connsiteY193" fmla="*/ 622 h 62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5535001" h="6250127">
                  <a:moveTo>
                    <a:pt x="2510242" y="174"/>
                  </a:moveTo>
                  <a:cubicBezTo>
                    <a:pt x="2523902" y="-50"/>
                    <a:pt x="2537562" y="-162"/>
                    <a:pt x="2550551" y="510"/>
                  </a:cubicBezTo>
                  <a:lnTo>
                    <a:pt x="2629490" y="3757"/>
                  </a:lnTo>
                  <a:lnTo>
                    <a:pt x="2708317" y="7229"/>
                  </a:lnTo>
                  <a:cubicBezTo>
                    <a:pt x="2734630" y="8572"/>
                    <a:pt x="2760943" y="12155"/>
                    <a:pt x="2787256" y="14619"/>
                  </a:cubicBezTo>
                  <a:cubicBezTo>
                    <a:pt x="2997536" y="34885"/>
                    <a:pt x="3207144" y="77994"/>
                    <a:pt x="3408467" y="145064"/>
                  </a:cubicBezTo>
                  <a:lnTo>
                    <a:pt x="3557723" y="199593"/>
                  </a:lnTo>
                  <a:cubicBezTo>
                    <a:pt x="3570264" y="203848"/>
                    <a:pt x="3582245" y="209447"/>
                    <a:pt x="3594337" y="214597"/>
                  </a:cubicBezTo>
                  <a:lnTo>
                    <a:pt x="3630616" y="230385"/>
                  </a:lnTo>
                  <a:lnTo>
                    <a:pt x="3703172" y="262073"/>
                  </a:lnTo>
                  <a:cubicBezTo>
                    <a:pt x="3715265" y="267335"/>
                    <a:pt x="3727358" y="272598"/>
                    <a:pt x="3739003" y="278756"/>
                  </a:cubicBezTo>
                  <a:cubicBezTo>
                    <a:pt x="3744937" y="281667"/>
                    <a:pt x="3750984" y="284131"/>
                    <a:pt x="3756806" y="287266"/>
                  </a:cubicBezTo>
                  <a:cubicBezTo>
                    <a:pt x="3762517" y="290513"/>
                    <a:pt x="3768115" y="294208"/>
                    <a:pt x="3773714" y="297567"/>
                  </a:cubicBezTo>
                  <a:lnTo>
                    <a:pt x="3840784" y="339332"/>
                  </a:lnTo>
                  <a:cubicBezTo>
                    <a:pt x="3851869" y="346386"/>
                    <a:pt x="3863290" y="352881"/>
                    <a:pt x="3873927" y="360495"/>
                  </a:cubicBezTo>
                  <a:lnTo>
                    <a:pt x="3906062" y="383001"/>
                  </a:lnTo>
                  <a:lnTo>
                    <a:pt x="3969662" y="428572"/>
                  </a:lnTo>
                  <a:cubicBezTo>
                    <a:pt x="4137281" y="552188"/>
                    <a:pt x="4285417" y="693270"/>
                    <a:pt x="4423029" y="837600"/>
                  </a:cubicBezTo>
                  <a:cubicBezTo>
                    <a:pt x="4440160" y="855739"/>
                    <a:pt x="4457404" y="873766"/>
                    <a:pt x="4474647" y="891569"/>
                  </a:cubicBezTo>
                  <a:lnTo>
                    <a:pt x="4524250" y="946883"/>
                  </a:lnTo>
                  <a:lnTo>
                    <a:pt x="4573965" y="1001748"/>
                  </a:lnTo>
                  <a:cubicBezTo>
                    <a:pt x="4590760" y="1019887"/>
                    <a:pt x="4605988" y="1039146"/>
                    <a:pt x="4622224" y="1057509"/>
                  </a:cubicBezTo>
                  <a:cubicBezTo>
                    <a:pt x="4653911" y="1094907"/>
                    <a:pt x="4686831" y="1131409"/>
                    <a:pt x="4717510" y="1169143"/>
                  </a:cubicBezTo>
                  <a:cubicBezTo>
                    <a:pt x="4733186" y="1187730"/>
                    <a:pt x="4748862" y="1206430"/>
                    <a:pt x="4764986" y="1224681"/>
                  </a:cubicBezTo>
                  <a:cubicBezTo>
                    <a:pt x="4780886" y="1243044"/>
                    <a:pt x="4797233" y="1261071"/>
                    <a:pt x="4813021" y="1279994"/>
                  </a:cubicBezTo>
                  <a:cubicBezTo>
                    <a:pt x="4877292" y="1354230"/>
                    <a:pt x="4941339" y="1428914"/>
                    <a:pt x="5001915" y="1506846"/>
                  </a:cubicBezTo>
                  <a:cubicBezTo>
                    <a:pt x="5062603" y="1584665"/>
                    <a:pt x="5118252" y="1666739"/>
                    <a:pt x="5170542" y="1751165"/>
                  </a:cubicBezTo>
                  <a:cubicBezTo>
                    <a:pt x="5274898" y="1920240"/>
                    <a:pt x="5363579" y="2101295"/>
                    <a:pt x="5428969" y="2293660"/>
                  </a:cubicBezTo>
                  <a:cubicBezTo>
                    <a:pt x="5494136" y="2485801"/>
                    <a:pt x="5533102" y="2690819"/>
                    <a:pt x="5534893" y="2899307"/>
                  </a:cubicBezTo>
                  <a:cubicBezTo>
                    <a:pt x="5536124" y="3003439"/>
                    <a:pt x="5526831" y="3108132"/>
                    <a:pt x="5508804" y="3211144"/>
                  </a:cubicBezTo>
                  <a:cubicBezTo>
                    <a:pt x="5490441" y="3314157"/>
                    <a:pt x="5462336" y="3415490"/>
                    <a:pt x="5426282" y="3513352"/>
                  </a:cubicBezTo>
                  <a:cubicBezTo>
                    <a:pt x="5363355" y="3684890"/>
                    <a:pt x="5302219" y="3856428"/>
                    <a:pt x="5248250" y="4030542"/>
                  </a:cubicBezTo>
                  <a:lnTo>
                    <a:pt x="5208612" y="4161771"/>
                  </a:lnTo>
                  <a:lnTo>
                    <a:pt x="5170318" y="4294680"/>
                  </a:lnTo>
                  <a:lnTo>
                    <a:pt x="5132248" y="4430164"/>
                  </a:lnTo>
                  <a:lnTo>
                    <a:pt x="5112765" y="4498914"/>
                  </a:lnTo>
                  <a:lnTo>
                    <a:pt x="5091715" y="4569119"/>
                  </a:lnTo>
                  <a:cubicBezTo>
                    <a:pt x="5085221" y="4592297"/>
                    <a:pt x="5076823" y="4616482"/>
                    <a:pt x="5068985" y="4640220"/>
                  </a:cubicBezTo>
                  <a:cubicBezTo>
                    <a:pt x="5060699" y="4664182"/>
                    <a:pt x="5053981" y="4687807"/>
                    <a:pt x="5043904" y="4712105"/>
                  </a:cubicBezTo>
                  <a:lnTo>
                    <a:pt x="5015799" y="4784438"/>
                  </a:lnTo>
                  <a:cubicBezTo>
                    <a:pt x="5005274" y="4808511"/>
                    <a:pt x="4993965" y="4832473"/>
                    <a:pt x="4982880" y="4856435"/>
                  </a:cubicBezTo>
                  <a:cubicBezTo>
                    <a:pt x="4936524" y="4951273"/>
                    <a:pt x="4881099" y="5044096"/>
                    <a:pt x="4817276" y="5125275"/>
                  </a:cubicBezTo>
                  <a:cubicBezTo>
                    <a:pt x="4755244" y="5208805"/>
                    <a:pt x="4686943" y="5282817"/>
                    <a:pt x="4618753" y="5355374"/>
                  </a:cubicBezTo>
                  <a:cubicBezTo>
                    <a:pt x="4602069" y="5374073"/>
                    <a:pt x="4584154" y="5391092"/>
                    <a:pt x="4566575" y="5408560"/>
                  </a:cubicBezTo>
                  <a:lnTo>
                    <a:pt x="4513837" y="5461186"/>
                  </a:lnTo>
                  <a:cubicBezTo>
                    <a:pt x="4496593" y="5479101"/>
                    <a:pt x="4477894" y="5495560"/>
                    <a:pt x="4459531" y="5512580"/>
                  </a:cubicBezTo>
                  <a:lnTo>
                    <a:pt x="4404554" y="5563526"/>
                  </a:lnTo>
                  <a:cubicBezTo>
                    <a:pt x="4386527" y="5580770"/>
                    <a:pt x="4366932" y="5596670"/>
                    <a:pt x="4348009" y="5613017"/>
                  </a:cubicBezTo>
                  <a:lnTo>
                    <a:pt x="4290568" y="5661948"/>
                  </a:lnTo>
                  <a:lnTo>
                    <a:pt x="4276124" y="5674153"/>
                  </a:lnTo>
                  <a:lnTo>
                    <a:pt x="4261120" y="5685798"/>
                  </a:lnTo>
                  <a:lnTo>
                    <a:pt x="4231112" y="5708976"/>
                  </a:lnTo>
                  <a:lnTo>
                    <a:pt x="4170984" y="5755443"/>
                  </a:lnTo>
                  <a:cubicBezTo>
                    <a:pt x="4130227" y="5785563"/>
                    <a:pt x="4087790" y="5813892"/>
                    <a:pt x="4046025" y="5843228"/>
                  </a:cubicBezTo>
                  <a:cubicBezTo>
                    <a:pt x="4002917" y="5870437"/>
                    <a:pt x="3959248" y="5897309"/>
                    <a:pt x="3915356" y="5923735"/>
                  </a:cubicBezTo>
                  <a:cubicBezTo>
                    <a:pt x="3737659" y="6026299"/>
                    <a:pt x="3544847" y="6106022"/>
                    <a:pt x="3346323" y="6158872"/>
                  </a:cubicBezTo>
                  <a:cubicBezTo>
                    <a:pt x="3147800" y="6211946"/>
                    <a:pt x="2944462" y="6239714"/>
                    <a:pt x="2743476" y="6247328"/>
                  </a:cubicBezTo>
                  <a:lnTo>
                    <a:pt x="2668120" y="6249344"/>
                  </a:lnTo>
                  <a:lnTo>
                    <a:pt x="2630498" y="6250127"/>
                  </a:lnTo>
                  <a:lnTo>
                    <a:pt x="2592988" y="6249568"/>
                  </a:lnTo>
                  <a:lnTo>
                    <a:pt x="2518080" y="6247777"/>
                  </a:lnTo>
                  <a:cubicBezTo>
                    <a:pt x="2493110" y="6247105"/>
                    <a:pt x="2468365" y="6246881"/>
                    <a:pt x="2442948" y="6244529"/>
                  </a:cubicBezTo>
                  <a:cubicBezTo>
                    <a:pt x="2392337" y="6240722"/>
                    <a:pt x="2341950" y="6237699"/>
                    <a:pt x="2291676" y="6232213"/>
                  </a:cubicBezTo>
                  <a:lnTo>
                    <a:pt x="2141412" y="6212394"/>
                  </a:lnTo>
                  <a:lnTo>
                    <a:pt x="1992715" y="6184961"/>
                  </a:lnTo>
                  <a:cubicBezTo>
                    <a:pt x="1943561" y="6173988"/>
                    <a:pt x="1894630" y="6162231"/>
                    <a:pt x="1845811" y="6151034"/>
                  </a:cubicBezTo>
                  <a:cubicBezTo>
                    <a:pt x="1797215" y="6138829"/>
                    <a:pt x="1749180" y="6123938"/>
                    <a:pt x="1701033" y="6110724"/>
                  </a:cubicBezTo>
                  <a:cubicBezTo>
                    <a:pt x="1676847" y="6104566"/>
                    <a:pt x="1653334" y="6095833"/>
                    <a:pt x="1629484" y="6088219"/>
                  </a:cubicBezTo>
                  <a:lnTo>
                    <a:pt x="1558383" y="6064929"/>
                  </a:lnTo>
                  <a:cubicBezTo>
                    <a:pt x="1369713" y="6000210"/>
                    <a:pt x="1186978" y="5921271"/>
                    <a:pt x="1011968" y="5828896"/>
                  </a:cubicBezTo>
                  <a:cubicBezTo>
                    <a:pt x="837071" y="5736408"/>
                    <a:pt x="668556" y="5631940"/>
                    <a:pt x="511237" y="5512356"/>
                  </a:cubicBezTo>
                  <a:cubicBezTo>
                    <a:pt x="471152" y="5483468"/>
                    <a:pt x="433642" y="5451220"/>
                    <a:pt x="395572" y="5419757"/>
                  </a:cubicBezTo>
                  <a:cubicBezTo>
                    <a:pt x="356831" y="5388965"/>
                    <a:pt x="321112" y="5354926"/>
                    <a:pt x="284722" y="5321559"/>
                  </a:cubicBezTo>
                  <a:lnTo>
                    <a:pt x="257513" y="5296477"/>
                  </a:lnTo>
                  <a:lnTo>
                    <a:pt x="243853" y="5283937"/>
                  </a:lnTo>
                  <a:lnTo>
                    <a:pt x="230752" y="5270836"/>
                  </a:lnTo>
                  <a:lnTo>
                    <a:pt x="178574" y="5218322"/>
                  </a:lnTo>
                  <a:cubicBezTo>
                    <a:pt x="161331" y="5200631"/>
                    <a:pt x="143191" y="5183948"/>
                    <a:pt x="126508" y="5165584"/>
                  </a:cubicBezTo>
                  <a:lnTo>
                    <a:pt x="76345" y="5111167"/>
                  </a:lnTo>
                  <a:cubicBezTo>
                    <a:pt x="59774" y="5092916"/>
                    <a:pt x="42530" y="5075112"/>
                    <a:pt x="26407" y="5056413"/>
                  </a:cubicBezTo>
                  <a:lnTo>
                    <a:pt x="0" y="5024776"/>
                  </a:lnTo>
                  <a:lnTo>
                    <a:pt x="0" y="4492798"/>
                  </a:lnTo>
                  <a:lnTo>
                    <a:pt x="28534" y="4537879"/>
                  </a:lnTo>
                  <a:cubicBezTo>
                    <a:pt x="41299" y="4556130"/>
                    <a:pt x="54175" y="4574382"/>
                    <a:pt x="66604" y="4592745"/>
                  </a:cubicBezTo>
                  <a:lnTo>
                    <a:pt x="104114" y="4647834"/>
                  </a:lnTo>
                  <a:lnTo>
                    <a:pt x="143751" y="4701580"/>
                  </a:lnTo>
                  <a:cubicBezTo>
                    <a:pt x="156964" y="4719495"/>
                    <a:pt x="169728" y="4737746"/>
                    <a:pt x="182717" y="4755773"/>
                  </a:cubicBezTo>
                  <a:lnTo>
                    <a:pt x="223810" y="4808399"/>
                  </a:lnTo>
                  <a:lnTo>
                    <a:pt x="264679" y="4861249"/>
                  </a:lnTo>
                  <a:cubicBezTo>
                    <a:pt x="278563" y="4878717"/>
                    <a:pt x="293455" y="4895288"/>
                    <a:pt x="307788" y="4912420"/>
                  </a:cubicBezTo>
                  <a:lnTo>
                    <a:pt x="351232" y="4963254"/>
                  </a:lnTo>
                  <a:cubicBezTo>
                    <a:pt x="365788" y="4980162"/>
                    <a:pt x="381688" y="4995837"/>
                    <a:pt x="397028" y="5012185"/>
                  </a:cubicBezTo>
                  <a:lnTo>
                    <a:pt x="443496" y="5060444"/>
                  </a:lnTo>
                  <a:lnTo>
                    <a:pt x="455140" y="5072537"/>
                  </a:lnTo>
                  <a:lnTo>
                    <a:pt x="467345" y="5083958"/>
                  </a:lnTo>
                  <a:lnTo>
                    <a:pt x="491755" y="5106912"/>
                  </a:lnTo>
                  <a:lnTo>
                    <a:pt x="540686" y="5152819"/>
                  </a:lnTo>
                  <a:lnTo>
                    <a:pt x="552890" y="5164353"/>
                  </a:lnTo>
                  <a:lnTo>
                    <a:pt x="565655" y="5175214"/>
                  </a:lnTo>
                  <a:lnTo>
                    <a:pt x="591072" y="5197048"/>
                  </a:lnTo>
                  <a:cubicBezTo>
                    <a:pt x="624999" y="5226160"/>
                    <a:pt x="658366" y="5256056"/>
                    <a:pt x="694197" y="5283041"/>
                  </a:cubicBezTo>
                  <a:cubicBezTo>
                    <a:pt x="834272" y="5394675"/>
                    <a:pt x="985207" y="5493881"/>
                    <a:pt x="1146221" y="5573716"/>
                  </a:cubicBezTo>
                  <a:cubicBezTo>
                    <a:pt x="1307122" y="5653774"/>
                    <a:pt x="1476869" y="5715918"/>
                    <a:pt x="1650982" y="5758130"/>
                  </a:cubicBezTo>
                  <a:lnTo>
                    <a:pt x="1716485" y="5772798"/>
                  </a:lnTo>
                  <a:cubicBezTo>
                    <a:pt x="1738431" y="5777390"/>
                    <a:pt x="1759929" y="5783100"/>
                    <a:pt x="1782211" y="5786235"/>
                  </a:cubicBezTo>
                  <a:lnTo>
                    <a:pt x="1848386" y="5796984"/>
                  </a:lnTo>
                  <a:lnTo>
                    <a:pt x="1881417" y="5802359"/>
                  </a:lnTo>
                  <a:cubicBezTo>
                    <a:pt x="1892390" y="5804151"/>
                    <a:pt x="1903363" y="5806054"/>
                    <a:pt x="1914560" y="5807061"/>
                  </a:cubicBezTo>
                  <a:cubicBezTo>
                    <a:pt x="1959012" y="5811765"/>
                    <a:pt x="2003241" y="5817251"/>
                    <a:pt x="2047469" y="5821282"/>
                  </a:cubicBezTo>
                  <a:lnTo>
                    <a:pt x="2180601" y="5828896"/>
                  </a:lnTo>
                  <a:lnTo>
                    <a:pt x="2313622" y="5830463"/>
                  </a:lnTo>
                  <a:cubicBezTo>
                    <a:pt x="2335680" y="5830799"/>
                    <a:pt x="2357962" y="5829008"/>
                    <a:pt x="2380021" y="5828448"/>
                  </a:cubicBezTo>
                  <a:lnTo>
                    <a:pt x="2446195" y="5826433"/>
                  </a:lnTo>
                  <a:cubicBezTo>
                    <a:pt x="2468029" y="5826208"/>
                    <a:pt x="2490647" y="5824193"/>
                    <a:pt x="2513041" y="5822737"/>
                  </a:cubicBezTo>
                  <a:lnTo>
                    <a:pt x="2580111" y="5818258"/>
                  </a:lnTo>
                  <a:lnTo>
                    <a:pt x="2613590" y="5816355"/>
                  </a:lnTo>
                  <a:lnTo>
                    <a:pt x="2646845" y="5813108"/>
                  </a:lnTo>
                  <a:cubicBezTo>
                    <a:pt x="2669016" y="5810869"/>
                    <a:pt x="2691074" y="5808741"/>
                    <a:pt x="2713244" y="5806838"/>
                  </a:cubicBezTo>
                  <a:cubicBezTo>
                    <a:pt x="2889933" y="5789371"/>
                    <a:pt x="3062815" y="5762050"/>
                    <a:pt x="3230882" y="5721292"/>
                  </a:cubicBezTo>
                  <a:cubicBezTo>
                    <a:pt x="3398837" y="5680423"/>
                    <a:pt x="3562426" y="5626902"/>
                    <a:pt x="3720416" y="5556472"/>
                  </a:cubicBezTo>
                  <a:cubicBezTo>
                    <a:pt x="3759381" y="5537997"/>
                    <a:pt x="3798347" y="5518962"/>
                    <a:pt x="3837425" y="5499927"/>
                  </a:cubicBezTo>
                  <a:cubicBezTo>
                    <a:pt x="3875271" y="5478765"/>
                    <a:pt x="3913900" y="5458610"/>
                    <a:pt x="3951634" y="5436552"/>
                  </a:cubicBezTo>
                  <a:lnTo>
                    <a:pt x="4007284" y="5401841"/>
                  </a:lnTo>
                  <a:lnTo>
                    <a:pt x="4035164" y="5384374"/>
                  </a:lnTo>
                  <a:lnTo>
                    <a:pt x="4049049" y="5375640"/>
                  </a:lnTo>
                  <a:lnTo>
                    <a:pt x="4062485" y="5366123"/>
                  </a:lnTo>
                  <a:lnTo>
                    <a:pt x="4116567" y="5328277"/>
                  </a:lnTo>
                  <a:cubicBezTo>
                    <a:pt x="4134594" y="5315624"/>
                    <a:pt x="4152957" y="5303420"/>
                    <a:pt x="4169976" y="5289199"/>
                  </a:cubicBezTo>
                  <a:lnTo>
                    <a:pt x="4222042" y="5247994"/>
                  </a:lnTo>
                  <a:cubicBezTo>
                    <a:pt x="4239398" y="5234222"/>
                    <a:pt x="4256865" y="5220562"/>
                    <a:pt x="4273213" y="5205558"/>
                  </a:cubicBezTo>
                  <a:lnTo>
                    <a:pt x="4323151" y="5161329"/>
                  </a:lnTo>
                  <a:cubicBezTo>
                    <a:pt x="4339611" y="5146437"/>
                    <a:pt x="4356631" y="5131881"/>
                    <a:pt x="4371971" y="5116093"/>
                  </a:cubicBezTo>
                  <a:cubicBezTo>
                    <a:pt x="4435457" y="5054398"/>
                    <a:pt x="4496258" y="4991135"/>
                    <a:pt x="4546868" y="4924400"/>
                  </a:cubicBezTo>
                  <a:cubicBezTo>
                    <a:pt x="4600054" y="4858450"/>
                    <a:pt x="4640699" y="4788916"/>
                    <a:pt x="4675634" y="4715352"/>
                  </a:cubicBezTo>
                  <a:lnTo>
                    <a:pt x="4700155" y="4659255"/>
                  </a:lnTo>
                  <a:lnTo>
                    <a:pt x="4721206" y="4600135"/>
                  </a:lnTo>
                  <a:cubicBezTo>
                    <a:pt x="4728707" y="4580988"/>
                    <a:pt x="4733970" y="4559266"/>
                    <a:pt x="4740465" y="4538887"/>
                  </a:cubicBezTo>
                  <a:cubicBezTo>
                    <a:pt x="4746623" y="4518061"/>
                    <a:pt x="4753005" y="4497906"/>
                    <a:pt x="4758492" y="4475848"/>
                  </a:cubicBezTo>
                  <a:cubicBezTo>
                    <a:pt x="4803168" y="4303637"/>
                    <a:pt x="4840902" y="4115080"/>
                    <a:pt x="4891288" y="3930329"/>
                  </a:cubicBezTo>
                  <a:cubicBezTo>
                    <a:pt x="4940891" y="3744906"/>
                    <a:pt x="5000235" y="3562059"/>
                    <a:pt x="5066298" y="3382235"/>
                  </a:cubicBezTo>
                  <a:cubicBezTo>
                    <a:pt x="5124186" y="3226932"/>
                    <a:pt x="5154530" y="3064015"/>
                    <a:pt x="5156994" y="2898635"/>
                  </a:cubicBezTo>
                  <a:cubicBezTo>
                    <a:pt x="5159681" y="2733255"/>
                    <a:pt x="5132920" y="2565636"/>
                    <a:pt x="5083317" y="2402047"/>
                  </a:cubicBezTo>
                  <a:cubicBezTo>
                    <a:pt x="5033938" y="2238123"/>
                    <a:pt x="4960150" y="2079013"/>
                    <a:pt x="4871022" y="1926958"/>
                  </a:cubicBezTo>
                  <a:cubicBezTo>
                    <a:pt x="4826570" y="1850818"/>
                    <a:pt x="4777415" y="1776918"/>
                    <a:pt x="4727028" y="1703577"/>
                  </a:cubicBezTo>
                  <a:cubicBezTo>
                    <a:pt x="4676418" y="1630349"/>
                    <a:pt x="4622784" y="1558464"/>
                    <a:pt x="4563776" y="1490834"/>
                  </a:cubicBezTo>
                  <a:cubicBezTo>
                    <a:pt x="4503647" y="1423764"/>
                    <a:pt x="4439041" y="1359157"/>
                    <a:pt x="4370291" y="1300596"/>
                  </a:cubicBezTo>
                  <a:cubicBezTo>
                    <a:pt x="4336812" y="1270141"/>
                    <a:pt x="4301541" y="1242148"/>
                    <a:pt x="4266046" y="1214491"/>
                  </a:cubicBezTo>
                  <a:cubicBezTo>
                    <a:pt x="4248355" y="1200607"/>
                    <a:pt x="4230776" y="1186611"/>
                    <a:pt x="4212973" y="1173062"/>
                  </a:cubicBezTo>
                  <a:cubicBezTo>
                    <a:pt x="4194722" y="1160074"/>
                    <a:pt x="4176359" y="1147197"/>
                    <a:pt x="4157995" y="1134545"/>
                  </a:cubicBezTo>
                  <a:cubicBezTo>
                    <a:pt x="4011426" y="1031980"/>
                    <a:pt x="3855004" y="948562"/>
                    <a:pt x="3697126" y="881044"/>
                  </a:cubicBezTo>
                  <a:lnTo>
                    <a:pt x="3637670" y="856747"/>
                  </a:lnTo>
                  <a:lnTo>
                    <a:pt x="3608222" y="844318"/>
                  </a:lnTo>
                  <a:cubicBezTo>
                    <a:pt x="3598480" y="840063"/>
                    <a:pt x="3588179" y="837040"/>
                    <a:pt x="3578214" y="833457"/>
                  </a:cubicBezTo>
                  <a:lnTo>
                    <a:pt x="3518309" y="812294"/>
                  </a:lnTo>
                  <a:cubicBezTo>
                    <a:pt x="3513383" y="810503"/>
                    <a:pt x="3508344" y="808823"/>
                    <a:pt x="3503417" y="806920"/>
                  </a:cubicBezTo>
                  <a:cubicBezTo>
                    <a:pt x="3498603" y="804792"/>
                    <a:pt x="3494236" y="801993"/>
                    <a:pt x="3489533" y="799642"/>
                  </a:cubicBezTo>
                  <a:cubicBezTo>
                    <a:pt x="3480240" y="794827"/>
                    <a:pt x="3470498" y="791020"/>
                    <a:pt x="3460869" y="787101"/>
                  </a:cubicBezTo>
                  <a:lnTo>
                    <a:pt x="3402980" y="763475"/>
                  </a:lnTo>
                  <a:lnTo>
                    <a:pt x="3374092" y="751606"/>
                  </a:lnTo>
                  <a:cubicBezTo>
                    <a:pt x="3364462" y="747688"/>
                    <a:pt x="3354945" y="743433"/>
                    <a:pt x="3344980" y="740409"/>
                  </a:cubicBezTo>
                  <a:lnTo>
                    <a:pt x="3226627" y="700772"/>
                  </a:lnTo>
                  <a:cubicBezTo>
                    <a:pt x="3067405" y="652849"/>
                    <a:pt x="2902697" y="625192"/>
                    <a:pt x="2735750" y="614667"/>
                  </a:cubicBezTo>
                  <a:cubicBezTo>
                    <a:pt x="2714811" y="613435"/>
                    <a:pt x="2694209" y="610860"/>
                    <a:pt x="2673158" y="610412"/>
                  </a:cubicBezTo>
                  <a:lnTo>
                    <a:pt x="2610119" y="609628"/>
                  </a:lnTo>
                  <a:lnTo>
                    <a:pt x="2547080" y="608620"/>
                  </a:lnTo>
                  <a:cubicBezTo>
                    <a:pt x="2536443" y="608173"/>
                    <a:pt x="2526365" y="608397"/>
                    <a:pt x="2516400" y="608844"/>
                  </a:cubicBezTo>
                  <a:lnTo>
                    <a:pt x="2486280" y="609740"/>
                  </a:lnTo>
                  <a:cubicBezTo>
                    <a:pt x="2466125" y="609852"/>
                    <a:pt x="2446307" y="611868"/>
                    <a:pt x="2426376" y="613099"/>
                  </a:cubicBezTo>
                  <a:cubicBezTo>
                    <a:pt x="2406333" y="613995"/>
                    <a:pt x="2386627" y="616458"/>
                    <a:pt x="2366920" y="618474"/>
                  </a:cubicBezTo>
                  <a:cubicBezTo>
                    <a:pt x="2357066" y="619482"/>
                    <a:pt x="2347101" y="620153"/>
                    <a:pt x="2337248" y="621497"/>
                  </a:cubicBezTo>
                  <a:lnTo>
                    <a:pt x="2307800" y="625528"/>
                  </a:lnTo>
                  <a:lnTo>
                    <a:pt x="2278351" y="629559"/>
                  </a:lnTo>
                  <a:lnTo>
                    <a:pt x="2249127" y="634710"/>
                  </a:lnTo>
                  <a:cubicBezTo>
                    <a:pt x="2093377" y="661918"/>
                    <a:pt x="1942329" y="710849"/>
                    <a:pt x="1796096" y="781726"/>
                  </a:cubicBezTo>
                  <a:cubicBezTo>
                    <a:pt x="1649751" y="852268"/>
                    <a:pt x="1508892" y="944307"/>
                    <a:pt x="1370833" y="1048663"/>
                  </a:cubicBezTo>
                  <a:cubicBezTo>
                    <a:pt x="1232774" y="1153244"/>
                    <a:pt x="1097290" y="1269917"/>
                    <a:pt x="959790" y="1390844"/>
                  </a:cubicBezTo>
                  <a:lnTo>
                    <a:pt x="749062" y="1577611"/>
                  </a:lnTo>
                  <a:cubicBezTo>
                    <a:pt x="674602" y="1642329"/>
                    <a:pt x="599806" y="1704137"/>
                    <a:pt x="524786" y="1763145"/>
                  </a:cubicBezTo>
                  <a:cubicBezTo>
                    <a:pt x="374858" y="1881498"/>
                    <a:pt x="223810" y="1987422"/>
                    <a:pt x="84071" y="2098496"/>
                  </a:cubicBezTo>
                  <a:lnTo>
                    <a:pt x="0" y="2168094"/>
                  </a:lnTo>
                  <a:lnTo>
                    <a:pt x="0" y="1576676"/>
                  </a:lnTo>
                  <a:lnTo>
                    <a:pt x="174655" y="1387597"/>
                  </a:lnTo>
                  <a:cubicBezTo>
                    <a:pt x="238926" y="1320079"/>
                    <a:pt x="302749" y="1254577"/>
                    <a:pt x="363661" y="1188626"/>
                  </a:cubicBezTo>
                  <a:lnTo>
                    <a:pt x="458052" y="1086397"/>
                  </a:lnTo>
                  <a:cubicBezTo>
                    <a:pt x="490635" y="1051351"/>
                    <a:pt x="523666" y="1016416"/>
                    <a:pt x="557257" y="981593"/>
                  </a:cubicBezTo>
                  <a:cubicBezTo>
                    <a:pt x="691510" y="842414"/>
                    <a:pt x="835055" y="705699"/>
                    <a:pt x="994165" y="578389"/>
                  </a:cubicBezTo>
                  <a:cubicBezTo>
                    <a:pt x="1152939" y="451190"/>
                    <a:pt x="1328060" y="333398"/>
                    <a:pt x="1520873" y="237215"/>
                  </a:cubicBezTo>
                  <a:cubicBezTo>
                    <a:pt x="1713238" y="141033"/>
                    <a:pt x="1924302" y="68028"/>
                    <a:pt x="2141748" y="31190"/>
                  </a:cubicBezTo>
                  <a:lnTo>
                    <a:pt x="2182505" y="24360"/>
                  </a:lnTo>
                  <a:cubicBezTo>
                    <a:pt x="2196165" y="22344"/>
                    <a:pt x="2209826" y="20665"/>
                    <a:pt x="2223374" y="18873"/>
                  </a:cubicBezTo>
                  <a:lnTo>
                    <a:pt x="2264355" y="13611"/>
                  </a:lnTo>
                  <a:cubicBezTo>
                    <a:pt x="2278015" y="11931"/>
                    <a:pt x="2291676" y="10924"/>
                    <a:pt x="2305336" y="9580"/>
                  </a:cubicBezTo>
                  <a:cubicBezTo>
                    <a:pt x="2332657" y="7229"/>
                    <a:pt x="2360090" y="4653"/>
                    <a:pt x="2387410" y="3645"/>
                  </a:cubicBezTo>
                  <a:cubicBezTo>
                    <a:pt x="2414731" y="2414"/>
                    <a:pt x="2442164" y="510"/>
                    <a:pt x="2469373" y="622"/>
                  </a:cubicBezTo>
                  <a:close/>
                </a:path>
              </a:pathLst>
            </a:custGeom>
            <a:gradFill>
              <a:gsLst>
                <a:gs pos="37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Shape 22">
              <a:extLst>
                <a:ext uri="{FF2B5EF4-FFF2-40B4-BE49-F238E27FC236}">
                  <a16:creationId xmlns:a16="http://schemas.microsoft.com/office/drawing/2014/main" id="{67C4629D-4AB7-48D4-A61B-1AE1837A78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646908" cy="6130481"/>
            </a:xfrm>
            <a:custGeom>
              <a:avLst/>
              <a:gdLst>
                <a:gd name="connsiteX0" fmla="*/ 2616837 w 5646908"/>
                <a:gd name="connsiteY0" fmla="*/ 0 h 6130481"/>
                <a:gd name="connsiteX1" fmla="*/ 4918721 w 5646908"/>
                <a:gd name="connsiteY1" fmla="*/ 1134258 h 6130481"/>
                <a:gd name="connsiteX2" fmla="*/ 5539036 w 5646908"/>
                <a:gd name="connsiteY2" fmla="*/ 3362353 h 6130481"/>
                <a:gd name="connsiteX3" fmla="*/ 4712024 w 5646908"/>
                <a:gd name="connsiteY3" fmla="*/ 5293280 h 6130481"/>
                <a:gd name="connsiteX4" fmla="*/ 2547864 w 5646908"/>
                <a:gd name="connsiteY4" fmla="*/ 6130481 h 6130481"/>
                <a:gd name="connsiteX5" fmla="*/ 263223 w 5646908"/>
                <a:gd name="connsiteY5" fmla="*/ 5212325 h 6130481"/>
                <a:gd name="connsiteX6" fmla="*/ 49974 w 5646908"/>
                <a:gd name="connsiteY6" fmla="*/ 4985345 h 6130481"/>
                <a:gd name="connsiteX7" fmla="*/ 0 w 5646908"/>
                <a:gd name="connsiteY7" fmla="*/ 4920618 h 6130481"/>
                <a:gd name="connsiteX8" fmla="*/ 0 w 5646908"/>
                <a:gd name="connsiteY8" fmla="*/ 3760303 h 6130481"/>
                <a:gd name="connsiteX9" fmla="*/ 80488 w 5646908"/>
                <a:gd name="connsiteY9" fmla="*/ 3974159 h 6130481"/>
                <a:gd name="connsiteX10" fmla="*/ 664748 w 5646908"/>
                <a:gd name="connsiteY10" fmla="*/ 4813600 h 6130481"/>
                <a:gd name="connsiteX11" fmla="*/ 2548087 w 5646908"/>
                <a:gd name="connsiteY11" fmla="*/ 5570406 h 6130481"/>
                <a:gd name="connsiteX12" fmla="*/ 3536561 w 5646908"/>
                <a:gd name="connsiteY12" fmla="*/ 5407153 h 6130481"/>
                <a:gd name="connsiteX13" fmla="*/ 4308035 w 5646908"/>
                <a:gd name="connsiteY13" fmla="*/ 4897241 h 6130481"/>
                <a:gd name="connsiteX14" fmla="*/ 4569038 w 5646908"/>
                <a:gd name="connsiteY14" fmla="*/ 4564802 h 6130481"/>
                <a:gd name="connsiteX15" fmla="*/ 4699147 w 5646908"/>
                <a:gd name="connsiteY15" fmla="*/ 4149952 h 6130481"/>
                <a:gd name="connsiteX16" fmla="*/ 5003034 w 5646908"/>
                <a:gd name="connsiteY16" fmla="*/ 3168421 h 6130481"/>
                <a:gd name="connsiteX17" fmla="*/ 4994189 w 5646908"/>
                <a:gd name="connsiteY17" fmla="*/ 2321590 h 6130481"/>
                <a:gd name="connsiteX18" fmla="*/ 4487860 w 5646908"/>
                <a:gd name="connsiteY18" fmla="*/ 1501856 h 6130481"/>
                <a:gd name="connsiteX19" fmla="*/ 3640469 w 5646908"/>
                <a:gd name="connsiteY19" fmla="*/ 808425 h 6130481"/>
                <a:gd name="connsiteX20" fmla="*/ 2616837 w 5646908"/>
                <a:gd name="connsiteY20" fmla="*/ 559851 h 6130481"/>
                <a:gd name="connsiteX21" fmla="*/ 1762952 w 5646908"/>
                <a:gd name="connsiteY21" fmla="*/ 812008 h 6130481"/>
                <a:gd name="connsiteX22" fmla="*/ 939635 w 5646908"/>
                <a:gd name="connsiteY22" fmla="*/ 1502976 h 6130481"/>
                <a:gd name="connsiteX23" fmla="*/ 585250 w 5646908"/>
                <a:gd name="connsiteY23" fmla="*/ 1831049 h 6130481"/>
                <a:gd name="connsiteX24" fmla="*/ 40403 w 5646908"/>
                <a:gd name="connsiteY24" fmla="*/ 2389556 h 6130481"/>
                <a:gd name="connsiteX25" fmla="*/ 0 w 5646908"/>
                <a:gd name="connsiteY25" fmla="*/ 2456747 h 6130481"/>
                <a:gd name="connsiteX26" fmla="*/ 0 w 5646908"/>
                <a:gd name="connsiteY26" fmla="*/ 1601114 h 6130481"/>
                <a:gd name="connsiteX27" fmla="*/ 93200 w 5646908"/>
                <a:gd name="connsiteY27" fmla="*/ 1513741 h 6130481"/>
                <a:gd name="connsiteX28" fmla="*/ 535423 w 5646908"/>
                <a:gd name="connsiteY28" fmla="*/ 1107273 h 6130481"/>
                <a:gd name="connsiteX29" fmla="*/ 2616837 w 5646908"/>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646908" h="6130481">
                  <a:moveTo>
                    <a:pt x="2616837" y="0"/>
                  </a:moveTo>
                  <a:cubicBezTo>
                    <a:pt x="3596241" y="0"/>
                    <a:pt x="4322479" y="463445"/>
                    <a:pt x="4918721" y="1134258"/>
                  </a:cubicBezTo>
                  <a:cubicBezTo>
                    <a:pt x="5416317" y="1694109"/>
                    <a:pt x="5857703" y="2516643"/>
                    <a:pt x="5539036" y="3362353"/>
                  </a:cubicBezTo>
                  <a:cubicBezTo>
                    <a:pt x="5111758" y="4496612"/>
                    <a:pt x="5300763" y="4716633"/>
                    <a:pt x="4712024" y="5293280"/>
                  </a:cubicBezTo>
                  <a:cubicBezTo>
                    <a:pt x="4123284" y="5869926"/>
                    <a:pt x="3446201" y="6130481"/>
                    <a:pt x="2547864" y="6130481"/>
                  </a:cubicBezTo>
                  <a:cubicBezTo>
                    <a:pt x="1657476" y="6130481"/>
                    <a:pt x="850619" y="5780127"/>
                    <a:pt x="263223" y="5212325"/>
                  </a:cubicBezTo>
                  <a:cubicBezTo>
                    <a:pt x="188497" y="5140091"/>
                    <a:pt x="117321" y="5064339"/>
                    <a:pt x="49974" y="4985345"/>
                  </a:cubicBezTo>
                  <a:lnTo>
                    <a:pt x="0" y="4920618"/>
                  </a:lnTo>
                  <a:lnTo>
                    <a:pt x="0" y="3760303"/>
                  </a:lnTo>
                  <a:lnTo>
                    <a:pt x="80488" y="3974159"/>
                  </a:lnTo>
                  <a:cubicBezTo>
                    <a:pt x="217875" y="4289243"/>
                    <a:pt x="414383" y="4571632"/>
                    <a:pt x="664748" y="4813600"/>
                  </a:cubicBezTo>
                  <a:cubicBezTo>
                    <a:pt x="1169734" y="5301566"/>
                    <a:pt x="1838644" y="5570406"/>
                    <a:pt x="2548087" y="5570406"/>
                  </a:cubicBezTo>
                  <a:cubicBezTo>
                    <a:pt x="2928786" y="5570406"/>
                    <a:pt x="3252156" y="5516996"/>
                    <a:pt x="3536561" y="5407153"/>
                  </a:cubicBezTo>
                  <a:cubicBezTo>
                    <a:pt x="3815366" y="5299438"/>
                    <a:pt x="4067747" y="5132603"/>
                    <a:pt x="4308035" y="4897241"/>
                  </a:cubicBezTo>
                  <a:cubicBezTo>
                    <a:pt x="4475095" y="4733653"/>
                    <a:pt x="4533767" y="4637358"/>
                    <a:pt x="4569038" y="4564802"/>
                  </a:cubicBezTo>
                  <a:cubicBezTo>
                    <a:pt x="4619313" y="4461453"/>
                    <a:pt x="4652792" y="4330784"/>
                    <a:pt x="4699147" y="4149952"/>
                  </a:cubicBezTo>
                  <a:cubicBezTo>
                    <a:pt x="4758491" y="3918846"/>
                    <a:pt x="4839558" y="3602194"/>
                    <a:pt x="5003034" y="3168421"/>
                  </a:cubicBezTo>
                  <a:cubicBezTo>
                    <a:pt x="5103024" y="2902940"/>
                    <a:pt x="5100112" y="2626037"/>
                    <a:pt x="4994189" y="2321590"/>
                  </a:cubicBezTo>
                  <a:cubicBezTo>
                    <a:pt x="4900470" y="2052526"/>
                    <a:pt x="4725460" y="1769129"/>
                    <a:pt x="4487860" y="1501856"/>
                  </a:cubicBezTo>
                  <a:cubicBezTo>
                    <a:pt x="4210285" y="1189683"/>
                    <a:pt x="3933047" y="962832"/>
                    <a:pt x="3640469" y="808425"/>
                  </a:cubicBezTo>
                  <a:cubicBezTo>
                    <a:pt x="3323369" y="641141"/>
                    <a:pt x="2988578" y="559851"/>
                    <a:pt x="2616837" y="559851"/>
                  </a:cubicBezTo>
                  <a:cubicBezTo>
                    <a:pt x="2315413" y="559851"/>
                    <a:pt x="2044110" y="640134"/>
                    <a:pt x="1762952" y="812008"/>
                  </a:cubicBezTo>
                  <a:cubicBezTo>
                    <a:pt x="1472838" y="989593"/>
                    <a:pt x="1197167" y="1250707"/>
                    <a:pt x="939635" y="1502976"/>
                  </a:cubicBezTo>
                  <a:cubicBezTo>
                    <a:pt x="819379" y="1620769"/>
                    <a:pt x="700355" y="1727700"/>
                    <a:pt x="585250" y="1831049"/>
                  </a:cubicBezTo>
                  <a:cubicBezTo>
                    <a:pt x="362317" y="2031140"/>
                    <a:pt x="169840" y="2204022"/>
                    <a:pt x="40403" y="2389556"/>
                  </a:cubicBezTo>
                  <a:lnTo>
                    <a:pt x="0" y="2456747"/>
                  </a:lnTo>
                  <a:lnTo>
                    <a:pt x="0" y="1601114"/>
                  </a:lnTo>
                  <a:lnTo>
                    <a:pt x="93200" y="1513741"/>
                  </a:lnTo>
                  <a:cubicBezTo>
                    <a:pt x="237107" y="1383294"/>
                    <a:pt x="388238" y="1251435"/>
                    <a:pt x="535423" y="1107273"/>
                  </a:cubicBezTo>
                  <a:cubicBezTo>
                    <a:pt x="1124050" y="530627"/>
                    <a:pt x="1718500" y="0"/>
                    <a:pt x="2616837" y="0"/>
                  </a:cubicBezTo>
                  <a:close/>
                </a:path>
              </a:pathLst>
            </a:custGeom>
            <a:gradFill>
              <a:gsLst>
                <a:gs pos="2000">
                  <a:schemeClr val="bg1">
                    <a:alpha val="10000"/>
                  </a:schemeClr>
                </a:gs>
                <a:gs pos="54000">
                  <a:schemeClr val="accent6">
                    <a:alpha val="10000"/>
                  </a:schemeClr>
                </a:gs>
                <a:gs pos="100000">
                  <a:schemeClr val="bg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D1E30050-9FC4-4CC7-8C0B-BF5EFD106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517522" cy="6130481"/>
            </a:xfrm>
            <a:custGeom>
              <a:avLst/>
              <a:gdLst>
                <a:gd name="connsiteX0" fmla="*/ 2549095 w 5517522"/>
                <a:gd name="connsiteY0" fmla="*/ 0 h 6130481"/>
                <a:gd name="connsiteX1" fmla="*/ 4804175 w 5517522"/>
                <a:gd name="connsiteY1" fmla="*/ 1134258 h 6130481"/>
                <a:gd name="connsiteX2" fmla="*/ 5411838 w 5517522"/>
                <a:gd name="connsiteY2" fmla="*/ 3362353 h 6130481"/>
                <a:gd name="connsiteX3" fmla="*/ 4601621 w 5517522"/>
                <a:gd name="connsiteY3" fmla="*/ 5293280 h 6130481"/>
                <a:gd name="connsiteX4" fmla="*/ 2481577 w 5517522"/>
                <a:gd name="connsiteY4" fmla="*/ 6130481 h 6130481"/>
                <a:gd name="connsiteX5" fmla="*/ 243517 w 5517522"/>
                <a:gd name="connsiteY5" fmla="*/ 5212325 h 6130481"/>
                <a:gd name="connsiteX6" fmla="*/ 34587 w 5517522"/>
                <a:gd name="connsiteY6" fmla="*/ 4985345 h 6130481"/>
                <a:gd name="connsiteX7" fmla="*/ 0 w 5517522"/>
                <a:gd name="connsiteY7" fmla="*/ 4939620 h 6130481"/>
                <a:gd name="connsiteX8" fmla="*/ 0 w 5517522"/>
                <a:gd name="connsiteY8" fmla="*/ 3335329 h 6130481"/>
                <a:gd name="connsiteX9" fmla="*/ 17141 w 5517522"/>
                <a:gd name="connsiteY9" fmla="*/ 3448738 h 6130481"/>
                <a:gd name="connsiteX10" fmla="*/ 167489 w 5517522"/>
                <a:gd name="connsiteY10" fmla="*/ 3930490 h 6130481"/>
                <a:gd name="connsiteX11" fmla="*/ 715471 w 5517522"/>
                <a:gd name="connsiteY11" fmla="*/ 4734212 h 6130481"/>
                <a:gd name="connsiteX12" fmla="*/ 2481689 w 5517522"/>
                <a:gd name="connsiteY12" fmla="*/ 5458772 h 6130481"/>
                <a:gd name="connsiteX13" fmla="*/ 4126644 w 5517522"/>
                <a:gd name="connsiteY13" fmla="*/ 4818302 h 6130481"/>
                <a:gd name="connsiteX14" fmla="*/ 4360437 w 5517522"/>
                <a:gd name="connsiteY14" fmla="*/ 4516766 h 6130481"/>
                <a:gd name="connsiteX15" fmla="*/ 4480357 w 5517522"/>
                <a:gd name="connsiteY15" fmla="*/ 4122855 h 6130481"/>
                <a:gd name="connsiteX16" fmla="*/ 4781557 w 5517522"/>
                <a:gd name="connsiteY16" fmla="*/ 3129791 h 6130481"/>
                <a:gd name="connsiteX17" fmla="*/ 4771928 w 5517522"/>
                <a:gd name="connsiteY17" fmla="*/ 2357869 h 6130481"/>
                <a:gd name="connsiteX18" fmla="*/ 4297510 w 5517522"/>
                <a:gd name="connsiteY18" fmla="*/ 1575533 h 6130481"/>
                <a:gd name="connsiteX19" fmla="*/ 3498715 w 5517522"/>
                <a:gd name="connsiteY19" fmla="*/ 907071 h 6130481"/>
                <a:gd name="connsiteX20" fmla="*/ 2549095 w 5517522"/>
                <a:gd name="connsiteY20" fmla="*/ 671821 h 6130481"/>
                <a:gd name="connsiteX21" fmla="*/ 985319 w 5517522"/>
                <a:gd name="connsiteY21" fmla="*/ 1582475 h 6130481"/>
                <a:gd name="connsiteX22" fmla="*/ 634628 w 5517522"/>
                <a:gd name="connsiteY22" fmla="*/ 1913907 h 6130481"/>
                <a:gd name="connsiteX23" fmla="*/ 117662 w 5517522"/>
                <a:gd name="connsiteY23" fmla="*/ 2453044 h 6130481"/>
                <a:gd name="connsiteX24" fmla="*/ 2515 w 5517522"/>
                <a:gd name="connsiteY24" fmla="*/ 2685494 h 6130481"/>
                <a:gd name="connsiteX25" fmla="*/ 0 w 5517522"/>
                <a:gd name="connsiteY25" fmla="*/ 2696965 h 6130481"/>
                <a:gd name="connsiteX26" fmla="*/ 0 w 5517522"/>
                <a:gd name="connsiteY26" fmla="*/ 1587383 h 6130481"/>
                <a:gd name="connsiteX27" fmla="*/ 76951 w 5517522"/>
                <a:gd name="connsiteY27" fmla="*/ 1513741 h 6130481"/>
                <a:gd name="connsiteX28" fmla="*/ 510118 w 5517522"/>
                <a:gd name="connsiteY28" fmla="*/ 1107273 h 6130481"/>
                <a:gd name="connsiteX29" fmla="*/ 2549095 w 5517522"/>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522" h="6130481">
                  <a:moveTo>
                    <a:pt x="2549095" y="0"/>
                  </a:moveTo>
                  <a:cubicBezTo>
                    <a:pt x="3508568" y="0"/>
                    <a:pt x="4219915" y="463445"/>
                    <a:pt x="4804175" y="1134258"/>
                  </a:cubicBezTo>
                  <a:cubicBezTo>
                    <a:pt x="5291694" y="1694109"/>
                    <a:pt x="5724011"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335329"/>
                  </a:lnTo>
                  <a:lnTo>
                    <a:pt x="17141" y="3448738"/>
                  </a:lnTo>
                  <a:cubicBezTo>
                    <a:pt x="50676" y="3613558"/>
                    <a:pt x="100867" y="3774516"/>
                    <a:pt x="167489" y="3930490"/>
                  </a:cubicBezTo>
                  <a:cubicBezTo>
                    <a:pt x="296255" y="4232138"/>
                    <a:pt x="480670" y="4502546"/>
                    <a:pt x="715471" y="4734212"/>
                  </a:cubicBezTo>
                  <a:cubicBezTo>
                    <a:pt x="1188993" y="5201464"/>
                    <a:pt x="1816250" y="5458772"/>
                    <a:pt x="2481689" y="5458772"/>
                  </a:cubicBezTo>
                  <a:cubicBezTo>
                    <a:pt x="3185758" y="5458772"/>
                    <a:pt x="3677755" y="5267191"/>
                    <a:pt x="4126644" y="4818302"/>
                  </a:cubicBezTo>
                  <a:cubicBezTo>
                    <a:pt x="4278363" y="4666583"/>
                    <a:pt x="4329982" y="4580701"/>
                    <a:pt x="4360437" y="4516766"/>
                  </a:cubicBezTo>
                  <a:cubicBezTo>
                    <a:pt x="4404890" y="4423495"/>
                    <a:pt x="4436577" y="4297417"/>
                    <a:pt x="4480357" y="4122855"/>
                  </a:cubicBezTo>
                  <a:cubicBezTo>
                    <a:pt x="4539030" y="3889285"/>
                    <a:pt x="4619425" y="3569275"/>
                    <a:pt x="4781557" y="3129791"/>
                  </a:cubicBezTo>
                  <a:cubicBezTo>
                    <a:pt x="4870238" y="2889503"/>
                    <a:pt x="4867103" y="2637010"/>
                    <a:pt x="4771928" y="2357869"/>
                  </a:cubicBezTo>
                  <a:cubicBezTo>
                    <a:pt x="4684815" y="2102465"/>
                    <a:pt x="4520779" y="1831945"/>
                    <a:pt x="4297510" y="1575533"/>
                  </a:cubicBezTo>
                  <a:cubicBezTo>
                    <a:pt x="4034492" y="1273549"/>
                    <a:pt x="3773266" y="1054983"/>
                    <a:pt x="3498715" y="907071"/>
                  </a:cubicBezTo>
                  <a:cubicBezTo>
                    <a:pt x="3204905" y="748745"/>
                    <a:pt x="2894187" y="671821"/>
                    <a:pt x="2549095" y="671821"/>
                  </a:cubicBezTo>
                  <a:cubicBezTo>
                    <a:pt x="1942553" y="671821"/>
                    <a:pt x="1518298" y="1049273"/>
                    <a:pt x="985319" y="1582475"/>
                  </a:cubicBezTo>
                  <a:cubicBezTo>
                    <a:pt x="865735" y="1702059"/>
                    <a:pt x="748278" y="1809774"/>
                    <a:pt x="634628" y="1913907"/>
                  </a:cubicBezTo>
                  <a:cubicBezTo>
                    <a:pt x="421325" y="2109407"/>
                    <a:pt x="237134" y="2278146"/>
                    <a:pt x="117662" y="2453044"/>
                  </a:cubicBezTo>
                  <a:cubicBezTo>
                    <a:pt x="64756" y="2530415"/>
                    <a:pt x="27022" y="2605799"/>
                    <a:pt x="2515" y="2685494"/>
                  </a:cubicBezTo>
                  <a:lnTo>
                    <a:pt x="0" y="2696965"/>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Shape 24">
              <a:extLst>
                <a:ext uri="{FF2B5EF4-FFF2-40B4-BE49-F238E27FC236}">
                  <a16:creationId xmlns:a16="http://schemas.microsoft.com/office/drawing/2014/main" id="{E7E03733-50FD-49A6-B226-40F6A0AD45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76241"/>
              <a:ext cx="5517475" cy="6130481"/>
            </a:xfrm>
            <a:custGeom>
              <a:avLst/>
              <a:gdLst>
                <a:gd name="connsiteX0" fmla="*/ 2549095 w 5517475"/>
                <a:gd name="connsiteY0" fmla="*/ 0 h 6130481"/>
                <a:gd name="connsiteX1" fmla="*/ 4804175 w 5517475"/>
                <a:gd name="connsiteY1" fmla="*/ 1134258 h 6130481"/>
                <a:gd name="connsiteX2" fmla="*/ 5411838 w 5517475"/>
                <a:gd name="connsiteY2" fmla="*/ 3362353 h 6130481"/>
                <a:gd name="connsiteX3" fmla="*/ 4601621 w 5517475"/>
                <a:gd name="connsiteY3" fmla="*/ 5293280 h 6130481"/>
                <a:gd name="connsiteX4" fmla="*/ 2481577 w 5517475"/>
                <a:gd name="connsiteY4" fmla="*/ 6130481 h 6130481"/>
                <a:gd name="connsiteX5" fmla="*/ 243517 w 5517475"/>
                <a:gd name="connsiteY5" fmla="*/ 5212325 h 6130481"/>
                <a:gd name="connsiteX6" fmla="*/ 34587 w 5517475"/>
                <a:gd name="connsiteY6" fmla="*/ 4985345 h 6130481"/>
                <a:gd name="connsiteX7" fmla="*/ 0 w 5517475"/>
                <a:gd name="connsiteY7" fmla="*/ 4939620 h 6130481"/>
                <a:gd name="connsiteX8" fmla="*/ 0 w 5517475"/>
                <a:gd name="connsiteY8" fmla="*/ 3799573 h 6130481"/>
                <a:gd name="connsiteX9" fmla="*/ 64364 w 5517475"/>
                <a:gd name="connsiteY9" fmla="*/ 3974159 h 6130481"/>
                <a:gd name="connsiteX10" fmla="*/ 636644 w 5517475"/>
                <a:gd name="connsiteY10" fmla="*/ 4813600 h 6130481"/>
                <a:gd name="connsiteX11" fmla="*/ 2481577 w 5517475"/>
                <a:gd name="connsiteY11" fmla="*/ 5570406 h 6130481"/>
                <a:gd name="connsiteX12" fmla="*/ 3449896 w 5517475"/>
                <a:gd name="connsiteY12" fmla="*/ 5407153 h 6130481"/>
                <a:gd name="connsiteX13" fmla="*/ 4205695 w 5517475"/>
                <a:gd name="connsiteY13" fmla="*/ 4897241 h 6130481"/>
                <a:gd name="connsiteX14" fmla="*/ 4461434 w 5517475"/>
                <a:gd name="connsiteY14" fmla="*/ 4564802 h 6130481"/>
                <a:gd name="connsiteX15" fmla="*/ 4588969 w 5517475"/>
                <a:gd name="connsiteY15" fmla="*/ 4149952 h 6130481"/>
                <a:gd name="connsiteX16" fmla="*/ 4886585 w 5517475"/>
                <a:gd name="connsiteY16" fmla="*/ 3168421 h 6130481"/>
                <a:gd name="connsiteX17" fmla="*/ 4877964 w 5517475"/>
                <a:gd name="connsiteY17" fmla="*/ 2321590 h 6130481"/>
                <a:gd name="connsiteX18" fmla="*/ 4382048 w 5517475"/>
                <a:gd name="connsiteY18" fmla="*/ 1501856 h 6130481"/>
                <a:gd name="connsiteX19" fmla="*/ 3551900 w 5517475"/>
                <a:gd name="connsiteY19" fmla="*/ 808425 h 6130481"/>
                <a:gd name="connsiteX20" fmla="*/ 2549095 w 5517475"/>
                <a:gd name="connsiteY20" fmla="*/ 559851 h 6130481"/>
                <a:gd name="connsiteX21" fmla="*/ 1712566 w 5517475"/>
                <a:gd name="connsiteY21" fmla="*/ 812008 h 6130481"/>
                <a:gd name="connsiteX22" fmla="*/ 906044 w 5517475"/>
                <a:gd name="connsiteY22" fmla="*/ 1502976 h 6130481"/>
                <a:gd name="connsiteX23" fmla="*/ 558825 w 5517475"/>
                <a:gd name="connsiteY23" fmla="*/ 1831049 h 6130481"/>
                <a:gd name="connsiteX24" fmla="*/ 25063 w 5517475"/>
                <a:gd name="connsiteY24" fmla="*/ 2389556 h 6130481"/>
                <a:gd name="connsiteX25" fmla="*/ 0 w 5517475"/>
                <a:gd name="connsiteY25" fmla="*/ 2432109 h 6130481"/>
                <a:gd name="connsiteX26" fmla="*/ 0 w 5517475"/>
                <a:gd name="connsiteY26" fmla="*/ 1587383 h 6130481"/>
                <a:gd name="connsiteX27" fmla="*/ 76951 w 5517475"/>
                <a:gd name="connsiteY27" fmla="*/ 1513741 h 6130481"/>
                <a:gd name="connsiteX28" fmla="*/ 510118 w 5517475"/>
                <a:gd name="connsiteY28" fmla="*/ 1107273 h 6130481"/>
                <a:gd name="connsiteX29" fmla="*/ 2549095 w 5517475"/>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475" h="6130481">
                  <a:moveTo>
                    <a:pt x="2549095" y="0"/>
                  </a:moveTo>
                  <a:cubicBezTo>
                    <a:pt x="3508568" y="0"/>
                    <a:pt x="4219915" y="463445"/>
                    <a:pt x="4804175" y="1134258"/>
                  </a:cubicBezTo>
                  <a:cubicBezTo>
                    <a:pt x="5291694" y="1694109"/>
                    <a:pt x="5723899"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799573"/>
                  </a:lnTo>
                  <a:lnTo>
                    <a:pt x="64364" y="3974159"/>
                  </a:lnTo>
                  <a:cubicBezTo>
                    <a:pt x="198841" y="4289243"/>
                    <a:pt x="391429" y="4571632"/>
                    <a:pt x="636644" y="4813600"/>
                  </a:cubicBezTo>
                  <a:cubicBezTo>
                    <a:pt x="1131328" y="5301566"/>
                    <a:pt x="1786578" y="5570406"/>
                    <a:pt x="2481577" y="5570406"/>
                  </a:cubicBezTo>
                  <a:cubicBezTo>
                    <a:pt x="2854550" y="5570406"/>
                    <a:pt x="3171314" y="5516996"/>
                    <a:pt x="3449896" y="5407153"/>
                  </a:cubicBezTo>
                  <a:cubicBezTo>
                    <a:pt x="3723103" y="5299438"/>
                    <a:pt x="3970333" y="5132603"/>
                    <a:pt x="4205695" y="4897241"/>
                  </a:cubicBezTo>
                  <a:cubicBezTo>
                    <a:pt x="4369395" y="4733653"/>
                    <a:pt x="4426836" y="4637358"/>
                    <a:pt x="4461434" y="4564802"/>
                  </a:cubicBezTo>
                  <a:cubicBezTo>
                    <a:pt x="4510701" y="4461453"/>
                    <a:pt x="4543509" y="4330784"/>
                    <a:pt x="4588969" y="4149952"/>
                  </a:cubicBezTo>
                  <a:cubicBezTo>
                    <a:pt x="4646969" y="3918846"/>
                    <a:pt x="4726468" y="3602194"/>
                    <a:pt x="4886585" y="3168421"/>
                  </a:cubicBezTo>
                  <a:cubicBezTo>
                    <a:pt x="4984560" y="2902940"/>
                    <a:pt x="4981760" y="2626037"/>
                    <a:pt x="4877964" y="2321590"/>
                  </a:cubicBezTo>
                  <a:cubicBezTo>
                    <a:pt x="4786260" y="2052526"/>
                    <a:pt x="4614834" y="1769129"/>
                    <a:pt x="4382048" y="1501856"/>
                  </a:cubicBezTo>
                  <a:cubicBezTo>
                    <a:pt x="4110072" y="1189683"/>
                    <a:pt x="3838544" y="962832"/>
                    <a:pt x="3551900" y="808425"/>
                  </a:cubicBezTo>
                  <a:cubicBezTo>
                    <a:pt x="3241183" y="641141"/>
                    <a:pt x="2913222" y="559851"/>
                    <a:pt x="2549095" y="559851"/>
                  </a:cubicBezTo>
                  <a:cubicBezTo>
                    <a:pt x="2253830" y="559851"/>
                    <a:pt x="1988013" y="640134"/>
                    <a:pt x="1712566" y="812008"/>
                  </a:cubicBezTo>
                  <a:cubicBezTo>
                    <a:pt x="1428385" y="989593"/>
                    <a:pt x="1158313" y="1250707"/>
                    <a:pt x="906044" y="1502976"/>
                  </a:cubicBezTo>
                  <a:cubicBezTo>
                    <a:pt x="788140" y="1620769"/>
                    <a:pt x="671579" y="1727700"/>
                    <a:pt x="558825" y="1831049"/>
                  </a:cubicBezTo>
                  <a:cubicBezTo>
                    <a:pt x="340371" y="2031140"/>
                    <a:pt x="151813" y="2204022"/>
                    <a:pt x="25063" y="2389556"/>
                  </a:cubicBezTo>
                  <a:lnTo>
                    <a:pt x="0" y="2432109"/>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Shape 25">
              <a:extLst>
                <a:ext uri="{FF2B5EF4-FFF2-40B4-BE49-F238E27FC236}">
                  <a16:creationId xmlns:a16="http://schemas.microsoft.com/office/drawing/2014/main" id="{8A614510-A9F4-41B6-B78E-F49E390C7E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0"/>
              <a:ext cx="5646974" cy="6483075"/>
            </a:xfrm>
            <a:custGeom>
              <a:avLst/>
              <a:gdLst>
                <a:gd name="connsiteX0" fmla="*/ 2405773 w 5646974"/>
                <a:gd name="connsiteY0" fmla="*/ 0 h 6483075"/>
                <a:gd name="connsiteX1" fmla="*/ 5646974 w 5646974"/>
                <a:gd name="connsiteY1" fmla="*/ 3241538 h 6483075"/>
                <a:gd name="connsiteX2" fmla="*/ 2405773 w 5646974"/>
                <a:gd name="connsiteY2" fmla="*/ 6483075 h 6483075"/>
                <a:gd name="connsiteX3" fmla="*/ 113897 w 5646974"/>
                <a:gd name="connsiteY3" fmla="*/ 5533666 h 6483075"/>
                <a:gd name="connsiteX4" fmla="*/ 0 w 5646974"/>
                <a:gd name="connsiteY4" fmla="*/ 5408336 h 6483075"/>
                <a:gd name="connsiteX5" fmla="*/ 0 w 5646974"/>
                <a:gd name="connsiteY5" fmla="*/ 4983659 h 6483075"/>
                <a:gd name="connsiteX6" fmla="*/ 155731 w 5646974"/>
                <a:gd name="connsiteY6" fmla="*/ 5176047 h 6483075"/>
                <a:gd name="connsiteX7" fmla="*/ 1093706 w 5646974"/>
                <a:gd name="connsiteY7" fmla="*/ 5866903 h 6483075"/>
                <a:gd name="connsiteX8" fmla="*/ 1639673 w 5646974"/>
                <a:gd name="connsiteY8" fmla="*/ 6059940 h 6483075"/>
                <a:gd name="connsiteX9" fmla="*/ 1709990 w 5646974"/>
                <a:gd name="connsiteY9" fmla="*/ 6076287 h 6483075"/>
                <a:gd name="connsiteX10" fmla="*/ 1780307 w 5646974"/>
                <a:gd name="connsiteY10" fmla="*/ 6091963 h 6483075"/>
                <a:gd name="connsiteX11" fmla="*/ 1851072 w 5646974"/>
                <a:gd name="connsiteY11" fmla="*/ 6105176 h 6483075"/>
                <a:gd name="connsiteX12" fmla="*/ 1886455 w 5646974"/>
                <a:gd name="connsiteY12" fmla="*/ 6111782 h 6483075"/>
                <a:gd name="connsiteX13" fmla="*/ 1921949 w 5646974"/>
                <a:gd name="connsiteY13" fmla="*/ 6117716 h 6483075"/>
                <a:gd name="connsiteX14" fmla="*/ 2064152 w 5646974"/>
                <a:gd name="connsiteY14" fmla="*/ 6137647 h 6483075"/>
                <a:gd name="connsiteX15" fmla="*/ 2206914 w 5646974"/>
                <a:gd name="connsiteY15" fmla="*/ 6151195 h 6483075"/>
                <a:gd name="connsiteX16" fmla="*/ 2350011 w 5646974"/>
                <a:gd name="connsiteY16" fmla="*/ 6158250 h 6483075"/>
                <a:gd name="connsiteX17" fmla="*/ 2493109 w 5646974"/>
                <a:gd name="connsiteY17" fmla="*/ 6159705 h 6483075"/>
                <a:gd name="connsiteX18" fmla="*/ 2781321 w 5646974"/>
                <a:gd name="connsiteY18" fmla="*/ 6147277 h 6483075"/>
                <a:gd name="connsiteX19" fmla="*/ 3345091 w 5646974"/>
                <a:gd name="connsiteY19" fmla="*/ 6060276 h 6483075"/>
                <a:gd name="connsiteX20" fmla="*/ 3878853 w 5646974"/>
                <a:gd name="connsiteY20" fmla="*/ 5871718 h 6483075"/>
                <a:gd name="connsiteX21" fmla="*/ 4367267 w 5646974"/>
                <a:gd name="connsiteY21" fmla="*/ 5573093 h 6483075"/>
                <a:gd name="connsiteX22" fmla="*/ 4424484 w 5646974"/>
                <a:gd name="connsiteY22" fmla="*/ 5528529 h 6483075"/>
                <a:gd name="connsiteX23" fmla="*/ 4481252 w 5646974"/>
                <a:gd name="connsiteY23" fmla="*/ 5483069 h 6483075"/>
                <a:gd name="connsiteX24" fmla="*/ 4536790 w 5646974"/>
                <a:gd name="connsiteY24" fmla="*/ 5435818 h 6483075"/>
                <a:gd name="connsiteX25" fmla="*/ 4591543 w 5646974"/>
                <a:gd name="connsiteY25" fmla="*/ 5387671 h 6483075"/>
                <a:gd name="connsiteX26" fmla="*/ 4794209 w 5646974"/>
                <a:gd name="connsiteY26" fmla="*/ 5181198 h 6483075"/>
                <a:gd name="connsiteX27" fmla="*/ 4956678 w 5646974"/>
                <a:gd name="connsiteY27" fmla="*/ 4945836 h 6483075"/>
                <a:gd name="connsiteX28" fmla="*/ 4989262 w 5646974"/>
                <a:gd name="connsiteY28" fmla="*/ 4881453 h 6483075"/>
                <a:gd name="connsiteX29" fmla="*/ 5017814 w 5646974"/>
                <a:gd name="connsiteY29" fmla="*/ 4814607 h 6483075"/>
                <a:gd name="connsiteX30" fmla="*/ 5044127 w 5646974"/>
                <a:gd name="connsiteY30" fmla="*/ 4746193 h 6483075"/>
                <a:gd name="connsiteX31" fmla="*/ 5068425 w 5646974"/>
                <a:gd name="connsiteY31" fmla="*/ 4676436 h 6483075"/>
                <a:gd name="connsiteX32" fmla="*/ 5154641 w 5646974"/>
                <a:gd name="connsiteY32" fmla="*/ 4390352 h 6483075"/>
                <a:gd name="connsiteX33" fmla="*/ 5196854 w 5646974"/>
                <a:gd name="connsiteY33" fmla="*/ 4246134 h 6483075"/>
                <a:gd name="connsiteX34" fmla="*/ 5240299 w 5646974"/>
                <a:gd name="connsiteY34" fmla="*/ 4102140 h 6483075"/>
                <a:gd name="connsiteX35" fmla="*/ 5432440 w 5646974"/>
                <a:gd name="connsiteY35" fmla="*/ 3532884 h 6483075"/>
                <a:gd name="connsiteX36" fmla="*/ 5528846 w 5646974"/>
                <a:gd name="connsiteY36" fmla="*/ 2951647 h 6483075"/>
                <a:gd name="connsiteX37" fmla="*/ 5495927 w 5646974"/>
                <a:gd name="connsiteY37" fmla="*/ 2658733 h 6483075"/>
                <a:gd name="connsiteX38" fmla="*/ 5480027 w 5646974"/>
                <a:gd name="connsiteY38" fmla="*/ 2586848 h 6483075"/>
                <a:gd name="connsiteX39" fmla="*/ 5461328 w 5646974"/>
                <a:gd name="connsiteY39" fmla="*/ 2515635 h 6483075"/>
                <a:gd name="connsiteX40" fmla="*/ 5439605 w 5646974"/>
                <a:gd name="connsiteY40" fmla="*/ 2445317 h 6483075"/>
                <a:gd name="connsiteX41" fmla="*/ 5415532 w 5646974"/>
                <a:gd name="connsiteY41" fmla="*/ 2375896 h 6483075"/>
                <a:gd name="connsiteX42" fmla="*/ 5144564 w 5646974"/>
                <a:gd name="connsiteY42" fmla="*/ 1857138 h 6483075"/>
                <a:gd name="connsiteX43" fmla="*/ 4774838 w 5646974"/>
                <a:gd name="connsiteY43" fmla="*/ 1405450 h 6483075"/>
                <a:gd name="connsiteX44" fmla="*/ 4345769 w 5646974"/>
                <a:gd name="connsiteY44" fmla="*/ 1012323 h 6483075"/>
                <a:gd name="connsiteX45" fmla="*/ 4115334 w 5646974"/>
                <a:gd name="connsiteY45" fmla="*/ 841344 h 6483075"/>
                <a:gd name="connsiteX46" fmla="*/ 3874038 w 5646974"/>
                <a:gd name="connsiteY46" fmla="*/ 691528 h 6483075"/>
                <a:gd name="connsiteX47" fmla="*/ 3359535 w 5646974"/>
                <a:gd name="connsiteY47" fmla="*/ 468819 h 6483075"/>
                <a:gd name="connsiteX48" fmla="*/ 2811105 w 5646974"/>
                <a:gd name="connsiteY48" fmla="*/ 366031 h 6483075"/>
                <a:gd name="connsiteX49" fmla="*/ 2741124 w 5646974"/>
                <a:gd name="connsiteY49" fmla="*/ 361440 h 6483075"/>
                <a:gd name="connsiteX50" fmla="*/ 2671030 w 5646974"/>
                <a:gd name="connsiteY50" fmla="*/ 358417 h 6483075"/>
                <a:gd name="connsiteX51" fmla="*/ 2600713 w 5646974"/>
                <a:gd name="connsiteY51" fmla="*/ 357521 h 6483075"/>
                <a:gd name="connsiteX52" fmla="*/ 2531739 w 5646974"/>
                <a:gd name="connsiteY52" fmla="*/ 358529 h 6483075"/>
                <a:gd name="connsiteX53" fmla="*/ 2259988 w 5646974"/>
                <a:gd name="connsiteY53" fmla="*/ 385289 h 6483075"/>
                <a:gd name="connsiteX54" fmla="*/ 1740670 w 5646974"/>
                <a:gd name="connsiteY54" fmla="*/ 553917 h 6483075"/>
                <a:gd name="connsiteX55" fmla="*/ 1264124 w 5646974"/>
                <a:gd name="connsiteY55" fmla="*/ 853549 h 6483075"/>
                <a:gd name="connsiteX56" fmla="*/ 823074 w 5646974"/>
                <a:gd name="connsiteY56" fmla="*/ 1234136 h 6483075"/>
                <a:gd name="connsiteX57" fmla="*/ 715694 w 5646974"/>
                <a:gd name="connsiteY57" fmla="*/ 1336252 h 6483075"/>
                <a:gd name="connsiteX58" fmla="*/ 606859 w 5646974"/>
                <a:gd name="connsiteY58" fmla="*/ 1440945 h 6483075"/>
                <a:gd name="connsiteX59" fmla="*/ 382023 w 5646974"/>
                <a:gd name="connsiteY59" fmla="*/ 1646074 h 6483075"/>
                <a:gd name="connsiteX60" fmla="*/ 158531 w 5646974"/>
                <a:gd name="connsiteY60" fmla="*/ 1843813 h 6483075"/>
                <a:gd name="connsiteX61" fmla="*/ 0 w 5646974"/>
                <a:gd name="connsiteY61" fmla="*/ 1991775 h 6483075"/>
                <a:gd name="connsiteX62" fmla="*/ 0 w 5646974"/>
                <a:gd name="connsiteY62" fmla="*/ 1074740 h 6483075"/>
                <a:gd name="connsiteX63" fmla="*/ 113897 w 5646974"/>
                <a:gd name="connsiteY63" fmla="*/ 949410 h 6483075"/>
                <a:gd name="connsiteX64" fmla="*/ 2405773 w 5646974"/>
                <a:gd name="connsiteY64" fmla="*/ 0 h 6483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5646974" h="6483075">
                  <a:moveTo>
                    <a:pt x="2405773" y="0"/>
                  </a:moveTo>
                  <a:cubicBezTo>
                    <a:pt x="4195841" y="0"/>
                    <a:pt x="5646974" y="1451246"/>
                    <a:pt x="5646974" y="3241538"/>
                  </a:cubicBezTo>
                  <a:cubicBezTo>
                    <a:pt x="5646974" y="5031830"/>
                    <a:pt x="4195841" y="6483075"/>
                    <a:pt x="2405773" y="6483075"/>
                  </a:cubicBezTo>
                  <a:cubicBezTo>
                    <a:pt x="1510739" y="6483075"/>
                    <a:pt x="700439" y="6120264"/>
                    <a:pt x="113897" y="5533666"/>
                  </a:cubicBezTo>
                  <a:lnTo>
                    <a:pt x="0" y="5408336"/>
                  </a:lnTo>
                  <a:lnTo>
                    <a:pt x="0" y="4983659"/>
                  </a:lnTo>
                  <a:lnTo>
                    <a:pt x="155731" y="5176047"/>
                  </a:lnTo>
                  <a:cubicBezTo>
                    <a:pt x="417742" y="5469073"/>
                    <a:pt x="741224" y="5704211"/>
                    <a:pt x="1093706" y="5866903"/>
                  </a:cubicBezTo>
                  <a:cubicBezTo>
                    <a:pt x="1269947" y="5948418"/>
                    <a:pt x="1453018" y="6013137"/>
                    <a:pt x="1639673" y="6059940"/>
                  </a:cubicBezTo>
                  <a:lnTo>
                    <a:pt x="1709990" y="6076287"/>
                  </a:lnTo>
                  <a:cubicBezTo>
                    <a:pt x="1733504" y="6081550"/>
                    <a:pt x="1756570" y="6088156"/>
                    <a:pt x="1780307" y="6091963"/>
                  </a:cubicBezTo>
                  <a:lnTo>
                    <a:pt x="1851072" y="6105176"/>
                  </a:lnTo>
                  <a:lnTo>
                    <a:pt x="1886455" y="6111782"/>
                  </a:lnTo>
                  <a:cubicBezTo>
                    <a:pt x="1898212" y="6114021"/>
                    <a:pt x="1909969" y="6116373"/>
                    <a:pt x="1921949" y="6117716"/>
                  </a:cubicBezTo>
                  <a:cubicBezTo>
                    <a:pt x="1969425" y="6124323"/>
                    <a:pt x="2016676" y="6131489"/>
                    <a:pt x="2064152" y="6137647"/>
                  </a:cubicBezTo>
                  <a:cubicBezTo>
                    <a:pt x="2111851" y="6141790"/>
                    <a:pt x="2159438" y="6146381"/>
                    <a:pt x="2206914" y="6151195"/>
                  </a:cubicBezTo>
                  <a:lnTo>
                    <a:pt x="2350011" y="6158250"/>
                  </a:lnTo>
                  <a:cubicBezTo>
                    <a:pt x="2397711" y="6159593"/>
                    <a:pt x="2445410" y="6159146"/>
                    <a:pt x="2493109" y="6159705"/>
                  </a:cubicBezTo>
                  <a:cubicBezTo>
                    <a:pt x="2589068" y="6158137"/>
                    <a:pt x="2685922" y="6154666"/>
                    <a:pt x="2781321" y="6147277"/>
                  </a:cubicBezTo>
                  <a:cubicBezTo>
                    <a:pt x="2972566" y="6132944"/>
                    <a:pt x="3161348" y="6105288"/>
                    <a:pt x="3345091" y="6060276"/>
                  </a:cubicBezTo>
                  <a:cubicBezTo>
                    <a:pt x="3528834" y="6015375"/>
                    <a:pt x="3707539" y="5952785"/>
                    <a:pt x="3878853" y="5871718"/>
                  </a:cubicBezTo>
                  <a:cubicBezTo>
                    <a:pt x="4050167" y="5790428"/>
                    <a:pt x="4213084" y="5689318"/>
                    <a:pt x="4367267" y="5573093"/>
                  </a:cubicBezTo>
                  <a:lnTo>
                    <a:pt x="4424484" y="5528529"/>
                  </a:lnTo>
                  <a:cubicBezTo>
                    <a:pt x="4443631" y="5513637"/>
                    <a:pt x="4463113" y="5499193"/>
                    <a:pt x="4481252" y="5483069"/>
                  </a:cubicBezTo>
                  <a:lnTo>
                    <a:pt x="4536790" y="5435818"/>
                  </a:lnTo>
                  <a:cubicBezTo>
                    <a:pt x="4555265" y="5419918"/>
                    <a:pt x="4574188" y="5404466"/>
                    <a:pt x="4591543" y="5387671"/>
                  </a:cubicBezTo>
                  <a:cubicBezTo>
                    <a:pt x="4662980" y="5321944"/>
                    <a:pt x="4733074" y="5254650"/>
                    <a:pt x="4794209" y="5181198"/>
                  </a:cubicBezTo>
                  <a:cubicBezTo>
                    <a:pt x="4857808" y="5109089"/>
                    <a:pt x="4910434" y="5029926"/>
                    <a:pt x="4956678" y="4945836"/>
                  </a:cubicBezTo>
                  <a:cubicBezTo>
                    <a:pt x="4967651" y="4924450"/>
                    <a:pt x="4978624" y="4903064"/>
                    <a:pt x="4989262" y="4881453"/>
                  </a:cubicBezTo>
                  <a:lnTo>
                    <a:pt x="5017814" y="4814607"/>
                  </a:lnTo>
                  <a:cubicBezTo>
                    <a:pt x="5027891" y="4792549"/>
                    <a:pt x="5035393" y="4769035"/>
                    <a:pt x="5044127" y="4746193"/>
                  </a:cubicBezTo>
                  <a:cubicBezTo>
                    <a:pt x="5052636" y="4723128"/>
                    <a:pt x="5061146" y="4700174"/>
                    <a:pt x="5068425" y="4676436"/>
                  </a:cubicBezTo>
                  <a:cubicBezTo>
                    <a:pt x="5099552" y="4582717"/>
                    <a:pt x="5126985" y="4486422"/>
                    <a:pt x="5154641" y="4390352"/>
                  </a:cubicBezTo>
                  <a:lnTo>
                    <a:pt x="5196854" y="4246134"/>
                  </a:lnTo>
                  <a:lnTo>
                    <a:pt x="5240299" y="4102140"/>
                  </a:lnTo>
                  <a:cubicBezTo>
                    <a:pt x="5299195" y="3910560"/>
                    <a:pt x="5364697" y="3721330"/>
                    <a:pt x="5432440" y="3532884"/>
                  </a:cubicBezTo>
                  <a:cubicBezTo>
                    <a:pt x="5500294" y="3346902"/>
                    <a:pt x="5533549" y="3148714"/>
                    <a:pt x="5528846" y="2951647"/>
                  </a:cubicBezTo>
                  <a:cubicBezTo>
                    <a:pt x="5526831" y="2853113"/>
                    <a:pt x="5515409" y="2755027"/>
                    <a:pt x="5495927" y="2658733"/>
                  </a:cubicBezTo>
                  <a:cubicBezTo>
                    <a:pt x="5491112" y="2634659"/>
                    <a:pt x="5486297" y="2610585"/>
                    <a:pt x="5480027" y="2586848"/>
                  </a:cubicBezTo>
                  <a:cubicBezTo>
                    <a:pt x="5474205" y="2562998"/>
                    <a:pt x="5468718" y="2539036"/>
                    <a:pt x="5461328" y="2515635"/>
                  </a:cubicBezTo>
                  <a:cubicBezTo>
                    <a:pt x="5454386" y="2492009"/>
                    <a:pt x="5447668" y="2468495"/>
                    <a:pt x="5439605" y="2445317"/>
                  </a:cubicBezTo>
                  <a:cubicBezTo>
                    <a:pt x="5431879" y="2422028"/>
                    <a:pt x="5424378" y="2398738"/>
                    <a:pt x="5415532" y="2375896"/>
                  </a:cubicBezTo>
                  <a:cubicBezTo>
                    <a:pt x="5347790" y="2191817"/>
                    <a:pt x="5254071" y="2018599"/>
                    <a:pt x="5144564" y="1857138"/>
                  </a:cubicBezTo>
                  <a:cubicBezTo>
                    <a:pt x="5034946" y="1695565"/>
                    <a:pt x="4909762" y="1545301"/>
                    <a:pt x="4774838" y="1405450"/>
                  </a:cubicBezTo>
                  <a:cubicBezTo>
                    <a:pt x="4638907" y="1265040"/>
                    <a:pt x="4496145" y="1132131"/>
                    <a:pt x="4345769" y="1012323"/>
                  </a:cubicBezTo>
                  <a:cubicBezTo>
                    <a:pt x="4270749" y="952195"/>
                    <a:pt x="4194273" y="894642"/>
                    <a:pt x="4115334" y="841344"/>
                  </a:cubicBezTo>
                  <a:cubicBezTo>
                    <a:pt x="4037067" y="787263"/>
                    <a:pt x="3956336" y="737548"/>
                    <a:pt x="3874038" y="691528"/>
                  </a:cubicBezTo>
                  <a:cubicBezTo>
                    <a:pt x="3709554" y="599712"/>
                    <a:pt x="3537792" y="523349"/>
                    <a:pt x="3359535" y="468819"/>
                  </a:cubicBezTo>
                  <a:cubicBezTo>
                    <a:pt x="3181278" y="414514"/>
                    <a:pt x="2997311" y="380699"/>
                    <a:pt x="2811105" y="366031"/>
                  </a:cubicBezTo>
                  <a:cubicBezTo>
                    <a:pt x="2787703" y="364575"/>
                    <a:pt x="2764525" y="362448"/>
                    <a:pt x="2741124" y="361440"/>
                  </a:cubicBezTo>
                  <a:lnTo>
                    <a:pt x="2671030" y="358417"/>
                  </a:lnTo>
                  <a:lnTo>
                    <a:pt x="2600713" y="357521"/>
                  </a:lnTo>
                  <a:cubicBezTo>
                    <a:pt x="2577087" y="356961"/>
                    <a:pt x="2554805" y="358305"/>
                    <a:pt x="2531739" y="358529"/>
                  </a:cubicBezTo>
                  <a:cubicBezTo>
                    <a:pt x="2440259" y="360992"/>
                    <a:pt x="2349564" y="370285"/>
                    <a:pt x="2259988" y="385289"/>
                  </a:cubicBezTo>
                  <a:cubicBezTo>
                    <a:pt x="2080723" y="415521"/>
                    <a:pt x="1906945" y="473634"/>
                    <a:pt x="1740670" y="553917"/>
                  </a:cubicBezTo>
                  <a:cubicBezTo>
                    <a:pt x="1574506" y="634647"/>
                    <a:pt x="1415844" y="737100"/>
                    <a:pt x="1264124" y="853549"/>
                  </a:cubicBezTo>
                  <a:cubicBezTo>
                    <a:pt x="1112181" y="969886"/>
                    <a:pt x="966508" y="1099212"/>
                    <a:pt x="823074" y="1234136"/>
                  </a:cubicBezTo>
                  <a:cubicBezTo>
                    <a:pt x="787131" y="1267951"/>
                    <a:pt x="751413" y="1301990"/>
                    <a:pt x="715694" y="1336252"/>
                  </a:cubicBezTo>
                  <a:lnTo>
                    <a:pt x="606859" y="1440945"/>
                  </a:lnTo>
                  <a:cubicBezTo>
                    <a:pt x="532623" y="1511374"/>
                    <a:pt x="457267" y="1579452"/>
                    <a:pt x="382023" y="1646074"/>
                  </a:cubicBezTo>
                  <a:lnTo>
                    <a:pt x="158531" y="1843813"/>
                  </a:lnTo>
                  <a:lnTo>
                    <a:pt x="0" y="1991775"/>
                  </a:lnTo>
                  <a:lnTo>
                    <a:pt x="0" y="1074740"/>
                  </a:lnTo>
                  <a:lnTo>
                    <a:pt x="113897" y="949410"/>
                  </a:lnTo>
                  <a:cubicBezTo>
                    <a:pt x="700439" y="362812"/>
                    <a:pt x="1510739" y="0"/>
                    <a:pt x="2405773" y="0"/>
                  </a:cubicBezTo>
                  <a:close/>
                </a:path>
              </a:pathLst>
            </a:custGeom>
            <a:gradFill>
              <a:gsLst>
                <a:gs pos="2000">
                  <a:schemeClr val="bg1">
                    <a:alpha val="10000"/>
                  </a:schemeClr>
                </a:gs>
                <a:gs pos="16000">
                  <a:schemeClr val="accent6">
                    <a:alpha val="10000"/>
                  </a:schemeClr>
                </a:gs>
                <a:gs pos="100000">
                  <a:schemeClr val="bg1">
                    <a:alpha val="10000"/>
                  </a:schemeClr>
                </a:gs>
                <a:gs pos="74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6F397D6E-0D35-4A78-A729-0E95E2149BA3}"/>
              </a:ext>
            </a:extLst>
          </p:cNvPr>
          <p:cNvSpPr>
            <a:spLocks noGrp="1"/>
          </p:cNvSpPr>
          <p:nvPr>
            <p:ph type="title"/>
          </p:nvPr>
        </p:nvSpPr>
        <p:spPr>
          <a:xfrm>
            <a:off x="1164105" y="2053641"/>
            <a:ext cx="3669161" cy="2386287"/>
          </a:xfrm>
        </p:spPr>
        <p:txBody>
          <a:bodyPr>
            <a:normAutofit/>
          </a:bodyPr>
          <a:lstStyle/>
          <a:p>
            <a:r>
              <a:rPr lang="en-GB" sz="4000">
                <a:solidFill>
                  <a:schemeClr val="tx2"/>
                </a:solidFill>
              </a:rPr>
              <a:t>References:</a:t>
            </a:r>
          </a:p>
        </p:txBody>
      </p:sp>
      <p:sp>
        <p:nvSpPr>
          <p:cNvPr id="3" name="Content Placeholder 2">
            <a:extLst>
              <a:ext uri="{FF2B5EF4-FFF2-40B4-BE49-F238E27FC236}">
                <a16:creationId xmlns:a16="http://schemas.microsoft.com/office/drawing/2014/main" id="{94B8AD4C-6960-9E1C-0C0F-224FFAF489B1}"/>
              </a:ext>
            </a:extLst>
          </p:cNvPr>
          <p:cNvSpPr>
            <a:spLocks noGrp="1"/>
          </p:cNvSpPr>
          <p:nvPr>
            <p:ph idx="1"/>
          </p:nvPr>
        </p:nvSpPr>
        <p:spPr>
          <a:xfrm>
            <a:off x="6090574" y="255527"/>
            <a:ext cx="5306084" cy="6064520"/>
          </a:xfrm>
          <a:noFill/>
          <a:ln>
            <a:noFill/>
          </a:ln>
        </p:spPr>
        <p:txBody>
          <a:bodyPr anchor="ctr">
            <a:normAutofit/>
          </a:bodyPr>
          <a:lstStyle/>
          <a:p>
            <a:pPr marL="0" indent="0">
              <a:buNone/>
            </a:pPr>
            <a:endParaRPr lang="en-GB" sz="1800" dirty="0">
              <a:solidFill>
                <a:schemeClr val="tx2"/>
              </a:solidFill>
            </a:endParaRPr>
          </a:p>
          <a:p>
            <a:pPr marL="0" indent="0">
              <a:buNone/>
            </a:pPr>
            <a:endParaRPr lang="en-GB" sz="1800" dirty="0">
              <a:solidFill>
                <a:schemeClr val="tx2"/>
              </a:solidFill>
            </a:endParaRPr>
          </a:p>
          <a:p>
            <a:pPr marL="0" indent="0">
              <a:buNone/>
            </a:pPr>
            <a:endParaRPr lang="en-GB" sz="1800" dirty="0">
              <a:solidFill>
                <a:schemeClr val="tx2"/>
              </a:solidFill>
            </a:endParaRPr>
          </a:p>
          <a:p>
            <a:pPr marL="0" indent="0">
              <a:buNone/>
            </a:pPr>
            <a:endParaRPr lang="en-GB" sz="1800" dirty="0">
              <a:solidFill>
                <a:schemeClr val="tx2"/>
              </a:solidFill>
            </a:endParaRPr>
          </a:p>
          <a:p>
            <a:pPr marL="0" indent="0">
              <a:buNone/>
            </a:pPr>
            <a:endParaRPr lang="en-GB" sz="1800" dirty="0">
              <a:solidFill>
                <a:schemeClr val="tx2"/>
              </a:solidFill>
            </a:endParaRPr>
          </a:p>
          <a:p>
            <a:endParaRPr lang="en-GB" sz="1800" dirty="0">
              <a:solidFill>
                <a:schemeClr val="tx2"/>
              </a:solidFill>
            </a:endParaRPr>
          </a:p>
          <a:p>
            <a:endParaRPr lang="en-GB" sz="1800" dirty="0">
              <a:solidFill>
                <a:schemeClr val="tx2"/>
              </a:solidFill>
            </a:endParaRPr>
          </a:p>
        </p:txBody>
      </p:sp>
      <p:sp>
        <p:nvSpPr>
          <p:cNvPr id="4" name="TextBox 3">
            <a:extLst>
              <a:ext uri="{FF2B5EF4-FFF2-40B4-BE49-F238E27FC236}">
                <a16:creationId xmlns:a16="http://schemas.microsoft.com/office/drawing/2014/main" id="{B0E4E316-11AE-D3C5-10FB-74195E6EE783}"/>
              </a:ext>
            </a:extLst>
          </p:cNvPr>
          <p:cNvSpPr txBox="1"/>
          <p:nvPr/>
        </p:nvSpPr>
        <p:spPr>
          <a:xfrm>
            <a:off x="6326038" y="761999"/>
            <a:ext cx="5348377" cy="60960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a:solidFill>
                  <a:schemeClr val="tx2"/>
                </a:solidFill>
              </a:rPr>
              <a:t>CQC (2024) - How staff , teams and services work together </a:t>
            </a:r>
            <a:endParaRPr lang="en-US"/>
          </a:p>
          <a:p>
            <a:pPr>
              <a:lnSpc>
                <a:spcPct val="90000"/>
              </a:lnSpc>
              <a:spcBef>
                <a:spcPts val="1000"/>
              </a:spcBef>
            </a:pPr>
            <a:r>
              <a:rPr lang="en-GB" dirty="0">
                <a:solidFill>
                  <a:srgbClr val="FF0000"/>
                </a:solidFill>
                <a:hlinkClick r:id="rId2">
                  <a:extLst>
                    <a:ext uri="{A12FA001-AC4F-418D-AE19-62706E023703}">
                      <ahyp:hlinkClr xmlns:ahyp="http://schemas.microsoft.com/office/drawing/2018/hyperlinkcolor" val="tx"/>
                    </a:ext>
                  </a:extLst>
                </a:hlinkClick>
              </a:rPr>
              <a:t>https://www.cqc.org.uk/guidance-regulation/providers/assessment/single-assessment-framework/effective/staff-teams-work-together</a:t>
            </a:r>
            <a:endParaRPr lang="en-GB">
              <a:solidFill>
                <a:srgbClr val="FF0000"/>
              </a:solidFill>
            </a:endParaRPr>
          </a:p>
          <a:p>
            <a:pPr>
              <a:lnSpc>
                <a:spcPct val="90000"/>
              </a:lnSpc>
              <a:spcBef>
                <a:spcPts val="1000"/>
              </a:spcBef>
            </a:pPr>
            <a:r>
              <a:rPr lang="en-GB">
                <a:solidFill>
                  <a:schemeClr val="tx2"/>
                </a:solidFill>
              </a:rPr>
              <a:t>NHS Uk (2025) - Improving patient safety culture</a:t>
            </a:r>
            <a:endParaRPr lang="en-GB"/>
          </a:p>
          <a:p>
            <a:pPr>
              <a:lnSpc>
                <a:spcPct val="90000"/>
              </a:lnSpc>
              <a:spcBef>
                <a:spcPts val="1000"/>
              </a:spcBef>
            </a:pPr>
            <a:r>
              <a:rPr lang="en-GB" dirty="0">
                <a:solidFill>
                  <a:srgbClr val="FF0000"/>
                </a:solidFill>
                <a:hlinkClick r:id="rId3">
                  <a:extLst>
                    <a:ext uri="{A12FA001-AC4F-418D-AE19-62706E023703}">
                      <ahyp:hlinkClr xmlns:ahyp="http://schemas.microsoft.com/office/drawing/2018/hyperlinkcolor" val="tx"/>
                    </a:ext>
                  </a:extLst>
                </a:hlinkClick>
              </a:rPr>
              <a:t>https://www.england.nhs.uk/long-read/improving-patient-safety-culture-a-practical-guide/</a:t>
            </a:r>
            <a:endParaRPr lang="en-GB">
              <a:solidFill>
                <a:srgbClr val="FF0000"/>
              </a:solidFill>
            </a:endParaRPr>
          </a:p>
          <a:p>
            <a:pPr>
              <a:lnSpc>
                <a:spcPct val="90000"/>
              </a:lnSpc>
              <a:spcBef>
                <a:spcPts val="1000"/>
              </a:spcBef>
            </a:pPr>
            <a:endParaRPr lang="en-GB" dirty="0"/>
          </a:p>
          <a:p>
            <a:pPr>
              <a:lnSpc>
                <a:spcPct val="90000"/>
              </a:lnSpc>
              <a:spcBef>
                <a:spcPts val="1000"/>
              </a:spcBef>
            </a:pPr>
            <a:r>
              <a:rPr lang="en-GB">
                <a:solidFill>
                  <a:schemeClr val="tx2"/>
                </a:solidFill>
              </a:rPr>
              <a:t>NHS ENGLAND (2026)</a:t>
            </a:r>
            <a:endParaRPr lang="en-GB"/>
          </a:p>
          <a:p>
            <a:pPr>
              <a:lnSpc>
                <a:spcPct val="90000"/>
              </a:lnSpc>
              <a:spcBef>
                <a:spcPts val="1000"/>
              </a:spcBef>
            </a:pPr>
            <a:r>
              <a:rPr lang="en-GB" dirty="0">
                <a:solidFill>
                  <a:srgbClr val="FF0000"/>
                </a:solidFill>
                <a:hlinkClick r:id="rId4">
                  <a:extLst>
                    <a:ext uri="{A12FA001-AC4F-418D-AE19-62706E023703}">
                      <ahyp:hlinkClr xmlns:ahyp="http://schemas.microsoft.com/office/drawing/2018/hyperlinkcolor" val="tx"/>
                    </a:ext>
                  </a:extLst>
                </a:hlinkClick>
              </a:rPr>
              <a:t>https://www.england.nhs.uk/long-read/supporting-young-people-to-transition-into-adolescent-and-adult-services/</a:t>
            </a:r>
            <a:endParaRPr lang="en-GB">
              <a:solidFill>
                <a:srgbClr val="FF0000"/>
              </a:solidFill>
            </a:endParaRPr>
          </a:p>
          <a:p>
            <a:pPr>
              <a:lnSpc>
                <a:spcPct val="90000"/>
              </a:lnSpc>
              <a:spcBef>
                <a:spcPts val="1000"/>
              </a:spcBef>
            </a:pPr>
            <a:r>
              <a:rPr lang="en-GB">
                <a:solidFill>
                  <a:schemeClr val="tx2"/>
                </a:solidFill>
              </a:rPr>
              <a:t>NMC ( 2026) - Whistleblowing</a:t>
            </a:r>
            <a:endParaRPr lang="en-GB"/>
          </a:p>
          <a:p>
            <a:pPr>
              <a:lnSpc>
                <a:spcPct val="90000"/>
              </a:lnSpc>
              <a:spcBef>
                <a:spcPts val="1000"/>
              </a:spcBef>
            </a:pPr>
            <a:r>
              <a:rPr lang="en-GB" dirty="0">
                <a:solidFill>
                  <a:srgbClr val="FF0000"/>
                </a:solidFill>
                <a:hlinkClick r:id="rId5">
                  <a:extLst>
                    <a:ext uri="{A12FA001-AC4F-418D-AE19-62706E023703}">
                      <ahyp:hlinkClr xmlns:ahyp="http://schemas.microsoft.com/office/drawing/2018/hyperlinkcolor" val="tx"/>
                    </a:ext>
                  </a:extLst>
                </a:hlinkClick>
              </a:rPr>
              <a:t>https://www.nmc.org.uk/standards/guidance/raising-concerns-guidance-for-nurses-and-midwives/whistleblowing/</a:t>
            </a:r>
            <a:endParaRPr lang="en-GB">
              <a:solidFill>
                <a:srgbClr val="FF0000"/>
              </a:solidFill>
            </a:endParaRPr>
          </a:p>
          <a:p>
            <a:pPr algn="l"/>
            <a:endParaRPr lang="en-GB" dirty="0"/>
          </a:p>
        </p:txBody>
      </p:sp>
    </p:spTree>
    <p:extLst>
      <p:ext uri="{BB962C8B-B14F-4D97-AF65-F5344CB8AC3E}">
        <p14:creationId xmlns:p14="http://schemas.microsoft.com/office/powerpoint/2010/main" val="1905091182"/>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9">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16A87FE-C5B8-3CCA-CA6E-62A8A969BD55}"/>
              </a:ext>
            </a:extLst>
          </p:cNvPr>
          <p:cNvSpPr>
            <a:spLocks noGrp="1"/>
          </p:cNvSpPr>
          <p:nvPr>
            <p:ph type="title"/>
          </p:nvPr>
        </p:nvSpPr>
        <p:spPr>
          <a:xfrm>
            <a:off x="1137036" y="548640"/>
            <a:ext cx="6064086" cy="1159966"/>
          </a:xfrm>
        </p:spPr>
        <p:txBody>
          <a:bodyPr>
            <a:normAutofit/>
          </a:bodyPr>
          <a:lstStyle/>
          <a:p>
            <a:r>
              <a:rPr lang="en-GB">
                <a:solidFill>
                  <a:schemeClr val="tx1">
                    <a:lumMod val="85000"/>
                    <a:lumOff val="15000"/>
                  </a:schemeClr>
                </a:solidFill>
              </a:rPr>
              <a:t>Microsoft Teams Tool:</a:t>
            </a:r>
          </a:p>
        </p:txBody>
      </p:sp>
      <p:sp>
        <p:nvSpPr>
          <p:cNvPr id="28" name="Content Placeholder 2">
            <a:extLst>
              <a:ext uri="{FF2B5EF4-FFF2-40B4-BE49-F238E27FC236}">
                <a16:creationId xmlns:a16="http://schemas.microsoft.com/office/drawing/2014/main" id="{E58E89EF-0E74-33BA-6251-06F7DCA0D732}"/>
              </a:ext>
            </a:extLst>
          </p:cNvPr>
          <p:cNvSpPr>
            <a:spLocks noGrp="1"/>
          </p:cNvSpPr>
          <p:nvPr>
            <p:ph idx="1"/>
          </p:nvPr>
        </p:nvSpPr>
        <p:spPr>
          <a:xfrm>
            <a:off x="965950" y="2072332"/>
            <a:ext cx="6234440" cy="688973"/>
          </a:xfrm>
        </p:spPr>
        <p:txBody>
          <a:bodyPr anchor="ctr">
            <a:normAutofit/>
          </a:bodyPr>
          <a:lstStyle/>
          <a:p>
            <a:pPr marL="0" indent="0">
              <a:buNone/>
            </a:pPr>
            <a:endParaRPr lang="en-GB" sz="2000">
              <a:solidFill>
                <a:schemeClr val="tx1">
                  <a:lumMod val="85000"/>
                  <a:lumOff val="15000"/>
                </a:schemeClr>
              </a:solidFill>
            </a:endParaRPr>
          </a:p>
          <a:p>
            <a:pPr marL="0" indent="0">
              <a:buNone/>
            </a:pPr>
            <a:endParaRPr lang="en-GB" sz="2000">
              <a:solidFill>
                <a:schemeClr val="tx1">
                  <a:lumMod val="85000"/>
                  <a:lumOff val="15000"/>
                </a:schemeClr>
              </a:solidFill>
            </a:endParaRPr>
          </a:p>
          <a:p>
            <a:pPr marL="0" indent="0">
              <a:buNone/>
            </a:pPr>
            <a:endParaRPr lang="en-GB" sz="2000">
              <a:solidFill>
                <a:schemeClr val="tx1">
                  <a:lumMod val="85000"/>
                  <a:lumOff val="15000"/>
                </a:schemeClr>
              </a:solidFill>
            </a:endParaRPr>
          </a:p>
          <a:p>
            <a:pPr marL="0" indent="0">
              <a:buNone/>
            </a:pPr>
            <a:endParaRPr lang="en-GB" sz="2000">
              <a:solidFill>
                <a:schemeClr val="tx1">
                  <a:lumMod val="85000"/>
                  <a:lumOff val="15000"/>
                </a:schemeClr>
              </a:solidFill>
            </a:endParaRPr>
          </a:p>
          <a:p>
            <a:pPr marL="0" indent="0">
              <a:buNone/>
            </a:pPr>
            <a:endParaRPr lang="en-GB" sz="2000">
              <a:solidFill>
                <a:schemeClr val="tx1">
                  <a:lumMod val="85000"/>
                  <a:lumOff val="15000"/>
                </a:schemeClr>
              </a:solidFill>
            </a:endParaRPr>
          </a:p>
          <a:p>
            <a:pPr marL="0" indent="0">
              <a:buNone/>
            </a:pPr>
            <a:endParaRPr lang="en-GB" sz="2000">
              <a:solidFill>
                <a:schemeClr val="tx1">
                  <a:lumMod val="85000"/>
                  <a:lumOff val="15000"/>
                </a:schemeClr>
              </a:solidFill>
            </a:endParaRPr>
          </a:p>
          <a:p>
            <a:pPr marL="0" indent="0">
              <a:buNone/>
            </a:pPr>
            <a:endParaRPr lang="en-GB" sz="2000">
              <a:solidFill>
                <a:schemeClr val="tx1">
                  <a:lumMod val="85000"/>
                  <a:lumOff val="15000"/>
                </a:schemeClr>
              </a:solidFill>
            </a:endParaRPr>
          </a:p>
          <a:p>
            <a:pPr marL="0" indent="0">
              <a:buNone/>
            </a:pPr>
            <a:endParaRPr lang="en-GB" sz="2000">
              <a:solidFill>
                <a:schemeClr val="tx1">
                  <a:lumMod val="85000"/>
                  <a:lumOff val="15000"/>
                </a:schemeClr>
              </a:solidFill>
            </a:endParaRPr>
          </a:p>
          <a:p>
            <a:pPr marL="0" indent="0">
              <a:buNone/>
            </a:pPr>
            <a:endParaRPr lang="en-GB" sz="2000">
              <a:solidFill>
                <a:schemeClr val="tx1">
                  <a:lumMod val="85000"/>
                  <a:lumOff val="15000"/>
                </a:schemeClr>
              </a:solidFill>
            </a:endParaRPr>
          </a:p>
          <a:p>
            <a:pPr marL="0" indent="0">
              <a:buNone/>
            </a:pPr>
            <a:endParaRPr lang="en-GB" sz="2000">
              <a:solidFill>
                <a:schemeClr val="tx1">
                  <a:lumMod val="85000"/>
                  <a:lumOff val="15000"/>
                </a:schemeClr>
              </a:solidFill>
            </a:endParaRPr>
          </a:p>
          <a:p>
            <a:pPr marL="0" indent="0">
              <a:buNone/>
            </a:pPr>
            <a:endParaRPr lang="en-GB" sz="2000">
              <a:solidFill>
                <a:schemeClr val="tx1">
                  <a:lumMod val="85000"/>
                  <a:lumOff val="15000"/>
                </a:schemeClr>
              </a:solidFill>
            </a:endParaRPr>
          </a:p>
        </p:txBody>
      </p:sp>
      <p:sp>
        <p:nvSpPr>
          <p:cNvPr id="29" name="Freeform: Shape 11">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D7B984D8-0E77-EA0F-EBE8-DF28CCE83F0F}"/>
              </a:ext>
            </a:extLst>
          </p:cNvPr>
          <p:cNvSpPr txBox="1"/>
          <p:nvPr/>
        </p:nvSpPr>
        <p:spPr>
          <a:xfrm>
            <a:off x="1384040" y="1648408"/>
            <a:ext cx="31102" cy="381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6" name="TextBox 5">
            <a:extLst>
              <a:ext uri="{FF2B5EF4-FFF2-40B4-BE49-F238E27FC236}">
                <a16:creationId xmlns:a16="http://schemas.microsoft.com/office/drawing/2014/main" id="{5C2C9D37-5FC7-DEC5-C4AC-2A885E3C11C3}"/>
              </a:ext>
            </a:extLst>
          </p:cNvPr>
          <p:cNvSpPr txBox="1"/>
          <p:nvPr/>
        </p:nvSpPr>
        <p:spPr>
          <a:xfrm>
            <a:off x="1134050" y="1523999"/>
            <a:ext cx="4967818" cy="490903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t>Microsoft Teams is the best tool because;</a:t>
            </a:r>
            <a:endParaRPr lang="en-US" sz="2000"/>
          </a:p>
          <a:p>
            <a:endParaRPr lang="en-GB" sz="2000"/>
          </a:p>
          <a:p>
            <a:pPr marL="342900" indent="-342900">
              <a:buFont typeface="Wingdings"/>
              <a:buChar char="Ø"/>
            </a:pPr>
            <a:r>
              <a:rPr lang="en-GB" sz="2100"/>
              <a:t>It is designed for team work and allows people to connect instantly.</a:t>
            </a:r>
            <a:endParaRPr lang="en-US" sz="2100"/>
          </a:p>
          <a:p>
            <a:pPr marL="342900" indent="-342900">
              <a:buFont typeface="Wingdings"/>
              <a:buChar char="Ø"/>
            </a:pPr>
            <a:r>
              <a:rPr lang="en-GB" sz="2100"/>
              <a:t>It has a central hub that is used for communication such as; calls, meeting and file sharing, and emails.</a:t>
            </a:r>
            <a:endParaRPr lang="en-US" sz="2100"/>
          </a:p>
          <a:p>
            <a:pPr marL="342900" indent="-342900">
              <a:buFont typeface="Wingdings"/>
              <a:buChar char="Ø"/>
            </a:pPr>
            <a:r>
              <a:rPr lang="en-GB" sz="2100"/>
              <a:t>This tool is accessible on many devices including phones, laptops and tablets.</a:t>
            </a:r>
            <a:endParaRPr lang="en-US" sz="2100"/>
          </a:p>
          <a:p>
            <a:pPr marL="342900" indent="-342900">
              <a:buFont typeface="Wingdings"/>
              <a:buChar char="Ø"/>
            </a:pPr>
            <a:r>
              <a:rPr lang="en-GB" sz="2100"/>
              <a:t>You can also organise channels and create separate spaces for each unit and topic.</a:t>
            </a:r>
            <a:endParaRPr lang="en-US" sz="2100"/>
          </a:p>
          <a:p>
            <a:pPr marL="342900" indent="-342900" algn="l">
              <a:buFont typeface="Wingdings"/>
              <a:buChar char="Ø"/>
            </a:pPr>
            <a:endParaRPr lang="en-GB" sz="2100"/>
          </a:p>
        </p:txBody>
      </p:sp>
      <p:pic>
        <p:nvPicPr>
          <p:cNvPr id="10" name="Picture 9" descr="A logo of two people&#10;&#10;AI-generated content may be incorrect.">
            <a:extLst>
              <a:ext uri="{FF2B5EF4-FFF2-40B4-BE49-F238E27FC236}">
                <a16:creationId xmlns:a16="http://schemas.microsoft.com/office/drawing/2014/main" id="{093749C8-E5FC-7C5B-2B07-63F085424749}"/>
              </a:ext>
            </a:extLst>
          </p:cNvPr>
          <p:cNvPicPr>
            <a:picLocks noChangeAspect="1"/>
          </p:cNvPicPr>
          <p:nvPr/>
        </p:nvPicPr>
        <p:blipFill>
          <a:blip r:embed="rId2"/>
          <a:srcRect r="690" b="649"/>
          <a:stretch>
            <a:fillRect/>
          </a:stretch>
        </p:blipFill>
        <p:spPr>
          <a:xfrm>
            <a:off x="7693684" y="1672358"/>
            <a:ext cx="3375011" cy="3412611"/>
          </a:xfrm>
          <a:prstGeom prst="rect">
            <a:avLst/>
          </a:prstGeom>
        </p:spPr>
      </p:pic>
      <p:sp>
        <p:nvSpPr>
          <p:cNvPr id="11" name="TextBox 10">
            <a:extLst>
              <a:ext uri="{FF2B5EF4-FFF2-40B4-BE49-F238E27FC236}">
                <a16:creationId xmlns:a16="http://schemas.microsoft.com/office/drawing/2014/main" id="{D880A984-16FE-B7F4-9379-BFA7D6D4D29B}"/>
              </a:ext>
            </a:extLst>
          </p:cNvPr>
          <p:cNvSpPr txBox="1"/>
          <p:nvPr/>
        </p:nvSpPr>
        <p:spPr>
          <a:xfrm>
            <a:off x="7062510" y="5391216"/>
            <a:ext cx="432083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rgbClr val="FF0000"/>
                </a:solidFill>
                <a:ea typeface="+mn-lt"/>
                <a:cs typeface="+mn-lt"/>
                <a:hlinkClick r:id="rId3">
                  <a:extLst>
                    <a:ext uri="{A12FA001-AC4F-418D-AE19-62706E023703}">
                      <ahyp:hlinkClr xmlns:ahyp="http://schemas.microsoft.com/office/drawing/2018/hyperlinkcolor" val="tx"/>
                    </a:ext>
                  </a:extLst>
                </a:hlinkClick>
              </a:rPr>
              <a:t>https://en.wikipedia.org/wiki/Microsoft_Teams</a:t>
            </a:r>
            <a:r>
              <a:rPr lang="en-GB" dirty="0">
                <a:solidFill>
                  <a:srgbClr val="FF0000"/>
                </a:solidFill>
                <a:ea typeface="+mn-lt"/>
                <a:cs typeface="+mn-lt"/>
              </a:rPr>
              <a:t> </a:t>
            </a:r>
            <a:endParaRPr lang="en-US">
              <a:solidFill>
                <a:srgbClr val="FF0000"/>
              </a:solidFill>
              <a:ea typeface="+mn-lt"/>
              <a:cs typeface="+mn-lt"/>
            </a:endParaRPr>
          </a:p>
        </p:txBody>
      </p:sp>
    </p:spTree>
    <p:extLst>
      <p:ext uri="{BB962C8B-B14F-4D97-AF65-F5344CB8AC3E}">
        <p14:creationId xmlns:p14="http://schemas.microsoft.com/office/powerpoint/2010/main" val="12016162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3" name="Picture 52" descr="Multi-coloured dialogue boxes">
            <a:extLst>
              <a:ext uri="{FF2B5EF4-FFF2-40B4-BE49-F238E27FC236}">
                <a16:creationId xmlns:a16="http://schemas.microsoft.com/office/drawing/2014/main" id="{2E062BA8-29D0-F549-5204-2A0E504DE78F}"/>
              </a:ext>
            </a:extLst>
          </p:cNvPr>
          <p:cNvPicPr>
            <a:picLocks noChangeAspect="1"/>
          </p:cNvPicPr>
          <p:nvPr/>
        </p:nvPicPr>
        <p:blipFill>
          <a:blip r:embed="rId2"/>
          <a:srcRect t="20940" r="-2" b="6560"/>
          <a:stretch>
            <a:fillRect/>
          </a:stretch>
        </p:blipFill>
        <p:spPr>
          <a:xfrm>
            <a:off x="20" y="10"/>
            <a:ext cx="12191980" cy="6857990"/>
          </a:xfrm>
          <a:prstGeom prst="rect">
            <a:avLst/>
          </a:prstGeom>
        </p:spPr>
      </p:pic>
      <p:sp>
        <p:nvSpPr>
          <p:cNvPr id="14" name="Rectangle: Rounded Corners 13">
            <a:extLst>
              <a:ext uri="{FF2B5EF4-FFF2-40B4-BE49-F238E27FC236}">
                <a16:creationId xmlns:a16="http://schemas.microsoft.com/office/drawing/2014/main" id="{E4A799F9-FE5D-8988-597A-AF8D3D376CCB}"/>
              </a:ext>
            </a:extLst>
          </p:cNvPr>
          <p:cNvSpPr/>
          <p:nvPr/>
        </p:nvSpPr>
        <p:spPr>
          <a:xfrm>
            <a:off x="6842448" y="1601755"/>
            <a:ext cx="5082836" cy="1024605"/>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useBgFill="1">
        <p:nvSpPr>
          <p:cNvPr id="57" name="Rectangle 56">
            <a:extLst>
              <a:ext uri="{FF2B5EF4-FFF2-40B4-BE49-F238E27FC236}">
                <a16:creationId xmlns:a16="http://schemas.microsoft.com/office/drawing/2014/main" id="{8870DEF6-46A2-D4F8-8BE6-91165D93E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83934" y="1860919"/>
            <a:ext cx="4975280" cy="3108645"/>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A571DA-A8F5-BA1C-5AD4-2A9612243451}"/>
              </a:ext>
            </a:extLst>
          </p:cNvPr>
          <p:cNvSpPr>
            <a:spLocks noGrp="1"/>
          </p:cNvSpPr>
          <p:nvPr>
            <p:ph type="title"/>
          </p:nvPr>
        </p:nvSpPr>
        <p:spPr>
          <a:xfrm>
            <a:off x="2090528" y="2299176"/>
            <a:ext cx="4131368" cy="1571164"/>
          </a:xfrm>
        </p:spPr>
        <p:txBody>
          <a:bodyPr vert="horz" lIns="91440" tIns="45720" rIns="91440" bIns="45720" rtlCol="0" anchor="t">
            <a:normAutofit/>
          </a:bodyPr>
          <a:lstStyle/>
          <a:p>
            <a:r>
              <a:rPr lang="en-US" sz="3300" b="1"/>
              <a:t>How Microsoft Teams improves efficiency and communication?</a:t>
            </a:r>
          </a:p>
        </p:txBody>
      </p:sp>
      <p:cxnSp>
        <p:nvCxnSpPr>
          <p:cNvPr id="59" name="Straight Connector 58">
            <a:extLst>
              <a:ext uri="{FF2B5EF4-FFF2-40B4-BE49-F238E27FC236}">
                <a16:creationId xmlns:a16="http://schemas.microsoft.com/office/drawing/2014/main" id="{522632D6-DED9-FDEC-FD9F-09FF0A4544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03170" y="403477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84E14655-44FE-D4D9-E011-38DED667B6F4}"/>
              </a:ext>
            </a:extLst>
          </p:cNvPr>
          <p:cNvSpPr txBox="1"/>
          <p:nvPr/>
        </p:nvSpPr>
        <p:spPr>
          <a:xfrm>
            <a:off x="6951305" y="2006081"/>
            <a:ext cx="4991877" cy="80865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4" name="TextBox 3">
            <a:extLst>
              <a:ext uri="{FF2B5EF4-FFF2-40B4-BE49-F238E27FC236}">
                <a16:creationId xmlns:a16="http://schemas.microsoft.com/office/drawing/2014/main" id="{43D24EA1-45F7-568F-BA1B-B7E154FFF47C}"/>
              </a:ext>
            </a:extLst>
          </p:cNvPr>
          <p:cNvSpPr txBox="1"/>
          <p:nvPr/>
        </p:nvSpPr>
        <p:spPr>
          <a:xfrm>
            <a:off x="6776724" y="2815908"/>
            <a:ext cx="521311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p:txBody>
      </p:sp>
      <p:sp>
        <p:nvSpPr>
          <p:cNvPr id="5" name="TextBox 4">
            <a:extLst>
              <a:ext uri="{FF2B5EF4-FFF2-40B4-BE49-F238E27FC236}">
                <a16:creationId xmlns:a16="http://schemas.microsoft.com/office/drawing/2014/main" id="{B5FCEE28-EFB8-9A2D-40A8-EB910858C57A}"/>
              </a:ext>
            </a:extLst>
          </p:cNvPr>
          <p:cNvSpPr txBox="1"/>
          <p:nvPr/>
        </p:nvSpPr>
        <p:spPr>
          <a:xfrm>
            <a:off x="6776724" y="3966684"/>
            <a:ext cx="521546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p:txBody>
      </p:sp>
      <p:sp>
        <p:nvSpPr>
          <p:cNvPr id="7" name="TextBox 6">
            <a:extLst>
              <a:ext uri="{FF2B5EF4-FFF2-40B4-BE49-F238E27FC236}">
                <a16:creationId xmlns:a16="http://schemas.microsoft.com/office/drawing/2014/main" id="{0475C196-065B-984F-887C-E01957797DD1}"/>
              </a:ext>
            </a:extLst>
          </p:cNvPr>
          <p:cNvSpPr txBox="1"/>
          <p:nvPr/>
        </p:nvSpPr>
        <p:spPr>
          <a:xfrm>
            <a:off x="6782592" y="4972805"/>
            <a:ext cx="520724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p:txBody>
      </p:sp>
      <p:sp>
        <p:nvSpPr>
          <p:cNvPr id="8" name="TextBox 7">
            <a:extLst>
              <a:ext uri="{FF2B5EF4-FFF2-40B4-BE49-F238E27FC236}">
                <a16:creationId xmlns:a16="http://schemas.microsoft.com/office/drawing/2014/main" id="{B25554E8-392C-C1AB-F0C8-25216E89BB54}"/>
              </a:ext>
            </a:extLst>
          </p:cNvPr>
          <p:cNvSpPr txBox="1"/>
          <p:nvPr/>
        </p:nvSpPr>
        <p:spPr>
          <a:xfrm>
            <a:off x="6780245" y="5784979"/>
            <a:ext cx="522514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p:txBody>
      </p:sp>
      <p:sp>
        <p:nvSpPr>
          <p:cNvPr id="15" name="Rectangle: Rounded Corners 14">
            <a:extLst>
              <a:ext uri="{FF2B5EF4-FFF2-40B4-BE49-F238E27FC236}">
                <a16:creationId xmlns:a16="http://schemas.microsoft.com/office/drawing/2014/main" id="{D2471129-9689-D240-87C2-AA82EB94B7C6}"/>
              </a:ext>
            </a:extLst>
          </p:cNvPr>
          <p:cNvSpPr/>
          <p:nvPr/>
        </p:nvSpPr>
        <p:spPr>
          <a:xfrm>
            <a:off x="6847143" y="2638978"/>
            <a:ext cx="5066111" cy="909587"/>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d</a:t>
            </a:r>
          </a:p>
        </p:txBody>
      </p:sp>
      <p:sp>
        <p:nvSpPr>
          <p:cNvPr id="16" name="Rectangle: Rounded Corners 15">
            <a:extLst>
              <a:ext uri="{FF2B5EF4-FFF2-40B4-BE49-F238E27FC236}">
                <a16:creationId xmlns:a16="http://schemas.microsoft.com/office/drawing/2014/main" id="{F1F35FE0-6EC8-8C85-CD41-B9D2F3B2749B}"/>
              </a:ext>
            </a:extLst>
          </p:cNvPr>
          <p:cNvSpPr/>
          <p:nvPr/>
        </p:nvSpPr>
        <p:spPr>
          <a:xfrm>
            <a:off x="6849491" y="3509836"/>
            <a:ext cx="5064938" cy="837406"/>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Rounded Corners 16">
            <a:extLst>
              <a:ext uri="{FF2B5EF4-FFF2-40B4-BE49-F238E27FC236}">
                <a16:creationId xmlns:a16="http://schemas.microsoft.com/office/drawing/2014/main" id="{F9FF95AB-0FDE-72A0-3AF4-184276A46411}"/>
              </a:ext>
            </a:extLst>
          </p:cNvPr>
          <p:cNvSpPr/>
          <p:nvPr/>
        </p:nvSpPr>
        <p:spPr>
          <a:xfrm>
            <a:off x="6853013" y="4343135"/>
            <a:ext cx="5075793" cy="819510"/>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8" name="Graphic 17" descr="Radio microphone with solid fill">
            <a:extLst>
              <a:ext uri="{FF2B5EF4-FFF2-40B4-BE49-F238E27FC236}">
                <a16:creationId xmlns:a16="http://schemas.microsoft.com/office/drawing/2014/main" id="{7EF84CF5-FA92-DABC-E927-5E8017D1EB81}"/>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flipH="1">
            <a:off x="6855125" y="1778479"/>
            <a:ext cx="595222" cy="641231"/>
          </a:xfrm>
          <a:prstGeom prst="rect">
            <a:avLst/>
          </a:prstGeom>
        </p:spPr>
      </p:pic>
      <p:pic>
        <p:nvPicPr>
          <p:cNvPr id="20" name="Graphic 19" descr="Alarm clock with solid fill">
            <a:extLst>
              <a:ext uri="{FF2B5EF4-FFF2-40B4-BE49-F238E27FC236}">
                <a16:creationId xmlns:a16="http://schemas.microsoft.com/office/drawing/2014/main" id="{8B3BCF1F-5280-D157-37B6-2A5934F49DF6}"/>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6803366" y="2713007"/>
            <a:ext cx="713118" cy="612476"/>
          </a:xfrm>
          <a:prstGeom prst="rect">
            <a:avLst/>
          </a:prstGeom>
        </p:spPr>
      </p:pic>
      <p:pic>
        <p:nvPicPr>
          <p:cNvPr id="21" name="Graphic 20" descr="Speech with solid fill">
            <a:extLst>
              <a:ext uri="{FF2B5EF4-FFF2-40B4-BE49-F238E27FC236}">
                <a16:creationId xmlns:a16="http://schemas.microsoft.com/office/drawing/2014/main" id="{18A2F21F-8974-C030-EA6A-D7664557357D}"/>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6860875" y="3503762"/>
            <a:ext cx="655609" cy="741872"/>
          </a:xfrm>
          <a:prstGeom prst="rect">
            <a:avLst/>
          </a:prstGeom>
        </p:spPr>
      </p:pic>
      <p:pic>
        <p:nvPicPr>
          <p:cNvPr id="22" name="Graphic 21" descr="Lock with solid fill">
            <a:extLst>
              <a:ext uri="{FF2B5EF4-FFF2-40B4-BE49-F238E27FC236}">
                <a16:creationId xmlns:a16="http://schemas.microsoft.com/office/drawing/2014/main" id="{7134D71D-608F-93C7-05C6-8FD6D3331112}"/>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6832120" y="4423913"/>
            <a:ext cx="713118" cy="669986"/>
          </a:xfrm>
          <a:prstGeom prst="rect">
            <a:avLst/>
          </a:prstGeom>
        </p:spPr>
      </p:pic>
      <p:sp>
        <p:nvSpPr>
          <p:cNvPr id="24" name="TextBox 23">
            <a:extLst>
              <a:ext uri="{FF2B5EF4-FFF2-40B4-BE49-F238E27FC236}">
                <a16:creationId xmlns:a16="http://schemas.microsoft.com/office/drawing/2014/main" id="{6EC19B33-CCE8-923D-BEC1-B667ECCB427C}"/>
              </a:ext>
            </a:extLst>
          </p:cNvPr>
          <p:cNvSpPr txBox="1"/>
          <p:nvPr/>
        </p:nvSpPr>
        <p:spPr>
          <a:xfrm>
            <a:off x="7355632" y="1710612"/>
            <a:ext cx="4323183"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t>Instant messages and calls allow staff to chat and speak instantly, ensuring fast and clear communication.</a:t>
            </a:r>
          </a:p>
        </p:txBody>
      </p:sp>
      <p:sp>
        <p:nvSpPr>
          <p:cNvPr id="25" name="TextBox 24">
            <a:extLst>
              <a:ext uri="{FF2B5EF4-FFF2-40B4-BE49-F238E27FC236}">
                <a16:creationId xmlns:a16="http://schemas.microsoft.com/office/drawing/2014/main" id="{A1F6A9FD-673A-D399-7BCD-627976C098E8}"/>
              </a:ext>
            </a:extLst>
          </p:cNvPr>
          <p:cNvSpPr txBox="1"/>
          <p:nvPr/>
        </p:nvSpPr>
        <p:spPr>
          <a:xfrm>
            <a:off x="7350645" y="2709398"/>
            <a:ext cx="4210804"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t>Saves valuable time as it removes the need to find people or wait, giving staff more time to focus on care.</a:t>
            </a:r>
          </a:p>
        </p:txBody>
      </p:sp>
      <p:sp>
        <p:nvSpPr>
          <p:cNvPr id="26" name="TextBox 25">
            <a:extLst>
              <a:ext uri="{FF2B5EF4-FFF2-40B4-BE49-F238E27FC236}">
                <a16:creationId xmlns:a16="http://schemas.microsoft.com/office/drawing/2014/main" id="{83607B69-54FE-6AE3-FD66-F1E71A4872BD}"/>
              </a:ext>
            </a:extLst>
          </p:cNvPr>
          <p:cNvSpPr txBox="1"/>
          <p:nvPr/>
        </p:nvSpPr>
        <p:spPr>
          <a:xfrm>
            <a:off x="7458328" y="3549153"/>
            <a:ext cx="4121020"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t>All messages and records are kept in one place, making things more organised so nothing gets lost.</a:t>
            </a:r>
          </a:p>
        </p:txBody>
      </p:sp>
      <p:sp>
        <p:nvSpPr>
          <p:cNvPr id="27" name="TextBox 26">
            <a:extLst>
              <a:ext uri="{FF2B5EF4-FFF2-40B4-BE49-F238E27FC236}">
                <a16:creationId xmlns:a16="http://schemas.microsoft.com/office/drawing/2014/main" id="{27D51E0C-F967-5F74-8042-F4B79C65FA85}"/>
              </a:ext>
            </a:extLst>
          </p:cNvPr>
          <p:cNvSpPr txBox="1"/>
          <p:nvPr/>
        </p:nvSpPr>
        <p:spPr>
          <a:xfrm>
            <a:off x="7464195" y="4339908"/>
            <a:ext cx="4074367"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t>Has controlled access so only relevant staff can see sensitive details, keeping communication safe and secure. </a:t>
            </a:r>
          </a:p>
        </p:txBody>
      </p:sp>
    </p:spTree>
    <p:extLst>
      <p:ext uri="{BB962C8B-B14F-4D97-AF65-F5344CB8AC3E}">
        <p14:creationId xmlns:p14="http://schemas.microsoft.com/office/powerpoint/2010/main" val="3884594034"/>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4"/>
                                        </p:tgtEl>
                                        <p:attrNameLst>
                                          <p:attrName>style.visibility</p:attrName>
                                        </p:attrNameLst>
                                      </p:cBhvr>
                                      <p:to>
                                        <p:strVal val="visible"/>
                                      </p:to>
                                    </p:set>
                                    <p:anim calcmode="lin" valueType="num">
                                      <p:cBhvr additive="base">
                                        <p:cTn id="7" dur="500" fill="hold"/>
                                        <p:tgtEl>
                                          <p:spTgt spid="24"/>
                                        </p:tgtEl>
                                        <p:attrNameLst>
                                          <p:attrName>ppt_x</p:attrName>
                                        </p:attrNameLst>
                                      </p:cBhvr>
                                      <p:tavLst>
                                        <p:tav tm="0">
                                          <p:val>
                                            <p:strVal val="#ppt_x"/>
                                          </p:val>
                                        </p:tav>
                                        <p:tav tm="100000">
                                          <p:val>
                                            <p:strVal val="#ppt_x"/>
                                          </p:val>
                                        </p:tav>
                                      </p:tavLst>
                                    </p:anim>
                                    <p:anim calcmode="lin" valueType="num">
                                      <p:cBhvr additive="base">
                                        <p:cTn id="8" dur="500" fill="hold"/>
                                        <p:tgtEl>
                                          <p:spTgt spid="24"/>
                                        </p:tgtEl>
                                        <p:attrNameLst>
                                          <p:attrName>ppt_y</p:attrName>
                                        </p:attrNameLst>
                                      </p:cBhvr>
                                      <p:tavLst>
                                        <p:tav tm="0">
                                          <p:val>
                                            <p:strVal val="1+#ppt_h/2"/>
                                          </p:val>
                                        </p:tav>
                                        <p:tav tm="100000">
                                          <p:val>
                                            <p:strVal val="#ppt_y"/>
                                          </p:val>
                                        </p:tav>
                                      </p:tavLst>
                                    </p:anim>
                                  </p:childTnLst>
                                </p:cTn>
                              </p:par>
                            </p:childTnLst>
                          </p:cTn>
                        </p:par>
                        <p:par>
                          <p:cTn id="9" fill="hold">
                            <p:stCondLst>
                              <p:cond delay="500"/>
                            </p:stCondLst>
                            <p:childTnLst>
                              <p:par>
                                <p:cTn id="10" presetID="2" presetClass="entr" presetSubtype="4" fill="hold" grpId="0" nodeType="afterEffect">
                                  <p:stCondLst>
                                    <p:cond delay="0"/>
                                  </p:stCondLst>
                                  <p:childTnLst>
                                    <p:set>
                                      <p:cBhvr>
                                        <p:cTn id="11" dur="1" fill="hold">
                                          <p:stCondLst>
                                            <p:cond delay="0"/>
                                          </p:stCondLst>
                                        </p:cTn>
                                        <p:tgtEl>
                                          <p:spTgt spid="25"/>
                                        </p:tgtEl>
                                        <p:attrNameLst>
                                          <p:attrName>style.visibility</p:attrName>
                                        </p:attrNameLst>
                                      </p:cBhvr>
                                      <p:to>
                                        <p:strVal val="visible"/>
                                      </p:to>
                                    </p:set>
                                    <p:anim calcmode="lin" valueType="num">
                                      <p:cBhvr additive="base">
                                        <p:cTn id="12" dur="500" fill="hold"/>
                                        <p:tgtEl>
                                          <p:spTgt spid="25"/>
                                        </p:tgtEl>
                                        <p:attrNameLst>
                                          <p:attrName>ppt_x</p:attrName>
                                        </p:attrNameLst>
                                      </p:cBhvr>
                                      <p:tavLst>
                                        <p:tav tm="0">
                                          <p:val>
                                            <p:strVal val="#ppt_x"/>
                                          </p:val>
                                        </p:tav>
                                        <p:tav tm="100000">
                                          <p:val>
                                            <p:strVal val="#ppt_x"/>
                                          </p:val>
                                        </p:tav>
                                      </p:tavLst>
                                    </p:anim>
                                    <p:anim calcmode="lin" valueType="num">
                                      <p:cBhvr additive="base">
                                        <p:cTn id="13" dur="500" fill="hold"/>
                                        <p:tgtEl>
                                          <p:spTgt spid="25"/>
                                        </p:tgtEl>
                                        <p:attrNameLst>
                                          <p:attrName>ppt_y</p:attrName>
                                        </p:attrNameLst>
                                      </p:cBhvr>
                                      <p:tavLst>
                                        <p:tav tm="0">
                                          <p:val>
                                            <p:strVal val="1+#ppt_h/2"/>
                                          </p:val>
                                        </p:tav>
                                        <p:tav tm="100000">
                                          <p:val>
                                            <p:strVal val="#ppt_y"/>
                                          </p:val>
                                        </p:tav>
                                      </p:tavLst>
                                    </p:anim>
                                  </p:childTnLst>
                                </p:cTn>
                              </p:par>
                            </p:childTnLst>
                          </p:cTn>
                        </p:par>
                        <p:par>
                          <p:cTn id="14" fill="hold">
                            <p:stCondLst>
                              <p:cond delay="1000"/>
                            </p:stCondLst>
                            <p:childTnLst>
                              <p:par>
                                <p:cTn id="15" presetID="2" presetClass="entr" presetSubtype="4" fill="hold" grpId="0" nodeType="afterEffect">
                                  <p:stCondLst>
                                    <p:cond delay="0"/>
                                  </p:stCondLst>
                                  <p:childTnLst>
                                    <p:set>
                                      <p:cBhvr>
                                        <p:cTn id="16" dur="1" fill="hold">
                                          <p:stCondLst>
                                            <p:cond delay="0"/>
                                          </p:stCondLst>
                                        </p:cTn>
                                        <p:tgtEl>
                                          <p:spTgt spid="26"/>
                                        </p:tgtEl>
                                        <p:attrNameLst>
                                          <p:attrName>style.visibility</p:attrName>
                                        </p:attrNameLst>
                                      </p:cBhvr>
                                      <p:to>
                                        <p:strVal val="visible"/>
                                      </p:to>
                                    </p:set>
                                    <p:anim calcmode="lin" valueType="num">
                                      <p:cBhvr additive="base">
                                        <p:cTn id="17" dur="500" fill="hold"/>
                                        <p:tgtEl>
                                          <p:spTgt spid="26"/>
                                        </p:tgtEl>
                                        <p:attrNameLst>
                                          <p:attrName>ppt_x</p:attrName>
                                        </p:attrNameLst>
                                      </p:cBhvr>
                                      <p:tavLst>
                                        <p:tav tm="0">
                                          <p:val>
                                            <p:strVal val="#ppt_x"/>
                                          </p:val>
                                        </p:tav>
                                        <p:tav tm="100000">
                                          <p:val>
                                            <p:strVal val="#ppt_x"/>
                                          </p:val>
                                        </p:tav>
                                      </p:tavLst>
                                    </p:anim>
                                    <p:anim calcmode="lin" valueType="num">
                                      <p:cBhvr additive="base">
                                        <p:cTn id="18" dur="500" fill="hold"/>
                                        <p:tgtEl>
                                          <p:spTgt spid="26"/>
                                        </p:tgtEl>
                                        <p:attrNameLst>
                                          <p:attrName>ppt_y</p:attrName>
                                        </p:attrNameLst>
                                      </p:cBhvr>
                                      <p:tavLst>
                                        <p:tav tm="0">
                                          <p:val>
                                            <p:strVal val="1+#ppt_h/2"/>
                                          </p:val>
                                        </p:tav>
                                        <p:tav tm="100000">
                                          <p:val>
                                            <p:strVal val="#ppt_y"/>
                                          </p:val>
                                        </p:tav>
                                      </p:tavLst>
                                    </p:anim>
                                  </p:childTnLst>
                                </p:cTn>
                              </p:par>
                            </p:childTnLst>
                          </p:cTn>
                        </p:par>
                        <p:par>
                          <p:cTn id="19" fill="hold">
                            <p:stCondLst>
                              <p:cond delay="1500"/>
                            </p:stCondLst>
                            <p:childTnLst>
                              <p:par>
                                <p:cTn id="20" presetID="2" presetClass="entr" presetSubtype="4" fill="hold" grpId="0" nodeType="afterEffect">
                                  <p:stCondLst>
                                    <p:cond delay="0"/>
                                  </p:stCondLst>
                                  <p:childTnLst>
                                    <p:set>
                                      <p:cBhvr>
                                        <p:cTn id="21" dur="1" fill="hold">
                                          <p:stCondLst>
                                            <p:cond delay="0"/>
                                          </p:stCondLst>
                                        </p:cTn>
                                        <p:tgtEl>
                                          <p:spTgt spid="27"/>
                                        </p:tgtEl>
                                        <p:attrNameLst>
                                          <p:attrName>style.visibility</p:attrName>
                                        </p:attrNameLst>
                                      </p:cBhvr>
                                      <p:to>
                                        <p:strVal val="visible"/>
                                      </p:to>
                                    </p:set>
                                    <p:anim calcmode="lin" valueType="num">
                                      <p:cBhvr additive="base">
                                        <p:cTn id="22" dur="500" fill="hold"/>
                                        <p:tgtEl>
                                          <p:spTgt spid="27"/>
                                        </p:tgtEl>
                                        <p:attrNameLst>
                                          <p:attrName>ppt_x</p:attrName>
                                        </p:attrNameLst>
                                      </p:cBhvr>
                                      <p:tavLst>
                                        <p:tav tm="0">
                                          <p:val>
                                            <p:strVal val="#ppt_x"/>
                                          </p:val>
                                        </p:tav>
                                        <p:tav tm="100000">
                                          <p:val>
                                            <p:strVal val="#ppt_x"/>
                                          </p:val>
                                        </p:tav>
                                      </p:tavLst>
                                    </p:anim>
                                    <p:anim calcmode="lin" valueType="num">
                                      <p:cBhvr additive="base">
                                        <p:cTn id="23" dur="500" fill="hold"/>
                                        <p:tgtEl>
                                          <p:spTgt spid="2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p:bldP spid="25" grpId="0"/>
      <p:bldP spid="26" grpId="0"/>
      <p:bldP spid="27"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B9AF1A-6742-D2CA-36E3-B9CAE16D1989}"/>
              </a:ext>
            </a:extLst>
          </p:cNvPr>
          <p:cNvSpPr>
            <a:spLocks noGrp="1"/>
          </p:cNvSpPr>
          <p:nvPr>
            <p:ph type="title"/>
          </p:nvPr>
        </p:nvSpPr>
        <p:spPr>
          <a:xfrm>
            <a:off x="808638" y="386930"/>
            <a:ext cx="9236700" cy="1318345"/>
          </a:xfrm>
        </p:spPr>
        <p:txBody>
          <a:bodyPr anchor="b">
            <a:normAutofit/>
          </a:bodyPr>
          <a:lstStyle/>
          <a:p>
            <a:r>
              <a:rPr lang="en-GB" sz="3800"/>
              <a:t>Advantages of using </a:t>
            </a:r>
            <a:br>
              <a:rPr lang="en-GB" sz="3800" dirty="0"/>
            </a:br>
            <a:r>
              <a:rPr lang="en-GB" sz="3800"/>
              <a:t>Microsoft Teams:</a:t>
            </a:r>
          </a:p>
        </p:txBody>
      </p:sp>
      <p:grpSp>
        <p:nvGrpSpPr>
          <p:cNvPr id="35" name="Group 34">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23" name="Rectangle 22">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6" name="Rectangle 25">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4A945CC-5C57-EB9C-8007-E8D84FC86C02}"/>
              </a:ext>
            </a:extLst>
          </p:cNvPr>
          <p:cNvSpPr>
            <a:spLocks noGrp="1"/>
          </p:cNvSpPr>
          <p:nvPr>
            <p:ph idx="1"/>
          </p:nvPr>
        </p:nvSpPr>
        <p:spPr>
          <a:xfrm>
            <a:off x="808037" y="4281660"/>
            <a:ext cx="10057404" cy="1753380"/>
          </a:xfrm>
        </p:spPr>
        <p:txBody>
          <a:bodyPr vert="horz" lIns="91440" tIns="45720" rIns="91440" bIns="45720" rtlCol="0" anchor="ctr">
            <a:noAutofit/>
          </a:bodyPr>
          <a:lstStyle/>
          <a:p>
            <a:pPr marL="0" indent="0">
              <a:buNone/>
            </a:pPr>
            <a:endParaRPr lang="en-GB" sz="2400" dirty="0"/>
          </a:p>
          <a:p>
            <a:pPr marL="342900" indent="-342900">
              <a:buFont typeface="Wingdings" panose="020B0604020202020204" pitchFamily="34" charset="0"/>
              <a:buChar char="v"/>
            </a:pPr>
            <a:endParaRPr lang="en-GB" sz="2400" dirty="0"/>
          </a:p>
          <a:p>
            <a:pPr marL="342900" indent="-342900">
              <a:buFont typeface="Wingdings" panose="020B0604020202020204" pitchFamily="34" charset="0"/>
              <a:buChar char="v"/>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p:txBody>
      </p:sp>
      <p:sp>
        <p:nvSpPr>
          <p:cNvPr id="5" name="TextBox 4">
            <a:extLst>
              <a:ext uri="{FF2B5EF4-FFF2-40B4-BE49-F238E27FC236}">
                <a16:creationId xmlns:a16="http://schemas.microsoft.com/office/drawing/2014/main" id="{B87111A7-501B-30C3-500A-E7CF404DF091}"/>
              </a:ext>
            </a:extLst>
          </p:cNvPr>
          <p:cNvSpPr txBox="1"/>
          <p:nvPr/>
        </p:nvSpPr>
        <p:spPr>
          <a:xfrm>
            <a:off x="559836" y="2534816"/>
            <a:ext cx="10263673" cy="337528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lnSpc>
                <a:spcPct val="90000"/>
              </a:lnSpc>
              <a:spcBef>
                <a:spcPts val="1000"/>
              </a:spcBef>
              <a:buFont typeface="Wingdings,Sans-Serif"/>
              <a:buChar char="v"/>
            </a:pPr>
            <a:r>
              <a:rPr lang="en-GB" sz="2000" dirty="0"/>
              <a:t>All staff are familiar with this tool and they already know how to use it, making it easier for everyone to communicate, so there are no learning barriers or confusion.</a:t>
            </a:r>
            <a:endParaRPr lang="en-US" sz="2000" dirty="0"/>
          </a:p>
          <a:p>
            <a:pPr marL="342900" indent="-342900">
              <a:lnSpc>
                <a:spcPct val="90000"/>
              </a:lnSpc>
              <a:spcBef>
                <a:spcPts val="1000"/>
              </a:spcBef>
              <a:buFont typeface="Wingdings,Sans-Serif"/>
              <a:buChar char="v"/>
            </a:pPr>
            <a:r>
              <a:rPr lang="en-GB" sz="2000" dirty="0"/>
              <a:t>The tool has an auto save feature, so notes don’t get deleted or lost and all conversations are saved in history so staff are aware of who said what.</a:t>
            </a:r>
            <a:endParaRPr lang="en-US" sz="2000" dirty="0"/>
          </a:p>
          <a:p>
            <a:pPr marL="342900" indent="-342900">
              <a:lnSpc>
                <a:spcPct val="90000"/>
              </a:lnSpc>
              <a:spcBef>
                <a:spcPts val="1000"/>
              </a:spcBef>
              <a:buFont typeface="Wingdings,Sans-Serif"/>
              <a:buChar char="v"/>
            </a:pPr>
            <a:r>
              <a:rPr lang="en-GB" sz="2000" dirty="0"/>
              <a:t>Multiple staff can edit, view and update documents or notes at the same time, making </a:t>
            </a:r>
            <a:r>
              <a:rPr lang="en-GB" sz="2000"/>
              <a:t>teamwork faster</a:t>
            </a:r>
            <a:r>
              <a:rPr lang="en-GB" sz="2000" dirty="0"/>
              <a:t> and more efficient</a:t>
            </a:r>
          </a:p>
          <a:p>
            <a:pPr marL="342900" indent="-342900">
              <a:lnSpc>
                <a:spcPct val="90000"/>
              </a:lnSpc>
              <a:spcBef>
                <a:spcPts val="1000"/>
              </a:spcBef>
              <a:buFont typeface="Wingdings,Sans-Serif"/>
              <a:buChar char="v"/>
            </a:pPr>
            <a:r>
              <a:rPr lang="en-GB" sz="2000" dirty="0"/>
              <a:t>The tool also has built in features like live captions and the text to speech support staff </a:t>
            </a:r>
            <a:r>
              <a:rPr lang="en-GB" sz="2000"/>
              <a:t>with  </a:t>
            </a:r>
            <a:r>
              <a:rPr lang="en-GB" sz="2000" dirty="0"/>
              <a:t>different needs, ensuring communication is inclusive for everyone.</a:t>
            </a:r>
            <a:endParaRPr lang="en-US" sz="2000" dirty="0"/>
          </a:p>
          <a:p>
            <a:pPr marL="342900" indent="-342900">
              <a:lnSpc>
                <a:spcPct val="90000"/>
              </a:lnSpc>
              <a:spcBef>
                <a:spcPts val="1000"/>
              </a:spcBef>
              <a:buFont typeface="Wingdings,Sans-Serif"/>
              <a:buChar char="v"/>
            </a:pPr>
            <a:endParaRPr lang="en-GB" sz="2000" dirty="0"/>
          </a:p>
          <a:p>
            <a:pPr algn="l"/>
            <a:endParaRPr lang="en-GB" dirty="0"/>
          </a:p>
        </p:txBody>
      </p:sp>
    </p:spTree>
    <p:extLst>
      <p:ext uri="{BB962C8B-B14F-4D97-AF65-F5344CB8AC3E}">
        <p14:creationId xmlns:p14="http://schemas.microsoft.com/office/powerpoint/2010/main" val="3598370106"/>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 calcmode="lin" valueType="num">
                                      <p:cBhvr>
                                        <p:cTn id="9" dur="1000" fill="hold"/>
                                        <p:tgtEl>
                                          <p:spTgt spid="5"/>
                                        </p:tgtEl>
                                        <p:attrNameLst>
                                          <p:attrName>style.rotation</p:attrName>
                                        </p:attrNameLst>
                                      </p:cBhvr>
                                      <p:tavLst>
                                        <p:tav tm="0">
                                          <p:val>
                                            <p:fltVal val="90"/>
                                          </p:val>
                                        </p:tav>
                                        <p:tav tm="100000">
                                          <p:val>
                                            <p:fltVal val="0"/>
                                          </p:val>
                                        </p:tav>
                                      </p:tavLst>
                                    </p:anim>
                                    <p:animEffect transition="in" filter="fade">
                                      <p:cBhvr>
                                        <p:cTn id="10"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48A034-8263-6D07-518F-EB001BCE34BF}"/>
              </a:ext>
            </a:extLst>
          </p:cNvPr>
          <p:cNvSpPr>
            <a:spLocks noGrp="1"/>
          </p:cNvSpPr>
          <p:nvPr>
            <p:ph type="title"/>
          </p:nvPr>
        </p:nvSpPr>
        <p:spPr>
          <a:xfrm>
            <a:off x="794261" y="516326"/>
            <a:ext cx="6274964" cy="1188951"/>
          </a:xfrm>
        </p:spPr>
        <p:txBody>
          <a:bodyPr anchor="b">
            <a:normAutofit fontScale="90000"/>
          </a:bodyPr>
          <a:lstStyle/>
          <a:p>
            <a:r>
              <a:rPr lang="en-GB" sz="5400"/>
              <a:t>Limitation of using </a:t>
            </a:r>
            <a:br>
              <a:rPr lang="en-GB" sz="5400" dirty="0"/>
            </a:br>
            <a:r>
              <a:rPr lang="en-GB" sz="5400"/>
              <a:t>Microsoft Teams:</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Content Placeholder 17">
            <a:extLst>
              <a:ext uri="{FF2B5EF4-FFF2-40B4-BE49-F238E27FC236}">
                <a16:creationId xmlns:a16="http://schemas.microsoft.com/office/drawing/2014/main" id="{6FC5E08E-A290-46B7-45E4-F3098C64ADF0}"/>
              </a:ext>
            </a:extLst>
          </p:cNvPr>
          <p:cNvSpPr>
            <a:spLocks noGrp="1"/>
          </p:cNvSpPr>
          <p:nvPr>
            <p:ph idx="1"/>
          </p:nvPr>
        </p:nvSpPr>
        <p:spPr>
          <a:xfrm>
            <a:off x="636918" y="2530115"/>
            <a:ext cx="10443712" cy="3646848"/>
          </a:xfrm>
        </p:spPr>
        <p:txBody>
          <a:bodyPr vert="horz" lIns="91440" tIns="45720" rIns="91440" bIns="45720" rtlCol="0" anchor="t">
            <a:normAutofit/>
          </a:bodyPr>
          <a:lstStyle/>
          <a:p>
            <a:pPr marL="457200" indent="-457200">
              <a:buFont typeface="Wingdings" panose="020B0604020202020204" pitchFamily="34" charset="0"/>
              <a:buChar char="v"/>
            </a:pPr>
            <a:r>
              <a:rPr lang="en-GB" sz="2500" dirty="0"/>
              <a:t>If too many channels are created, </a:t>
            </a:r>
            <a:r>
              <a:rPr lang="en-GB" sz="2500"/>
              <a:t>information gets lost and hard to find, slowing down communication between staff</a:t>
            </a:r>
            <a:endParaRPr lang="en-GB" sz="2500" dirty="0"/>
          </a:p>
          <a:p>
            <a:pPr marL="457200" indent="-457200">
              <a:buFont typeface="Wingdings" panose="020B0604020202020204" pitchFamily="34" charset="0"/>
              <a:buChar char="v"/>
            </a:pPr>
            <a:r>
              <a:rPr lang="en-GB" sz="2500" dirty="0"/>
              <a:t>Files and messages take time sometimes to update across all devices, resulting in staff </a:t>
            </a:r>
            <a:r>
              <a:rPr lang="en-GB" sz="2500"/>
              <a:t>receiving updates later than usual.</a:t>
            </a:r>
            <a:endParaRPr lang="en-GB" sz="2500" dirty="0"/>
          </a:p>
          <a:p>
            <a:pPr marL="457200" indent="-457200">
              <a:buFont typeface="Wingdings" panose="020B0604020202020204" pitchFamily="34" charset="0"/>
              <a:buChar char="v"/>
            </a:pPr>
            <a:r>
              <a:rPr lang="en-GB" sz="2500" dirty="0"/>
              <a:t>Setting up </a:t>
            </a:r>
            <a:r>
              <a:rPr lang="en-GB" sz="2500" dirty="0" err="1"/>
              <a:t>wh</a:t>
            </a:r>
            <a:r>
              <a:rPr lang="en-GB" sz="2500" dirty="0"/>
              <a:t>o can see and access channels can be complicated as incorrect settings  may lead to staff seeing information they shouldn’t. </a:t>
            </a:r>
          </a:p>
        </p:txBody>
      </p:sp>
    </p:spTree>
    <p:extLst>
      <p:ext uri="{BB962C8B-B14F-4D97-AF65-F5344CB8AC3E}">
        <p14:creationId xmlns:p14="http://schemas.microsoft.com/office/powerpoint/2010/main" val="2344957853"/>
      </p:ext>
    </p:extLst>
  </p:cSld>
  <p:clrMapOvr>
    <a:masterClrMapping/>
  </p:clrMapOvr>
  <mc:AlternateContent xmlns:mc="http://schemas.openxmlformats.org/markup-compatibility/2006">
    <mc:Choice xmlns:p14="http://schemas.microsoft.com/office/powerpoint/2010/main" Requires="p14">
      <p:transition spd="slow" p14:dur="800">
        <p14:flythrough/>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4" fill="hold" grpId="0" nodeType="afterEffect">
                                  <p:stCondLst>
                                    <p:cond delay="0"/>
                                  </p:stCondLst>
                                  <p:childTnLst>
                                    <p:set>
                                      <p:cBhvr>
                                        <p:cTn id="6" dur="1" fill="hold">
                                          <p:stCondLst>
                                            <p:cond delay="0"/>
                                          </p:stCondLst>
                                        </p:cTn>
                                        <p:tgtEl>
                                          <p:spTgt spid="18">
                                            <p:txEl>
                                              <p:pRg st="0" end="0"/>
                                            </p:txEl>
                                          </p:spTgt>
                                        </p:tgtEl>
                                        <p:attrNameLst>
                                          <p:attrName>style.visibility</p:attrName>
                                        </p:attrNameLst>
                                      </p:cBhvr>
                                      <p:to>
                                        <p:strVal val="visible"/>
                                      </p:to>
                                    </p:set>
                                    <p:anim calcmode="lin" valueType="num">
                                      <p:cBhvr additive="base">
                                        <p:cTn id="7" dur="500"/>
                                        <p:tgtEl>
                                          <p:spTgt spid="18">
                                            <p:txEl>
                                              <p:pRg st="0" end="0"/>
                                            </p:txEl>
                                          </p:spTgt>
                                        </p:tgtEl>
                                        <p:attrNameLst>
                                          <p:attrName>ppt_y</p:attrName>
                                        </p:attrNameLst>
                                      </p:cBhvr>
                                      <p:tavLst>
                                        <p:tav tm="0">
                                          <p:val>
                                            <p:strVal val="#ppt_y+#ppt_h*1.125000"/>
                                          </p:val>
                                        </p:tav>
                                        <p:tav tm="100000">
                                          <p:val>
                                            <p:strVal val="#ppt_y"/>
                                          </p:val>
                                        </p:tav>
                                      </p:tavLst>
                                    </p:anim>
                                    <p:animEffect transition="in" filter="wipe(up)">
                                      <p:cBhvr>
                                        <p:cTn id="8" dur="500"/>
                                        <p:tgtEl>
                                          <p:spTgt spid="18">
                                            <p:txEl>
                                              <p:pRg st="0" end="0"/>
                                            </p:txEl>
                                          </p:spTgt>
                                        </p:tgtEl>
                                      </p:cBhvr>
                                    </p:animEffect>
                                  </p:childTnLst>
                                </p:cTn>
                              </p:par>
                            </p:childTnLst>
                          </p:cTn>
                        </p:par>
                        <p:par>
                          <p:cTn id="9" fill="hold">
                            <p:stCondLst>
                              <p:cond delay="500"/>
                            </p:stCondLst>
                            <p:childTnLst>
                              <p:par>
                                <p:cTn id="10" presetID="12" presetClass="entr" presetSubtype="4" fill="hold" grpId="0" nodeType="afterEffect">
                                  <p:stCondLst>
                                    <p:cond delay="0"/>
                                  </p:stCondLst>
                                  <p:childTnLst>
                                    <p:set>
                                      <p:cBhvr>
                                        <p:cTn id="11" dur="1" fill="hold">
                                          <p:stCondLst>
                                            <p:cond delay="0"/>
                                          </p:stCondLst>
                                        </p:cTn>
                                        <p:tgtEl>
                                          <p:spTgt spid="18">
                                            <p:txEl>
                                              <p:pRg st="1" end="1"/>
                                            </p:txEl>
                                          </p:spTgt>
                                        </p:tgtEl>
                                        <p:attrNameLst>
                                          <p:attrName>style.visibility</p:attrName>
                                        </p:attrNameLst>
                                      </p:cBhvr>
                                      <p:to>
                                        <p:strVal val="visible"/>
                                      </p:to>
                                    </p:set>
                                    <p:anim calcmode="lin" valueType="num">
                                      <p:cBhvr additive="base">
                                        <p:cTn id="12" dur="500"/>
                                        <p:tgtEl>
                                          <p:spTgt spid="18">
                                            <p:txEl>
                                              <p:pRg st="1" end="1"/>
                                            </p:txEl>
                                          </p:spTgt>
                                        </p:tgtEl>
                                        <p:attrNameLst>
                                          <p:attrName>ppt_y</p:attrName>
                                        </p:attrNameLst>
                                      </p:cBhvr>
                                      <p:tavLst>
                                        <p:tav tm="0">
                                          <p:val>
                                            <p:strVal val="#ppt_y+#ppt_h*1.125000"/>
                                          </p:val>
                                        </p:tav>
                                        <p:tav tm="100000">
                                          <p:val>
                                            <p:strVal val="#ppt_y"/>
                                          </p:val>
                                        </p:tav>
                                      </p:tavLst>
                                    </p:anim>
                                    <p:animEffect transition="in" filter="wipe(up)">
                                      <p:cBhvr>
                                        <p:cTn id="13" dur="500"/>
                                        <p:tgtEl>
                                          <p:spTgt spid="18">
                                            <p:txEl>
                                              <p:pRg st="1" end="1"/>
                                            </p:txEl>
                                          </p:spTgt>
                                        </p:tgtEl>
                                      </p:cBhvr>
                                    </p:animEffect>
                                  </p:childTnLst>
                                </p:cTn>
                              </p:par>
                            </p:childTnLst>
                          </p:cTn>
                        </p:par>
                        <p:par>
                          <p:cTn id="14" fill="hold">
                            <p:stCondLst>
                              <p:cond delay="1000"/>
                            </p:stCondLst>
                            <p:childTnLst>
                              <p:par>
                                <p:cTn id="15" presetID="12" presetClass="entr" presetSubtype="4" fill="hold" grpId="0" nodeType="afterEffect">
                                  <p:stCondLst>
                                    <p:cond delay="0"/>
                                  </p:stCondLst>
                                  <p:childTnLst>
                                    <p:set>
                                      <p:cBhvr>
                                        <p:cTn id="16" dur="1" fill="hold">
                                          <p:stCondLst>
                                            <p:cond delay="0"/>
                                          </p:stCondLst>
                                        </p:cTn>
                                        <p:tgtEl>
                                          <p:spTgt spid="18">
                                            <p:txEl>
                                              <p:pRg st="2" end="2"/>
                                            </p:txEl>
                                          </p:spTgt>
                                        </p:tgtEl>
                                        <p:attrNameLst>
                                          <p:attrName>style.visibility</p:attrName>
                                        </p:attrNameLst>
                                      </p:cBhvr>
                                      <p:to>
                                        <p:strVal val="visible"/>
                                      </p:to>
                                    </p:set>
                                    <p:anim calcmode="lin" valueType="num">
                                      <p:cBhvr additive="base">
                                        <p:cTn id="17" dur="500"/>
                                        <p:tgtEl>
                                          <p:spTgt spid="18">
                                            <p:txEl>
                                              <p:pRg st="2" end="2"/>
                                            </p:txEl>
                                          </p:spTgt>
                                        </p:tgtEl>
                                        <p:attrNameLst>
                                          <p:attrName>ppt_y</p:attrName>
                                        </p:attrNameLst>
                                      </p:cBhvr>
                                      <p:tavLst>
                                        <p:tav tm="0">
                                          <p:val>
                                            <p:strVal val="#ppt_y+#ppt_h*1.125000"/>
                                          </p:val>
                                        </p:tav>
                                        <p:tav tm="100000">
                                          <p:val>
                                            <p:strVal val="#ppt_y"/>
                                          </p:val>
                                        </p:tav>
                                      </p:tavLst>
                                    </p:anim>
                                    <p:animEffect transition="in" filter="wipe(up)">
                                      <p:cBhvr>
                                        <p:cTn id="18" dur="500"/>
                                        <p:tgtEl>
                                          <p:spTgt spid="18">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uild="p"/>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7</Slides>
  <Notes>0</Notes>
  <HiddenSlides>0</HiddenSlide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office theme</vt:lpstr>
      <vt:lpstr>Assessment component 1:</vt:lpstr>
      <vt:lpstr>Staff communication:</vt:lpstr>
      <vt:lpstr>References:</vt:lpstr>
      <vt:lpstr>Microsoft Teams Tool:</vt:lpstr>
      <vt:lpstr>How Microsoft Teams improves efficiency and communication?</vt:lpstr>
      <vt:lpstr>Advantages of using  Microsoft Teams:</vt:lpstr>
      <vt:lpstr>Limitation of using  Microsoft Teams: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component 1:</dc:title>
  <dc:creator/>
  <cp:lastModifiedBy>Lubna Kosar (2539453)</cp:lastModifiedBy>
  <cp:revision>1120</cp:revision>
  <dcterms:created xsi:type="dcterms:W3CDTF">2026-06-06T15:19:26Z</dcterms:created>
  <dcterms:modified xsi:type="dcterms:W3CDTF">2026-06-07T19:07:49Z</dcterms:modified>
</cp:coreProperties>
</file>