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8"/>
  </p:notesMasterIdLst>
  <p:handoutMasterIdLst>
    <p:handoutMasterId r:id="rId9"/>
  </p:handoutMasterIdLst>
  <p:sldIdLst>
    <p:sldId id="298" r:id="rId2"/>
    <p:sldId id="283" r:id="rId3"/>
    <p:sldId id="297" r:id="rId4"/>
    <p:sldId id="299" r:id="rId5"/>
    <p:sldId id="293" r:id="rId6"/>
    <p:sldId id="296"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05" autoAdjust="0"/>
    <p:restoredTop sz="95788" autoAdjust="0"/>
  </p:normalViewPr>
  <p:slideViewPr>
    <p:cSldViewPr snapToGrid="0">
      <p:cViewPr varScale="1">
        <p:scale>
          <a:sx n="95" d="100"/>
          <a:sy n="95" d="100"/>
        </p:scale>
        <p:origin x="184" y="416"/>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75" d="100"/>
        <a:sy n="75" d="100"/>
      </p:scale>
      <p:origin x="0" y="0"/>
    </p:cViewPr>
  </p:sorterViewPr>
  <p:notesViewPr>
    <p:cSldViewPr snapToGrid="0">
      <p:cViewPr varScale="1">
        <p:scale>
          <a:sx n="84" d="100"/>
          <a:sy n="84" d="100"/>
        </p:scale>
        <p:origin x="2752" y="1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ZA" dirty="0"/>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ZA" smtClean="0"/>
              <a:t>2019/02/26</a:t>
            </a:fld>
            <a:endParaRPr lang="en-ZA"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ZA" dirty="0"/>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ZA" smtClean="0"/>
              <a:t>‹#›</a:t>
            </a:fld>
            <a:endParaRPr lang="en-ZA" dirty="0"/>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ZA"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9EC30E-1A71-4188-9BE7-E2A64929A436}" type="datetimeFigureOut">
              <a:rPr lang="en-ZA" smtClean="0"/>
              <a:t>2019/02/26</a:t>
            </a:fld>
            <a:endParaRPr lang="en-ZA"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ZA"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ZA"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ZA" smtClean="0"/>
              <a:t>‹#›</a:t>
            </a:fld>
            <a:endParaRPr lang="en-ZA" dirty="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a:solidFill>
                  <a:schemeClr val="tx1"/>
                </a:solidFill>
                <a:effectLst/>
                <a:latin typeface="Arial" panose="020B0604020202020204" pitchFamily="34" charset="0"/>
                <a:ea typeface="+mn-ea"/>
                <a:cs typeface="Arial" panose="020B0604020202020204" pitchFamily="34" charset="0"/>
              </a:rPr>
              <a:t>Company is Big Pit</a:t>
            </a:r>
          </a:p>
          <a:p>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Big Pit is a National Coal Museum, based around the former Big Pit Colliery, which was sunk in about 1860, closed in 1980 and reopened as a museum in 1983. </a:t>
            </a:r>
          </a:p>
          <a:p>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Big Pit are part of the National Museum of Wales where admission to Big Pit is free. Big Pit is the United Kingdom’s leading mining museum and offers an entertaining yet informative day out for everybody. </a:t>
            </a:r>
          </a:p>
          <a:p>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The attraction annually receives approximately 160,000 visitors. More than 60,000 of these are part of formal education groups. </a:t>
            </a:r>
          </a:p>
          <a:p>
            <a:endParaRPr lang="en-US" dirty="0"/>
          </a:p>
        </p:txBody>
      </p:sp>
      <p:sp>
        <p:nvSpPr>
          <p:cNvPr id="4" name="Slide Number Placeholder 3"/>
          <p:cNvSpPr>
            <a:spLocks noGrp="1"/>
          </p:cNvSpPr>
          <p:nvPr>
            <p:ph type="sldNum" sz="quarter" idx="5"/>
          </p:nvPr>
        </p:nvSpPr>
        <p:spPr/>
        <p:txBody>
          <a:bodyPr/>
          <a:lstStyle/>
          <a:p>
            <a:fld id="{8530193B-564F-4854-8A52-728F3FB19C85}" type="slidenum">
              <a:rPr lang="en-ZA" smtClean="0"/>
              <a:t>1</a:t>
            </a:fld>
            <a:endParaRPr lang="en-ZA" dirty="0"/>
          </a:p>
        </p:txBody>
      </p:sp>
    </p:spTree>
    <p:extLst>
      <p:ext uri="{BB962C8B-B14F-4D97-AF65-F5344CB8AC3E}">
        <p14:creationId xmlns:p14="http://schemas.microsoft.com/office/powerpoint/2010/main" val="1954108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Over summer 2015 at Big Pit, there is a demand amongst visitors that the time spent in the waiting room area for the underground tour to be shortened meaning there was clear pressure to generate income from value added experiences.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A new system has been implemented recently at Big Pit that will shorten the visitor waiting times for the underground tour which is called ‘JobaKnock’, this system will save time waiting and also generate an income for the organisation.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Big Pit is a free visitor attraction so added the new pre-pay booking system ‘JobaKnock’ will give them a bit of income guaranteeing fast track time slots for visitors. </a:t>
            </a:r>
          </a:p>
          <a:p>
            <a:endParaRPr lang="en-US" dirty="0"/>
          </a:p>
        </p:txBody>
      </p:sp>
      <p:sp>
        <p:nvSpPr>
          <p:cNvPr id="4" name="Slide Number Placeholder 3"/>
          <p:cNvSpPr>
            <a:spLocks noGrp="1"/>
          </p:cNvSpPr>
          <p:nvPr>
            <p:ph type="sldNum" sz="quarter" idx="5"/>
          </p:nvPr>
        </p:nvSpPr>
        <p:spPr/>
        <p:txBody>
          <a:bodyPr/>
          <a:lstStyle/>
          <a:p>
            <a:fld id="{8530193B-564F-4854-8A52-728F3FB19C85}" type="slidenum">
              <a:rPr lang="en-ZA" smtClean="0"/>
              <a:t>2</a:t>
            </a:fld>
            <a:endParaRPr lang="en-ZA" dirty="0"/>
          </a:p>
        </p:txBody>
      </p:sp>
    </p:spTree>
    <p:extLst>
      <p:ext uri="{BB962C8B-B14F-4D97-AF65-F5344CB8AC3E}">
        <p14:creationId xmlns:p14="http://schemas.microsoft.com/office/powerpoint/2010/main" val="16264504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latin typeface="Arial" panose="020B0604020202020204" pitchFamily="34" charset="0"/>
                <a:cs typeface="Arial" panose="020B0604020202020204" pitchFamily="34" charset="0"/>
              </a:rPr>
              <a:t>Aim – </a:t>
            </a:r>
          </a:p>
          <a:p>
            <a:pPr>
              <a:lnSpc>
                <a:spcPct val="150000"/>
              </a:lnSpc>
            </a:pPr>
            <a:r>
              <a:rPr lang="en-GB" sz="1100" dirty="0">
                <a:latin typeface="Arial" panose="020B0604020202020204" pitchFamily="34" charset="0"/>
                <a:cs typeface="Arial" panose="020B0604020202020204" pitchFamily="34" charset="0"/>
              </a:rPr>
              <a:t>Propose a plan for generating income from value added experiences at Big Pit whilst also improving the waiting room aspect of the visitor experience by the end of 2019. </a:t>
            </a:r>
          </a:p>
          <a:p>
            <a:pPr lvl="0"/>
            <a:endParaRPr lang="en-GB" sz="1100" dirty="0">
              <a:latin typeface="Arial" panose="020B0604020202020204" pitchFamily="34" charset="0"/>
              <a:cs typeface="Arial" panose="020B0604020202020204" pitchFamily="34" charset="0"/>
            </a:endParaRPr>
          </a:p>
          <a:p>
            <a:pPr lvl="0"/>
            <a:r>
              <a:rPr lang="en-GB" sz="1100" b="1" dirty="0">
                <a:latin typeface="Arial" panose="020B0604020202020204" pitchFamily="34" charset="0"/>
                <a:cs typeface="Arial" panose="020B0604020202020204" pitchFamily="34" charset="0"/>
              </a:rPr>
              <a:t>Objectives - </a:t>
            </a:r>
          </a:p>
          <a:p>
            <a:pPr marL="285750" indent="-2857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To increase visitor flow </a:t>
            </a:r>
          </a:p>
          <a:p>
            <a:pPr marL="285750" lvl="0" indent="-2857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To generate an income </a:t>
            </a:r>
          </a:p>
          <a:p>
            <a:pPr marL="285750" lvl="0" indent="-2857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To expand on the visitor experience </a:t>
            </a:r>
          </a:p>
          <a:p>
            <a:pPr marL="285750" indent="-285750">
              <a:lnSpc>
                <a:spcPct val="150000"/>
              </a:lnSpc>
              <a:buFont typeface="Arial" panose="020B0604020202020204" pitchFamily="34" charset="0"/>
              <a:buChar char="•"/>
            </a:pPr>
            <a:r>
              <a:rPr lang="en-ZA" sz="1100" dirty="0">
                <a:latin typeface="Arial" panose="020B0604020202020204" pitchFamily="34" charset="0"/>
                <a:cs typeface="Arial" panose="020B0604020202020204" pitchFamily="34" charset="0"/>
              </a:rPr>
              <a:t>To get visitor feedback on the ’JobaKnock’ system </a:t>
            </a:r>
            <a:endParaRPr lang="en-GB" sz="1100" dirty="0">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r>
              <a:rPr lang="en-ZA" sz="1100" dirty="0">
                <a:latin typeface="Arial" panose="020B0604020202020204" pitchFamily="34" charset="0"/>
                <a:cs typeface="Arial" panose="020B0604020202020204" pitchFamily="34" charset="0"/>
              </a:rPr>
              <a:t>To investigate the positives and negatives of the ‘Jobaknock’ system </a:t>
            </a:r>
            <a:endParaRPr lang="en-GB" sz="1100" dirty="0">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r>
              <a:rPr lang="en-ZA" sz="1100" dirty="0">
                <a:latin typeface="Arial" panose="020B0604020202020204" pitchFamily="34" charset="0"/>
                <a:cs typeface="Arial" panose="020B0604020202020204" pitchFamily="34" charset="0"/>
              </a:rPr>
              <a:t>To make improvements to the system when needed </a:t>
            </a:r>
          </a:p>
          <a:p>
            <a:endParaRPr lang="en-US" dirty="0"/>
          </a:p>
        </p:txBody>
      </p:sp>
      <p:sp>
        <p:nvSpPr>
          <p:cNvPr id="4" name="Slide Number Placeholder 3"/>
          <p:cNvSpPr>
            <a:spLocks noGrp="1"/>
          </p:cNvSpPr>
          <p:nvPr>
            <p:ph type="sldNum" sz="quarter" idx="5"/>
          </p:nvPr>
        </p:nvSpPr>
        <p:spPr/>
        <p:txBody>
          <a:bodyPr/>
          <a:lstStyle/>
          <a:p>
            <a:fld id="{8530193B-564F-4854-8A52-728F3FB19C85}" type="slidenum">
              <a:rPr lang="en-ZA" smtClean="0"/>
              <a:t>3</a:t>
            </a:fld>
            <a:endParaRPr lang="en-ZA" dirty="0"/>
          </a:p>
        </p:txBody>
      </p:sp>
    </p:spTree>
    <p:extLst>
      <p:ext uri="{BB962C8B-B14F-4D97-AF65-F5344CB8AC3E}">
        <p14:creationId xmlns:p14="http://schemas.microsoft.com/office/powerpoint/2010/main" val="36173227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For this project the I will use a number of research methods to help me gather as much information as I can to get conduct the final report.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I will use both primary and secondary research.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Primary research examples will be questionnaires; these will be conducted during the Easter holidays at Big Pit to get a general overview of visitors experience at Big Pit, what they thought of the JobaKnock booking system and more questions to follow.</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I will conduct interviews with visitors and staff from Big Pit to get more honest answers.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Secondary research will be used looking at any research have been done in the past on JobaKnock systems in other attractions (Jorvik Viking Centre, Walt Disney World and the National Coal Mining Museum of England).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kern="1200" dirty="0">
                <a:solidFill>
                  <a:schemeClr val="tx1"/>
                </a:solidFill>
                <a:effectLst/>
                <a:latin typeface="Arial" panose="020B0604020202020204" pitchFamily="34" charset="0"/>
                <a:ea typeface="+mn-ea"/>
                <a:cs typeface="Arial" panose="020B0604020202020204" pitchFamily="34" charset="0"/>
              </a:rPr>
              <a:t>I will produce a Gantt Chart to see the amount of work I do, and the production completed in certain periods of time in relation to the amount planned for different periods. Questionnaire to be conducted during Easter Holidays and over weekends due to Big Pit having busy periods meaning I can address different markets. </a:t>
            </a:r>
          </a:p>
          <a:p>
            <a:endParaRPr lang="en-US" dirty="0"/>
          </a:p>
        </p:txBody>
      </p:sp>
      <p:sp>
        <p:nvSpPr>
          <p:cNvPr id="4" name="Slide Number Placeholder 3"/>
          <p:cNvSpPr>
            <a:spLocks noGrp="1"/>
          </p:cNvSpPr>
          <p:nvPr>
            <p:ph type="sldNum" sz="quarter" idx="5"/>
          </p:nvPr>
        </p:nvSpPr>
        <p:spPr/>
        <p:txBody>
          <a:bodyPr/>
          <a:lstStyle/>
          <a:p>
            <a:fld id="{8530193B-564F-4854-8A52-728F3FB19C85}" type="slidenum">
              <a:rPr lang="en-ZA" smtClean="0"/>
              <a:t>4</a:t>
            </a:fld>
            <a:endParaRPr lang="en-ZA" dirty="0"/>
          </a:p>
        </p:txBody>
      </p:sp>
    </p:spTree>
    <p:extLst>
      <p:ext uri="{BB962C8B-B14F-4D97-AF65-F5344CB8AC3E}">
        <p14:creationId xmlns:p14="http://schemas.microsoft.com/office/powerpoint/2010/main" val="24181513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a:solidFill>
                  <a:schemeClr val="tx1"/>
                </a:solidFill>
                <a:effectLst/>
                <a:latin typeface="Arial" panose="020B0604020202020204" pitchFamily="34" charset="0"/>
                <a:ea typeface="+mn-ea"/>
                <a:cs typeface="Arial" panose="020B0604020202020204" pitchFamily="34" charset="0"/>
              </a:rPr>
              <a:t>From what I learned about Big Pit and the project, I can say I am interested and determined to contribute and undertake the project set. I am willing to work and deliver to the standard of work required. I have a combination of soft skills and experiences that make me stand out. </a:t>
            </a:r>
          </a:p>
          <a:p>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I have leadership and customer service experience. Along with written and verbal communication skills and computer experiences. I have a strong work ethic to be a true asset to the organisation. </a:t>
            </a:r>
          </a:p>
          <a:p>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They don’t have much time to do everything and this was a project they wanted to undertake. I live close by to Big Pit which helps even more as I can often visit and have regular meet ups with them to progress throughout my project. </a:t>
            </a:r>
          </a:p>
          <a:p>
            <a:endParaRPr lang="en-GB" sz="1100" kern="1200" dirty="0">
              <a:solidFill>
                <a:schemeClr val="tx1"/>
              </a:solidFill>
              <a:effectLst/>
              <a:latin typeface="Arial" panose="020B0604020202020204" pitchFamily="34" charset="0"/>
              <a:ea typeface="+mn-ea"/>
              <a:cs typeface="Arial" panose="020B0604020202020204" pitchFamily="34" charset="0"/>
            </a:endParaRPr>
          </a:p>
          <a:p>
            <a:r>
              <a:rPr lang="en-GB" sz="1100" kern="1200" dirty="0">
                <a:solidFill>
                  <a:schemeClr val="tx1"/>
                </a:solidFill>
                <a:effectLst/>
                <a:latin typeface="Arial" panose="020B0604020202020204" pitchFamily="34" charset="0"/>
                <a:ea typeface="+mn-ea"/>
                <a:cs typeface="Arial" panose="020B0604020202020204" pitchFamily="34" charset="0"/>
              </a:rPr>
              <a:t>I have a good contact with the communications officer at Big Pit, I have shown I am keen and willing to undertake this project for the organisation by having regular meet ups already. I am willing to help anyone out and keen to work closely with them to create a completed project.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8530193B-564F-4854-8A52-728F3FB19C85}" type="slidenum">
              <a:rPr lang="en-ZA" smtClean="0"/>
              <a:t>5</a:t>
            </a:fld>
            <a:endParaRPr lang="en-ZA" dirty="0"/>
          </a:p>
        </p:txBody>
      </p:sp>
    </p:spTree>
    <p:extLst>
      <p:ext uri="{BB962C8B-B14F-4D97-AF65-F5344CB8AC3E}">
        <p14:creationId xmlns:p14="http://schemas.microsoft.com/office/powerpoint/2010/main" val="27669298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530193B-564F-4854-8A52-728F3FB19C85}" type="slidenum">
              <a:rPr lang="en-ZA" smtClean="0"/>
              <a:t>6</a:t>
            </a:fld>
            <a:endParaRPr lang="en-ZA" dirty="0"/>
          </a:p>
        </p:txBody>
      </p:sp>
    </p:spTree>
    <p:extLst>
      <p:ext uri="{BB962C8B-B14F-4D97-AF65-F5344CB8AC3E}">
        <p14:creationId xmlns:p14="http://schemas.microsoft.com/office/powerpoint/2010/main" val="31044150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with Image">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804025"/>
          </a:xfrm>
          <a:solidFill>
            <a:schemeClr val="bg1">
              <a:lumMod val="85000"/>
            </a:schemeClr>
          </a:solidFill>
        </p:spPr>
        <p:txBody>
          <a:bodyPr tIns="1728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ZA"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dirty="0"/>
              <a:t>Click to edit presentation title</a:t>
            </a:r>
            <a:endParaRPr lang="en-ZA" dirty="0"/>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a:t>Click to edit Master subtitle style</a:t>
            </a:r>
            <a:endParaRPr lang="en-ZA"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Slide 1">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ZA" dirty="0"/>
              <a:t>Insert or Drag and Drop </a:t>
            </a:r>
            <a:br>
              <a:rPr lang="en-ZA" dirty="0"/>
            </a:br>
            <a:r>
              <a:rPr lang="en-ZA" dirty="0"/>
              <a:t>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235700" y="2204792"/>
            <a:ext cx="5956300" cy="1944000"/>
          </a:xfrm>
          <a:solidFill>
            <a:schemeClr val="bg1"/>
          </a:solidFill>
        </p:spPr>
        <p:txBody>
          <a:bodyPr vert="horz" lIns="180000" tIns="180000" rIns="252000" bIns="180000" rtlCol="0" anchor="t">
            <a:noAutofit/>
          </a:bodyPr>
          <a:lstStyle>
            <a:lvl1pPr algn="r">
              <a:defRPr lang="en-ZA" sz="6000" b="1" spc="-300" dirty="0"/>
            </a:lvl1pPr>
          </a:lstStyle>
          <a:p>
            <a:pPr lvl="0" algn="r"/>
            <a:r>
              <a:rPr lang="en-ZA" dirty="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6235700" y="4148860"/>
            <a:ext cx="5956300" cy="1100565"/>
          </a:xfrm>
          <a:solidFill>
            <a:schemeClr val="tx1">
              <a:alpha val="80000"/>
            </a:schemeClr>
          </a:solidFill>
        </p:spPr>
        <p:txBody>
          <a:bodyPr lIns="180000" tIns="180000" rIns="252000" bIns="180000"/>
          <a:lstStyle>
            <a:lvl1pPr marL="0" indent="0" algn="r">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ZA" dirty="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ZA"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524778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ZA" smtClean="0"/>
              <a:pPr/>
              <a:t>‹#›</a:t>
            </a:fld>
            <a:endParaRPr lang="en-ZA" dirty="0"/>
          </a:p>
        </p:txBody>
      </p:sp>
    </p:spTree>
    <p:extLst>
      <p:ext uri="{BB962C8B-B14F-4D97-AF65-F5344CB8AC3E}">
        <p14:creationId xmlns:p14="http://schemas.microsoft.com/office/powerpoint/2010/main" val="2437159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er Slide 2">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2411412" y="0"/>
            <a:ext cx="9780588" cy="6371351"/>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ZA" dirty="0"/>
              <a:t>Insert or Drag and Drop </a:t>
            </a:r>
            <a:br>
              <a:rPr lang="en-ZA" dirty="0"/>
            </a:br>
            <a:r>
              <a:rPr lang="en-ZA" dirty="0"/>
              <a:t>your Photo Here</a:t>
            </a:r>
          </a:p>
        </p:txBody>
      </p:sp>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ZA" dirty="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0" y="4110760"/>
            <a:ext cx="5956300" cy="1100565"/>
          </a:xfrm>
          <a:solidFill>
            <a:schemeClr val="tx1">
              <a:alpha val="80000"/>
            </a:schemeClr>
          </a:solidFill>
        </p:spPr>
        <p:txBody>
          <a:bodyPr lIns="252000" tIns="180000" rIns="180000" bIns="180000"/>
          <a:lstStyle>
            <a:lvl1pPr marL="0" indent="0" algn="l">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a:r>
              <a:rPr lang="en-ZA" dirty="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ZA"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ZA"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ZA" smtClean="0"/>
              <a:pPr/>
              <a:t>‹#›</a:t>
            </a:fld>
            <a:endParaRPr lang="en-ZA" dirty="0"/>
          </a:p>
        </p:txBody>
      </p:sp>
    </p:spTree>
    <p:extLst>
      <p:ext uri="{BB962C8B-B14F-4D97-AF65-F5344CB8AC3E}">
        <p14:creationId xmlns:p14="http://schemas.microsoft.com/office/powerpoint/2010/main" val="228285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Image Layout 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09600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ZA"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7111800" y="3802899"/>
            <a:ext cx="4648200" cy="985000"/>
          </a:xfrm>
          <a:solidFill>
            <a:schemeClr val="bg1"/>
          </a:solidFill>
        </p:spPr>
        <p:txBody>
          <a:bodyPr lIns="180000" tIns="180000" rIns="180000" bIns="180000"/>
          <a:lstStyle>
            <a:lvl1pPr algn="r">
              <a:defRPr sz="6000" b="1" spc="-300">
                <a:solidFill>
                  <a:schemeClr val="tx1">
                    <a:lumMod val="75000"/>
                    <a:lumOff val="25000"/>
                  </a:schemeClr>
                </a:solidFill>
              </a:defRPr>
            </a:lvl1pPr>
          </a:lstStyle>
          <a:p>
            <a:r>
              <a:rPr lang="en-US" dirty="0"/>
              <a:t>Edit page title</a:t>
            </a:r>
            <a:endParaRPr lang="en-ZA" dirty="0"/>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7111800" y="4787900"/>
            <a:ext cx="4648200" cy="1162800"/>
          </a:xfrm>
          <a:solidFill>
            <a:schemeClr val="tx1">
              <a:alpha val="80000"/>
            </a:schemeClr>
          </a:solidFill>
        </p:spPr>
        <p:txBody>
          <a:bodyPr lIns="180000" tIns="180000" rIns="180000" bIns="180000"/>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dirty="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2668686"/>
            <a:ext cx="5472000" cy="2999426"/>
          </a:xfrm>
        </p:spPr>
        <p:txBody>
          <a:bodyPr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ZA"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ZA" smtClean="0"/>
              <a:pPr/>
              <a:t>‹#›</a:t>
            </a:fld>
            <a:endParaRPr lang="en-ZA" dirty="0"/>
          </a:p>
        </p:txBody>
      </p:sp>
      <p:sp>
        <p:nvSpPr>
          <p:cNvPr id="8" name="Rectangle 7">
            <a:extLst>
              <a:ext uri="{FF2B5EF4-FFF2-40B4-BE49-F238E27FC236}">
                <a16:creationId xmlns:a16="http://schemas.microsoft.com/office/drawing/2014/main" id="{1508F53F-6AA2-4060-904A-BC90211DC043}"/>
              </a:ext>
            </a:extLst>
          </p:cNvPr>
          <p:cNvSpPr/>
          <p:nvPr userDrawn="1"/>
        </p:nvSpPr>
        <p:spPr>
          <a:xfrm>
            <a:off x="9348588" y="3700775"/>
            <a:ext cx="2411412" cy="1148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ZA" dirty="0"/>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Imag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6096000" cy="6371351"/>
          </a:xfrm>
          <a:solidFill>
            <a:schemeClr val="bg1">
              <a:lumMod val="95000"/>
            </a:schemeClr>
          </a:solidFill>
        </p:spPr>
        <p:txBody>
          <a:bodyPr tIns="1584000" anchor="t"/>
          <a:lstStyle>
            <a:lvl1pPr marL="0" indent="0" algn="ctr">
              <a:buNone/>
              <a:defRPr sz="1200" i="1">
                <a:latin typeface="Times New Roman" panose="02020603050405020304" pitchFamily="18" charset="0"/>
                <a:cs typeface="Times New Roman" panose="02020603050405020304" pitchFamily="18" charset="0"/>
              </a:defRPr>
            </a:lvl1pPr>
          </a:lstStyle>
          <a:p>
            <a:r>
              <a:rPr lang="en-ZA" dirty="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5118100" y="1869795"/>
            <a:ext cx="6641900" cy="1124345"/>
          </a:xfrm>
          <a:solidFill>
            <a:schemeClr val="bg1">
              <a:lumMod val="95000"/>
            </a:schemeClr>
          </a:solidFill>
        </p:spPr>
        <p:txBody>
          <a:bodyPr lIns="180000" tIns="180000" rIns="180000" bIns="180000"/>
          <a:lstStyle>
            <a:lvl1pPr algn="l">
              <a:defRPr sz="6000" b="1" spc="-300">
                <a:solidFill>
                  <a:schemeClr val="tx1">
                    <a:lumMod val="75000"/>
                    <a:lumOff val="25000"/>
                  </a:schemeClr>
                </a:solidFill>
              </a:defRPr>
            </a:lvl1pPr>
          </a:lstStyle>
          <a:p>
            <a:r>
              <a:rPr lang="en-US" dirty="0"/>
              <a:t>Click to edit page title</a:t>
            </a:r>
            <a:endParaRPr lang="en-ZA" dirty="0"/>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5118334" y="2994141"/>
            <a:ext cx="6641626" cy="590155"/>
          </a:xfrm>
          <a:solidFill>
            <a:schemeClr val="tx1">
              <a:alpha val="80000"/>
            </a:schemeClr>
          </a:solidFill>
        </p:spPr>
        <p:txBody>
          <a:bodyPr lIns="180000" tIns="180000" rIns="180000" bIns="180000"/>
          <a:lstStyle>
            <a:lvl1pPr marL="0" indent="0" algn="l">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dirty="0"/>
              <a:t>Subtitle</a:t>
            </a:r>
            <a:endParaRPr lang="en-ZA" dirty="0"/>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6288000" y="3763648"/>
            <a:ext cx="5472000" cy="2428351"/>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ZA" dirty="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a:lstStyle/>
          <a:p>
            <a:fld id="{19B51A1E-902D-48AF-9020-955120F399B6}" type="slidenum">
              <a:rPr lang="en-ZA" smtClean="0"/>
              <a:pPr/>
              <a:t>‹#›</a:t>
            </a:fld>
            <a:endParaRPr lang="en-ZA" dirty="0"/>
          </a:p>
        </p:txBody>
      </p:sp>
      <p:sp>
        <p:nvSpPr>
          <p:cNvPr id="8" name="Rectangle 7">
            <a:extLst>
              <a:ext uri="{FF2B5EF4-FFF2-40B4-BE49-F238E27FC236}">
                <a16:creationId xmlns:a16="http://schemas.microsoft.com/office/drawing/2014/main" id="{FA5285E0-8F27-49C4-AADF-92A3B72D41FD}"/>
              </a:ext>
            </a:extLst>
          </p:cNvPr>
          <p:cNvSpPr/>
          <p:nvPr userDrawn="1"/>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ZA" dirty="0"/>
          </a:p>
        </p:txBody>
      </p:sp>
    </p:spTree>
    <p:extLst>
      <p:ext uri="{BB962C8B-B14F-4D97-AF65-F5344CB8AC3E}">
        <p14:creationId xmlns:p14="http://schemas.microsoft.com/office/powerpoint/2010/main" val="384389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ZA" dirty="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dirty="0"/>
              <a:t>Subtitle</a:t>
            </a:r>
            <a:endParaRPr lang="en-ZA" dirty="0"/>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2307689"/>
            <a:ext cx="5472000" cy="360000"/>
          </a:xfrm>
        </p:spPr>
        <p:txBody>
          <a:bodyPr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815037"/>
            <a:ext cx="5472000" cy="3376963"/>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2308214"/>
            <a:ext cx="5472000" cy="358775"/>
          </a:xfrm>
        </p:spPr>
        <p:txBody>
          <a:bodyPr/>
          <a:lstStyle>
            <a:lvl1pPr marL="0" indent="0">
              <a:buNone/>
              <a:defRPr sz="2400" b="1"/>
            </a:lvl1pPr>
          </a:lstStyle>
          <a:p>
            <a:pPr lvl="0"/>
            <a:r>
              <a:rPr lang="en-US"/>
              <a:t>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812214"/>
            <a:ext cx="5472113" cy="337903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a:lstStyle/>
          <a:p>
            <a:r>
              <a:rPr lang="en-ZA" dirty="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a:lstStyle/>
          <a:p>
            <a:fld id="{19B51A1E-902D-48AF-9020-955120F399B6}" type="slidenum">
              <a:rPr lang="en-ZA" smtClean="0"/>
              <a:pPr/>
              <a:t>‹#›</a:t>
            </a:fld>
            <a:endParaRPr lang="en-ZA" dirty="0"/>
          </a:p>
        </p:txBody>
      </p:sp>
      <p:sp>
        <p:nvSpPr>
          <p:cNvPr id="10" name="Rectangle 9" descr="Accent block left">
            <a:extLst>
              <a:ext uri="{FF2B5EF4-FFF2-40B4-BE49-F238E27FC236}">
                <a16:creationId xmlns:a16="http://schemas.microsoft.com/office/drawing/2014/main" id="{BBC0CAF5-0DE6-4BEA-824E-124A54A76AC6}"/>
              </a:ext>
              <a:ext uri="{C183D7F6-B498-43B3-948B-1728B52AA6E4}">
                <adec:decorative xmlns:adec="http://schemas.microsoft.com/office/drawing/2017/decorative" val="1"/>
              </a:ext>
            </a:extLst>
          </p:cNvPr>
          <p:cNvSpPr/>
          <p:nvPr userDrawn="1"/>
        </p:nvSpPr>
        <p:spPr>
          <a:xfrm>
            <a:off x="431800" y="2100317"/>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ZA" dirty="0"/>
          </a:p>
        </p:txBody>
      </p:sp>
      <p:sp>
        <p:nvSpPr>
          <p:cNvPr id="11" name="Rectangle 10" descr="Accent bar right&#10;">
            <a:extLst>
              <a:ext uri="{FF2B5EF4-FFF2-40B4-BE49-F238E27FC236}">
                <a16:creationId xmlns:a16="http://schemas.microsoft.com/office/drawing/2014/main" id="{ED008080-B2F5-441A-8B15-30AE86BBF943}"/>
              </a:ext>
              <a:ext uri="{C183D7F6-B498-43B3-948B-1728B52AA6E4}">
                <adec:decorative xmlns:adec="http://schemas.microsoft.com/office/drawing/2017/decorative" val="1"/>
              </a:ext>
            </a:extLst>
          </p:cNvPr>
          <p:cNvSpPr/>
          <p:nvPr userDrawn="1"/>
        </p:nvSpPr>
        <p:spPr>
          <a:xfrm>
            <a:off x="6299887" y="2100317"/>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ZA" dirty="0"/>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12192000" cy="6371350"/>
          </a:xfrm>
          <a:solidFill>
            <a:schemeClr val="bg1">
              <a:lumMod val="85000"/>
            </a:schemeClr>
          </a:solidFill>
        </p:spPr>
        <p:txBody>
          <a:bodyPr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ZA" dirty="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6096000" y="5359400"/>
            <a:ext cx="5664000" cy="565899"/>
          </a:xfrm>
          <a:solidFill>
            <a:schemeClr val="tx1"/>
          </a:solidFill>
        </p:spPr>
        <p:txBody>
          <a:bodyPr lIns="180000" tIns="180000" rIns="180000" bIns="180000" anchor="ctr"/>
          <a:lstStyle>
            <a:lvl1pPr marL="0" indent="0" algn="r">
              <a:buNone/>
              <a:defRPr>
                <a:solidFill>
                  <a:schemeClr val="bg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dirty="0"/>
              <a:t>Enter your caption</a:t>
            </a:r>
            <a:endParaRPr lang="en-ZA" dirty="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ZA" dirty="0"/>
              <a:t>Add a footer</a:t>
            </a:r>
          </a:p>
        </p:txBody>
      </p:sp>
      <p:sp>
        <p:nvSpPr>
          <p:cNvPr id="2" name="Slide Number Placeholder 1">
            <a:extLst>
              <a:ext uri="{FF2B5EF4-FFF2-40B4-BE49-F238E27FC236}">
                <a16:creationId xmlns:a16="http://schemas.microsoft.com/office/drawing/2014/main" id="{8B3D119C-DBF5-4B4F-BE38-7BD7B5C8A5D0}"/>
              </a:ext>
            </a:extLst>
          </p:cNvPr>
          <p:cNvSpPr>
            <a:spLocks noGrp="1"/>
          </p:cNvSpPr>
          <p:nvPr>
            <p:ph type="sldNum" sz="quarter" idx="15"/>
          </p:nvPr>
        </p:nvSpPr>
        <p:spPr/>
        <p:txBody>
          <a:bodyPr/>
          <a:lstStyle/>
          <a:p>
            <a:fld id="{19B51A1E-902D-48AF-9020-955120F399B6}" type="slidenum">
              <a:rPr lang="en-ZA" smtClean="0"/>
              <a:pPr/>
              <a:t>‹#›</a:t>
            </a:fld>
            <a:endParaRPr lang="en-ZA" dirty="0"/>
          </a:p>
        </p:txBody>
      </p:sp>
      <p:sp>
        <p:nvSpPr>
          <p:cNvPr id="5" name="Title 4">
            <a:extLst>
              <a:ext uri="{FF2B5EF4-FFF2-40B4-BE49-F238E27FC236}">
                <a16:creationId xmlns:a16="http://schemas.microsoft.com/office/drawing/2014/main" id="{7F8E7C83-06D7-4C5B-85B7-0E5713B4FAB3}"/>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102" cy="6804025"/>
          </a:xfrm>
          <a:solidFill>
            <a:schemeClr val="bg1">
              <a:lumMod val="85000"/>
            </a:schemeClr>
          </a:solidFill>
        </p:spPr>
        <p:txBody>
          <a:bodyPr tIns="0" anchor="ctr"/>
          <a:lstStyle>
            <a:lvl1pPr marL="0" indent="0" algn="ctr">
              <a:buNone/>
              <a:defRPr sz="1200" i="1">
                <a:latin typeface="Times New Roman" panose="02020603050405020304" pitchFamily="18" charset="0"/>
                <a:cs typeface="Times New Roman" panose="02020603050405020304" pitchFamily="18" charset="0"/>
              </a:defRPr>
            </a:lvl1pPr>
          </a:lstStyle>
          <a:p>
            <a:r>
              <a:rPr lang="en-ZA" dirty="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8458200" y="2798354"/>
            <a:ext cx="3733800" cy="1013684"/>
          </a:xfrm>
          <a:solidFill>
            <a:schemeClr val="bg1"/>
          </a:solidFill>
        </p:spPr>
        <p:txBody>
          <a:bodyPr vert="horz" lIns="180000" tIns="180000" rIns="252000" bIns="180000" rtlCol="0" anchor="t">
            <a:noAutofit/>
          </a:bodyPr>
          <a:lstStyle>
            <a:lvl1pPr algn="r">
              <a:defRPr lang="en-ZA" sz="6000" b="1" spc="-300" dirty="0"/>
            </a:lvl1pPr>
          </a:lstStyle>
          <a:p>
            <a:pPr lvl="0" algn="r"/>
            <a:r>
              <a:rPr lang="en-US" dirty="0"/>
              <a:t>Thank You</a:t>
            </a:r>
            <a:endParaRPr lang="en-ZA" dirty="0"/>
          </a:p>
        </p:txBody>
      </p:sp>
      <p:sp>
        <p:nvSpPr>
          <p:cNvPr id="9" name="Text Placeholder 5">
            <a:extLst>
              <a:ext uri="{FF2B5EF4-FFF2-40B4-BE49-F238E27FC236}">
                <a16:creationId xmlns:a16="http://schemas.microsoft.com/office/drawing/2014/main" id="{52FA7FC9-E40E-4144-84E4-34E3722E9A6D}"/>
              </a:ext>
            </a:extLst>
          </p:cNvPr>
          <p:cNvSpPr>
            <a:spLocks noGrp="1"/>
          </p:cNvSpPr>
          <p:nvPr>
            <p:ph type="body" sz="quarter" idx="15" hasCustomPrompt="1"/>
          </p:nvPr>
        </p:nvSpPr>
        <p:spPr>
          <a:xfrm>
            <a:off x="8458200" y="3957705"/>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dirty="0"/>
              <a:t>Full Name</a:t>
            </a:r>
            <a:endParaRPr lang="en-ZA" dirty="0"/>
          </a:p>
        </p:txBody>
      </p:sp>
      <p:sp>
        <p:nvSpPr>
          <p:cNvPr id="10" name="Text Placeholder 6">
            <a:extLst>
              <a:ext uri="{FF2B5EF4-FFF2-40B4-BE49-F238E27FC236}">
                <a16:creationId xmlns:a16="http://schemas.microsoft.com/office/drawing/2014/main" id="{97289182-4FE6-4A18-9775-4588D5801CF6}"/>
              </a:ext>
            </a:extLst>
          </p:cNvPr>
          <p:cNvSpPr>
            <a:spLocks noGrp="1"/>
          </p:cNvSpPr>
          <p:nvPr>
            <p:ph type="body" sz="quarter" idx="16" hasCustomPrompt="1"/>
          </p:nvPr>
        </p:nvSpPr>
        <p:spPr>
          <a:xfrm>
            <a:off x="8458200" y="4306722"/>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dirty="0"/>
              <a:t>Phone Number</a:t>
            </a:r>
            <a:endParaRPr lang="en-ZA" dirty="0"/>
          </a:p>
        </p:txBody>
      </p:sp>
      <p:sp>
        <p:nvSpPr>
          <p:cNvPr id="11" name="Text Placeholder 7">
            <a:extLst>
              <a:ext uri="{FF2B5EF4-FFF2-40B4-BE49-F238E27FC236}">
                <a16:creationId xmlns:a16="http://schemas.microsoft.com/office/drawing/2014/main" id="{BD4E94C7-6CAF-4FEE-9E02-D3D3A2AC5EAF}"/>
              </a:ext>
            </a:extLst>
          </p:cNvPr>
          <p:cNvSpPr>
            <a:spLocks noGrp="1"/>
          </p:cNvSpPr>
          <p:nvPr>
            <p:ph type="body" sz="quarter" idx="17" hasCustomPrompt="1"/>
          </p:nvPr>
        </p:nvSpPr>
        <p:spPr>
          <a:xfrm>
            <a:off x="8458200" y="4655739"/>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dirty="0"/>
              <a:t>Email or Social Media Handle</a:t>
            </a:r>
            <a:endParaRPr lang="en-ZA" dirty="0"/>
          </a:p>
        </p:txBody>
      </p:sp>
      <p:sp>
        <p:nvSpPr>
          <p:cNvPr id="12" name="Text Placeholder 8">
            <a:extLst>
              <a:ext uri="{FF2B5EF4-FFF2-40B4-BE49-F238E27FC236}">
                <a16:creationId xmlns:a16="http://schemas.microsoft.com/office/drawing/2014/main" id="{0DE421A3-3C59-48FC-BC3B-007ADFBEB4FE}"/>
              </a:ext>
            </a:extLst>
          </p:cNvPr>
          <p:cNvSpPr>
            <a:spLocks noGrp="1"/>
          </p:cNvSpPr>
          <p:nvPr>
            <p:ph type="body" sz="quarter" idx="18" hasCustomPrompt="1"/>
          </p:nvPr>
        </p:nvSpPr>
        <p:spPr>
          <a:xfrm>
            <a:off x="8458200" y="5004756"/>
            <a:ext cx="2910342" cy="316800"/>
          </a:xfrm>
          <a:solidFill>
            <a:schemeClr val="tx1">
              <a:lumMod val="75000"/>
              <a:lumOff val="25000"/>
            </a:schemeClr>
          </a:solidFill>
        </p:spPr>
        <p:txBody>
          <a:bodyPr rIns="7200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a:r>
              <a:rPr lang="en-US" dirty="0"/>
              <a:t>Company Website</a:t>
            </a:r>
            <a:endParaRPr lang="en-ZA"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8458200" y="2685912"/>
            <a:ext cx="3733800"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5" name="Slide Number Placeholder 4">
            <a:extLst>
              <a:ext uri="{FF2B5EF4-FFF2-40B4-BE49-F238E27FC236}">
                <a16:creationId xmlns:a16="http://schemas.microsoft.com/office/drawing/2014/main" id="{222FB6A7-1E80-487C-93E6-DCAA8751EF21}"/>
              </a:ext>
            </a:extLst>
          </p:cNvPr>
          <p:cNvSpPr>
            <a:spLocks noGrp="1"/>
          </p:cNvSpPr>
          <p:nvPr>
            <p:ph type="sldNum" sz="quarter" idx="20"/>
          </p:nvPr>
        </p:nvSpPr>
        <p:spPr/>
        <p:txBody>
          <a:bodyPr/>
          <a:lstStyle/>
          <a:p>
            <a:fld id="{19B51A1E-902D-48AF-9020-955120F399B6}" type="slidenum">
              <a:rPr lang="en-ZA" smtClean="0"/>
              <a:pPr/>
              <a:t>‹#›</a:t>
            </a:fld>
            <a:endParaRPr lang="en-ZA" dirty="0"/>
          </a:p>
        </p:txBody>
      </p:sp>
    </p:spTree>
    <p:extLst>
      <p:ext uri="{BB962C8B-B14F-4D97-AF65-F5344CB8AC3E}">
        <p14:creationId xmlns:p14="http://schemas.microsoft.com/office/powerpoint/2010/main" val="2049663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ub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ZA" dirty="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dirty="0"/>
              <a:t>Subtitle</a:t>
            </a:r>
            <a:endParaRPr lang="en-ZA" dirty="0"/>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ZA"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ZA" smtClean="0"/>
              <a:pPr/>
              <a:t>‹#›</a:t>
            </a:fld>
            <a:endParaRPr lang="en-ZA" dirty="0"/>
          </a:p>
        </p:txBody>
      </p:sp>
    </p:spTree>
    <p:extLst>
      <p:ext uri="{BB962C8B-B14F-4D97-AF65-F5344CB8AC3E}">
        <p14:creationId xmlns:p14="http://schemas.microsoft.com/office/powerpoint/2010/main" val="173450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ZA" dirty="0"/>
              <a:t>Click to edit page title</a:t>
            </a:r>
          </a:p>
        </p:txBody>
      </p:sp>
      <p:sp>
        <p:nvSpPr>
          <p:cNvPr id="7" name="Subtitle 2">
            <a:extLst>
              <a:ext uri="{FF2B5EF4-FFF2-40B4-BE49-F238E27FC236}">
                <a16:creationId xmlns:a16="http://schemas.microsoft.com/office/drawing/2014/main" id="{7DEBF36F-ADC5-48FF-BFAF-3BED06924FD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dirty="0"/>
              <a:t>Subtitle</a:t>
            </a:r>
            <a:endParaRPr lang="en-ZA" dirty="0"/>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2000"/>
            <a:ext cx="5472000" cy="468000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6" name="Text Placeholder 4">
            <a:extLst>
              <a:ext uri="{FF2B5EF4-FFF2-40B4-BE49-F238E27FC236}">
                <a16:creationId xmlns:a16="http://schemas.microsoft.com/office/drawing/2014/main" id="{7867C73D-EE16-41D1-B7CE-A35C765E3B8D}"/>
              </a:ext>
            </a:extLst>
          </p:cNvPr>
          <p:cNvSpPr>
            <a:spLocks noGrp="1"/>
          </p:cNvSpPr>
          <p:nvPr>
            <p:ph type="body" sz="quarter" idx="12"/>
          </p:nvPr>
        </p:nvSpPr>
        <p:spPr>
          <a:xfrm>
            <a:off x="6299887" y="1511250"/>
            <a:ext cx="5472113" cy="46800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ZA"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ZA" smtClean="0"/>
              <a:pPr/>
              <a:t>‹#›</a:t>
            </a:fld>
            <a:endParaRPr lang="en-ZA" dirty="0"/>
          </a:p>
        </p:txBody>
      </p:sp>
    </p:spTree>
    <p:extLst>
      <p:ext uri="{BB962C8B-B14F-4D97-AF65-F5344CB8AC3E}">
        <p14:creationId xmlns:p14="http://schemas.microsoft.com/office/powerpoint/2010/main" val="891552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ZA" dirty="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dirty="0"/>
              <a:t>Subtitle</a:t>
            </a:r>
            <a:endParaRPr lang="en-ZA" dirty="0"/>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511476"/>
            <a:ext cx="3600450" cy="467924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511475"/>
            <a:ext cx="3600450" cy="46792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a:lstStyle/>
          <a:p>
            <a:r>
              <a:rPr lang="en-ZA" dirty="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a:lstStyle/>
          <a:p>
            <a:fld id="{19B51A1E-902D-48AF-9020-955120F399B6}" type="slidenum">
              <a:rPr lang="en-ZA" smtClean="0"/>
              <a:pPr/>
              <a:t>‹#›</a:t>
            </a:fld>
            <a:endParaRPr lang="en-ZA" dirty="0"/>
          </a:p>
        </p:txBody>
      </p:sp>
    </p:spTree>
    <p:extLst>
      <p:ext uri="{BB962C8B-B14F-4D97-AF65-F5344CB8AC3E}">
        <p14:creationId xmlns:p14="http://schemas.microsoft.com/office/powerpoint/2010/main" val="2654388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ZA" dirty="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dirty="0"/>
              <a:t>Subtitle</a:t>
            </a:r>
            <a:endParaRPr lang="en-ZA" dirty="0"/>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a:lstStyle/>
          <a:p>
            <a:r>
              <a:rPr lang="en-ZA" dirty="0"/>
              <a:t>Add a footer</a:t>
            </a:r>
          </a:p>
        </p:txBody>
      </p:sp>
      <p:sp>
        <p:nvSpPr>
          <p:cNvPr id="6" name="Slide Number Placeholder 5">
            <a:extLst>
              <a:ext uri="{FF2B5EF4-FFF2-40B4-BE49-F238E27FC236}">
                <a16:creationId xmlns:a16="http://schemas.microsoft.com/office/drawing/2014/main" id="{009ABD5E-B8F1-4246-B167-09138760AD7D}"/>
              </a:ext>
            </a:extLst>
          </p:cNvPr>
          <p:cNvSpPr>
            <a:spLocks noGrp="1"/>
          </p:cNvSpPr>
          <p:nvPr>
            <p:ph type="sldNum" sz="quarter" idx="33"/>
          </p:nvPr>
        </p:nvSpPr>
        <p:spPr/>
        <p:txBody>
          <a:bodyPr/>
          <a:lstStyle/>
          <a:p>
            <a:fld id="{19B51A1E-902D-48AF-9020-955120F399B6}" type="slidenum">
              <a:rPr lang="en-ZA" smtClean="0"/>
              <a:pPr/>
              <a:t>‹#›</a:t>
            </a:fld>
            <a:endParaRPr lang="en-ZA" dirty="0"/>
          </a:p>
        </p:txBody>
      </p:sp>
    </p:spTree>
    <p:extLst>
      <p:ext uri="{BB962C8B-B14F-4D97-AF65-F5344CB8AC3E}">
        <p14:creationId xmlns:p14="http://schemas.microsoft.com/office/powerpoint/2010/main" val="9748372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a:r>
              <a:rPr lang="en-US" dirty="0"/>
              <a:t>Click to edit presentation title</a:t>
            </a:r>
            <a:endParaRPr lang="en-ZA" dirty="0"/>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a:r>
              <a:rPr lang="en-US"/>
              <a:t>Click to edit Master subtitle style</a:t>
            </a:r>
            <a:endParaRPr lang="en-ZA"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Tree>
    <p:extLst>
      <p:ext uri="{BB962C8B-B14F-4D97-AF65-F5344CB8AC3E}">
        <p14:creationId xmlns:p14="http://schemas.microsoft.com/office/powerpoint/2010/main" val="8577601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a:lstStyle>
            <a:lvl1pPr>
              <a:defRPr sz="6000" b="1" spc="-300">
                <a:solidFill>
                  <a:schemeClr val="tx1">
                    <a:lumMod val="75000"/>
                    <a:lumOff val="25000"/>
                  </a:schemeClr>
                </a:solidFill>
                <a:latin typeface="+mj-lt"/>
              </a:defRPr>
            </a:lvl1pPr>
          </a:lstStyle>
          <a:p>
            <a:r>
              <a:rPr lang="en-ZA" dirty="0"/>
              <a:t>Click to edit section divider</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a:lstStyle/>
          <a:p>
            <a:r>
              <a:rPr lang="en-ZA" dirty="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ZA" dirty="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a:lstStyle/>
          <a:p>
            <a:fld id="{19B51A1E-902D-48AF-9020-955120F399B6}" type="slidenum">
              <a:rPr lang="en-ZA" smtClean="0"/>
              <a:pPr/>
              <a:t>‹#›</a:t>
            </a:fld>
            <a:endParaRPr lang="en-ZA" dirty="0"/>
          </a:p>
        </p:txBody>
      </p:sp>
      <p:sp>
        <p:nvSpPr>
          <p:cNvPr id="11" name="Text Placeholder 2">
            <a:extLst>
              <a:ext uri="{FF2B5EF4-FFF2-40B4-BE49-F238E27FC236}">
                <a16:creationId xmlns:a16="http://schemas.microsoft.com/office/drawing/2014/main" id="{14B95064-E6BF-43CD-ACBD-6363E8D9BF6A}"/>
              </a:ext>
            </a:extLst>
          </p:cNvPr>
          <p:cNvSpPr>
            <a:spLocks noGrp="1"/>
          </p:cNvSpPr>
          <p:nvPr>
            <p:ph type="body" idx="1"/>
          </p:nvPr>
        </p:nvSpPr>
        <p:spPr>
          <a:xfrm>
            <a:off x="0" y="4114627"/>
            <a:ext cx="5956300" cy="1095056"/>
          </a:xfrm>
          <a:solidFill>
            <a:schemeClr val="tx1">
              <a:alpha val="80000"/>
            </a:schemeClr>
          </a:solidFill>
        </p:spPr>
        <p:txBody>
          <a:bodyPr vert="horz" lIns="252000" tIns="180000" rIns="180000" bIns="180000" rtlCol="0">
            <a:noAutofit/>
          </a:bodyPr>
          <a:lstStyle>
            <a:lvl1pPr marL="0" indent="0" algn="l">
              <a:buNone/>
              <a:defRPr lang="en-US">
                <a:solidFill>
                  <a:schemeClr val="bg1"/>
                </a:solidFill>
              </a:defRPr>
            </a:lvl1pPr>
          </a:lstStyle>
          <a:p>
            <a:pPr marL="266700" lvl="0" indent="-266700"/>
            <a:r>
              <a:rPr lang="en-US"/>
              <a:t>Edit Master text styles</a:t>
            </a:r>
          </a:p>
        </p:txBody>
      </p:sp>
    </p:spTree>
    <p:extLst>
      <p:ext uri="{BB962C8B-B14F-4D97-AF65-F5344CB8AC3E}">
        <p14:creationId xmlns:p14="http://schemas.microsoft.com/office/powerpoint/2010/main" val="39825637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ZA" dirty="0"/>
              <a:t>Click to edit page 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008000"/>
            <a:ext cx="11328000" cy="5183250"/>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ZA" dirty="0"/>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a:lstStyle/>
          <a:p>
            <a:r>
              <a:rPr lang="en-ZA" dirty="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a:lstStyle/>
          <a:p>
            <a:fld id="{19B51A1E-902D-48AF-9020-955120F399B6}" type="slidenum">
              <a:rPr lang="en-ZA" smtClean="0"/>
              <a:pPr/>
              <a:t>‹#›</a:t>
            </a:fld>
            <a:endParaRPr lang="en-ZA" dirty="0"/>
          </a:p>
        </p:txBody>
      </p:sp>
    </p:spTree>
    <p:extLst>
      <p:ext uri="{BB962C8B-B14F-4D97-AF65-F5344CB8AC3E}">
        <p14:creationId xmlns:p14="http://schemas.microsoft.com/office/powerpoint/2010/main" val="9762075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ZA" dirty="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ZA"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ZA" smtClean="0"/>
              <a:pPr/>
              <a:t>‹#›</a:t>
            </a:fld>
            <a:endParaRPr lang="en-ZA" dirty="0"/>
          </a:p>
        </p:txBody>
      </p:sp>
      <p:sp>
        <p:nvSpPr>
          <p:cNvPr id="9" name="Content Placeholder 3">
            <a:extLst>
              <a:ext uri="{FF2B5EF4-FFF2-40B4-BE49-F238E27FC236}">
                <a16:creationId xmlns:a16="http://schemas.microsoft.com/office/drawing/2014/main" id="{EE1E0B79-3CC8-4DCF-8AEC-AC43BC9A3048}"/>
              </a:ext>
            </a:extLst>
          </p:cNvPr>
          <p:cNvSpPr>
            <a:spLocks noGrp="1"/>
          </p:cNvSpPr>
          <p:nvPr>
            <p:ph sz="half" idx="2"/>
          </p:nvPr>
        </p:nvSpPr>
        <p:spPr>
          <a:xfrm>
            <a:off x="6311886" y="1007250"/>
            <a:ext cx="5460114" cy="51697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Content Placeholder 2">
            <a:extLst>
              <a:ext uri="{FF2B5EF4-FFF2-40B4-BE49-F238E27FC236}">
                <a16:creationId xmlns:a16="http://schemas.microsoft.com/office/drawing/2014/main" id="{15546508-E26C-46CD-8939-D20E71BF4ED7}"/>
              </a:ext>
            </a:extLst>
          </p:cNvPr>
          <p:cNvSpPr>
            <a:spLocks noGrp="1"/>
          </p:cNvSpPr>
          <p:nvPr>
            <p:ph sz="half" idx="1"/>
          </p:nvPr>
        </p:nvSpPr>
        <p:spPr>
          <a:xfrm>
            <a:off x="431999" y="1007250"/>
            <a:ext cx="5448115" cy="51697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155533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a:lstStyle>
            <a:lvl1pPr>
              <a:defRPr>
                <a:solidFill>
                  <a:schemeClr val="tx1">
                    <a:lumMod val="75000"/>
                    <a:lumOff val="25000"/>
                  </a:schemeClr>
                </a:solidFill>
              </a:defRPr>
            </a:lvl1pPr>
          </a:lstStyle>
          <a:p>
            <a:r>
              <a:rPr lang="en-ZA" dirty="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ZA"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ZA" smtClean="0"/>
              <a:pPr/>
              <a:t>‹#›</a:t>
            </a:fld>
            <a:endParaRPr lang="en-ZA"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016231"/>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ZA" dirty="0"/>
          </a:p>
        </p:txBody>
      </p:sp>
      <p:sp>
        <p:nvSpPr>
          <p:cNvPr id="12" name="Rectangle 11" descr="Accent bar right&#10;">
            <a:extLst>
              <a:ext uri="{FF2B5EF4-FFF2-40B4-BE49-F238E27FC236}">
                <a16:creationId xmlns:a16="http://schemas.microsoft.com/office/drawing/2014/main" id="{3E8A46E0-47C2-4441-B7DD-F621A80F1FC8}"/>
              </a:ext>
              <a:ext uri="{C183D7F6-B498-43B3-948B-1728B52AA6E4}">
                <adec:decorative xmlns:adec="http://schemas.microsoft.com/office/drawing/2017/decorative" val="1"/>
              </a:ext>
            </a:extLst>
          </p:cNvPr>
          <p:cNvSpPr/>
          <p:nvPr userDrawn="1"/>
        </p:nvSpPr>
        <p:spPr>
          <a:xfrm>
            <a:off x="6299887" y="1016231"/>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ZA" dirty="0"/>
          </a:p>
        </p:txBody>
      </p:sp>
      <p:sp>
        <p:nvSpPr>
          <p:cNvPr id="14" name="Text Placeholder 2">
            <a:extLst>
              <a:ext uri="{FF2B5EF4-FFF2-40B4-BE49-F238E27FC236}">
                <a16:creationId xmlns:a16="http://schemas.microsoft.com/office/drawing/2014/main" id="{D902C307-6561-4E11-9899-1F34830AE8AB}"/>
              </a:ext>
            </a:extLst>
          </p:cNvPr>
          <p:cNvSpPr>
            <a:spLocks noGrp="1"/>
          </p:cNvSpPr>
          <p:nvPr>
            <p:ph type="body" idx="1"/>
          </p:nvPr>
        </p:nvSpPr>
        <p:spPr>
          <a:xfrm>
            <a:off x="431800" y="1224128"/>
            <a:ext cx="5448115"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4">
            <a:extLst>
              <a:ext uri="{FF2B5EF4-FFF2-40B4-BE49-F238E27FC236}">
                <a16:creationId xmlns:a16="http://schemas.microsoft.com/office/drawing/2014/main" id="{CD73439B-6B1B-47C5-B2B0-409015FB3398}"/>
              </a:ext>
            </a:extLst>
          </p:cNvPr>
          <p:cNvSpPr>
            <a:spLocks noGrp="1"/>
          </p:cNvSpPr>
          <p:nvPr>
            <p:ph type="body" sz="quarter" idx="3"/>
          </p:nvPr>
        </p:nvSpPr>
        <p:spPr>
          <a:xfrm>
            <a:off x="6312086" y="1224128"/>
            <a:ext cx="5447914" cy="35877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7" name="Content Placeholder 5">
            <a:extLst>
              <a:ext uri="{FF2B5EF4-FFF2-40B4-BE49-F238E27FC236}">
                <a16:creationId xmlns:a16="http://schemas.microsoft.com/office/drawing/2014/main" id="{12AC6878-44C6-4445-A225-70C0DC482EDF}"/>
              </a:ext>
            </a:extLst>
          </p:cNvPr>
          <p:cNvSpPr>
            <a:spLocks noGrp="1"/>
          </p:cNvSpPr>
          <p:nvPr>
            <p:ph sz="quarter" idx="4"/>
          </p:nvPr>
        </p:nvSpPr>
        <p:spPr>
          <a:xfrm>
            <a:off x="6299886" y="1955731"/>
            <a:ext cx="5447914" cy="42339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8" name="Content Placeholder 3">
            <a:extLst>
              <a:ext uri="{FF2B5EF4-FFF2-40B4-BE49-F238E27FC236}">
                <a16:creationId xmlns:a16="http://schemas.microsoft.com/office/drawing/2014/main" id="{6D675DA8-374F-4915-973A-53612A41FFC1}"/>
              </a:ext>
            </a:extLst>
          </p:cNvPr>
          <p:cNvSpPr>
            <a:spLocks noGrp="1"/>
          </p:cNvSpPr>
          <p:nvPr>
            <p:ph sz="half" idx="2"/>
          </p:nvPr>
        </p:nvSpPr>
        <p:spPr>
          <a:xfrm>
            <a:off x="431800" y="1943031"/>
            <a:ext cx="5447914" cy="42466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2531509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ZA" dirty="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ZA"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ZA" smtClean="0"/>
              <a:pPr/>
              <a:t>‹#›</a:t>
            </a:fld>
            <a:endParaRPr lang="en-ZA"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ZA" dirty="0"/>
          </a:p>
        </p:txBody>
      </p:sp>
      <p:sp>
        <p:nvSpPr>
          <p:cNvPr id="14" name="Content Placeholder 2">
            <a:extLst>
              <a:ext uri="{FF2B5EF4-FFF2-40B4-BE49-F238E27FC236}">
                <a16:creationId xmlns:a16="http://schemas.microsoft.com/office/drawing/2014/main" id="{85B68CA9-AC4C-4D15-9BA1-A9F1AC5606DA}"/>
              </a:ext>
            </a:extLst>
          </p:cNvPr>
          <p:cNvSpPr>
            <a:spLocks noGrp="1"/>
          </p:cNvSpPr>
          <p:nvPr>
            <p:ph idx="1"/>
          </p:nvPr>
        </p:nvSpPr>
        <p:spPr>
          <a:xfrm>
            <a:off x="4788816" y="432001"/>
            <a:ext cx="6971184" cy="5429050"/>
          </a:xfrm>
        </p:spPr>
        <p:txBody>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5" name="Text Placeholder 3">
            <a:extLst>
              <a:ext uri="{FF2B5EF4-FFF2-40B4-BE49-F238E27FC236}">
                <a16:creationId xmlns:a16="http://schemas.microsoft.com/office/drawing/2014/main" id="{29B24D8A-D8A5-4F57-A260-A4CF75FCB3BD}"/>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8014327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3932037" cy="1411276"/>
          </a:xfrm>
        </p:spPr>
        <p:txBody>
          <a:bodyPr anchor="b"/>
          <a:lstStyle>
            <a:lvl1pPr>
              <a:defRPr>
                <a:solidFill>
                  <a:schemeClr val="tx1">
                    <a:lumMod val="75000"/>
                    <a:lumOff val="25000"/>
                  </a:schemeClr>
                </a:solidFill>
              </a:defRPr>
            </a:lvl1pPr>
          </a:lstStyle>
          <a:p>
            <a:r>
              <a:rPr lang="en-ZA" dirty="0"/>
              <a:t>Click to edit page title</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a:lstStyle/>
          <a:p>
            <a:r>
              <a:rPr lang="en-ZA" dirty="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a:lstStyle/>
          <a:p>
            <a:fld id="{19B51A1E-902D-48AF-9020-955120F399B6}" type="slidenum">
              <a:rPr lang="en-ZA" smtClean="0"/>
              <a:pPr/>
              <a:t>‹#›</a:t>
            </a:fld>
            <a:endParaRPr lang="en-ZA" dirty="0"/>
          </a:p>
        </p:txBody>
      </p:sp>
      <p:sp>
        <p:nvSpPr>
          <p:cNvPr id="11" name="Rectangle 10" descr="Accent block left">
            <a:extLst>
              <a:ext uri="{FF2B5EF4-FFF2-40B4-BE49-F238E27FC236}">
                <a16:creationId xmlns:a16="http://schemas.microsoft.com/office/drawing/2014/main" id="{48A1A904-FE62-4BE3-BAE9-0EEAE7B1E38C}"/>
              </a:ext>
              <a:ext uri="{C183D7F6-B498-43B3-948B-1728B52AA6E4}">
                <adec:decorative xmlns:adec="http://schemas.microsoft.com/office/drawing/2017/decorative" val="1"/>
              </a:ext>
            </a:extLst>
          </p:cNvPr>
          <p:cNvSpPr/>
          <p:nvPr userDrawn="1"/>
        </p:nvSpPr>
        <p:spPr>
          <a:xfrm>
            <a:off x="431800" y="1892926"/>
            <a:ext cx="1984175" cy="11482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ZA" dirty="0"/>
          </a:p>
        </p:txBody>
      </p:sp>
      <p:sp>
        <p:nvSpPr>
          <p:cNvPr id="9" name="Text Placeholder 3">
            <a:extLst>
              <a:ext uri="{FF2B5EF4-FFF2-40B4-BE49-F238E27FC236}">
                <a16:creationId xmlns:a16="http://schemas.microsoft.com/office/drawing/2014/main" id="{3E50A411-2E68-4F4D-B4BC-62E87C633658}"/>
              </a:ext>
            </a:extLst>
          </p:cNvPr>
          <p:cNvSpPr>
            <a:spLocks noGrp="1"/>
          </p:cNvSpPr>
          <p:nvPr>
            <p:ph type="body" sz="half" idx="2"/>
          </p:nvPr>
        </p:nvSpPr>
        <p:spPr>
          <a:xfrm>
            <a:off x="4320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10" name="Picture Placeholder 2">
            <a:extLst>
              <a:ext uri="{FF2B5EF4-FFF2-40B4-BE49-F238E27FC236}">
                <a16:creationId xmlns:a16="http://schemas.microsoft.com/office/drawing/2014/main" id="{2FBF39A8-0BD5-48FD-9993-F595D4F727C1}"/>
              </a:ext>
            </a:extLst>
          </p:cNvPr>
          <p:cNvSpPr>
            <a:spLocks noGrp="1"/>
          </p:cNvSpPr>
          <p:nvPr>
            <p:ph type="pic" idx="1"/>
          </p:nvPr>
        </p:nvSpPr>
        <p:spPr>
          <a:xfrm>
            <a:off x="4788816" y="432001"/>
            <a:ext cx="6971184" cy="54290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Tree>
    <p:extLst>
      <p:ext uri="{BB962C8B-B14F-4D97-AF65-F5344CB8AC3E}">
        <p14:creationId xmlns:p14="http://schemas.microsoft.com/office/powerpoint/2010/main" val="204063337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and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a:lstStyle>
            <a:lvl1pPr>
              <a:defRPr>
                <a:solidFill>
                  <a:schemeClr val="tx1">
                    <a:lumMod val="75000"/>
                    <a:lumOff val="25000"/>
                  </a:schemeClr>
                </a:solidFill>
              </a:defRPr>
            </a:lvl1pPr>
          </a:lstStyle>
          <a:p>
            <a:r>
              <a:rPr lang="en-ZA" dirty="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a:r>
              <a:rPr lang="en-US" dirty="0"/>
              <a:t>Subtitle</a:t>
            </a:r>
            <a:endParaRPr lang="en-ZA" dirty="0"/>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a:lstStyle/>
          <a:p>
            <a:r>
              <a:rPr lang="en-ZA" dirty="0"/>
              <a:t>Add a footer</a:t>
            </a:r>
          </a:p>
        </p:txBody>
      </p:sp>
      <p:sp>
        <p:nvSpPr>
          <p:cNvPr id="4" name="Slide Number Placeholder 3">
            <a:extLst>
              <a:ext uri="{FF2B5EF4-FFF2-40B4-BE49-F238E27FC236}">
                <a16:creationId xmlns:a16="http://schemas.microsoft.com/office/drawing/2014/main" id="{853CF994-8B2C-443F-B695-7378DD360DAA}"/>
              </a:ext>
            </a:extLst>
          </p:cNvPr>
          <p:cNvSpPr>
            <a:spLocks noGrp="1"/>
          </p:cNvSpPr>
          <p:nvPr>
            <p:ph type="sldNum" sz="quarter" idx="33"/>
          </p:nvPr>
        </p:nvSpPr>
        <p:spPr/>
        <p:txBody>
          <a:bodyPr/>
          <a:lstStyle/>
          <a:p>
            <a:fld id="{19B51A1E-902D-48AF-9020-955120F399B6}" type="slidenum">
              <a:rPr lang="en-ZA" smtClean="0"/>
              <a:pPr/>
              <a:t>‹#›</a:t>
            </a:fld>
            <a:endParaRPr lang="en-ZA" dirty="0"/>
          </a:p>
        </p:txBody>
      </p:sp>
    </p:spTree>
    <p:extLst>
      <p:ext uri="{BB962C8B-B14F-4D97-AF65-F5344CB8AC3E}">
        <p14:creationId xmlns:p14="http://schemas.microsoft.com/office/powerpoint/2010/main" val="150585527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ZA"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ZA" smtClean="0"/>
              <a:pPr/>
              <a:t>‹#›</a:t>
            </a:fld>
            <a:endParaRPr lang="en-ZA" dirty="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1397670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a:lstStyle/>
          <a:p>
            <a:r>
              <a:rPr lang="en-ZA" dirty="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a:lstStyle/>
          <a:p>
            <a:fld id="{19B51A1E-902D-48AF-9020-955120F399B6}" type="slidenum">
              <a:rPr lang="en-ZA" smtClean="0"/>
              <a:pPr/>
              <a:t>‹#›</a:t>
            </a:fld>
            <a:endParaRPr lang="en-ZA" dirty="0"/>
          </a:p>
        </p:txBody>
      </p:sp>
    </p:spTree>
    <p:extLst>
      <p:ext uri="{BB962C8B-B14F-4D97-AF65-F5344CB8AC3E}">
        <p14:creationId xmlns:p14="http://schemas.microsoft.com/office/powerpoint/2010/main" val="3900433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EB0D177-9AA4-42F4-9CD7-CD206217CA6D}"/>
              </a:ext>
            </a:extLst>
          </p:cNvPr>
          <p:cNvSpPr/>
          <p:nvPr userDrawn="1"/>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8" name="Rectangle 27">
            <a:extLst>
              <a:ext uri="{FF2B5EF4-FFF2-40B4-BE49-F238E27FC236}">
                <a16:creationId xmlns:a16="http://schemas.microsoft.com/office/drawing/2014/main" id="{C825DB53-D610-4A40-AFDC-EBC47DB613CE}"/>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31" name="Freeform: Shape 30">
            <a:extLst>
              <a:ext uri="{FF2B5EF4-FFF2-40B4-BE49-F238E27FC236}">
                <a16:creationId xmlns:a16="http://schemas.microsoft.com/office/drawing/2014/main" id="{C2B9A6A4-83D0-40B1-8B15-964C84BF0705}"/>
              </a:ext>
            </a:extLst>
          </p:cNvPr>
          <p:cNvSpPr/>
          <p:nvPr userDrawn="1"/>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8000" cy="432000"/>
          </a:xfrm>
          <a:prstGeom prst="rect">
            <a:avLst/>
          </a:prstGeom>
        </p:spPr>
        <p:txBody>
          <a:bodyPr vert="horz" lIns="0" tIns="0" rIns="0" bIns="0" rtlCol="0" anchor="ctr">
            <a:noAutofit/>
          </a:bodyPr>
          <a:lstStyle/>
          <a:p>
            <a:r>
              <a:rPr lang="en-US" dirty="0"/>
              <a:t>Click to edit page title</a:t>
            </a:r>
            <a:endParaRPr lang="en-ZA" dirty="0"/>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11328000" cy="4679250"/>
          </a:xfrm>
          <a:prstGeom prst="rect">
            <a:avLst/>
          </a:prstGeom>
        </p:spPr>
        <p:txBody>
          <a:bodyPr vert="horz" lIns="0" tIns="0" rIns="0" bIns="0" rtlCol="0">
            <a:no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ZA" dirty="0"/>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439820"/>
            <a:ext cx="5664000" cy="295062"/>
          </a:xfrm>
          <a:prstGeom prst="rect">
            <a:avLst/>
          </a:prstGeom>
          <a:noFill/>
        </p:spPr>
        <p:txBody>
          <a:bodyPr vert="horz" lIns="0" tIns="0" rIns="0" bIns="0" rtlCol="0" anchor="ctr"/>
          <a:lstStyle>
            <a:lvl1pPr algn="l">
              <a:defRPr sz="1200">
                <a:solidFill>
                  <a:schemeClr val="tx1">
                    <a:lumMod val="75000"/>
                    <a:lumOff val="25000"/>
                  </a:schemeClr>
                </a:solidFill>
              </a:defRPr>
            </a:lvl1pPr>
          </a:lstStyle>
          <a:p>
            <a:r>
              <a:rPr lang="en-ZA" dirty="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60000" y="6371351"/>
            <a:ext cx="432000" cy="432000"/>
          </a:xfrm>
          <a:prstGeom prst="rect">
            <a:avLst/>
          </a:prstGeom>
          <a:solidFill>
            <a:schemeClr val="tx1">
              <a:lumMod val="75000"/>
              <a:lumOff val="25000"/>
            </a:schemeClr>
          </a:solidFill>
        </p:spPr>
        <p:txBody>
          <a:bodyPr vert="horz" lIns="0" tIns="0" rIns="0" bIns="0" rtlCol="0" anchor="ctr"/>
          <a:lstStyle>
            <a:lvl1pPr algn="ctr">
              <a:defRPr sz="1200">
                <a:solidFill>
                  <a:schemeClr val="bg1"/>
                </a:solidFill>
                <a:latin typeface="+mj-lt"/>
              </a:defRPr>
            </a:lvl1pPr>
          </a:lstStyle>
          <a:p>
            <a:fld id="{19B51A1E-902D-48AF-9020-955120F399B6}" type="slidenum">
              <a:rPr lang="en-ZA" smtClean="0"/>
              <a:pPr/>
              <a:t>‹#›</a:t>
            </a:fld>
            <a:endParaRPr lang="en-ZA" dirty="0"/>
          </a:p>
        </p:txBody>
      </p:sp>
      <p:sp>
        <p:nvSpPr>
          <p:cNvPr id="4" name="TextBox 3">
            <a:extLst>
              <a:ext uri="{FF2B5EF4-FFF2-40B4-BE49-F238E27FC236}">
                <a16:creationId xmlns:a16="http://schemas.microsoft.com/office/drawing/2014/main" id="{34FDC6F9-37F9-4E25-AECA-D307B8421C73}"/>
              </a:ext>
            </a:extLst>
          </p:cNvPr>
          <p:cNvSpPr txBox="1"/>
          <p:nvPr userDrawn="1"/>
        </p:nvSpPr>
        <p:spPr>
          <a:xfrm>
            <a:off x="10243100" y="6422491"/>
            <a:ext cx="1053900" cy="380860"/>
          </a:xfrm>
          <a:prstGeom prst="rect">
            <a:avLst/>
          </a:prstGeom>
          <a:noFill/>
        </p:spPr>
        <p:txBody>
          <a:bodyPr wrap="square" tIns="108000" bIns="0" rtlCol="0" anchor="ctr">
            <a:spAutoFit/>
          </a:bodyPr>
          <a:lstStyle/>
          <a:p>
            <a:pPr algn="r">
              <a:lnSpc>
                <a:spcPts val="1000"/>
              </a:lnSpc>
            </a:pPr>
            <a:r>
              <a:rPr lang="en-ZA" sz="2500" b="1" i="0" spc="-100" baseline="0" dirty="0">
                <a:solidFill>
                  <a:schemeClr val="accent1"/>
                </a:solidFill>
                <a:latin typeface="+mj-lt"/>
              </a:rPr>
              <a:t>TREY</a:t>
            </a:r>
            <a:r>
              <a:rPr lang="en-ZA" sz="1600" b="1" i="0" spc="-100" baseline="0" dirty="0">
                <a:solidFill>
                  <a:schemeClr val="accent1"/>
                </a:solidFill>
                <a:latin typeface="+mj-lt"/>
              </a:rPr>
              <a:t> </a:t>
            </a:r>
            <a:br>
              <a:rPr lang="en-ZA" sz="1600" b="1" i="0" spc="-100" baseline="0" dirty="0">
                <a:solidFill>
                  <a:schemeClr val="accent1"/>
                </a:solidFill>
                <a:latin typeface="+mj-lt"/>
              </a:rPr>
            </a:br>
            <a:r>
              <a:rPr lang="en-ZA" sz="1200" b="0" i="0" spc="140" baseline="0" dirty="0">
                <a:solidFill>
                  <a:schemeClr val="tx1">
                    <a:lumMod val="75000"/>
                    <a:lumOff val="25000"/>
                  </a:schemeClr>
                </a:solidFill>
                <a:latin typeface="+mj-lt"/>
              </a:rPr>
              <a:t>research</a:t>
            </a:r>
          </a:p>
        </p:txBody>
      </p:sp>
      <p:sp>
        <p:nvSpPr>
          <p:cNvPr id="9" name="Rectangle 8">
            <a:extLst>
              <a:ext uri="{FF2B5EF4-FFF2-40B4-BE49-F238E27FC236}">
                <a16:creationId xmlns:a16="http://schemas.microsoft.com/office/drawing/2014/main" id="{4BC39664-EB8B-4A32-915A-D4308F79277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sp>
        <p:nvSpPr>
          <p:cNvPr id="29" name="Rectangle 28">
            <a:extLst>
              <a:ext uri="{FF2B5EF4-FFF2-40B4-BE49-F238E27FC236}">
                <a16:creationId xmlns:a16="http://schemas.microsoft.com/office/drawing/2014/main" id="{9B49670D-8F18-44A8-B217-67B412095C0D}"/>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ZA" dirty="0"/>
          </a:p>
        </p:txBody>
      </p:sp>
      <p:cxnSp>
        <p:nvCxnSpPr>
          <p:cNvPr id="18" name="Straight Connector 17">
            <a:extLst>
              <a:ext uri="{FF2B5EF4-FFF2-40B4-BE49-F238E27FC236}">
                <a16:creationId xmlns:a16="http://schemas.microsoft.com/office/drawing/2014/main" id="{030FA059-EC32-4FFF-9673-48849B2FA43A}"/>
              </a:ext>
            </a:extLst>
          </p:cNvPr>
          <p:cNvCxnSpPr>
            <a:cxnSpLocks/>
          </p:cNvCxnSpPr>
          <p:nvPr userDrawn="1"/>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58" r:id="rId4"/>
    <p:sldLayoutId id="2147483666" r:id="rId5"/>
    <p:sldLayoutId id="2147483659" r:id="rId6"/>
    <p:sldLayoutId id="2147483660" r:id="rId7"/>
    <p:sldLayoutId id="2147483664" r:id="rId8"/>
    <p:sldLayoutId id="2147483650" r:id="rId9"/>
    <p:sldLayoutId id="2147483652" r:id="rId10"/>
    <p:sldLayoutId id="2147483656" r:id="rId11"/>
    <p:sldLayoutId id="2147483657" r:id="rId12"/>
    <p:sldLayoutId id="2147483667" r:id="rId13"/>
    <p:sldLayoutId id="2147483668" r:id="rId14"/>
    <p:sldLayoutId id="2147483669" r:id="rId15"/>
    <p:sldLayoutId id="2147483670" r:id="rId16"/>
    <p:sldLayoutId id="2147483671" r:id="rId17"/>
    <p:sldLayoutId id="2147483673" r:id="rId18"/>
    <p:sldLayoutId id="2147483674" r:id="rId19"/>
    <p:sldLayoutId id="2147483654" r:id="rId20"/>
    <p:sldLayoutId id="2147483655" r:id="rId21"/>
    <p:sldLayoutId id="2147483672" r:id="rId22"/>
  </p:sldLayoutIdLst>
  <p:hf hdr="0" dt="0"/>
  <p:txStyles>
    <p:titleStyle>
      <a:lvl1pPr algn="l" defTabSz="914400" rtl="0" eaLnBrk="1" latinLnBrk="0" hangingPunct="1">
        <a:lnSpc>
          <a:spcPct val="90000"/>
        </a:lnSpc>
        <a:spcBef>
          <a:spcPct val="0"/>
        </a:spcBef>
        <a:buNone/>
        <a:defRPr sz="32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tiff"/><Relationship Id="rId4" Type="http://schemas.openxmlformats.org/officeDocument/2006/relationships/image" Target="../media/image2.tiff"/></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3.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8.xml"/><Relationship Id="rId5" Type="http://schemas.openxmlformats.org/officeDocument/2006/relationships/image" Target="../media/image11.svg"/><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Hands coming together in circle">
            <a:extLst>
              <a:ext uri="{FF2B5EF4-FFF2-40B4-BE49-F238E27FC236}">
                <a16:creationId xmlns:a16="http://schemas.microsoft.com/office/drawing/2014/main" id="{AA8A1CBA-9BB5-2246-9F4B-98EAD7C90158}"/>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a:xfrm>
            <a:off x="461184" y="185737"/>
            <a:ext cx="8991600" cy="6255153"/>
          </a:xfrm>
          <a:effectLst>
            <a:softEdge rad="406400"/>
          </a:effectLst>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3200400" y="2798351"/>
            <a:ext cx="8991600" cy="1261295"/>
          </a:xfrm>
          <a:solidFill>
            <a:schemeClr val="bg1">
              <a:lumMod val="95000"/>
            </a:schemeClr>
          </a:solidFill>
        </p:spPr>
        <p:txBody>
          <a:bodyPr/>
          <a:lstStyle/>
          <a:p>
            <a:r>
              <a:rPr lang="en-ZA" dirty="0">
                <a:solidFill>
                  <a:schemeClr val="tx1"/>
                </a:solidFill>
              </a:rPr>
              <a:t>Consultancy Project: Big Pit </a:t>
            </a:r>
          </a:p>
        </p:txBody>
      </p:sp>
      <p:pic>
        <p:nvPicPr>
          <p:cNvPr id="2" name="Picture 1">
            <a:extLst>
              <a:ext uri="{FF2B5EF4-FFF2-40B4-BE49-F238E27FC236}">
                <a16:creationId xmlns:a16="http://schemas.microsoft.com/office/drawing/2014/main" id="{F2B6F8F6-46D8-CF42-815D-6B7ECB5BEC45}"/>
              </a:ext>
            </a:extLst>
          </p:cNvPr>
          <p:cNvPicPr>
            <a:picLocks noChangeAspect="1"/>
          </p:cNvPicPr>
          <p:nvPr/>
        </p:nvPicPr>
        <p:blipFill rotWithShape="1">
          <a:blip r:embed="rId4"/>
          <a:srcRect l="14937" r="14750" b="7972"/>
          <a:stretch/>
        </p:blipFill>
        <p:spPr>
          <a:xfrm>
            <a:off x="9452784" y="-27989"/>
            <a:ext cx="2622989" cy="2708108"/>
          </a:xfrm>
          <a:prstGeom prst="rect">
            <a:avLst/>
          </a:prstGeom>
          <a:effectLst>
            <a:softEdge rad="165100"/>
          </a:effectLst>
        </p:spPr>
      </p:pic>
      <p:pic>
        <p:nvPicPr>
          <p:cNvPr id="5" name="Picture 4">
            <a:extLst>
              <a:ext uri="{FF2B5EF4-FFF2-40B4-BE49-F238E27FC236}">
                <a16:creationId xmlns:a16="http://schemas.microsoft.com/office/drawing/2014/main" id="{39C27BC3-DB71-004C-A071-D571ECFC44E8}"/>
              </a:ext>
            </a:extLst>
          </p:cNvPr>
          <p:cNvPicPr>
            <a:picLocks noChangeAspect="1"/>
          </p:cNvPicPr>
          <p:nvPr/>
        </p:nvPicPr>
        <p:blipFill rotWithShape="1">
          <a:blip r:embed="rId5"/>
          <a:srcRect r="18565"/>
          <a:stretch/>
        </p:blipFill>
        <p:spPr>
          <a:xfrm>
            <a:off x="9514917" y="3900409"/>
            <a:ext cx="2614949" cy="2540481"/>
          </a:xfrm>
          <a:prstGeom prst="rect">
            <a:avLst/>
          </a:prstGeom>
          <a:effectLst>
            <a:softEdge rad="88900"/>
          </a:effectLst>
        </p:spPr>
      </p:pic>
      <p:sp>
        <p:nvSpPr>
          <p:cNvPr id="6" name="Rectangle 5">
            <a:extLst>
              <a:ext uri="{FF2B5EF4-FFF2-40B4-BE49-F238E27FC236}">
                <a16:creationId xmlns:a16="http://schemas.microsoft.com/office/drawing/2014/main" id="{3BCB22A7-92F7-3441-908C-4E25B881ADD5}"/>
              </a:ext>
            </a:extLst>
          </p:cNvPr>
          <p:cNvSpPr/>
          <p:nvPr/>
        </p:nvSpPr>
        <p:spPr>
          <a:xfrm>
            <a:off x="6096000" y="6469950"/>
            <a:ext cx="5938485" cy="369332"/>
          </a:xfrm>
          <a:prstGeom prst="rect">
            <a:avLst/>
          </a:prstGeom>
        </p:spPr>
        <p:txBody>
          <a:bodyPr wrap="none">
            <a:spAutoFit/>
          </a:bodyPr>
          <a:lstStyle/>
          <a:p>
            <a:pPr algn="ctr">
              <a:spcAft>
                <a:spcPts val="0"/>
              </a:spcAft>
            </a:pPr>
            <a:r>
              <a:rPr lang="en-GB" dirty="0">
                <a:solidFill>
                  <a:srgbClr val="000000"/>
                </a:solidFill>
                <a:effectLst>
                  <a:outerShdw blurRad="38100" dist="19050" dir="2700000" algn="tl">
                    <a:schemeClr val="dk1">
                      <a:alpha val="40000"/>
                    </a:schemeClr>
                  </a:outerShdw>
                </a:effectLst>
                <a:latin typeface="Calibri" panose="020F0502020204030204" pitchFamily="34" charset="0"/>
                <a:ea typeface="Calibri" panose="020F0502020204030204" pitchFamily="34" charset="0"/>
                <a:cs typeface="Times New Roman" panose="02020603050405020304" pitchFamily="18" charset="0"/>
              </a:rPr>
              <a:t>Big Pit National Coal Museum; Blaenavon World Heritage Site</a:t>
            </a:r>
            <a:endParaRPr lang="en-GB" sz="14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89923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8" name="Content Placeholder 17">
            <a:extLst>
              <a:ext uri="{FF2B5EF4-FFF2-40B4-BE49-F238E27FC236}">
                <a16:creationId xmlns:a16="http://schemas.microsoft.com/office/drawing/2014/main" id="{FDAED55B-8720-4B4F-9FD6-4524C2C358F4}"/>
              </a:ext>
            </a:extLst>
          </p:cNvPr>
          <p:cNvPicPr>
            <a:picLocks noGrp="1" noChangeAspect="1"/>
          </p:cNvPicPr>
          <p:nvPr>
            <p:ph sz="half" idx="1"/>
          </p:nvPr>
        </p:nvPicPr>
        <p:blipFill rotWithShape="1">
          <a:blip r:embed="rId3">
            <a:alphaModFix/>
            <a:extLst/>
          </a:blip>
          <a:srcRect r="19921" b="-1"/>
          <a:stretch/>
        </p:blipFill>
        <p:spPr>
          <a:xfrm rot="5400000">
            <a:off x="-381306" y="380848"/>
            <a:ext cx="6858001" cy="6096305"/>
          </a:xfrm>
          <a:prstGeom prst="rect">
            <a:avLst/>
          </a:prstGeom>
        </p:spPr>
      </p:pic>
      <p:pic>
        <p:nvPicPr>
          <p:cNvPr id="25" name="Picture 24">
            <a:extLst>
              <a:ext uri="{FF2B5EF4-FFF2-40B4-BE49-F238E27FC236}">
                <a16:creationId xmlns:a16="http://schemas.microsoft.com/office/drawing/2014/main" id="{24F266AD-725B-4A9D-B448-4C000F95CB4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4" name="Title 1">
            <a:extLst>
              <a:ext uri="{FF2B5EF4-FFF2-40B4-BE49-F238E27FC236}">
                <a16:creationId xmlns:a16="http://schemas.microsoft.com/office/drawing/2014/main" id="{91960C15-9DD8-EF4C-9852-BF092CFA4B7C}"/>
              </a:ext>
            </a:extLst>
          </p:cNvPr>
          <p:cNvSpPr txBox="1">
            <a:spLocks/>
          </p:cNvSpPr>
          <p:nvPr/>
        </p:nvSpPr>
        <p:spPr>
          <a:xfrm>
            <a:off x="569976" y="589971"/>
            <a:ext cx="3272286" cy="1124345"/>
          </a:xfrm>
          <a:prstGeom prst="rect">
            <a:avLst/>
          </a:prstGeom>
          <a:solidFill>
            <a:schemeClr val="bg1">
              <a:lumMod val="95000"/>
            </a:schemeClr>
          </a:solidFill>
        </p:spPr>
        <p:txBody>
          <a:bodyPr vert="horz" lIns="180000" tIns="180000" rIns="180000" bIns="180000" rtlCol="0" anchor="ctr">
            <a:noAutofit/>
          </a:bodyPr>
          <a:lstStyle>
            <a:lvl1pPr algn="r" defTabSz="914400" rtl="0" eaLnBrk="1" latinLnBrk="0" hangingPunct="1">
              <a:lnSpc>
                <a:spcPct val="90000"/>
              </a:lnSpc>
              <a:spcBef>
                <a:spcPct val="0"/>
              </a:spcBef>
              <a:buNone/>
              <a:defRPr sz="6000" b="1" kern="1200" spc="-300">
                <a:solidFill>
                  <a:schemeClr val="tx1">
                    <a:lumMod val="75000"/>
                    <a:lumOff val="25000"/>
                  </a:schemeClr>
                </a:solidFill>
                <a:latin typeface="+mj-lt"/>
                <a:ea typeface="+mj-ea"/>
                <a:cs typeface="+mj-cs"/>
              </a:defRPr>
            </a:lvl1pPr>
          </a:lstStyle>
          <a:p>
            <a:r>
              <a:rPr lang="en-ZA" dirty="0">
                <a:solidFill>
                  <a:schemeClr val="tx1"/>
                </a:solidFill>
              </a:rPr>
              <a:t>Rationale</a:t>
            </a:r>
          </a:p>
        </p:txBody>
      </p:sp>
      <p:sp>
        <p:nvSpPr>
          <p:cNvPr id="27" name="TextBox 26">
            <a:extLst>
              <a:ext uri="{FF2B5EF4-FFF2-40B4-BE49-F238E27FC236}">
                <a16:creationId xmlns:a16="http://schemas.microsoft.com/office/drawing/2014/main" id="{D336D727-7BDE-4A4F-8573-B5DB6B4043CD}"/>
              </a:ext>
            </a:extLst>
          </p:cNvPr>
          <p:cNvSpPr txBox="1"/>
          <p:nvPr/>
        </p:nvSpPr>
        <p:spPr>
          <a:xfrm>
            <a:off x="6665823" y="1152143"/>
            <a:ext cx="5304853" cy="5909310"/>
          </a:xfrm>
          <a:prstGeom prst="rect">
            <a:avLst/>
          </a:prstGeom>
          <a:noFill/>
        </p:spPr>
        <p:txBody>
          <a:bodyPr wrap="square" rtlCol="0">
            <a:spAutoFit/>
          </a:bodyPr>
          <a:lstStyle/>
          <a:p>
            <a:pPr marL="285750" lvl="0" indent="-285750">
              <a:lnSpc>
                <a:spcPct val="150000"/>
              </a:lnSpc>
              <a:buFont typeface="Arial" panose="020B0604020202020204" pitchFamily="34" charset="0"/>
              <a:buChar char="•"/>
              <a:defRPr/>
            </a:pPr>
            <a:r>
              <a:rPr lang="en-GB" sz="1600" dirty="0">
                <a:latin typeface="Arial" panose="020B0604020202020204" pitchFamily="34" charset="0"/>
                <a:cs typeface="Arial" panose="020B0604020202020204" pitchFamily="34" charset="0"/>
              </a:rPr>
              <a:t>Demand amongst visitors, the time spent in the waiting room area for the underground tour to be shortened </a:t>
            </a:r>
          </a:p>
          <a:p>
            <a:pPr marL="285750" lvl="0" indent="-285750">
              <a:lnSpc>
                <a:spcPct val="150000"/>
              </a:lnSpc>
              <a:buFont typeface="Arial" panose="020B0604020202020204" pitchFamily="34" charset="0"/>
              <a:buChar char="•"/>
              <a:defRPr/>
            </a:pPr>
            <a:r>
              <a:rPr lang="en-GB" sz="1600" dirty="0">
                <a:latin typeface="Arial" panose="020B0604020202020204" pitchFamily="34" charset="0"/>
                <a:cs typeface="Arial" panose="020B0604020202020204" pitchFamily="34" charset="0"/>
              </a:rPr>
              <a:t>Clear pressure to generate income from value added experiences </a:t>
            </a:r>
          </a:p>
          <a:p>
            <a:pPr marL="285750" lvl="0" indent="-285750">
              <a:lnSpc>
                <a:spcPct val="150000"/>
              </a:lnSpc>
              <a:buFont typeface="Arial" panose="020B0604020202020204" pitchFamily="34" charset="0"/>
              <a:buChar char="•"/>
              <a:defRPr/>
            </a:pPr>
            <a:r>
              <a:rPr lang="en-GB" sz="1600" dirty="0">
                <a:latin typeface="Arial" panose="020B0604020202020204" pitchFamily="34" charset="0"/>
                <a:cs typeface="Arial" panose="020B0604020202020204" pitchFamily="34" charset="0"/>
              </a:rPr>
              <a:t>The underground tour is a clear route to generating a significant income contribution </a:t>
            </a:r>
          </a:p>
          <a:p>
            <a:pPr marL="285750" lvl="0" indent="-285750">
              <a:lnSpc>
                <a:spcPct val="150000"/>
              </a:lnSpc>
              <a:buFont typeface="Arial" panose="020B0604020202020204" pitchFamily="34" charset="0"/>
              <a:buChar char="•"/>
              <a:defRPr/>
            </a:pPr>
            <a:r>
              <a:rPr lang="en-GB" sz="1600" dirty="0">
                <a:latin typeface="Arial" panose="020B0604020202020204" pitchFamily="34" charset="0"/>
                <a:cs typeface="Arial" panose="020B0604020202020204" pitchFamily="34" charset="0"/>
              </a:rPr>
              <a:t>A new system - called ‘JobaKnock’, this system will save time waiting and also generate an income for Big Pit</a:t>
            </a:r>
          </a:p>
          <a:p>
            <a:pPr marL="285750" indent="-285750">
              <a:lnSpc>
                <a:spcPct val="150000"/>
              </a:lnSpc>
              <a:buFont typeface="Arial" panose="020B0604020202020204" pitchFamily="34" charset="0"/>
              <a:buChar char="•"/>
              <a:defRPr/>
            </a:pPr>
            <a:r>
              <a:rPr lang="en-GB" sz="1600" dirty="0">
                <a:latin typeface="Arial" panose="020B0604020202020204" pitchFamily="34" charset="0"/>
                <a:cs typeface="Arial" panose="020B0604020202020204" pitchFamily="34" charset="0"/>
              </a:rPr>
              <a:t>Big Pit need to get more people to use the system and to get current users opinions on the system</a:t>
            </a:r>
          </a:p>
          <a:p>
            <a:pPr lvl="0">
              <a:lnSpc>
                <a:spcPct val="150000"/>
              </a:lnSpc>
              <a:defRPr/>
            </a:pPr>
            <a:endParaRPr lang="en-GB" sz="1600" b="1" dirty="0"/>
          </a:p>
          <a:p>
            <a:pPr marL="285750" lvl="0" indent="-285750">
              <a:lnSpc>
                <a:spcPct val="150000"/>
              </a:lnSpc>
              <a:buFont typeface="Arial" panose="020B0604020202020204" pitchFamily="34" charset="0"/>
              <a:buChar char="•"/>
              <a:defRPr/>
            </a:pPr>
            <a:endParaRPr lang="en-GB" sz="1600" dirty="0"/>
          </a:p>
          <a:p>
            <a:pPr marL="285750" lvl="0" indent="-285750">
              <a:lnSpc>
                <a:spcPct val="150000"/>
              </a:lnSpc>
              <a:buFont typeface="Arial" panose="020B0604020202020204" pitchFamily="34" charset="0"/>
              <a:buChar char="•"/>
              <a:defRPr/>
            </a:pPr>
            <a:endParaRPr lang="en-GB" sz="1600" dirty="0"/>
          </a:p>
          <a:p>
            <a:pPr lvl="0">
              <a:defRPr/>
            </a:pPr>
            <a:endParaRPr lang="en-GB" dirty="0"/>
          </a:p>
        </p:txBody>
      </p:sp>
    </p:spTree>
    <p:extLst>
      <p:ext uri="{BB962C8B-B14F-4D97-AF65-F5344CB8AC3E}">
        <p14:creationId xmlns:p14="http://schemas.microsoft.com/office/powerpoint/2010/main" val="1329746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fill="hold"/>
                                        <p:tgtEl>
                                          <p:spTgt spid="18"/>
                                        </p:tgtEl>
                                        <p:attrNameLst>
                                          <p:attrName>ppt_x</p:attrName>
                                        </p:attrNameLst>
                                      </p:cBhvr>
                                      <p:tavLst>
                                        <p:tav tm="0">
                                          <p:val>
                                            <p:strVal val="#ppt_x"/>
                                          </p:val>
                                        </p:tav>
                                        <p:tav tm="100000">
                                          <p:val>
                                            <p:strVal val="#ppt_x"/>
                                          </p:val>
                                        </p:tav>
                                      </p:tavLst>
                                    </p:anim>
                                    <p:anim calcmode="lin" valueType="num">
                                      <p:cBhvr additive="base">
                                        <p:cTn id="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4"/>
                                        </p:tgtEl>
                                        <p:attrNameLst>
                                          <p:attrName>style.visibility</p:attrName>
                                        </p:attrNameLst>
                                      </p:cBhvr>
                                      <p:to>
                                        <p:strVal val="visible"/>
                                      </p:to>
                                    </p:set>
                                    <p:anim calcmode="lin" valueType="num">
                                      <p:cBhvr additive="base">
                                        <p:cTn id="13" dur="500" fill="hold"/>
                                        <p:tgtEl>
                                          <p:spTgt spid="24"/>
                                        </p:tgtEl>
                                        <p:attrNameLst>
                                          <p:attrName>ppt_x</p:attrName>
                                        </p:attrNameLst>
                                      </p:cBhvr>
                                      <p:tavLst>
                                        <p:tav tm="0">
                                          <p:val>
                                            <p:strVal val="#ppt_x"/>
                                          </p:val>
                                        </p:tav>
                                        <p:tav tm="100000">
                                          <p:val>
                                            <p:strVal val="#ppt_x"/>
                                          </p:val>
                                        </p:tav>
                                      </p:tavLst>
                                    </p:anim>
                                    <p:anim calcmode="lin" valueType="num">
                                      <p:cBhvr additive="base">
                                        <p:cTn id="14"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7">
                                            <p:txEl>
                                              <p:pRg st="0" end="0"/>
                                            </p:txEl>
                                          </p:spTgt>
                                        </p:tgtEl>
                                        <p:attrNameLst>
                                          <p:attrName>style.visibility</p:attrName>
                                        </p:attrNameLst>
                                      </p:cBhvr>
                                      <p:to>
                                        <p:strVal val="visible"/>
                                      </p:to>
                                    </p:set>
                                    <p:anim calcmode="lin" valueType="num">
                                      <p:cBhvr additive="base">
                                        <p:cTn id="19" dur="500" fill="hold"/>
                                        <p:tgtEl>
                                          <p:spTgt spid="27">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7">
                                            <p:txEl>
                                              <p:pRg st="0" end="0"/>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7">
                                            <p:txEl>
                                              <p:pRg st="1" end="1"/>
                                            </p:txEl>
                                          </p:spTgt>
                                        </p:tgtEl>
                                        <p:attrNameLst>
                                          <p:attrName>style.visibility</p:attrName>
                                        </p:attrNameLst>
                                      </p:cBhvr>
                                      <p:to>
                                        <p:strVal val="visible"/>
                                      </p:to>
                                    </p:set>
                                    <p:anim calcmode="lin" valueType="num">
                                      <p:cBhvr additive="base">
                                        <p:cTn id="23" dur="500" fill="hold"/>
                                        <p:tgtEl>
                                          <p:spTgt spid="27">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7">
                                            <p:txEl>
                                              <p:pRg st="1" end="1"/>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27">
                                            <p:txEl>
                                              <p:pRg st="2" end="2"/>
                                            </p:txEl>
                                          </p:spTgt>
                                        </p:tgtEl>
                                        <p:attrNameLst>
                                          <p:attrName>style.visibility</p:attrName>
                                        </p:attrNameLst>
                                      </p:cBhvr>
                                      <p:to>
                                        <p:strVal val="visible"/>
                                      </p:to>
                                    </p:set>
                                    <p:anim calcmode="lin" valueType="num">
                                      <p:cBhvr additive="base">
                                        <p:cTn id="27" dur="500" fill="hold"/>
                                        <p:tgtEl>
                                          <p:spTgt spid="27">
                                            <p:txEl>
                                              <p:pRg st="2" end="2"/>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27">
                                            <p:txEl>
                                              <p:pRg st="2" end="2"/>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27">
                                            <p:txEl>
                                              <p:pRg st="3" end="3"/>
                                            </p:txEl>
                                          </p:spTgt>
                                        </p:tgtEl>
                                        <p:attrNameLst>
                                          <p:attrName>style.visibility</p:attrName>
                                        </p:attrNameLst>
                                      </p:cBhvr>
                                      <p:to>
                                        <p:strVal val="visible"/>
                                      </p:to>
                                    </p:set>
                                    <p:anim calcmode="lin" valueType="num">
                                      <p:cBhvr additive="base">
                                        <p:cTn id="31" dur="500" fill="hold"/>
                                        <p:tgtEl>
                                          <p:spTgt spid="27">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7">
                                            <p:txEl>
                                              <p:pRg st="3" end="3"/>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27">
                                            <p:txEl>
                                              <p:pRg st="4" end="4"/>
                                            </p:txEl>
                                          </p:spTgt>
                                        </p:tgtEl>
                                        <p:attrNameLst>
                                          <p:attrName>style.visibility</p:attrName>
                                        </p:attrNameLst>
                                      </p:cBhvr>
                                      <p:to>
                                        <p:strVal val="visible"/>
                                      </p:to>
                                    </p:set>
                                    <p:anim calcmode="lin" valueType="num">
                                      <p:cBhvr additive="base">
                                        <p:cTn id="35" dur="500" fill="hold"/>
                                        <p:tgtEl>
                                          <p:spTgt spid="27">
                                            <p:txEl>
                                              <p:pRg st="4" end="4"/>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2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AAC438B-9E64-B44F-B4BD-B13CFD431EE0}"/>
              </a:ext>
            </a:extLst>
          </p:cNvPr>
          <p:cNvSpPr txBox="1"/>
          <p:nvPr/>
        </p:nvSpPr>
        <p:spPr>
          <a:xfrm>
            <a:off x="10360323" y="6285031"/>
            <a:ext cx="983413" cy="518993"/>
          </a:xfrm>
          <a:prstGeom prst="rect">
            <a:avLst/>
          </a:prstGeom>
          <a:solidFill>
            <a:schemeClr val="bg1"/>
          </a:solidFill>
        </p:spPr>
        <p:txBody>
          <a:bodyPr wrap="square" rtlCol="0">
            <a:spAutoFit/>
          </a:bodyPr>
          <a:lstStyle/>
          <a:p>
            <a:endParaRPr lang="en-US" dirty="0"/>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5550100" y="594869"/>
            <a:ext cx="6641900" cy="1124345"/>
          </a:xfrm>
        </p:spPr>
        <p:txBody>
          <a:bodyPr/>
          <a:lstStyle/>
          <a:p>
            <a:r>
              <a:rPr lang="en-ZA" dirty="0">
                <a:solidFill>
                  <a:schemeClr val="tx1"/>
                </a:solidFill>
              </a:rPr>
              <a:t>Aim</a:t>
            </a:r>
            <a:r>
              <a:rPr lang="en-ZA" dirty="0"/>
              <a:t> </a:t>
            </a:r>
            <a:r>
              <a:rPr lang="en-ZA" dirty="0">
                <a:solidFill>
                  <a:schemeClr val="tx1"/>
                </a:solidFill>
              </a:rPr>
              <a:t>and</a:t>
            </a:r>
            <a:r>
              <a:rPr lang="en-ZA" dirty="0"/>
              <a:t> </a:t>
            </a:r>
            <a:r>
              <a:rPr lang="en-ZA" dirty="0">
                <a:solidFill>
                  <a:schemeClr val="tx1"/>
                </a:solidFill>
              </a:rPr>
              <a:t>Objectives</a:t>
            </a:r>
          </a:p>
        </p:txBody>
      </p:sp>
      <p:pic>
        <p:nvPicPr>
          <p:cNvPr id="9" name="Picture 8">
            <a:extLst>
              <a:ext uri="{FF2B5EF4-FFF2-40B4-BE49-F238E27FC236}">
                <a16:creationId xmlns:a16="http://schemas.microsoft.com/office/drawing/2014/main" id="{5BFF1656-D84D-8248-B9C6-BC1C9C853AE4}"/>
              </a:ext>
            </a:extLst>
          </p:cNvPr>
          <p:cNvPicPr>
            <a:picLocks noChangeAspect="1"/>
          </p:cNvPicPr>
          <p:nvPr/>
        </p:nvPicPr>
        <p:blipFill>
          <a:blip r:embed="rId3"/>
          <a:stretch>
            <a:fillRect/>
          </a:stretch>
        </p:blipFill>
        <p:spPr>
          <a:xfrm>
            <a:off x="357201" y="396815"/>
            <a:ext cx="4939418" cy="5903213"/>
          </a:xfrm>
          <a:prstGeom prst="rect">
            <a:avLst/>
          </a:prstGeom>
          <a:effectLst>
            <a:glow rad="469900">
              <a:srgbClr val="0070C0">
                <a:alpha val="40000"/>
              </a:srgbClr>
            </a:glow>
            <a:outerShdw dir="5400000" sx="11000" sy="11000" algn="ctr" rotWithShape="0">
              <a:schemeClr val="bg1"/>
            </a:outerShdw>
            <a:reflection endPos="0" dir="5400000" sy="-100000" algn="bl" rotWithShape="0"/>
            <a:softEdge rad="1270000"/>
          </a:effectLst>
          <a:scene3d>
            <a:camera prst="orthographicFront"/>
            <a:lightRig rig="threePt" dir="t">
              <a:rot lat="0" lon="0" rev="0"/>
            </a:lightRig>
          </a:scene3d>
          <a:sp3d prstMaterial="softEdge">
            <a:bevelT w="0"/>
          </a:sp3d>
        </p:spPr>
      </p:pic>
      <p:sp>
        <p:nvSpPr>
          <p:cNvPr id="17" name="Rectangle 16">
            <a:extLst>
              <a:ext uri="{FF2B5EF4-FFF2-40B4-BE49-F238E27FC236}">
                <a16:creationId xmlns:a16="http://schemas.microsoft.com/office/drawing/2014/main" id="{F17EC29B-C84F-3740-B52F-A99FFE782C50}"/>
              </a:ext>
            </a:extLst>
          </p:cNvPr>
          <p:cNvSpPr/>
          <p:nvPr/>
        </p:nvSpPr>
        <p:spPr>
          <a:xfrm>
            <a:off x="5823050" y="1659057"/>
            <a:ext cx="6096000" cy="4478662"/>
          </a:xfrm>
          <a:prstGeom prst="rect">
            <a:avLst/>
          </a:prstGeom>
        </p:spPr>
        <p:txBody>
          <a:bodyPr>
            <a:spAutoFit/>
          </a:bodyPr>
          <a:lstStyle/>
          <a:p>
            <a:r>
              <a:rPr lang="en-GB" sz="1600" b="1" dirty="0">
                <a:latin typeface="Arial" panose="020B0604020202020204" pitchFamily="34" charset="0"/>
                <a:cs typeface="Arial" panose="020B0604020202020204" pitchFamily="34" charset="0"/>
              </a:rPr>
              <a:t>Aim – </a:t>
            </a:r>
          </a:p>
          <a:p>
            <a:pPr>
              <a:lnSpc>
                <a:spcPct val="150000"/>
              </a:lnSpc>
            </a:pPr>
            <a:r>
              <a:rPr lang="en-GB" sz="1600" dirty="0">
                <a:latin typeface="Arial" panose="020B0604020202020204" pitchFamily="34" charset="0"/>
                <a:cs typeface="Arial" panose="020B0604020202020204" pitchFamily="34" charset="0"/>
              </a:rPr>
              <a:t>Propose a plan for generating income from value added experiences at Big Pit whilst also improving the waiting aspect of the visitor experience by the end of 2019. </a:t>
            </a:r>
          </a:p>
          <a:p>
            <a:pPr lvl="0"/>
            <a:endParaRPr lang="en-GB" sz="1600" dirty="0">
              <a:latin typeface="Arial" panose="020B0604020202020204" pitchFamily="34" charset="0"/>
              <a:cs typeface="Arial" panose="020B0604020202020204" pitchFamily="34" charset="0"/>
            </a:endParaRPr>
          </a:p>
          <a:p>
            <a:pPr lvl="0"/>
            <a:r>
              <a:rPr lang="en-GB" sz="1600" b="1" dirty="0">
                <a:latin typeface="Arial" panose="020B0604020202020204" pitchFamily="34" charset="0"/>
                <a:cs typeface="Arial" panose="020B0604020202020204" pitchFamily="34" charset="0"/>
              </a:rPr>
              <a:t>Objectives - </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To increase visitor flow </a:t>
            </a:r>
          </a:p>
          <a:p>
            <a:pPr marL="285750" lvl="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To generate an income </a:t>
            </a:r>
          </a:p>
          <a:p>
            <a:pPr marL="285750" lvl="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To expand on the visitor experience </a:t>
            </a:r>
          </a:p>
          <a:p>
            <a:pPr marL="285750" indent="-285750">
              <a:lnSpc>
                <a:spcPct val="150000"/>
              </a:lnSpc>
              <a:buFont typeface="Arial" panose="020B0604020202020204" pitchFamily="34" charset="0"/>
              <a:buChar char="•"/>
            </a:pPr>
            <a:r>
              <a:rPr lang="en-ZA" sz="1600" dirty="0">
                <a:latin typeface="Arial" panose="020B0604020202020204" pitchFamily="34" charset="0"/>
                <a:cs typeface="Arial" panose="020B0604020202020204" pitchFamily="34" charset="0"/>
              </a:rPr>
              <a:t>To get visitor feedback on the ’JobaKnock’ system </a:t>
            </a:r>
            <a:endParaRPr lang="en-GB" sz="1600" dirty="0">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r>
              <a:rPr lang="en-ZA" sz="1600" dirty="0">
                <a:latin typeface="Arial" panose="020B0604020202020204" pitchFamily="34" charset="0"/>
                <a:cs typeface="Arial" panose="020B0604020202020204" pitchFamily="34" charset="0"/>
              </a:rPr>
              <a:t>To investigate the positives and negatives of the ‘Jobaknock’ system </a:t>
            </a:r>
            <a:endParaRPr lang="en-GB" sz="1600" dirty="0">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r>
              <a:rPr lang="en-ZA" sz="1600" dirty="0">
                <a:latin typeface="Arial" panose="020B0604020202020204" pitchFamily="34" charset="0"/>
                <a:cs typeface="Arial" panose="020B0604020202020204" pitchFamily="34" charset="0"/>
              </a:rPr>
              <a:t>To make improvements to the system when needed </a:t>
            </a:r>
          </a:p>
        </p:txBody>
      </p:sp>
      <p:sp>
        <p:nvSpPr>
          <p:cNvPr id="22" name="Rectangle 21">
            <a:extLst>
              <a:ext uri="{FF2B5EF4-FFF2-40B4-BE49-F238E27FC236}">
                <a16:creationId xmlns:a16="http://schemas.microsoft.com/office/drawing/2014/main" id="{A7FBB002-4CB8-1A4F-91FC-6DF395FEF091}"/>
              </a:ext>
            </a:extLst>
          </p:cNvPr>
          <p:cNvSpPr/>
          <p:nvPr/>
        </p:nvSpPr>
        <p:spPr>
          <a:xfrm>
            <a:off x="5805366" y="6434692"/>
            <a:ext cx="6018634" cy="369332"/>
          </a:xfrm>
          <a:prstGeom prst="rect">
            <a:avLst/>
          </a:prstGeom>
        </p:spPr>
        <p:txBody>
          <a:bodyPr wrap="none">
            <a:spAutoFit/>
          </a:bodyPr>
          <a:lstStyle/>
          <a:p>
            <a:pPr algn="ctr">
              <a:spcAft>
                <a:spcPts val="0"/>
              </a:spcAft>
            </a:pPr>
            <a:r>
              <a:rPr lang="en-GB" dirty="0">
                <a:solidFill>
                  <a:srgbClr val="000000"/>
                </a:solidFill>
                <a:effectLst>
                  <a:outerShdw blurRad="38100" dist="19050" dir="2700000" algn="tl">
                    <a:schemeClr val="dk1">
                      <a:alpha val="40000"/>
                    </a:schemeClr>
                  </a:outerShdw>
                </a:effectLst>
                <a:latin typeface="Calibri" panose="020F0502020204030204" pitchFamily="34" charset="0"/>
                <a:ea typeface="Calibri" panose="020F0502020204030204" pitchFamily="34" charset="0"/>
                <a:cs typeface="Times New Roman" panose="02020603050405020304" pitchFamily="18" charset="0"/>
              </a:rPr>
              <a:t>Big Pit National Coal Museum; Blaenavon World Heritage Site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22098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7">
                                            <p:txEl>
                                              <p:pRg st="0" end="0"/>
                                            </p:txEl>
                                          </p:spTgt>
                                        </p:tgtEl>
                                        <p:attrNameLst>
                                          <p:attrName>style.visibility</p:attrName>
                                        </p:attrNameLst>
                                      </p:cBhvr>
                                      <p:to>
                                        <p:strVal val="visible"/>
                                      </p:to>
                                    </p:set>
                                    <p:anim calcmode="lin" valueType="num">
                                      <p:cBhvr additive="base">
                                        <p:cTn id="19" dur="500" fill="hold"/>
                                        <p:tgtEl>
                                          <p:spTgt spid="17">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7">
                                            <p:txEl>
                                              <p:pRg st="0" end="0"/>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7">
                                            <p:txEl>
                                              <p:pRg st="1" end="1"/>
                                            </p:txEl>
                                          </p:spTgt>
                                        </p:tgtEl>
                                        <p:attrNameLst>
                                          <p:attrName>style.visibility</p:attrName>
                                        </p:attrNameLst>
                                      </p:cBhvr>
                                      <p:to>
                                        <p:strVal val="visible"/>
                                      </p:to>
                                    </p:set>
                                    <p:anim calcmode="lin" valueType="num">
                                      <p:cBhvr additive="base">
                                        <p:cTn id="23" dur="500" fill="hold"/>
                                        <p:tgtEl>
                                          <p:spTgt spid="17">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7">
                                            <p:txEl>
                                              <p:pRg st="1" end="1"/>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17">
                                            <p:txEl>
                                              <p:pRg st="3" end="3"/>
                                            </p:txEl>
                                          </p:spTgt>
                                        </p:tgtEl>
                                        <p:attrNameLst>
                                          <p:attrName>style.visibility</p:attrName>
                                        </p:attrNameLst>
                                      </p:cBhvr>
                                      <p:to>
                                        <p:strVal val="visible"/>
                                      </p:to>
                                    </p:set>
                                    <p:anim calcmode="lin" valueType="num">
                                      <p:cBhvr additive="base">
                                        <p:cTn id="27" dur="500" fill="hold"/>
                                        <p:tgtEl>
                                          <p:spTgt spid="17">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7">
                                            <p:txEl>
                                              <p:pRg st="3" end="3"/>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17">
                                            <p:txEl>
                                              <p:pRg st="4" end="4"/>
                                            </p:txEl>
                                          </p:spTgt>
                                        </p:tgtEl>
                                        <p:attrNameLst>
                                          <p:attrName>style.visibility</p:attrName>
                                        </p:attrNameLst>
                                      </p:cBhvr>
                                      <p:to>
                                        <p:strVal val="visible"/>
                                      </p:to>
                                    </p:set>
                                    <p:anim calcmode="lin" valueType="num">
                                      <p:cBhvr additive="base">
                                        <p:cTn id="31" dur="500" fill="hold"/>
                                        <p:tgtEl>
                                          <p:spTgt spid="17">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7">
                                            <p:txEl>
                                              <p:pRg st="4" end="4"/>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17">
                                            <p:txEl>
                                              <p:pRg st="5" end="5"/>
                                            </p:txEl>
                                          </p:spTgt>
                                        </p:tgtEl>
                                        <p:attrNameLst>
                                          <p:attrName>style.visibility</p:attrName>
                                        </p:attrNameLst>
                                      </p:cBhvr>
                                      <p:to>
                                        <p:strVal val="visible"/>
                                      </p:to>
                                    </p:set>
                                    <p:anim calcmode="lin" valueType="num">
                                      <p:cBhvr additive="base">
                                        <p:cTn id="35" dur="500" fill="hold"/>
                                        <p:tgtEl>
                                          <p:spTgt spid="17">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7">
                                            <p:txEl>
                                              <p:pRg st="5" end="5"/>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17">
                                            <p:txEl>
                                              <p:pRg st="6" end="6"/>
                                            </p:txEl>
                                          </p:spTgt>
                                        </p:tgtEl>
                                        <p:attrNameLst>
                                          <p:attrName>style.visibility</p:attrName>
                                        </p:attrNameLst>
                                      </p:cBhvr>
                                      <p:to>
                                        <p:strVal val="visible"/>
                                      </p:to>
                                    </p:set>
                                    <p:anim calcmode="lin" valueType="num">
                                      <p:cBhvr additive="base">
                                        <p:cTn id="39" dur="500" fill="hold"/>
                                        <p:tgtEl>
                                          <p:spTgt spid="17">
                                            <p:txEl>
                                              <p:pRg st="6" end="6"/>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7">
                                            <p:txEl>
                                              <p:pRg st="6" end="6"/>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17">
                                            <p:txEl>
                                              <p:pRg st="7" end="7"/>
                                            </p:txEl>
                                          </p:spTgt>
                                        </p:tgtEl>
                                        <p:attrNameLst>
                                          <p:attrName>style.visibility</p:attrName>
                                        </p:attrNameLst>
                                      </p:cBhvr>
                                      <p:to>
                                        <p:strVal val="visible"/>
                                      </p:to>
                                    </p:set>
                                    <p:anim calcmode="lin" valueType="num">
                                      <p:cBhvr additive="base">
                                        <p:cTn id="43" dur="500" fill="hold"/>
                                        <p:tgtEl>
                                          <p:spTgt spid="17">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7">
                                            <p:txEl>
                                              <p:pRg st="7" end="7"/>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17">
                                            <p:txEl>
                                              <p:pRg st="8" end="8"/>
                                            </p:txEl>
                                          </p:spTgt>
                                        </p:tgtEl>
                                        <p:attrNameLst>
                                          <p:attrName>style.visibility</p:attrName>
                                        </p:attrNameLst>
                                      </p:cBhvr>
                                      <p:to>
                                        <p:strVal val="visible"/>
                                      </p:to>
                                    </p:set>
                                    <p:anim calcmode="lin" valueType="num">
                                      <p:cBhvr additive="base">
                                        <p:cTn id="47" dur="500" fill="hold"/>
                                        <p:tgtEl>
                                          <p:spTgt spid="17">
                                            <p:txEl>
                                              <p:pRg st="8" end="8"/>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17">
                                            <p:txEl>
                                              <p:pRg st="8" end="8"/>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17">
                                            <p:txEl>
                                              <p:pRg st="9" end="9"/>
                                            </p:txEl>
                                          </p:spTgt>
                                        </p:tgtEl>
                                        <p:attrNameLst>
                                          <p:attrName>style.visibility</p:attrName>
                                        </p:attrNameLst>
                                      </p:cBhvr>
                                      <p:to>
                                        <p:strVal val="visible"/>
                                      </p:to>
                                    </p:set>
                                    <p:anim calcmode="lin" valueType="num">
                                      <p:cBhvr additive="base">
                                        <p:cTn id="51" dur="500" fill="hold"/>
                                        <p:tgtEl>
                                          <p:spTgt spid="17">
                                            <p:txEl>
                                              <p:pRg st="9" end="9"/>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17">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C1699237-F196-124F-ADD8-F5C80F171A73}"/>
              </a:ext>
            </a:extLst>
          </p:cNvPr>
          <p:cNvSpPr txBox="1"/>
          <p:nvPr/>
        </p:nvSpPr>
        <p:spPr>
          <a:xfrm>
            <a:off x="10335110" y="6339738"/>
            <a:ext cx="983413" cy="518993"/>
          </a:xfrm>
          <a:prstGeom prst="rect">
            <a:avLst/>
          </a:prstGeom>
          <a:solidFill>
            <a:schemeClr val="bg1"/>
          </a:solidFill>
        </p:spPr>
        <p:txBody>
          <a:bodyPr wrap="square" rtlCol="0">
            <a:spAutoFit/>
          </a:bodyPr>
          <a:lstStyle/>
          <a:p>
            <a:endParaRPr lang="en-US" dirty="0"/>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432000" y="1458956"/>
            <a:ext cx="5472000" cy="4687886"/>
          </a:xfrm>
        </p:spPr>
        <p:txBody>
          <a:bodyPr/>
          <a:lstStyle/>
          <a:p>
            <a:pPr marL="0" indent="0">
              <a:buNone/>
            </a:pPr>
            <a:endParaRPr lang="en-ZA" dirty="0"/>
          </a:p>
          <a:p>
            <a:pPr marL="0" indent="0">
              <a:buNone/>
            </a:pPr>
            <a:endParaRPr lang="en-ZA" dirty="0"/>
          </a:p>
          <a:p>
            <a:pPr marL="0" indent="0">
              <a:buNone/>
            </a:pPr>
            <a:endParaRPr lang="en-ZA" dirty="0"/>
          </a:p>
        </p:txBody>
      </p:sp>
      <p:sp>
        <p:nvSpPr>
          <p:cNvPr id="20" name="Rectangle 19" descr="Accent block">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ZA" dirty="0"/>
          </a:p>
        </p:txBody>
      </p:sp>
      <p:pic>
        <p:nvPicPr>
          <p:cNvPr id="14" name="Picture 13">
            <a:extLst>
              <a:ext uri="{FF2B5EF4-FFF2-40B4-BE49-F238E27FC236}">
                <a16:creationId xmlns:a16="http://schemas.microsoft.com/office/drawing/2014/main" id="{8ED12465-E5CB-434F-8ACF-E5ED66FA3D18}"/>
              </a:ext>
            </a:extLst>
          </p:cNvPr>
          <p:cNvPicPr>
            <a:picLocks noChangeAspect="1"/>
          </p:cNvPicPr>
          <p:nvPr/>
        </p:nvPicPr>
        <p:blipFill rotWithShape="1">
          <a:blip r:embed="rId3"/>
          <a:srcRect l="13527" t="18278" r="5074"/>
          <a:stretch/>
        </p:blipFill>
        <p:spPr>
          <a:xfrm>
            <a:off x="5407298" y="135052"/>
            <a:ext cx="6740106" cy="6316702"/>
          </a:xfrm>
          <a:prstGeom prst="rect">
            <a:avLst/>
          </a:prstGeom>
          <a:effectLst>
            <a:outerShdw blurRad="50800" dist="50800" dir="5400000" algn="ctr" rotWithShape="0">
              <a:srgbClr val="000000">
                <a:alpha val="44000"/>
              </a:srgbClr>
            </a:outerShdw>
            <a:softEdge rad="457200"/>
          </a:effectLst>
        </p:spPr>
      </p:pic>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5904001" y="711158"/>
            <a:ext cx="5927364" cy="985000"/>
          </a:xfrm>
          <a:solidFill>
            <a:schemeClr val="bg1">
              <a:lumMod val="95000"/>
            </a:schemeClr>
          </a:solidFill>
        </p:spPr>
        <p:txBody>
          <a:bodyPr/>
          <a:lstStyle/>
          <a:p>
            <a:r>
              <a:rPr lang="en-GB" dirty="0">
                <a:solidFill>
                  <a:schemeClr val="tx1"/>
                </a:solidFill>
              </a:rPr>
              <a:t>Research</a:t>
            </a:r>
            <a:r>
              <a:rPr lang="en-GB" dirty="0"/>
              <a:t> </a:t>
            </a:r>
            <a:r>
              <a:rPr lang="en-GB" dirty="0">
                <a:solidFill>
                  <a:schemeClr val="tx1"/>
                </a:solidFill>
              </a:rPr>
              <a:t>methods</a:t>
            </a:r>
            <a:r>
              <a:rPr lang="en-GB" dirty="0"/>
              <a:t> </a:t>
            </a:r>
            <a:endParaRPr lang="en-ZA" dirty="0"/>
          </a:p>
        </p:txBody>
      </p:sp>
      <p:sp>
        <p:nvSpPr>
          <p:cNvPr id="15" name="Rectangle 14">
            <a:extLst>
              <a:ext uri="{FF2B5EF4-FFF2-40B4-BE49-F238E27FC236}">
                <a16:creationId xmlns:a16="http://schemas.microsoft.com/office/drawing/2014/main" id="{7E801224-07D1-7D47-BB8E-442147CE2971}"/>
              </a:ext>
            </a:extLst>
          </p:cNvPr>
          <p:cNvSpPr/>
          <p:nvPr/>
        </p:nvSpPr>
        <p:spPr>
          <a:xfrm>
            <a:off x="5986616" y="6414568"/>
            <a:ext cx="5938485" cy="369332"/>
          </a:xfrm>
          <a:prstGeom prst="rect">
            <a:avLst/>
          </a:prstGeom>
        </p:spPr>
        <p:txBody>
          <a:bodyPr wrap="none">
            <a:spAutoFit/>
          </a:bodyPr>
          <a:lstStyle/>
          <a:p>
            <a:pPr algn="ctr">
              <a:spcAft>
                <a:spcPts val="0"/>
              </a:spcAft>
            </a:pPr>
            <a:r>
              <a:rPr lang="en-GB" dirty="0">
                <a:solidFill>
                  <a:srgbClr val="000000"/>
                </a:solidFill>
                <a:effectLst>
                  <a:outerShdw blurRad="38100" dist="19050" dir="2700000" algn="tl">
                    <a:schemeClr val="dk1">
                      <a:alpha val="40000"/>
                    </a:schemeClr>
                  </a:outerShdw>
                </a:effectLst>
                <a:latin typeface="Calibri" panose="020F0502020204030204" pitchFamily="34" charset="0"/>
                <a:ea typeface="Calibri" panose="020F0502020204030204" pitchFamily="34" charset="0"/>
                <a:cs typeface="Times New Roman" panose="02020603050405020304" pitchFamily="18" charset="0"/>
              </a:rPr>
              <a:t>Big Pit National Coal Museum; Blaenavon World Heritage Site</a:t>
            </a:r>
            <a:endParaRPr lang="en-GB" sz="14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8" name="Rectangle 17">
            <a:extLst>
              <a:ext uri="{FF2B5EF4-FFF2-40B4-BE49-F238E27FC236}">
                <a16:creationId xmlns:a16="http://schemas.microsoft.com/office/drawing/2014/main" id="{2B0E1C3C-1F12-C14B-AE51-FF4B056AFAC0}"/>
              </a:ext>
            </a:extLst>
          </p:cNvPr>
          <p:cNvSpPr/>
          <p:nvPr/>
        </p:nvSpPr>
        <p:spPr>
          <a:xfrm>
            <a:off x="670716" y="239264"/>
            <a:ext cx="4497867" cy="1938992"/>
          </a:xfrm>
          <a:prstGeom prst="rect">
            <a:avLst/>
          </a:prstGeom>
          <a:noFill/>
        </p:spPr>
        <p:txBody>
          <a:bodyPr wrap="square" lIns="91440" tIns="45720" rIns="91440" bIns="45720">
            <a:spAutoFit/>
          </a:bodyPr>
          <a:lstStyle/>
          <a:p>
            <a:pPr algn="ctr"/>
            <a:r>
              <a:rPr lang="en-US" sz="4000" b="1" cap="none" spc="0" dirty="0">
                <a:ln w="13462">
                  <a:solidFill>
                    <a:schemeClr val="tx1"/>
                  </a:solidFill>
                  <a:prstDash val="solid"/>
                </a:ln>
                <a:solidFill>
                  <a:schemeClr val="bg2">
                    <a:lumMod val="25000"/>
                  </a:schemeClr>
                </a:solidFill>
                <a:effectLst>
                  <a:outerShdw dist="38100" dir="2700000" algn="bl" rotWithShape="0">
                    <a:schemeClr val="accent5"/>
                  </a:outerShdw>
                </a:effectLst>
              </a:rPr>
              <a:t>Questionnaires (online, mail and face to face)</a:t>
            </a:r>
          </a:p>
        </p:txBody>
      </p:sp>
      <p:sp>
        <p:nvSpPr>
          <p:cNvPr id="19" name="Rectangle 18">
            <a:extLst>
              <a:ext uri="{FF2B5EF4-FFF2-40B4-BE49-F238E27FC236}">
                <a16:creationId xmlns:a16="http://schemas.microsoft.com/office/drawing/2014/main" id="{6E9111E2-C466-1845-A2A1-5CB12502E253}"/>
              </a:ext>
            </a:extLst>
          </p:cNvPr>
          <p:cNvSpPr/>
          <p:nvPr/>
        </p:nvSpPr>
        <p:spPr>
          <a:xfrm>
            <a:off x="1102657" y="2170387"/>
            <a:ext cx="3562680" cy="1323439"/>
          </a:xfrm>
          <a:prstGeom prst="rect">
            <a:avLst/>
          </a:prstGeom>
          <a:noFill/>
        </p:spPr>
        <p:txBody>
          <a:bodyPr wrap="square" lIns="91440" tIns="45720" rIns="91440" bIns="45720">
            <a:spAutoFit/>
          </a:bodyPr>
          <a:lstStyle/>
          <a:p>
            <a:pPr algn="ctr"/>
            <a:r>
              <a:rPr lang="en-US" sz="4000" b="1" cap="none" spc="0" dirty="0">
                <a:ln w="13462">
                  <a:solidFill>
                    <a:schemeClr val="tx1"/>
                  </a:solidFill>
                  <a:prstDash val="solid"/>
                </a:ln>
                <a:solidFill>
                  <a:schemeClr val="bg2">
                    <a:lumMod val="25000"/>
                  </a:schemeClr>
                </a:solidFill>
                <a:effectLst>
                  <a:outerShdw dist="38100" dir="2700000" algn="bl" rotWithShape="0">
                    <a:schemeClr val="accent5"/>
                  </a:outerShdw>
                </a:effectLst>
              </a:rPr>
              <a:t>Interviews (face to face)</a:t>
            </a:r>
          </a:p>
        </p:txBody>
      </p:sp>
      <p:sp>
        <p:nvSpPr>
          <p:cNvPr id="21" name="Rectangle 20">
            <a:extLst>
              <a:ext uri="{FF2B5EF4-FFF2-40B4-BE49-F238E27FC236}">
                <a16:creationId xmlns:a16="http://schemas.microsoft.com/office/drawing/2014/main" id="{C29EF80C-0D06-3545-AA89-9024CAE29808}"/>
              </a:ext>
            </a:extLst>
          </p:cNvPr>
          <p:cNvSpPr/>
          <p:nvPr/>
        </p:nvSpPr>
        <p:spPr>
          <a:xfrm>
            <a:off x="1042968" y="3658293"/>
            <a:ext cx="3525452" cy="707886"/>
          </a:xfrm>
          <a:prstGeom prst="rect">
            <a:avLst/>
          </a:prstGeom>
          <a:noFill/>
        </p:spPr>
        <p:txBody>
          <a:bodyPr wrap="none" lIns="91440" tIns="45720" rIns="91440" bIns="45720">
            <a:spAutoFit/>
          </a:bodyPr>
          <a:lstStyle/>
          <a:p>
            <a:pPr algn="ctr"/>
            <a:r>
              <a:rPr lang="en-US" sz="4000" b="1" cap="none" spc="0" dirty="0">
                <a:ln w="13462">
                  <a:solidFill>
                    <a:schemeClr val="tx1"/>
                  </a:solidFill>
                  <a:prstDash val="solid"/>
                </a:ln>
                <a:solidFill>
                  <a:schemeClr val="bg2">
                    <a:lumMod val="25000"/>
                  </a:schemeClr>
                </a:solidFill>
                <a:effectLst>
                  <a:outerShdw dist="38100" dir="2700000" algn="bl" rotWithShape="0">
                    <a:schemeClr val="accent5"/>
                  </a:outerShdw>
                </a:effectLst>
              </a:rPr>
              <a:t>Visits To Big Pit</a:t>
            </a:r>
          </a:p>
        </p:txBody>
      </p:sp>
      <p:sp>
        <p:nvSpPr>
          <p:cNvPr id="22" name="Rectangle 21">
            <a:extLst>
              <a:ext uri="{FF2B5EF4-FFF2-40B4-BE49-F238E27FC236}">
                <a16:creationId xmlns:a16="http://schemas.microsoft.com/office/drawing/2014/main" id="{49EB19C2-F539-1343-B5CE-2F3CA55E3D23}"/>
              </a:ext>
            </a:extLst>
          </p:cNvPr>
          <p:cNvSpPr/>
          <p:nvPr/>
        </p:nvSpPr>
        <p:spPr>
          <a:xfrm>
            <a:off x="1250670" y="4514909"/>
            <a:ext cx="3482042" cy="707886"/>
          </a:xfrm>
          <a:prstGeom prst="rect">
            <a:avLst/>
          </a:prstGeom>
          <a:noFill/>
        </p:spPr>
        <p:txBody>
          <a:bodyPr wrap="none" lIns="91440" tIns="45720" rIns="91440" bIns="45720">
            <a:spAutoFit/>
          </a:bodyPr>
          <a:lstStyle/>
          <a:p>
            <a:pPr algn="ctr"/>
            <a:r>
              <a:rPr lang="en-US" sz="4000" b="1" dirty="0">
                <a:ln w="13462">
                  <a:solidFill>
                    <a:schemeClr val="tx1"/>
                  </a:solidFill>
                  <a:prstDash val="solid"/>
                </a:ln>
                <a:solidFill>
                  <a:schemeClr val="bg2">
                    <a:lumMod val="25000"/>
                  </a:schemeClr>
                </a:solidFill>
                <a:effectLst>
                  <a:outerShdw dist="38100" dir="2700000" algn="bl" rotWithShape="0">
                    <a:schemeClr val="accent5"/>
                  </a:outerShdw>
                </a:effectLst>
              </a:rPr>
              <a:t>Online Reports</a:t>
            </a:r>
          </a:p>
        </p:txBody>
      </p:sp>
      <p:sp>
        <p:nvSpPr>
          <p:cNvPr id="23" name="Rectangle 22">
            <a:extLst>
              <a:ext uri="{FF2B5EF4-FFF2-40B4-BE49-F238E27FC236}">
                <a16:creationId xmlns:a16="http://schemas.microsoft.com/office/drawing/2014/main" id="{676C33F1-6E9F-7A42-8B00-572C9B727E59}"/>
              </a:ext>
            </a:extLst>
          </p:cNvPr>
          <p:cNvSpPr/>
          <p:nvPr/>
        </p:nvSpPr>
        <p:spPr>
          <a:xfrm>
            <a:off x="2014501" y="5223512"/>
            <a:ext cx="1954381" cy="923330"/>
          </a:xfrm>
          <a:prstGeom prst="rect">
            <a:avLst/>
          </a:prstGeom>
          <a:noFill/>
        </p:spPr>
        <p:txBody>
          <a:bodyPr wrap="none" lIns="91440" tIns="45720" rIns="91440" bIns="45720">
            <a:spAutoFit/>
          </a:bodyPr>
          <a:lstStyle/>
          <a:p>
            <a:pPr algn="ctr"/>
            <a:r>
              <a:rPr lang="en-US" sz="4000" b="1" dirty="0">
                <a:ln w="13462">
                  <a:solidFill>
                    <a:schemeClr val="tx1"/>
                  </a:solidFill>
                  <a:prstDash val="solid"/>
                </a:ln>
                <a:solidFill>
                  <a:schemeClr val="bg2">
                    <a:lumMod val="25000"/>
                  </a:schemeClr>
                </a:solidFill>
                <a:effectLst>
                  <a:outerShdw dist="38100" dir="2700000" algn="bl" rotWithShape="0">
                    <a:schemeClr val="accent5"/>
                  </a:outerShdw>
                </a:effectLst>
              </a:rPr>
              <a:t>Studies</a:t>
            </a:r>
            <a:r>
              <a:rPr lang="en-US" sz="5400" b="1" cap="none" spc="0" dirty="0">
                <a:ln w="6600">
                  <a:solidFill>
                    <a:schemeClr val="accent2"/>
                  </a:solidFill>
                  <a:prstDash val="solid"/>
                </a:ln>
                <a:solidFill>
                  <a:srgbClr val="FFFFFF"/>
                </a:solidFill>
                <a:effectLst>
                  <a:outerShdw dist="38100" dir="2700000" algn="tl" rotWithShape="0">
                    <a:schemeClr val="accent2"/>
                  </a:outerShdw>
                </a:effectLst>
              </a:rPr>
              <a:t> </a:t>
            </a:r>
          </a:p>
        </p:txBody>
      </p:sp>
    </p:spTree>
    <p:extLst>
      <p:ext uri="{BB962C8B-B14F-4D97-AF65-F5344CB8AC3E}">
        <p14:creationId xmlns:p14="http://schemas.microsoft.com/office/powerpoint/2010/main" val="1367526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8"/>
                                        </p:tgtEl>
                                        <p:attrNameLst>
                                          <p:attrName>style.visibility</p:attrName>
                                        </p:attrNameLst>
                                      </p:cBhvr>
                                      <p:to>
                                        <p:strVal val="visible"/>
                                      </p:to>
                                    </p:set>
                                    <p:anim calcmode="lin" valueType="num">
                                      <p:cBhvr additive="base">
                                        <p:cTn id="19" dur="500" fill="hold"/>
                                        <p:tgtEl>
                                          <p:spTgt spid="18"/>
                                        </p:tgtEl>
                                        <p:attrNameLst>
                                          <p:attrName>ppt_x</p:attrName>
                                        </p:attrNameLst>
                                      </p:cBhvr>
                                      <p:tavLst>
                                        <p:tav tm="0">
                                          <p:val>
                                            <p:strVal val="#ppt_x"/>
                                          </p:val>
                                        </p:tav>
                                        <p:tav tm="100000">
                                          <p:val>
                                            <p:strVal val="#ppt_x"/>
                                          </p:val>
                                        </p:tav>
                                      </p:tavLst>
                                    </p:anim>
                                    <p:anim calcmode="lin" valueType="num">
                                      <p:cBhvr additive="base">
                                        <p:cTn id="20"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9"/>
                                        </p:tgtEl>
                                        <p:attrNameLst>
                                          <p:attrName>style.visibility</p:attrName>
                                        </p:attrNameLst>
                                      </p:cBhvr>
                                      <p:to>
                                        <p:strVal val="visible"/>
                                      </p:to>
                                    </p:set>
                                    <p:anim calcmode="lin" valueType="num">
                                      <p:cBhvr additive="base">
                                        <p:cTn id="25" dur="500" fill="hold"/>
                                        <p:tgtEl>
                                          <p:spTgt spid="19"/>
                                        </p:tgtEl>
                                        <p:attrNameLst>
                                          <p:attrName>ppt_x</p:attrName>
                                        </p:attrNameLst>
                                      </p:cBhvr>
                                      <p:tavLst>
                                        <p:tav tm="0">
                                          <p:val>
                                            <p:strVal val="#ppt_x"/>
                                          </p:val>
                                        </p:tav>
                                        <p:tav tm="100000">
                                          <p:val>
                                            <p:strVal val="#ppt_x"/>
                                          </p:val>
                                        </p:tav>
                                      </p:tavLst>
                                    </p:anim>
                                    <p:anim calcmode="lin" valueType="num">
                                      <p:cBhvr additive="base">
                                        <p:cTn id="26"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1">
                                            <p:txEl>
                                              <p:pRg st="0" end="0"/>
                                            </p:txEl>
                                          </p:spTgt>
                                        </p:tgtEl>
                                        <p:attrNameLst>
                                          <p:attrName>style.visibility</p:attrName>
                                        </p:attrNameLst>
                                      </p:cBhvr>
                                      <p:to>
                                        <p:strVal val="visible"/>
                                      </p:to>
                                    </p:set>
                                    <p:anim calcmode="lin" valueType="num">
                                      <p:cBhvr additive="base">
                                        <p:cTn id="31" dur="500" fill="hold"/>
                                        <p:tgtEl>
                                          <p:spTgt spid="21">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2">
                                            <p:txEl>
                                              <p:pRg st="0" end="0"/>
                                            </p:txEl>
                                          </p:spTgt>
                                        </p:tgtEl>
                                        <p:attrNameLst>
                                          <p:attrName>style.visibility</p:attrName>
                                        </p:attrNameLst>
                                      </p:cBhvr>
                                      <p:to>
                                        <p:strVal val="visible"/>
                                      </p:to>
                                    </p:set>
                                    <p:anim calcmode="lin" valueType="num">
                                      <p:cBhvr additive="base">
                                        <p:cTn id="37" dur="500" fill="hold"/>
                                        <p:tgtEl>
                                          <p:spTgt spid="22">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3">
                                            <p:txEl>
                                              <p:pRg st="0" end="0"/>
                                            </p:txEl>
                                          </p:spTgt>
                                        </p:tgtEl>
                                        <p:attrNameLst>
                                          <p:attrName>style.visibility</p:attrName>
                                        </p:attrNameLst>
                                      </p:cBhvr>
                                      <p:to>
                                        <p:strVal val="visible"/>
                                      </p:to>
                                    </p:set>
                                    <p:anim calcmode="lin" valueType="num">
                                      <p:cBhvr additive="base">
                                        <p:cTn id="43" dur="500" fill="hold"/>
                                        <p:tgtEl>
                                          <p:spTgt spid="23">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8" grpId="0"/>
      <p:bldP spid="19"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a:extLst>
              <a:ext uri="{FF2B5EF4-FFF2-40B4-BE49-F238E27FC236}">
                <a16:creationId xmlns:a16="http://schemas.microsoft.com/office/drawing/2014/main" id="{D1A48860-21CE-DE4F-96EE-9407E6A2E338}"/>
              </a:ext>
            </a:extLst>
          </p:cNvPr>
          <p:cNvPicPr>
            <a:picLocks noChangeAspect="1"/>
          </p:cNvPicPr>
          <p:nvPr/>
        </p:nvPicPr>
        <p:blipFill rotWithShape="1">
          <a:blip r:embed="rId3">
            <a:alphaModFix/>
            <a:extLst/>
          </a:blip>
          <a:srcRect r="4674"/>
          <a:stretch/>
        </p:blipFill>
        <p:spPr>
          <a:xfrm>
            <a:off x="-305" y="-1"/>
            <a:ext cx="6423053" cy="6858001"/>
          </a:xfrm>
          <a:prstGeom prst="rect">
            <a:avLst/>
          </a:prstGeom>
        </p:spPr>
      </p:pic>
      <p:pic>
        <p:nvPicPr>
          <p:cNvPr id="28" name="Picture 27">
            <a:extLst>
              <a:ext uri="{FF2B5EF4-FFF2-40B4-BE49-F238E27FC236}">
                <a16:creationId xmlns:a16="http://schemas.microsoft.com/office/drawing/2014/main" id="{24F266AD-725B-4A9D-B448-4C000F95CB4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itle 2">
            <a:extLst>
              <a:ext uri="{FF2B5EF4-FFF2-40B4-BE49-F238E27FC236}">
                <a16:creationId xmlns:a16="http://schemas.microsoft.com/office/drawing/2014/main" id="{200B3D2B-613A-41BE-987D-E6A1324B456D}"/>
              </a:ext>
            </a:extLst>
          </p:cNvPr>
          <p:cNvSpPr>
            <a:spLocks noGrp="1"/>
          </p:cNvSpPr>
          <p:nvPr>
            <p:ph type="title"/>
          </p:nvPr>
        </p:nvSpPr>
        <p:spPr>
          <a:xfrm>
            <a:off x="5457340" y="519108"/>
            <a:ext cx="6734660" cy="855454"/>
          </a:xfrm>
          <a:solidFill>
            <a:schemeClr val="bg1">
              <a:lumMod val="95000"/>
            </a:schemeClr>
          </a:solidFill>
        </p:spPr>
        <p:txBody>
          <a:bodyPr vert="horz" lIns="91440" tIns="45720" rIns="91440" bIns="45720" rtlCol="0" anchor="t">
            <a:noAutofit/>
          </a:bodyPr>
          <a:lstStyle/>
          <a:p>
            <a:r>
              <a:rPr lang="en-US" dirty="0">
                <a:solidFill>
                  <a:srgbClr val="000000"/>
                </a:solidFill>
              </a:rPr>
              <a:t>Consultant - Why me? </a:t>
            </a:r>
          </a:p>
        </p:txBody>
      </p:sp>
      <p:sp>
        <p:nvSpPr>
          <p:cNvPr id="9" name="Rectangle 8">
            <a:extLst>
              <a:ext uri="{FF2B5EF4-FFF2-40B4-BE49-F238E27FC236}">
                <a16:creationId xmlns:a16="http://schemas.microsoft.com/office/drawing/2014/main" id="{C835C91F-1B95-AC4F-A98D-36A19BFDC83E}"/>
              </a:ext>
            </a:extLst>
          </p:cNvPr>
          <p:cNvSpPr/>
          <p:nvPr/>
        </p:nvSpPr>
        <p:spPr>
          <a:xfrm>
            <a:off x="6297283" y="1374562"/>
            <a:ext cx="5894717" cy="5217326"/>
          </a:xfrm>
          <a:prstGeom prst="rect">
            <a:avLst/>
          </a:prstGeom>
        </p:spPr>
        <p:txBody>
          <a:bodyPr wrap="square">
            <a:spAutoFit/>
          </a:bodyPr>
          <a:lstStyle/>
          <a:p>
            <a:pPr marL="285750" indent="-285750">
              <a:lnSpc>
                <a:spcPct val="150000"/>
              </a:lnSpc>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Interested and determined to contribute and undertake the project </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Great experiences and opportunities to work close with them and willing to work and deliver to the standard of work required</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 I have a combination of soft skills, leadership and customer experience</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I have a strong work ethic to be a true asset to the organisation</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I have shown I am keen and willing to undertake this project for the organisation </a:t>
            </a:r>
          </a:p>
          <a:p>
            <a:pPr marL="285750" indent="-285750">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I am eager to help out and keen to work closely with them to deliver a completed project</a:t>
            </a:r>
          </a:p>
        </p:txBody>
      </p:sp>
    </p:spTree>
    <p:extLst>
      <p:ext uri="{BB962C8B-B14F-4D97-AF65-F5344CB8AC3E}">
        <p14:creationId xmlns:p14="http://schemas.microsoft.com/office/powerpoint/2010/main" val="2117695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anim calcmode="lin" valueType="num">
                                      <p:cBhvr additive="base">
                                        <p:cTn id="19"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1" end="1"/>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9">
                                            <p:txEl>
                                              <p:pRg st="2" end="2"/>
                                            </p:txEl>
                                          </p:spTgt>
                                        </p:tgtEl>
                                        <p:attrNameLst>
                                          <p:attrName>style.visibility</p:attrName>
                                        </p:attrNameLst>
                                      </p:cBhvr>
                                      <p:to>
                                        <p:strVal val="visible"/>
                                      </p:to>
                                    </p:set>
                                    <p:anim calcmode="lin" valueType="num">
                                      <p:cBhvr additive="base">
                                        <p:cTn id="23"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9">
                                            <p:txEl>
                                              <p:pRg st="2" end="2"/>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9">
                                            <p:txEl>
                                              <p:pRg st="3" end="3"/>
                                            </p:txEl>
                                          </p:spTgt>
                                        </p:tgtEl>
                                        <p:attrNameLst>
                                          <p:attrName>style.visibility</p:attrName>
                                        </p:attrNameLst>
                                      </p:cBhvr>
                                      <p:to>
                                        <p:strVal val="visible"/>
                                      </p:to>
                                    </p:set>
                                    <p:anim calcmode="lin" valueType="num">
                                      <p:cBhvr additive="base">
                                        <p:cTn id="27"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9">
                                            <p:txEl>
                                              <p:pRg st="3" end="3"/>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9">
                                            <p:txEl>
                                              <p:pRg st="4" end="4"/>
                                            </p:txEl>
                                          </p:spTgt>
                                        </p:tgtEl>
                                        <p:attrNameLst>
                                          <p:attrName>style.visibility</p:attrName>
                                        </p:attrNameLst>
                                      </p:cBhvr>
                                      <p:to>
                                        <p:strVal val="visible"/>
                                      </p:to>
                                    </p:set>
                                    <p:anim calcmode="lin" valueType="num">
                                      <p:cBhvr additive="base">
                                        <p:cTn id="31"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
                                            <p:txEl>
                                              <p:pRg st="4" end="4"/>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9">
                                            <p:txEl>
                                              <p:pRg st="5" end="5"/>
                                            </p:txEl>
                                          </p:spTgt>
                                        </p:tgtEl>
                                        <p:attrNameLst>
                                          <p:attrName>style.visibility</p:attrName>
                                        </p:attrNameLst>
                                      </p:cBhvr>
                                      <p:to>
                                        <p:strVal val="visible"/>
                                      </p:to>
                                    </p:set>
                                    <p:anim calcmode="lin" valueType="num">
                                      <p:cBhvr additive="base">
                                        <p:cTn id="35"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9">
                                            <p:txEl>
                                              <p:pRg st="5" end="5"/>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9">
                                            <p:txEl>
                                              <p:pRg st="6" end="6"/>
                                            </p:txEl>
                                          </p:spTgt>
                                        </p:tgtEl>
                                        <p:attrNameLst>
                                          <p:attrName>style.visibility</p:attrName>
                                        </p:attrNameLst>
                                      </p:cBhvr>
                                      <p:to>
                                        <p:strVal val="visible"/>
                                      </p:to>
                                    </p:set>
                                    <p:anim calcmode="lin" valueType="num">
                                      <p:cBhvr additive="base">
                                        <p:cTn id="39" dur="500" fill="hold"/>
                                        <p:tgtEl>
                                          <p:spTgt spid="9">
                                            <p:txEl>
                                              <p:pRg st="6" end="6"/>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9">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Picture Placeholder 31" descr="hand clapping">
            <a:extLst>
              <a:ext uri="{FF2B5EF4-FFF2-40B4-BE49-F238E27FC236}">
                <a16:creationId xmlns:a16="http://schemas.microsoft.com/office/drawing/2014/main" id="{AAB6EE12-FEF8-FB41-A909-0DA61D7725C7}"/>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a:effectLst>
            <a:softEdge rad="1168400"/>
          </a:effectLst>
        </p:spPr>
      </p:pic>
      <p:sp>
        <p:nvSpPr>
          <p:cNvPr id="14" name="Title 13">
            <a:extLst>
              <a:ext uri="{FF2B5EF4-FFF2-40B4-BE49-F238E27FC236}">
                <a16:creationId xmlns:a16="http://schemas.microsoft.com/office/drawing/2014/main" id="{6C38D7A9-9299-4108-BB08-026F4B9CAE7B}"/>
              </a:ext>
            </a:extLst>
          </p:cNvPr>
          <p:cNvSpPr>
            <a:spLocks noGrp="1"/>
          </p:cNvSpPr>
          <p:nvPr>
            <p:ph type="ctrTitle"/>
          </p:nvPr>
        </p:nvSpPr>
        <p:spPr>
          <a:xfrm>
            <a:off x="8485596" y="1667897"/>
            <a:ext cx="3733800" cy="1013684"/>
          </a:xfrm>
          <a:solidFill>
            <a:schemeClr val="bg1"/>
          </a:solidFill>
        </p:spPr>
        <p:txBody>
          <a:bodyPr/>
          <a:lstStyle/>
          <a:p>
            <a:r>
              <a:rPr lang="en-ZA" dirty="0">
                <a:solidFill>
                  <a:schemeClr val="tx1"/>
                </a:solidFill>
              </a:rPr>
              <a:t>Thank</a:t>
            </a:r>
            <a:r>
              <a:rPr lang="en-ZA" dirty="0"/>
              <a:t> </a:t>
            </a:r>
            <a:r>
              <a:rPr lang="en-ZA" dirty="0">
                <a:solidFill>
                  <a:schemeClr val="tx1"/>
                </a:solidFill>
              </a:rPr>
              <a:t>You</a:t>
            </a:r>
          </a:p>
        </p:txBody>
      </p:sp>
      <p:sp>
        <p:nvSpPr>
          <p:cNvPr id="4" name="Text Placeholder 3">
            <a:extLst>
              <a:ext uri="{FF2B5EF4-FFF2-40B4-BE49-F238E27FC236}">
                <a16:creationId xmlns:a16="http://schemas.microsoft.com/office/drawing/2014/main" id="{60828E04-9C2A-4859-8050-C2DF67A249CB}"/>
              </a:ext>
            </a:extLst>
          </p:cNvPr>
          <p:cNvSpPr>
            <a:spLocks noGrp="1"/>
          </p:cNvSpPr>
          <p:nvPr>
            <p:ph type="body" sz="quarter" idx="15"/>
          </p:nvPr>
        </p:nvSpPr>
        <p:spPr>
          <a:xfrm>
            <a:off x="7609936" y="3211046"/>
            <a:ext cx="3733800" cy="510778"/>
          </a:xfrm>
          <a:solidFill>
            <a:schemeClr val="bg1"/>
          </a:solidFill>
        </p:spPr>
        <p:txBody>
          <a:bodyPr/>
          <a:lstStyle/>
          <a:p>
            <a:r>
              <a:rPr lang="en-ZA" sz="4000" b="1" dirty="0">
                <a:solidFill>
                  <a:schemeClr val="tx1"/>
                </a:solidFill>
              </a:rPr>
              <a:t>Cerys Worwood </a:t>
            </a:r>
          </a:p>
        </p:txBody>
      </p:sp>
      <p:pic>
        <p:nvPicPr>
          <p:cNvPr id="8" name="Graphic 7" descr="User" title="Icon - Presenter Name">
            <a:extLst>
              <a:ext uri="{FF2B5EF4-FFF2-40B4-BE49-F238E27FC236}">
                <a16:creationId xmlns:a16="http://schemas.microsoft.com/office/drawing/2014/main" id="{111541C4-DB03-4E53-994D-499C7D73C4DF}"/>
              </a:ext>
            </a:extLst>
          </p:cNvPr>
          <p:cNvPicPr>
            <a:picLocks noChangeAspect="1"/>
          </p:cNvPicPr>
          <p:nvPr/>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tretch>
            <a:fillRect/>
          </a:stretch>
        </p:blipFill>
        <p:spPr>
          <a:xfrm>
            <a:off x="11205712" y="2895170"/>
            <a:ext cx="1013684" cy="1013684"/>
          </a:xfrm>
          <a:prstGeom prst="rect">
            <a:avLst/>
          </a:prstGeom>
        </p:spPr>
      </p:pic>
      <p:sp>
        <p:nvSpPr>
          <p:cNvPr id="19" name="TextBox 18">
            <a:extLst>
              <a:ext uri="{FF2B5EF4-FFF2-40B4-BE49-F238E27FC236}">
                <a16:creationId xmlns:a16="http://schemas.microsoft.com/office/drawing/2014/main" id="{3A0FFB36-40BB-F14D-9AD6-9DE03781BA08}"/>
              </a:ext>
            </a:extLst>
          </p:cNvPr>
          <p:cNvSpPr txBox="1"/>
          <p:nvPr/>
        </p:nvSpPr>
        <p:spPr>
          <a:xfrm>
            <a:off x="10360323" y="6285031"/>
            <a:ext cx="983413" cy="518993"/>
          </a:xfrm>
          <a:prstGeom prst="rect">
            <a:avLst/>
          </a:prstGeom>
          <a:solidFill>
            <a:schemeClr val="bg1"/>
          </a:solidFill>
        </p:spPr>
        <p:txBody>
          <a:bodyPr wrap="square" rtlCol="0">
            <a:spAutoFit/>
          </a:bodyPr>
          <a:lstStyle/>
          <a:p>
            <a:endParaRPr lang="en-US" dirty="0"/>
          </a:p>
        </p:txBody>
      </p:sp>
      <p:sp>
        <p:nvSpPr>
          <p:cNvPr id="18" name="Rectangle 17">
            <a:extLst>
              <a:ext uri="{FF2B5EF4-FFF2-40B4-BE49-F238E27FC236}">
                <a16:creationId xmlns:a16="http://schemas.microsoft.com/office/drawing/2014/main" id="{E83148D6-9180-614F-A096-540AB63D41EA}"/>
              </a:ext>
            </a:extLst>
          </p:cNvPr>
          <p:cNvSpPr/>
          <p:nvPr/>
        </p:nvSpPr>
        <p:spPr>
          <a:xfrm>
            <a:off x="5774069" y="6434692"/>
            <a:ext cx="5938485" cy="369332"/>
          </a:xfrm>
          <a:prstGeom prst="rect">
            <a:avLst/>
          </a:prstGeom>
        </p:spPr>
        <p:txBody>
          <a:bodyPr wrap="none">
            <a:spAutoFit/>
          </a:bodyPr>
          <a:lstStyle/>
          <a:p>
            <a:pPr algn="ctr">
              <a:spcAft>
                <a:spcPts val="0"/>
              </a:spcAft>
            </a:pPr>
            <a:r>
              <a:rPr lang="en-GB" dirty="0">
                <a:solidFill>
                  <a:srgbClr val="000000"/>
                </a:solidFill>
                <a:effectLst>
                  <a:outerShdw blurRad="38100" dist="19050" dir="2700000" algn="tl">
                    <a:schemeClr val="dk1">
                      <a:alpha val="40000"/>
                    </a:schemeClr>
                  </a:outerShdw>
                </a:effectLst>
                <a:latin typeface="Calibri" panose="020F0502020204030204" pitchFamily="34" charset="0"/>
                <a:ea typeface="Calibri" panose="020F0502020204030204" pitchFamily="34" charset="0"/>
                <a:cs typeface="Times New Roman" panose="02020603050405020304" pitchFamily="18" charset="0"/>
              </a:rPr>
              <a:t>Big Pit National Coal Museum; Blaenavon World Heritage Site</a:t>
            </a:r>
            <a:endParaRPr lang="en-GB" sz="14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53678306"/>
      </p:ext>
    </p:extLst>
  </p:cSld>
  <p:clrMapOvr>
    <a:masterClrMapping/>
  </p:clrMapOvr>
</p:sld>
</file>

<file path=ppt/theme/theme1.xml><?xml version="1.0" encoding="utf-8"?>
<a:theme xmlns:a="http://schemas.openxmlformats.org/drawingml/2006/main" name="Office Theme">
  <a:themeElements>
    <a:clrScheme name="Custom 129">
      <a:dk1>
        <a:sysClr val="windowText" lastClr="000000"/>
      </a:dk1>
      <a:lt1>
        <a:srgbClr val="FFFFFF"/>
      </a:lt1>
      <a:dk2>
        <a:srgbClr val="3F3F3F"/>
      </a:dk2>
      <a:lt2>
        <a:srgbClr val="F2F2F2"/>
      </a:lt2>
      <a:accent1>
        <a:srgbClr val="25C6E3"/>
      </a:accent1>
      <a:accent2>
        <a:srgbClr val="E80554"/>
      </a:accent2>
      <a:accent3>
        <a:srgbClr val="A9E26F"/>
      </a:accent3>
      <a:accent4>
        <a:srgbClr val="EAD000"/>
      </a:accent4>
      <a:accent5>
        <a:srgbClr val="1A0F49"/>
      </a:accent5>
      <a:accent6>
        <a:srgbClr val="FF4A01"/>
      </a:accent6>
      <a:hlink>
        <a:srgbClr val="25C6E3"/>
      </a:hlink>
      <a:folHlink>
        <a:srgbClr val="25C6E3"/>
      </a:folHlink>
    </a:clrScheme>
    <a:fontScheme name="Custom 149">
      <a:majorFont>
        <a:latin typeface="Corbel"/>
        <a:ea typeface=""/>
        <a:cs typeface=""/>
      </a:majorFont>
      <a:minorFont>
        <a:latin typeface="Candar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echnical Presentation Layout_SB - v4.potx" id="{410D3EFA-FA20-475F-9696-CD1A7DDB5DC5}" vid="{222B8127-F9F2-4FAA-9A8E-5AB7CC0C354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1015</Words>
  <Application>Microsoft Macintosh PowerPoint</Application>
  <PresentationFormat>Widescreen</PresentationFormat>
  <Paragraphs>85</Paragraphs>
  <Slides>6</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Candara</vt:lpstr>
      <vt:lpstr>Corbel</vt:lpstr>
      <vt:lpstr>Times New Roman</vt:lpstr>
      <vt:lpstr>Office Theme</vt:lpstr>
      <vt:lpstr>Consultancy Project: Big Pit </vt:lpstr>
      <vt:lpstr>PowerPoint Presentation</vt:lpstr>
      <vt:lpstr>Aim and Objectives</vt:lpstr>
      <vt:lpstr>Research methods </vt:lpstr>
      <vt:lpstr>Consultant - Why me?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Cerys Worwood (1803895)</dc:creator>
  <cp:lastModifiedBy/>
  <cp:revision>1</cp:revision>
  <cp:lastPrinted>2019-02-26T22:38:16Z</cp:lastPrinted>
  <dcterms:created xsi:type="dcterms:W3CDTF">2019-02-26T13:10:21Z</dcterms:created>
  <dcterms:modified xsi:type="dcterms:W3CDTF">2019-02-26T23:42:29Z</dcterms:modified>
</cp:coreProperties>
</file>