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2" r:id="rId11"/>
    <p:sldId id="263" r:id="rId12"/>
    <p:sldId id="264" r:id="rId13"/>
    <p:sldId id="298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300" r:id="rId45"/>
    <p:sldId id="301" r:id="rId46"/>
    <p:sldId id="302" r:id="rId47"/>
    <p:sldId id="299" r:id="rId48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3D52B-CD2B-4623-8BB9-B266E6E6DBCD}" v="2" dt="2022-12-01T09:58:57.51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0"/>
  </p:normalViewPr>
  <p:slideViewPr>
    <p:cSldViewPr>
      <p:cViewPr varScale="1">
        <p:scale>
          <a:sx n="74" d="100"/>
          <a:sy n="74" d="100"/>
        </p:scale>
        <p:origin x="1314" y="7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1623D52B-CD2B-4623-8BB9-B266E6E6DBCD}"/>
    <pc:docChg chg="custSel modSld">
      <pc:chgData name="Gary Metcalfe (IMH)" userId="7e356c24-f8ea-4bc0-9390-f9f190be2cd2" providerId="ADAL" clId="{1623D52B-CD2B-4623-8BB9-B266E6E6DBCD}" dt="2022-12-07T15:27:14.560" v="95" actId="20577"/>
      <pc:docMkLst>
        <pc:docMk/>
      </pc:docMkLst>
      <pc:sldChg chg="modSp mod">
        <pc:chgData name="Gary Metcalfe (IMH)" userId="7e356c24-f8ea-4bc0-9390-f9f190be2cd2" providerId="ADAL" clId="{1623D52B-CD2B-4623-8BB9-B266E6E6DBCD}" dt="2022-12-07T15:27:14.560" v="95" actId="20577"/>
        <pc:sldMkLst>
          <pc:docMk/>
          <pc:sldMk cId="1331283187" sldId="302"/>
        </pc:sldMkLst>
        <pc:spChg chg="mod">
          <ac:chgData name="Gary Metcalfe (IMH)" userId="7e356c24-f8ea-4bc0-9390-f9f190be2cd2" providerId="ADAL" clId="{1623D52B-CD2B-4623-8BB9-B266E6E6DBCD}" dt="2022-12-07T15:27:14.560" v="95" actId="20577"/>
          <ac:spMkLst>
            <pc:docMk/>
            <pc:sldMk cId="1331283187" sldId="302"/>
            <ac:spMk id="2" creationId="{3A96A492-2242-ACFB-FE44-1989064A177F}"/>
          </ac:spMkLst>
        </pc:spChg>
      </pc:sldChg>
    </pc:docChg>
  </pc:docChgLst>
  <pc:docChgLst>
    <pc:chgData name="Gary Metcalfe" userId="7e356c24-f8ea-4bc0-9390-f9f190be2cd2" providerId="ADAL" clId="{1623D52B-CD2B-4623-8BB9-B266E6E6DBCD}"/>
    <pc:docChg chg="custSel addSld modSld">
      <pc:chgData name="Gary Metcalfe" userId="7e356c24-f8ea-4bc0-9390-f9f190be2cd2" providerId="ADAL" clId="{1623D52B-CD2B-4623-8BB9-B266E6E6DBCD}" dt="2022-12-01T10:51:49.973" v="731" actId="729"/>
      <pc:docMkLst>
        <pc:docMk/>
      </pc:docMkLst>
      <pc:sldChg chg="mod modShow">
        <pc:chgData name="Gary Metcalfe" userId="7e356c24-f8ea-4bc0-9390-f9f190be2cd2" providerId="ADAL" clId="{1623D52B-CD2B-4623-8BB9-B266E6E6DBCD}" dt="2022-12-01T09:24:41.911" v="1" actId="729"/>
        <pc:sldMkLst>
          <pc:docMk/>
          <pc:sldMk cId="0" sldId="262"/>
        </pc:sldMkLst>
      </pc:sldChg>
      <pc:sldChg chg="addSp modSp mod modShow">
        <pc:chgData name="Gary Metcalfe" userId="7e356c24-f8ea-4bc0-9390-f9f190be2cd2" providerId="ADAL" clId="{1623D52B-CD2B-4623-8BB9-B266E6E6DBCD}" dt="2022-12-01T10:51:49.973" v="731" actId="729"/>
        <pc:sldMkLst>
          <pc:docMk/>
          <pc:sldMk cId="0" sldId="264"/>
        </pc:sldMkLst>
        <pc:spChg chg="mod">
          <ac:chgData name="Gary Metcalfe" userId="7e356c24-f8ea-4bc0-9390-f9f190be2cd2" providerId="ADAL" clId="{1623D52B-CD2B-4623-8BB9-B266E6E6DBCD}" dt="2022-12-01T09:25:38.370" v="23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Gary Metcalfe" userId="7e356c24-f8ea-4bc0-9390-f9f190be2cd2" providerId="ADAL" clId="{1623D52B-CD2B-4623-8BB9-B266E6E6DBCD}" dt="2022-12-01T09:26:58.785" v="93" actId="403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Gary Metcalfe" userId="7e356c24-f8ea-4bc0-9390-f9f190be2cd2" providerId="ADAL" clId="{1623D52B-CD2B-4623-8BB9-B266E6E6DBCD}" dt="2022-12-01T09:30:01.614" v="267" actId="20577"/>
          <ac:spMkLst>
            <pc:docMk/>
            <pc:sldMk cId="0" sldId="264"/>
            <ac:spMk id="6" creationId="{985CC34F-5E9D-BD70-48A4-577DF857DAD4}"/>
          </ac:spMkLst>
        </pc:spChg>
      </pc:sldChg>
      <pc:sldChg chg="mod modShow">
        <pc:chgData name="Gary Metcalfe" userId="7e356c24-f8ea-4bc0-9390-f9f190be2cd2" providerId="ADAL" clId="{1623D52B-CD2B-4623-8BB9-B266E6E6DBCD}" dt="2022-12-01T09:24:21.373" v="0" actId="729"/>
        <pc:sldMkLst>
          <pc:docMk/>
          <pc:sldMk cId="0" sldId="265"/>
        </pc:sldMkLst>
      </pc:sldChg>
      <pc:sldChg chg="modSp mod">
        <pc:chgData name="Gary Metcalfe" userId="7e356c24-f8ea-4bc0-9390-f9f190be2cd2" providerId="ADAL" clId="{1623D52B-CD2B-4623-8BB9-B266E6E6DBCD}" dt="2022-12-01T09:28:41.581" v="194" actId="404"/>
        <pc:sldMkLst>
          <pc:docMk/>
          <pc:sldMk cId="0" sldId="268"/>
        </pc:sldMkLst>
        <pc:spChg chg="mod">
          <ac:chgData name="Gary Metcalfe" userId="7e356c24-f8ea-4bc0-9390-f9f190be2cd2" providerId="ADAL" clId="{1623D52B-CD2B-4623-8BB9-B266E6E6DBCD}" dt="2022-12-01T09:28:41.581" v="194" actId="404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Gary Metcalfe" userId="7e356c24-f8ea-4bc0-9390-f9f190be2cd2" providerId="ADAL" clId="{1623D52B-CD2B-4623-8BB9-B266E6E6DBCD}" dt="2022-12-01T09:46:38.823" v="275" actId="14100"/>
        <pc:sldMkLst>
          <pc:docMk/>
          <pc:sldMk cId="0" sldId="273"/>
        </pc:sldMkLst>
        <pc:picChg chg="mod">
          <ac:chgData name="Gary Metcalfe" userId="7e356c24-f8ea-4bc0-9390-f9f190be2cd2" providerId="ADAL" clId="{1623D52B-CD2B-4623-8BB9-B266E6E6DBCD}" dt="2022-12-01T09:46:38.823" v="275" actId="14100"/>
          <ac:picMkLst>
            <pc:docMk/>
            <pc:sldMk cId="0" sldId="273"/>
            <ac:picMk id="2" creationId="{00000000-0000-0000-0000-000000000000}"/>
          </ac:picMkLst>
        </pc:picChg>
      </pc:sldChg>
      <pc:sldChg chg="mod modShow">
        <pc:chgData name="Gary Metcalfe" userId="7e356c24-f8ea-4bc0-9390-f9f190be2cd2" providerId="ADAL" clId="{1623D52B-CD2B-4623-8BB9-B266E6E6DBCD}" dt="2022-12-01T09:46:46.510" v="276" actId="729"/>
        <pc:sldMkLst>
          <pc:docMk/>
          <pc:sldMk cId="0" sldId="274"/>
        </pc:sldMkLst>
      </pc:sldChg>
      <pc:sldChg chg="mod modShow">
        <pc:chgData name="Gary Metcalfe" userId="7e356c24-f8ea-4bc0-9390-f9f190be2cd2" providerId="ADAL" clId="{1623D52B-CD2B-4623-8BB9-B266E6E6DBCD}" dt="2022-12-01T09:47:32.661" v="277" actId="729"/>
        <pc:sldMkLst>
          <pc:docMk/>
          <pc:sldMk cId="0" sldId="285"/>
        </pc:sldMkLst>
      </pc:sldChg>
      <pc:sldChg chg="mod modShow">
        <pc:chgData name="Gary Metcalfe" userId="7e356c24-f8ea-4bc0-9390-f9f190be2cd2" providerId="ADAL" clId="{1623D52B-CD2B-4623-8BB9-B266E6E6DBCD}" dt="2022-12-01T09:48:08.255" v="278" actId="729"/>
        <pc:sldMkLst>
          <pc:docMk/>
          <pc:sldMk cId="0" sldId="291"/>
        </pc:sldMkLst>
      </pc:sldChg>
      <pc:sldChg chg="mod modShow">
        <pc:chgData name="Gary Metcalfe" userId="7e356c24-f8ea-4bc0-9390-f9f190be2cd2" providerId="ADAL" clId="{1623D52B-CD2B-4623-8BB9-B266E6E6DBCD}" dt="2022-12-01T09:48:13.625" v="279" actId="729"/>
        <pc:sldMkLst>
          <pc:docMk/>
          <pc:sldMk cId="0" sldId="292"/>
        </pc:sldMkLst>
      </pc:sldChg>
      <pc:sldChg chg="modSp mod">
        <pc:chgData name="Gary Metcalfe" userId="7e356c24-f8ea-4bc0-9390-f9f190be2cd2" providerId="ADAL" clId="{1623D52B-CD2B-4623-8BB9-B266E6E6DBCD}" dt="2022-12-01T10:01:23.911" v="727" actId="14100"/>
        <pc:sldMkLst>
          <pc:docMk/>
          <pc:sldMk cId="0" sldId="297"/>
        </pc:sldMkLst>
        <pc:spChg chg="mod">
          <ac:chgData name="Gary Metcalfe" userId="7e356c24-f8ea-4bc0-9390-f9f190be2cd2" providerId="ADAL" clId="{1623D52B-CD2B-4623-8BB9-B266E6E6DBCD}" dt="2022-12-01T10:01:23.911" v="727" actId="14100"/>
          <ac:spMkLst>
            <pc:docMk/>
            <pc:sldMk cId="0" sldId="297"/>
            <ac:spMk id="5" creationId="{C99B40E7-B0B9-53C6-7019-FD57955C60B4}"/>
          </ac:spMkLst>
        </pc:spChg>
      </pc:sldChg>
      <pc:sldChg chg="addSp delSp modSp new mod modClrScheme chgLayout">
        <pc:chgData name="Gary Metcalfe" userId="7e356c24-f8ea-4bc0-9390-f9f190be2cd2" providerId="ADAL" clId="{1623D52B-CD2B-4623-8BB9-B266E6E6DBCD}" dt="2022-12-01T09:54:43.316" v="427" actId="20577"/>
        <pc:sldMkLst>
          <pc:docMk/>
          <pc:sldMk cId="3621785284" sldId="300"/>
        </pc:sldMkLst>
        <pc:spChg chg="del mod ord">
          <ac:chgData name="Gary Metcalfe" userId="7e356c24-f8ea-4bc0-9390-f9f190be2cd2" providerId="ADAL" clId="{1623D52B-CD2B-4623-8BB9-B266E6E6DBCD}" dt="2022-12-01T09:49:29.181" v="281" actId="700"/>
          <ac:spMkLst>
            <pc:docMk/>
            <pc:sldMk cId="3621785284" sldId="300"/>
            <ac:spMk id="2" creationId="{2763B2B3-EE55-FCE7-5093-A66FFC3CF35E}"/>
          </ac:spMkLst>
        </pc:spChg>
        <pc:spChg chg="del mod ord">
          <ac:chgData name="Gary Metcalfe" userId="7e356c24-f8ea-4bc0-9390-f9f190be2cd2" providerId="ADAL" clId="{1623D52B-CD2B-4623-8BB9-B266E6E6DBCD}" dt="2022-12-01T09:49:29.181" v="281" actId="700"/>
          <ac:spMkLst>
            <pc:docMk/>
            <pc:sldMk cId="3621785284" sldId="300"/>
            <ac:spMk id="3" creationId="{60B74618-3476-3E84-8E9B-379B7AE7F4E4}"/>
          </ac:spMkLst>
        </pc:spChg>
        <pc:spChg chg="add del mod ord">
          <ac:chgData name="Gary Metcalfe" userId="7e356c24-f8ea-4bc0-9390-f9f190be2cd2" providerId="ADAL" clId="{1623D52B-CD2B-4623-8BB9-B266E6E6DBCD}" dt="2022-12-01T09:50:39.722" v="282" actId="26606"/>
          <ac:spMkLst>
            <pc:docMk/>
            <pc:sldMk cId="3621785284" sldId="300"/>
            <ac:spMk id="4" creationId="{3B5F56DB-E246-933D-720F-1F26C5105408}"/>
          </ac:spMkLst>
        </pc:spChg>
        <pc:spChg chg="add del mod ord">
          <ac:chgData name="Gary Metcalfe" userId="7e356c24-f8ea-4bc0-9390-f9f190be2cd2" providerId="ADAL" clId="{1623D52B-CD2B-4623-8BB9-B266E6E6DBCD}" dt="2022-12-01T09:50:39.722" v="282" actId="26606"/>
          <ac:spMkLst>
            <pc:docMk/>
            <pc:sldMk cId="3621785284" sldId="300"/>
            <ac:spMk id="5" creationId="{52AB187B-E0B3-956F-A503-79E373ACA5A0}"/>
          </ac:spMkLst>
        </pc:spChg>
        <pc:spChg chg="add del mod ord">
          <ac:chgData name="Gary Metcalfe" userId="7e356c24-f8ea-4bc0-9390-f9f190be2cd2" providerId="ADAL" clId="{1623D52B-CD2B-4623-8BB9-B266E6E6DBCD}" dt="2022-12-01T09:50:39.722" v="282" actId="26606"/>
          <ac:spMkLst>
            <pc:docMk/>
            <pc:sldMk cId="3621785284" sldId="300"/>
            <ac:spMk id="6" creationId="{80EC704B-7601-CD9F-83EF-BF09A31A43F0}"/>
          </ac:spMkLst>
        </pc:spChg>
        <pc:spChg chg="add mod">
          <ac:chgData name="Gary Metcalfe" userId="7e356c24-f8ea-4bc0-9390-f9f190be2cd2" providerId="ADAL" clId="{1623D52B-CD2B-4623-8BB9-B266E6E6DBCD}" dt="2022-12-01T09:51:18.702" v="292" actId="403"/>
          <ac:spMkLst>
            <pc:docMk/>
            <pc:sldMk cId="3621785284" sldId="300"/>
            <ac:spMk id="11" creationId="{1A48F5C4-05F6-DC76-90A0-88A4941A70C3}"/>
          </ac:spMkLst>
        </pc:spChg>
        <pc:spChg chg="add mod">
          <ac:chgData name="Gary Metcalfe" userId="7e356c24-f8ea-4bc0-9390-f9f190be2cd2" providerId="ADAL" clId="{1623D52B-CD2B-4623-8BB9-B266E6E6DBCD}" dt="2022-12-01T09:54:43.316" v="427" actId="20577"/>
          <ac:spMkLst>
            <pc:docMk/>
            <pc:sldMk cId="3621785284" sldId="300"/>
            <ac:spMk id="13" creationId="{6FBF89DC-EA4F-A8CB-BDB0-57389B3D19F2}"/>
          </ac:spMkLst>
        </pc:spChg>
      </pc:sldChg>
      <pc:sldChg chg="modSp add mod">
        <pc:chgData name="Gary Metcalfe" userId="7e356c24-f8ea-4bc0-9390-f9f190be2cd2" providerId="ADAL" clId="{1623D52B-CD2B-4623-8BB9-B266E6E6DBCD}" dt="2022-12-01T09:56:11.430" v="475" actId="33524"/>
        <pc:sldMkLst>
          <pc:docMk/>
          <pc:sldMk cId="326969056" sldId="301"/>
        </pc:sldMkLst>
        <pc:spChg chg="mod">
          <ac:chgData name="Gary Metcalfe" userId="7e356c24-f8ea-4bc0-9390-f9f190be2cd2" providerId="ADAL" clId="{1623D52B-CD2B-4623-8BB9-B266E6E6DBCD}" dt="2022-12-01T09:52:13.269" v="322" actId="20577"/>
          <ac:spMkLst>
            <pc:docMk/>
            <pc:sldMk cId="326969056" sldId="301"/>
            <ac:spMk id="11" creationId="{1A48F5C4-05F6-DC76-90A0-88A4941A70C3}"/>
          </ac:spMkLst>
        </pc:spChg>
        <pc:spChg chg="mod">
          <ac:chgData name="Gary Metcalfe" userId="7e356c24-f8ea-4bc0-9390-f9f190be2cd2" providerId="ADAL" clId="{1623D52B-CD2B-4623-8BB9-B266E6E6DBCD}" dt="2022-12-01T09:56:11.430" v="475" actId="33524"/>
          <ac:spMkLst>
            <pc:docMk/>
            <pc:sldMk cId="326969056" sldId="301"/>
            <ac:spMk id="13" creationId="{6FBF89DC-EA4F-A8CB-BDB0-57389B3D19F2}"/>
          </ac:spMkLst>
        </pc:spChg>
      </pc:sldChg>
      <pc:sldChg chg="addSp modSp add mod">
        <pc:chgData name="Gary Metcalfe" userId="7e356c24-f8ea-4bc0-9390-f9f190be2cd2" providerId="ADAL" clId="{1623D52B-CD2B-4623-8BB9-B266E6E6DBCD}" dt="2022-12-01T10:01:42.963" v="730" actId="14100"/>
        <pc:sldMkLst>
          <pc:docMk/>
          <pc:sldMk cId="1331283187" sldId="302"/>
        </pc:sldMkLst>
        <pc:spChg chg="add mod">
          <ac:chgData name="Gary Metcalfe" userId="7e356c24-f8ea-4bc0-9390-f9f190be2cd2" providerId="ADAL" clId="{1623D52B-CD2B-4623-8BB9-B266E6E6DBCD}" dt="2022-12-01T10:01:42.963" v="730" actId="14100"/>
          <ac:spMkLst>
            <pc:docMk/>
            <pc:sldMk cId="1331283187" sldId="302"/>
            <ac:spMk id="2" creationId="{3A96A492-2242-ACFB-FE44-1989064A177F}"/>
          </ac:spMkLst>
        </pc:spChg>
        <pc:spChg chg="mod">
          <ac:chgData name="Gary Metcalfe" userId="7e356c24-f8ea-4bc0-9390-f9f190be2cd2" providerId="ADAL" clId="{1623D52B-CD2B-4623-8BB9-B266E6E6DBCD}" dt="2022-12-01T09:59:36.292" v="548" actId="20577"/>
          <ac:spMkLst>
            <pc:docMk/>
            <pc:sldMk cId="1331283187" sldId="302"/>
            <ac:spMk id="11" creationId="{1A48F5C4-05F6-DC76-90A0-88A4941A70C3}"/>
          </ac:spMkLst>
        </pc:spChg>
        <pc:spChg chg="mod">
          <ac:chgData name="Gary Metcalfe" userId="7e356c24-f8ea-4bc0-9390-f9f190be2cd2" providerId="ADAL" clId="{1623D52B-CD2B-4623-8BB9-B266E6E6DBCD}" dt="2022-12-01T09:58:13.527" v="477" actId="20577"/>
          <ac:spMkLst>
            <pc:docMk/>
            <pc:sldMk cId="1331283187" sldId="302"/>
            <ac:spMk id="13" creationId="{6FBF89DC-EA4F-A8CB-BDB0-57389B3D19F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737169" y="1360932"/>
            <a:ext cx="5669660" cy="20313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56139" y="-3555"/>
            <a:ext cx="7431721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64739" y="1530604"/>
            <a:ext cx="5151120" cy="31070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09575" y="6556594"/>
            <a:ext cx="65405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87715" y="6460448"/>
            <a:ext cx="2571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7695" y="1467093"/>
            <a:ext cx="80371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BMPF7018:</a:t>
            </a:r>
            <a:r>
              <a:rPr sz="3600" spc="-1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Managing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70" dirty="0">
                <a:latin typeface="Calibri"/>
                <a:cs typeface="Calibri"/>
              </a:rPr>
              <a:t>Work-</a:t>
            </a:r>
            <a:r>
              <a:rPr sz="3600" dirty="0">
                <a:latin typeface="Calibri"/>
                <a:cs typeface="Calibri"/>
              </a:rPr>
              <a:t>Based </a:t>
            </a:r>
            <a:r>
              <a:rPr sz="3600" spc="-10" dirty="0">
                <a:latin typeface="Calibri"/>
                <a:cs typeface="Calibri"/>
              </a:rPr>
              <a:t>Projects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8862" y="2743913"/>
            <a:ext cx="4594860" cy="7643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FFFFFF"/>
                </a:solidFill>
                <a:latin typeface="Calibri"/>
                <a:cs typeface="Calibri"/>
              </a:rPr>
              <a:t>Day 3 – Project Closure and Control.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FFFFFF"/>
                </a:solidFill>
                <a:latin typeface="Calibri"/>
                <a:cs typeface="Calibri"/>
              </a:rPr>
              <a:t>Module Assignment 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7" name="object 3">
            <a:extLst>
              <a:ext uri="{FF2B5EF4-FFF2-40B4-BE49-F238E27FC236}">
                <a16:creationId xmlns:a16="http://schemas.microsoft.com/office/drawing/2014/main" id="{3F84DAB2-C44A-9EA8-8381-BA1AC42D60E5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1756" y="4419600"/>
            <a:ext cx="1487487" cy="14859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44699" y="1903476"/>
            <a:ext cx="5309870" cy="10071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175510" marR="5080" indent="-2163445">
              <a:lnSpc>
                <a:spcPct val="101299"/>
              </a:lnSpc>
              <a:spcBef>
                <a:spcPts val="50"/>
              </a:spcBef>
            </a:pPr>
            <a:r>
              <a:rPr sz="3200" b="1" i="1" dirty="0">
                <a:latin typeface="Calibri"/>
                <a:cs typeface="Calibri"/>
              </a:rPr>
              <a:t>Managing</a:t>
            </a:r>
            <a:r>
              <a:rPr sz="3200" b="1" i="1" spc="-60" dirty="0">
                <a:latin typeface="Calibri"/>
                <a:cs typeface="Calibri"/>
              </a:rPr>
              <a:t> </a:t>
            </a:r>
            <a:r>
              <a:rPr sz="3200" b="1" i="1" dirty="0">
                <a:latin typeface="Calibri"/>
                <a:cs typeface="Calibri"/>
              </a:rPr>
              <a:t>Work</a:t>
            </a:r>
            <a:r>
              <a:rPr sz="3200" b="1" i="1" spc="-55" dirty="0">
                <a:latin typeface="Calibri"/>
                <a:cs typeface="Calibri"/>
              </a:rPr>
              <a:t> </a:t>
            </a:r>
            <a:r>
              <a:rPr sz="3200" b="1" i="1" dirty="0">
                <a:latin typeface="Calibri"/>
                <a:cs typeface="Calibri"/>
              </a:rPr>
              <a:t>Based</a:t>
            </a:r>
            <a:r>
              <a:rPr sz="3200" b="1" i="1" spc="-55" dirty="0">
                <a:latin typeface="Calibri"/>
                <a:cs typeface="Calibri"/>
              </a:rPr>
              <a:t> </a:t>
            </a:r>
            <a:r>
              <a:rPr sz="3200" b="1" i="1" spc="-10" dirty="0">
                <a:latin typeface="Calibri"/>
                <a:cs typeface="Calibri"/>
              </a:rPr>
              <a:t>Projects </a:t>
            </a:r>
            <a:r>
              <a:rPr sz="3200" b="1" i="1" dirty="0">
                <a:latin typeface="Calibri"/>
                <a:cs typeface="Calibri"/>
              </a:rPr>
              <a:t>Day</a:t>
            </a:r>
            <a:r>
              <a:rPr sz="3200" b="1" i="1" spc="-10" dirty="0">
                <a:latin typeface="Calibri"/>
                <a:cs typeface="Calibri"/>
              </a:rPr>
              <a:t> </a:t>
            </a:r>
            <a:r>
              <a:rPr sz="3200" b="1" i="1" spc="-50" dirty="0">
                <a:latin typeface="Calibri"/>
                <a:cs typeface="Calibri"/>
              </a:rPr>
              <a:t>3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95737" y="3789362"/>
            <a:ext cx="1487487" cy="14859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7515" y="929132"/>
            <a:ext cx="8198484" cy="295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Aim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day</a:t>
            </a:r>
            <a:endParaRPr sz="2400" dirty="0">
              <a:latin typeface="Segoe UI"/>
              <a:cs typeface="Segoe UI"/>
            </a:endParaRPr>
          </a:p>
          <a:p>
            <a:pPr marL="12700" marR="448945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Segoe UI"/>
                <a:cs typeface="Segoe UI"/>
              </a:rPr>
              <a:t>Reinforce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learning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from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previous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2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days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move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into </a:t>
            </a:r>
            <a:r>
              <a:rPr sz="2400" dirty="0">
                <a:latin typeface="Segoe UI"/>
                <a:cs typeface="Segoe UI"/>
              </a:rPr>
              <a:t>Project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Closure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Control.</a:t>
            </a:r>
            <a:endParaRPr sz="24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200" dirty="0">
              <a:latin typeface="Segoe UI"/>
              <a:cs typeface="Segoe UI"/>
            </a:endParaRPr>
          </a:p>
          <a:p>
            <a:pPr marL="12700">
              <a:lnSpc>
                <a:spcPts val="2845"/>
              </a:lnSpc>
            </a:pPr>
            <a:r>
              <a:rPr sz="2400" b="1" spc="-10" dirty="0">
                <a:latin typeface="Segoe UI"/>
                <a:cs typeface="Segoe UI"/>
              </a:rPr>
              <a:t>Objectives</a:t>
            </a:r>
            <a:endParaRPr sz="2400" dirty="0">
              <a:latin typeface="Segoe UI"/>
              <a:cs typeface="Segoe UI"/>
            </a:endParaRPr>
          </a:p>
          <a:p>
            <a:pPr marL="354964" indent="-342900">
              <a:lnSpc>
                <a:spcPts val="2845"/>
              </a:lnSpc>
              <a:buSzPct val="95833"/>
              <a:buFont typeface="Arial" panose="020B0604020202020204" pitchFamily="34" charset="0"/>
              <a:buChar char="•"/>
              <a:tabLst>
                <a:tab pos="120650" algn="l"/>
              </a:tabLst>
            </a:pPr>
            <a:r>
              <a:rPr sz="2400" dirty="0">
                <a:latin typeface="Segoe UI"/>
                <a:cs typeface="Segoe UI"/>
              </a:rPr>
              <a:t>Define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needs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outcomes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Closure</a:t>
            </a:r>
            <a:r>
              <a:rPr sz="2400" spc="-10" dirty="0">
                <a:latin typeface="Segoe UI"/>
                <a:cs typeface="Segoe UI"/>
              </a:rPr>
              <a:t> phase</a:t>
            </a:r>
            <a:endParaRPr sz="240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25"/>
              </a:spcBef>
              <a:buSzPct val="95833"/>
              <a:buFont typeface="Arial" panose="020B0604020202020204" pitchFamily="34" charset="0"/>
              <a:buChar char="•"/>
              <a:tabLst>
                <a:tab pos="120650" algn="l"/>
              </a:tabLst>
            </a:pPr>
            <a:r>
              <a:rPr sz="2400" dirty="0">
                <a:latin typeface="Segoe UI"/>
                <a:cs typeface="Segoe UI"/>
              </a:rPr>
              <a:t>Introduce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concept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Control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Plan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tools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relevant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this </a:t>
            </a:r>
            <a:r>
              <a:rPr sz="2400" dirty="0">
                <a:latin typeface="Segoe UI"/>
                <a:cs typeface="Segoe UI"/>
              </a:rPr>
              <a:t>phase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project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management.</a:t>
            </a:r>
            <a:endParaRPr sz="24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63624" y="712723"/>
            <a:ext cx="6556375" cy="252787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263525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latin typeface="Segoe UI"/>
                <a:cs typeface="Segoe UI"/>
              </a:rPr>
              <a:t>Recap</a:t>
            </a:r>
            <a:r>
              <a:rPr sz="2400" b="1" spc="-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lang="en-GB" sz="2400" b="1" spc="-40" dirty="0">
                <a:latin typeface="Segoe UI"/>
                <a:cs typeface="Segoe UI"/>
              </a:rPr>
              <a:t>l</a:t>
            </a:r>
            <a:r>
              <a:rPr sz="2400" b="1" dirty="0" err="1">
                <a:latin typeface="Segoe UI"/>
                <a:cs typeface="Segoe UI"/>
              </a:rPr>
              <a:t>ast</a:t>
            </a:r>
            <a:r>
              <a:rPr sz="2400" b="1" spc="-45" dirty="0">
                <a:latin typeface="Segoe UI"/>
                <a:cs typeface="Segoe UI"/>
              </a:rPr>
              <a:t> </a:t>
            </a:r>
            <a:r>
              <a:rPr sz="2400" b="1" spc="-20" dirty="0">
                <a:latin typeface="Segoe UI"/>
                <a:cs typeface="Segoe UI"/>
              </a:rPr>
              <a:t>time </a:t>
            </a:r>
            <a:r>
              <a:rPr lang="en-GB" sz="2400" b="1" spc="-20" dirty="0">
                <a:latin typeface="Segoe UI"/>
                <a:cs typeface="Segoe UI"/>
              </a:rPr>
              <a:t>w</a:t>
            </a:r>
            <a:r>
              <a:rPr sz="2400" b="1" dirty="0">
                <a:latin typeface="Segoe UI"/>
                <a:cs typeface="Segoe UI"/>
              </a:rPr>
              <a:t>e</a:t>
            </a:r>
            <a:r>
              <a:rPr sz="2400" b="1" spc="-6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covered:-</a:t>
            </a:r>
            <a:endParaRPr sz="24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Arial"/>
                <a:cs typeface="Arial"/>
              </a:rPr>
              <a:t>Implementation.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Arial"/>
                <a:cs typeface="Arial"/>
              </a:rPr>
              <a:t>Measurement.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Management.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Change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control.</a:t>
            </a:r>
            <a:endParaRPr sz="2400" dirty="0">
              <a:latin typeface="Arial"/>
              <a:cs typeface="Arial"/>
            </a:endParaRPr>
          </a:p>
          <a:p>
            <a:pPr marL="355600" marR="57785" indent="-342900">
              <a:lnSpc>
                <a:spcPct val="1008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Overview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Some </a:t>
            </a:r>
            <a:r>
              <a:rPr sz="2400" spc="-10" dirty="0">
                <a:latin typeface="Arial"/>
                <a:cs typeface="Arial"/>
              </a:rPr>
              <a:t>Methodologies.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490" y="902715"/>
            <a:ext cx="26936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Calibri"/>
                <a:cs typeface="Calibri"/>
              </a:rPr>
              <a:t>What</a:t>
            </a:r>
            <a:r>
              <a:rPr b="1" spc="-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is</a:t>
            </a:r>
            <a:r>
              <a:rPr b="1" spc="-1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a </a:t>
            </a:r>
            <a:r>
              <a:rPr b="1" spc="-10" dirty="0">
                <a:latin typeface="Calibri"/>
                <a:cs typeface="Calibri"/>
              </a:rPr>
              <a:t>project?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90" y="1765299"/>
            <a:ext cx="7762240" cy="2153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indent="80645">
              <a:lnSpc>
                <a:spcPct val="99600"/>
              </a:lnSpc>
              <a:spcBef>
                <a:spcPts val="110"/>
              </a:spcBef>
            </a:pPr>
            <a:r>
              <a:rPr sz="2800" dirty="0">
                <a:latin typeface="MS PGothic"/>
                <a:cs typeface="MS PGothic"/>
              </a:rPr>
              <a:t>‘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unique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set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co-</a:t>
            </a:r>
            <a:r>
              <a:rPr sz="2800" dirty="0">
                <a:latin typeface="Calibri"/>
                <a:cs typeface="Calibri"/>
              </a:rPr>
              <a:t>ordinated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activities,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definite </a:t>
            </a:r>
            <a:r>
              <a:rPr sz="2800" dirty="0">
                <a:latin typeface="Calibri"/>
                <a:cs typeface="Calibri"/>
              </a:rPr>
              <a:t>starting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finishing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points,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undertaken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by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an </a:t>
            </a:r>
            <a:r>
              <a:rPr sz="2800" dirty="0">
                <a:latin typeface="Calibri"/>
                <a:cs typeface="Calibri"/>
              </a:rPr>
              <a:t>individual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team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meet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specific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objectives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within </a:t>
            </a:r>
            <a:r>
              <a:rPr sz="2800" dirty="0">
                <a:latin typeface="Calibri"/>
                <a:cs typeface="Calibri"/>
              </a:rPr>
              <a:t>defined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time,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cost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performance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parameters</a:t>
            </a:r>
            <a:r>
              <a:rPr sz="2800" spc="-10" dirty="0">
                <a:latin typeface="MS PGothic"/>
                <a:cs typeface="MS PGothic"/>
              </a:rPr>
              <a:t>’ </a:t>
            </a:r>
            <a:r>
              <a:rPr sz="2800" dirty="0">
                <a:latin typeface="Calibri"/>
                <a:cs typeface="Calibri"/>
              </a:rPr>
              <a:t>(Office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Government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Commerce).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557015" y="941832"/>
            <a:ext cx="2063750" cy="1039494"/>
            <a:chOff x="3557015" y="941832"/>
            <a:chExt cx="2063750" cy="103949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733799" y="1030224"/>
              <a:ext cx="1749552" cy="73761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557015" y="941832"/>
              <a:ext cx="2063495" cy="103936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79837" y="1052512"/>
              <a:ext cx="1655762" cy="646112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79837" y="1052512"/>
            <a:ext cx="1656080" cy="646430"/>
          </a:xfrm>
          <a:prstGeom prst="rect">
            <a:avLst/>
          </a:prstGeom>
          <a:ln w="9525">
            <a:solidFill>
              <a:srgbClr val="00AFF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10" dirty="0">
                <a:solidFill>
                  <a:srgbClr val="FFFFFF"/>
                </a:solidFill>
                <a:latin typeface="Segoe UI"/>
                <a:cs typeface="Segoe UI"/>
              </a:rPr>
              <a:t>Quality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68823" y="2886455"/>
            <a:ext cx="1567180" cy="1039494"/>
            <a:chOff x="5068823" y="2886455"/>
            <a:chExt cx="1567180" cy="1039494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45607" y="2974847"/>
              <a:ext cx="1389888" cy="73761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068823" y="2886455"/>
              <a:ext cx="1530096" cy="103936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92724" y="2997199"/>
              <a:ext cx="1295400" cy="646112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292725" y="2997200"/>
            <a:ext cx="1295400" cy="646430"/>
          </a:xfrm>
          <a:prstGeom prst="rect">
            <a:avLst/>
          </a:prstGeom>
          <a:ln w="9525">
            <a:solidFill>
              <a:srgbClr val="7D60A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20" dirty="0">
                <a:solidFill>
                  <a:srgbClr val="FFFFFF"/>
                </a:solidFill>
                <a:latin typeface="Segoe UI"/>
                <a:cs typeface="Segoe UI"/>
              </a:rPr>
              <a:t>Cost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61616" y="2886455"/>
            <a:ext cx="1612900" cy="1039494"/>
            <a:chOff x="2261616" y="2886455"/>
            <a:chExt cx="1612900" cy="1039494"/>
          </a:xfrm>
        </p:grpSpPr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438400" y="2974847"/>
              <a:ext cx="1316736" cy="73761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261616" y="2886455"/>
              <a:ext cx="1612392" cy="103936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484437" y="2997199"/>
              <a:ext cx="1223962" cy="64611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484437" y="2997200"/>
            <a:ext cx="1224280" cy="646430"/>
          </a:xfrm>
          <a:prstGeom prst="rect">
            <a:avLst/>
          </a:prstGeom>
          <a:ln w="9525">
            <a:solidFill>
              <a:srgbClr val="F6924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20" dirty="0">
                <a:solidFill>
                  <a:srgbClr val="FFFFFF"/>
                </a:solidFill>
                <a:latin typeface="Segoe UI"/>
                <a:cs typeface="Segoe UI"/>
              </a:rPr>
              <a:t>Time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676400" y="24383"/>
            <a:ext cx="6007735" cy="5126990"/>
            <a:chOff x="1676400" y="24383"/>
            <a:chExt cx="6007735" cy="5126990"/>
          </a:xfrm>
        </p:grpSpPr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722119" y="24383"/>
              <a:ext cx="5916167" cy="51267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676400" y="393192"/>
              <a:ext cx="6007608" cy="459943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761743" y="42672"/>
              <a:ext cx="5836920" cy="504444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907703" y="188639"/>
              <a:ext cx="5544820" cy="4752975"/>
            </a:xfrm>
            <a:custGeom>
              <a:avLst/>
              <a:gdLst/>
              <a:ahLst/>
              <a:cxnLst/>
              <a:rect l="l" t="t" r="r" b="b"/>
              <a:pathLst>
                <a:path w="5544820" h="4752975">
                  <a:moveTo>
                    <a:pt x="0" y="2376264"/>
                  </a:moveTo>
                  <a:lnTo>
                    <a:pt x="479" y="2331621"/>
                  </a:lnTo>
                  <a:lnTo>
                    <a:pt x="1912" y="2287178"/>
                  </a:lnTo>
                  <a:lnTo>
                    <a:pt x="4289" y="2242942"/>
                  </a:lnTo>
                  <a:lnTo>
                    <a:pt x="7604" y="2198920"/>
                  </a:lnTo>
                  <a:lnTo>
                    <a:pt x="11846" y="2155120"/>
                  </a:lnTo>
                  <a:lnTo>
                    <a:pt x="17008" y="2111547"/>
                  </a:lnTo>
                  <a:lnTo>
                    <a:pt x="23082" y="2068211"/>
                  </a:lnTo>
                  <a:lnTo>
                    <a:pt x="30058" y="2025117"/>
                  </a:lnTo>
                  <a:lnTo>
                    <a:pt x="37930" y="1982273"/>
                  </a:lnTo>
                  <a:lnTo>
                    <a:pt x="46687" y="1939686"/>
                  </a:lnTo>
                  <a:lnTo>
                    <a:pt x="56323" y="1897364"/>
                  </a:lnTo>
                  <a:lnTo>
                    <a:pt x="66828" y="1855313"/>
                  </a:lnTo>
                  <a:lnTo>
                    <a:pt x="78194" y="1813540"/>
                  </a:lnTo>
                  <a:lnTo>
                    <a:pt x="90413" y="1772054"/>
                  </a:lnTo>
                  <a:lnTo>
                    <a:pt x="103477" y="1730860"/>
                  </a:lnTo>
                  <a:lnTo>
                    <a:pt x="117376" y="1689967"/>
                  </a:lnTo>
                  <a:lnTo>
                    <a:pt x="132104" y="1649381"/>
                  </a:lnTo>
                  <a:lnTo>
                    <a:pt x="147650" y="1609110"/>
                  </a:lnTo>
                  <a:lnTo>
                    <a:pt x="164007" y="1569161"/>
                  </a:lnTo>
                  <a:lnTo>
                    <a:pt x="181167" y="1529540"/>
                  </a:lnTo>
                  <a:lnTo>
                    <a:pt x="199121" y="1490256"/>
                  </a:lnTo>
                  <a:lnTo>
                    <a:pt x="217861" y="1451314"/>
                  </a:lnTo>
                  <a:lnTo>
                    <a:pt x="237379" y="1412724"/>
                  </a:lnTo>
                  <a:lnTo>
                    <a:pt x="257665" y="1374491"/>
                  </a:lnTo>
                  <a:lnTo>
                    <a:pt x="278712" y="1336623"/>
                  </a:lnTo>
                  <a:lnTo>
                    <a:pt x="300511" y="1299126"/>
                  </a:lnTo>
                  <a:lnTo>
                    <a:pt x="323054" y="1262009"/>
                  </a:lnTo>
                  <a:lnTo>
                    <a:pt x="346333" y="1225279"/>
                  </a:lnTo>
                  <a:lnTo>
                    <a:pt x="370339" y="1188941"/>
                  </a:lnTo>
                  <a:lnTo>
                    <a:pt x="395063" y="1153005"/>
                  </a:lnTo>
                  <a:lnTo>
                    <a:pt x="420498" y="1117476"/>
                  </a:lnTo>
                  <a:lnTo>
                    <a:pt x="446636" y="1082363"/>
                  </a:lnTo>
                  <a:lnTo>
                    <a:pt x="473466" y="1047672"/>
                  </a:lnTo>
                  <a:lnTo>
                    <a:pt x="500982" y="1013410"/>
                  </a:lnTo>
                  <a:lnTo>
                    <a:pt x="529175" y="979585"/>
                  </a:lnTo>
                  <a:lnTo>
                    <a:pt x="558037" y="946204"/>
                  </a:lnTo>
                  <a:lnTo>
                    <a:pt x="587558" y="913273"/>
                  </a:lnTo>
                  <a:lnTo>
                    <a:pt x="617732" y="880801"/>
                  </a:lnTo>
                  <a:lnTo>
                    <a:pt x="648548" y="848794"/>
                  </a:lnTo>
                  <a:lnTo>
                    <a:pt x="680000" y="817260"/>
                  </a:lnTo>
                  <a:lnTo>
                    <a:pt x="712078" y="786205"/>
                  </a:lnTo>
                  <a:lnTo>
                    <a:pt x="744775" y="755637"/>
                  </a:lnTo>
                  <a:lnTo>
                    <a:pt x="778082" y="725564"/>
                  </a:lnTo>
                  <a:lnTo>
                    <a:pt x="811990" y="695991"/>
                  </a:lnTo>
                  <a:lnTo>
                    <a:pt x="846491" y="666927"/>
                  </a:lnTo>
                  <a:lnTo>
                    <a:pt x="881577" y="638379"/>
                  </a:lnTo>
                  <a:lnTo>
                    <a:pt x="917240" y="610353"/>
                  </a:lnTo>
                  <a:lnTo>
                    <a:pt x="953470" y="582857"/>
                  </a:lnTo>
                  <a:lnTo>
                    <a:pt x="990260" y="555898"/>
                  </a:lnTo>
                  <a:lnTo>
                    <a:pt x="1027601" y="529484"/>
                  </a:lnTo>
                  <a:lnTo>
                    <a:pt x="1065486" y="503621"/>
                  </a:lnTo>
                  <a:lnTo>
                    <a:pt x="1103904" y="478317"/>
                  </a:lnTo>
                  <a:lnTo>
                    <a:pt x="1142849" y="453579"/>
                  </a:lnTo>
                  <a:lnTo>
                    <a:pt x="1182312" y="429413"/>
                  </a:lnTo>
                  <a:lnTo>
                    <a:pt x="1222284" y="405828"/>
                  </a:lnTo>
                  <a:lnTo>
                    <a:pt x="1262757" y="382830"/>
                  </a:lnTo>
                  <a:lnTo>
                    <a:pt x="1303723" y="360427"/>
                  </a:lnTo>
                  <a:lnTo>
                    <a:pt x="1345173" y="338626"/>
                  </a:lnTo>
                  <a:lnTo>
                    <a:pt x="1387098" y="317433"/>
                  </a:lnTo>
                  <a:lnTo>
                    <a:pt x="1429492" y="296857"/>
                  </a:lnTo>
                  <a:lnTo>
                    <a:pt x="1472344" y="276904"/>
                  </a:lnTo>
                  <a:lnTo>
                    <a:pt x="1515647" y="257581"/>
                  </a:lnTo>
                  <a:lnTo>
                    <a:pt x="1559393" y="238896"/>
                  </a:lnTo>
                  <a:lnTo>
                    <a:pt x="1603573" y="220856"/>
                  </a:lnTo>
                  <a:lnTo>
                    <a:pt x="1648178" y="203467"/>
                  </a:lnTo>
                  <a:lnTo>
                    <a:pt x="1693200" y="186738"/>
                  </a:lnTo>
                  <a:lnTo>
                    <a:pt x="1738632" y="170675"/>
                  </a:lnTo>
                  <a:lnTo>
                    <a:pt x="1784464" y="155286"/>
                  </a:lnTo>
                  <a:lnTo>
                    <a:pt x="1830688" y="140578"/>
                  </a:lnTo>
                  <a:lnTo>
                    <a:pt x="1877295" y="126557"/>
                  </a:lnTo>
                  <a:lnTo>
                    <a:pt x="1924278" y="113232"/>
                  </a:lnTo>
                  <a:lnTo>
                    <a:pt x="1971629" y="100608"/>
                  </a:lnTo>
                  <a:lnTo>
                    <a:pt x="2019337" y="88694"/>
                  </a:lnTo>
                  <a:lnTo>
                    <a:pt x="2067396" y="77497"/>
                  </a:lnTo>
                  <a:lnTo>
                    <a:pt x="2115797" y="67024"/>
                  </a:lnTo>
                  <a:lnTo>
                    <a:pt x="2164531" y="57281"/>
                  </a:lnTo>
                  <a:lnTo>
                    <a:pt x="2213591" y="48277"/>
                  </a:lnTo>
                  <a:lnTo>
                    <a:pt x="2262967" y="40018"/>
                  </a:lnTo>
                  <a:lnTo>
                    <a:pt x="2312652" y="32511"/>
                  </a:lnTo>
                  <a:lnTo>
                    <a:pt x="2362636" y="25764"/>
                  </a:lnTo>
                  <a:lnTo>
                    <a:pt x="2412912" y="19784"/>
                  </a:lnTo>
                  <a:lnTo>
                    <a:pt x="2463472" y="14578"/>
                  </a:lnTo>
                  <a:lnTo>
                    <a:pt x="2514306" y="10154"/>
                  </a:lnTo>
                  <a:lnTo>
                    <a:pt x="2565407" y="6517"/>
                  </a:lnTo>
                  <a:lnTo>
                    <a:pt x="2616766" y="3677"/>
                  </a:lnTo>
                  <a:lnTo>
                    <a:pt x="2668375" y="1639"/>
                  </a:lnTo>
                  <a:lnTo>
                    <a:pt x="2720225" y="410"/>
                  </a:lnTo>
                  <a:lnTo>
                    <a:pt x="2772308" y="0"/>
                  </a:lnTo>
                  <a:lnTo>
                    <a:pt x="2824391" y="410"/>
                  </a:lnTo>
                  <a:lnTo>
                    <a:pt x="2876241" y="1639"/>
                  </a:lnTo>
                  <a:lnTo>
                    <a:pt x="2927849" y="3677"/>
                  </a:lnTo>
                  <a:lnTo>
                    <a:pt x="2979208" y="6517"/>
                  </a:lnTo>
                  <a:lnTo>
                    <a:pt x="3030309" y="10154"/>
                  </a:lnTo>
                  <a:lnTo>
                    <a:pt x="3081143" y="14578"/>
                  </a:lnTo>
                  <a:lnTo>
                    <a:pt x="3131703" y="19784"/>
                  </a:lnTo>
                  <a:lnTo>
                    <a:pt x="3181979" y="25764"/>
                  </a:lnTo>
                  <a:lnTo>
                    <a:pt x="3231963" y="32511"/>
                  </a:lnTo>
                  <a:lnTo>
                    <a:pt x="3281648" y="40018"/>
                  </a:lnTo>
                  <a:lnTo>
                    <a:pt x="3331024" y="48277"/>
                  </a:lnTo>
                  <a:lnTo>
                    <a:pt x="3380084" y="57281"/>
                  </a:lnTo>
                  <a:lnTo>
                    <a:pt x="3428818" y="67024"/>
                  </a:lnTo>
                  <a:lnTo>
                    <a:pt x="3477219" y="77497"/>
                  </a:lnTo>
                  <a:lnTo>
                    <a:pt x="3525278" y="88694"/>
                  </a:lnTo>
                  <a:lnTo>
                    <a:pt x="3572987" y="100608"/>
                  </a:lnTo>
                  <a:lnTo>
                    <a:pt x="3620337" y="113232"/>
                  </a:lnTo>
                  <a:lnTo>
                    <a:pt x="3667320" y="126557"/>
                  </a:lnTo>
                  <a:lnTo>
                    <a:pt x="3713928" y="140578"/>
                  </a:lnTo>
                  <a:lnTo>
                    <a:pt x="3760152" y="155286"/>
                  </a:lnTo>
                  <a:lnTo>
                    <a:pt x="3805983" y="170675"/>
                  </a:lnTo>
                  <a:lnTo>
                    <a:pt x="3851415" y="186738"/>
                  </a:lnTo>
                  <a:lnTo>
                    <a:pt x="3896437" y="203467"/>
                  </a:lnTo>
                  <a:lnTo>
                    <a:pt x="3941042" y="220856"/>
                  </a:lnTo>
                  <a:lnTo>
                    <a:pt x="3985222" y="238896"/>
                  </a:lnTo>
                  <a:lnTo>
                    <a:pt x="4028968" y="257581"/>
                  </a:lnTo>
                  <a:lnTo>
                    <a:pt x="4072271" y="276904"/>
                  </a:lnTo>
                  <a:lnTo>
                    <a:pt x="4115123" y="296857"/>
                  </a:lnTo>
                  <a:lnTo>
                    <a:pt x="4157517" y="317433"/>
                  </a:lnTo>
                  <a:lnTo>
                    <a:pt x="4199442" y="338626"/>
                  </a:lnTo>
                  <a:lnTo>
                    <a:pt x="4240892" y="360427"/>
                  </a:lnTo>
                  <a:lnTo>
                    <a:pt x="4281858" y="382830"/>
                  </a:lnTo>
                  <a:lnTo>
                    <a:pt x="4322331" y="405828"/>
                  </a:lnTo>
                  <a:lnTo>
                    <a:pt x="4362303" y="429413"/>
                  </a:lnTo>
                  <a:lnTo>
                    <a:pt x="4401766" y="453579"/>
                  </a:lnTo>
                  <a:lnTo>
                    <a:pt x="4440711" y="478317"/>
                  </a:lnTo>
                  <a:lnTo>
                    <a:pt x="4479129" y="503621"/>
                  </a:lnTo>
                  <a:lnTo>
                    <a:pt x="4517014" y="529484"/>
                  </a:lnTo>
                  <a:lnTo>
                    <a:pt x="4554355" y="555898"/>
                  </a:lnTo>
                  <a:lnTo>
                    <a:pt x="4591145" y="582857"/>
                  </a:lnTo>
                  <a:lnTo>
                    <a:pt x="4627376" y="610353"/>
                  </a:lnTo>
                  <a:lnTo>
                    <a:pt x="4663038" y="638379"/>
                  </a:lnTo>
                  <a:lnTo>
                    <a:pt x="4698124" y="666927"/>
                  </a:lnTo>
                  <a:lnTo>
                    <a:pt x="4732625" y="695991"/>
                  </a:lnTo>
                  <a:lnTo>
                    <a:pt x="4766533" y="725564"/>
                  </a:lnTo>
                  <a:lnTo>
                    <a:pt x="4799840" y="755637"/>
                  </a:lnTo>
                  <a:lnTo>
                    <a:pt x="4832537" y="786205"/>
                  </a:lnTo>
                  <a:lnTo>
                    <a:pt x="4864615" y="817260"/>
                  </a:lnTo>
                  <a:lnTo>
                    <a:pt x="4896067" y="848794"/>
                  </a:lnTo>
                  <a:lnTo>
                    <a:pt x="4926884" y="880801"/>
                  </a:lnTo>
                  <a:lnTo>
                    <a:pt x="4957057" y="913273"/>
                  </a:lnTo>
                  <a:lnTo>
                    <a:pt x="4986578" y="946204"/>
                  </a:lnTo>
                  <a:lnTo>
                    <a:pt x="5015440" y="979585"/>
                  </a:lnTo>
                  <a:lnTo>
                    <a:pt x="5043633" y="1013410"/>
                  </a:lnTo>
                  <a:lnTo>
                    <a:pt x="5071149" y="1047672"/>
                  </a:lnTo>
                  <a:lnTo>
                    <a:pt x="5097980" y="1082363"/>
                  </a:lnTo>
                  <a:lnTo>
                    <a:pt x="5124117" y="1117476"/>
                  </a:lnTo>
                  <a:lnTo>
                    <a:pt x="5149552" y="1153005"/>
                  </a:lnTo>
                  <a:lnTo>
                    <a:pt x="5174276" y="1188941"/>
                  </a:lnTo>
                  <a:lnTo>
                    <a:pt x="5198282" y="1225279"/>
                  </a:lnTo>
                  <a:lnTo>
                    <a:pt x="5221561" y="1262009"/>
                  </a:lnTo>
                  <a:lnTo>
                    <a:pt x="5244104" y="1299126"/>
                  </a:lnTo>
                  <a:lnTo>
                    <a:pt x="5265903" y="1336623"/>
                  </a:lnTo>
                  <a:lnTo>
                    <a:pt x="5286950" y="1374491"/>
                  </a:lnTo>
                  <a:lnTo>
                    <a:pt x="5307237" y="1412724"/>
                  </a:lnTo>
                  <a:lnTo>
                    <a:pt x="5326754" y="1451314"/>
                  </a:lnTo>
                  <a:lnTo>
                    <a:pt x="5345494" y="1490256"/>
                  </a:lnTo>
                  <a:lnTo>
                    <a:pt x="5363448" y="1529540"/>
                  </a:lnTo>
                  <a:lnTo>
                    <a:pt x="5380608" y="1569161"/>
                  </a:lnTo>
                  <a:lnTo>
                    <a:pt x="5396965" y="1609110"/>
                  </a:lnTo>
                  <a:lnTo>
                    <a:pt x="5412512" y="1649381"/>
                  </a:lnTo>
                  <a:lnTo>
                    <a:pt x="5427239" y="1689967"/>
                  </a:lnTo>
                  <a:lnTo>
                    <a:pt x="5441138" y="1730860"/>
                  </a:lnTo>
                  <a:lnTo>
                    <a:pt x="5454202" y="1772054"/>
                  </a:lnTo>
                  <a:lnTo>
                    <a:pt x="5466421" y="1813540"/>
                  </a:lnTo>
                  <a:lnTo>
                    <a:pt x="5477787" y="1855313"/>
                  </a:lnTo>
                  <a:lnTo>
                    <a:pt x="5488292" y="1897364"/>
                  </a:lnTo>
                  <a:lnTo>
                    <a:pt x="5497928" y="1939686"/>
                  </a:lnTo>
                  <a:lnTo>
                    <a:pt x="5506685" y="1982273"/>
                  </a:lnTo>
                  <a:lnTo>
                    <a:pt x="5514557" y="2025117"/>
                  </a:lnTo>
                  <a:lnTo>
                    <a:pt x="5521533" y="2068211"/>
                  </a:lnTo>
                  <a:lnTo>
                    <a:pt x="5527607" y="2111547"/>
                  </a:lnTo>
                  <a:lnTo>
                    <a:pt x="5532769" y="2155120"/>
                  </a:lnTo>
                  <a:lnTo>
                    <a:pt x="5537012" y="2198920"/>
                  </a:lnTo>
                  <a:lnTo>
                    <a:pt x="5540326" y="2242942"/>
                  </a:lnTo>
                  <a:lnTo>
                    <a:pt x="5542703" y="2287178"/>
                  </a:lnTo>
                  <a:lnTo>
                    <a:pt x="5544136" y="2331621"/>
                  </a:lnTo>
                  <a:lnTo>
                    <a:pt x="5544616" y="2376264"/>
                  </a:lnTo>
                  <a:lnTo>
                    <a:pt x="5544136" y="2420906"/>
                  </a:lnTo>
                  <a:lnTo>
                    <a:pt x="5542703" y="2465349"/>
                  </a:lnTo>
                  <a:lnTo>
                    <a:pt x="5540326" y="2509585"/>
                  </a:lnTo>
                  <a:lnTo>
                    <a:pt x="5537012" y="2553607"/>
                  </a:lnTo>
                  <a:lnTo>
                    <a:pt x="5532769" y="2597408"/>
                  </a:lnTo>
                  <a:lnTo>
                    <a:pt x="5527607" y="2640980"/>
                  </a:lnTo>
                  <a:lnTo>
                    <a:pt x="5521533" y="2684316"/>
                  </a:lnTo>
                  <a:lnTo>
                    <a:pt x="5514557" y="2727410"/>
                  </a:lnTo>
                  <a:lnTo>
                    <a:pt x="5506685" y="2770254"/>
                  </a:lnTo>
                  <a:lnTo>
                    <a:pt x="5497928" y="2812841"/>
                  </a:lnTo>
                  <a:lnTo>
                    <a:pt x="5488292" y="2855164"/>
                  </a:lnTo>
                  <a:lnTo>
                    <a:pt x="5477787" y="2897214"/>
                  </a:lnTo>
                  <a:lnTo>
                    <a:pt x="5466421" y="2938987"/>
                  </a:lnTo>
                  <a:lnTo>
                    <a:pt x="5454202" y="2980473"/>
                  </a:lnTo>
                  <a:lnTo>
                    <a:pt x="5441138" y="3021667"/>
                  </a:lnTo>
                  <a:lnTo>
                    <a:pt x="5427239" y="3062560"/>
                  </a:lnTo>
                  <a:lnTo>
                    <a:pt x="5412512" y="3103146"/>
                  </a:lnTo>
                  <a:lnTo>
                    <a:pt x="5396965" y="3143417"/>
                  </a:lnTo>
                  <a:lnTo>
                    <a:pt x="5380608" y="3183366"/>
                  </a:lnTo>
                  <a:lnTo>
                    <a:pt x="5363448" y="3222987"/>
                  </a:lnTo>
                  <a:lnTo>
                    <a:pt x="5345494" y="3262271"/>
                  </a:lnTo>
                  <a:lnTo>
                    <a:pt x="5326754" y="3301213"/>
                  </a:lnTo>
                  <a:lnTo>
                    <a:pt x="5307237" y="3339803"/>
                  </a:lnTo>
                  <a:lnTo>
                    <a:pt x="5286950" y="3378036"/>
                  </a:lnTo>
                  <a:lnTo>
                    <a:pt x="5265903" y="3415905"/>
                  </a:lnTo>
                  <a:lnTo>
                    <a:pt x="5244104" y="3453401"/>
                  </a:lnTo>
                  <a:lnTo>
                    <a:pt x="5221561" y="3490518"/>
                  </a:lnTo>
                  <a:lnTo>
                    <a:pt x="5198282" y="3527249"/>
                  </a:lnTo>
                  <a:lnTo>
                    <a:pt x="5174276" y="3563586"/>
                  </a:lnTo>
                  <a:lnTo>
                    <a:pt x="5149552" y="3599522"/>
                  </a:lnTo>
                  <a:lnTo>
                    <a:pt x="5124117" y="3635051"/>
                  </a:lnTo>
                  <a:lnTo>
                    <a:pt x="5097980" y="3670164"/>
                  </a:lnTo>
                  <a:lnTo>
                    <a:pt x="5071149" y="3704855"/>
                  </a:lnTo>
                  <a:lnTo>
                    <a:pt x="5043633" y="3739117"/>
                  </a:lnTo>
                  <a:lnTo>
                    <a:pt x="5015440" y="3772942"/>
                  </a:lnTo>
                  <a:lnTo>
                    <a:pt x="4986578" y="3806323"/>
                  </a:lnTo>
                  <a:lnTo>
                    <a:pt x="4957057" y="3839254"/>
                  </a:lnTo>
                  <a:lnTo>
                    <a:pt x="4926884" y="3871726"/>
                  </a:lnTo>
                  <a:lnTo>
                    <a:pt x="4896067" y="3903733"/>
                  </a:lnTo>
                  <a:lnTo>
                    <a:pt x="4864615" y="3935267"/>
                  </a:lnTo>
                  <a:lnTo>
                    <a:pt x="4832537" y="3966322"/>
                  </a:lnTo>
                  <a:lnTo>
                    <a:pt x="4799840" y="3996890"/>
                  </a:lnTo>
                  <a:lnTo>
                    <a:pt x="4766533" y="4026963"/>
                  </a:lnTo>
                  <a:lnTo>
                    <a:pt x="4732625" y="4056536"/>
                  </a:lnTo>
                  <a:lnTo>
                    <a:pt x="4698124" y="4085600"/>
                  </a:lnTo>
                  <a:lnTo>
                    <a:pt x="4663038" y="4114148"/>
                  </a:lnTo>
                  <a:lnTo>
                    <a:pt x="4627376" y="4142174"/>
                  </a:lnTo>
                  <a:lnTo>
                    <a:pt x="4591145" y="4169670"/>
                  </a:lnTo>
                  <a:lnTo>
                    <a:pt x="4554355" y="4196629"/>
                  </a:lnTo>
                  <a:lnTo>
                    <a:pt x="4517014" y="4223043"/>
                  </a:lnTo>
                  <a:lnTo>
                    <a:pt x="4479129" y="4248906"/>
                  </a:lnTo>
                  <a:lnTo>
                    <a:pt x="4440711" y="4274210"/>
                  </a:lnTo>
                  <a:lnTo>
                    <a:pt x="4401766" y="4298948"/>
                  </a:lnTo>
                  <a:lnTo>
                    <a:pt x="4362303" y="4323114"/>
                  </a:lnTo>
                  <a:lnTo>
                    <a:pt x="4322331" y="4346699"/>
                  </a:lnTo>
                  <a:lnTo>
                    <a:pt x="4281858" y="4369697"/>
                  </a:lnTo>
                  <a:lnTo>
                    <a:pt x="4240892" y="4392100"/>
                  </a:lnTo>
                  <a:lnTo>
                    <a:pt x="4199442" y="4413901"/>
                  </a:lnTo>
                  <a:lnTo>
                    <a:pt x="4157517" y="4435094"/>
                  </a:lnTo>
                  <a:lnTo>
                    <a:pt x="4115123" y="4455670"/>
                  </a:lnTo>
                  <a:lnTo>
                    <a:pt x="4072271" y="4475623"/>
                  </a:lnTo>
                  <a:lnTo>
                    <a:pt x="4028968" y="4494946"/>
                  </a:lnTo>
                  <a:lnTo>
                    <a:pt x="3985222" y="4513631"/>
                  </a:lnTo>
                  <a:lnTo>
                    <a:pt x="3941042" y="4531672"/>
                  </a:lnTo>
                  <a:lnTo>
                    <a:pt x="3896437" y="4549060"/>
                  </a:lnTo>
                  <a:lnTo>
                    <a:pt x="3851415" y="4565789"/>
                  </a:lnTo>
                  <a:lnTo>
                    <a:pt x="3805983" y="4581852"/>
                  </a:lnTo>
                  <a:lnTo>
                    <a:pt x="3760152" y="4597241"/>
                  </a:lnTo>
                  <a:lnTo>
                    <a:pt x="3713928" y="4611949"/>
                  </a:lnTo>
                  <a:lnTo>
                    <a:pt x="3667320" y="4625970"/>
                  </a:lnTo>
                  <a:lnTo>
                    <a:pt x="3620337" y="4639296"/>
                  </a:lnTo>
                  <a:lnTo>
                    <a:pt x="3572987" y="4651919"/>
                  </a:lnTo>
                  <a:lnTo>
                    <a:pt x="3525278" y="4663833"/>
                  </a:lnTo>
                  <a:lnTo>
                    <a:pt x="3477219" y="4675030"/>
                  </a:lnTo>
                  <a:lnTo>
                    <a:pt x="3428818" y="4685503"/>
                  </a:lnTo>
                  <a:lnTo>
                    <a:pt x="3380084" y="4695246"/>
                  </a:lnTo>
                  <a:lnTo>
                    <a:pt x="3331024" y="4704250"/>
                  </a:lnTo>
                  <a:lnTo>
                    <a:pt x="3281648" y="4712509"/>
                  </a:lnTo>
                  <a:lnTo>
                    <a:pt x="3231963" y="4720016"/>
                  </a:lnTo>
                  <a:lnTo>
                    <a:pt x="3181979" y="4726763"/>
                  </a:lnTo>
                  <a:lnTo>
                    <a:pt x="3131703" y="4732743"/>
                  </a:lnTo>
                  <a:lnTo>
                    <a:pt x="3081143" y="4737949"/>
                  </a:lnTo>
                  <a:lnTo>
                    <a:pt x="3030309" y="4742373"/>
                  </a:lnTo>
                  <a:lnTo>
                    <a:pt x="2979208" y="4746010"/>
                  </a:lnTo>
                  <a:lnTo>
                    <a:pt x="2927849" y="4748851"/>
                  </a:lnTo>
                  <a:lnTo>
                    <a:pt x="2876241" y="4750889"/>
                  </a:lnTo>
                  <a:lnTo>
                    <a:pt x="2824391" y="4752117"/>
                  </a:lnTo>
                  <a:lnTo>
                    <a:pt x="2772308" y="4752528"/>
                  </a:lnTo>
                  <a:lnTo>
                    <a:pt x="2720225" y="4752117"/>
                  </a:lnTo>
                  <a:lnTo>
                    <a:pt x="2668375" y="4750889"/>
                  </a:lnTo>
                  <a:lnTo>
                    <a:pt x="2616766" y="4748851"/>
                  </a:lnTo>
                  <a:lnTo>
                    <a:pt x="2565407" y="4746010"/>
                  </a:lnTo>
                  <a:lnTo>
                    <a:pt x="2514306" y="4742373"/>
                  </a:lnTo>
                  <a:lnTo>
                    <a:pt x="2463472" y="4737949"/>
                  </a:lnTo>
                  <a:lnTo>
                    <a:pt x="2412912" y="4732743"/>
                  </a:lnTo>
                  <a:lnTo>
                    <a:pt x="2362636" y="4726763"/>
                  </a:lnTo>
                  <a:lnTo>
                    <a:pt x="2312652" y="4720016"/>
                  </a:lnTo>
                  <a:lnTo>
                    <a:pt x="2262967" y="4712509"/>
                  </a:lnTo>
                  <a:lnTo>
                    <a:pt x="2213591" y="4704250"/>
                  </a:lnTo>
                  <a:lnTo>
                    <a:pt x="2164531" y="4695246"/>
                  </a:lnTo>
                  <a:lnTo>
                    <a:pt x="2115797" y="4685503"/>
                  </a:lnTo>
                  <a:lnTo>
                    <a:pt x="2067396" y="4675030"/>
                  </a:lnTo>
                  <a:lnTo>
                    <a:pt x="2019337" y="4663833"/>
                  </a:lnTo>
                  <a:lnTo>
                    <a:pt x="1971629" y="4651919"/>
                  </a:lnTo>
                  <a:lnTo>
                    <a:pt x="1924278" y="4639296"/>
                  </a:lnTo>
                  <a:lnTo>
                    <a:pt x="1877295" y="4625970"/>
                  </a:lnTo>
                  <a:lnTo>
                    <a:pt x="1830688" y="4611949"/>
                  </a:lnTo>
                  <a:lnTo>
                    <a:pt x="1784464" y="4597241"/>
                  </a:lnTo>
                  <a:lnTo>
                    <a:pt x="1738632" y="4581852"/>
                  </a:lnTo>
                  <a:lnTo>
                    <a:pt x="1693200" y="4565789"/>
                  </a:lnTo>
                  <a:lnTo>
                    <a:pt x="1648178" y="4549060"/>
                  </a:lnTo>
                  <a:lnTo>
                    <a:pt x="1603573" y="4531672"/>
                  </a:lnTo>
                  <a:lnTo>
                    <a:pt x="1559393" y="4513631"/>
                  </a:lnTo>
                  <a:lnTo>
                    <a:pt x="1515647" y="4494946"/>
                  </a:lnTo>
                  <a:lnTo>
                    <a:pt x="1472344" y="4475623"/>
                  </a:lnTo>
                  <a:lnTo>
                    <a:pt x="1429492" y="4455670"/>
                  </a:lnTo>
                  <a:lnTo>
                    <a:pt x="1387098" y="4435094"/>
                  </a:lnTo>
                  <a:lnTo>
                    <a:pt x="1345173" y="4413901"/>
                  </a:lnTo>
                  <a:lnTo>
                    <a:pt x="1303723" y="4392100"/>
                  </a:lnTo>
                  <a:lnTo>
                    <a:pt x="1262757" y="4369697"/>
                  </a:lnTo>
                  <a:lnTo>
                    <a:pt x="1222284" y="4346699"/>
                  </a:lnTo>
                  <a:lnTo>
                    <a:pt x="1182312" y="4323114"/>
                  </a:lnTo>
                  <a:lnTo>
                    <a:pt x="1142849" y="4298948"/>
                  </a:lnTo>
                  <a:lnTo>
                    <a:pt x="1103904" y="4274210"/>
                  </a:lnTo>
                  <a:lnTo>
                    <a:pt x="1065486" y="4248906"/>
                  </a:lnTo>
                  <a:lnTo>
                    <a:pt x="1027601" y="4223043"/>
                  </a:lnTo>
                  <a:lnTo>
                    <a:pt x="990260" y="4196629"/>
                  </a:lnTo>
                  <a:lnTo>
                    <a:pt x="953470" y="4169670"/>
                  </a:lnTo>
                  <a:lnTo>
                    <a:pt x="917240" y="4142174"/>
                  </a:lnTo>
                  <a:lnTo>
                    <a:pt x="881577" y="4114148"/>
                  </a:lnTo>
                  <a:lnTo>
                    <a:pt x="846491" y="4085600"/>
                  </a:lnTo>
                  <a:lnTo>
                    <a:pt x="811990" y="4056536"/>
                  </a:lnTo>
                  <a:lnTo>
                    <a:pt x="778082" y="4026963"/>
                  </a:lnTo>
                  <a:lnTo>
                    <a:pt x="744775" y="3996890"/>
                  </a:lnTo>
                  <a:lnTo>
                    <a:pt x="712078" y="3966322"/>
                  </a:lnTo>
                  <a:lnTo>
                    <a:pt x="680000" y="3935267"/>
                  </a:lnTo>
                  <a:lnTo>
                    <a:pt x="648548" y="3903733"/>
                  </a:lnTo>
                  <a:lnTo>
                    <a:pt x="617732" y="3871726"/>
                  </a:lnTo>
                  <a:lnTo>
                    <a:pt x="587558" y="3839254"/>
                  </a:lnTo>
                  <a:lnTo>
                    <a:pt x="558037" y="3806323"/>
                  </a:lnTo>
                  <a:lnTo>
                    <a:pt x="529175" y="3772942"/>
                  </a:lnTo>
                  <a:lnTo>
                    <a:pt x="500982" y="3739117"/>
                  </a:lnTo>
                  <a:lnTo>
                    <a:pt x="473466" y="3704855"/>
                  </a:lnTo>
                  <a:lnTo>
                    <a:pt x="446636" y="3670164"/>
                  </a:lnTo>
                  <a:lnTo>
                    <a:pt x="420498" y="3635051"/>
                  </a:lnTo>
                  <a:lnTo>
                    <a:pt x="395063" y="3599522"/>
                  </a:lnTo>
                  <a:lnTo>
                    <a:pt x="370339" y="3563586"/>
                  </a:lnTo>
                  <a:lnTo>
                    <a:pt x="346333" y="3527249"/>
                  </a:lnTo>
                  <a:lnTo>
                    <a:pt x="323054" y="3490518"/>
                  </a:lnTo>
                  <a:lnTo>
                    <a:pt x="300511" y="3453401"/>
                  </a:lnTo>
                  <a:lnTo>
                    <a:pt x="278712" y="3415905"/>
                  </a:lnTo>
                  <a:lnTo>
                    <a:pt x="257665" y="3378036"/>
                  </a:lnTo>
                  <a:lnTo>
                    <a:pt x="237379" y="3339803"/>
                  </a:lnTo>
                  <a:lnTo>
                    <a:pt x="217861" y="3301213"/>
                  </a:lnTo>
                  <a:lnTo>
                    <a:pt x="199121" y="3262271"/>
                  </a:lnTo>
                  <a:lnTo>
                    <a:pt x="181167" y="3222987"/>
                  </a:lnTo>
                  <a:lnTo>
                    <a:pt x="164007" y="3183366"/>
                  </a:lnTo>
                  <a:lnTo>
                    <a:pt x="147650" y="3143417"/>
                  </a:lnTo>
                  <a:lnTo>
                    <a:pt x="132104" y="3103146"/>
                  </a:lnTo>
                  <a:lnTo>
                    <a:pt x="117376" y="3062560"/>
                  </a:lnTo>
                  <a:lnTo>
                    <a:pt x="103477" y="3021667"/>
                  </a:lnTo>
                  <a:lnTo>
                    <a:pt x="90413" y="2980473"/>
                  </a:lnTo>
                  <a:lnTo>
                    <a:pt x="78194" y="2938987"/>
                  </a:lnTo>
                  <a:lnTo>
                    <a:pt x="66828" y="2897214"/>
                  </a:lnTo>
                  <a:lnTo>
                    <a:pt x="56323" y="2855164"/>
                  </a:lnTo>
                  <a:lnTo>
                    <a:pt x="46687" y="2812841"/>
                  </a:lnTo>
                  <a:lnTo>
                    <a:pt x="37930" y="2770254"/>
                  </a:lnTo>
                  <a:lnTo>
                    <a:pt x="30058" y="2727410"/>
                  </a:lnTo>
                  <a:lnTo>
                    <a:pt x="23082" y="2684316"/>
                  </a:lnTo>
                  <a:lnTo>
                    <a:pt x="17008" y="2640980"/>
                  </a:lnTo>
                  <a:lnTo>
                    <a:pt x="11846" y="2597408"/>
                  </a:lnTo>
                  <a:lnTo>
                    <a:pt x="7604" y="2553607"/>
                  </a:lnTo>
                  <a:lnTo>
                    <a:pt x="4289" y="2509585"/>
                  </a:lnTo>
                  <a:lnTo>
                    <a:pt x="1912" y="2465349"/>
                  </a:lnTo>
                  <a:lnTo>
                    <a:pt x="479" y="2420906"/>
                  </a:lnTo>
                  <a:lnTo>
                    <a:pt x="0" y="2376264"/>
                  </a:lnTo>
                  <a:close/>
                </a:path>
              </a:pathLst>
            </a:custGeom>
            <a:ln w="9525">
              <a:solidFill>
                <a:srgbClr val="17375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716023" y="408431"/>
              <a:ext cx="5928360" cy="4520184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652645" y="2126996"/>
            <a:ext cx="20542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 dirty="0">
                <a:solidFill>
                  <a:srgbClr val="0000FF"/>
                </a:solidFill>
                <a:latin typeface="Segoe UI"/>
                <a:cs typeface="Segoe UI"/>
              </a:rPr>
              <a:t>SCOPE</a:t>
            </a:r>
            <a:endParaRPr sz="5400">
              <a:latin typeface="Segoe UI"/>
              <a:cs typeface="Segoe U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9565" y="365251"/>
            <a:ext cx="1283335" cy="5683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210"/>
              </a:spcBef>
            </a:pPr>
            <a:r>
              <a:rPr sz="1800" spc="-10" dirty="0">
                <a:latin typeface="Arial"/>
                <a:cs typeface="Arial"/>
              </a:rPr>
              <a:t>Project Deliverables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-4762" y="3572255"/>
            <a:ext cx="2477135" cy="2060575"/>
            <a:chOff x="-4762" y="3572255"/>
            <a:chExt cx="2477135" cy="2060575"/>
          </a:xfrm>
        </p:grpSpPr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0" y="3572255"/>
              <a:ext cx="2471927" cy="206044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22376" y="4215384"/>
              <a:ext cx="1069848" cy="88391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0" y="3598607"/>
              <a:ext cx="2423196" cy="1961737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0" y="3598607"/>
              <a:ext cx="2423795" cy="1962150"/>
            </a:xfrm>
            <a:custGeom>
              <a:avLst/>
              <a:gdLst/>
              <a:ahLst/>
              <a:cxnLst/>
              <a:rect l="l" t="t" r="r" b="b"/>
              <a:pathLst>
                <a:path w="2423795" h="1962150">
                  <a:moveTo>
                    <a:pt x="0" y="1049552"/>
                  </a:moveTo>
                  <a:lnTo>
                    <a:pt x="1377694" y="426324"/>
                  </a:lnTo>
                  <a:lnTo>
                    <a:pt x="1184838" y="0"/>
                  </a:lnTo>
                  <a:lnTo>
                    <a:pt x="2423196" y="466935"/>
                  </a:lnTo>
                  <a:lnTo>
                    <a:pt x="1956261" y="1705294"/>
                  </a:lnTo>
                  <a:lnTo>
                    <a:pt x="1763406" y="1278972"/>
                  </a:lnTo>
                  <a:lnTo>
                    <a:pt x="254097" y="1961737"/>
                  </a:lnTo>
                  <a:lnTo>
                    <a:pt x="487565" y="1342556"/>
                  </a:lnTo>
                  <a:lnTo>
                    <a:pt x="0" y="1158716"/>
                  </a:lnTo>
                </a:path>
              </a:pathLst>
            </a:custGeom>
            <a:ln w="9524">
              <a:solidFill>
                <a:srgbClr val="00AF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 rot="20160000">
            <a:off x="935162" y="4501041"/>
            <a:ext cx="627925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RISK!!</a:t>
            </a:r>
            <a:endParaRPr sz="1800">
              <a:latin typeface="Segoe UI"/>
              <a:cs typeface="Segoe UI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  <p:sp>
        <p:nvSpPr>
          <p:cNvPr id="32" name="object 3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8421" y="1577340"/>
            <a:ext cx="6617970" cy="136969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2389505" marR="5080" indent="-2377440">
              <a:lnSpc>
                <a:spcPct val="100499"/>
              </a:lnSpc>
              <a:spcBef>
                <a:spcPts val="70"/>
              </a:spcBef>
            </a:pPr>
            <a:r>
              <a:rPr sz="4400" dirty="0">
                <a:latin typeface="Segoe UI"/>
                <a:cs typeface="Segoe UI"/>
              </a:rPr>
              <a:t>Some</a:t>
            </a:r>
            <a:r>
              <a:rPr sz="4400" spc="-9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Reminders</a:t>
            </a:r>
            <a:r>
              <a:rPr sz="4400" spc="-8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from</a:t>
            </a:r>
            <a:r>
              <a:rPr sz="4400" spc="-80" dirty="0">
                <a:latin typeface="Segoe UI"/>
                <a:cs typeface="Segoe UI"/>
              </a:rPr>
              <a:t> </a:t>
            </a:r>
            <a:r>
              <a:rPr sz="4400" spc="-20" dirty="0">
                <a:latin typeface="Segoe UI"/>
                <a:cs typeface="Segoe UI"/>
              </a:rPr>
              <a:t>Last </a:t>
            </a:r>
            <a:r>
              <a:rPr sz="4400" spc="-10" dirty="0">
                <a:latin typeface="Segoe UI"/>
                <a:cs typeface="Segoe UI"/>
              </a:rPr>
              <a:t>Session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51720" y="77876"/>
            <a:ext cx="5090868" cy="565537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510" y="188639"/>
            <a:ext cx="8123412" cy="554901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994555" y="78740"/>
            <a:ext cx="23710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Template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1277619"/>
            <a:ext cx="3734221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0" dirty="0">
                <a:latin typeface="Calibri"/>
                <a:cs typeface="Calibri"/>
              </a:rPr>
              <a:t>Take</a:t>
            </a:r>
            <a:r>
              <a:rPr spc="-5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home</a:t>
            </a:r>
            <a:r>
              <a:rPr spc="-50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exercise:-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1721611"/>
            <a:ext cx="7162799" cy="31173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900">
              <a:lnSpc>
                <a:spcPct val="150000"/>
              </a:lnSpc>
              <a:spcBef>
                <a:spcPts val="100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Pick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project,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real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imaginary.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Conduct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0" dirty="0">
                <a:latin typeface="Calibri"/>
                <a:cs typeface="Calibri"/>
              </a:rPr>
              <a:t>stakeholder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analysis.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spcBef>
                <a:spcPts val="45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Consider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change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issues.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acceptance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look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like.</a:t>
            </a:r>
            <a:endParaRPr sz="24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50000"/>
              </a:lnSpc>
              <a:spcBef>
                <a:spcPts val="160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Mendolow’s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matrix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relevant? </a:t>
            </a:r>
            <a:endParaRPr lang="en-GB" sz="2400" spc="-10" dirty="0">
              <a:latin typeface="Calibri"/>
              <a:cs typeface="Calibri"/>
            </a:endParaRPr>
          </a:p>
          <a:p>
            <a:pPr marL="12700" marR="5080">
              <a:lnSpc>
                <a:spcPts val="2110"/>
              </a:lnSpc>
              <a:spcBef>
                <a:spcPts val="160"/>
              </a:spcBef>
              <a:buSzPct val="94444"/>
              <a:tabLst>
                <a:tab pos="127635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9575" y="1196751"/>
            <a:ext cx="8143551" cy="36038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90500" y="438403"/>
            <a:ext cx="191388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Mendelow’s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Matrix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6763" y="1000252"/>
            <a:ext cx="3261995" cy="8745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u="sng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How far have we got?</a:t>
            </a:r>
            <a:br>
              <a:rPr lang="en-GB" u="sng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</a:br>
            <a:endParaRPr u="sng" spc="-10" dirty="0">
              <a:uFill>
                <a:solidFill>
                  <a:srgbClr val="000000"/>
                </a:solidFill>
              </a:uFill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3624" y="1950212"/>
            <a:ext cx="7089776" cy="1052852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530"/>
              </a:spcBef>
              <a:tabLst>
                <a:tab pos="354965" algn="l"/>
                <a:tab pos="355600" algn="l"/>
              </a:tabLst>
            </a:pPr>
            <a:r>
              <a:rPr lang="en-GB" sz="3200" spc="-50" dirty="0">
                <a:latin typeface="Segoe UI"/>
                <a:cs typeface="Segoe UI"/>
              </a:rPr>
              <a:t>In pairs/groups draw/design a map of the journey of a project</a:t>
            </a:r>
            <a:endParaRPr sz="3200" dirty="0">
              <a:latin typeface="Segoe UI"/>
              <a:cs typeface="Segoe U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5CC34F-5E9D-BD70-48A4-577DF857DAD4}"/>
              </a:ext>
            </a:extLst>
          </p:cNvPr>
          <p:cNvSpPr txBox="1"/>
          <p:nvPr/>
        </p:nvSpPr>
        <p:spPr>
          <a:xfrm>
            <a:off x="1371600" y="3429000"/>
            <a:ext cx="6553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Don’t forget who does what, which document are used, any academic references that may be useful.</a:t>
            </a:r>
          </a:p>
          <a:p>
            <a:endParaRPr lang="en-GB" dirty="0"/>
          </a:p>
          <a:p>
            <a:r>
              <a:rPr lang="en-GB" dirty="0"/>
              <a:t>Oh and what about the different Project Methodologies and theories.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CEC5-A58B-B96A-0930-A6F403DD9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EE6789-89F7-14DE-0F0E-678DB96C2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92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0388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10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Management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23637"/>
            <a:ext cx="7543165" cy="33928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stages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typically seen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10" dirty="0">
                <a:latin typeface="Segoe UI"/>
                <a:cs typeface="Segoe UI"/>
              </a:rPr>
              <a:t> project:-</a:t>
            </a:r>
            <a:endParaRPr sz="3200" dirty="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6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spc="-10" dirty="0">
                <a:latin typeface="Segoe UI"/>
                <a:cs typeface="Segoe UI"/>
              </a:rPr>
              <a:t>Initiation</a:t>
            </a:r>
            <a:endParaRPr sz="2800" dirty="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4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dirty="0">
                <a:latin typeface="Segoe UI"/>
                <a:cs typeface="Segoe UI"/>
              </a:rPr>
              <a:t>Planning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Design</a:t>
            </a:r>
            <a:endParaRPr sz="2800" dirty="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30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spc="-10" dirty="0">
                <a:solidFill>
                  <a:srgbClr val="800000"/>
                </a:solidFill>
                <a:latin typeface="Segoe UI"/>
                <a:cs typeface="Segoe UI"/>
              </a:rPr>
              <a:t>Execution</a:t>
            </a:r>
            <a:endParaRPr sz="2800" dirty="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dirty="0">
                <a:solidFill>
                  <a:srgbClr val="800000"/>
                </a:solidFill>
                <a:latin typeface="Segoe UI"/>
                <a:cs typeface="Segoe UI"/>
              </a:rPr>
              <a:t>Monitoring</a:t>
            </a:r>
            <a:r>
              <a:rPr sz="2800" spc="-30" dirty="0">
                <a:solidFill>
                  <a:srgbClr val="800000"/>
                </a:solidFill>
                <a:latin typeface="Segoe UI"/>
                <a:cs typeface="Segoe UI"/>
              </a:rPr>
              <a:t> </a:t>
            </a:r>
            <a:r>
              <a:rPr sz="2800" dirty="0">
                <a:solidFill>
                  <a:srgbClr val="800000"/>
                </a:solidFill>
                <a:latin typeface="Segoe UI"/>
                <a:cs typeface="Segoe UI"/>
              </a:rPr>
              <a:t>and</a:t>
            </a:r>
            <a:r>
              <a:rPr sz="2800" spc="-20" dirty="0">
                <a:solidFill>
                  <a:srgbClr val="800000"/>
                </a:solidFill>
                <a:latin typeface="Segoe UI"/>
                <a:cs typeface="Segoe UI"/>
              </a:rPr>
              <a:t> </a:t>
            </a:r>
            <a:r>
              <a:rPr sz="2800" spc="-10" dirty="0">
                <a:solidFill>
                  <a:srgbClr val="800000"/>
                </a:solidFill>
                <a:latin typeface="Segoe UI"/>
                <a:cs typeface="Segoe UI"/>
              </a:rPr>
              <a:t>Controlling</a:t>
            </a:r>
            <a:endParaRPr sz="2800" dirty="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Delivery,</a:t>
            </a:r>
            <a:r>
              <a:rPr sz="3200" spc="-35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Closing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and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Control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spc="-10" dirty="0">
                <a:solidFill>
                  <a:srgbClr val="3366FF"/>
                </a:solidFill>
                <a:latin typeface="Segoe UI"/>
                <a:cs typeface="Segoe UI"/>
              </a:rPr>
              <a:t>system</a:t>
            </a:r>
            <a:endParaRPr sz="32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84368" y="5475493"/>
            <a:ext cx="1259631" cy="138250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079" y="486156"/>
            <a:ext cx="735075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5.</a:t>
            </a:r>
            <a:r>
              <a:rPr sz="4400" spc="-7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Closure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and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Control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0604"/>
            <a:ext cx="7301865" cy="20802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Closing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Project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Closing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any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associated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Contracts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Ensuring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if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needed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Plan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10" dirty="0">
                <a:latin typeface="Segoe UI"/>
                <a:cs typeface="Segoe UI"/>
              </a:rPr>
              <a:t> Place.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Post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Implementation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Review.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8292" y="284988"/>
            <a:ext cx="7917815" cy="41040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14655"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Closing the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</a:t>
            </a:r>
            <a:endParaRPr sz="3200">
              <a:latin typeface="Segoe UI"/>
              <a:cs typeface="Segoe UI"/>
            </a:endParaRPr>
          </a:p>
          <a:p>
            <a:pPr marL="355600" marR="942340" indent="-342900">
              <a:lnSpc>
                <a:spcPct val="101899"/>
              </a:lnSpc>
              <a:spcBef>
                <a:spcPts val="28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Formal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acceptance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that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is </a:t>
            </a:r>
            <a:r>
              <a:rPr sz="3200" dirty="0">
                <a:latin typeface="Segoe UI"/>
                <a:cs typeface="Segoe UI"/>
              </a:rPr>
              <a:t>complete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from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Sponsors.</a:t>
            </a:r>
            <a:endParaRPr sz="3200">
              <a:latin typeface="Segoe UI"/>
              <a:cs typeface="Segoe UI"/>
            </a:endParaRPr>
          </a:p>
          <a:p>
            <a:pPr marL="355600" marR="5080" indent="-342900">
              <a:lnSpc>
                <a:spcPts val="3820"/>
              </a:lnSpc>
              <a:spcBef>
                <a:spcPts val="8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Administration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tasks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such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handing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over </a:t>
            </a:r>
            <a:r>
              <a:rPr sz="3200" spc="-10" dirty="0">
                <a:latin typeface="Segoe UI"/>
                <a:cs typeface="Segoe UI"/>
              </a:rPr>
              <a:t>documentation.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Completion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training.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Archiving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appropriate.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4807" y="70611"/>
            <a:ext cx="55251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99260" algn="l"/>
              </a:tabLst>
            </a:pPr>
            <a:r>
              <a:rPr sz="4000" spc="-10" dirty="0">
                <a:latin typeface="Segoe UI"/>
                <a:cs typeface="Segoe UI"/>
              </a:rPr>
              <a:t>Project</a:t>
            </a:r>
            <a:r>
              <a:rPr sz="4000" dirty="0">
                <a:latin typeface="Segoe UI"/>
                <a:cs typeface="Segoe UI"/>
              </a:rPr>
              <a:t>	Closure</a:t>
            </a:r>
            <a:r>
              <a:rPr sz="4000" spc="-75" dirty="0">
                <a:latin typeface="Segoe UI"/>
                <a:cs typeface="Segoe UI"/>
              </a:rPr>
              <a:t> </a:t>
            </a:r>
            <a:r>
              <a:rPr sz="4000" spc="-10" dirty="0">
                <a:latin typeface="Segoe UI"/>
                <a:cs typeface="Segoe UI"/>
              </a:rPr>
              <a:t>Activities</a:t>
            </a:r>
            <a:endParaRPr sz="40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284" y="937259"/>
            <a:ext cx="7595870" cy="4758354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000" dirty="0">
                <a:latin typeface="Segoe UI"/>
                <a:cs typeface="Segoe UI"/>
              </a:rPr>
              <a:t>Could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Include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but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not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limited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to:-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Handing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over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activities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on-going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Business/Process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Owner</a:t>
            </a:r>
            <a:r>
              <a:rPr lang="en-GB" sz="2000" spc="-10" dirty="0">
                <a:latin typeface="Segoe UI"/>
                <a:cs typeface="Segoe UI"/>
              </a:rPr>
              <a:t> – transfer to Business As Usual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Managing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transition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project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staff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other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roles.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Resolve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-10" dirty="0">
                <a:latin typeface="Segoe UI"/>
                <a:cs typeface="Segoe UI"/>
              </a:rPr>
              <a:t> hand-</a:t>
            </a:r>
            <a:r>
              <a:rPr sz="2000" dirty="0">
                <a:latin typeface="Segoe UI"/>
                <a:cs typeface="Segoe UI"/>
              </a:rPr>
              <a:t>off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outstanding</a:t>
            </a:r>
            <a:r>
              <a:rPr sz="2000" spc="-10" dirty="0">
                <a:latin typeface="Segoe UI"/>
                <a:cs typeface="Segoe UI"/>
              </a:rPr>
              <a:t> issues.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Risk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Management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handover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Risk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Register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etc.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Financials, e.g.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under/overspends.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Archive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project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documents.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Standard</a:t>
            </a:r>
            <a:r>
              <a:rPr sz="2000" spc="-6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Operating</a:t>
            </a:r>
            <a:r>
              <a:rPr sz="2000" spc="-6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Procedures.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Segoe UI"/>
                <a:cs typeface="Segoe UI"/>
              </a:rPr>
              <a:t>Training.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Control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Plans.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Lessons </a:t>
            </a:r>
            <a:r>
              <a:rPr sz="2000" spc="-10" dirty="0">
                <a:latin typeface="Segoe UI"/>
                <a:cs typeface="Segoe UI"/>
              </a:rPr>
              <a:t>Learned.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Formal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closure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Contracts.</a:t>
            </a:r>
            <a:endParaRPr sz="2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9860" y="255523"/>
            <a:ext cx="376427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Closure</a:t>
            </a:r>
            <a:r>
              <a:rPr sz="3600" spc="-5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Document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978915"/>
            <a:ext cx="7510145" cy="2427605"/>
          </a:xfrm>
          <a:prstGeom prst="rect">
            <a:avLst/>
          </a:prstGeom>
        </p:spPr>
        <p:txBody>
          <a:bodyPr vert="horz" wrap="square" lIns="0" tIns="1073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If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desired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Closure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form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can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be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used.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Many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different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templates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available.</a:t>
            </a:r>
            <a:endParaRPr sz="2800" dirty="0">
              <a:latin typeface="Segoe UI"/>
              <a:cs typeface="Segoe UI"/>
            </a:endParaRPr>
          </a:p>
          <a:p>
            <a:pPr marL="354965" marR="508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Useful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formalise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closure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ensure </a:t>
            </a:r>
            <a:r>
              <a:rPr sz="2800" dirty="0">
                <a:latin typeface="Segoe UI"/>
                <a:cs typeface="Segoe UI"/>
              </a:rPr>
              <a:t>Sponsor/Stakeholders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are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clear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that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lang="en-GB" sz="2800" spc="-25" dirty="0">
                <a:latin typeface="Segoe UI"/>
                <a:cs typeface="Segoe UI"/>
              </a:rPr>
              <a:t>is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finished.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52600" y="133766"/>
            <a:ext cx="5638800" cy="642282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29580" y="2080260"/>
            <a:ext cx="15303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Segoe UI"/>
                <a:cs typeface="Segoe UI"/>
              </a:rPr>
              <a:t>Break.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9534" y="486156"/>
            <a:ext cx="49047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11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Control</a:t>
            </a:r>
            <a:r>
              <a:rPr sz="4400" spc="-105" dirty="0">
                <a:latin typeface="Segoe UI"/>
                <a:cs typeface="Segoe UI"/>
              </a:rPr>
              <a:t> </a:t>
            </a:r>
            <a:r>
              <a:rPr sz="4400" spc="-20" dirty="0">
                <a:latin typeface="Segoe UI"/>
                <a:cs typeface="Segoe UI"/>
              </a:rPr>
              <a:t>Plan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5465" y="1447800"/>
            <a:ext cx="7842250" cy="419114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5600" marR="711200" indent="-342900">
              <a:lnSpc>
                <a:spcPct val="100699"/>
              </a:lnSpc>
              <a:spcBef>
                <a:spcPts val="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Separate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from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Stage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covered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spc="-35" dirty="0">
                <a:latin typeface="Segoe UI"/>
                <a:cs typeface="Segoe UI"/>
              </a:rPr>
              <a:t>in </a:t>
            </a:r>
            <a:r>
              <a:rPr sz="2800" dirty="0">
                <a:latin typeface="Segoe UI"/>
                <a:cs typeface="Segoe UI"/>
              </a:rPr>
              <a:t>section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4.</a:t>
            </a:r>
            <a:endParaRPr sz="2800" dirty="0">
              <a:latin typeface="Segoe UI"/>
              <a:cs typeface="Segoe UI"/>
            </a:endParaRPr>
          </a:p>
          <a:p>
            <a:pPr marL="355600" marR="360680" indent="-342900">
              <a:lnSpc>
                <a:spcPct val="99600"/>
              </a:lnSpc>
              <a:spcBef>
                <a:spcPts val="6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starts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very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early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 is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 </a:t>
            </a:r>
            <a:r>
              <a:rPr sz="2800" dirty="0">
                <a:latin typeface="Segoe UI"/>
                <a:cs typeface="Segoe UI"/>
              </a:rPr>
              <a:t>mechanism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ensuring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time,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budget,</a:t>
            </a:r>
            <a:r>
              <a:rPr sz="2800" spc="-10" dirty="0">
                <a:latin typeface="Segoe UI"/>
                <a:cs typeface="Segoe UI"/>
              </a:rPr>
              <a:t> quality </a:t>
            </a:r>
            <a:r>
              <a:rPr sz="2800" dirty="0">
                <a:latin typeface="Segoe UI"/>
                <a:cs typeface="Segoe UI"/>
              </a:rPr>
              <a:t>etc.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stay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track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during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project.</a:t>
            </a:r>
            <a:endParaRPr sz="2800" dirty="0">
              <a:latin typeface="Segoe UI"/>
              <a:cs typeface="Segoe UI"/>
            </a:endParaRPr>
          </a:p>
          <a:p>
            <a:pPr marL="355600" marR="5080" indent="-342900" algn="just">
              <a:lnSpc>
                <a:spcPct val="99600"/>
              </a:lnSpc>
              <a:spcBef>
                <a:spcPts val="760"/>
              </a:spcBef>
              <a:buFont typeface="Arial"/>
              <a:buChar char="•"/>
              <a:tabLst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Control</a:t>
            </a:r>
            <a:r>
              <a:rPr sz="2800" b="1" i="1" spc="-20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Plan</a:t>
            </a:r>
            <a:r>
              <a:rPr sz="2800" b="1" i="1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what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keeps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it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track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once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team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disbanded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outcome </a:t>
            </a:r>
            <a:r>
              <a:rPr sz="2800" dirty="0">
                <a:latin typeface="Segoe UI"/>
                <a:cs typeface="Segoe UI"/>
              </a:rPr>
              <a:t>sits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with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Process/Business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Owner(s).</a:t>
            </a:r>
            <a:endParaRPr lang="en-GB" sz="2800" spc="-10" dirty="0">
              <a:latin typeface="Segoe UI"/>
              <a:cs typeface="Segoe UI"/>
            </a:endParaRPr>
          </a:p>
          <a:p>
            <a:pPr marL="355600" marR="5080" indent="-342900" algn="just">
              <a:lnSpc>
                <a:spcPct val="99600"/>
              </a:lnSpc>
              <a:spcBef>
                <a:spcPts val="760"/>
              </a:spcBef>
              <a:buFont typeface="Arial"/>
              <a:buChar char="•"/>
              <a:tabLst>
                <a:tab pos="355600" algn="l"/>
              </a:tabLst>
            </a:pPr>
            <a:r>
              <a:rPr lang="en-GB" sz="2800" spc="-10" dirty="0">
                <a:latin typeface="Segoe UI"/>
                <a:cs typeface="Segoe UI"/>
              </a:rPr>
              <a:t>Post Implementation Strategy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87879" y="4971288"/>
            <a:ext cx="4663440" cy="1036319"/>
            <a:chOff x="2087879" y="4971288"/>
            <a:chExt cx="4663440" cy="103631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27503" y="5090160"/>
              <a:ext cx="4562856" cy="6644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00071" y="4986528"/>
              <a:ext cx="4651248" cy="102107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23728" y="5085184"/>
              <a:ext cx="4419600" cy="5206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123728" y="5085184"/>
              <a:ext cx="4419600" cy="520700"/>
            </a:xfrm>
            <a:custGeom>
              <a:avLst/>
              <a:gdLst/>
              <a:ahLst/>
              <a:cxnLst/>
              <a:rect l="l" t="t" r="r" b="b"/>
              <a:pathLst>
                <a:path w="4419600" h="520700">
                  <a:moveTo>
                    <a:pt x="0" y="64969"/>
                  </a:moveTo>
                  <a:lnTo>
                    <a:pt x="5105" y="39680"/>
                  </a:lnTo>
                  <a:lnTo>
                    <a:pt x="19029" y="19029"/>
                  </a:lnTo>
                  <a:lnTo>
                    <a:pt x="39680" y="5105"/>
                  </a:lnTo>
                  <a:lnTo>
                    <a:pt x="64969" y="0"/>
                  </a:lnTo>
                  <a:lnTo>
                    <a:pt x="4354630" y="0"/>
                  </a:lnTo>
                  <a:lnTo>
                    <a:pt x="4379919" y="5105"/>
                  </a:lnTo>
                  <a:lnTo>
                    <a:pt x="4400570" y="19029"/>
                  </a:lnTo>
                  <a:lnTo>
                    <a:pt x="4414494" y="39680"/>
                  </a:lnTo>
                  <a:lnTo>
                    <a:pt x="4419600" y="64969"/>
                  </a:lnTo>
                  <a:lnTo>
                    <a:pt x="4419600" y="455730"/>
                  </a:lnTo>
                  <a:lnTo>
                    <a:pt x="4414494" y="481019"/>
                  </a:lnTo>
                  <a:lnTo>
                    <a:pt x="4400570" y="501670"/>
                  </a:lnTo>
                  <a:lnTo>
                    <a:pt x="4379919" y="515594"/>
                  </a:lnTo>
                  <a:lnTo>
                    <a:pt x="4354630" y="520700"/>
                  </a:lnTo>
                  <a:lnTo>
                    <a:pt x="64969" y="520700"/>
                  </a:lnTo>
                  <a:lnTo>
                    <a:pt x="39680" y="515594"/>
                  </a:lnTo>
                  <a:lnTo>
                    <a:pt x="19029" y="501670"/>
                  </a:lnTo>
                  <a:lnTo>
                    <a:pt x="5105" y="481019"/>
                  </a:lnTo>
                  <a:lnTo>
                    <a:pt x="0" y="455730"/>
                  </a:lnTo>
                  <a:lnTo>
                    <a:pt x="0" y="6496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087879" y="4971288"/>
              <a:ext cx="4523232" cy="896112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325340" y="5076444"/>
            <a:ext cx="4018279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High</a:t>
            </a:r>
            <a:r>
              <a:rPr sz="3200" b="1" spc="-3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risk</a:t>
            </a:r>
            <a:r>
              <a:rPr sz="3200" b="1" spc="-2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areas</a:t>
            </a:r>
            <a:r>
              <a:rPr sz="3200" b="1" spc="-2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0000FF"/>
                </a:solidFill>
                <a:latin typeface="Arial"/>
                <a:cs typeface="Arial"/>
              </a:rPr>
              <a:t>only!</a:t>
            </a:r>
            <a:endParaRPr sz="32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927857" y="486156"/>
            <a:ext cx="32886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Control</a:t>
            </a:r>
            <a:r>
              <a:rPr sz="4400" spc="-100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Plans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1530604"/>
            <a:ext cx="1392555" cy="310705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0" dirty="0">
                <a:latin typeface="Segoe UI"/>
                <a:cs typeface="Segoe UI"/>
              </a:rPr>
              <a:t>What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Why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45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Who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How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0" dirty="0">
                <a:latin typeface="Segoe UI"/>
                <a:cs typeface="Segoe UI"/>
              </a:rPr>
              <a:t>When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10" dirty="0">
                <a:latin typeface="Segoe UI"/>
                <a:cs typeface="Segoe UI"/>
              </a:rPr>
              <a:t>Where</a:t>
            </a:r>
            <a:endParaRPr sz="2800">
              <a:latin typeface="Segoe UI"/>
              <a:cs typeface="Segoe U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45"/>
              </a:spcBef>
            </a:pPr>
            <a:r>
              <a:rPr dirty="0"/>
              <a:t>elements</a:t>
            </a:r>
            <a:r>
              <a:rPr spc="-45" dirty="0"/>
              <a:t> </a:t>
            </a:r>
            <a:r>
              <a:rPr dirty="0"/>
              <a:t>make</a:t>
            </a:r>
            <a:r>
              <a:rPr spc="-40" dirty="0"/>
              <a:t> </a:t>
            </a:r>
            <a:r>
              <a:rPr dirty="0"/>
              <a:t>up</a:t>
            </a:r>
            <a:r>
              <a:rPr spc="-35" dirty="0"/>
              <a:t> </a:t>
            </a:r>
            <a:r>
              <a:rPr dirty="0"/>
              <a:t>a</a:t>
            </a:r>
            <a:r>
              <a:rPr spc="-35" dirty="0"/>
              <a:t> </a:t>
            </a:r>
            <a:r>
              <a:rPr dirty="0"/>
              <a:t>control</a:t>
            </a:r>
            <a:r>
              <a:rPr spc="-35" dirty="0"/>
              <a:t> </a:t>
            </a:r>
            <a:r>
              <a:rPr spc="-20" dirty="0"/>
              <a:t>plan </a:t>
            </a:r>
            <a:r>
              <a:rPr dirty="0"/>
              <a:t>should</a:t>
            </a:r>
            <a:r>
              <a:rPr spc="-20" dirty="0"/>
              <a:t> </a:t>
            </a:r>
            <a:r>
              <a:rPr dirty="0"/>
              <a:t>we</a:t>
            </a:r>
            <a:r>
              <a:rPr spc="-20" dirty="0"/>
              <a:t> </a:t>
            </a:r>
            <a:r>
              <a:rPr dirty="0"/>
              <a:t>bother</a:t>
            </a:r>
            <a:r>
              <a:rPr spc="-15" dirty="0"/>
              <a:t> </a:t>
            </a:r>
            <a:r>
              <a:rPr dirty="0"/>
              <a:t>with</a:t>
            </a:r>
            <a:r>
              <a:rPr spc="-15" dirty="0"/>
              <a:t> </a:t>
            </a:r>
            <a:r>
              <a:rPr spc="-20" dirty="0"/>
              <a:t>them </a:t>
            </a:r>
            <a:r>
              <a:rPr dirty="0"/>
              <a:t>contributes</a:t>
            </a:r>
            <a:r>
              <a:rPr spc="-40" dirty="0"/>
              <a:t> </a:t>
            </a:r>
            <a:r>
              <a:rPr dirty="0"/>
              <a:t>to</a:t>
            </a:r>
            <a:r>
              <a:rPr spc="-35" dirty="0"/>
              <a:t> </a:t>
            </a:r>
            <a:r>
              <a:rPr dirty="0"/>
              <a:t>their</a:t>
            </a:r>
            <a:r>
              <a:rPr spc="-25" dirty="0"/>
              <a:t> </a:t>
            </a:r>
            <a:r>
              <a:rPr spc="-10" dirty="0"/>
              <a:t>preparation </a:t>
            </a:r>
            <a:r>
              <a:rPr dirty="0"/>
              <a:t>do</a:t>
            </a:r>
            <a:r>
              <a:rPr spc="-40" dirty="0"/>
              <a:t> </a:t>
            </a:r>
            <a:r>
              <a:rPr dirty="0"/>
              <a:t>we</a:t>
            </a:r>
            <a:r>
              <a:rPr spc="-30" dirty="0"/>
              <a:t> </a:t>
            </a:r>
            <a:r>
              <a:rPr dirty="0"/>
              <a:t>develop</a:t>
            </a:r>
            <a:r>
              <a:rPr spc="-25" dirty="0"/>
              <a:t> one</a:t>
            </a:r>
          </a:p>
          <a:p>
            <a:pPr marL="12700" marR="1659889">
              <a:lnSpc>
                <a:spcPct val="118600"/>
              </a:lnSpc>
              <a:spcBef>
                <a:spcPts val="120"/>
              </a:spcBef>
            </a:pPr>
            <a:r>
              <a:rPr dirty="0"/>
              <a:t>do</a:t>
            </a:r>
            <a:r>
              <a:rPr spc="-25" dirty="0"/>
              <a:t> </a:t>
            </a:r>
            <a:r>
              <a:rPr dirty="0"/>
              <a:t>we</a:t>
            </a:r>
            <a:r>
              <a:rPr spc="-25" dirty="0"/>
              <a:t> </a:t>
            </a:r>
            <a:r>
              <a:rPr dirty="0"/>
              <a:t>update</a:t>
            </a:r>
            <a:r>
              <a:rPr spc="-20" dirty="0"/>
              <a:t> them </a:t>
            </a:r>
            <a:r>
              <a:rPr dirty="0"/>
              <a:t>should</a:t>
            </a:r>
            <a:r>
              <a:rPr spc="-15" dirty="0"/>
              <a:t> </a:t>
            </a:r>
            <a:r>
              <a:rPr dirty="0"/>
              <a:t>the</a:t>
            </a:r>
            <a:r>
              <a:rPr spc="-15" dirty="0"/>
              <a:t> </a:t>
            </a:r>
            <a:r>
              <a:rPr dirty="0"/>
              <a:t>plan</a:t>
            </a:r>
            <a:r>
              <a:rPr spc="-10" dirty="0"/>
              <a:t> reside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1120" y="284988"/>
            <a:ext cx="44183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Importance</a:t>
            </a:r>
            <a:r>
              <a:rPr sz="3200" spc="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Customer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41864" y="1095756"/>
            <a:ext cx="7731759" cy="1973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800"/>
              </a:lnSpc>
              <a:spcBef>
                <a:spcPts val="105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only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reason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control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plan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exists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ensure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that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outcome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 </a:t>
            </a:r>
            <a:r>
              <a:rPr sz="3200" dirty="0">
                <a:latin typeface="Segoe UI"/>
                <a:cs typeface="Segoe UI"/>
              </a:rPr>
              <a:t>continues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satisfy the client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requirements </a:t>
            </a:r>
            <a:r>
              <a:rPr sz="3200" i="1" u="heavy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INTO</a:t>
            </a:r>
            <a:r>
              <a:rPr sz="3200" i="1" u="heavy" spc="-8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3200" i="1" u="heavy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THE</a:t>
            </a:r>
            <a:r>
              <a:rPr sz="3200" i="1" u="heavy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3200" i="1" u="heavy" spc="-1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FUTURE</a:t>
            </a:r>
            <a:r>
              <a:rPr sz="3200" i="1" spc="-10" dirty="0">
                <a:latin typeface="Segoe UI"/>
                <a:cs typeface="Segoe UI"/>
              </a:rPr>
              <a:t>!</a:t>
            </a:r>
            <a:endParaRPr sz="3200">
              <a:latin typeface="Segoe UI"/>
              <a:cs typeface="Segoe U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65759" y="3692525"/>
            <a:ext cx="1530350" cy="1294130"/>
            <a:chOff x="365759" y="3692525"/>
            <a:chExt cx="1530350" cy="129413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3191" y="3703320"/>
              <a:ext cx="1472183" cy="128320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759" y="4011168"/>
              <a:ext cx="1530096" cy="71323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88937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450057" y="4043172"/>
            <a:ext cx="1209040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320040">
              <a:lnSpc>
                <a:spcPts val="1610"/>
              </a:lnSpc>
              <a:spcBef>
                <a:spcPts val="210"/>
              </a:spcBef>
            </a:pPr>
            <a:r>
              <a:rPr sz="1400" b="1" spc="-10" dirty="0">
                <a:latin typeface="Arial"/>
                <a:cs typeface="Arial"/>
              </a:rPr>
              <a:t>Client Requirements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27504" y="3692525"/>
            <a:ext cx="1527175" cy="1294130"/>
            <a:chOff x="2127504" y="3692525"/>
            <a:chExt cx="1527175" cy="129413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54936" y="3703320"/>
              <a:ext cx="1472184" cy="128320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127504" y="4117848"/>
              <a:ext cx="1527047" cy="50901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2149475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210593" y="4149852"/>
            <a:ext cx="12084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Project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Scope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861815" y="3692525"/>
            <a:ext cx="1579245" cy="1294130"/>
            <a:chOff x="3861815" y="3692525"/>
            <a:chExt cx="1579245" cy="1294130"/>
          </a:xfrm>
        </p:grpSpPr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913631" y="3703320"/>
              <a:ext cx="1475232" cy="128320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61815" y="4117848"/>
              <a:ext cx="1578864" cy="50901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910012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947318" y="4149852"/>
            <a:ext cx="12560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Project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Output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583237" y="3692525"/>
            <a:ext cx="1485265" cy="1294130"/>
            <a:chOff x="5583237" y="3692525"/>
            <a:chExt cx="1485265" cy="1294130"/>
          </a:xfrm>
        </p:grpSpPr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593079" y="3703320"/>
              <a:ext cx="1475231" cy="128320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629655" y="4117848"/>
              <a:ext cx="1402079" cy="50901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589587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5715000" y="4149852"/>
            <a:ext cx="108077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Control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spc="-20" dirty="0">
                <a:latin typeface="Arial"/>
                <a:cs typeface="Arial"/>
              </a:rPr>
              <a:t>Plan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7343775" y="3692525"/>
            <a:ext cx="1483360" cy="1294130"/>
            <a:chOff x="7343775" y="3692525"/>
            <a:chExt cx="1483360" cy="1294130"/>
          </a:xfrm>
        </p:grpSpPr>
        <p:pic>
          <p:nvPicPr>
            <p:cNvPr id="25" name="object 2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354824" y="3703320"/>
              <a:ext cx="1472183" cy="128320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415784" y="4011168"/>
              <a:ext cx="1350264" cy="71323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350125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7500935" y="4043172"/>
            <a:ext cx="1029969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113030">
              <a:lnSpc>
                <a:spcPts val="1610"/>
              </a:lnSpc>
              <a:spcBef>
                <a:spcPts val="210"/>
              </a:spcBef>
            </a:pPr>
            <a:r>
              <a:rPr sz="1400" b="1" spc="-10" dirty="0">
                <a:latin typeface="Arial"/>
                <a:cs typeface="Arial"/>
              </a:rPr>
              <a:t>Ongoing Satisfaction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774825" y="4027487"/>
            <a:ext cx="5520055" cy="481330"/>
            <a:chOff x="1774825" y="4027487"/>
            <a:chExt cx="5520055" cy="481330"/>
          </a:xfrm>
        </p:grpSpPr>
        <p:sp>
          <p:nvSpPr>
            <p:cNvPr id="30" name="object 30"/>
            <p:cNvSpPr/>
            <p:nvPr/>
          </p:nvSpPr>
          <p:spPr>
            <a:xfrm>
              <a:off x="178117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5" h="468629">
                  <a:moveTo>
                    <a:pt x="153122" y="0"/>
                  </a:moveTo>
                  <a:lnTo>
                    <a:pt x="153122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2" y="409774"/>
                  </a:lnTo>
                  <a:lnTo>
                    <a:pt x="153122" y="468313"/>
                  </a:lnTo>
                  <a:lnTo>
                    <a:pt x="306387" y="234156"/>
                  </a:lnTo>
                  <a:lnTo>
                    <a:pt x="15312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78117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5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541712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153123" y="0"/>
                  </a:moveTo>
                  <a:lnTo>
                    <a:pt x="153123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3" y="409774"/>
                  </a:lnTo>
                  <a:lnTo>
                    <a:pt x="153123" y="468313"/>
                  </a:lnTo>
                  <a:lnTo>
                    <a:pt x="306387" y="234156"/>
                  </a:lnTo>
                  <a:lnTo>
                    <a:pt x="1531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3541712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300662" y="4033837"/>
              <a:ext cx="307975" cy="468630"/>
            </a:xfrm>
            <a:custGeom>
              <a:avLst/>
              <a:gdLst/>
              <a:ahLst/>
              <a:cxnLst/>
              <a:rect l="l" t="t" r="r" b="b"/>
              <a:pathLst>
                <a:path w="307975" h="468629">
                  <a:moveTo>
                    <a:pt x="153916" y="0"/>
                  </a:moveTo>
                  <a:lnTo>
                    <a:pt x="153916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916" y="409774"/>
                  </a:lnTo>
                  <a:lnTo>
                    <a:pt x="153916" y="468313"/>
                  </a:lnTo>
                  <a:lnTo>
                    <a:pt x="307975" y="234156"/>
                  </a:lnTo>
                  <a:lnTo>
                    <a:pt x="1539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300662" y="4033837"/>
              <a:ext cx="307975" cy="468630"/>
            </a:xfrm>
            <a:custGeom>
              <a:avLst/>
              <a:gdLst/>
              <a:ahLst/>
              <a:cxnLst/>
              <a:rect l="l" t="t" r="r" b="b"/>
              <a:pathLst>
                <a:path w="307975" h="468629">
                  <a:moveTo>
                    <a:pt x="0" y="58539"/>
                  </a:moveTo>
                  <a:lnTo>
                    <a:pt x="153916" y="58539"/>
                  </a:lnTo>
                  <a:lnTo>
                    <a:pt x="153916" y="0"/>
                  </a:lnTo>
                  <a:lnTo>
                    <a:pt x="307975" y="234156"/>
                  </a:lnTo>
                  <a:lnTo>
                    <a:pt x="153916" y="468313"/>
                  </a:lnTo>
                  <a:lnTo>
                    <a:pt x="153916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98182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153122" y="0"/>
                  </a:moveTo>
                  <a:lnTo>
                    <a:pt x="153122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2" y="409774"/>
                  </a:lnTo>
                  <a:lnTo>
                    <a:pt x="153122" y="468313"/>
                  </a:lnTo>
                  <a:lnTo>
                    <a:pt x="306386" y="234156"/>
                  </a:lnTo>
                  <a:lnTo>
                    <a:pt x="15312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98182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8001" y="220980"/>
            <a:ext cx="40474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Control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Plan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Roadmap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31475" y="1230884"/>
            <a:ext cx="3322954" cy="3253583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355600" marR="5080" indent="-342900">
              <a:lnSpc>
                <a:spcPts val="2090"/>
              </a:lnSpc>
              <a:spcBef>
                <a:spcPts val="22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Collect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existing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documentation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process</a:t>
            </a:r>
            <a:endParaRPr sz="1800" dirty="0">
              <a:latin typeface="Segoe UI"/>
              <a:cs typeface="Segoe UI"/>
            </a:endParaRPr>
          </a:p>
          <a:p>
            <a:pPr marL="355600" marR="386715" indent="-342900">
              <a:lnSpc>
                <a:spcPct val="102200"/>
              </a:lnSpc>
              <a:spcBef>
                <a:spcPts val="32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Determine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scope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control </a:t>
            </a:r>
            <a:r>
              <a:rPr sz="1800" spc="-20" dirty="0">
                <a:latin typeface="Segoe UI"/>
                <a:cs typeface="Segoe UI"/>
              </a:rPr>
              <a:t>plan</a:t>
            </a:r>
            <a:endParaRPr sz="1800" dirty="0">
              <a:latin typeface="Segoe UI"/>
              <a:cs typeface="Segoe UI"/>
            </a:endParaRPr>
          </a:p>
          <a:p>
            <a:pPr marL="355600" marR="728345" indent="-342900">
              <a:lnSpc>
                <a:spcPct val="100000"/>
              </a:lnSpc>
              <a:spcBef>
                <a:spcPts val="434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Update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existing </a:t>
            </a:r>
            <a:r>
              <a:rPr sz="1800" dirty="0">
                <a:latin typeface="Segoe UI"/>
                <a:cs typeface="Segoe UI"/>
              </a:rPr>
              <a:t>documentation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use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if </a:t>
            </a:r>
            <a:r>
              <a:rPr sz="1800" spc="-10" dirty="0">
                <a:latin typeface="Segoe UI"/>
                <a:cs typeface="Segoe UI"/>
              </a:rPr>
              <a:t>appropriate.</a:t>
            </a:r>
            <a:endParaRPr sz="1800" dirty="0">
              <a:latin typeface="Segoe UI"/>
              <a:cs typeface="Segoe UI"/>
            </a:endParaRPr>
          </a:p>
          <a:p>
            <a:pPr marL="354965" indent="-342900">
              <a:lnSpc>
                <a:spcPct val="100000"/>
              </a:lnSpc>
              <a:spcBef>
                <a:spcPts val="430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Fill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Summary</a:t>
            </a:r>
            <a:endParaRPr sz="1800" dirty="0">
              <a:latin typeface="Segoe UI"/>
              <a:cs typeface="Segoe UI"/>
            </a:endParaRPr>
          </a:p>
          <a:p>
            <a:pPr marL="355600" marR="73660" indent="-342900">
              <a:lnSpc>
                <a:spcPts val="2110"/>
              </a:lnSpc>
              <a:spcBef>
                <a:spcPts val="54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Identify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missing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or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inadequate </a:t>
            </a:r>
            <a:r>
              <a:rPr sz="1800" dirty="0">
                <a:latin typeface="Segoe UI"/>
                <a:cs typeface="Segoe UI"/>
              </a:rPr>
              <a:t>components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—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gaps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51955" y="1157732"/>
            <a:ext cx="3663950" cy="4331892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latin typeface="Segoe UI"/>
                <a:cs typeface="Segoe UI"/>
              </a:rPr>
              <a:t>Pay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particular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attention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adequacy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training,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maintenance,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operating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reaction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plans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5080">
              <a:lnSpc>
                <a:spcPct val="99400"/>
              </a:lnSpc>
              <a:spcBef>
                <a:spcPts val="110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299720">
              <a:lnSpc>
                <a:spcPts val="2090"/>
              </a:lnSpc>
              <a:spcBef>
                <a:spcPts val="585"/>
              </a:spcBef>
            </a:pPr>
            <a:r>
              <a:rPr sz="1800" dirty="0">
                <a:latin typeface="Segoe UI"/>
                <a:cs typeface="Segoe UI"/>
              </a:rPr>
              <a:t>Assign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tasks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team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members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to </a:t>
            </a:r>
            <a:r>
              <a:rPr sz="1800" dirty="0">
                <a:latin typeface="Segoe UI"/>
                <a:cs typeface="Segoe UI"/>
              </a:rPr>
              <a:t>complete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missing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elements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299720">
              <a:lnSpc>
                <a:spcPts val="2090"/>
              </a:lnSpc>
              <a:spcBef>
                <a:spcPts val="585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r>
              <a:rPr sz="1800" spc="-20" dirty="0">
                <a:latin typeface="Segoe UI"/>
                <a:cs typeface="Segoe UI"/>
              </a:rPr>
              <a:t>Train</a:t>
            </a:r>
            <a:r>
              <a:rPr sz="1800" spc="-8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appropriate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personnel</a:t>
            </a:r>
            <a:endParaRPr lang="en-GB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endParaRPr lang="en-GB" sz="1800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r>
              <a:rPr sz="1800" dirty="0">
                <a:latin typeface="Segoe UI"/>
                <a:cs typeface="Segoe UI"/>
              </a:rPr>
              <a:t>Collect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sign-</a:t>
            </a:r>
            <a:r>
              <a:rPr sz="1800" dirty="0">
                <a:latin typeface="Segoe UI"/>
                <a:cs typeface="Segoe UI"/>
              </a:rPr>
              <a:t>off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signatures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485140" algn="just">
              <a:lnSpc>
                <a:spcPct val="99400"/>
              </a:lnSpc>
              <a:spcBef>
                <a:spcPts val="280"/>
              </a:spcBef>
            </a:pPr>
            <a:r>
              <a:rPr sz="1800" dirty="0">
                <a:latin typeface="Segoe UI"/>
                <a:cs typeface="Segoe UI"/>
              </a:rPr>
              <a:t>Best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practice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would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verify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effectiveness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six </a:t>
            </a:r>
            <a:r>
              <a:rPr sz="1800" spc="-10" dirty="0">
                <a:latin typeface="Segoe UI"/>
                <a:cs typeface="Segoe UI"/>
              </a:rPr>
              <a:t>months.</a:t>
            </a:r>
            <a:endParaRPr sz="1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1476" y="5085396"/>
            <a:ext cx="3281045" cy="827405"/>
            <a:chOff x="2909465" y="5006826"/>
            <a:chExt cx="3281045" cy="827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19983" y="5017008"/>
              <a:ext cx="3270504" cy="81686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0127" y="5154168"/>
              <a:ext cx="2490216" cy="61874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15815" y="5013176"/>
              <a:ext cx="3127375" cy="6730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915815" y="5013176"/>
              <a:ext cx="3127375" cy="673100"/>
            </a:xfrm>
            <a:custGeom>
              <a:avLst/>
              <a:gdLst/>
              <a:ahLst/>
              <a:cxnLst/>
              <a:rect l="l" t="t" r="r" b="b"/>
              <a:pathLst>
                <a:path w="3127375" h="673100">
                  <a:moveTo>
                    <a:pt x="0" y="336550"/>
                  </a:moveTo>
                  <a:lnTo>
                    <a:pt x="15092" y="289602"/>
                  </a:lnTo>
                  <a:lnTo>
                    <a:pt x="41298" y="259382"/>
                  </a:lnTo>
                  <a:lnTo>
                    <a:pt x="79717" y="230174"/>
                  </a:lnTo>
                  <a:lnTo>
                    <a:pt x="129751" y="202108"/>
                  </a:lnTo>
                  <a:lnTo>
                    <a:pt x="190797" y="175313"/>
                  </a:lnTo>
                  <a:lnTo>
                    <a:pt x="262255" y="149919"/>
                  </a:lnTo>
                  <a:lnTo>
                    <a:pt x="301700" y="137787"/>
                  </a:lnTo>
                  <a:lnTo>
                    <a:pt x="343524" y="126055"/>
                  </a:lnTo>
                  <a:lnTo>
                    <a:pt x="387650" y="114737"/>
                  </a:lnTo>
                  <a:lnTo>
                    <a:pt x="434004" y="103850"/>
                  </a:lnTo>
                  <a:lnTo>
                    <a:pt x="482510" y="93410"/>
                  </a:lnTo>
                  <a:lnTo>
                    <a:pt x="533094" y="83433"/>
                  </a:lnTo>
                  <a:lnTo>
                    <a:pt x="585680" y="73936"/>
                  </a:lnTo>
                  <a:lnTo>
                    <a:pt x="640193" y="64934"/>
                  </a:lnTo>
                  <a:lnTo>
                    <a:pt x="696559" y="56444"/>
                  </a:lnTo>
                  <a:lnTo>
                    <a:pt x="754701" y="48482"/>
                  </a:lnTo>
                  <a:lnTo>
                    <a:pt x="814545" y="41064"/>
                  </a:lnTo>
                  <a:lnTo>
                    <a:pt x="876017" y="34207"/>
                  </a:lnTo>
                  <a:lnTo>
                    <a:pt x="939040" y="27926"/>
                  </a:lnTo>
                  <a:lnTo>
                    <a:pt x="1003539" y="22237"/>
                  </a:lnTo>
                  <a:lnTo>
                    <a:pt x="1069441" y="17157"/>
                  </a:lnTo>
                  <a:lnTo>
                    <a:pt x="1136668" y="12702"/>
                  </a:lnTo>
                  <a:lnTo>
                    <a:pt x="1205147" y="8888"/>
                  </a:lnTo>
                  <a:lnTo>
                    <a:pt x="1274803" y="5731"/>
                  </a:lnTo>
                  <a:lnTo>
                    <a:pt x="1345560" y="3248"/>
                  </a:lnTo>
                  <a:lnTo>
                    <a:pt x="1417343" y="1454"/>
                  </a:lnTo>
                  <a:lnTo>
                    <a:pt x="1490077" y="366"/>
                  </a:lnTo>
                  <a:lnTo>
                    <a:pt x="1563687" y="0"/>
                  </a:lnTo>
                  <a:lnTo>
                    <a:pt x="1637297" y="366"/>
                  </a:lnTo>
                  <a:lnTo>
                    <a:pt x="1710031" y="1454"/>
                  </a:lnTo>
                  <a:lnTo>
                    <a:pt x="1781813" y="3248"/>
                  </a:lnTo>
                  <a:lnTo>
                    <a:pt x="1852570" y="5731"/>
                  </a:lnTo>
                  <a:lnTo>
                    <a:pt x="1922226" y="8888"/>
                  </a:lnTo>
                  <a:lnTo>
                    <a:pt x="1990705" y="12702"/>
                  </a:lnTo>
                  <a:lnTo>
                    <a:pt x="2057933" y="17157"/>
                  </a:lnTo>
                  <a:lnTo>
                    <a:pt x="2123834" y="22237"/>
                  </a:lnTo>
                  <a:lnTo>
                    <a:pt x="2188334" y="27926"/>
                  </a:lnTo>
                  <a:lnTo>
                    <a:pt x="2251357" y="34207"/>
                  </a:lnTo>
                  <a:lnTo>
                    <a:pt x="2312828" y="41064"/>
                  </a:lnTo>
                  <a:lnTo>
                    <a:pt x="2372673" y="48482"/>
                  </a:lnTo>
                  <a:lnTo>
                    <a:pt x="2430815" y="56444"/>
                  </a:lnTo>
                  <a:lnTo>
                    <a:pt x="2487180" y="64934"/>
                  </a:lnTo>
                  <a:lnTo>
                    <a:pt x="2541694" y="73936"/>
                  </a:lnTo>
                  <a:lnTo>
                    <a:pt x="2594280" y="83433"/>
                  </a:lnTo>
                  <a:lnTo>
                    <a:pt x="2644863" y="93410"/>
                  </a:lnTo>
                  <a:lnTo>
                    <a:pt x="2693370" y="103850"/>
                  </a:lnTo>
                  <a:lnTo>
                    <a:pt x="2739724" y="114737"/>
                  </a:lnTo>
                  <a:lnTo>
                    <a:pt x="2783850" y="126055"/>
                  </a:lnTo>
                  <a:lnTo>
                    <a:pt x="2825673" y="137787"/>
                  </a:lnTo>
                  <a:lnTo>
                    <a:pt x="2865119" y="149919"/>
                  </a:lnTo>
                  <a:lnTo>
                    <a:pt x="2902112" y="162433"/>
                  </a:lnTo>
                  <a:lnTo>
                    <a:pt x="2968439" y="188543"/>
                  </a:lnTo>
                  <a:lnTo>
                    <a:pt x="3024054" y="215990"/>
                  </a:lnTo>
                  <a:lnTo>
                    <a:pt x="3068356" y="244643"/>
                  </a:lnTo>
                  <a:lnTo>
                    <a:pt x="3100744" y="274374"/>
                  </a:lnTo>
                  <a:lnTo>
                    <a:pt x="3125673" y="320707"/>
                  </a:lnTo>
                  <a:lnTo>
                    <a:pt x="3127375" y="336550"/>
                  </a:lnTo>
                  <a:lnTo>
                    <a:pt x="3125673" y="352392"/>
                  </a:lnTo>
                  <a:lnTo>
                    <a:pt x="3100744" y="398725"/>
                  </a:lnTo>
                  <a:lnTo>
                    <a:pt x="3068356" y="428456"/>
                  </a:lnTo>
                  <a:lnTo>
                    <a:pt x="3024054" y="457109"/>
                  </a:lnTo>
                  <a:lnTo>
                    <a:pt x="2968439" y="484556"/>
                  </a:lnTo>
                  <a:lnTo>
                    <a:pt x="2902112" y="510666"/>
                  </a:lnTo>
                  <a:lnTo>
                    <a:pt x="2865119" y="523180"/>
                  </a:lnTo>
                  <a:lnTo>
                    <a:pt x="2825673" y="535312"/>
                  </a:lnTo>
                  <a:lnTo>
                    <a:pt x="2783850" y="547044"/>
                  </a:lnTo>
                  <a:lnTo>
                    <a:pt x="2739724" y="558362"/>
                  </a:lnTo>
                  <a:lnTo>
                    <a:pt x="2693370" y="569249"/>
                  </a:lnTo>
                  <a:lnTo>
                    <a:pt x="2644863" y="579689"/>
                  </a:lnTo>
                  <a:lnTo>
                    <a:pt x="2594280" y="589666"/>
                  </a:lnTo>
                  <a:lnTo>
                    <a:pt x="2541694" y="599163"/>
                  </a:lnTo>
                  <a:lnTo>
                    <a:pt x="2487180" y="608165"/>
                  </a:lnTo>
                  <a:lnTo>
                    <a:pt x="2430815" y="616655"/>
                  </a:lnTo>
                  <a:lnTo>
                    <a:pt x="2372673" y="624617"/>
                  </a:lnTo>
                  <a:lnTo>
                    <a:pt x="2312828" y="632035"/>
                  </a:lnTo>
                  <a:lnTo>
                    <a:pt x="2251357" y="638892"/>
                  </a:lnTo>
                  <a:lnTo>
                    <a:pt x="2188334" y="645173"/>
                  </a:lnTo>
                  <a:lnTo>
                    <a:pt x="2123834" y="650862"/>
                  </a:lnTo>
                  <a:lnTo>
                    <a:pt x="2057933" y="655942"/>
                  </a:lnTo>
                  <a:lnTo>
                    <a:pt x="1990705" y="660397"/>
                  </a:lnTo>
                  <a:lnTo>
                    <a:pt x="1922226" y="664211"/>
                  </a:lnTo>
                  <a:lnTo>
                    <a:pt x="1852570" y="667368"/>
                  </a:lnTo>
                  <a:lnTo>
                    <a:pt x="1781813" y="669851"/>
                  </a:lnTo>
                  <a:lnTo>
                    <a:pt x="1710031" y="671645"/>
                  </a:lnTo>
                  <a:lnTo>
                    <a:pt x="1637297" y="672733"/>
                  </a:lnTo>
                  <a:lnTo>
                    <a:pt x="1563687" y="673100"/>
                  </a:lnTo>
                  <a:lnTo>
                    <a:pt x="1490077" y="672733"/>
                  </a:lnTo>
                  <a:lnTo>
                    <a:pt x="1417343" y="671645"/>
                  </a:lnTo>
                  <a:lnTo>
                    <a:pt x="1345560" y="669851"/>
                  </a:lnTo>
                  <a:lnTo>
                    <a:pt x="1274803" y="667368"/>
                  </a:lnTo>
                  <a:lnTo>
                    <a:pt x="1205147" y="664211"/>
                  </a:lnTo>
                  <a:lnTo>
                    <a:pt x="1136668" y="660397"/>
                  </a:lnTo>
                  <a:lnTo>
                    <a:pt x="1069441" y="655942"/>
                  </a:lnTo>
                  <a:lnTo>
                    <a:pt x="1003539" y="650862"/>
                  </a:lnTo>
                  <a:lnTo>
                    <a:pt x="939040" y="645173"/>
                  </a:lnTo>
                  <a:lnTo>
                    <a:pt x="876017" y="638892"/>
                  </a:lnTo>
                  <a:lnTo>
                    <a:pt x="814545" y="632035"/>
                  </a:lnTo>
                  <a:lnTo>
                    <a:pt x="754701" y="624617"/>
                  </a:lnTo>
                  <a:lnTo>
                    <a:pt x="696559" y="616655"/>
                  </a:lnTo>
                  <a:lnTo>
                    <a:pt x="640193" y="608165"/>
                  </a:lnTo>
                  <a:lnTo>
                    <a:pt x="585680" y="599163"/>
                  </a:lnTo>
                  <a:lnTo>
                    <a:pt x="533094" y="589666"/>
                  </a:lnTo>
                  <a:lnTo>
                    <a:pt x="482510" y="579689"/>
                  </a:lnTo>
                  <a:lnTo>
                    <a:pt x="434004" y="569249"/>
                  </a:lnTo>
                  <a:lnTo>
                    <a:pt x="387650" y="558362"/>
                  </a:lnTo>
                  <a:lnTo>
                    <a:pt x="343524" y="547044"/>
                  </a:lnTo>
                  <a:lnTo>
                    <a:pt x="301700" y="535312"/>
                  </a:lnTo>
                  <a:lnTo>
                    <a:pt x="262255" y="523180"/>
                  </a:lnTo>
                  <a:lnTo>
                    <a:pt x="225262" y="510666"/>
                  </a:lnTo>
                  <a:lnTo>
                    <a:pt x="158934" y="484556"/>
                  </a:lnTo>
                  <a:lnTo>
                    <a:pt x="103320" y="457109"/>
                  </a:lnTo>
                  <a:lnTo>
                    <a:pt x="59018" y="428456"/>
                  </a:lnTo>
                  <a:lnTo>
                    <a:pt x="26631" y="398725"/>
                  </a:lnTo>
                  <a:lnTo>
                    <a:pt x="1701" y="352392"/>
                  </a:lnTo>
                  <a:lnTo>
                    <a:pt x="0" y="33655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425403" y="5199379"/>
            <a:ext cx="2108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Revise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Periodically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7971" rIns="0" bIns="0" rtlCol="0">
            <a:spAutoFit/>
          </a:bodyPr>
          <a:lstStyle/>
          <a:p>
            <a:pPr marL="18542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4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Strategy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0259" y="1287779"/>
            <a:ext cx="7974330" cy="2955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intent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effective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control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strategy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to:-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55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Ensure</a:t>
            </a:r>
            <a:r>
              <a:rPr sz="1800" spc="-5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output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project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continues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designed.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Minimize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tampering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by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those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not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understanding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original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objectives.</a:t>
            </a:r>
            <a:endParaRPr sz="1800">
              <a:latin typeface="Segoe UI"/>
              <a:cs typeface="Segoe UI"/>
            </a:endParaRPr>
          </a:p>
          <a:p>
            <a:pPr marL="755650" marR="131445" indent="-285750">
              <a:lnSpc>
                <a:spcPct val="102200"/>
              </a:lnSpc>
              <a:spcBef>
                <a:spcPts val="29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Assure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that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product/project/process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improvements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that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have</a:t>
            </a:r>
            <a:r>
              <a:rPr sz="1800" spc="-20" dirty="0">
                <a:latin typeface="Segoe UI"/>
                <a:cs typeface="Segoe UI"/>
              </a:rPr>
              <a:t> been </a:t>
            </a:r>
            <a:r>
              <a:rPr sz="1800" dirty="0">
                <a:latin typeface="Segoe UI"/>
                <a:cs typeface="Segoe UI"/>
              </a:rPr>
              <a:t>identified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implemented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become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institutionalised.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Provide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adequate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training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all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procedures.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5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Include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required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maintenance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schedules.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4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Carries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forward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items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highlighted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Risk</a:t>
            </a:r>
            <a:r>
              <a:rPr sz="1800" spc="-10" dirty="0">
                <a:latin typeface="Segoe UI"/>
                <a:cs typeface="Segoe UI"/>
              </a:rPr>
              <a:t> Register.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995" rIns="0" bIns="0" rtlCol="0">
            <a:spAutoFit/>
          </a:bodyPr>
          <a:lstStyle/>
          <a:p>
            <a:pPr marL="156337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4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Components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9347" y="1451356"/>
            <a:ext cx="3391976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Segoe UI"/>
                <a:cs typeface="Segoe UI"/>
              </a:rPr>
              <a:t>Good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Have:-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65811" y="2383027"/>
            <a:ext cx="3842385" cy="222313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244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Sampling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Testing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methods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Measurement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Systems</a:t>
            </a:r>
            <a:r>
              <a:rPr sz="1800" spc="-9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Analysis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spc="-10" dirty="0">
                <a:latin typeface="Arial"/>
                <a:cs typeface="Arial"/>
              </a:rPr>
              <a:t>Training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Materials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Maintenance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schedules</a:t>
            </a:r>
            <a:endParaRPr sz="1800" dirty="0">
              <a:latin typeface="Arial"/>
              <a:cs typeface="Arial"/>
            </a:endParaRPr>
          </a:p>
          <a:p>
            <a:pPr marL="298450" marR="1494790" indent="-285750">
              <a:lnSpc>
                <a:spcPts val="1800"/>
              </a:lnSpc>
              <a:spcBef>
                <a:spcPts val="48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Reaction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spc="-10" dirty="0">
                <a:latin typeface="Arial"/>
                <a:cs typeface="Arial"/>
              </a:rPr>
              <a:t>Procedures</a:t>
            </a:r>
            <a:endParaRPr sz="1800" dirty="0">
              <a:latin typeface="Arial"/>
              <a:cs typeface="Arial"/>
            </a:endParaRPr>
          </a:p>
          <a:p>
            <a:pPr marL="298450" marR="123825" indent="-285750">
              <a:lnSpc>
                <a:spcPts val="1800"/>
              </a:lnSpc>
              <a:spcBef>
                <a:spcPts val="50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Makes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clear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when </a:t>
            </a:r>
            <a:r>
              <a:rPr sz="1800" dirty="0">
                <a:latin typeface="Arial"/>
                <a:cs typeface="Arial"/>
              </a:rPr>
              <a:t>things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 </a:t>
            </a:r>
            <a:r>
              <a:rPr sz="1800" spc="-20" dirty="0">
                <a:latin typeface="Arial"/>
                <a:cs typeface="Arial"/>
              </a:rPr>
              <a:t>wrong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9347" y="2383027"/>
            <a:ext cx="3176905" cy="1701800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244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Clear</a:t>
            </a:r>
            <a:r>
              <a:rPr sz="1800" spc="-10" dirty="0">
                <a:latin typeface="Arial"/>
                <a:cs typeface="Arial"/>
              </a:rPr>
              <a:t> Responsibilities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spc="-10" dirty="0">
                <a:latin typeface="Arial"/>
                <a:cs typeface="Arial"/>
              </a:rPr>
              <a:t>Checklists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Mistake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proofing</a:t>
            </a:r>
            <a:r>
              <a:rPr sz="1800" spc="-10" dirty="0">
                <a:latin typeface="Arial"/>
                <a:cs typeface="Arial"/>
              </a:rPr>
              <a:t> systems</a:t>
            </a:r>
            <a:endParaRPr sz="1800" dirty="0">
              <a:latin typeface="Arial"/>
              <a:cs typeface="Arial"/>
            </a:endParaRPr>
          </a:p>
          <a:p>
            <a:pPr marL="298450" marR="678180" indent="-285750">
              <a:lnSpc>
                <a:spcPts val="1900"/>
              </a:lnSpc>
              <a:spcBef>
                <a:spcPts val="33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Standard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Operating Procedures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Workmanship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Standards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7636" y="404663"/>
            <a:ext cx="8642834" cy="52917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5155" rIns="0" bIns="0" rtlCol="0">
            <a:spAutoFit/>
          </a:bodyPr>
          <a:lstStyle/>
          <a:p>
            <a:pPr marL="1956435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5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Summary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5155" rIns="0" bIns="0" rtlCol="0">
            <a:spAutoFit/>
          </a:bodyPr>
          <a:lstStyle/>
          <a:p>
            <a:pPr marL="125222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1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Summary</a:t>
            </a:r>
            <a:r>
              <a:rPr spc="5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Example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48680"/>
            <a:ext cx="9144000" cy="51845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13115" y="6460448"/>
            <a:ext cx="19367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27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652119" y="1371600"/>
            <a:ext cx="3437890" cy="3378200"/>
            <a:chOff x="5652119" y="1371600"/>
            <a:chExt cx="3437890" cy="33782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52944" y="1383791"/>
              <a:ext cx="591311" cy="135940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550150" y="1377950"/>
              <a:ext cx="444500" cy="1206500"/>
            </a:xfrm>
            <a:custGeom>
              <a:avLst/>
              <a:gdLst/>
              <a:ahLst/>
              <a:cxnLst/>
              <a:rect l="l" t="t" r="r" b="b"/>
              <a:pathLst>
                <a:path w="444500" h="1206500">
                  <a:moveTo>
                    <a:pt x="333375" y="0"/>
                  </a:moveTo>
                  <a:lnTo>
                    <a:pt x="111125" y="0"/>
                  </a:lnTo>
                  <a:lnTo>
                    <a:pt x="111125" y="602971"/>
                  </a:lnTo>
                  <a:lnTo>
                    <a:pt x="0" y="602971"/>
                  </a:lnTo>
                  <a:lnTo>
                    <a:pt x="222250" y="1206500"/>
                  </a:lnTo>
                  <a:lnTo>
                    <a:pt x="444500" y="602971"/>
                  </a:lnTo>
                  <a:lnTo>
                    <a:pt x="333375" y="602971"/>
                  </a:lnTo>
                  <a:lnTo>
                    <a:pt x="333375" y="0"/>
                  </a:lnTo>
                  <a:close/>
                </a:path>
              </a:pathLst>
            </a:custGeom>
            <a:solidFill>
              <a:srgbClr val="00B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550150" y="1377950"/>
              <a:ext cx="444500" cy="1206500"/>
            </a:xfrm>
            <a:custGeom>
              <a:avLst/>
              <a:gdLst/>
              <a:ahLst/>
              <a:cxnLst/>
              <a:rect l="l" t="t" r="r" b="b"/>
              <a:pathLst>
                <a:path w="444500" h="1206500">
                  <a:moveTo>
                    <a:pt x="111125" y="0"/>
                  </a:moveTo>
                  <a:lnTo>
                    <a:pt x="111125" y="602971"/>
                  </a:lnTo>
                  <a:lnTo>
                    <a:pt x="0" y="602971"/>
                  </a:lnTo>
                  <a:lnTo>
                    <a:pt x="222250" y="1206500"/>
                  </a:lnTo>
                  <a:lnTo>
                    <a:pt x="444500" y="602971"/>
                  </a:lnTo>
                  <a:lnTo>
                    <a:pt x="333375" y="602971"/>
                  </a:lnTo>
                  <a:lnTo>
                    <a:pt x="333375" y="0"/>
                  </a:lnTo>
                  <a:lnTo>
                    <a:pt x="111125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52119" y="2564903"/>
              <a:ext cx="3437507" cy="2184772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570513" y="234188"/>
            <a:ext cx="60039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Reaction</a:t>
            </a:r>
            <a:r>
              <a:rPr sz="3600" spc="-45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Plan</a:t>
            </a:r>
            <a:r>
              <a:rPr sz="3600" spc="-3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and</a:t>
            </a:r>
            <a:r>
              <a:rPr sz="3600" spc="-2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Procedures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2000" y="1479231"/>
            <a:ext cx="4419600" cy="2231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77215" indent="-342900">
              <a:lnSpc>
                <a:spcPct val="100000"/>
              </a:lnSpc>
              <a:spcBef>
                <a:spcPts val="100"/>
              </a:spcBef>
              <a:buClr>
                <a:srgbClr val="114FFB"/>
              </a:buClr>
              <a:buSzPct val="65000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Actions should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the </a:t>
            </a:r>
            <a:r>
              <a:rPr sz="2000" dirty="0">
                <a:latin typeface="Segoe UI"/>
                <a:cs typeface="Segoe UI"/>
              </a:rPr>
              <a:t>responsibility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people </a:t>
            </a:r>
            <a:r>
              <a:rPr sz="2000" dirty="0">
                <a:latin typeface="Segoe UI"/>
                <a:cs typeface="Segoe UI"/>
              </a:rPr>
              <a:t>closest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 the </a:t>
            </a:r>
            <a:r>
              <a:rPr sz="2000" spc="-10" dirty="0">
                <a:latin typeface="Segoe UI"/>
                <a:cs typeface="Segoe UI"/>
              </a:rPr>
              <a:t>process.</a:t>
            </a:r>
            <a:endParaRPr sz="200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505"/>
              </a:spcBef>
              <a:buClr>
                <a:srgbClr val="114FFB"/>
              </a:buClr>
              <a:buSzPct val="65000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reaction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10" dirty="0">
                <a:latin typeface="Segoe UI"/>
                <a:cs typeface="Segoe UI"/>
              </a:rPr>
              <a:t> simply </a:t>
            </a:r>
            <a:r>
              <a:rPr sz="2000" dirty="0">
                <a:latin typeface="Segoe UI"/>
                <a:cs typeface="Segoe UI"/>
              </a:rPr>
              <a:t>refer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</a:t>
            </a:r>
            <a:r>
              <a:rPr sz="2000" spc="-10" dirty="0">
                <a:latin typeface="Segoe UI"/>
                <a:cs typeface="Segoe UI"/>
              </a:rPr>
              <a:t> Standard </a:t>
            </a:r>
            <a:r>
              <a:rPr sz="2000" dirty="0">
                <a:latin typeface="Segoe UI"/>
                <a:cs typeface="Segoe UI"/>
              </a:rPr>
              <a:t>Operating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Procedure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and </a:t>
            </a:r>
            <a:r>
              <a:rPr sz="2000" dirty="0">
                <a:latin typeface="Segoe UI"/>
                <a:cs typeface="Segoe UI"/>
              </a:rPr>
              <a:t>identify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person </a:t>
            </a:r>
            <a:r>
              <a:rPr sz="2000" dirty="0">
                <a:latin typeface="Segoe UI"/>
                <a:cs typeface="Segoe UI"/>
              </a:rPr>
              <a:t>responsible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for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reaction.</a:t>
            </a:r>
            <a:endParaRPr sz="2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8195" rIns="0" bIns="0" rtlCol="0">
            <a:spAutoFit/>
          </a:bodyPr>
          <a:lstStyle/>
          <a:p>
            <a:pPr marL="84455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Project</a:t>
            </a:r>
            <a:r>
              <a:rPr sz="3200" spc="-30" dirty="0"/>
              <a:t> </a:t>
            </a:r>
            <a:r>
              <a:rPr sz="3200" dirty="0"/>
              <a:t>Record</a:t>
            </a:r>
            <a:r>
              <a:rPr sz="3200" spc="-25" dirty="0"/>
              <a:t> </a:t>
            </a:r>
            <a:r>
              <a:rPr sz="3200" spc="-10" dirty="0"/>
              <a:t>Management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879076" y="3674280"/>
            <a:ext cx="6715125" cy="2969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655"/>
              </a:lnSpc>
            </a:pPr>
            <a:r>
              <a:rPr sz="2400" dirty="0">
                <a:latin typeface="Arial"/>
                <a:cs typeface="Arial"/>
              </a:rPr>
              <a:t>hange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issues,</a:t>
            </a:r>
            <a:r>
              <a:rPr sz="2400" spc="-10" dirty="0">
                <a:latin typeface="Arial"/>
                <a:cs typeface="Arial"/>
              </a:rPr>
              <a:t> (Variation</a:t>
            </a:r>
            <a:endParaRPr sz="2400">
              <a:latin typeface="Arial"/>
              <a:cs typeface="Arial"/>
            </a:endParaRPr>
          </a:p>
          <a:p>
            <a:pPr marL="67945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Arial"/>
                <a:cs typeface="Arial"/>
              </a:rPr>
              <a:t>s)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approvals.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400"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29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8251" y="1450340"/>
            <a:ext cx="7950834" cy="44818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98450" marR="5080" indent="-285750">
              <a:lnSpc>
                <a:spcPct val="98700"/>
              </a:lnSpc>
              <a:spcBef>
                <a:spcPts val="135"/>
              </a:spcBef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Essential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Technical/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Construction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type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where </a:t>
            </a:r>
            <a:r>
              <a:rPr sz="2400" dirty="0">
                <a:latin typeface="Arial"/>
                <a:cs typeface="Arial"/>
              </a:rPr>
              <a:t>version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control 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crucial,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e.g.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Drawings,</a:t>
            </a:r>
            <a:r>
              <a:rPr sz="2400" spc="-10" dirty="0">
                <a:latin typeface="Arial"/>
                <a:cs typeface="Arial"/>
              </a:rPr>
              <a:t> technical specifications.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25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Vital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record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changes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Scope,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approvals</a:t>
            </a:r>
            <a:r>
              <a:rPr sz="2400" spc="-10" dirty="0">
                <a:latin typeface="Arial"/>
                <a:cs typeface="Arial"/>
              </a:rPr>
              <a:t> given.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400" dirty="0">
              <a:latin typeface="Arial"/>
              <a:cs typeface="Arial"/>
            </a:endParaRPr>
          </a:p>
          <a:p>
            <a:pPr marL="298450" marR="6253480" indent="-285750">
              <a:lnSpc>
                <a:spcPct val="1008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General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c </a:t>
            </a:r>
            <a:r>
              <a:rPr sz="2400" spc="-10" dirty="0">
                <a:latin typeface="Arial"/>
                <a:cs typeface="Arial"/>
              </a:rPr>
              <a:t>instruction</a:t>
            </a:r>
            <a:endParaRPr sz="2400" dirty="0">
              <a:latin typeface="Arial"/>
              <a:cs typeface="Arial"/>
            </a:endParaRPr>
          </a:p>
          <a:p>
            <a:pPr marL="2768600" marR="552450" algn="just">
              <a:lnSpc>
                <a:spcPct val="99400"/>
              </a:lnSpc>
              <a:spcBef>
                <a:spcPts val="1380"/>
              </a:spcBef>
            </a:pP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Remember</a:t>
            </a:r>
            <a:r>
              <a:rPr sz="18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from</a:t>
            </a:r>
            <a:r>
              <a:rPr sz="1800" spc="-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Monitor</a:t>
            </a:r>
            <a:r>
              <a:rPr sz="18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18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Control</a:t>
            </a:r>
            <a:r>
              <a:rPr sz="18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section.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Vital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preserve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Project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Documents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as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part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Segoe UI"/>
                <a:cs typeface="Segoe UI"/>
              </a:rPr>
              <a:t>of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Control</a:t>
            </a:r>
            <a:r>
              <a:rPr sz="18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Plan.</a:t>
            </a:r>
            <a:endParaRPr sz="1800" dirty="0">
              <a:latin typeface="Segoe UI"/>
              <a:cs typeface="Segoe UI"/>
            </a:endParaRPr>
          </a:p>
          <a:p>
            <a:pPr marL="2768600" marR="935355" algn="just">
              <a:lnSpc>
                <a:spcPts val="2180"/>
              </a:lnSpc>
              <a:spcBef>
                <a:spcPts val="10"/>
              </a:spcBef>
            </a:pP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Reference</a:t>
            </a:r>
            <a:r>
              <a:rPr sz="18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as</a:t>
            </a:r>
            <a:r>
              <a:rPr sz="18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necessary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18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ensure</a:t>
            </a:r>
            <a:r>
              <a:rPr sz="18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people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know</a:t>
            </a:r>
            <a:r>
              <a:rPr sz="1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how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get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them!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45097" y="2199132"/>
            <a:ext cx="13868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Segoe UI"/>
                <a:cs typeface="Segoe UI"/>
              </a:rPr>
              <a:t>Break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2843" y="1982724"/>
            <a:ext cx="405637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Lessons</a:t>
            </a:r>
            <a:r>
              <a:rPr sz="4400" spc="-4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Learned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32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3524" y="1576890"/>
            <a:ext cx="7596504" cy="3704219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4965" marR="5080" indent="-342900" algn="just">
              <a:lnSpc>
                <a:spcPct val="100600"/>
              </a:lnSpc>
              <a:spcBef>
                <a:spcPts val="80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Lessons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Learned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Report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enables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organisations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document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challenges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understand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causes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difficulties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order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achieve </a:t>
            </a:r>
            <a:r>
              <a:rPr sz="2400" dirty="0">
                <a:latin typeface="Arial"/>
                <a:cs typeface="Arial"/>
              </a:rPr>
              <a:t>greater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future.</a:t>
            </a:r>
            <a:endParaRPr lang="en-GB" sz="2400" spc="-10" dirty="0">
              <a:latin typeface="Arial"/>
              <a:cs typeface="Arial"/>
            </a:endParaRPr>
          </a:p>
          <a:p>
            <a:pPr marL="12065" marR="5080" algn="just">
              <a:lnSpc>
                <a:spcPct val="100600"/>
              </a:lnSpc>
              <a:spcBef>
                <a:spcPts val="80"/>
              </a:spcBef>
              <a:tabLst>
                <a:tab pos="29845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indent="-342900" algn="just">
              <a:lnSpc>
                <a:spcPts val="2845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It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continuous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improvement</a:t>
            </a:r>
            <a:r>
              <a:rPr sz="2400" spc="-10" dirty="0">
                <a:latin typeface="Arial"/>
                <a:cs typeface="Arial"/>
              </a:rPr>
              <a:t> cycle.</a:t>
            </a:r>
            <a:endParaRPr lang="en-GB" sz="2400" spc="-10" dirty="0">
              <a:latin typeface="Arial"/>
              <a:cs typeface="Arial"/>
            </a:endParaRPr>
          </a:p>
          <a:p>
            <a:pPr marL="12700" algn="just">
              <a:lnSpc>
                <a:spcPts val="2845"/>
              </a:lnSpc>
              <a:spcBef>
                <a:spcPts val="25"/>
              </a:spcBef>
              <a:tabLst>
                <a:tab pos="298450" algn="l"/>
              </a:tabLst>
            </a:pPr>
            <a:endParaRPr lang="en-GB" sz="2400" spc="-10" dirty="0">
              <a:latin typeface="Arial"/>
              <a:cs typeface="Arial"/>
            </a:endParaRPr>
          </a:p>
          <a:p>
            <a:pPr marL="355600" indent="-342900" algn="just">
              <a:lnSpc>
                <a:spcPts val="2845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The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benefits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looking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past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experience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include</a:t>
            </a:r>
            <a:endParaRPr sz="2400" dirty="0">
              <a:latin typeface="Arial"/>
              <a:cs typeface="Arial"/>
            </a:endParaRPr>
          </a:p>
          <a:p>
            <a:pPr marL="297815" marR="636905" algn="just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Arial"/>
                <a:cs typeface="Arial"/>
              </a:rPr>
              <a:t>process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improvement,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risk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management,</a:t>
            </a:r>
            <a:r>
              <a:rPr sz="2400" spc="-10" dirty="0">
                <a:latin typeface="Arial"/>
                <a:cs typeface="Arial"/>
              </a:rPr>
              <a:t> future </a:t>
            </a:r>
            <a:r>
              <a:rPr sz="2400" dirty="0">
                <a:latin typeface="Arial"/>
                <a:cs typeface="Arial"/>
              </a:rPr>
              <a:t>budgeting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time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estimates.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73524" y="294132"/>
            <a:ext cx="7596505" cy="1010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/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Implementation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Review</a:t>
            </a:r>
            <a:endParaRPr sz="3200">
              <a:latin typeface="Segoe UI"/>
              <a:cs typeface="Segoe UI"/>
            </a:endParaRPr>
          </a:p>
          <a:p>
            <a:pPr marL="635" algn="ctr">
              <a:lnSpc>
                <a:spcPct val="100000"/>
              </a:lnSpc>
              <a:spcBef>
                <a:spcPts val="70"/>
              </a:spcBef>
            </a:pPr>
            <a:r>
              <a:rPr sz="3200" dirty="0">
                <a:latin typeface="Segoe UI"/>
                <a:cs typeface="Segoe UI"/>
              </a:rPr>
              <a:t>/Lessons </a:t>
            </a:r>
            <a:r>
              <a:rPr sz="3200" spc="-10" dirty="0">
                <a:latin typeface="Segoe UI"/>
                <a:cs typeface="Segoe UI"/>
              </a:rPr>
              <a:t>Learned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333756"/>
            <a:ext cx="7910195" cy="5316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0655"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/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Implementation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Review</a:t>
            </a:r>
            <a:endParaRPr sz="3200">
              <a:latin typeface="Segoe UI"/>
              <a:cs typeface="Segoe UI"/>
            </a:endParaRPr>
          </a:p>
          <a:p>
            <a:pPr marL="161290" algn="ctr">
              <a:lnSpc>
                <a:spcPct val="100000"/>
              </a:lnSpc>
              <a:spcBef>
                <a:spcPts val="45"/>
              </a:spcBef>
            </a:pPr>
            <a:r>
              <a:rPr sz="3200" dirty="0">
                <a:latin typeface="Segoe UI"/>
                <a:cs typeface="Segoe UI"/>
              </a:rPr>
              <a:t>/Lessons </a:t>
            </a:r>
            <a:r>
              <a:rPr sz="3200" spc="-10" dirty="0">
                <a:latin typeface="Segoe UI"/>
                <a:cs typeface="Segoe UI"/>
              </a:rPr>
              <a:t>Learned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4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5" dirty="0">
                <a:latin typeface="Segoe UI"/>
                <a:cs typeface="Segoe UI"/>
              </a:rPr>
              <a:t>Team</a:t>
            </a:r>
            <a:r>
              <a:rPr sz="3200" spc="-15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Activity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Brainstorm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what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went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well,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well.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Segoe UI"/>
                <a:cs typeface="Segoe UI"/>
              </a:rPr>
              <a:t>Summarise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Try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identify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root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causes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issues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raised.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What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challenged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team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most.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Suggest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solutions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for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future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projects.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Help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people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re-</a:t>
            </a:r>
            <a:r>
              <a:rPr sz="3200" dirty="0">
                <a:latin typeface="Segoe UI"/>
                <a:cs typeface="Segoe UI"/>
              </a:rPr>
              <a:t>invent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0" dirty="0">
                <a:latin typeface="Segoe UI"/>
                <a:cs typeface="Segoe UI"/>
              </a:rPr>
              <a:t> wheel!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34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250" y="820419"/>
            <a:ext cx="8504750" cy="4417234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An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assessment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goals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objectives.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Identification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areas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needing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additional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effort.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Identification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effective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strategies.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Comparison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budget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costs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results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50" dirty="0">
                <a:latin typeface="Segoe UI"/>
                <a:cs typeface="Segoe UI"/>
              </a:rPr>
              <a:t>.</a:t>
            </a:r>
            <a:endParaRPr sz="1600" dirty="0">
              <a:latin typeface="Segoe UI"/>
              <a:cs typeface="Segoe UI"/>
            </a:endParaRPr>
          </a:p>
          <a:p>
            <a:pPr marL="355600" marR="146050" indent="-342900">
              <a:lnSpc>
                <a:spcPts val="1900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Assessment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roles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organisations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project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interactions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among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organisations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50" dirty="0">
                <a:latin typeface="Segoe UI"/>
                <a:cs typeface="Segoe UI"/>
              </a:rPr>
              <a:t>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objectives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20" dirty="0">
                <a:latin typeface="Segoe UI"/>
                <a:cs typeface="Segoe UI"/>
              </a:rPr>
              <a:t>met?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Was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additional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effort/resource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needed?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objectives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unmet?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strategies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unsuccessful?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Should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these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continued,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renewed,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strengthened?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Can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these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expanded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apply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other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audiences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1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situations?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What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costs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(including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staff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time)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results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different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aspects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project?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Did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conflicts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organizational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agendas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operating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styles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occur?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How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did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timing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project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work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with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different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organizations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involved?</a:t>
            </a:r>
            <a:endParaRPr sz="16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8251" y="209803"/>
            <a:ext cx="6565628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Lessons</a:t>
            </a:r>
            <a:r>
              <a:rPr sz="2400" spc="-15" dirty="0"/>
              <a:t> </a:t>
            </a:r>
            <a:r>
              <a:rPr sz="2400" dirty="0"/>
              <a:t>Learned</a:t>
            </a:r>
            <a:r>
              <a:rPr sz="2400" spc="-5" dirty="0"/>
              <a:t> </a:t>
            </a:r>
            <a:r>
              <a:rPr sz="2400" dirty="0"/>
              <a:t>Report</a:t>
            </a:r>
            <a:r>
              <a:rPr sz="2400" spc="-10" dirty="0"/>
              <a:t> </a:t>
            </a:r>
            <a:r>
              <a:rPr sz="2400" dirty="0"/>
              <a:t>can</a:t>
            </a:r>
            <a:r>
              <a:rPr sz="2400" spc="-5" dirty="0"/>
              <a:t> </a:t>
            </a:r>
            <a:r>
              <a:rPr sz="2400" spc="-10" dirty="0"/>
              <a:t>contain:-</a:t>
            </a:r>
            <a:endParaRPr sz="24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609" y="486156"/>
            <a:ext cx="62553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Rewards</a:t>
            </a:r>
            <a:r>
              <a:rPr sz="4400" spc="-13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and</a:t>
            </a:r>
            <a:r>
              <a:rPr sz="4400" spc="-114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Recognition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2475"/>
            <a:ext cx="7840980" cy="3342004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0" dirty="0">
                <a:latin typeface="Segoe UI"/>
                <a:cs typeface="Segoe UI"/>
              </a:rPr>
              <a:t> forgotten</a:t>
            </a:r>
            <a:endParaRPr sz="3200">
              <a:latin typeface="Segoe UI"/>
              <a:cs typeface="Segoe UI"/>
            </a:endParaRPr>
          </a:p>
          <a:p>
            <a:pPr marL="355600" marR="5080" indent="-342900">
              <a:lnSpc>
                <a:spcPct val="10120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Sometime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appropriate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mark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end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of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celebration.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Thank</a:t>
            </a:r>
            <a:r>
              <a:rPr sz="3200" spc="-9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you’s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contributors</a:t>
            </a:r>
            <a:endParaRPr sz="3200">
              <a:latin typeface="Segoe UI"/>
              <a:cs typeface="Segoe UI"/>
            </a:endParaRPr>
          </a:p>
          <a:p>
            <a:pPr marL="355600" marR="18415" indent="-342900">
              <a:lnSpc>
                <a:spcPts val="3790"/>
              </a:lnSpc>
              <a:spcBef>
                <a:spcPts val="91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Special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recognition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reward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may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be </a:t>
            </a:r>
            <a:r>
              <a:rPr sz="3200" dirty="0">
                <a:latin typeface="Segoe UI"/>
                <a:cs typeface="Segoe UI"/>
              </a:rPr>
              <a:t>also</a:t>
            </a:r>
            <a:r>
              <a:rPr sz="3200" spc="-10" dirty="0">
                <a:latin typeface="Segoe UI"/>
                <a:cs typeface="Segoe UI"/>
              </a:rPr>
              <a:t> appropriate.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2419" rIns="0" bIns="0" rtlCol="0">
            <a:spAutoFit/>
          </a:bodyPr>
          <a:lstStyle/>
          <a:p>
            <a:pPr marL="247523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Day</a:t>
            </a:r>
            <a:r>
              <a:rPr spc="-2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3</a:t>
            </a:r>
            <a:r>
              <a:rPr spc="-10" dirty="0">
                <a:latin typeface="Segoe UI"/>
                <a:cs typeface="Segoe UI"/>
              </a:rPr>
              <a:t> Summary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41980" y="1145540"/>
            <a:ext cx="5825619" cy="2877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Segoe UI"/>
                <a:cs typeface="Segoe UI"/>
              </a:rPr>
              <a:t>We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covered:-</a:t>
            </a:r>
            <a:endParaRPr sz="28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Closure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Plan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Lessons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Learned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Reward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Recognition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3626" y="2055876"/>
            <a:ext cx="5748776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Before</a:t>
            </a:r>
            <a:r>
              <a:rPr sz="4400" spc="-6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we</a:t>
            </a:r>
            <a:r>
              <a:rPr sz="4400" spc="-60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finish……</a:t>
            </a:r>
            <a:endParaRPr sz="44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8355" rIns="0" bIns="0" rtlCol="0">
            <a:spAutoFit/>
          </a:bodyPr>
          <a:lstStyle/>
          <a:p>
            <a:pPr marL="1515745">
              <a:lnSpc>
                <a:spcPct val="100000"/>
              </a:lnSpc>
              <a:spcBef>
                <a:spcPts val="100"/>
              </a:spcBef>
            </a:pPr>
            <a:r>
              <a:rPr sz="3600" spc="-10" dirty="0">
                <a:latin typeface="Segoe UI"/>
                <a:cs typeface="Segoe UI"/>
              </a:rPr>
              <a:t>Variations</a:t>
            </a:r>
            <a:r>
              <a:rPr sz="3600" spc="-65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on</a:t>
            </a:r>
            <a:r>
              <a:rPr sz="3600" spc="-5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a</a:t>
            </a:r>
            <a:r>
              <a:rPr sz="3600" spc="-4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theme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1144524"/>
            <a:ext cx="7980680" cy="461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22225" indent="-342900">
              <a:lnSpc>
                <a:spcPct val="998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management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method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have </a:t>
            </a:r>
            <a:r>
              <a:rPr sz="3200" dirty="0">
                <a:latin typeface="Segoe UI"/>
                <a:cs typeface="Segoe UI"/>
              </a:rPr>
              <a:t>covered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described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generic, </a:t>
            </a:r>
            <a:r>
              <a:rPr sz="3200" dirty="0">
                <a:latin typeface="Segoe UI"/>
                <a:cs typeface="Segoe UI"/>
              </a:rPr>
              <a:t>traditional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Waterfall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method,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but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other </a:t>
            </a:r>
            <a:r>
              <a:rPr sz="3200" dirty="0">
                <a:latin typeface="Segoe UI"/>
                <a:cs typeface="Segoe UI"/>
              </a:rPr>
              <a:t>methods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adopted.</a:t>
            </a:r>
            <a:endParaRPr sz="3200">
              <a:latin typeface="Segoe UI"/>
              <a:cs typeface="Segoe UI"/>
            </a:endParaRPr>
          </a:p>
          <a:p>
            <a:pPr marL="354965" marR="1460500" indent="-342900">
              <a:lnSpc>
                <a:spcPct val="101899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Pros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identified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compare</a:t>
            </a:r>
            <a:r>
              <a:rPr sz="3200" spc="-10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methods.</a:t>
            </a:r>
            <a:endParaRPr sz="3200">
              <a:latin typeface="Segoe UI"/>
              <a:cs typeface="Segoe UI"/>
            </a:endParaRPr>
          </a:p>
          <a:p>
            <a:pPr marL="354965" marR="5080" indent="-342900">
              <a:lnSpc>
                <a:spcPct val="100299"/>
              </a:lnSpc>
              <a:spcBef>
                <a:spcPts val="7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Ultimately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for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Manager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team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identify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best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approach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for </a:t>
            </a:r>
            <a:r>
              <a:rPr sz="3200" dirty="0">
                <a:latin typeface="Segoe UI"/>
                <a:cs typeface="Segoe UI"/>
              </a:rPr>
              <a:t>their particular</a:t>
            </a:r>
            <a:r>
              <a:rPr sz="3200" spc="1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0" marR="5080" indent="-2736215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Project</a:t>
            </a:r>
            <a:r>
              <a:rPr sz="3600" spc="-2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Management</a:t>
            </a:r>
            <a:r>
              <a:rPr sz="3600" spc="-20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Methodologies Reminder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243" y="1360932"/>
            <a:ext cx="8535035" cy="4228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 dirty="0">
                <a:latin typeface="Arial"/>
                <a:cs typeface="Arial"/>
              </a:rPr>
              <a:t>PRINCE2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1600" dirty="0">
                <a:latin typeface="Arial"/>
                <a:cs typeface="Arial"/>
              </a:rPr>
              <a:t>Focus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product-</a:t>
            </a:r>
            <a:r>
              <a:rPr sz="1600" dirty="0">
                <a:latin typeface="Arial"/>
                <a:cs typeface="Arial"/>
              </a:rPr>
              <a:t>based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planning,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continuing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business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justification,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stages,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governance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b="1" dirty="0">
                <a:latin typeface="Arial"/>
                <a:cs typeface="Arial"/>
              </a:rPr>
              <a:t>MSP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Managing</a:t>
            </a:r>
            <a:r>
              <a:rPr sz="1600" b="1" spc="-2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Successful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Programmes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dirty="0">
                <a:latin typeface="Arial"/>
                <a:cs typeface="Arial"/>
              </a:rPr>
              <a:t>Programme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management-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link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strategic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goals,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focus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legacy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b="1" spc="-10" dirty="0">
                <a:latin typeface="Arial"/>
                <a:cs typeface="Arial"/>
              </a:rPr>
              <a:t>Agile</a:t>
            </a:r>
            <a:endParaRPr sz="1600" b="1" dirty="0">
              <a:latin typeface="Arial"/>
              <a:cs typeface="Arial"/>
            </a:endParaRPr>
          </a:p>
          <a:p>
            <a:pPr marL="12700" marR="159385">
              <a:lnSpc>
                <a:spcPct val="100000"/>
              </a:lnSpc>
              <a:spcBef>
                <a:spcPts val="25"/>
              </a:spcBef>
            </a:pPr>
            <a:r>
              <a:rPr sz="1600" dirty="0">
                <a:latin typeface="Arial"/>
                <a:cs typeface="Arial"/>
              </a:rPr>
              <a:t>Fixed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inputs;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Focus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scope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(MoSCoW),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multiple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sprints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(work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stages)/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scrums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(team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meetings),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creating good-</a:t>
            </a:r>
            <a:r>
              <a:rPr sz="1600" dirty="0">
                <a:latin typeface="Arial"/>
                <a:cs typeface="Arial"/>
              </a:rPr>
              <a:t>enough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products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600" b="1" spc="-20" dirty="0">
                <a:latin typeface="Arial"/>
                <a:cs typeface="Arial"/>
              </a:rPr>
              <a:t>Lean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600" spc="-10" dirty="0">
                <a:latin typeface="Arial"/>
                <a:cs typeface="Arial"/>
              </a:rPr>
              <a:t>Re-</a:t>
            </a:r>
            <a:r>
              <a:rPr sz="1600" dirty="0">
                <a:latin typeface="Arial"/>
                <a:cs typeface="Arial"/>
              </a:rPr>
              <a:t>engineering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production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produce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customer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value;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elimination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waste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delay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b="1" dirty="0">
                <a:latin typeface="Arial"/>
                <a:cs typeface="Arial"/>
              </a:rPr>
              <a:t>Six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Sigma</a:t>
            </a:r>
            <a:endParaRPr sz="1600" b="1" dirty="0">
              <a:latin typeface="Arial"/>
              <a:cs typeface="Arial"/>
            </a:endParaRPr>
          </a:p>
          <a:p>
            <a:pPr marL="12700" marR="5080">
              <a:lnSpc>
                <a:spcPts val="1700"/>
              </a:lnSpc>
              <a:spcBef>
                <a:spcPts val="5"/>
              </a:spcBef>
            </a:pPr>
            <a:r>
              <a:rPr sz="1600" spc="-10" dirty="0">
                <a:latin typeface="Arial"/>
                <a:cs typeface="Arial"/>
              </a:rPr>
              <a:t>Re-</a:t>
            </a:r>
            <a:r>
              <a:rPr sz="1600" dirty="0">
                <a:latin typeface="Arial"/>
                <a:cs typeface="Arial"/>
              </a:rPr>
              <a:t>engineering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improve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productivity,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consistency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reliability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etc.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output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address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cost, </a:t>
            </a:r>
            <a:r>
              <a:rPr sz="1600" dirty="0">
                <a:latin typeface="Arial"/>
                <a:cs typeface="Arial"/>
              </a:rPr>
              <a:t>schedule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inventory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quality.</a:t>
            </a:r>
            <a:endParaRPr sz="16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70331" rIns="0" bIns="0" rtlCol="0">
            <a:spAutoFit/>
          </a:bodyPr>
          <a:lstStyle/>
          <a:p>
            <a:pPr marL="276161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Conclusion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284" y="1215644"/>
            <a:ext cx="7516495" cy="368046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297815" marR="5080" indent="-285750" algn="just">
              <a:lnSpc>
                <a:spcPts val="2810"/>
              </a:lnSpc>
              <a:spcBef>
                <a:spcPts val="250"/>
              </a:spcBef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All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run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failure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due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unplanned </a:t>
            </a:r>
            <a:r>
              <a:rPr sz="2400" dirty="0">
                <a:latin typeface="Arial"/>
                <a:cs typeface="Arial"/>
              </a:rPr>
              <a:t>contingencies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inaccurate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estimates.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450">
              <a:latin typeface="Arial"/>
              <a:cs typeface="Arial"/>
            </a:endParaRPr>
          </a:p>
          <a:p>
            <a:pPr marL="297815" marR="38100" indent="-285750" algn="just">
              <a:lnSpc>
                <a:spcPct val="100400"/>
              </a:lnSpc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Careful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planning,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constraint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management,</a:t>
            </a:r>
            <a:r>
              <a:rPr sz="2400" spc="-10" dirty="0">
                <a:latin typeface="Arial"/>
                <a:cs typeface="Arial"/>
              </a:rPr>
              <a:t> successful </a:t>
            </a:r>
            <a:r>
              <a:rPr sz="2400" dirty="0">
                <a:latin typeface="Arial"/>
                <a:cs typeface="Arial"/>
              </a:rPr>
              <a:t>recovery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mistakes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when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they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arise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will </a:t>
            </a:r>
            <a:r>
              <a:rPr sz="2400" dirty="0">
                <a:latin typeface="Arial"/>
                <a:cs typeface="Arial"/>
              </a:rPr>
              <a:t>minimize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most</a:t>
            </a:r>
            <a:r>
              <a:rPr sz="2400" spc="-10" dirty="0">
                <a:latin typeface="Arial"/>
                <a:cs typeface="Arial"/>
              </a:rPr>
              <a:t> risks.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450">
              <a:latin typeface="Arial"/>
              <a:cs typeface="Arial"/>
            </a:endParaRPr>
          </a:p>
          <a:p>
            <a:pPr marL="297815" marR="26034" indent="-285750">
              <a:lnSpc>
                <a:spcPct val="1004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Luck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too,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play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project, </a:t>
            </a:r>
            <a:r>
              <a:rPr sz="2400" dirty="0">
                <a:latin typeface="Arial"/>
                <a:cs typeface="Arial"/>
              </a:rPr>
              <a:t>but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hard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correct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practices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override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most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such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difficulties.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1764029" y="1879950"/>
            <a:ext cx="5669660" cy="675826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23495" algn="ctr">
              <a:lnSpc>
                <a:spcPts val="5210"/>
              </a:lnSpc>
            </a:pPr>
            <a:r>
              <a:rPr dirty="0"/>
              <a:t>End</a:t>
            </a:r>
            <a:r>
              <a:rPr spc="-125" dirty="0"/>
              <a:t> </a:t>
            </a:r>
            <a:r>
              <a:rPr dirty="0"/>
              <a:t>of</a:t>
            </a:r>
            <a:r>
              <a:rPr spc="-105" dirty="0"/>
              <a:t> </a:t>
            </a:r>
            <a:r>
              <a:rPr spc="-50" dirty="0"/>
              <a:t>Taught</a:t>
            </a:r>
            <a:r>
              <a:rPr spc="-110" dirty="0"/>
              <a:t> </a:t>
            </a:r>
            <a:r>
              <a:rPr spc="-10" dirty="0"/>
              <a:t>Sessions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68015" y="3415145"/>
            <a:ext cx="28079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Any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Questions?</a:t>
            </a:r>
            <a:endParaRPr sz="32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2D3A4E-926D-7F9B-10CC-60263431B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139" y="609600"/>
            <a:ext cx="7431721" cy="430887"/>
          </a:xfrm>
        </p:spPr>
        <p:txBody>
          <a:bodyPr/>
          <a:lstStyle/>
          <a:p>
            <a:r>
              <a:rPr lang="en-GB" dirty="0"/>
              <a:t>BMPF7018 – Module Assignment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B40E7-B0B9-53C6-7019-FD57955C6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6138" y="1530604"/>
            <a:ext cx="7068661" cy="2203196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Further study by you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Plan your assignments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Essay, top tips, citation, referencing,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2" name="object 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43</a:t>
            </a:fld>
            <a:endParaRPr spc="-25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A48F5C4-05F6-DC76-90A0-88A4941A7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09600"/>
            <a:ext cx="7431721" cy="984885"/>
          </a:xfrm>
        </p:spPr>
        <p:txBody>
          <a:bodyPr/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Assessment Component 1: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FBF89DC-EA4F-A8CB-BDB0-57389B3D1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530604"/>
            <a:ext cx="6753859" cy="3877985"/>
          </a:xfrm>
        </p:spPr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"Discuss and critically evaluate project management process and assess the suitability in the context of the workplace.“</a:t>
            </a:r>
          </a:p>
          <a:p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Consider d</a:t>
            </a:r>
            <a:r>
              <a:rPr lang="en-GB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ifferent methodologies and identifying most suitable for your organisation and why or why not</a:t>
            </a:r>
          </a:p>
          <a:p>
            <a:endParaRPr lang="en-GB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dirty="0"/>
              <a:t>4500 words - 50% of marks</a:t>
            </a:r>
          </a:p>
        </p:txBody>
      </p:sp>
    </p:spTree>
    <p:extLst>
      <p:ext uri="{BB962C8B-B14F-4D97-AF65-F5344CB8AC3E}">
        <p14:creationId xmlns:p14="http://schemas.microsoft.com/office/powerpoint/2010/main" val="36217852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A48F5C4-05F6-DC76-90A0-88A4941A7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09600"/>
            <a:ext cx="7431721" cy="984885"/>
          </a:xfrm>
        </p:spPr>
        <p:txBody>
          <a:bodyPr/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Assessment Component 2: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FBF89DC-EA4F-A8CB-BDB0-57389B3D1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191" y="1371600"/>
            <a:ext cx="6753859" cy="5170646"/>
          </a:xfrm>
        </p:spPr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"Discuss how you would plan and design a project management process for the workplace“</a:t>
            </a:r>
          </a:p>
          <a:p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Take the previous ‘ideal’ methodology and apply it in your workplace on a project – presentation</a:t>
            </a:r>
          </a:p>
          <a:p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US" dirty="0"/>
              <a:t>2250 words and 10–15-minute presentation - 50% of marks</a:t>
            </a:r>
          </a:p>
          <a:p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690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A48F5C4-05F6-DC76-90A0-88A4941A7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09601"/>
            <a:ext cx="7431721" cy="984885"/>
          </a:xfrm>
        </p:spPr>
        <p:txBody>
          <a:bodyPr/>
          <a:lstStyle/>
          <a:p>
            <a:pPr algn="ctr"/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Key Dates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FBF89DC-EA4F-A8CB-BDB0-57389B3D1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191" y="1371600"/>
            <a:ext cx="6753859" cy="861774"/>
          </a:xfrm>
        </p:spPr>
        <p:txBody>
          <a:bodyPr/>
          <a:lstStyle/>
          <a:p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96A492-2242-ACFB-FE44-1989064A177F}"/>
              </a:ext>
            </a:extLst>
          </p:cNvPr>
          <p:cNvSpPr txBox="1"/>
          <p:nvPr/>
        </p:nvSpPr>
        <p:spPr>
          <a:xfrm>
            <a:off x="990599" y="1447800"/>
            <a:ext cx="72031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Submission: 12 noon on Friday12</a:t>
            </a:r>
            <a:r>
              <a:rPr lang="en-GB" sz="2000" baseline="30000" dirty="0"/>
              <a:t>th</a:t>
            </a:r>
            <a:r>
              <a:rPr lang="en-GB" sz="2000" dirty="0"/>
              <a:t> May 2023</a:t>
            </a:r>
          </a:p>
          <a:p>
            <a:endParaRPr lang="en-GB" sz="2000" dirty="0"/>
          </a:p>
          <a:p>
            <a:r>
              <a:rPr lang="en-GB" sz="2000" dirty="0"/>
              <a:t>Provisional marks and feedback: 12 </a:t>
            </a:r>
            <a:r>
              <a:rPr lang="en-GB" sz="2000"/>
              <a:t>noon Friday 9</a:t>
            </a:r>
            <a:r>
              <a:rPr lang="en-GB" sz="2000" baseline="30000"/>
              <a:t>th</a:t>
            </a:r>
            <a:r>
              <a:rPr lang="en-GB" sz="2000"/>
              <a:t> June  </a:t>
            </a:r>
            <a:r>
              <a:rPr lang="en-GB" sz="2000" dirty="0"/>
              <a:t>2023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Don’t leave it too late – EC and IOS available, but don’t say you forgot.</a:t>
            </a:r>
          </a:p>
        </p:txBody>
      </p:sp>
    </p:spTree>
    <p:extLst>
      <p:ext uri="{BB962C8B-B14F-4D97-AF65-F5344CB8AC3E}">
        <p14:creationId xmlns:p14="http://schemas.microsoft.com/office/powerpoint/2010/main" val="13312831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6B8CA-DEDD-AA51-1B60-87FDB778F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867660"/>
            <a:ext cx="7431721" cy="2154436"/>
          </a:xfrm>
        </p:spPr>
        <p:txBody>
          <a:bodyPr/>
          <a:lstStyle/>
          <a:p>
            <a:pPr algn="ctr"/>
            <a:r>
              <a:rPr lang="en-GB" dirty="0"/>
              <a:t>Gary Metcalfe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07794627794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G.Metcalfe@UWTSD.ac.uk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786D22-89D9-6AC5-2030-7A32FB88B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6439" y="1524000"/>
            <a:ext cx="5151120" cy="430887"/>
          </a:xfrm>
        </p:spPr>
        <p:txBody>
          <a:bodyPr/>
          <a:lstStyle/>
          <a:p>
            <a:pPr algn="ctr"/>
            <a:r>
              <a:rPr lang="en-GB" dirty="0"/>
              <a:t>Good luck and keep in touch</a:t>
            </a:r>
          </a:p>
        </p:txBody>
      </p:sp>
    </p:spTree>
    <p:extLst>
      <p:ext uri="{BB962C8B-B14F-4D97-AF65-F5344CB8AC3E}">
        <p14:creationId xmlns:p14="http://schemas.microsoft.com/office/powerpoint/2010/main" val="2869946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1702</Words>
  <Application>Microsoft Office PowerPoint</Application>
  <PresentationFormat>On-screen Show (4:3)</PresentationFormat>
  <Paragraphs>325</Paragraphs>
  <Slides>47</Slides>
  <Notes>0</Notes>
  <HiddenSlides>6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MS PGothic</vt:lpstr>
      <vt:lpstr>Arial</vt:lpstr>
      <vt:lpstr>Calibri</vt:lpstr>
      <vt:lpstr>Segoe UI</vt:lpstr>
      <vt:lpstr>Times New Roman</vt:lpstr>
      <vt:lpstr>Office Theme</vt:lpstr>
      <vt:lpstr>BMPF7018: Managing Work-Based Projects</vt:lpstr>
      <vt:lpstr>Managing Work Based Projects Day 3</vt:lpstr>
      <vt:lpstr>PowerPoint Presentation</vt:lpstr>
      <vt:lpstr>PowerPoint Presentation</vt:lpstr>
      <vt:lpstr>What is a project?</vt:lpstr>
      <vt:lpstr>Quality</vt:lpstr>
      <vt:lpstr>Some Reminders from Last Session</vt:lpstr>
      <vt:lpstr>PowerPoint Presentation</vt:lpstr>
      <vt:lpstr>PowerPoint Presentation</vt:lpstr>
      <vt:lpstr>Take home exercise:-</vt:lpstr>
      <vt:lpstr>PowerPoint Presentation</vt:lpstr>
      <vt:lpstr>How far have we got? </vt:lpstr>
      <vt:lpstr>PowerPoint Presentation</vt:lpstr>
      <vt:lpstr>Project Management</vt:lpstr>
      <vt:lpstr>5. Project Closure and Control</vt:lpstr>
      <vt:lpstr>PowerPoint Presentation</vt:lpstr>
      <vt:lpstr>Project Closure Activities</vt:lpstr>
      <vt:lpstr>Closure Document</vt:lpstr>
      <vt:lpstr>PowerPoint Presentation</vt:lpstr>
      <vt:lpstr>Break.</vt:lpstr>
      <vt:lpstr>Project Control Plan</vt:lpstr>
      <vt:lpstr>Control Plans</vt:lpstr>
      <vt:lpstr>Importance to Customer</vt:lpstr>
      <vt:lpstr>Control Plan Roadmap</vt:lpstr>
      <vt:lpstr>Control Plan Strategy</vt:lpstr>
      <vt:lpstr>Control Plan Components</vt:lpstr>
      <vt:lpstr>Control Plan Summary</vt:lpstr>
      <vt:lpstr>Control Plan Summary Example</vt:lpstr>
      <vt:lpstr>Reaction Plan and Procedures</vt:lpstr>
      <vt:lpstr>Project Record Management</vt:lpstr>
      <vt:lpstr>Break</vt:lpstr>
      <vt:lpstr>Lessons Learned</vt:lpstr>
      <vt:lpstr>Post Project / Post Implementation Review /Lessons Learned</vt:lpstr>
      <vt:lpstr>PowerPoint Presentation</vt:lpstr>
      <vt:lpstr>Lessons Learned Report can contain:-</vt:lpstr>
      <vt:lpstr>Rewards and Recognition</vt:lpstr>
      <vt:lpstr>Day 3 Summary</vt:lpstr>
      <vt:lpstr>Before we finish……</vt:lpstr>
      <vt:lpstr>Variations on a theme</vt:lpstr>
      <vt:lpstr>Project Management Methodologies Reminder</vt:lpstr>
      <vt:lpstr>Conclusion</vt:lpstr>
      <vt:lpstr>End of Taught Sessions</vt:lpstr>
      <vt:lpstr>BMPF7018 – Module Assignment</vt:lpstr>
      <vt:lpstr>Assessment Component 1: </vt:lpstr>
      <vt:lpstr>Assessment Component 2: </vt:lpstr>
      <vt:lpstr>Key Dates </vt:lpstr>
      <vt:lpstr>Gary Metcalfe   07794627794  G.Metcalfe@UWTSD.ac.uk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BMPF7018: Managing Work-Based Projects</dc:title>
  <cp:lastModifiedBy>Gary Metcalfe (IMH)</cp:lastModifiedBy>
  <cp:revision>4</cp:revision>
  <cp:lastPrinted>2022-08-21T13:17:05Z</cp:lastPrinted>
  <dcterms:created xsi:type="dcterms:W3CDTF">2022-08-20T08:15:00Z</dcterms:created>
  <dcterms:modified xsi:type="dcterms:W3CDTF">2022-12-07T15:27:14Z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2020-10-05T00:00:00Z</vt:filetime>
  </property>
  <property fmtid="{D5CDD505-2E9C-101B-9397-08002B2CF9AE}" pid="3" name="LastSaved">
    <vt:filetime>2022-08-20T00:00:00Z</vt:filetime>
  </property>
  <property fmtid="{D5CDD505-2E9C-101B-9397-08002B2CF9AE}" pid="4" name="Producer">
    <vt:lpwstr>macOS Version 10.15.7 (Build 19H2) Quartz PDFContext</vt:lpwstr>
  </property>
</Properties>
</file>