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theme/theme3.xml" ContentType="application/vnd.openxmlformats-officedocument.theme+xml"/>
  <Override PartName="/ppt/slideLayouts/slideLayout2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2" r:id="rId5"/>
    <p:sldMasterId id="2147484255" r:id="rId6"/>
    <p:sldMasterId id="2147484259" r:id="rId7"/>
  </p:sldMasterIdLst>
  <p:notesMasterIdLst>
    <p:notesMasterId r:id="rId36"/>
  </p:notesMasterIdLst>
  <p:sldIdLst>
    <p:sldId id="334" r:id="rId8"/>
    <p:sldId id="335" r:id="rId9"/>
    <p:sldId id="293" r:id="rId10"/>
    <p:sldId id="304" r:id="rId11"/>
    <p:sldId id="275" r:id="rId12"/>
    <p:sldId id="294" r:id="rId13"/>
    <p:sldId id="295" r:id="rId14"/>
    <p:sldId id="296" r:id="rId15"/>
    <p:sldId id="300" r:id="rId16"/>
    <p:sldId id="313" r:id="rId17"/>
    <p:sldId id="317" r:id="rId18"/>
    <p:sldId id="316" r:id="rId19"/>
    <p:sldId id="314" r:id="rId20"/>
    <p:sldId id="318" r:id="rId21"/>
    <p:sldId id="322" r:id="rId22"/>
    <p:sldId id="320" r:id="rId23"/>
    <p:sldId id="323" r:id="rId24"/>
    <p:sldId id="326" r:id="rId25"/>
    <p:sldId id="324" r:id="rId26"/>
    <p:sldId id="331" r:id="rId27"/>
    <p:sldId id="329" r:id="rId28"/>
    <p:sldId id="315" r:id="rId29"/>
    <p:sldId id="319" r:id="rId30"/>
    <p:sldId id="333" r:id="rId31"/>
    <p:sldId id="298" r:id="rId32"/>
    <p:sldId id="311" r:id="rId33"/>
    <p:sldId id="273" r:id="rId34"/>
    <p:sldId id="282"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4E9701-457A-4718-B243-894B799535A5}" v="1" dt="2023-03-31T18:14:09.0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859"/>
    <p:restoredTop sz="73984" autoAdjust="0"/>
  </p:normalViewPr>
  <p:slideViewPr>
    <p:cSldViewPr snapToGrid="0" snapToObjects="1">
      <p:cViewPr varScale="1">
        <p:scale>
          <a:sx n="74" d="100"/>
          <a:sy n="74" d="100"/>
        </p:scale>
        <p:origin x="59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theme" Target="theme/theme1.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272066-F0DE-E743-8C87-501869DAC068}" type="datetimeFigureOut">
              <a:rPr lang="en-US" smtClean="0"/>
              <a:t>4/24/2024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CECC3E-ED79-4946-8FB0-BC91252D72CB}" type="slidenum">
              <a:rPr lang="en-US" smtClean="0"/>
              <a:t>‹#›</a:t>
            </a:fld>
            <a:endParaRPr lang="en-US"/>
          </a:p>
        </p:txBody>
      </p:sp>
    </p:spTree>
    <p:extLst>
      <p:ext uri="{BB962C8B-B14F-4D97-AF65-F5344CB8AC3E}">
        <p14:creationId xmlns:p14="http://schemas.microsoft.com/office/powerpoint/2010/main" val="706653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kellogg.northwestern.edu/trust-project/videos/grayson-ep-1.aspx"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1</a:t>
            </a:fld>
            <a:endParaRPr lang="en-GB" altLang="en-US"/>
          </a:p>
        </p:txBody>
      </p:sp>
    </p:spTree>
    <p:extLst>
      <p:ext uri="{BB962C8B-B14F-4D97-AF65-F5344CB8AC3E}">
        <p14:creationId xmlns:p14="http://schemas.microsoft.com/office/powerpoint/2010/main" val="3496558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2</a:t>
            </a:fld>
            <a:endParaRPr lang="en-GB" altLang="en-US"/>
          </a:p>
        </p:txBody>
      </p:sp>
    </p:spTree>
    <p:extLst>
      <p:ext uri="{BB962C8B-B14F-4D97-AF65-F5344CB8AC3E}">
        <p14:creationId xmlns:p14="http://schemas.microsoft.com/office/powerpoint/2010/main" val="50099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ECECC3E-ED79-4946-8FB0-BC91252D72CB}" type="slidenum">
              <a:rPr lang="en-US" smtClean="0"/>
              <a:t>4</a:t>
            </a:fld>
            <a:endParaRPr lang="en-US" dirty="0"/>
          </a:p>
        </p:txBody>
      </p:sp>
    </p:spTree>
    <p:extLst>
      <p:ext uri="{BB962C8B-B14F-4D97-AF65-F5344CB8AC3E}">
        <p14:creationId xmlns:p14="http://schemas.microsoft.com/office/powerpoint/2010/main" val="14376257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Transactional governance is primarily suited to foster buyer‐supplier efficiency (e.g. cost or lead time reduction), relational governance strengthens buyer‐supplier effectiveness </a:t>
            </a:r>
            <a:r>
              <a:rPr lang="en-GB" sz="2400" dirty="0"/>
              <a:t>One-time transaction/exchange - Buyers prefer this when </a:t>
            </a:r>
            <a:r>
              <a:rPr lang="en-GB" dirty="0"/>
              <a:t>there are large number of suppliers available</a:t>
            </a:r>
          </a:p>
          <a:p>
            <a:r>
              <a:rPr lang="en-GB" sz="1200" b="0" i="0" kern="1200" dirty="0">
                <a:solidFill>
                  <a:schemeClr val="tx1"/>
                </a:solidFill>
                <a:effectLst/>
                <a:latin typeface="+mn-lt"/>
                <a:ea typeface="+mn-ea"/>
                <a:cs typeface="+mn-cs"/>
              </a:rPr>
              <a:t> </a:t>
            </a:r>
          </a:p>
          <a:p>
            <a:pPr marL="0" indent="0">
              <a:buNone/>
            </a:pPr>
            <a:r>
              <a:rPr lang="en-GB" sz="1200" b="1" dirty="0"/>
              <a:t>Value – added (continuing) relationship- - </a:t>
            </a:r>
            <a:r>
              <a:rPr lang="en-GB" sz="1200" dirty="0"/>
              <a:t>Occurs when there is medium sales and profit potential of the buyer</a:t>
            </a:r>
          </a:p>
          <a:p>
            <a:pPr marL="0" indent="0">
              <a:buNone/>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Partnering (Close) - The major objective in this is to maintain a long term mutually benefitted relationship.</a:t>
            </a:r>
            <a:endParaRPr lang="en-US" dirty="0"/>
          </a:p>
          <a:p>
            <a:endParaRPr lang="en-US" dirty="0"/>
          </a:p>
          <a:p>
            <a:r>
              <a:rPr lang="en-US" dirty="0"/>
              <a:t>Trust in any business relationship has a stronger impact on core benefits that product characteristics.</a:t>
            </a:r>
          </a:p>
          <a:p>
            <a:endParaRPr lang="en-US" dirty="0"/>
          </a:p>
        </p:txBody>
      </p:sp>
      <p:sp>
        <p:nvSpPr>
          <p:cNvPr id="4" name="Slide Number Placeholder 3"/>
          <p:cNvSpPr>
            <a:spLocks noGrp="1"/>
          </p:cNvSpPr>
          <p:nvPr>
            <p:ph type="sldNum" sz="quarter" idx="5"/>
          </p:nvPr>
        </p:nvSpPr>
        <p:spPr/>
        <p:txBody>
          <a:bodyPr/>
          <a:lstStyle/>
          <a:p>
            <a:fld id="{8ECECC3E-ED79-4946-8FB0-BC91252D72CB}" type="slidenum">
              <a:rPr lang="en-US" smtClean="0"/>
              <a:t>5</a:t>
            </a:fld>
            <a:endParaRPr lang="en-US"/>
          </a:p>
        </p:txBody>
      </p:sp>
    </p:spTree>
    <p:extLst>
      <p:ext uri="{BB962C8B-B14F-4D97-AF65-F5344CB8AC3E}">
        <p14:creationId xmlns:p14="http://schemas.microsoft.com/office/powerpoint/2010/main" val="16477698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Establishing a good relationship between the buyer and seller is a most difficult task in the concept of business marketing theory. Making the seller fulfil all your demands and getting the maximum number of buyers is the toughest job both of them have to encounter. There are various dimensions in understanding the relationship of buyer and seller. Some of the dimensions are given below for the better understanding of the concept :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basic relationship building block between both of them  is based on the interactions of the sales representative with the buyers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What is the perception of the buyer towards the sales person which is based on the company’s reputation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behaviour of the sales personnel with the buyer which depends on the needs of the company, personal needs of the employees and the social needs.</a:t>
            </a:r>
          </a:p>
          <a:p>
            <a:endParaRPr lang="en-US" dirty="0"/>
          </a:p>
        </p:txBody>
      </p:sp>
      <p:sp>
        <p:nvSpPr>
          <p:cNvPr id="4" name="Slide Number Placeholder 3"/>
          <p:cNvSpPr>
            <a:spLocks noGrp="1"/>
          </p:cNvSpPr>
          <p:nvPr>
            <p:ph type="sldNum" sz="quarter" idx="5"/>
          </p:nvPr>
        </p:nvSpPr>
        <p:spPr/>
        <p:txBody>
          <a:bodyPr/>
          <a:lstStyle/>
          <a:p>
            <a:fld id="{8ECECC3E-ED79-4946-8FB0-BC91252D72CB}" type="slidenum">
              <a:rPr lang="en-US" smtClean="0"/>
              <a:t>6</a:t>
            </a:fld>
            <a:endParaRPr lang="en-US"/>
          </a:p>
        </p:txBody>
      </p:sp>
    </p:spTree>
    <p:extLst>
      <p:ext uri="{BB962C8B-B14F-4D97-AF65-F5344CB8AC3E}">
        <p14:creationId xmlns:p14="http://schemas.microsoft.com/office/powerpoint/2010/main" val="2839642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 organization can create ‘value’ for itself and its customers by participating in value chain activities. Better market positioning enhances organizational value, which provides competitive advantage over rivals so to ensure that ‘value’ is generated and received by both the buyer and the seller, relationships in the channel must be cooperative and reliable. (Porter 1985)</a:t>
            </a:r>
          </a:p>
          <a:p>
            <a:endParaRPr lang="en-GB" dirty="0"/>
          </a:p>
          <a:p>
            <a:r>
              <a:rPr lang="en-GB" dirty="0"/>
              <a:t>The value proposition, from a marketing perspective, is customer focused. This perspective emphasizes the importance of the customer’s perception of value for a product and related services and consequently value assessment from a customer’s viewpoint creates the emergence of the ‘buyers’ view of value.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ECECC3E-ED79-4946-8FB0-BC91252D72CB}" type="slidenum">
              <a:rPr lang="en-US" smtClean="0"/>
              <a:t>7</a:t>
            </a:fld>
            <a:endParaRPr lang="en-US"/>
          </a:p>
        </p:txBody>
      </p:sp>
    </p:spTree>
    <p:extLst>
      <p:ext uri="{BB962C8B-B14F-4D97-AF65-F5344CB8AC3E}">
        <p14:creationId xmlns:p14="http://schemas.microsoft.com/office/powerpoint/2010/main" val="20126037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Buyer Seller Relationships: Partnering/Collaborative (close) relationship</a:t>
            </a:r>
            <a:br>
              <a:rPr lang="en-GB" dirty="0"/>
            </a:br>
            <a:br>
              <a:rPr lang="en-GB" dirty="0"/>
            </a:br>
            <a:r>
              <a:rPr lang="en-GB" dirty="0"/>
              <a:t>This signifies value outcomes that benefit both relationship partners, </a:t>
            </a:r>
            <a:r>
              <a:rPr lang="en-GB" dirty="0" err="1"/>
              <a:t>ie</a:t>
            </a:r>
            <a:r>
              <a:rPr lang="en-GB" dirty="0"/>
              <a:t>, a mutual benefit.</a:t>
            </a:r>
          </a:p>
          <a:p>
            <a:endParaRPr lang="en-GB" dirty="0"/>
          </a:p>
          <a:p>
            <a:r>
              <a:rPr lang="en-GB" dirty="0"/>
              <a:t>Many projects are only successful if channel partners work together when introducing a new product or entering a new market. These value indicators personify a collaborative level of relationship, where a willingness to effectively operate and compete in the marketplace is considered important by both parties. To effectively compete in the marketplace firms often need to innovate and customize their offering. The ability for both parties to attain this level of relevancy value is representative in the value outcomes grouped as mutual development. </a:t>
            </a:r>
          </a:p>
          <a:p>
            <a:endParaRPr lang="en-GB" dirty="0"/>
          </a:p>
          <a:p>
            <a:r>
              <a:rPr lang="en-GB" dirty="0"/>
              <a:t>Typical values </a:t>
            </a:r>
          </a:p>
          <a:p>
            <a:endParaRPr lang="en-GB" dirty="0"/>
          </a:p>
          <a:p>
            <a:r>
              <a:rPr lang="en-US" dirty="0"/>
              <a:t>Sharing technology</a:t>
            </a:r>
          </a:p>
          <a:p>
            <a:r>
              <a:rPr lang="en-US" dirty="0"/>
              <a:t>New product introductions</a:t>
            </a:r>
          </a:p>
          <a:p>
            <a:r>
              <a:rPr lang="en-US" dirty="0"/>
              <a:t>Gain/sustain competitive advantage</a:t>
            </a:r>
          </a:p>
          <a:p>
            <a:r>
              <a:rPr lang="en-US" dirty="0"/>
              <a:t>Improve quality products</a:t>
            </a:r>
          </a:p>
          <a:p>
            <a:r>
              <a:rPr lang="en-US" dirty="0"/>
              <a:t>Flexibility</a:t>
            </a:r>
          </a:p>
          <a:p>
            <a:r>
              <a:rPr lang="en-US" dirty="0"/>
              <a:t>Competitive advantage through, </a:t>
            </a:r>
            <a:r>
              <a:rPr lang="en-US" dirty="0" err="1"/>
              <a:t>ie</a:t>
            </a:r>
            <a:r>
              <a:rPr lang="en-US" dirty="0"/>
              <a:t>, flexibility and improved timescales</a:t>
            </a:r>
          </a:p>
        </p:txBody>
      </p:sp>
      <p:sp>
        <p:nvSpPr>
          <p:cNvPr id="4" name="Slide Number Placeholder 3"/>
          <p:cNvSpPr>
            <a:spLocks noGrp="1"/>
          </p:cNvSpPr>
          <p:nvPr>
            <p:ph type="sldNum" sz="quarter" idx="5"/>
          </p:nvPr>
        </p:nvSpPr>
        <p:spPr/>
        <p:txBody>
          <a:bodyPr/>
          <a:lstStyle/>
          <a:p>
            <a:fld id="{8ECECC3E-ED79-4946-8FB0-BC91252D72CB}" type="slidenum">
              <a:rPr lang="en-US" smtClean="0"/>
              <a:t>8</a:t>
            </a:fld>
            <a:endParaRPr lang="en-US"/>
          </a:p>
        </p:txBody>
      </p:sp>
    </p:spTree>
    <p:extLst>
      <p:ext uri="{BB962C8B-B14F-4D97-AF65-F5344CB8AC3E}">
        <p14:creationId xmlns:p14="http://schemas.microsoft.com/office/powerpoint/2010/main" val="29993628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can break it???</a:t>
            </a:r>
          </a:p>
          <a:p>
            <a:endParaRPr lang="en-US" dirty="0"/>
          </a:p>
          <a:p>
            <a:r>
              <a:rPr lang="en-US" dirty="0"/>
              <a:t>Information asymmetry – buyers know more about themselves than sellers and vice verse so each will exploit that to their own effect.</a:t>
            </a:r>
          </a:p>
          <a:p>
            <a:endParaRPr lang="en-US" dirty="0"/>
          </a:p>
          <a:p>
            <a:r>
              <a:rPr lang="en-US" dirty="0"/>
              <a:t>90 day payments – taking advantage of by not always paying in time, the buyer knows the seller needs the custom therefore pushes the boundaries.</a:t>
            </a:r>
          </a:p>
          <a:p>
            <a:endParaRPr lang="en-US" dirty="0"/>
          </a:p>
          <a:p>
            <a:r>
              <a:rPr lang="en-US" dirty="0"/>
              <a:t>How to overcome this breach of trust </a:t>
            </a:r>
          </a:p>
          <a:p>
            <a:r>
              <a:rPr lang="en-US" dirty="0"/>
              <a:t>3 factors depend on trust – perceived competence/honesty/benevolence  (inter-related) but honesty/benevolence are more so.</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first thing that people think about when they think about marketing is advertising because that’s the primary way that companies communicate with customers.</a:t>
            </a:r>
            <a:br>
              <a:rPr lang="en-GB" dirty="0"/>
            </a:br>
            <a:br>
              <a:rPr lang="en-GB" dirty="0"/>
            </a:br>
            <a:r>
              <a:rPr lang="en-GB" sz="1200" b="0" i="0" kern="1200" dirty="0">
                <a:solidFill>
                  <a:schemeClr val="tx1"/>
                </a:solidFill>
                <a:effectLst/>
                <a:latin typeface="+mn-lt"/>
                <a:ea typeface="+mn-ea"/>
                <a:cs typeface="+mn-cs"/>
              </a:rPr>
              <a:t>And because of that, a lot of people think that if you study marketing, you probably study advertising. And there are marketing researchers who do study advertising. But there are also marketing researchers who study a lot of other things.</a:t>
            </a:r>
            <a:br>
              <a:rPr lang="en-GB" dirty="0"/>
            </a:br>
            <a:br>
              <a:rPr lang="en-GB" dirty="0"/>
            </a:br>
            <a:r>
              <a:rPr lang="en-GB" sz="1200" b="0" i="0" kern="1200" dirty="0">
                <a:solidFill>
                  <a:schemeClr val="tx1"/>
                </a:solidFill>
                <a:effectLst/>
                <a:latin typeface="+mn-lt"/>
                <a:ea typeface="+mn-ea"/>
                <a:cs typeface="+mn-cs"/>
              </a:rPr>
              <a:t>And a common interest that unifies all marketing researchers is not an interest in advertising but an interest in what makes economic exchange possible, an interest in the conditions that facilitate economic exchange.</a:t>
            </a:r>
            <a:br>
              <a:rPr lang="en-GB" dirty="0"/>
            </a:br>
            <a:br>
              <a:rPr lang="en-GB" dirty="0"/>
            </a:br>
            <a:r>
              <a:rPr lang="en-GB" sz="1200" b="0" i="0" kern="1200" dirty="0">
                <a:solidFill>
                  <a:schemeClr val="tx1"/>
                </a:solidFill>
                <a:effectLst/>
                <a:latin typeface="+mn-lt"/>
                <a:ea typeface="+mn-ea"/>
                <a:cs typeface="+mn-cs"/>
              </a:rPr>
              <a:t>By economic exchange I mean any buyer-seller relationship. So, it could be a relationship between a consumer-products firm and a shopper in a grocery store. It could be a raw-material supplier and an automobile manufacturer. It could be a client and a lawyer. It could be a lemonade stand and a neighbour.</a:t>
            </a:r>
            <a:br>
              <a:rPr lang="en-GB" dirty="0"/>
            </a:br>
            <a:br>
              <a:rPr lang="en-GB" dirty="0"/>
            </a:br>
            <a:r>
              <a:rPr lang="en-GB" sz="1200" b="0" i="0" kern="1200" dirty="0">
                <a:solidFill>
                  <a:schemeClr val="tx1"/>
                </a:solidFill>
                <a:effectLst/>
                <a:latin typeface="+mn-lt"/>
                <a:ea typeface="+mn-ea"/>
                <a:cs typeface="+mn-cs"/>
              </a:rPr>
              <a:t>Any buyer-seller relationship like that, marketing researchers are interested in, what factors facilitate that exchange, make it happen, make sure that the buyer and seller are happy at the end? And also, what factors might hinder that exchange?</a:t>
            </a:r>
            <a:br>
              <a:rPr lang="en-GB" dirty="0"/>
            </a:br>
            <a:br>
              <a:rPr lang="en-GB" dirty="0"/>
            </a:br>
            <a:r>
              <a:rPr lang="en-GB" sz="1200" b="0" i="0" kern="1200" dirty="0">
                <a:solidFill>
                  <a:schemeClr val="tx1"/>
                </a:solidFill>
                <a:effectLst/>
                <a:latin typeface="+mn-lt"/>
                <a:ea typeface="+mn-ea"/>
                <a:cs typeface="+mn-cs"/>
              </a:rPr>
              <a:t>So, among people who study marketing, there is a bunch of us who study trust. And what’s interesting about trust and trust in marketing is that trust can be broken. We can get burned by trust. And for me, one of the most interesting things is understanding how we as consumers navigate this minefield of the possibility that trust might be broken.</a:t>
            </a:r>
            <a:br>
              <a:rPr lang="en-GB" dirty="0"/>
            </a:br>
            <a:br>
              <a:rPr lang="en-GB" dirty="0"/>
            </a:br>
            <a:r>
              <a:rPr lang="en-GB" sz="1200" b="0" i="0" kern="1200" dirty="0">
                <a:solidFill>
                  <a:schemeClr val="tx1"/>
                </a:solidFill>
                <a:effectLst/>
                <a:latin typeface="+mn-lt"/>
                <a:ea typeface="+mn-ea"/>
                <a:cs typeface="+mn-cs"/>
              </a:rPr>
              <a:t>One of the key things that makes it possible for trust to get broken in economic exchanges is this thing called “information asymmetry.” Information asymmetry refers to the fact that buyers know more about themselves than the sellers do, and sellers know more about themselves than buyers do.</a:t>
            </a:r>
            <a:br>
              <a:rPr lang="en-GB" dirty="0"/>
            </a:br>
            <a:br>
              <a:rPr lang="en-GB" dirty="0"/>
            </a:br>
            <a:r>
              <a:rPr lang="en-GB" sz="1200" b="0" i="0" kern="1200" dirty="0">
                <a:solidFill>
                  <a:schemeClr val="tx1"/>
                </a:solidFill>
                <a:effectLst/>
                <a:latin typeface="+mn-lt"/>
                <a:ea typeface="+mn-ea"/>
                <a:cs typeface="+mn-cs"/>
              </a:rPr>
              <a:t>And buyers and sellers can take advantage of that information asymmetry and create conditions where they get more out of the exchange than maybe they deserve. But let’s look at information asymmetry as a problem from the buyer’s perspective to start with.</a:t>
            </a:r>
            <a:br>
              <a:rPr lang="en-GB" dirty="0"/>
            </a:br>
            <a:br>
              <a:rPr lang="en-GB" dirty="0"/>
            </a:br>
            <a:r>
              <a:rPr lang="en-GB" sz="1200" b="0" i="0" kern="1200" dirty="0">
                <a:solidFill>
                  <a:schemeClr val="tx1"/>
                </a:solidFill>
                <a:effectLst/>
                <a:latin typeface="+mn-lt"/>
                <a:ea typeface="+mn-ea"/>
                <a:cs typeface="+mn-cs"/>
              </a:rPr>
              <a:t>So, let’s say you go into the grocery store, and you see on the shelf a product that promises to clean your clothes if you just hang up the article of clothing and you spray it with this bottle three times. And they claim that it’s going to wash your clothes just as well as in a washing machine.</a:t>
            </a:r>
            <a:br>
              <a:rPr lang="en-GB" dirty="0"/>
            </a:br>
            <a:br>
              <a:rPr lang="en-GB" dirty="0"/>
            </a:br>
            <a:r>
              <a:rPr lang="en-GB" sz="1200" b="0" i="0" kern="1200" dirty="0">
                <a:solidFill>
                  <a:schemeClr val="tx1"/>
                </a:solidFill>
                <a:effectLst/>
                <a:latin typeface="+mn-lt"/>
                <a:ea typeface="+mn-ea"/>
                <a:cs typeface="+mn-cs"/>
              </a:rPr>
              <a:t>The thing is, you know that when you buy that product, you’re not going to know if it’s going to work until after you give the supermarket its money, after you drive home, and after you try it on maybe a few articles of clothing to make sure that it doesn’t fade certain clothing or stain certain clothing.</a:t>
            </a:r>
            <a:br>
              <a:rPr lang="en-GB" dirty="0"/>
            </a:br>
            <a:br>
              <a:rPr lang="en-GB" dirty="0"/>
            </a:br>
            <a:r>
              <a:rPr lang="en-GB" sz="1200" b="0" i="0" kern="1200" dirty="0">
                <a:solidFill>
                  <a:schemeClr val="tx1"/>
                </a:solidFill>
                <a:effectLst/>
                <a:latin typeface="+mn-lt"/>
                <a:ea typeface="+mn-ea"/>
                <a:cs typeface="+mn-cs"/>
              </a:rPr>
              <a:t>And, on the other hand, the company knows a lot more about how well it works and under what conditions it works and under what conditions it doesn’t work — because no product is perfect. And they may take advantage of that.</a:t>
            </a:r>
            <a:br>
              <a:rPr lang="en-GB" dirty="0"/>
            </a:br>
            <a:br>
              <a:rPr lang="en-GB" dirty="0"/>
            </a:br>
            <a:r>
              <a:rPr lang="en-GB" sz="1200" b="0" i="0" kern="1200" dirty="0">
                <a:solidFill>
                  <a:schemeClr val="tx1"/>
                </a:solidFill>
                <a:effectLst/>
                <a:latin typeface="+mn-lt"/>
                <a:ea typeface="+mn-ea"/>
                <a:cs typeface="+mn-cs"/>
              </a:rPr>
              <a:t>They may put only in the fine print that it doesn’t work on jeans or it doesn’t work on cotton, or they may create a formulation that makes it look like your clothes are clean, smell like they are clean, but it actually doesn’t clean as well as a washing machine does.</a:t>
            </a:r>
            <a:br>
              <a:rPr lang="en-GB" dirty="0"/>
            </a:br>
            <a:br>
              <a:rPr lang="en-GB" dirty="0"/>
            </a:br>
            <a:r>
              <a:rPr lang="en-GB" sz="1200" b="0" i="0" kern="1200" dirty="0">
                <a:solidFill>
                  <a:schemeClr val="tx1"/>
                </a:solidFill>
                <a:effectLst/>
                <a:latin typeface="+mn-lt"/>
                <a:ea typeface="+mn-ea"/>
                <a:cs typeface="+mn-cs"/>
              </a:rPr>
              <a:t>So, when you as a buyer are about to make that purchase, you have to have a level of trust in the purchase and in the person selling the product. And marketing researchers are interested in what brings you to that point of trusting the product.</a:t>
            </a:r>
            <a:br>
              <a:rPr lang="en-GB" dirty="0"/>
            </a:br>
            <a:r>
              <a:rPr lang="en-GB" dirty="0">
                <a:hlinkClick r:id="rId3"/>
              </a:rPr>
              <a:t>https://www.kellogg.northwestern.edu/trust-project/videos/grayson-ep-1.aspx</a:t>
            </a:r>
            <a:br>
              <a:rPr lang="en-GB" dirty="0"/>
            </a:br>
            <a:r>
              <a:rPr lang="en-GB" sz="1200" b="0" i="0" kern="1200" dirty="0">
                <a:solidFill>
                  <a:schemeClr val="tx1"/>
                </a:solidFill>
                <a:effectLst/>
                <a:latin typeface="+mn-lt"/>
                <a:ea typeface="+mn-ea"/>
                <a:cs typeface="+mn-cs"/>
              </a:rPr>
              <a:t>Now, the really cool thing about buyer-seller relationships and information asymmetry is the fact that it goes both ways. So, the information asymmetry is a problem for sellers as well as for buyers.</a:t>
            </a:r>
            <a:br>
              <a:rPr lang="en-GB" dirty="0"/>
            </a:br>
            <a:br>
              <a:rPr lang="en-GB" dirty="0"/>
            </a:br>
            <a:r>
              <a:rPr lang="en-GB" sz="1200" b="0" i="0" kern="1200" dirty="0">
                <a:solidFill>
                  <a:schemeClr val="tx1"/>
                </a:solidFill>
                <a:effectLst/>
                <a:latin typeface="+mn-lt"/>
                <a:ea typeface="+mn-ea"/>
                <a:cs typeface="+mn-cs"/>
              </a:rPr>
              <a:t>One example is, when you rent out your apartment or you do an apartment share, you’re the seller in that situation, and the buyers are the people coming in to use your apartment. Now, you’re not going to know what they’re doing in your apartment. There is information asymmetry there.</a:t>
            </a:r>
            <a:br>
              <a:rPr lang="en-GB" dirty="0"/>
            </a:br>
            <a:br>
              <a:rPr lang="en-GB" dirty="0"/>
            </a:br>
            <a:r>
              <a:rPr lang="en-GB" sz="1200" b="0" i="0" kern="1200" dirty="0">
                <a:solidFill>
                  <a:schemeClr val="tx1"/>
                </a:solidFill>
                <a:effectLst/>
                <a:latin typeface="+mn-lt"/>
                <a:ea typeface="+mn-ea"/>
                <a:cs typeface="+mn-cs"/>
              </a:rPr>
              <a:t>They may use it in ways that you don’t want them to use it, or they may break something without you knowing — you might not find out until later. In business-to-business relationships, if you’re a supplier selling to a manufacturer, they may agree to, for example, pay you in 90 days. They do a big contract with you for a year, and they agree to pay you in 90 days.</a:t>
            </a:r>
            <a:br>
              <a:rPr lang="en-GB" dirty="0"/>
            </a:br>
            <a:br>
              <a:rPr lang="en-GB" dirty="0"/>
            </a:br>
            <a:r>
              <a:rPr lang="en-GB" sz="1200" b="0" i="0" kern="1200" dirty="0">
                <a:solidFill>
                  <a:schemeClr val="tx1"/>
                </a:solidFill>
                <a:effectLst/>
                <a:latin typeface="+mn-lt"/>
                <a:ea typeface="+mn-ea"/>
                <a:cs typeface="+mn-cs"/>
              </a:rPr>
              <a:t>But after you work with them for a while, you realize — they’re not actually paying you in 90 days. And they know that you’re not necessarily going to break off that relationship, and they’ve taken advantage of information asymmetry.</a:t>
            </a:r>
            <a:br>
              <a:rPr lang="en-GB" dirty="0"/>
            </a:br>
            <a:br>
              <a:rPr lang="en-GB" dirty="0"/>
            </a:br>
            <a:r>
              <a:rPr lang="en-GB" sz="1200" b="0" i="0" kern="1200" dirty="0">
                <a:solidFill>
                  <a:schemeClr val="tx1"/>
                </a:solidFill>
                <a:effectLst/>
                <a:latin typeface="+mn-lt"/>
                <a:ea typeface="+mn-ea"/>
                <a:cs typeface="+mn-cs"/>
              </a:rPr>
              <a:t>So, marketing researchers who study trust are interested in how buyers and sellers can think about all these questions, can navigate all these problems, to minimize these concerns about information asymmetry. And trust is one way that they can do that.</a:t>
            </a:r>
            <a:br>
              <a:rPr lang="en-GB" dirty="0"/>
            </a:br>
            <a:br>
              <a:rPr lang="en-GB" dirty="0"/>
            </a:br>
            <a:r>
              <a:rPr lang="en-GB" sz="1200" b="0" i="0" kern="1200" dirty="0">
                <a:solidFill>
                  <a:schemeClr val="tx1"/>
                </a:solidFill>
                <a:effectLst/>
                <a:latin typeface="+mn-lt"/>
                <a:ea typeface="+mn-ea"/>
                <a:cs typeface="+mn-cs"/>
              </a:rPr>
              <a:t>So, as you look across research that’s done by marketing researchers on trust, it comes really in two types. The first type is more psychological in orientation. This research looks at how people think or feel or attitudes towards trust, and how those attitudes towards trust influence their likelihood of exchange or keep them from wanting to exchange.</a:t>
            </a:r>
            <a:br>
              <a:rPr lang="en-GB" dirty="0"/>
            </a:br>
            <a:br>
              <a:rPr lang="en-GB" dirty="0"/>
            </a:br>
            <a:r>
              <a:rPr lang="en-GB" sz="1200" b="0" i="0" kern="1200" dirty="0">
                <a:solidFill>
                  <a:schemeClr val="tx1"/>
                </a:solidFill>
                <a:effectLst/>
                <a:latin typeface="+mn-lt"/>
                <a:ea typeface="+mn-ea"/>
                <a:cs typeface="+mn-cs"/>
              </a:rPr>
              <a:t>There is another group of research, or another area of research, where people take more of an economic perspective. And here, the focus is on the kinds of contracts or agreements or norms or expectations that buyers and sellers can bring to the exchange that keep people from taking advantage of information asymmetries and encourage them, or incentivize them, to live up to the expectations of the exchange.</a:t>
            </a:r>
            <a:br>
              <a:rPr lang="en-GB" dirty="0"/>
            </a:br>
            <a:br>
              <a:rPr lang="en-GB" dirty="0"/>
            </a:br>
            <a:r>
              <a:rPr lang="en-GB" sz="1200" b="0" i="0" kern="1200" dirty="0">
                <a:solidFill>
                  <a:schemeClr val="tx1"/>
                </a:solidFill>
                <a:effectLst/>
                <a:latin typeface="+mn-lt"/>
                <a:ea typeface="+mn-ea"/>
                <a:cs typeface="+mn-cs"/>
              </a:rPr>
              <a:t>So, what is trust? In marketing, we define trust in the way that many other disciplines define it — which is, it’s a willingness to depend on someone else to do something under conditions where they may not actually do the thing that you want them to do.</a:t>
            </a:r>
            <a:br>
              <a:rPr lang="en-GB" dirty="0"/>
            </a:br>
            <a:br>
              <a:rPr lang="en-GB" dirty="0"/>
            </a:br>
            <a:r>
              <a:rPr lang="en-GB" sz="1200" b="0" i="0" kern="1200" dirty="0">
                <a:solidFill>
                  <a:schemeClr val="tx1"/>
                </a:solidFill>
                <a:effectLst/>
                <a:latin typeface="+mn-lt"/>
                <a:ea typeface="+mn-ea"/>
                <a:cs typeface="+mn-cs"/>
              </a:rPr>
              <a:t>And marketers understand that willingness in terms of three dimensions — or three factors influence people’s willingness to depend on someone else to do something that they don’t necessarily have to do or they’re not required to do.</a:t>
            </a:r>
            <a:br>
              <a:rPr lang="en-GB" dirty="0"/>
            </a:br>
            <a:br>
              <a:rPr lang="en-GB" dirty="0"/>
            </a:br>
            <a:r>
              <a:rPr lang="en-GB" sz="1200" b="0" i="0" kern="1200" dirty="0">
                <a:solidFill>
                  <a:schemeClr val="tx1"/>
                </a:solidFill>
                <a:effectLst/>
                <a:latin typeface="+mn-lt"/>
                <a:ea typeface="+mn-ea"/>
                <a:cs typeface="+mn-cs"/>
              </a:rPr>
              <a:t>The first dimension, or the first influence, is competence, perceived competence: a belief that your exchange partner is competent to deliver the kinds of things that they’ve promised to do as part of the agreement.</a:t>
            </a:r>
            <a:br>
              <a:rPr lang="en-GB" dirty="0"/>
            </a:br>
            <a:br>
              <a:rPr lang="en-GB" dirty="0"/>
            </a:br>
            <a:r>
              <a:rPr lang="en-GB" sz="1200" b="0" i="0" kern="1200" dirty="0">
                <a:solidFill>
                  <a:schemeClr val="tx1"/>
                </a:solidFill>
                <a:effectLst/>
                <a:latin typeface="+mn-lt"/>
                <a:ea typeface="+mn-ea"/>
                <a:cs typeface="+mn-cs"/>
              </a:rPr>
              <a:t>The second dimension is honesty. It’s a belief that your exchange partner is going to tell the truth and keep their promises. The more you believe they’re honest, the more you trust them and the more the economic exchange is enhanced.</a:t>
            </a:r>
            <a:br>
              <a:rPr lang="en-GB" dirty="0"/>
            </a:br>
            <a:br>
              <a:rPr lang="en-GB" dirty="0"/>
            </a:br>
            <a:r>
              <a:rPr lang="en-GB" sz="1200" b="0" i="0" kern="1200" dirty="0">
                <a:solidFill>
                  <a:schemeClr val="tx1"/>
                </a:solidFill>
                <a:effectLst/>
                <a:latin typeface="+mn-lt"/>
                <a:ea typeface="+mn-ea"/>
                <a:cs typeface="+mn-cs"/>
              </a:rPr>
              <a:t>The last dimension of trust, or the last factor of trust, is benevolence. It’s a belief that your exchange partner will think about you at critical times in the exchange when they can use information asymmetry for their own benefit, and they’re willing to think about your needs and wants.</a:t>
            </a:r>
            <a:br>
              <a:rPr lang="en-GB" dirty="0"/>
            </a:br>
            <a:br>
              <a:rPr lang="en-GB" dirty="0"/>
            </a:br>
            <a:r>
              <a:rPr lang="en-GB" sz="1200" b="0" i="0" kern="1200" dirty="0">
                <a:solidFill>
                  <a:schemeClr val="tx1"/>
                </a:solidFill>
                <a:effectLst/>
                <a:latin typeface="+mn-lt"/>
                <a:ea typeface="+mn-ea"/>
                <a:cs typeface="+mn-cs"/>
              </a:rPr>
              <a:t>And they’re maybe even willing to make sacrifices because they know that making you happy in the exchange is part of making a successful exchange.</a:t>
            </a:r>
            <a:br>
              <a:rPr lang="en-GB" dirty="0"/>
            </a:br>
            <a:br>
              <a:rPr lang="en-GB" dirty="0"/>
            </a:br>
            <a:r>
              <a:rPr lang="en-GB" sz="1200" b="0" i="0" kern="1200" dirty="0">
                <a:solidFill>
                  <a:schemeClr val="tx1"/>
                </a:solidFill>
                <a:effectLst/>
                <a:latin typeface="+mn-lt"/>
                <a:ea typeface="+mn-ea"/>
                <a:cs typeface="+mn-cs"/>
              </a:rPr>
              <a:t>Now, these three dimensions are interrelated, but honesty and benevolence are particularly highly correlated, and it’s very hard to tease them apart because a benevolent partner is often thought to be honest, and an honest partner is often thought to be benevolent.</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Army Image – A culture of Trust</a:t>
            </a:r>
          </a:p>
          <a:p>
            <a:r>
              <a:rPr lang="en-GB" sz="1200" b="0" i="0" kern="1200" dirty="0">
                <a:solidFill>
                  <a:schemeClr val="tx1"/>
                </a:solidFill>
                <a:effectLst/>
                <a:latin typeface="+mn-lt"/>
                <a:ea typeface="+mn-ea"/>
                <a:cs typeface="+mn-cs"/>
              </a:rPr>
              <a:t>Currently within the Army, there is an understanding that trust is imperative for unit effectiveness and is a foundational element to mission command.</a:t>
            </a:r>
          </a:p>
          <a:p>
            <a:endParaRPr lang="en-GB" sz="1200" b="0" i="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The Army Profession</a:t>
            </a:r>
            <a:r>
              <a:rPr lang="en-GB" sz="1200" b="0" i="0" kern="1200" dirty="0">
                <a:solidFill>
                  <a:schemeClr val="tx1"/>
                </a:solidFill>
                <a:effectLst/>
                <a:latin typeface="+mn-lt"/>
                <a:ea typeface="+mn-ea"/>
                <a:cs typeface="+mn-cs"/>
              </a:rPr>
              <a:t> states “trust develops from demonstrated character, competence, and commitment”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Mutual trust at all levels of the Army results in cohesive units better suited to accomplish their goals. Soldiers trust that leaders at all levels of command will always make decisions based on their welfare and that a healthy balance will be struck between the consideration of their personal needs and the demands placed upon them to ensure mission success. Likewise, leaders at the top echelons of the Army trust that their junior leaders will accomplish the toughest missions and care for their Soldiers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ECECC3E-ED79-4946-8FB0-BC91252D72CB}" type="slidenum">
              <a:rPr lang="en-US" smtClean="0"/>
              <a:t>9</a:t>
            </a:fld>
            <a:endParaRPr lang="en-US" dirty="0"/>
          </a:p>
        </p:txBody>
      </p:sp>
    </p:spTree>
    <p:extLst>
      <p:ext uri="{BB962C8B-B14F-4D97-AF65-F5344CB8AC3E}">
        <p14:creationId xmlns:p14="http://schemas.microsoft.com/office/powerpoint/2010/main" val="5729536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factors make the above happen?</a:t>
            </a:r>
          </a:p>
          <a:p>
            <a:r>
              <a:rPr lang="en-US" dirty="0"/>
              <a:t>  </a:t>
            </a:r>
            <a:br>
              <a:rPr lang="en-US" dirty="0"/>
            </a:br>
            <a:r>
              <a:rPr lang="en-US" dirty="0"/>
              <a:t>What makes each party happy to participate in the transaction?</a:t>
            </a:r>
            <a:br>
              <a:rPr lang="en-US" dirty="0"/>
            </a:br>
            <a:br>
              <a:rPr lang="en-US" dirty="0"/>
            </a:br>
            <a:r>
              <a:rPr lang="en-US" dirty="0"/>
              <a:t>Very important to consider what factors might hinder the exchange (Trust – see later in presentation)</a:t>
            </a:r>
            <a:br>
              <a:rPr lang="en-US" dirty="0"/>
            </a:br>
            <a:br>
              <a:rPr lang="en-US" dirty="0"/>
            </a:br>
            <a:r>
              <a:rPr lang="en-US" dirty="0"/>
              <a:t>This constitutes the buyer seller relationship.</a:t>
            </a:r>
          </a:p>
        </p:txBody>
      </p:sp>
      <p:sp>
        <p:nvSpPr>
          <p:cNvPr id="4" name="Slide Number Placeholder 3"/>
          <p:cNvSpPr>
            <a:spLocks noGrp="1"/>
          </p:cNvSpPr>
          <p:nvPr>
            <p:ph type="sldNum" sz="quarter" idx="5"/>
          </p:nvPr>
        </p:nvSpPr>
        <p:spPr/>
        <p:txBody>
          <a:bodyPr/>
          <a:lstStyle/>
          <a:p>
            <a:fld id="{8ECECC3E-ED79-4946-8FB0-BC91252D72CB}" type="slidenum">
              <a:rPr lang="en-US" smtClean="0"/>
              <a:t>10</a:t>
            </a:fld>
            <a:endParaRPr lang="en-US" dirty="0"/>
          </a:p>
        </p:txBody>
      </p:sp>
    </p:spTree>
    <p:extLst>
      <p:ext uri="{BB962C8B-B14F-4D97-AF65-F5344CB8AC3E}">
        <p14:creationId xmlns:p14="http://schemas.microsoft.com/office/powerpoint/2010/main" val="12859562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50000"/>
              </a:spcBef>
              <a:buFontTx/>
              <a:buChar char="•"/>
            </a:pPr>
            <a:r>
              <a:rPr lang="en-GB" altLang="en-US" dirty="0"/>
              <a:t>A consumer purchase occurs as a response to a problem. Discuss the typical sorts of problems, </a:t>
            </a:r>
            <a:r>
              <a:rPr lang="en-GB" altLang="en-US" dirty="0" err="1"/>
              <a:t>ie</a:t>
            </a:r>
            <a:r>
              <a:rPr lang="en-GB" altLang="en-US" dirty="0"/>
              <a:t>, need milk to moving home or an organisation requiring new premises for new products,</a:t>
            </a:r>
          </a:p>
          <a:p>
            <a:pPr>
              <a:spcBef>
                <a:spcPct val="50000"/>
              </a:spcBef>
              <a:buFontTx/>
              <a:buChar char="•"/>
            </a:pPr>
            <a:endParaRPr lang="en-GB" altLang="en-US" dirty="0"/>
          </a:p>
          <a:p>
            <a:pPr>
              <a:spcBef>
                <a:spcPct val="50000"/>
              </a:spcBef>
              <a:buFontTx/>
              <a:buChar char="•"/>
            </a:pPr>
            <a:r>
              <a:rPr lang="en-GB" altLang="en-US" dirty="0"/>
              <a:t>Consumers go through a number of different steps in order to make a purchase. – As discussed previously; Problem/info search/Alternatives/Decision/Post purchase behaviour – the feeling of satisfaction and/or otherwise.</a:t>
            </a:r>
          </a:p>
          <a:p>
            <a:pPr>
              <a:spcBef>
                <a:spcPct val="50000"/>
              </a:spcBef>
              <a:buFontTx/>
              <a:buChar char="•"/>
            </a:pPr>
            <a:endParaRPr lang="en-GB" altLang="en-US" dirty="0"/>
          </a:p>
          <a:p>
            <a:pPr>
              <a:spcBef>
                <a:spcPct val="50000"/>
              </a:spcBef>
              <a:buFontTx/>
              <a:buChar char="•"/>
            </a:pPr>
            <a:r>
              <a:rPr lang="en-GB" altLang="en-US" dirty="0"/>
              <a:t>As  some purchases are more important than others, so the effort put into each decision to buy is different. –What this effort could be and how it is manifested/implemented.</a:t>
            </a:r>
          </a:p>
          <a:p>
            <a:endParaRPr lang="en-US" dirty="0"/>
          </a:p>
        </p:txBody>
      </p:sp>
      <p:sp>
        <p:nvSpPr>
          <p:cNvPr id="4" name="Slide Number Placeholder 3"/>
          <p:cNvSpPr>
            <a:spLocks noGrp="1"/>
          </p:cNvSpPr>
          <p:nvPr>
            <p:ph type="sldNum" sz="quarter" idx="5"/>
          </p:nvPr>
        </p:nvSpPr>
        <p:spPr/>
        <p:txBody>
          <a:bodyPr/>
          <a:lstStyle/>
          <a:p>
            <a:fld id="{2FF44FBC-463B-564F-AAF0-0FA9EDC1D767}" type="slidenum">
              <a:rPr lang="en-US" smtClean="0"/>
              <a:t>11</a:t>
            </a:fld>
            <a:endParaRPr lang="en-US"/>
          </a:p>
        </p:txBody>
      </p:sp>
    </p:spTree>
    <p:extLst>
      <p:ext uri="{BB962C8B-B14F-4D97-AF65-F5344CB8AC3E}">
        <p14:creationId xmlns:p14="http://schemas.microsoft.com/office/powerpoint/2010/main" val="2382135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Consumer decision making is often complicated and may involve a number of constructs.. Some researchers have suggested that consumers are ‘value driven’ A consumer’s perceived value may be seen as an expression of ‘an overall assessment of the utility of a product (or service) based on perceptions of what is received and what is given.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Low-involved consumers may use simple decision rules in arriving at attitudinal judgments. For instance, consumers simply may use one or more indicators (</a:t>
            </a:r>
            <a:r>
              <a:rPr lang="en-GB" sz="1200" b="0" i="0" kern="1200" dirty="0" err="1">
                <a:solidFill>
                  <a:schemeClr val="tx1"/>
                </a:solidFill>
                <a:effectLst/>
                <a:latin typeface="+mn-lt"/>
                <a:ea typeface="+mn-ea"/>
                <a:cs typeface="+mn-cs"/>
              </a:rPr>
              <a:t>eg</a:t>
            </a:r>
            <a:r>
              <a:rPr lang="en-GB" sz="1200" b="0" i="0" kern="1200" dirty="0">
                <a:solidFill>
                  <a:schemeClr val="tx1"/>
                </a:solidFill>
                <a:effectLst/>
                <a:latin typeface="+mn-lt"/>
                <a:ea typeface="+mn-ea"/>
                <a:cs typeface="+mn-cs"/>
              </a:rPr>
              <a:t> price) of the quality or the overall performance of a product. The behaviour of high-involved consumers may be analysed and described on the basis of the information processing perspective.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various perspectives on consumer decision making differ on several important dimensions. The value perspective emphasises situations in which consumers make value trade-offs, such as price versus quality in purchasing a food product. The construction of such trade-offs, however , may be difﬁcult and may involve uncertainties. For example, the consumer does not always have a clear picture of the quality of a food product that is offered in a supermarket. This problem of uncertainty is not explicitly dealt with within the value-perspective, which does not include suggestions on how consumers will reduce the risk that follows from not knowing the outcome (</a:t>
            </a:r>
            <a:r>
              <a:rPr lang="en-GB" sz="1200" b="0" i="0" kern="1200" dirty="0" err="1">
                <a:solidFill>
                  <a:schemeClr val="tx1"/>
                </a:solidFill>
                <a:effectLst/>
                <a:latin typeface="+mn-lt"/>
                <a:ea typeface="+mn-ea"/>
                <a:cs typeface="+mn-cs"/>
              </a:rPr>
              <a:t>eg</a:t>
            </a:r>
            <a:r>
              <a:rPr lang="en-GB" sz="1200" b="0" i="0" kern="1200" dirty="0">
                <a:solidFill>
                  <a:schemeClr val="tx1"/>
                </a:solidFill>
                <a:effectLst/>
                <a:latin typeface="+mn-lt"/>
                <a:ea typeface="+mn-ea"/>
                <a:cs typeface="+mn-cs"/>
              </a:rPr>
              <a:t> the quality of a food product) or the negative consequences (</a:t>
            </a:r>
            <a:r>
              <a:rPr lang="en-GB" sz="1200" b="0" i="0" kern="1200" dirty="0" err="1">
                <a:solidFill>
                  <a:schemeClr val="tx1"/>
                </a:solidFill>
                <a:effectLst/>
                <a:latin typeface="+mn-lt"/>
                <a:ea typeface="+mn-ea"/>
                <a:cs typeface="+mn-cs"/>
              </a:rPr>
              <a:t>eg</a:t>
            </a:r>
            <a:r>
              <a:rPr lang="en-GB" sz="1200" b="0" i="0" kern="1200" dirty="0">
                <a:solidFill>
                  <a:schemeClr val="tx1"/>
                </a:solidFill>
                <a:effectLst/>
                <a:latin typeface="+mn-lt"/>
                <a:ea typeface="+mn-ea"/>
                <a:cs typeface="+mn-cs"/>
              </a:rPr>
              <a:t> ‘will a low-quality food product harm my health?’) of carrying out a certain decision.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FF44FBC-463B-564F-AAF0-0FA9EDC1D767}" type="slidenum">
              <a:rPr lang="en-US" smtClean="0"/>
              <a:t>12</a:t>
            </a:fld>
            <a:endParaRPr lang="en-US"/>
          </a:p>
        </p:txBody>
      </p:sp>
    </p:spTree>
    <p:extLst>
      <p:ext uri="{BB962C8B-B14F-4D97-AF65-F5344CB8AC3E}">
        <p14:creationId xmlns:p14="http://schemas.microsoft.com/office/powerpoint/2010/main" val="24875316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framework includes variable [strength] links between basic constructs related to consumer decision making: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consumer involvement,</a:t>
            </a:r>
          </a:p>
          <a:p>
            <a:r>
              <a:rPr lang="en-GB" sz="1200" b="0" i="0" kern="1200" dirty="0">
                <a:solidFill>
                  <a:schemeClr val="tx1"/>
                </a:solidFill>
                <a:effectLst/>
                <a:latin typeface="+mn-lt"/>
                <a:ea typeface="+mn-ea"/>
                <a:cs typeface="+mn-cs"/>
              </a:rPr>
              <a:t>consumer perceptions of price &amp; quality, </a:t>
            </a:r>
          </a:p>
          <a:p>
            <a:r>
              <a:rPr lang="en-GB" sz="1200" b="0" i="0" kern="1200" dirty="0">
                <a:solidFill>
                  <a:schemeClr val="tx1"/>
                </a:solidFill>
                <a:effectLst/>
                <a:latin typeface="+mn-lt"/>
                <a:ea typeface="+mn-ea"/>
                <a:cs typeface="+mn-cs"/>
              </a:rPr>
              <a:t>emotional response, </a:t>
            </a:r>
          </a:p>
          <a:p>
            <a:r>
              <a:rPr lang="en-GB" sz="1200" b="0" i="0" kern="1200" dirty="0">
                <a:solidFill>
                  <a:schemeClr val="tx1"/>
                </a:solidFill>
                <a:effectLst/>
                <a:latin typeface="+mn-lt"/>
                <a:ea typeface="+mn-ea"/>
                <a:cs typeface="+mn-cs"/>
              </a:rPr>
              <a:t>attitude</a:t>
            </a:r>
          </a:p>
          <a:p>
            <a:r>
              <a:rPr lang="en-GB" sz="1200" b="0" i="0" kern="1200" dirty="0">
                <a:solidFill>
                  <a:schemeClr val="tx1"/>
                </a:solidFill>
                <a:effectLst/>
                <a:latin typeface="+mn-lt"/>
                <a:ea typeface="+mn-ea"/>
                <a:cs typeface="+mn-cs"/>
              </a:rPr>
              <a:t>purchase intention.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framework links between various individual-oriented constructs derived from different perspectives on consumer behaviour and</a:t>
            </a:r>
          </a:p>
          <a:p>
            <a:r>
              <a:rPr lang="en-GB" sz="1200" b="0" i="0" kern="1200" dirty="0">
                <a:solidFill>
                  <a:schemeClr val="tx1"/>
                </a:solidFill>
                <a:effectLst/>
                <a:latin typeface="+mn-lt"/>
                <a:ea typeface="+mn-ea"/>
                <a:cs typeface="+mn-cs"/>
              </a:rPr>
              <a:t>decision making. Some of these links (</a:t>
            </a:r>
            <a:r>
              <a:rPr lang="en-GB" sz="1200" b="0" i="0" kern="1200" dirty="0" err="1">
                <a:solidFill>
                  <a:schemeClr val="tx1"/>
                </a:solidFill>
                <a:effectLst/>
                <a:latin typeface="+mn-lt"/>
                <a:ea typeface="+mn-ea"/>
                <a:cs typeface="+mn-cs"/>
              </a:rPr>
              <a:t>egthat</a:t>
            </a:r>
            <a:r>
              <a:rPr lang="en-GB" sz="1200" b="0" i="0" kern="1200" dirty="0">
                <a:solidFill>
                  <a:schemeClr val="tx1"/>
                </a:solidFill>
                <a:effectLst/>
                <a:latin typeface="+mn-lt"/>
                <a:ea typeface="+mn-ea"/>
                <a:cs typeface="+mn-cs"/>
              </a:rPr>
              <a:t> between involvement and emotion) are not included very often in well- known decision-making models.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Non-evaluative affective component (emotional response) and an evaluative affective component (the affective component of attitude) have been included in the framework. </a:t>
            </a:r>
          </a:p>
        </p:txBody>
      </p:sp>
      <p:sp>
        <p:nvSpPr>
          <p:cNvPr id="4" name="Slide Number Placeholder 3"/>
          <p:cNvSpPr>
            <a:spLocks noGrp="1"/>
          </p:cNvSpPr>
          <p:nvPr>
            <p:ph type="sldNum" sz="quarter" idx="5"/>
          </p:nvPr>
        </p:nvSpPr>
        <p:spPr/>
        <p:txBody>
          <a:bodyPr/>
          <a:lstStyle/>
          <a:p>
            <a:fld id="{2FF44FBC-463B-564F-AAF0-0FA9EDC1D767}" type="slidenum">
              <a:rPr lang="en-US" smtClean="0"/>
              <a:t>13</a:t>
            </a:fld>
            <a:endParaRPr lang="en-US"/>
          </a:p>
        </p:txBody>
      </p:sp>
    </p:spTree>
    <p:extLst>
      <p:ext uri="{BB962C8B-B14F-4D97-AF65-F5344CB8AC3E}">
        <p14:creationId xmlns:p14="http://schemas.microsoft.com/office/powerpoint/2010/main" val="9881098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1. Problem/Need Recognition</a:t>
            </a:r>
          </a:p>
          <a:p>
            <a:r>
              <a:rPr lang="en-GB" sz="1200" b="0" i="0" kern="1200" dirty="0">
                <a:solidFill>
                  <a:schemeClr val="tx1"/>
                </a:solidFill>
                <a:effectLst/>
                <a:latin typeface="+mn-lt"/>
                <a:ea typeface="+mn-ea"/>
                <a:cs typeface="+mn-cs"/>
              </a:rPr>
              <a:t>The consumer recognises a problem or need that could be satisfied by a product or service in the market.</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Problem Recognition is the first stage of the buyer decision process.</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At this stage, the consumer recognises a need or problem. The buyer feels a difference between actual state and some desired state, </a:t>
            </a:r>
            <a:r>
              <a:rPr lang="en-GB" sz="1200" b="0" i="0" kern="1200" dirty="0" err="1">
                <a:solidFill>
                  <a:schemeClr val="tx1"/>
                </a:solidFill>
                <a:effectLst/>
                <a:latin typeface="+mn-lt"/>
                <a:ea typeface="+mn-ea"/>
                <a:cs typeface="+mn-cs"/>
              </a:rPr>
              <a:t>ie</a:t>
            </a:r>
            <a:r>
              <a:rPr lang="en-GB" sz="1200" b="0" i="0" kern="1200" dirty="0">
                <a:solidFill>
                  <a:schemeClr val="tx1"/>
                </a:solidFill>
                <a:effectLst/>
                <a:latin typeface="+mn-lt"/>
                <a:ea typeface="+mn-ea"/>
                <a:cs typeface="+mn-cs"/>
              </a:rPr>
              <a:t>, “I’m hungry, I need food.”</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NB: The need may have been triggered by internal stimuli (such as hunger or thirst) or external stimuli (such as advertising or word of mouth).</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2. Information Search</a:t>
            </a:r>
          </a:p>
          <a:p>
            <a:r>
              <a:rPr lang="en-GB" sz="1200" b="0" i="0" kern="1200" dirty="0">
                <a:solidFill>
                  <a:schemeClr val="tx1"/>
                </a:solidFill>
                <a:effectLst/>
                <a:latin typeface="+mn-lt"/>
                <a:ea typeface="+mn-ea"/>
                <a:cs typeface="+mn-cs"/>
              </a:rPr>
              <a:t>Once the need is recognised, consumer seeks more information and moves into the </a:t>
            </a:r>
            <a:r>
              <a:rPr lang="en-GB" sz="1200" b="1" i="0" kern="1200" dirty="0">
                <a:solidFill>
                  <a:schemeClr val="tx1"/>
                </a:solidFill>
                <a:effectLst/>
                <a:latin typeface="+mn-lt"/>
                <a:ea typeface="+mn-ea"/>
                <a:cs typeface="+mn-cs"/>
              </a:rPr>
              <a:t>information search stage</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After the recognition of needs, consumers attempt/aim to find goods to satisfy the needs. They search for information about the goods they want.</a:t>
            </a:r>
          </a:p>
          <a:p>
            <a:r>
              <a:rPr lang="en-GB" sz="1200" b="0" i="0" kern="1200" dirty="0">
                <a:solidFill>
                  <a:schemeClr val="tx1"/>
                </a:solidFill>
                <a:effectLst/>
                <a:latin typeface="+mn-lt"/>
                <a:ea typeface="+mn-ea"/>
                <a:cs typeface="+mn-cs"/>
              </a:rPr>
              <a:t>Consumers can get information about goods from different sources.</a:t>
            </a:r>
          </a:p>
          <a:p>
            <a:r>
              <a:rPr lang="en-GB" sz="1200" b="1" i="0" kern="1200" dirty="0">
                <a:solidFill>
                  <a:schemeClr val="tx1"/>
                </a:solidFill>
                <a:effectLst/>
                <a:latin typeface="+mn-lt"/>
                <a:ea typeface="+mn-ea"/>
                <a:cs typeface="+mn-cs"/>
              </a:rPr>
              <a:t>Personal sources:</a:t>
            </a:r>
            <a:r>
              <a:rPr lang="en-GB" sz="1200" b="0" i="0" kern="1200" dirty="0">
                <a:solidFill>
                  <a:schemeClr val="tx1"/>
                </a:solidFill>
                <a:effectLst/>
                <a:latin typeface="+mn-lt"/>
                <a:ea typeface="+mn-ea"/>
                <a:cs typeface="+mn-cs"/>
              </a:rPr>
              <a:t> family, friends, neighbours, acquaintance, etc.</a:t>
            </a:r>
          </a:p>
          <a:p>
            <a:r>
              <a:rPr lang="en-GB" sz="1200" b="1" i="0" kern="1200" dirty="0">
                <a:solidFill>
                  <a:schemeClr val="tx1"/>
                </a:solidFill>
                <a:effectLst/>
                <a:latin typeface="+mn-lt"/>
                <a:ea typeface="+mn-ea"/>
                <a:cs typeface="+mn-cs"/>
              </a:rPr>
              <a:t>Commercial source:</a:t>
            </a:r>
            <a:r>
              <a:rPr lang="en-GB" sz="1200" b="0" i="0" kern="1200" dirty="0">
                <a:solidFill>
                  <a:schemeClr val="tx1"/>
                </a:solidFill>
                <a:effectLst/>
                <a:latin typeface="+mn-lt"/>
                <a:ea typeface="+mn-ea"/>
                <a:cs typeface="+mn-cs"/>
              </a:rPr>
              <a:t> advertising, salespeople, dealers, packaging, display, etc.</a:t>
            </a:r>
          </a:p>
          <a:p>
            <a:r>
              <a:rPr lang="en-GB" sz="1200" b="1" i="0" kern="1200" dirty="0">
                <a:solidFill>
                  <a:schemeClr val="tx1"/>
                </a:solidFill>
                <a:effectLst/>
                <a:latin typeface="+mn-lt"/>
                <a:ea typeface="+mn-ea"/>
                <a:cs typeface="+mn-cs"/>
              </a:rPr>
              <a:t>Public sources:</a:t>
            </a:r>
            <a:r>
              <a:rPr lang="en-GB" sz="1200" b="0" i="0" kern="1200" dirty="0">
                <a:solidFill>
                  <a:schemeClr val="tx1"/>
                </a:solidFill>
                <a:effectLst/>
                <a:latin typeface="+mn-lt"/>
                <a:ea typeface="+mn-ea"/>
                <a:cs typeface="+mn-cs"/>
              </a:rPr>
              <a:t> mass media, consumer rating organizations, etc. they also become confidential to provide information.</a:t>
            </a:r>
          </a:p>
          <a:p>
            <a:r>
              <a:rPr lang="en-GB" sz="1200" b="1" i="0" kern="1200" dirty="0">
                <a:solidFill>
                  <a:schemeClr val="tx1"/>
                </a:solidFill>
                <a:effectLst/>
                <a:latin typeface="+mn-lt"/>
                <a:ea typeface="+mn-ea"/>
                <a:cs typeface="+mn-cs"/>
              </a:rPr>
              <a:t>Experimental sources:</a:t>
            </a:r>
            <a:r>
              <a:rPr lang="en-GB" sz="1200" b="0" i="0" kern="1200" dirty="0">
                <a:solidFill>
                  <a:schemeClr val="tx1"/>
                </a:solidFill>
                <a:effectLst/>
                <a:latin typeface="+mn-lt"/>
                <a:ea typeface="+mn-ea"/>
                <a:cs typeface="+mn-cs"/>
              </a:rPr>
              <a:t> handling, examining, using, etc. Such information becomes decisive and confidential.</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3. Evaluation of Alternatives</a:t>
            </a:r>
          </a:p>
          <a:p>
            <a:r>
              <a:rPr lang="en-GB" sz="1200" b="0" i="0" kern="1200" dirty="0">
                <a:solidFill>
                  <a:schemeClr val="tx1"/>
                </a:solidFill>
                <a:effectLst/>
                <a:latin typeface="+mn-lt"/>
                <a:ea typeface="+mn-ea"/>
                <a:cs typeface="+mn-cs"/>
              </a:rPr>
              <a:t>With the information in hand, the consumers proceed to alternative evaluation, during which the information is used to evaluate” brands in the choice set.  Alternatives evaluation is the third stage of the buying process. Various points of information collected from different sources are used in evaluating different alternatives and their attractiveness.</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NB: While evaluating goods and services, different consumers use different bases.</a:t>
            </a:r>
          </a:p>
          <a:p>
            <a:r>
              <a:rPr lang="en-GB" sz="1200" b="0" i="0" kern="1200" dirty="0">
                <a:solidFill>
                  <a:schemeClr val="tx1"/>
                </a:solidFill>
                <a:effectLst/>
                <a:latin typeface="+mn-lt"/>
                <a:ea typeface="+mn-ea"/>
                <a:cs typeface="+mn-cs"/>
              </a:rPr>
              <a:t>Generally, the consumers evaluate the alternatives on the basis of attributes of the product, the degree of importance, belief in the brand, satisfaction, etc. to choose correctly.</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4. Purchase Decision</a:t>
            </a:r>
          </a:p>
          <a:p>
            <a:r>
              <a:rPr lang="en-GB" sz="1200" b="0" i="0" kern="1200" dirty="0">
                <a:solidFill>
                  <a:schemeClr val="tx1"/>
                </a:solidFill>
                <a:effectLst/>
                <a:latin typeface="+mn-lt"/>
                <a:ea typeface="+mn-ea"/>
                <a:cs typeface="+mn-cs"/>
              </a:rPr>
              <a:t>After alternatives are evaluated, the decision to purchase products and services is made. The decision is influenced by others’ attitudes and situational factors.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5. Post-Purchase Evaluation</a:t>
            </a:r>
          </a:p>
          <a:p>
            <a:r>
              <a:rPr lang="en-GB" sz="1200" b="0" i="0" kern="1200" dirty="0">
                <a:solidFill>
                  <a:schemeClr val="tx1"/>
                </a:solidFill>
                <a:effectLst/>
                <a:latin typeface="+mn-lt"/>
                <a:ea typeface="+mn-ea"/>
                <a:cs typeface="+mn-cs"/>
              </a:rPr>
              <a:t>In the final stage of the buyer decision process, post-purchase behaviour, consumers take action based on satisfaction or dissatisfaction.</a:t>
            </a:r>
          </a:p>
          <a:p>
            <a:r>
              <a:rPr lang="en-GB" sz="1200" b="0" i="0" kern="1200" dirty="0">
                <a:solidFill>
                  <a:schemeClr val="tx1"/>
                </a:solidFill>
                <a:effectLst/>
                <a:latin typeface="+mn-lt"/>
                <a:ea typeface="+mn-ea"/>
                <a:cs typeface="+mn-cs"/>
              </a:rPr>
              <a:t>In this stage, the consumer determines if they are satisfied or dissatisfied with the purchasing outcome.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This is termed cognitive dissonance, </a:t>
            </a:r>
            <a:r>
              <a:rPr lang="en-GB" sz="1200" b="0" i="0" kern="1200" dirty="0" err="1">
                <a:solidFill>
                  <a:schemeClr val="tx1"/>
                </a:solidFill>
                <a:effectLst/>
                <a:latin typeface="+mn-lt"/>
                <a:ea typeface="+mn-ea"/>
                <a:cs typeface="+mn-cs"/>
              </a:rPr>
              <a:t>ie</a:t>
            </a:r>
            <a:r>
              <a:rPr lang="en-GB" sz="1200" b="0" i="0" kern="1200" dirty="0">
                <a:solidFill>
                  <a:schemeClr val="tx1"/>
                </a:solidFill>
                <a:effectLst/>
                <a:latin typeface="+mn-lt"/>
                <a:ea typeface="+mn-ea"/>
                <a:cs typeface="+mn-cs"/>
              </a:rPr>
              <a:t>, “Did I make the right decision.”</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Alternatively:</a:t>
            </a:r>
          </a:p>
          <a:p>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altLang="en-US" sz="1200" b="1" dirty="0"/>
              <a:t>Problem recognition</a:t>
            </a:r>
            <a:r>
              <a:rPr lang="en-GB" altLang="en-US" sz="1200" dirty="0"/>
              <a:t> - occurs whenever consumers see a significant difference between current state of affairs and some desired ideal state.</a:t>
            </a:r>
          </a:p>
          <a:p>
            <a:pPr marL="171450" indent="-171450">
              <a:buFont typeface="Arial" panose="020B0604020202020204" pitchFamily="34" charset="0"/>
              <a:buChar char="•"/>
            </a:pPr>
            <a:r>
              <a:rPr lang="en-GB" altLang="en-US" sz="1200" b="1" dirty="0"/>
              <a:t>Information search</a:t>
            </a:r>
            <a:r>
              <a:rPr lang="en-GB" altLang="en-US" sz="1200" dirty="0"/>
              <a:t> - consumers survey their environment for appropriate data to make a reasonable decision.</a:t>
            </a:r>
          </a:p>
          <a:p>
            <a:pPr marL="171450" indent="-171450">
              <a:buFont typeface="Arial" panose="020B0604020202020204" pitchFamily="34" charset="0"/>
              <a:buChar char="•"/>
            </a:pPr>
            <a:r>
              <a:rPr lang="en-GB" altLang="en-US" sz="1200" b="1" dirty="0"/>
              <a:t>Evaluation of alternatives</a:t>
            </a:r>
            <a:r>
              <a:rPr lang="en-GB" altLang="en-US" sz="1200" dirty="0"/>
              <a:t> - where alternatives are identified, categorised and compared against evaluative criteria.</a:t>
            </a:r>
          </a:p>
          <a:p>
            <a:pPr marL="171450" indent="-171450">
              <a:buFont typeface="Arial" panose="020B0604020202020204" pitchFamily="34" charset="0"/>
              <a:buChar char="•"/>
            </a:pPr>
            <a:r>
              <a:rPr lang="en-GB" altLang="en-US" sz="1200" b="1" dirty="0"/>
              <a:t>Product choice -</a:t>
            </a:r>
            <a:r>
              <a:rPr lang="en-GB" altLang="en-US" sz="1200" dirty="0"/>
              <a:t> against non compensatory or compensatory decision rules.</a:t>
            </a:r>
          </a:p>
          <a:p>
            <a:pPr marL="171450" indent="-171450">
              <a:buFont typeface="Arial" panose="020B0604020202020204" pitchFamily="34" charset="0"/>
              <a:buChar char="•"/>
            </a:pPr>
            <a:r>
              <a:rPr lang="en-GB" altLang="en-US" sz="1200" b="1" dirty="0"/>
              <a:t>Outcomes </a:t>
            </a:r>
            <a:r>
              <a:rPr lang="en-GB" altLang="en-US" sz="1200" dirty="0"/>
              <a:t>- does product satisfy consumers needs and wants.</a:t>
            </a:r>
            <a:endParaRPr lang="en-GB" altLang="en-US" sz="1200" dirty="0">
              <a:latin typeface="Times New Roman" pitchFamily="18" charset="0"/>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ECECC3E-ED79-4946-8FB0-BC91252D72CB}" type="slidenum">
              <a:rPr lang="en-US" smtClean="0"/>
              <a:t>14</a:t>
            </a:fld>
            <a:endParaRPr lang="en-US"/>
          </a:p>
        </p:txBody>
      </p:sp>
    </p:spTree>
    <p:extLst>
      <p:ext uri="{BB962C8B-B14F-4D97-AF65-F5344CB8AC3E}">
        <p14:creationId xmlns:p14="http://schemas.microsoft.com/office/powerpoint/2010/main" val="511573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Sales process SPIN</a:t>
            </a:r>
          </a:p>
        </p:txBody>
      </p:sp>
      <p:sp>
        <p:nvSpPr>
          <p:cNvPr id="4" name="Slide Number Placeholder 3"/>
          <p:cNvSpPr>
            <a:spLocks noGrp="1"/>
          </p:cNvSpPr>
          <p:nvPr>
            <p:ph type="sldNum" sz="quarter" idx="5"/>
          </p:nvPr>
        </p:nvSpPr>
        <p:spPr/>
        <p:txBody>
          <a:bodyPr/>
          <a:lstStyle/>
          <a:p>
            <a:fld id="{2FF44FBC-463B-564F-AAF0-0FA9EDC1D767}" type="slidenum">
              <a:rPr lang="en-US" smtClean="0"/>
              <a:t>15</a:t>
            </a:fld>
            <a:endParaRPr lang="en-US"/>
          </a:p>
        </p:txBody>
      </p:sp>
    </p:spTree>
    <p:extLst>
      <p:ext uri="{BB962C8B-B14F-4D97-AF65-F5344CB8AC3E}">
        <p14:creationId xmlns:p14="http://schemas.microsoft.com/office/powerpoint/2010/main" val="11441669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50000"/>
              </a:spcBef>
            </a:pPr>
            <a:r>
              <a:rPr lang="en-GB" altLang="en-US" sz="1600" b="1" dirty="0"/>
              <a:t>The economics of information</a:t>
            </a:r>
          </a:p>
          <a:p>
            <a:pPr algn="l">
              <a:spcBef>
                <a:spcPct val="50000"/>
              </a:spcBef>
            </a:pPr>
            <a:endParaRPr lang="en-GB" altLang="en-US" sz="1600" b="1" dirty="0"/>
          </a:p>
          <a:p>
            <a:pPr algn="l">
              <a:spcBef>
                <a:spcPct val="50000"/>
              </a:spcBef>
            </a:pPr>
            <a:r>
              <a:rPr lang="en-GB" altLang="en-US" sz="1200" dirty="0"/>
              <a:t>Consumers will put themselves out to gather the information providing it is not too onerous or time consuming.</a:t>
            </a:r>
          </a:p>
          <a:p>
            <a:pPr algn="l">
              <a:spcBef>
                <a:spcPct val="50000"/>
              </a:spcBef>
            </a:pPr>
            <a:endParaRPr lang="en-GB" altLang="en-US" sz="1200" dirty="0"/>
          </a:p>
          <a:p>
            <a:pPr algn="l">
              <a:spcBef>
                <a:spcPct val="50000"/>
              </a:spcBef>
            </a:pPr>
            <a:r>
              <a:rPr lang="en-GB" altLang="en-US" sz="1200" dirty="0"/>
              <a:t>The amount of external search for most products (not clothing though) is surprisingly small, even when additional searches would benefit consumers.</a:t>
            </a:r>
          </a:p>
          <a:p>
            <a:pPr algn="l">
              <a:spcBef>
                <a:spcPct val="50000"/>
              </a:spcBef>
            </a:pPr>
            <a:endParaRPr lang="en-GB" altLang="en-US" sz="1200" dirty="0"/>
          </a:p>
          <a:p>
            <a:pPr algn="l">
              <a:spcBef>
                <a:spcPct val="50000"/>
              </a:spcBef>
            </a:pPr>
            <a:r>
              <a:rPr lang="en-GB" altLang="en-US" sz="1200" dirty="0"/>
              <a:t>As a general rule search activity is greater when the purchase is important, there is a need to learn about the purchase or when the relevant information is easily obtained and utilised.</a:t>
            </a:r>
          </a:p>
          <a:p>
            <a:pPr algn="l">
              <a:spcBef>
                <a:spcPct val="50000"/>
              </a:spcBef>
            </a:pPr>
            <a:endParaRPr lang="en-GB" altLang="en-US" sz="1600" b="1" dirty="0"/>
          </a:p>
          <a:p>
            <a:pPr algn="l">
              <a:spcBef>
                <a:spcPct val="50000"/>
              </a:spcBef>
            </a:pPr>
            <a:endParaRPr lang="en-GB" altLang="en-US" sz="1600" b="1" dirty="0"/>
          </a:p>
          <a:p>
            <a:endParaRPr lang="en-US" dirty="0"/>
          </a:p>
        </p:txBody>
      </p:sp>
      <p:sp>
        <p:nvSpPr>
          <p:cNvPr id="4" name="Slide Number Placeholder 3"/>
          <p:cNvSpPr>
            <a:spLocks noGrp="1"/>
          </p:cNvSpPr>
          <p:nvPr>
            <p:ph type="sldNum" sz="quarter" idx="5"/>
          </p:nvPr>
        </p:nvSpPr>
        <p:spPr/>
        <p:txBody>
          <a:bodyPr/>
          <a:lstStyle/>
          <a:p>
            <a:fld id="{2FF44FBC-463B-564F-AAF0-0FA9EDC1D767}" type="slidenum">
              <a:rPr lang="en-US" smtClean="0"/>
              <a:t>16</a:t>
            </a:fld>
            <a:endParaRPr lang="en-US"/>
          </a:p>
        </p:txBody>
      </p:sp>
    </p:spTree>
    <p:extLst>
      <p:ext uri="{BB962C8B-B14F-4D97-AF65-F5344CB8AC3E}">
        <p14:creationId xmlns:p14="http://schemas.microsoft.com/office/powerpoint/2010/main" val="8707973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50000"/>
              </a:spcBef>
            </a:pPr>
            <a:r>
              <a:rPr lang="en-GB" altLang="en-US" sz="1600" b="1" dirty="0"/>
              <a:t>Heuristics:</a:t>
            </a:r>
          </a:p>
          <a:p>
            <a:pPr algn="l">
              <a:spcBef>
                <a:spcPct val="50000"/>
              </a:spcBef>
            </a:pPr>
            <a:r>
              <a:rPr lang="en-GB" altLang="en-US" sz="1200" dirty="0"/>
              <a:t>Mental rule of thumbs that are used to simplify decision-making and lead to speedy decisions.</a:t>
            </a:r>
          </a:p>
          <a:p>
            <a:pPr algn="l">
              <a:spcBef>
                <a:spcPct val="50000"/>
              </a:spcBef>
            </a:pPr>
            <a:r>
              <a:rPr lang="en-GB" altLang="en-US" sz="1200" dirty="0"/>
              <a:t>Shortcuts include - relying on a product signal, relying n well known brand names as a signal of quality and believing market beliefs. </a:t>
            </a:r>
          </a:p>
          <a:p>
            <a:pPr algn="l">
              <a:spcBef>
                <a:spcPct val="50000"/>
              </a:spcBef>
            </a:pPr>
            <a:r>
              <a:rPr lang="en-GB" altLang="en-US" sz="1200" dirty="0"/>
              <a:t>When a brand is consistently purchased over time, this pattern may be due to true brand identity or inertia because it is the easiest thing to do.</a:t>
            </a:r>
          </a:p>
          <a:p>
            <a:pPr algn="l">
              <a:spcBef>
                <a:spcPct val="50000"/>
              </a:spcBef>
            </a:pPr>
            <a:endParaRPr lang="en-GB" altLang="en-US" sz="1200" dirty="0"/>
          </a:p>
          <a:p>
            <a:pPr algn="l">
              <a:spcBef>
                <a:spcPct val="50000"/>
              </a:spcBef>
            </a:pPr>
            <a:endParaRPr lang="en-GB" altLang="en-US" sz="1200" dirty="0"/>
          </a:p>
          <a:p>
            <a:pPr algn="l">
              <a:spcBef>
                <a:spcPct val="50000"/>
              </a:spcBef>
            </a:pPr>
            <a:r>
              <a:rPr lang="en-GB" sz="1200" b="0" i="0" kern="1200" dirty="0">
                <a:solidFill>
                  <a:schemeClr val="tx1"/>
                </a:solidFill>
                <a:effectLst/>
                <a:latin typeface="+mn-lt"/>
                <a:ea typeface="+mn-ea"/>
                <a:cs typeface="+mn-cs"/>
              </a:rPr>
              <a:t>Heuristics are generally a helpful tool in saving us from decision fatigue. However, our biases can greatly skew the information we process and choose to act on.</a:t>
            </a:r>
            <a:endParaRPr lang="en-GB" altLang="en-US" sz="1200" i="0" dirty="0"/>
          </a:p>
          <a:p>
            <a:endParaRPr lang="en-US" dirty="0"/>
          </a:p>
          <a:p>
            <a:endParaRPr lang="en-US" dirty="0"/>
          </a:p>
          <a:p>
            <a:pPr fontAlgn="base"/>
            <a:r>
              <a:rPr lang="en-GB" sz="1200" b="0" i="0" kern="1200" dirty="0">
                <a:solidFill>
                  <a:schemeClr val="tx1"/>
                </a:solidFill>
                <a:effectLst/>
                <a:latin typeface="+mn-lt"/>
                <a:ea typeface="+mn-ea"/>
                <a:cs typeface="+mn-cs"/>
              </a:rPr>
              <a:t>1. </a:t>
            </a:r>
            <a:r>
              <a:rPr lang="en-GB" sz="1200" b="1" i="0" kern="1200" dirty="0">
                <a:solidFill>
                  <a:schemeClr val="tx1"/>
                </a:solidFill>
                <a:effectLst/>
                <a:latin typeface="+mn-lt"/>
                <a:ea typeface="+mn-ea"/>
                <a:cs typeface="+mn-cs"/>
              </a:rPr>
              <a:t>Pause - </a:t>
            </a:r>
            <a:r>
              <a:rPr lang="en-GB" sz="1200" b="0" i="0" kern="1200" dirty="0">
                <a:solidFill>
                  <a:schemeClr val="tx1"/>
                </a:solidFill>
                <a:effectLst/>
                <a:latin typeface="+mn-lt"/>
                <a:ea typeface="+mn-ea"/>
                <a:cs typeface="+mn-cs"/>
              </a:rPr>
              <a:t>Don’t act. Wait for the feelings and thoughts to slow.</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2. </a:t>
            </a:r>
            <a:r>
              <a:rPr lang="en-GB" sz="1200" b="1" i="0" kern="1200" dirty="0">
                <a:solidFill>
                  <a:schemeClr val="tx1"/>
                </a:solidFill>
                <a:effectLst/>
                <a:latin typeface="+mn-lt"/>
                <a:ea typeface="+mn-ea"/>
                <a:cs typeface="+mn-cs"/>
              </a:rPr>
              <a:t>Emotion - </a:t>
            </a:r>
            <a:r>
              <a:rPr lang="en-GB" sz="1200" b="0" i="0" kern="1200" dirty="0">
                <a:solidFill>
                  <a:schemeClr val="tx1"/>
                </a:solidFill>
                <a:effectLst/>
                <a:latin typeface="+mn-lt"/>
                <a:ea typeface="+mn-ea"/>
                <a:cs typeface="+mn-cs"/>
              </a:rPr>
              <a:t> Is there bias at play?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3. </a:t>
            </a:r>
            <a:r>
              <a:rPr lang="en-GB" sz="1200" b="1" i="0" kern="1200" dirty="0">
                <a:solidFill>
                  <a:schemeClr val="tx1"/>
                </a:solidFill>
                <a:effectLst/>
                <a:latin typeface="+mn-lt"/>
                <a:ea typeface="+mn-ea"/>
                <a:cs typeface="+mn-cs"/>
              </a:rPr>
              <a:t>Play Devil’s Advocate</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What other choices available? How would that play out? Consider all the alternatives.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4. </a:t>
            </a:r>
            <a:r>
              <a:rPr lang="en-GB" sz="1200" b="1" i="0" kern="1200" dirty="0">
                <a:solidFill>
                  <a:schemeClr val="tx1"/>
                </a:solidFill>
                <a:effectLst/>
                <a:latin typeface="+mn-lt"/>
                <a:ea typeface="+mn-ea"/>
                <a:cs typeface="+mn-cs"/>
              </a:rPr>
              <a:t>Act - </a:t>
            </a:r>
            <a:r>
              <a:rPr lang="en-GB" sz="1200" b="0" i="0" kern="1200" dirty="0">
                <a:solidFill>
                  <a:schemeClr val="tx1"/>
                </a:solidFill>
                <a:effectLst/>
                <a:latin typeface="+mn-lt"/>
                <a:ea typeface="+mn-ea"/>
                <a:cs typeface="+mn-cs"/>
              </a:rPr>
              <a:t>Critically assess the information, take emotion out of the situation, consider all conclusions. </a:t>
            </a:r>
          </a:p>
          <a:p>
            <a:pPr fontAlgn="base"/>
            <a:r>
              <a:rPr lang="en-GB" sz="1200" b="0" i="0" kern="1200" dirty="0">
                <a:solidFill>
                  <a:schemeClr val="tx1"/>
                </a:solidFill>
                <a:effectLst/>
                <a:latin typeface="+mn-lt"/>
                <a:ea typeface="+mn-ea"/>
                <a:cs typeface="+mn-cs"/>
              </a:rPr>
              <a:t>Are the next steps in line with original choice? </a:t>
            </a:r>
          </a:p>
          <a:p>
            <a:pPr fontAlgn="base"/>
            <a:r>
              <a:rPr lang="en-GB" sz="1200" b="0" i="0" kern="1200" dirty="0">
                <a:solidFill>
                  <a:schemeClr val="tx1"/>
                </a:solidFill>
                <a:effectLst/>
                <a:latin typeface="+mn-lt"/>
                <a:ea typeface="+mn-ea"/>
                <a:cs typeface="+mn-cs"/>
              </a:rPr>
              <a:t>How have they changed? </a:t>
            </a:r>
          </a:p>
          <a:p>
            <a:pPr fontAlgn="base"/>
            <a:r>
              <a:rPr lang="en-GB" sz="1200" b="0" i="0" kern="1200" dirty="0">
                <a:solidFill>
                  <a:schemeClr val="tx1"/>
                </a:solidFill>
                <a:effectLst/>
                <a:latin typeface="+mn-lt"/>
                <a:ea typeface="+mn-ea"/>
                <a:cs typeface="+mn-cs"/>
              </a:rPr>
              <a:t>Or, after having considered all options will you continue to follow your heuristic choice?</a:t>
            </a:r>
          </a:p>
          <a:p>
            <a:endParaRPr lang="en-US" dirty="0"/>
          </a:p>
        </p:txBody>
      </p:sp>
      <p:sp>
        <p:nvSpPr>
          <p:cNvPr id="4" name="Slide Number Placeholder 3"/>
          <p:cNvSpPr>
            <a:spLocks noGrp="1"/>
          </p:cNvSpPr>
          <p:nvPr>
            <p:ph type="sldNum" sz="quarter" idx="5"/>
          </p:nvPr>
        </p:nvSpPr>
        <p:spPr/>
        <p:txBody>
          <a:bodyPr/>
          <a:lstStyle/>
          <a:p>
            <a:fld id="{2FF44FBC-463B-564F-AAF0-0FA9EDC1D767}" type="slidenum">
              <a:rPr lang="en-US" smtClean="0"/>
              <a:t>18</a:t>
            </a:fld>
            <a:endParaRPr lang="en-US"/>
          </a:p>
        </p:txBody>
      </p:sp>
    </p:spTree>
    <p:extLst>
      <p:ext uri="{BB962C8B-B14F-4D97-AF65-F5344CB8AC3E}">
        <p14:creationId xmlns:p14="http://schemas.microsoft.com/office/powerpoint/2010/main" val="25053024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FF44FBC-463B-564F-AAF0-0FA9EDC1D767}" type="slidenum">
              <a:rPr lang="en-US" smtClean="0"/>
              <a:t>19</a:t>
            </a:fld>
            <a:endParaRPr lang="en-US"/>
          </a:p>
        </p:txBody>
      </p:sp>
    </p:spTree>
    <p:extLst>
      <p:ext uri="{BB962C8B-B14F-4D97-AF65-F5344CB8AC3E}">
        <p14:creationId xmlns:p14="http://schemas.microsoft.com/office/powerpoint/2010/main" val="42230353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diagram depicts the amount of effort involved in to decision each time a decision is made.  </a:t>
            </a:r>
          </a:p>
          <a:p>
            <a:endParaRPr lang="en-US" dirty="0"/>
          </a:p>
          <a:p>
            <a:r>
              <a:rPr lang="en-US" dirty="0"/>
              <a:t>Most decisions fall somewhere in the middle so are characterized as having limited problem solving. </a:t>
            </a:r>
          </a:p>
          <a:p>
            <a:endParaRPr lang="en-US" dirty="0"/>
          </a:p>
          <a:p>
            <a:r>
              <a:rPr lang="en-US" b="1" dirty="0"/>
              <a:t>Extensive Problem Solving</a:t>
            </a:r>
          </a:p>
          <a:p>
            <a:r>
              <a:rPr lang="en-US" b="0" dirty="0"/>
              <a:t>Usually occurs whet the decision relates to self-concept and there is risk involved in the outcome.  Therefore as much information as possible is collected, </a:t>
            </a:r>
            <a:r>
              <a:rPr lang="en-US" b="0" dirty="0" err="1"/>
              <a:t>ie</a:t>
            </a:r>
            <a:r>
              <a:rPr lang="en-US" b="0" dirty="0"/>
              <a:t>, through memory (internal search function) or externally, internet, reviews, word of mouth etc. Depending on the importance of the decision alternatives tend to be carefully examined and considered, often, comparing attributes, and determining how these compare to some set of desired characteristics that can be achieved through the choices available.</a:t>
            </a:r>
            <a:br>
              <a:rPr lang="en-US" b="0" dirty="0"/>
            </a:br>
            <a:br>
              <a:rPr lang="en-US" b="0" dirty="0"/>
            </a:br>
            <a:r>
              <a:rPr lang="en-US" b="1" dirty="0"/>
              <a:t>Limited Problem Solving</a:t>
            </a:r>
            <a:br>
              <a:rPr lang="en-US" b="1" dirty="0"/>
            </a:br>
            <a:r>
              <a:rPr lang="en-US" b="0" dirty="0"/>
              <a:t>Far more straightforward and simple. Motivation to search for information and evaluate the products is low.  Simple decision rules are adopted to choose from the alternatives available, and cognitive shortcuts enable a reliance of general guidelines instead of commencing a process from the beginning each time a decision is required.</a:t>
            </a:r>
          </a:p>
          <a:p>
            <a:endParaRPr lang="en-US" b="0" dirty="0"/>
          </a:p>
          <a:p>
            <a:endParaRPr lang="en-US" b="0" dirty="0"/>
          </a:p>
        </p:txBody>
      </p:sp>
      <p:sp>
        <p:nvSpPr>
          <p:cNvPr id="4" name="Slide Number Placeholder 3"/>
          <p:cNvSpPr>
            <a:spLocks noGrp="1"/>
          </p:cNvSpPr>
          <p:nvPr>
            <p:ph type="sldNum" sz="quarter" idx="5"/>
          </p:nvPr>
        </p:nvSpPr>
        <p:spPr/>
        <p:txBody>
          <a:bodyPr/>
          <a:lstStyle/>
          <a:p>
            <a:fld id="{2FF44FBC-463B-564F-AAF0-0FA9EDC1D767}" type="slidenum">
              <a:rPr lang="en-US" smtClean="0"/>
              <a:t>23</a:t>
            </a:fld>
            <a:endParaRPr lang="en-US"/>
          </a:p>
        </p:txBody>
      </p:sp>
    </p:spTree>
    <p:extLst>
      <p:ext uri="{BB962C8B-B14F-4D97-AF65-F5344CB8AC3E}">
        <p14:creationId xmlns:p14="http://schemas.microsoft.com/office/powerpoint/2010/main" val="27713173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consumer behaviour research the post purchase phase is seldom broken down any further, however lets consider a logical process as shown.</a:t>
            </a:r>
            <a:br>
              <a:rPr lang="en-GB" dirty="0"/>
            </a:br>
            <a:endParaRPr lang="en-GB" dirty="0"/>
          </a:p>
          <a:p>
            <a:r>
              <a:rPr lang="en-GB" dirty="0"/>
              <a:t>Consider also:</a:t>
            </a:r>
          </a:p>
          <a:p>
            <a:br>
              <a:rPr lang="en-GB" dirty="0"/>
            </a:br>
            <a:r>
              <a:rPr lang="en-GB" b="1" dirty="0"/>
              <a:t>Customer Experience &amp; Loyalty</a:t>
            </a:r>
            <a:br>
              <a:rPr lang="en-GB" dirty="0"/>
            </a:br>
            <a:r>
              <a:rPr lang="en-GB" dirty="0"/>
              <a:t>Facilitating a positive post purchase experience for the consumer could be understood through the customer experience construct. – How should/could this be achieved? Consumer experiences emerges from interactions between the customer and product, and the customer and organization or company that provides the product. </a:t>
            </a:r>
          </a:p>
          <a:p>
            <a:endParaRPr lang="en-GB" dirty="0"/>
          </a:p>
          <a:p>
            <a:r>
              <a:rPr lang="en-GB" b="1" dirty="0"/>
              <a:t>Product experience </a:t>
            </a:r>
          </a:p>
          <a:p>
            <a:r>
              <a:rPr lang="en-GB" dirty="0"/>
              <a:t>the research area that develops an understanding of people’s subjective experiences resulting from product interactions. Product experience is more specifically focused on the product and its user however can be seen how this impacts and influences the initial 3 stages of post purchase behaviour.</a:t>
            </a:r>
          </a:p>
          <a:p>
            <a:endParaRPr lang="en-GB" dirty="0"/>
          </a:p>
          <a:p>
            <a:r>
              <a:rPr lang="en-GB" b="1" dirty="0"/>
              <a:t>Product Attachment</a:t>
            </a:r>
          </a:p>
          <a:p>
            <a:r>
              <a:rPr lang="en-GB" dirty="0"/>
              <a:t>Defined as the strength of the emotional bond a consumer experiences with a product. Attachments form over time as the person interacts with the object but is also related to product experience because attachment is a form of experience of meaning.   Through attachment, people often display protective behaviours, taking care and repairing it if necessary to postpone replacement . To obtain a personal and special meaning, a product should provide the owner with something exceptional over and above its utilitarian meaning</a:t>
            </a:r>
          </a:p>
          <a:p>
            <a:br>
              <a:rPr lang="en-GB" dirty="0"/>
            </a:br>
            <a:r>
              <a:rPr lang="en-GB" b="1" dirty="0"/>
              <a:t>Brand</a:t>
            </a:r>
          </a:p>
          <a:p>
            <a:r>
              <a:rPr lang="en-GB" dirty="0"/>
              <a:t>This is important as it shapes the customer experience. For continued engagement, brands are also important; positive brand experiences positively relate to customer satisfaction and loyalty</a:t>
            </a:r>
          </a:p>
        </p:txBody>
      </p:sp>
      <p:sp>
        <p:nvSpPr>
          <p:cNvPr id="4" name="Slide Number Placeholder 3"/>
          <p:cNvSpPr>
            <a:spLocks noGrp="1"/>
          </p:cNvSpPr>
          <p:nvPr>
            <p:ph type="sldNum" sz="quarter" idx="5"/>
          </p:nvPr>
        </p:nvSpPr>
        <p:spPr/>
        <p:txBody>
          <a:bodyPr/>
          <a:lstStyle/>
          <a:p>
            <a:fld id="{2FF44FBC-463B-564F-AAF0-0FA9EDC1D767}" type="slidenum">
              <a:rPr lang="en-US" smtClean="0"/>
              <a:t>24</a:t>
            </a:fld>
            <a:endParaRPr lang="en-US"/>
          </a:p>
        </p:txBody>
      </p:sp>
    </p:spTree>
    <p:extLst>
      <p:ext uri="{BB962C8B-B14F-4D97-AF65-F5344CB8AC3E}">
        <p14:creationId xmlns:p14="http://schemas.microsoft.com/office/powerpoint/2010/main" val="9416629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27</a:t>
            </a:fld>
            <a:endParaRPr lang="en-US"/>
          </a:p>
        </p:txBody>
      </p:sp>
    </p:spTree>
    <p:extLst>
      <p:ext uri="{BB962C8B-B14F-4D97-AF65-F5344CB8AC3E}">
        <p14:creationId xmlns:p14="http://schemas.microsoft.com/office/powerpoint/2010/main" val="37228151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28</a:t>
            </a:fld>
            <a:endParaRPr lang="en-US"/>
          </a:p>
        </p:txBody>
      </p:sp>
    </p:spTree>
    <p:extLst>
      <p:ext uri="{BB962C8B-B14F-4D97-AF65-F5344CB8AC3E}">
        <p14:creationId xmlns:p14="http://schemas.microsoft.com/office/powerpoint/2010/main" val="33475120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24/04/2024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31DC3CFE-C1D4-4200-92AF-F17FD36768E9}"/>
              </a:ext>
            </a:extLst>
          </p:cNvPr>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dirty="0"/>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24/04/2024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24/04/2024</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24/04/2024</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24/04/2024</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24/04/2024</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24/04/2024</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24/04/2024</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24/04/2024</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24/04/2024</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24/04/2024</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7516607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24/04/2024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02057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24/04/2024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7493395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24/04/2024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7187067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24/04/2024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97254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24/04/2024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167413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24/04/2024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769024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24/04/2024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61997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24/04/2024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084180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24/04/2024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4621208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24/04/2024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731260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5"/>
            <a:ext cx="5173716"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24/04/2024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3018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3.xml"/><Relationship Id="rId1"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theme" Target="../theme/theme4.xml"/><Relationship Id="rId1"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24/04/2024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
        <p:nvSpPr>
          <p:cNvPr id="7" name="Date Placeholder 3">
            <a:extLst>
              <a:ext uri="{FF2B5EF4-FFF2-40B4-BE49-F238E27FC236}">
                <a16:creationId xmlns:a16="http://schemas.microsoft.com/office/drawing/2014/main" id="{1FCA4A94-EA50-5741-99A8-0A685A7BC2DA}"/>
              </a:ext>
            </a:extLst>
          </p:cNvPr>
          <p:cNvSpPr txBox="1">
            <a:spLocks/>
          </p:cNvSpPr>
          <p:nvPr userDrawn="1"/>
        </p:nvSpPr>
        <p:spPr>
          <a:xfrm>
            <a:off x="11329416" y="6619156"/>
            <a:ext cx="896111" cy="222928"/>
          </a:xfrm>
          <a:prstGeom prst="rect">
            <a:avLst/>
          </a:prstGeom>
        </p:spPr>
        <p:txBody>
          <a:bodyPr vert="horz" lIns="91440" tIns="45720" rIns="91440" bIns="45720" rtlCol="0" anchor="ctr"/>
          <a:lstStyle>
            <a:defPPr>
              <a:defRPr lang="en-US"/>
            </a:defPPr>
            <a:lvl1pPr marL="0" algn="ctr" defTabSz="914400" rtl="0" eaLnBrk="1" latinLnBrk="0" hangingPunct="1">
              <a:defRPr sz="105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900" dirty="0"/>
              <a:t>M. Bell-Davies</a:t>
            </a:r>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8E20B8FF-8931-41CC-AC86-813A9F0F030E}"/>
              </a:ext>
            </a:extLst>
          </p:cNvPr>
          <p:cNvSpPr txBox="1">
            <a:spLocks/>
          </p:cNvSpPr>
          <p:nvPr userDrawn="1"/>
        </p:nvSpPr>
        <p:spPr>
          <a:xfrm>
            <a:off x="11329416" y="6619156"/>
            <a:ext cx="896111" cy="222928"/>
          </a:xfrm>
          <a:prstGeom prst="rect">
            <a:avLst/>
          </a:prstGeom>
        </p:spPr>
        <p:txBody>
          <a:bodyPr vert="horz" lIns="91440" tIns="45720" rIns="91440" bIns="45720" rtlCol="0" anchor="ctr"/>
          <a:lstStyle>
            <a:defPPr>
              <a:defRPr lang="en-US"/>
            </a:defPPr>
            <a:lvl1pPr marL="0" algn="ctr" defTabSz="914400" rtl="0" eaLnBrk="1" latinLnBrk="0" hangingPunct="1">
              <a:defRPr sz="105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900" dirty="0"/>
              <a:t>M. Bell-Davies</a:t>
            </a:r>
          </a:p>
        </p:txBody>
      </p:sp>
    </p:spTree>
    <p:extLst>
      <p:ext uri="{BB962C8B-B14F-4D97-AF65-F5344CB8AC3E}">
        <p14:creationId xmlns:p14="http://schemas.microsoft.com/office/powerpoint/2010/main" val="357469710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26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hyperlink" Target="https://ganarclientes.blogspot.com/"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16.xml"/><Relationship Id="rId1" Type="http://schemas.openxmlformats.org/officeDocument/2006/relationships/slideLayout" Target="../slideLayouts/slideLayout13.xml"/><Relationship Id="rId4" Type="http://schemas.openxmlformats.org/officeDocument/2006/relationships/image" Target="../media/image11.tiff"/></Relationships>
</file>

<file path=ppt/slides/_rels/slide19.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19.xml"/><Relationship Id="rId1" Type="http://schemas.openxmlformats.org/officeDocument/2006/relationships/slideLayout" Target="../slideLayouts/slideLayout13.xml"/><Relationship Id="rId4" Type="http://schemas.openxmlformats.org/officeDocument/2006/relationships/image" Target="../media/image11.tiff"/></Relationships>
</file>

<file path=ppt/slides/_rels/slide25.xml.rels><?xml version="1.0" encoding="UTF-8" standalone="yes"?>
<Relationships xmlns="http://schemas.openxmlformats.org/package/2006/relationships"><Relationship Id="rId3" Type="http://schemas.openxmlformats.org/officeDocument/2006/relationships/hyperlink" Target="https://b2wgroup.com/examples-of-exceptional-customer-service/" TargetMode="External"/><Relationship Id="rId2" Type="http://schemas.openxmlformats.org/officeDocument/2006/relationships/hyperlink" Target="https://www.marketplace.org/2019/07/05/a-broken-guitar-a-youtube-video-and-a-new-era-of-customer-service/" TargetMode="External"/><Relationship Id="rId1" Type="http://schemas.openxmlformats.org/officeDocument/2006/relationships/slideLayout" Target="../slideLayouts/slideLayout13.xml"/><Relationship Id="rId4" Type="http://schemas.openxmlformats.org/officeDocument/2006/relationships/hyperlink" Target="https://www.forbes.com/sites/blakemorgan/2019/09/16/10-examples-of-customer-experience-turnarounds/#3c1a18424415"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1814276" y="2320054"/>
            <a:ext cx="4098845" cy="2394823"/>
          </a:xfrm>
        </p:spPr>
        <p:txBody>
          <a:bodyPr>
            <a:noAutofit/>
          </a:bodyPr>
          <a:lstStyle/>
          <a:p>
            <a:pPr>
              <a:defRPr/>
            </a:pPr>
            <a:r>
              <a:rPr lang="en-GB" sz="1800" dirty="0">
                <a:ea typeface="Calibri" panose="020F0502020204030204" pitchFamily="34" charset="0"/>
              </a:rPr>
              <a:t>BA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BMSK5012</a:t>
            </a:r>
            <a:br>
              <a:rPr lang="en-GB" altLang="en-US" sz="1800" dirty="0"/>
            </a:br>
            <a:r>
              <a:rPr lang="en-GB" sz="1800" i="0" dirty="0">
                <a:effectLst/>
              </a:rPr>
              <a:t>Understanding &amp; Engaging in the Customer Experience</a:t>
            </a:r>
            <a:br>
              <a:rPr lang="en-GB" sz="3200" b="1" i="0" dirty="0">
                <a:solidFill>
                  <a:srgbClr val="1D2125"/>
                </a:solidFill>
                <a:effectLst/>
                <a:latin typeface="-apple-system"/>
              </a:rPr>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2667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6</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0B4E8-0292-6F46-AD74-9509CAB79D8A}"/>
              </a:ext>
            </a:extLst>
          </p:cNvPr>
          <p:cNvSpPr>
            <a:spLocks noGrp="1"/>
          </p:cNvSpPr>
          <p:nvPr>
            <p:ph type="title"/>
          </p:nvPr>
        </p:nvSpPr>
        <p:spPr>
          <a:xfrm>
            <a:off x="3002935" y="126752"/>
            <a:ext cx="6172200" cy="666754"/>
          </a:xfrm>
        </p:spPr>
        <p:txBody>
          <a:bodyPr>
            <a:normAutofit/>
          </a:bodyPr>
          <a:lstStyle/>
          <a:p>
            <a:r>
              <a:rPr lang="en-US" sz="2800" dirty="0"/>
              <a:t>Understanding the Customer Experience</a:t>
            </a:r>
          </a:p>
        </p:txBody>
      </p:sp>
      <p:sp>
        <p:nvSpPr>
          <p:cNvPr id="5" name="Content Placeholder 3">
            <a:extLst>
              <a:ext uri="{FF2B5EF4-FFF2-40B4-BE49-F238E27FC236}">
                <a16:creationId xmlns:a16="http://schemas.microsoft.com/office/drawing/2014/main" id="{14E46C33-1EBF-4B44-91F2-B10CEE5E623F}"/>
              </a:ext>
            </a:extLst>
          </p:cNvPr>
          <p:cNvSpPr txBox="1">
            <a:spLocks/>
          </p:cNvSpPr>
          <p:nvPr/>
        </p:nvSpPr>
        <p:spPr>
          <a:xfrm>
            <a:off x="205225" y="1264388"/>
            <a:ext cx="5828506" cy="4329224"/>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b="1" dirty="0">
                <a:cs typeface="Arial" panose="020B0604020202020204" pitchFamily="34" charset="0"/>
              </a:rPr>
              <a:t>Critically analyse the factors that impact on your organisations ability to maximise customer value</a:t>
            </a:r>
          </a:p>
          <a:p>
            <a:pPr marL="571500" indent="-571500">
              <a:buFont typeface="+mj-lt"/>
              <a:buAutoNum type="romanLcPeriod"/>
            </a:pPr>
            <a:endParaRPr lang="en-GB" altLang="en-US" sz="2200" i="1" dirty="0">
              <a:cs typeface="Arial" panose="020B0604020202020204" pitchFamily="34" charset="0"/>
            </a:endParaRPr>
          </a:p>
          <a:p>
            <a:r>
              <a:rPr lang="en-GB" altLang="en-US" sz="2500" dirty="0">
                <a:cs typeface="Arial" panose="020B0604020202020204" pitchFamily="34" charset="0"/>
              </a:rPr>
              <a:t>What is criticality?</a:t>
            </a:r>
          </a:p>
          <a:p>
            <a:r>
              <a:rPr lang="en-GB" altLang="en-US" sz="2500" dirty="0">
                <a:cs typeface="Arial" panose="020B0604020202020204" pitchFamily="34" charset="0"/>
              </a:rPr>
              <a:t>What factors?</a:t>
            </a:r>
          </a:p>
          <a:p>
            <a:r>
              <a:rPr lang="en-GB" altLang="en-US" sz="2500" dirty="0">
                <a:cs typeface="Arial" panose="020B0604020202020204" pitchFamily="34" charset="0"/>
              </a:rPr>
              <a:t>Who said what about factors?</a:t>
            </a:r>
          </a:p>
          <a:p>
            <a:r>
              <a:rPr lang="en-GB" altLang="en-US" sz="2500" dirty="0">
                <a:cs typeface="Arial" panose="020B0604020202020204" pitchFamily="34" charset="0"/>
              </a:rPr>
              <a:t>What maximises customer value?</a:t>
            </a:r>
          </a:p>
          <a:p>
            <a:r>
              <a:rPr lang="en-GB" altLang="en-US" sz="2500" dirty="0">
                <a:cs typeface="Arial" panose="020B0604020202020204" pitchFamily="34" charset="0"/>
              </a:rPr>
              <a:t>What is customer value? Who said?</a:t>
            </a:r>
          </a:p>
          <a:p>
            <a:r>
              <a:rPr lang="en-GB" altLang="en-US" sz="2500" dirty="0">
                <a:cs typeface="Arial" panose="020B0604020202020204" pitchFamily="34" charset="0"/>
              </a:rPr>
              <a:t>Where does your own organisation fit in?</a:t>
            </a:r>
          </a:p>
          <a:p>
            <a:pPr marL="0" indent="0">
              <a:buFont typeface="Arial" pitchFamily="34" charset="0"/>
              <a:buNone/>
            </a:pPr>
            <a:endParaRPr lang="en-GB" altLang="en-US" dirty="0">
              <a:cs typeface="Arial" panose="020B0604020202020204" pitchFamily="34" charset="0"/>
            </a:endParaRPr>
          </a:p>
          <a:p>
            <a:pPr marL="0" indent="0">
              <a:buFont typeface="Arial" pitchFamily="34" charset="0"/>
              <a:buNone/>
            </a:pPr>
            <a:r>
              <a:rPr lang="en-GB" altLang="en-US" b="1" dirty="0">
                <a:cs typeface="Arial" panose="020B0604020202020204" pitchFamily="34" charset="0"/>
              </a:rPr>
              <a:t>Demonstrate critical understanding of organisations quality processes and its effectiveness in meeting customer requirements. </a:t>
            </a:r>
          </a:p>
          <a:p>
            <a:pPr marL="0" indent="0">
              <a:buFont typeface="Arial" pitchFamily="34" charset="0"/>
              <a:buNone/>
            </a:pPr>
            <a:endParaRPr lang="en-GB" altLang="en-US" sz="2900" b="1" dirty="0">
              <a:cs typeface="Arial" panose="020B0604020202020204" pitchFamily="34" charset="0"/>
            </a:endParaRPr>
          </a:p>
          <a:p>
            <a:pPr marL="414900" algn="just">
              <a:lnSpc>
                <a:spcPts val="1060"/>
              </a:lnSpc>
              <a:tabLst>
                <a:tab pos="0" algn="l"/>
                <a:tab pos="108000" algn="l"/>
              </a:tabLst>
              <a:defRPr/>
            </a:pPr>
            <a:r>
              <a:rPr lang="en-GB" altLang="en-US" sz="2500" dirty="0"/>
              <a:t>What is Critical Understanding?</a:t>
            </a:r>
          </a:p>
          <a:p>
            <a:pPr marL="414900" algn="just">
              <a:lnSpc>
                <a:spcPts val="1060"/>
              </a:lnSpc>
              <a:tabLst>
                <a:tab pos="0" algn="l"/>
                <a:tab pos="108000" algn="l"/>
              </a:tabLst>
              <a:defRPr/>
            </a:pPr>
            <a:r>
              <a:rPr lang="en-GB" altLang="en-US" sz="2500" dirty="0"/>
              <a:t>What quality systems do your organisation and others have?</a:t>
            </a:r>
          </a:p>
          <a:p>
            <a:pPr marL="414900" algn="just">
              <a:lnSpc>
                <a:spcPts val="1060"/>
              </a:lnSpc>
              <a:tabLst>
                <a:tab pos="0" algn="l"/>
                <a:tab pos="108000" algn="l"/>
              </a:tabLst>
              <a:defRPr/>
            </a:pPr>
            <a:r>
              <a:rPr lang="en-GB" altLang="en-US" sz="2500" dirty="0"/>
              <a:t>How do they work?  Do they work? Are they effective?</a:t>
            </a:r>
          </a:p>
          <a:p>
            <a:pPr marL="414900" algn="just">
              <a:lnSpc>
                <a:spcPts val="1060"/>
              </a:lnSpc>
              <a:tabLst>
                <a:tab pos="0" algn="l"/>
                <a:tab pos="108000" algn="l"/>
              </a:tabLst>
              <a:defRPr/>
            </a:pPr>
            <a:r>
              <a:rPr lang="en-GB" altLang="en-US" sz="2500" dirty="0"/>
              <a:t>What do the customers want?</a:t>
            </a:r>
          </a:p>
          <a:p>
            <a:pPr marL="414900" algn="just">
              <a:lnSpc>
                <a:spcPts val="1060"/>
              </a:lnSpc>
              <a:tabLst>
                <a:tab pos="0" algn="l"/>
                <a:tab pos="108000" algn="l"/>
              </a:tabLst>
              <a:defRPr/>
            </a:pPr>
            <a:r>
              <a:rPr lang="en-GB" altLang="en-US" sz="2500" dirty="0"/>
              <a:t>Who are your customers?</a:t>
            </a:r>
          </a:p>
          <a:p>
            <a:pPr marL="0" indent="0">
              <a:buFont typeface="Arial" pitchFamily="34" charset="0"/>
              <a:buNone/>
            </a:pPr>
            <a:endParaRPr lang="en-GB" altLang="en-US" sz="2600" dirty="0">
              <a:cs typeface="Arial" panose="020B0604020202020204" pitchFamily="34" charset="0"/>
            </a:endParaRPr>
          </a:p>
          <a:p>
            <a:endParaRPr lang="en-GB" sz="2200" dirty="0"/>
          </a:p>
          <a:p>
            <a:endParaRPr lang="en-GB" dirty="0"/>
          </a:p>
        </p:txBody>
      </p:sp>
      <p:sp>
        <p:nvSpPr>
          <p:cNvPr id="6" name="Content Placeholder 5">
            <a:extLst>
              <a:ext uri="{FF2B5EF4-FFF2-40B4-BE49-F238E27FC236}">
                <a16:creationId xmlns:a16="http://schemas.microsoft.com/office/drawing/2014/main" id="{82956464-5E0D-2540-95E6-AFD4AF0A7E25}"/>
              </a:ext>
            </a:extLst>
          </p:cNvPr>
          <p:cNvSpPr txBox="1">
            <a:spLocks/>
          </p:cNvSpPr>
          <p:nvPr/>
        </p:nvSpPr>
        <p:spPr>
          <a:xfrm>
            <a:off x="6158271" y="1212015"/>
            <a:ext cx="6033730" cy="4135202"/>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70000"/>
              </a:lnSpc>
              <a:spcBef>
                <a:spcPts val="0"/>
              </a:spcBef>
              <a:buFont typeface="Arial" pitchFamily="34" charset="0"/>
              <a:buNone/>
            </a:pPr>
            <a:r>
              <a:rPr lang="en-GB" sz="3600" b="1" dirty="0"/>
              <a:t>Common Assessment Criteria</a:t>
            </a:r>
          </a:p>
          <a:p>
            <a:pPr marL="0" indent="0">
              <a:lnSpc>
                <a:spcPct val="170000"/>
              </a:lnSpc>
              <a:spcBef>
                <a:spcPts val="0"/>
              </a:spcBef>
              <a:buFont typeface="Arial" pitchFamily="34" charset="0"/>
              <a:buNone/>
            </a:pPr>
            <a:endParaRPr lang="en-GB" sz="3300" dirty="0"/>
          </a:p>
          <a:p>
            <a:pPr marL="0" indent="0">
              <a:lnSpc>
                <a:spcPct val="170000"/>
              </a:lnSpc>
              <a:spcBef>
                <a:spcPts val="0"/>
              </a:spcBef>
              <a:buFont typeface="Arial" pitchFamily="34" charset="0"/>
              <a:buNone/>
            </a:pPr>
            <a:r>
              <a:rPr lang="en-GB" sz="3300" dirty="0"/>
              <a:t>Engagement with Literature Skills.			20</a:t>
            </a:r>
          </a:p>
          <a:p>
            <a:pPr marL="0" indent="0">
              <a:lnSpc>
                <a:spcPct val="170000"/>
              </a:lnSpc>
              <a:spcBef>
                <a:spcPts val="0"/>
              </a:spcBef>
              <a:buFont typeface="Arial" pitchFamily="34" charset="0"/>
              <a:buNone/>
            </a:pPr>
            <a:r>
              <a:rPr lang="en-GB" sz="3300" dirty="0"/>
              <a:t>Knowledge and Understanding Skills 			30</a:t>
            </a:r>
          </a:p>
          <a:p>
            <a:pPr marL="0" indent="0">
              <a:lnSpc>
                <a:spcPct val="170000"/>
              </a:lnSpc>
              <a:spcBef>
                <a:spcPts val="0"/>
              </a:spcBef>
              <a:buFont typeface="Arial" pitchFamily="34" charset="0"/>
              <a:buNone/>
            </a:pPr>
            <a:r>
              <a:rPr lang="en-GB" sz="3300" dirty="0"/>
              <a:t>Cognitive and Intellectual Skills          			30</a:t>
            </a:r>
          </a:p>
          <a:p>
            <a:pPr marL="0" indent="0">
              <a:lnSpc>
                <a:spcPct val="170000"/>
              </a:lnSpc>
              <a:spcBef>
                <a:spcPts val="0"/>
              </a:spcBef>
              <a:buFont typeface="Arial" pitchFamily="34" charset="0"/>
              <a:buNone/>
            </a:pPr>
            <a:r>
              <a:rPr lang="en-GB" sz="3300" dirty="0"/>
              <a:t>Practical Application Skills 				10</a:t>
            </a:r>
          </a:p>
          <a:p>
            <a:pPr marL="0" indent="0">
              <a:lnSpc>
                <a:spcPct val="170000"/>
              </a:lnSpc>
              <a:spcBef>
                <a:spcPts val="0"/>
              </a:spcBef>
              <a:buFont typeface="Arial" pitchFamily="34" charset="0"/>
              <a:buNone/>
            </a:pPr>
            <a:r>
              <a:rPr lang="en-GB" sz="3300" dirty="0"/>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3327829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46B33D3-D484-B54D-9DBE-F7BB46E4231A}"/>
              </a:ext>
            </a:extLst>
          </p:cNvPr>
          <p:cNvSpPr>
            <a:spLocks noGrp="1"/>
          </p:cNvSpPr>
          <p:nvPr>
            <p:ph type="title"/>
          </p:nvPr>
        </p:nvSpPr>
        <p:spPr>
          <a:xfrm>
            <a:off x="1146753" y="337767"/>
            <a:ext cx="10334426" cy="666754"/>
          </a:xfrm>
        </p:spPr>
        <p:txBody>
          <a:bodyPr>
            <a:normAutofit/>
          </a:bodyPr>
          <a:lstStyle/>
          <a:p>
            <a:r>
              <a:rPr lang="en-GB" sz="4000" b="1" dirty="0"/>
              <a:t>Buyer/Seller Relationships – what customers want</a:t>
            </a:r>
          </a:p>
        </p:txBody>
      </p:sp>
      <p:pic>
        <p:nvPicPr>
          <p:cNvPr id="7" name="Picture 6">
            <a:extLst>
              <a:ext uri="{FF2B5EF4-FFF2-40B4-BE49-F238E27FC236}">
                <a16:creationId xmlns:a16="http://schemas.microsoft.com/office/drawing/2014/main" id="{76362F26-4B4F-7E44-9B3F-2B633E8871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55509" y="1289650"/>
            <a:ext cx="5716914" cy="4349668"/>
          </a:xfrm>
          <a:prstGeom prst="rect">
            <a:avLst/>
          </a:prstGeom>
        </p:spPr>
      </p:pic>
    </p:spTree>
    <p:extLst>
      <p:ext uri="{BB962C8B-B14F-4D97-AF65-F5344CB8AC3E}">
        <p14:creationId xmlns:p14="http://schemas.microsoft.com/office/powerpoint/2010/main" val="201079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46B33D3-D484-B54D-9DBE-F7BB46E4231A}"/>
              </a:ext>
            </a:extLst>
          </p:cNvPr>
          <p:cNvSpPr>
            <a:spLocks noGrp="1"/>
          </p:cNvSpPr>
          <p:nvPr>
            <p:ph type="title"/>
          </p:nvPr>
        </p:nvSpPr>
        <p:spPr>
          <a:xfrm>
            <a:off x="2286000" y="236302"/>
            <a:ext cx="8299937" cy="666754"/>
          </a:xfrm>
        </p:spPr>
        <p:txBody>
          <a:bodyPr>
            <a:noAutofit/>
          </a:bodyPr>
          <a:lstStyle/>
          <a:p>
            <a:r>
              <a:rPr lang="en-GB" sz="4000" b="1" dirty="0"/>
              <a:t>Buyer/Seller Relationships  - overview</a:t>
            </a:r>
            <a:endParaRPr lang="en-US" sz="4000" dirty="0"/>
          </a:p>
        </p:txBody>
      </p:sp>
      <p:sp>
        <p:nvSpPr>
          <p:cNvPr id="3" name="Content Placeholder 2">
            <a:extLst>
              <a:ext uri="{FF2B5EF4-FFF2-40B4-BE49-F238E27FC236}">
                <a16:creationId xmlns:a16="http://schemas.microsoft.com/office/drawing/2014/main" id="{D3FA0966-DBF8-914E-8C16-717CCB780F26}"/>
              </a:ext>
            </a:extLst>
          </p:cNvPr>
          <p:cNvSpPr>
            <a:spLocks noGrp="1"/>
          </p:cNvSpPr>
          <p:nvPr>
            <p:ph idx="1"/>
          </p:nvPr>
        </p:nvSpPr>
        <p:spPr>
          <a:xfrm>
            <a:off x="207072" y="1410419"/>
            <a:ext cx="7020255" cy="2673625"/>
          </a:xfrm>
        </p:spPr>
        <p:txBody>
          <a:bodyPr>
            <a:noAutofit/>
          </a:bodyPr>
          <a:lstStyle/>
          <a:p>
            <a:pPr>
              <a:lnSpc>
                <a:spcPct val="150000"/>
              </a:lnSpc>
            </a:pPr>
            <a:r>
              <a:rPr lang="en-GB" dirty="0"/>
              <a:t>Transactional (distant) relationship</a:t>
            </a:r>
          </a:p>
          <a:p>
            <a:pPr>
              <a:lnSpc>
                <a:spcPct val="150000"/>
              </a:lnSpc>
            </a:pPr>
            <a:r>
              <a:rPr lang="en-GB" dirty="0"/>
              <a:t>Value – added (continuing) relationship</a:t>
            </a:r>
          </a:p>
          <a:p>
            <a:pPr>
              <a:lnSpc>
                <a:spcPct val="150000"/>
              </a:lnSpc>
            </a:pPr>
            <a:r>
              <a:rPr lang="en-GB" dirty="0"/>
              <a:t>Partnering/Collaborative (close) relationship</a:t>
            </a:r>
          </a:p>
          <a:p>
            <a:pPr>
              <a:lnSpc>
                <a:spcPct val="150000"/>
              </a:lnSpc>
            </a:pPr>
            <a:r>
              <a:rPr lang="en-GB" dirty="0"/>
              <a:t>Trust!</a:t>
            </a:r>
          </a:p>
          <a:p>
            <a:endParaRPr lang="en-GB" dirty="0"/>
          </a:p>
        </p:txBody>
      </p:sp>
      <p:pic>
        <p:nvPicPr>
          <p:cNvPr id="6" name="Picture 5">
            <a:extLst>
              <a:ext uri="{FF2B5EF4-FFF2-40B4-BE49-F238E27FC236}">
                <a16:creationId xmlns:a16="http://schemas.microsoft.com/office/drawing/2014/main" id="{260E7F14-6BCE-F14D-A526-F1E451091942}"/>
              </a:ext>
            </a:extLst>
          </p:cNvPr>
          <p:cNvPicPr>
            <a:picLocks noChangeAspect="1"/>
          </p:cNvPicPr>
          <p:nvPr/>
        </p:nvPicPr>
        <p:blipFill>
          <a:blip r:embed="rId3"/>
          <a:stretch>
            <a:fillRect/>
          </a:stretch>
        </p:blipFill>
        <p:spPr>
          <a:xfrm>
            <a:off x="7414089" y="2544417"/>
            <a:ext cx="4738154" cy="3158769"/>
          </a:xfrm>
          <a:prstGeom prst="rect">
            <a:avLst/>
          </a:prstGeom>
        </p:spPr>
      </p:pic>
      <p:sp>
        <p:nvSpPr>
          <p:cNvPr id="5" name="TextBox 4">
            <a:extLst>
              <a:ext uri="{FF2B5EF4-FFF2-40B4-BE49-F238E27FC236}">
                <a16:creationId xmlns:a16="http://schemas.microsoft.com/office/drawing/2014/main" id="{1BEC7301-F01B-0F4A-9D4E-D193E3F4C771}"/>
              </a:ext>
            </a:extLst>
          </p:cNvPr>
          <p:cNvSpPr txBox="1"/>
          <p:nvPr/>
        </p:nvSpPr>
        <p:spPr>
          <a:xfrm>
            <a:off x="4950742" y="4084044"/>
            <a:ext cx="2276585" cy="646331"/>
          </a:xfrm>
          <a:prstGeom prst="rect">
            <a:avLst/>
          </a:prstGeom>
          <a:noFill/>
        </p:spPr>
        <p:txBody>
          <a:bodyPr wrap="none" rtlCol="0">
            <a:spAutoFit/>
          </a:bodyPr>
          <a:lstStyle/>
          <a:p>
            <a:r>
              <a:rPr lang="en-GB" dirty="0"/>
              <a:t>(Hutt and </a:t>
            </a:r>
            <a:r>
              <a:rPr lang="en-GB" dirty="0" err="1"/>
              <a:t>Speh</a:t>
            </a:r>
            <a:r>
              <a:rPr lang="en-GB" dirty="0"/>
              <a:t>, 2013)</a:t>
            </a:r>
          </a:p>
          <a:p>
            <a:endParaRPr lang="en-US" dirty="0"/>
          </a:p>
        </p:txBody>
      </p:sp>
    </p:spTree>
    <p:extLst>
      <p:ext uri="{BB962C8B-B14F-4D97-AF65-F5344CB8AC3E}">
        <p14:creationId xmlns:p14="http://schemas.microsoft.com/office/powerpoint/2010/main" val="1691162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A5AF17F-8D4F-CA46-B0BB-25E8D55BE887}"/>
              </a:ext>
            </a:extLst>
          </p:cNvPr>
          <p:cNvSpPr>
            <a:spLocks noGrp="1"/>
          </p:cNvSpPr>
          <p:nvPr>
            <p:ph type="title"/>
          </p:nvPr>
        </p:nvSpPr>
        <p:spPr>
          <a:xfrm>
            <a:off x="2344615" y="146535"/>
            <a:ext cx="7526216" cy="666754"/>
          </a:xfrm>
        </p:spPr>
        <p:txBody>
          <a:bodyPr>
            <a:noAutofit/>
          </a:bodyPr>
          <a:lstStyle/>
          <a:p>
            <a:r>
              <a:rPr lang="en-GB" sz="4000" b="1" dirty="0"/>
              <a:t>Transactional (distant) relationship</a:t>
            </a:r>
          </a:p>
        </p:txBody>
      </p:sp>
      <p:sp>
        <p:nvSpPr>
          <p:cNvPr id="3" name="Content Placeholder 2">
            <a:extLst>
              <a:ext uri="{FF2B5EF4-FFF2-40B4-BE49-F238E27FC236}">
                <a16:creationId xmlns:a16="http://schemas.microsoft.com/office/drawing/2014/main" id="{D3FA0966-DBF8-914E-8C16-717CCB780F26}"/>
              </a:ext>
            </a:extLst>
          </p:cNvPr>
          <p:cNvSpPr>
            <a:spLocks noGrp="1"/>
          </p:cNvSpPr>
          <p:nvPr>
            <p:ph idx="1"/>
          </p:nvPr>
        </p:nvSpPr>
        <p:spPr>
          <a:xfrm>
            <a:off x="222739" y="1197654"/>
            <a:ext cx="10972800" cy="3917032"/>
          </a:xfrm>
        </p:spPr>
        <p:txBody>
          <a:bodyPr>
            <a:normAutofit/>
          </a:bodyPr>
          <a:lstStyle/>
          <a:p>
            <a:r>
              <a:rPr lang="en-GB" sz="2400" dirty="0"/>
              <a:t>One-time transaction/exchange</a:t>
            </a:r>
          </a:p>
          <a:p>
            <a:r>
              <a:rPr lang="en-GB" sz="2400" dirty="0"/>
              <a:t>Buyers prefer this when:</a:t>
            </a:r>
          </a:p>
          <a:p>
            <a:pPr marL="914400" lvl="1" indent="-514350">
              <a:buFont typeface="+mj-lt"/>
              <a:buAutoNum type="arabicPeriod"/>
            </a:pPr>
            <a:r>
              <a:rPr lang="en-GB" dirty="0"/>
              <a:t>there are large number of suppliers available</a:t>
            </a:r>
          </a:p>
          <a:p>
            <a:pPr marL="914400" lvl="1" indent="-514350">
              <a:buFont typeface="+mj-lt"/>
              <a:buAutoNum type="arabicPeriod"/>
            </a:pPr>
            <a:r>
              <a:rPr lang="en-GB" sz="2400" dirty="0"/>
              <a:t>When the supply market is stable/constant </a:t>
            </a:r>
          </a:p>
          <a:p>
            <a:pPr marL="914400" lvl="1" indent="-514350">
              <a:buFont typeface="+mj-lt"/>
              <a:buAutoNum type="arabicPeriod"/>
            </a:pPr>
            <a:r>
              <a:rPr lang="en-GB" sz="2400" dirty="0"/>
              <a:t>Little/no complexity in the purchase decision</a:t>
            </a:r>
            <a:br>
              <a:rPr lang="en-GB" sz="2400" dirty="0"/>
            </a:br>
            <a:endParaRPr lang="en-GB" sz="2400" dirty="0"/>
          </a:p>
          <a:p>
            <a:r>
              <a:rPr lang="en-GB" sz="2400" dirty="0"/>
              <a:t>This method is preferred by sellers when they feel buyer’s have low potentials.</a:t>
            </a:r>
          </a:p>
          <a:p>
            <a:r>
              <a:rPr lang="en-GB" sz="2400" dirty="0"/>
              <a:t>Focus is on lowest/competitive prices &amp; availability. Timely delivery also a factor.</a:t>
            </a:r>
          </a:p>
        </p:txBody>
      </p:sp>
    </p:spTree>
    <p:extLst>
      <p:ext uri="{BB962C8B-B14F-4D97-AF65-F5344CB8AC3E}">
        <p14:creationId xmlns:p14="http://schemas.microsoft.com/office/powerpoint/2010/main" val="508343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C23B474-4140-BD4A-ACF9-092733E5BB70}"/>
              </a:ext>
            </a:extLst>
          </p:cNvPr>
          <p:cNvSpPr>
            <a:spLocks noGrp="1"/>
          </p:cNvSpPr>
          <p:nvPr>
            <p:ph type="title"/>
          </p:nvPr>
        </p:nvSpPr>
        <p:spPr>
          <a:xfrm>
            <a:off x="1946030" y="126752"/>
            <a:ext cx="8393723" cy="666754"/>
          </a:xfrm>
        </p:spPr>
        <p:txBody>
          <a:bodyPr>
            <a:noAutofit/>
          </a:bodyPr>
          <a:lstStyle/>
          <a:p>
            <a:r>
              <a:rPr lang="en-GB" sz="4000" b="1" dirty="0"/>
              <a:t>Value – added (continuing) relationship</a:t>
            </a:r>
          </a:p>
        </p:txBody>
      </p:sp>
      <p:sp>
        <p:nvSpPr>
          <p:cNvPr id="3" name="Content Placeholder 2">
            <a:extLst>
              <a:ext uri="{FF2B5EF4-FFF2-40B4-BE49-F238E27FC236}">
                <a16:creationId xmlns:a16="http://schemas.microsoft.com/office/drawing/2014/main" id="{D3FA0966-DBF8-914E-8C16-717CCB780F26}"/>
              </a:ext>
            </a:extLst>
          </p:cNvPr>
          <p:cNvSpPr>
            <a:spLocks noGrp="1"/>
          </p:cNvSpPr>
          <p:nvPr>
            <p:ph idx="1"/>
          </p:nvPr>
        </p:nvSpPr>
        <p:spPr>
          <a:xfrm>
            <a:off x="376449" y="1264869"/>
            <a:ext cx="10972800" cy="3917032"/>
          </a:xfrm>
        </p:spPr>
        <p:txBody>
          <a:bodyPr>
            <a:normAutofit/>
          </a:bodyPr>
          <a:lstStyle/>
          <a:p>
            <a:r>
              <a:rPr lang="en-GB" sz="2400" dirty="0">
                <a:solidFill>
                  <a:srgbClr val="0000CC"/>
                </a:solidFill>
              </a:rPr>
              <a:t>Occurs when there is medium sales and profit potential of the buyer</a:t>
            </a:r>
            <a:br>
              <a:rPr lang="en-GB" sz="2400" dirty="0">
                <a:solidFill>
                  <a:srgbClr val="0000CC"/>
                </a:solidFill>
              </a:rPr>
            </a:br>
            <a:endParaRPr lang="en-GB" sz="2400" dirty="0">
              <a:solidFill>
                <a:srgbClr val="0000CC"/>
              </a:solidFill>
            </a:endParaRPr>
          </a:p>
          <a:p>
            <a:r>
              <a:rPr lang="en-GB" sz="2400" dirty="0">
                <a:solidFill>
                  <a:srgbClr val="0000CC"/>
                </a:solidFill>
              </a:rPr>
              <a:t>Aims at fulfilling the needs of the buyers more than that of the competitors, that is, providing them with the maximum value (Bowersox, </a:t>
            </a:r>
            <a:r>
              <a:rPr lang="en-GB" sz="2400" dirty="0" err="1">
                <a:solidFill>
                  <a:srgbClr val="0000CC"/>
                </a:solidFill>
              </a:rPr>
              <a:t>Closs</a:t>
            </a:r>
            <a:r>
              <a:rPr lang="en-GB" sz="2400" dirty="0">
                <a:solidFill>
                  <a:srgbClr val="0000CC"/>
                </a:solidFill>
              </a:rPr>
              <a:t> and Stank 2000).</a:t>
            </a:r>
          </a:p>
          <a:p>
            <a:pPr marL="0" indent="0">
              <a:buNone/>
            </a:pPr>
            <a:endParaRPr lang="en-GB" sz="2400" dirty="0">
              <a:solidFill>
                <a:srgbClr val="0000CC"/>
              </a:solidFill>
            </a:endParaRPr>
          </a:p>
          <a:p>
            <a:r>
              <a:rPr lang="en-GB" sz="2400" dirty="0">
                <a:solidFill>
                  <a:srgbClr val="0000CC"/>
                </a:solidFill>
              </a:rPr>
              <a:t>The main objective of the seller in this type of relationship is getting the maximum share of the market.</a:t>
            </a:r>
            <a:br>
              <a:rPr lang="en-GB" sz="2400" dirty="0">
                <a:solidFill>
                  <a:srgbClr val="0000CC"/>
                </a:solidFill>
              </a:rPr>
            </a:br>
            <a:endParaRPr lang="en-GB" sz="2400" dirty="0">
              <a:solidFill>
                <a:srgbClr val="0000CC"/>
              </a:solidFill>
            </a:endParaRPr>
          </a:p>
          <a:p>
            <a:r>
              <a:rPr lang="en-GB" sz="2400" dirty="0">
                <a:solidFill>
                  <a:srgbClr val="0000CC"/>
                </a:solidFill>
              </a:rPr>
              <a:t>Buyers are split loyalties (i.e. have 2 or 3 suppliers)</a:t>
            </a:r>
          </a:p>
          <a:p>
            <a:pPr marL="0" indent="0">
              <a:buNone/>
            </a:pPr>
            <a:endParaRPr lang="en-GB" sz="2400" b="1" dirty="0">
              <a:solidFill>
                <a:srgbClr val="0000CC"/>
              </a:solidFill>
            </a:endParaRPr>
          </a:p>
        </p:txBody>
      </p:sp>
      <p:sp>
        <p:nvSpPr>
          <p:cNvPr id="2" name="TextBox 1">
            <a:extLst>
              <a:ext uri="{FF2B5EF4-FFF2-40B4-BE49-F238E27FC236}">
                <a16:creationId xmlns:a16="http://schemas.microsoft.com/office/drawing/2014/main" id="{A1C5D8E0-BB5A-0446-B115-3997E909D4C8}"/>
              </a:ext>
            </a:extLst>
          </p:cNvPr>
          <p:cNvSpPr txBox="1"/>
          <p:nvPr/>
        </p:nvSpPr>
        <p:spPr>
          <a:xfrm>
            <a:off x="9867753" y="4812569"/>
            <a:ext cx="1481496" cy="369332"/>
          </a:xfrm>
          <a:prstGeom prst="rect">
            <a:avLst/>
          </a:prstGeom>
          <a:noFill/>
        </p:spPr>
        <p:txBody>
          <a:bodyPr wrap="none" rtlCol="0">
            <a:spAutoFit/>
          </a:bodyPr>
          <a:lstStyle/>
          <a:p>
            <a:r>
              <a:rPr lang="en-US" dirty="0"/>
              <a:t>(Porter, 1985)</a:t>
            </a:r>
          </a:p>
        </p:txBody>
      </p:sp>
    </p:spTree>
    <p:extLst>
      <p:ext uri="{BB962C8B-B14F-4D97-AF65-F5344CB8AC3E}">
        <p14:creationId xmlns:p14="http://schemas.microsoft.com/office/powerpoint/2010/main" val="35117121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FA0966-DBF8-914E-8C16-717CCB780F26}"/>
              </a:ext>
            </a:extLst>
          </p:cNvPr>
          <p:cNvSpPr>
            <a:spLocks noGrp="1"/>
          </p:cNvSpPr>
          <p:nvPr>
            <p:ph idx="1"/>
          </p:nvPr>
        </p:nvSpPr>
        <p:spPr>
          <a:xfrm>
            <a:off x="152400" y="992612"/>
            <a:ext cx="10972800" cy="4872776"/>
          </a:xfrm>
        </p:spPr>
        <p:txBody>
          <a:bodyPr>
            <a:noAutofit/>
          </a:bodyPr>
          <a:lstStyle/>
          <a:p>
            <a:r>
              <a:rPr lang="en-GB" sz="1800" dirty="0"/>
              <a:t>The basic foundation in this type of relationship is the commitment and trust between the buyer and the supplier.</a:t>
            </a:r>
          </a:p>
          <a:p>
            <a:pPr>
              <a:lnSpc>
                <a:spcPct val="150000"/>
              </a:lnSpc>
            </a:pPr>
            <a:r>
              <a:rPr lang="en-GB" sz="1800" dirty="0"/>
              <a:t>The major objective in this is to maintain a long term mutually beneficial relationship.</a:t>
            </a:r>
          </a:p>
          <a:p>
            <a:pPr>
              <a:lnSpc>
                <a:spcPct val="150000"/>
              </a:lnSpc>
            </a:pPr>
            <a:r>
              <a:rPr lang="en-GB" sz="1800" dirty="0"/>
              <a:t>Buyers prefer this type of relationship mostly when:</a:t>
            </a:r>
          </a:p>
          <a:p>
            <a:pPr lvl="1"/>
            <a:r>
              <a:rPr lang="en-GB" sz="1800" dirty="0"/>
              <a:t>less choice in selection of the suppliers.</a:t>
            </a:r>
          </a:p>
          <a:p>
            <a:pPr lvl="1"/>
            <a:r>
              <a:rPr lang="en-GB" sz="1800" dirty="0"/>
              <a:t>Few supply alternatives</a:t>
            </a:r>
          </a:p>
          <a:p>
            <a:pPr lvl="1"/>
            <a:r>
              <a:rPr lang="en-GB" sz="1800" dirty="0"/>
              <a:t>High purchase complexity &amp; uncertainty</a:t>
            </a:r>
          </a:p>
          <a:p>
            <a:pPr>
              <a:lnSpc>
                <a:spcPct val="150000"/>
              </a:lnSpc>
            </a:pPr>
            <a:r>
              <a:rPr lang="en-GB" sz="1800" dirty="0"/>
              <a:t>Sellers prefer this type of relationship when:</a:t>
            </a:r>
          </a:p>
          <a:p>
            <a:pPr lvl="1"/>
            <a:r>
              <a:rPr lang="en-GB" sz="1800" dirty="0"/>
              <a:t>they feel that the potential profit of the buying firms are high</a:t>
            </a:r>
          </a:p>
          <a:p>
            <a:pPr lvl="1"/>
            <a:r>
              <a:rPr lang="en-GB" sz="1800" dirty="0"/>
              <a:t>Process includes strong social, economic, service, technical ties, joint problem solving, multiple connections &amp; integrating operations</a:t>
            </a:r>
          </a:p>
          <a:p>
            <a:pPr>
              <a:lnSpc>
                <a:spcPct val="150000"/>
              </a:lnSpc>
            </a:pPr>
            <a:r>
              <a:rPr lang="en-GB" sz="1800" dirty="0"/>
              <a:t>Buyers are hard-core loyal to one supplier</a:t>
            </a:r>
          </a:p>
        </p:txBody>
      </p:sp>
      <p:sp>
        <p:nvSpPr>
          <p:cNvPr id="7" name="Title 1">
            <a:extLst>
              <a:ext uri="{FF2B5EF4-FFF2-40B4-BE49-F238E27FC236}">
                <a16:creationId xmlns:a16="http://schemas.microsoft.com/office/drawing/2014/main" id="{9F6F707F-65C8-AD4F-B513-000B77323C8D}"/>
              </a:ext>
            </a:extLst>
          </p:cNvPr>
          <p:cNvSpPr txBox="1">
            <a:spLocks/>
          </p:cNvSpPr>
          <p:nvPr/>
        </p:nvSpPr>
        <p:spPr>
          <a:xfrm>
            <a:off x="1285694" y="0"/>
            <a:ext cx="9620612" cy="66675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r>
              <a:rPr lang="en-GB" sz="4000" b="1" dirty="0"/>
              <a:t>Partnering/Collaborative (close) relationship</a:t>
            </a:r>
          </a:p>
        </p:txBody>
      </p:sp>
    </p:spTree>
    <p:extLst>
      <p:ext uri="{BB962C8B-B14F-4D97-AF65-F5344CB8AC3E}">
        <p14:creationId xmlns:p14="http://schemas.microsoft.com/office/powerpoint/2010/main" val="1902428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32A7FF1-5111-2348-9657-6CCC69405C74}"/>
              </a:ext>
            </a:extLst>
          </p:cNvPr>
          <p:cNvSpPr>
            <a:spLocks noGrp="1"/>
          </p:cNvSpPr>
          <p:nvPr>
            <p:ph type="title"/>
          </p:nvPr>
        </p:nvSpPr>
        <p:spPr>
          <a:xfrm>
            <a:off x="5334914" y="14344"/>
            <a:ext cx="1522172" cy="666754"/>
          </a:xfrm>
        </p:spPr>
        <p:txBody>
          <a:bodyPr>
            <a:noAutofit/>
          </a:bodyPr>
          <a:lstStyle/>
          <a:p>
            <a:r>
              <a:rPr lang="en-GB" sz="4000" b="1" dirty="0"/>
              <a:t>Trust!</a:t>
            </a:r>
          </a:p>
        </p:txBody>
      </p:sp>
      <p:sp>
        <p:nvSpPr>
          <p:cNvPr id="3" name="Content Placeholder 2">
            <a:extLst>
              <a:ext uri="{FF2B5EF4-FFF2-40B4-BE49-F238E27FC236}">
                <a16:creationId xmlns:a16="http://schemas.microsoft.com/office/drawing/2014/main" id="{D3FA0966-DBF8-914E-8C16-717CCB780F26}"/>
              </a:ext>
            </a:extLst>
          </p:cNvPr>
          <p:cNvSpPr>
            <a:spLocks noGrp="1"/>
          </p:cNvSpPr>
          <p:nvPr>
            <p:ph idx="1"/>
          </p:nvPr>
        </p:nvSpPr>
        <p:spPr>
          <a:xfrm>
            <a:off x="164123" y="673571"/>
            <a:ext cx="7354237" cy="4706381"/>
          </a:xfrm>
        </p:spPr>
        <p:txBody>
          <a:bodyPr>
            <a:noAutofit/>
          </a:bodyPr>
          <a:lstStyle/>
          <a:p>
            <a:pPr marL="0" indent="0">
              <a:buNone/>
            </a:pPr>
            <a:r>
              <a:rPr lang="en-GB" sz="2400" i="1" dirty="0">
                <a:solidFill>
                  <a:srgbClr val="0000CC"/>
                </a:solidFill>
              </a:rPr>
              <a:t>Trust is grounded in the belief that someone else is dependable and will honour their commitments, even though they could take advantage of us if they choose to. </a:t>
            </a:r>
            <a:br>
              <a:rPr lang="en-GB" sz="2400" dirty="0"/>
            </a:br>
            <a:br>
              <a:rPr lang="en-GB" sz="2400" dirty="0"/>
            </a:br>
            <a:r>
              <a:rPr lang="en-GB" sz="2400" dirty="0"/>
              <a:t>But what is the source of trust in a buyer-seller relationship? </a:t>
            </a:r>
            <a:br>
              <a:rPr lang="en-GB" sz="2400" dirty="0"/>
            </a:br>
            <a:br>
              <a:rPr lang="en-GB" sz="2400" dirty="0"/>
            </a:br>
            <a:r>
              <a:rPr lang="en-GB" sz="2400" dirty="0"/>
              <a:t>Researchers have found that it consists of 3 dimensions:</a:t>
            </a:r>
          </a:p>
          <a:p>
            <a:r>
              <a:rPr lang="en-GB" sz="2400" b="1" dirty="0"/>
              <a:t>competence</a:t>
            </a:r>
            <a:r>
              <a:rPr lang="en-GB" sz="2400" dirty="0"/>
              <a:t>, </a:t>
            </a:r>
          </a:p>
          <a:p>
            <a:r>
              <a:rPr lang="en-GB" sz="2400" b="1" dirty="0"/>
              <a:t>honesty</a:t>
            </a:r>
            <a:r>
              <a:rPr lang="en-GB" sz="2400" dirty="0"/>
              <a:t>, </a:t>
            </a:r>
          </a:p>
          <a:p>
            <a:r>
              <a:rPr lang="en-GB" sz="2400" b="1" dirty="0"/>
              <a:t>benevolence </a:t>
            </a:r>
          </a:p>
          <a:p>
            <a:pPr marL="0" indent="0">
              <a:buNone/>
            </a:pPr>
            <a:r>
              <a:rPr lang="en-GB" sz="2400" dirty="0"/>
              <a:t>and that two of them are particularly intertwined.</a:t>
            </a:r>
            <a:br>
              <a:rPr lang="en-GB" sz="2400" b="1" dirty="0"/>
            </a:br>
            <a:endParaRPr lang="en-US" sz="2400" dirty="0"/>
          </a:p>
        </p:txBody>
      </p:sp>
      <p:pic>
        <p:nvPicPr>
          <p:cNvPr id="2" name="Picture 1">
            <a:extLst>
              <a:ext uri="{FF2B5EF4-FFF2-40B4-BE49-F238E27FC236}">
                <a16:creationId xmlns:a16="http://schemas.microsoft.com/office/drawing/2014/main" id="{AD7C5999-3CB9-F447-A439-154A923F9CB8}"/>
              </a:ext>
            </a:extLst>
          </p:cNvPr>
          <p:cNvPicPr>
            <a:picLocks noChangeAspect="1"/>
          </p:cNvPicPr>
          <p:nvPr/>
        </p:nvPicPr>
        <p:blipFill>
          <a:blip r:embed="rId3"/>
          <a:stretch>
            <a:fillRect/>
          </a:stretch>
        </p:blipFill>
        <p:spPr>
          <a:xfrm>
            <a:off x="8145745" y="3026761"/>
            <a:ext cx="4046255" cy="2697503"/>
          </a:xfrm>
          <a:prstGeom prst="rect">
            <a:avLst/>
          </a:prstGeom>
        </p:spPr>
      </p:pic>
      <p:sp>
        <p:nvSpPr>
          <p:cNvPr id="5" name="TextBox 4">
            <a:extLst>
              <a:ext uri="{FF2B5EF4-FFF2-40B4-BE49-F238E27FC236}">
                <a16:creationId xmlns:a16="http://schemas.microsoft.com/office/drawing/2014/main" id="{E820B3C2-4FF5-EF4C-8F86-61C74FDBAF27}"/>
              </a:ext>
            </a:extLst>
          </p:cNvPr>
          <p:cNvSpPr txBox="1"/>
          <p:nvPr/>
        </p:nvSpPr>
        <p:spPr>
          <a:xfrm>
            <a:off x="5067304" y="5125400"/>
            <a:ext cx="2816733" cy="523220"/>
          </a:xfrm>
          <a:prstGeom prst="rect">
            <a:avLst/>
          </a:prstGeom>
          <a:noFill/>
        </p:spPr>
        <p:txBody>
          <a:bodyPr wrap="none" rtlCol="0">
            <a:spAutoFit/>
          </a:bodyPr>
          <a:lstStyle/>
          <a:p>
            <a:r>
              <a:rPr lang="en-US" sz="2800" b="1" dirty="0">
                <a:solidFill>
                  <a:srgbClr val="0070C0"/>
                </a:solidFill>
              </a:rPr>
              <a:t>A culture of trust:</a:t>
            </a:r>
          </a:p>
        </p:txBody>
      </p:sp>
    </p:spTree>
    <p:extLst>
      <p:ext uri="{BB962C8B-B14F-4D97-AF65-F5344CB8AC3E}">
        <p14:creationId xmlns:p14="http://schemas.microsoft.com/office/powerpoint/2010/main" val="26155234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46B33D3-D484-B54D-9DBE-F7BB46E4231A}"/>
              </a:ext>
            </a:extLst>
          </p:cNvPr>
          <p:cNvSpPr>
            <a:spLocks noGrp="1"/>
          </p:cNvSpPr>
          <p:nvPr>
            <p:ph type="title"/>
          </p:nvPr>
        </p:nvSpPr>
        <p:spPr>
          <a:xfrm>
            <a:off x="2244969" y="267429"/>
            <a:ext cx="7702062" cy="666754"/>
          </a:xfrm>
        </p:spPr>
        <p:txBody>
          <a:bodyPr>
            <a:noAutofit/>
          </a:bodyPr>
          <a:lstStyle/>
          <a:p>
            <a:r>
              <a:rPr lang="en-US" sz="4000" b="1" dirty="0"/>
              <a:t>Session 6 - </a:t>
            </a:r>
            <a:r>
              <a:rPr lang="en-GB" sz="4000" b="1" dirty="0"/>
              <a:t>Buyer Seller Relationships</a:t>
            </a:r>
            <a:endParaRPr lang="en-US" sz="4000" dirty="0"/>
          </a:p>
        </p:txBody>
      </p:sp>
      <p:sp>
        <p:nvSpPr>
          <p:cNvPr id="3" name="Content Placeholder 2">
            <a:extLst>
              <a:ext uri="{FF2B5EF4-FFF2-40B4-BE49-F238E27FC236}">
                <a16:creationId xmlns:a16="http://schemas.microsoft.com/office/drawing/2014/main" id="{D3FA0966-DBF8-914E-8C16-717CCB780F26}"/>
              </a:ext>
            </a:extLst>
          </p:cNvPr>
          <p:cNvSpPr>
            <a:spLocks noGrp="1"/>
          </p:cNvSpPr>
          <p:nvPr>
            <p:ph idx="1"/>
          </p:nvPr>
        </p:nvSpPr>
        <p:spPr>
          <a:xfrm>
            <a:off x="714103" y="1583179"/>
            <a:ext cx="7597559" cy="2975758"/>
          </a:xfrm>
        </p:spPr>
        <p:txBody>
          <a:bodyPr/>
          <a:lstStyle/>
          <a:p>
            <a:pPr marL="0" indent="0">
              <a:buNone/>
            </a:pPr>
            <a:r>
              <a:rPr lang="en-GB" dirty="0">
                <a:solidFill>
                  <a:srgbClr val="0000CC"/>
                </a:solidFill>
              </a:rPr>
              <a:t>What facilitates it in these relationships?</a:t>
            </a:r>
          </a:p>
          <a:p>
            <a:pPr>
              <a:lnSpc>
                <a:spcPct val="150000"/>
              </a:lnSpc>
            </a:pPr>
            <a:r>
              <a:rPr lang="en-GB" dirty="0">
                <a:solidFill>
                  <a:srgbClr val="0000CC"/>
                </a:solidFill>
              </a:rPr>
              <a:t>Consumer product firm – consumer in stores</a:t>
            </a:r>
          </a:p>
          <a:p>
            <a:pPr>
              <a:lnSpc>
                <a:spcPct val="150000"/>
              </a:lnSpc>
            </a:pPr>
            <a:r>
              <a:rPr lang="en-GB" dirty="0">
                <a:solidFill>
                  <a:srgbClr val="0000CC"/>
                </a:solidFill>
              </a:rPr>
              <a:t>Client-lawyer</a:t>
            </a:r>
          </a:p>
          <a:p>
            <a:pPr>
              <a:lnSpc>
                <a:spcPct val="150000"/>
              </a:lnSpc>
            </a:pPr>
            <a:r>
              <a:rPr lang="en-GB" dirty="0">
                <a:solidFill>
                  <a:srgbClr val="0000CC"/>
                </a:solidFill>
              </a:rPr>
              <a:t>Raw material supplier - manufacturer</a:t>
            </a:r>
          </a:p>
        </p:txBody>
      </p:sp>
      <p:pic>
        <p:nvPicPr>
          <p:cNvPr id="5" name="Picture 4" descr="A picture containing person, indoor, person, meal&#10;&#10;Description automatically generated">
            <a:extLst>
              <a:ext uri="{FF2B5EF4-FFF2-40B4-BE49-F238E27FC236}">
                <a16:creationId xmlns:a16="http://schemas.microsoft.com/office/drawing/2014/main" id="{6366F1BB-D574-2080-2F7C-1E6784C89FA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092028" y="2965938"/>
            <a:ext cx="4099971" cy="2766647"/>
          </a:xfrm>
          <a:prstGeom prst="rect">
            <a:avLst/>
          </a:prstGeom>
        </p:spPr>
      </p:pic>
    </p:spTree>
    <p:extLst>
      <p:ext uri="{BB962C8B-B14F-4D97-AF65-F5344CB8AC3E}">
        <p14:creationId xmlns:p14="http://schemas.microsoft.com/office/powerpoint/2010/main" val="3799484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002935" y="126752"/>
            <a:ext cx="6172200" cy="666754"/>
          </a:xfrm>
        </p:spPr>
        <p:txBody>
          <a:bodyPr>
            <a:normAutofit fontScale="90000"/>
          </a:bodyPr>
          <a:lstStyle/>
          <a:p>
            <a:r>
              <a:rPr lang="en-US" b="1" dirty="0"/>
              <a:t>The </a:t>
            </a:r>
            <a:r>
              <a:rPr lang="en-GB" b="1" dirty="0"/>
              <a:t>Buyer Process</a:t>
            </a:r>
            <a:endParaRPr lang="en-US" dirty="0"/>
          </a:p>
        </p:txBody>
      </p:sp>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p:txBody>
          <a:bodyPr/>
          <a:lstStyle/>
          <a:p>
            <a:pPr>
              <a:spcBef>
                <a:spcPct val="50000"/>
              </a:spcBef>
              <a:buFontTx/>
              <a:buChar char="•"/>
            </a:pPr>
            <a:r>
              <a:rPr lang="en-GB" altLang="en-US" dirty="0"/>
              <a:t>A consumer purchase occurs as a response to a problem.</a:t>
            </a:r>
          </a:p>
          <a:p>
            <a:pPr>
              <a:spcBef>
                <a:spcPct val="50000"/>
              </a:spcBef>
              <a:buFontTx/>
              <a:buChar char="•"/>
            </a:pPr>
            <a:r>
              <a:rPr lang="en-GB" altLang="en-US" dirty="0"/>
              <a:t>Consumers go through a number of different steps in order to make a purchase.</a:t>
            </a:r>
          </a:p>
          <a:p>
            <a:pPr>
              <a:spcBef>
                <a:spcPct val="50000"/>
              </a:spcBef>
              <a:buFontTx/>
              <a:buChar char="•"/>
            </a:pPr>
            <a:r>
              <a:rPr lang="en-GB" altLang="en-US" dirty="0"/>
              <a:t>As  some purchases are more important than others, so the effort put into each decision to buy is different.</a:t>
            </a:r>
          </a:p>
          <a:p>
            <a:pPr marL="0" indent="0">
              <a:buNone/>
            </a:pPr>
            <a:endParaRPr lang="en-GB" b="1" dirty="0"/>
          </a:p>
        </p:txBody>
      </p:sp>
    </p:spTree>
    <p:extLst>
      <p:ext uri="{BB962C8B-B14F-4D97-AF65-F5344CB8AC3E}">
        <p14:creationId xmlns:p14="http://schemas.microsoft.com/office/powerpoint/2010/main" val="3338658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002935" y="126752"/>
            <a:ext cx="6172200" cy="666754"/>
          </a:xfrm>
        </p:spPr>
        <p:txBody>
          <a:bodyPr>
            <a:normAutofit fontScale="90000"/>
          </a:bodyPr>
          <a:lstStyle/>
          <a:p>
            <a:r>
              <a:rPr lang="en-GB" altLang="en-US" b="1" dirty="0"/>
              <a:t>Decision-making</a:t>
            </a:r>
            <a:endParaRPr lang="en-US" dirty="0"/>
          </a:p>
        </p:txBody>
      </p:sp>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a:xfrm>
            <a:off x="609600" y="1336965"/>
            <a:ext cx="10972800" cy="3917032"/>
          </a:xfrm>
        </p:spPr>
        <p:txBody>
          <a:bodyPr>
            <a:normAutofit lnSpcReduction="10000"/>
          </a:bodyPr>
          <a:lstStyle/>
          <a:p>
            <a:pPr marL="0" indent="0">
              <a:spcBef>
                <a:spcPct val="50000"/>
              </a:spcBef>
              <a:buNone/>
            </a:pPr>
            <a:r>
              <a:rPr lang="en-GB" altLang="en-US" sz="3500" b="1" dirty="0"/>
              <a:t>Decision-making perspectives</a:t>
            </a:r>
            <a:r>
              <a:rPr lang="en-GB" altLang="en-US" sz="2600" b="1" dirty="0"/>
              <a:t> </a:t>
            </a:r>
          </a:p>
          <a:p>
            <a:pPr>
              <a:spcBef>
                <a:spcPct val="50000"/>
              </a:spcBef>
              <a:buFontTx/>
              <a:buChar char="•"/>
            </a:pPr>
            <a:r>
              <a:rPr lang="en-GB" altLang="en-US" sz="2600" b="1" i="1" dirty="0"/>
              <a:t>The rational perspective</a:t>
            </a:r>
            <a:r>
              <a:rPr lang="en-GB" altLang="en-US" sz="2600" dirty="0"/>
              <a:t> - people calmly and careful integrate as much information as possible with what they already know about a product and weigh up the pros and cons of each before making a decision.</a:t>
            </a:r>
          </a:p>
          <a:p>
            <a:pPr>
              <a:spcBef>
                <a:spcPct val="50000"/>
              </a:spcBef>
              <a:buFontTx/>
              <a:buChar char="•"/>
            </a:pPr>
            <a:r>
              <a:rPr lang="en-GB" altLang="en-US" sz="2600" b="1" i="1" dirty="0"/>
              <a:t>Behavioural</a:t>
            </a:r>
            <a:r>
              <a:rPr lang="en-GB" altLang="en-US" sz="2600" b="1" dirty="0"/>
              <a:t> </a:t>
            </a:r>
            <a:r>
              <a:rPr lang="en-GB" altLang="en-US" sz="2600" b="1" i="1" dirty="0"/>
              <a:t>Influence perspective</a:t>
            </a:r>
            <a:r>
              <a:rPr lang="en-GB" altLang="en-US" sz="2600" b="1" dirty="0"/>
              <a:t> -</a:t>
            </a:r>
            <a:r>
              <a:rPr lang="en-GB" altLang="en-US" sz="2600" dirty="0"/>
              <a:t> (in conditions of low involvement) where decisions are made  as a result of a learned response to environmental cues, e.g. buying on impulse as a result of a ‘special offer’.</a:t>
            </a:r>
          </a:p>
          <a:p>
            <a:pPr>
              <a:spcBef>
                <a:spcPct val="50000"/>
              </a:spcBef>
              <a:buFontTx/>
              <a:buChar char="•"/>
            </a:pPr>
            <a:r>
              <a:rPr lang="en-GB" altLang="en-US" sz="2600" b="1" i="1" dirty="0"/>
              <a:t>Experiential perspective</a:t>
            </a:r>
            <a:r>
              <a:rPr lang="en-GB" altLang="en-US" sz="2600" dirty="0"/>
              <a:t> - in conditions of high involvement but where the selection made cannot be entirely rational.</a:t>
            </a:r>
            <a:endParaRPr lang="en-GB" altLang="en-US" sz="2600" b="1" dirty="0"/>
          </a:p>
          <a:p>
            <a:endParaRPr lang="en-US" dirty="0"/>
          </a:p>
        </p:txBody>
      </p:sp>
    </p:spTree>
    <p:extLst>
      <p:ext uri="{BB962C8B-B14F-4D97-AF65-F5344CB8AC3E}">
        <p14:creationId xmlns:p14="http://schemas.microsoft.com/office/powerpoint/2010/main" val="216874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1254752" y="290875"/>
            <a:ext cx="8753104" cy="666754"/>
          </a:xfrm>
        </p:spPr>
        <p:txBody>
          <a:bodyPr>
            <a:noAutofit/>
          </a:bodyPr>
          <a:lstStyle/>
          <a:p>
            <a:r>
              <a:rPr lang="en-US" sz="4000" b="1" dirty="0"/>
              <a:t>Understanding the Customer Experience</a:t>
            </a:r>
          </a:p>
        </p:txBody>
      </p:sp>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a:xfrm>
            <a:off x="868804" y="1182190"/>
            <a:ext cx="6390807" cy="588363"/>
          </a:xfrm>
        </p:spPr>
        <p:txBody>
          <a:bodyPr>
            <a:normAutofit/>
          </a:bodyPr>
          <a:lstStyle/>
          <a:p>
            <a:pPr marL="0" indent="0">
              <a:spcBef>
                <a:spcPct val="50000"/>
              </a:spcBef>
              <a:buNone/>
            </a:pPr>
            <a:r>
              <a:rPr lang="en-GB" altLang="en-US" sz="3600" b="1" dirty="0">
                <a:solidFill>
                  <a:srgbClr val="0000CC"/>
                </a:solidFill>
              </a:rPr>
              <a:t>Decision-making perspectives</a:t>
            </a:r>
            <a:r>
              <a:rPr lang="en-GB" altLang="en-US" b="1" dirty="0">
                <a:solidFill>
                  <a:srgbClr val="0000CC"/>
                </a:solidFill>
              </a:rPr>
              <a:t> </a:t>
            </a:r>
          </a:p>
          <a:p>
            <a:pPr marL="0" indent="0">
              <a:buNone/>
            </a:pPr>
            <a:endParaRPr lang="en-US" dirty="0">
              <a:solidFill>
                <a:srgbClr val="0000CC"/>
              </a:solidFill>
            </a:endParaRPr>
          </a:p>
        </p:txBody>
      </p:sp>
      <p:pic>
        <p:nvPicPr>
          <p:cNvPr id="7" name="Picture 6">
            <a:extLst>
              <a:ext uri="{FF2B5EF4-FFF2-40B4-BE49-F238E27FC236}">
                <a16:creationId xmlns:a16="http://schemas.microsoft.com/office/drawing/2014/main" id="{1F22CEA4-EBD2-1042-A3B8-4810CEB5E318}"/>
              </a:ext>
            </a:extLst>
          </p:cNvPr>
          <p:cNvPicPr>
            <a:picLocks noChangeAspect="1"/>
          </p:cNvPicPr>
          <p:nvPr/>
        </p:nvPicPr>
        <p:blipFill>
          <a:blip r:embed="rId3"/>
          <a:stretch>
            <a:fillRect/>
          </a:stretch>
        </p:blipFill>
        <p:spPr>
          <a:xfrm>
            <a:off x="764499" y="1995114"/>
            <a:ext cx="9525000" cy="3035300"/>
          </a:xfrm>
          <a:prstGeom prst="rect">
            <a:avLst/>
          </a:prstGeom>
        </p:spPr>
      </p:pic>
    </p:spTree>
    <p:extLst>
      <p:ext uri="{BB962C8B-B14F-4D97-AF65-F5344CB8AC3E}">
        <p14:creationId xmlns:p14="http://schemas.microsoft.com/office/powerpoint/2010/main" val="27411299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46B33D3-D484-B54D-9DBE-F7BB46E4231A}"/>
              </a:ext>
            </a:extLst>
          </p:cNvPr>
          <p:cNvSpPr>
            <a:spLocks noGrp="1"/>
          </p:cNvSpPr>
          <p:nvPr>
            <p:ph type="title"/>
          </p:nvPr>
        </p:nvSpPr>
        <p:spPr>
          <a:xfrm>
            <a:off x="1754617" y="267429"/>
            <a:ext cx="8682766" cy="666754"/>
          </a:xfrm>
        </p:spPr>
        <p:txBody>
          <a:bodyPr>
            <a:noAutofit/>
          </a:bodyPr>
          <a:lstStyle/>
          <a:p>
            <a:r>
              <a:rPr lang="en-US" sz="4000" b="1" dirty="0"/>
              <a:t>Understanding the Customer Experience</a:t>
            </a:r>
          </a:p>
        </p:txBody>
      </p:sp>
      <p:sp>
        <p:nvSpPr>
          <p:cNvPr id="3" name="Content Placeholder 2">
            <a:extLst>
              <a:ext uri="{FF2B5EF4-FFF2-40B4-BE49-F238E27FC236}">
                <a16:creationId xmlns:a16="http://schemas.microsoft.com/office/drawing/2014/main" id="{D3FA0966-DBF8-914E-8C16-717CCB780F26}"/>
              </a:ext>
            </a:extLst>
          </p:cNvPr>
          <p:cNvSpPr>
            <a:spLocks noGrp="1"/>
          </p:cNvSpPr>
          <p:nvPr>
            <p:ph idx="1"/>
          </p:nvPr>
        </p:nvSpPr>
        <p:spPr>
          <a:xfrm>
            <a:off x="609600" y="1600201"/>
            <a:ext cx="5926111" cy="3451484"/>
          </a:xfrm>
        </p:spPr>
        <p:txBody>
          <a:bodyPr>
            <a:normAutofit fontScale="85000" lnSpcReduction="20000"/>
          </a:bodyPr>
          <a:lstStyle/>
          <a:p>
            <a:pPr marL="0" indent="0">
              <a:buNone/>
            </a:pPr>
            <a:r>
              <a:rPr lang="en-US" b="1" dirty="0"/>
              <a:t>The </a:t>
            </a:r>
            <a:r>
              <a:rPr lang="en-GB" b="1" dirty="0"/>
              <a:t>Buyer Process – 5 Step Process</a:t>
            </a:r>
          </a:p>
          <a:p>
            <a:pPr marL="0" indent="0">
              <a:buNone/>
            </a:pPr>
            <a:endParaRPr lang="en-GB" dirty="0"/>
          </a:p>
          <a:p>
            <a:r>
              <a:rPr lang="en-GB" dirty="0"/>
              <a:t>Problem/Need Recognition</a:t>
            </a:r>
          </a:p>
          <a:p>
            <a:r>
              <a:rPr lang="en-GB" dirty="0"/>
              <a:t>Information Search</a:t>
            </a:r>
          </a:p>
          <a:p>
            <a:r>
              <a:rPr lang="en-GB" dirty="0"/>
              <a:t>Alternative Evaluation</a:t>
            </a:r>
          </a:p>
          <a:p>
            <a:r>
              <a:rPr lang="en-GB" dirty="0"/>
              <a:t>Decision to Purchase</a:t>
            </a:r>
          </a:p>
          <a:p>
            <a:r>
              <a:rPr lang="en-GB" dirty="0"/>
              <a:t>Post Purchase Behaviour</a:t>
            </a:r>
          </a:p>
          <a:p>
            <a:pPr marL="0" indent="0">
              <a:buNone/>
            </a:pPr>
            <a:br>
              <a:rPr lang="en-GB" b="1" dirty="0"/>
            </a:br>
            <a:endParaRPr lang="en-GB" dirty="0"/>
          </a:p>
        </p:txBody>
      </p:sp>
      <p:sp>
        <p:nvSpPr>
          <p:cNvPr id="2" name="TextBox 1">
            <a:extLst>
              <a:ext uri="{FF2B5EF4-FFF2-40B4-BE49-F238E27FC236}">
                <a16:creationId xmlns:a16="http://schemas.microsoft.com/office/drawing/2014/main" id="{16499605-AACF-2747-A04A-A93D7B25963E}"/>
              </a:ext>
            </a:extLst>
          </p:cNvPr>
          <p:cNvSpPr txBox="1"/>
          <p:nvPr/>
        </p:nvSpPr>
        <p:spPr>
          <a:xfrm>
            <a:off x="3239616" y="5115611"/>
            <a:ext cx="3296095" cy="369332"/>
          </a:xfrm>
          <a:prstGeom prst="rect">
            <a:avLst/>
          </a:prstGeom>
          <a:noFill/>
        </p:spPr>
        <p:txBody>
          <a:bodyPr wrap="none" rtlCol="0">
            <a:spAutoFit/>
          </a:bodyPr>
          <a:lstStyle/>
          <a:p>
            <a:r>
              <a:rPr lang="en-GB" dirty="0"/>
              <a:t>(Lamb, Hair and McDaniel, 2009)</a:t>
            </a:r>
            <a:endParaRPr lang="en-US" dirty="0"/>
          </a:p>
        </p:txBody>
      </p:sp>
      <p:pic>
        <p:nvPicPr>
          <p:cNvPr id="5" name="Picture 4">
            <a:extLst>
              <a:ext uri="{FF2B5EF4-FFF2-40B4-BE49-F238E27FC236}">
                <a16:creationId xmlns:a16="http://schemas.microsoft.com/office/drawing/2014/main" id="{637988F2-0C79-2141-9575-09BF4500C2CD}"/>
              </a:ext>
            </a:extLst>
          </p:cNvPr>
          <p:cNvPicPr>
            <a:picLocks noChangeAspect="1"/>
          </p:cNvPicPr>
          <p:nvPr/>
        </p:nvPicPr>
        <p:blipFill>
          <a:blip r:embed="rId3"/>
          <a:stretch>
            <a:fillRect/>
          </a:stretch>
        </p:blipFill>
        <p:spPr>
          <a:xfrm>
            <a:off x="6797828" y="1600201"/>
            <a:ext cx="4889503" cy="4064623"/>
          </a:xfrm>
          <a:prstGeom prst="rect">
            <a:avLst/>
          </a:prstGeom>
        </p:spPr>
      </p:pic>
    </p:spTree>
    <p:extLst>
      <p:ext uri="{BB962C8B-B14F-4D97-AF65-F5344CB8AC3E}">
        <p14:creationId xmlns:p14="http://schemas.microsoft.com/office/powerpoint/2010/main" val="25142426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875390" y="347660"/>
            <a:ext cx="4441219" cy="666754"/>
          </a:xfrm>
        </p:spPr>
        <p:txBody>
          <a:bodyPr>
            <a:normAutofit/>
          </a:bodyPr>
          <a:lstStyle/>
          <a:p>
            <a:pPr>
              <a:spcBef>
                <a:spcPct val="50000"/>
              </a:spcBef>
            </a:pPr>
            <a:r>
              <a:rPr lang="en-GB" altLang="en-US" sz="4000" b="1" dirty="0"/>
              <a:t>Problem recognition</a:t>
            </a:r>
          </a:p>
        </p:txBody>
      </p:sp>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a:xfrm>
            <a:off x="838200" y="1372761"/>
            <a:ext cx="10515600" cy="3703331"/>
          </a:xfrm>
        </p:spPr>
        <p:txBody>
          <a:bodyPr>
            <a:normAutofit/>
          </a:bodyPr>
          <a:lstStyle/>
          <a:p>
            <a:pPr>
              <a:spcBef>
                <a:spcPct val="50000"/>
              </a:spcBef>
              <a:buFontTx/>
              <a:buChar char="•"/>
            </a:pPr>
            <a:r>
              <a:rPr lang="en-GB" altLang="en-US" sz="2400" dirty="0"/>
              <a:t>When a consumer recognises that there is a </a:t>
            </a:r>
            <a:r>
              <a:rPr lang="en-GB" altLang="en-US" sz="2400" b="1" i="1" dirty="0"/>
              <a:t>perceived problem </a:t>
            </a:r>
            <a:r>
              <a:rPr lang="en-GB" altLang="en-US" sz="2400" dirty="0"/>
              <a:t>to be solved.  The problem can be small or large, simple or complex.</a:t>
            </a:r>
          </a:p>
          <a:p>
            <a:pPr>
              <a:spcBef>
                <a:spcPct val="50000"/>
              </a:spcBef>
              <a:buFontTx/>
              <a:buChar char="•"/>
            </a:pPr>
            <a:endParaRPr lang="en-GB" altLang="en-US" sz="2400" dirty="0"/>
          </a:p>
          <a:p>
            <a:pPr>
              <a:spcBef>
                <a:spcPct val="50000"/>
              </a:spcBef>
              <a:buFontTx/>
              <a:buChar char="•"/>
            </a:pPr>
            <a:r>
              <a:rPr lang="en-GB" altLang="en-US" sz="2400" b="1" i="1" dirty="0"/>
              <a:t>Need recognition </a:t>
            </a:r>
            <a:r>
              <a:rPr lang="en-GB" altLang="en-US" sz="2400" dirty="0"/>
              <a:t>can occur by a consumer running out of a product, assortment depletion or by the creation of a new need, e.g., after decorating a room, replacement furnishings to match new colour scheme.</a:t>
            </a:r>
          </a:p>
          <a:p>
            <a:endParaRPr lang="en-US" dirty="0"/>
          </a:p>
        </p:txBody>
      </p:sp>
      <p:pic>
        <p:nvPicPr>
          <p:cNvPr id="6" name="Picture 5">
            <a:extLst>
              <a:ext uri="{FF2B5EF4-FFF2-40B4-BE49-F238E27FC236}">
                <a16:creationId xmlns:a16="http://schemas.microsoft.com/office/drawing/2014/main" id="{C6E34F89-8CC1-C849-8CB5-16A6C5A2FCFD}"/>
              </a:ext>
            </a:extLst>
          </p:cNvPr>
          <p:cNvPicPr>
            <a:picLocks noChangeAspect="1"/>
          </p:cNvPicPr>
          <p:nvPr/>
        </p:nvPicPr>
        <p:blipFill>
          <a:blip r:embed="rId3"/>
          <a:stretch>
            <a:fillRect/>
          </a:stretch>
        </p:blipFill>
        <p:spPr>
          <a:xfrm>
            <a:off x="10309273" y="4213785"/>
            <a:ext cx="1567971" cy="1303448"/>
          </a:xfrm>
          <a:prstGeom prst="rect">
            <a:avLst/>
          </a:prstGeom>
        </p:spPr>
      </p:pic>
    </p:spTree>
    <p:extLst>
      <p:ext uri="{BB962C8B-B14F-4D97-AF65-F5344CB8AC3E}">
        <p14:creationId xmlns:p14="http://schemas.microsoft.com/office/powerpoint/2010/main" val="19702811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3AC2965-4658-8E4C-A245-EB62AC00C052}"/>
              </a:ext>
            </a:extLst>
          </p:cNvPr>
          <p:cNvSpPr>
            <a:spLocks noGrp="1"/>
          </p:cNvSpPr>
          <p:nvPr>
            <p:ph type="title"/>
          </p:nvPr>
        </p:nvSpPr>
        <p:spPr>
          <a:xfrm>
            <a:off x="3273181" y="31506"/>
            <a:ext cx="4311650" cy="666750"/>
          </a:xfrm>
        </p:spPr>
        <p:txBody>
          <a:bodyPr>
            <a:normAutofit/>
          </a:bodyPr>
          <a:lstStyle/>
          <a:p>
            <a:pPr algn="ctr">
              <a:spcBef>
                <a:spcPct val="50000"/>
              </a:spcBef>
            </a:pPr>
            <a:r>
              <a:rPr lang="en-GB" altLang="en-US" sz="4000" b="1" dirty="0"/>
              <a:t>Problem recognition</a:t>
            </a:r>
          </a:p>
        </p:txBody>
      </p:sp>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a:xfrm>
            <a:off x="1340823" y="694112"/>
            <a:ext cx="8176365" cy="468442"/>
          </a:xfrm>
        </p:spPr>
        <p:txBody>
          <a:bodyPr>
            <a:normAutofit lnSpcReduction="10000"/>
          </a:bodyPr>
          <a:lstStyle/>
          <a:p>
            <a:pPr marL="0" indent="0">
              <a:spcBef>
                <a:spcPct val="50000"/>
              </a:spcBef>
              <a:buNone/>
            </a:pPr>
            <a:r>
              <a:rPr lang="en-GB" altLang="en-US" b="1" dirty="0"/>
              <a:t>Characteristics of limited vs extended problem-solving</a:t>
            </a:r>
            <a:endParaRPr lang="en-GB" altLang="en-US" dirty="0"/>
          </a:p>
          <a:p>
            <a:pPr marL="0" indent="0">
              <a:buNone/>
            </a:pPr>
            <a:endParaRPr lang="en-US" dirty="0"/>
          </a:p>
        </p:txBody>
      </p:sp>
      <p:graphicFrame>
        <p:nvGraphicFramePr>
          <p:cNvPr id="2" name="Table 1">
            <a:extLst>
              <a:ext uri="{FF2B5EF4-FFF2-40B4-BE49-F238E27FC236}">
                <a16:creationId xmlns:a16="http://schemas.microsoft.com/office/drawing/2014/main" id="{7947C664-2C46-6341-90F2-6794C2DB11BB}"/>
              </a:ext>
            </a:extLst>
          </p:cNvPr>
          <p:cNvGraphicFramePr>
            <a:graphicFrameLocks noGrp="1"/>
          </p:cNvGraphicFramePr>
          <p:nvPr/>
        </p:nvGraphicFramePr>
        <p:xfrm>
          <a:off x="579620" y="1261948"/>
          <a:ext cx="11112707" cy="4314392"/>
        </p:xfrm>
        <a:graphic>
          <a:graphicData uri="http://schemas.openxmlformats.org/drawingml/2006/table">
            <a:tbl>
              <a:tblPr firstRow="1" bandRow="1">
                <a:tableStyleId>{793D81CF-94F2-401A-BA57-92F5A7B2D0C5}</a:tableStyleId>
              </a:tblPr>
              <a:tblGrid>
                <a:gridCol w="2525155">
                  <a:extLst>
                    <a:ext uri="{9D8B030D-6E8A-4147-A177-3AD203B41FA5}">
                      <a16:colId xmlns:a16="http://schemas.microsoft.com/office/drawing/2014/main" val="292746448"/>
                    </a:ext>
                  </a:extLst>
                </a:gridCol>
                <a:gridCol w="4402575">
                  <a:extLst>
                    <a:ext uri="{9D8B030D-6E8A-4147-A177-3AD203B41FA5}">
                      <a16:colId xmlns:a16="http://schemas.microsoft.com/office/drawing/2014/main" val="3705859820"/>
                    </a:ext>
                  </a:extLst>
                </a:gridCol>
                <a:gridCol w="4184977">
                  <a:extLst>
                    <a:ext uri="{9D8B030D-6E8A-4147-A177-3AD203B41FA5}">
                      <a16:colId xmlns:a16="http://schemas.microsoft.com/office/drawing/2014/main" val="3199080486"/>
                    </a:ext>
                  </a:extLst>
                </a:gridCol>
              </a:tblGrid>
              <a:tr h="414388">
                <a:tc>
                  <a:txBody>
                    <a:bodyPr/>
                    <a:lstStyle/>
                    <a:p>
                      <a:endParaRPr lang="en-US" dirty="0"/>
                    </a:p>
                  </a:txBody>
                  <a:tcPr/>
                </a:tc>
                <a:tc>
                  <a:txBody>
                    <a:bodyPr/>
                    <a:lstStyle/>
                    <a:p>
                      <a:r>
                        <a:rPr lang="en-US" dirty="0"/>
                        <a:t>Limited problem-solving</a:t>
                      </a:r>
                    </a:p>
                  </a:txBody>
                  <a:tcPr/>
                </a:tc>
                <a:tc>
                  <a:txBody>
                    <a:bodyPr/>
                    <a:lstStyle/>
                    <a:p>
                      <a:r>
                        <a:rPr lang="en-US" dirty="0"/>
                        <a:t>Extended problem-solving</a:t>
                      </a:r>
                    </a:p>
                  </a:txBody>
                  <a:tcPr/>
                </a:tc>
                <a:extLst>
                  <a:ext uri="{0D108BD9-81ED-4DB2-BD59-A6C34878D82A}">
                    <a16:rowId xmlns:a16="http://schemas.microsoft.com/office/drawing/2014/main" val="1185667644"/>
                  </a:ext>
                </a:extLst>
              </a:tr>
              <a:tr h="414388">
                <a:tc>
                  <a:txBody>
                    <a:bodyPr/>
                    <a:lstStyle/>
                    <a:p>
                      <a:r>
                        <a:rPr lang="en-US" dirty="0"/>
                        <a:t>Motivation</a:t>
                      </a:r>
                      <a:endParaRPr lang="en-US" b="1" dirty="0"/>
                    </a:p>
                  </a:txBody>
                  <a:tcPr/>
                </a:tc>
                <a:tc>
                  <a:txBody>
                    <a:bodyPr/>
                    <a:lstStyle/>
                    <a:p>
                      <a:r>
                        <a:rPr lang="en-US" dirty="0"/>
                        <a:t>Low risk &amp; involvement</a:t>
                      </a:r>
                    </a:p>
                  </a:txBody>
                  <a:tcPr/>
                </a:tc>
                <a:tc>
                  <a:txBody>
                    <a:bodyPr/>
                    <a:lstStyle/>
                    <a:p>
                      <a:r>
                        <a:rPr lang="en-US" dirty="0"/>
                        <a:t>High risk &amp; involvement</a:t>
                      </a:r>
                    </a:p>
                  </a:txBody>
                  <a:tcPr/>
                </a:tc>
                <a:extLst>
                  <a:ext uri="{0D108BD9-81ED-4DB2-BD59-A6C34878D82A}">
                    <a16:rowId xmlns:a16="http://schemas.microsoft.com/office/drawing/2014/main" val="2684733775"/>
                  </a:ext>
                </a:extLst>
              </a:tr>
              <a:tr h="964448">
                <a:tc>
                  <a:txBody>
                    <a:bodyPr/>
                    <a:lstStyle/>
                    <a:p>
                      <a:r>
                        <a:rPr lang="en-US" dirty="0"/>
                        <a:t>Information Search</a:t>
                      </a:r>
                      <a:endParaRPr lang="en-US" b="1" dirty="0"/>
                    </a:p>
                  </a:txBody>
                  <a:tcPr/>
                </a:tc>
                <a:tc>
                  <a:txBody>
                    <a:bodyPr/>
                    <a:lstStyle/>
                    <a:p>
                      <a:r>
                        <a:rPr lang="en-US" dirty="0"/>
                        <a:t>Little search</a:t>
                      </a:r>
                    </a:p>
                    <a:p>
                      <a:r>
                        <a:rPr lang="en-US" dirty="0"/>
                        <a:t>Information processed passively</a:t>
                      </a:r>
                    </a:p>
                    <a:p>
                      <a:r>
                        <a:rPr lang="en-US" dirty="0"/>
                        <a:t>In-store decision likely</a:t>
                      </a:r>
                    </a:p>
                  </a:txBody>
                  <a:tcPr/>
                </a:tc>
                <a:tc>
                  <a:txBody>
                    <a:bodyPr/>
                    <a:lstStyle/>
                    <a:p>
                      <a:r>
                        <a:rPr lang="en-US" dirty="0"/>
                        <a:t>Extensive search</a:t>
                      </a:r>
                    </a:p>
                    <a:p>
                      <a:r>
                        <a:rPr lang="en-US" dirty="0"/>
                        <a:t>Information processed actively</a:t>
                      </a:r>
                    </a:p>
                    <a:p>
                      <a:r>
                        <a:rPr lang="en-US" dirty="0"/>
                        <a:t>Multiple sources consulted </a:t>
                      </a:r>
                    </a:p>
                  </a:txBody>
                  <a:tcPr/>
                </a:tc>
                <a:extLst>
                  <a:ext uri="{0D108BD9-81ED-4DB2-BD59-A6C34878D82A}">
                    <a16:rowId xmlns:a16="http://schemas.microsoft.com/office/drawing/2014/main" val="2046139895"/>
                  </a:ext>
                </a:extLst>
              </a:tr>
              <a:tr h="1543117">
                <a:tc>
                  <a:txBody>
                    <a:bodyPr/>
                    <a:lstStyle/>
                    <a:p>
                      <a:r>
                        <a:rPr lang="en-US" dirty="0"/>
                        <a:t>Alternative evaluation</a:t>
                      </a:r>
                      <a:endParaRPr lang="en-US" b="1" dirty="0"/>
                    </a:p>
                  </a:txBody>
                  <a:tcPr/>
                </a:tc>
                <a:tc>
                  <a:txBody>
                    <a:bodyPr/>
                    <a:lstStyle/>
                    <a:p>
                      <a:r>
                        <a:rPr lang="en-US" dirty="0"/>
                        <a:t>Weakly held beliefs</a:t>
                      </a:r>
                    </a:p>
                    <a:p>
                      <a:r>
                        <a:rPr lang="en-US" dirty="0"/>
                        <a:t>Only most prominent criteria used</a:t>
                      </a:r>
                    </a:p>
                    <a:p>
                      <a:r>
                        <a:rPr lang="en-US" dirty="0"/>
                        <a:t>Alternatives perceived as similar </a:t>
                      </a:r>
                    </a:p>
                    <a:p>
                      <a:r>
                        <a:rPr lang="en-US" dirty="0"/>
                        <a:t>Non-compensatory strategy used</a:t>
                      </a:r>
                    </a:p>
                  </a:txBody>
                  <a:tcPr/>
                </a:tc>
                <a:tc>
                  <a:txBody>
                    <a:bodyPr/>
                    <a:lstStyle/>
                    <a:p>
                      <a:r>
                        <a:rPr lang="en-US" dirty="0"/>
                        <a:t>Strongly held beliefs</a:t>
                      </a:r>
                    </a:p>
                    <a:p>
                      <a:r>
                        <a:rPr lang="en-US" dirty="0"/>
                        <a:t>Many criteria used</a:t>
                      </a:r>
                    </a:p>
                    <a:p>
                      <a:r>
                        <a:rPr lang="en-US" dirty="0"/>
                        <a:t>Significant difference perceived among alternatives</a:t>
                      </a:r>
                    </a:p>
                    <a:p>
                      <a:r>
                        <a:rPr lang="en-US" dirty="0"/>
                        <a:t>Compensatory strategy used</a:t>
                      </a:r>
                    </a:p>
                  </a:txBody>
                  <a:tcPr/>
                </a:tc>
                <a:extLst>
                  <a:ext uri="{0D108BD9-81ED-4DB2-BD59-A6C34878D82A}">
                    <a16:rowId xmlns:a16="http://schemas.microsoft.com/office/drawing/2014/main" val="2139311117"/>
                  </a:ext>
                </a:extLst>
              </a:tr>
              <a:tr h="978051">
                <a:tc>
                  <a:txBody>
                    <a:bodyPr/>
                    <a:lstStyle/>
                    <a:p>
                      <a:r>
                        <a:rPr lang="en-US" dirty="0"/>
                        <a:t>Purchase</a:t>
                      </a:r>
                      <a:endParaRPr lang="en-US" b="1" dirty="0"/>
                    </a:p>
                  </a:txBody>
                  <a:tcPr/>
                </a:tc>
                <a:tc>
                  <a:txBody>
                    <a:bodyPr/>
                    <a:lstStyle/>
                    <a:p>
                      <a:r>
                        <a:rPr lang="en-US" dirty="0"/>
                        <a:t>Limited shopping time; may use self service</a:t>
                      </a:r>
                    </a:p>
                    <a:p>
                      <a:r>
                        <a:rPr lang="en-US" dirty="0"/>
                        <a:t>Choice often influenced by store display</a:t>
                      </a:r>
                    </a:p>
                  </a:txBody>
                  <a:tcPr/>
                </a:tc>
                <a:tc>
                  <a:txBody>
                    <a:bodyPr/>
                    <a:lstStyle/>
                    <a:p>
                      <a:r>
                        <a:rPr lang="en-US" dirty="0"/>
                        <a:t>Many outlets shopped if required</a:t>
                      </a:r>
                    </a:p>
                    <a:p>
                      <a:r>
                        <a:rPr lang="en-US" dirty="0"/>
                        <a:t>Communication with store personnel often desirable</a:t>
                      </a:r>
                    </a:p>
                  </a:txBody>
                  <a:tcPr/>
                </a:tc>
                <a:extLst>
                  <a:ext uri="{0D108BD9-81ED-4DB2-BD59-A6C34878D82A}">
                    <a16:rowId xmlns:a16="http://schemas.microsoft.com/office/drawing/2014/main" val="4055113535"/>
                  </a:ext>
                </a:extLst>
              </a:tr>
            </a:tbl>
          </a:graphicData>
        </a:graphic>
      </p:graphicFrame>
    </p:spTree>
    <p:extLst>
      <p:ext uri="{BB962C8B-B14F-4D97-AF65-F5344CB8AC3E}">
        <p14:creationId xmlns:p14="http://schemas.microsoft.com/office/powerpoint/2010/main" val="5128332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002935" y="126752"/>
            <a:ext cx="6172200" cy="666754"/>
          </a:xfrm>
        </p:spPr>
        <p:txBody>
          <a:bodyPr>
            <a:normAutofit fontScale="90000"/>
          </a:bodyPr>
          <a:lstStyle/>
          <a:p>
            <a:r>
              <a:rPr lang="en-GB" b="1" dirty="0"/>
              <a:t>Information Search</a:t>
            </a:r>
          </a:p>
        </p:txBody>
      </p:sp>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a:xfrm>
            <a:off x="609600" y="793506"/>
            <a:ext cx="10972800" cy="3917032"/>
          </a:xfrm>
        </p:spPr>
        <p:txBody>
          <a:bodyPr>
            <a:normAutofit/>
          </a:bodyPr>
          <a:lstStyle/>
          <a:p>
            <a:pPr marL="0" indent="0">
              <a:buNone/>
            </a:pPr>
            <a:r>
              <a:rPr lang="en-GB" dirty="0"/>
              <a:t>Search Models Employed by Consumers</a:t>
            </a:r>
          </a:p>
          <a:p>
            <a:pPr>
              <a:spcBef>
                <a:spcPct val="50000"/>
              </a:spcBef>
              <a:buFontTx/>
              <a:buChar char="•"/>
            </a:pPr>
            <a:r>
              <a:rPr lang="en-GB" altLang="en-US" b="1" i="1" dirty="0"/>
              <a:t>Internal versus external information search</a:t>
            </a:r>
            <a:r>
              <a:rPr lang="en-GB" altLang="en-US" i="1" dirty="0"/>
              <a:t>  - </a:t>
            </a:r>
            <a:r>
              <a:rPr lang="en-GB" altLang="en-US" dirty="0"/>
              <a:t>Internal searches of our memory banks helps consumers assemble information about different product alternatives.  External information searches (advertisements, etc.) helps consumers to supplement current knowledge.</a:t>
            </a:r>
          </a:p>
          <a:p>
            <a:pPr>
              <a:spcBef>
                <a:spcPct val="50000"/>
              </a:spcBef>
              <a:buFontTx/>
              <a:buChar char="•"/>
            </a:pPr>
            <a:r>
              <a:rPr lang="en-GB" altLang="en-US" b="1" i="1" dirty="0"/>
              <a:t>Deliberate versus accidental search</a:t>
            </a:r>
            <a:r>
              <a:rPr lang="en-GB" altLang="en-US" b="1" dirty="0"/>
              <a:t> -</a:t>
            </a:r>
            <a:r>
              <a:rPr lang="en-GB" altLang="en-US" dirty="0"/>
              <a:t> Directed learning where consumers actively seek information or more incidental learning where consumers passively absorb information in their day to day routines.</a:t>
            </a:r>
          </a:p>
          <a:p>
            <a:pPr marL="0" indent="0">
              <a:buNone/>
            </a:pPr>
            <a:endParaRPr lang="en-GB" dirty="0"/>
          </a:p>
          <a:p>
            <a:endParaRPr lang="en-US" dirty="0"/>
          </a:p>
        </p:txBody>
      </p:sp>
      <p:pic>
        <p:nvPicPr>
          <p:cNvPr id="6" name="Picture 5">
            <a:extLst>
              <a:ext uri="{FF2B5EF4-FFF2-40B4-BE49-F238E27FC236}">
                <a16:creationId xmlns:a16="http://schemas.microsoft.com/office/drawing/2014/main" id="{BF9EEB70-8E00-D044-9944-CCE8579B0F11}"/>
              </a:ext>
            </a:extLst>
          </p:cNvPr>
          <p:cNvPicPr>
            <a:picLocks noChangeAspect="1"/>
          </p:cNvPicPr>
          <p:nvPr/>
        </p:nvPicPr>
        <p:blipFill>
          <a:blip r:embed="rId2"/>
          <a:stretch>
            <a:fillRect/>
          </a:stretch>
        </p:blipFill>
        <p:spPr>
          <a:xfrm>
            <a:off x="10311464" y="4411905"/>
            <a:ext cx="1567971" cy="1303448"/>
          </a:xfrm>
          <a:prstGeom prst="rect">
            <a:avLst/>
          </a:prstGeom>
        </p:spPr>
      </p:pic>
    </p:spTree>
    <p:extLst>
      <p:ext uri="{BB962C8B-B14F-4D97-AF65-F5344CB8AC3E}">
        <p14:creationId xmlns:p14="http://schemas.microsoft.com/office/powerpoint/2010/main" val="29157698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002935" y="126752"/>
            <a:ext cx="6172200" cy="666754"/>
          </a:xfrm>
        </p:spPr>
        <p:txBody>
          <a:bodyPr>
            <a:normAutofit fontScale="90000"/>
          </a:bodyPr>
          <a:lstStyle/>
          <a:p>
            <a:r>
              <a:rPr lang="en-GB" b="1" dirty="0"/>
              <a:t>Evaluation of Alternatives</a:t>
            </a:r>
          </a:p>
        </p:txBody>
      </p:sp>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a:xfrm>
            <a:off x="609599" y="1195087"/>
            <a:ext cx="7020393" cy="3917032"/>
          </a:xfrm>
        </p:spPr>
        <p:txBody>
          <a:bodyPr>
            <a:normAutofit/>
          </a:bodyPr>
          <a:lstStyle/>
          <a:p>
            <a:pPr>
              <a:spcBef>
                <a:spcPct val="50000"/>
              </a:spcBef>
              <a:buFontTx/>
              <a:buChar char="•"/>
            </a:pPr>
            <a:r>
              <a:rPr lang="en-GB" altLang="en-US" dirty="0"/>
              <a:t>These are the dimensions used to judge the merits of competing options.</a:t>
            </a:r>
          </a:p>
          <a:p>
            <a:pPr>
              <a:spcBef>
                <a:spcPct val="50000"/>
              </a:spcBef>
              <a:buFontTx/>
              <a:buChar char="•"/>
            </a:pPr>
            <a:r>
              <a:rPr lang="en-GB" altLang="en-US" dirty="0"/>
              <a:t>Marketers can play a role in educating consumers about which criteria should be used as determinant attributes.</a:t>
            </a:r>
          </a:p>
          <a:p>
            <a:endParaRPr lang="en-US" dirty="0"/>
          </a:p>
        </p:txBody>
      </p:sp>
      <p:pic>
        <p:nvPicPr>
          <p:cNvPr id="6" name="Picture 5">
            <a:extLst>
              <a:ext uri="{FF2B5EF4-FFF2-40B4-BE49-F238E27FC236}">
                <a16:creationId xmlns:a16="http://schemas.microsoft.com/office/drawing/2014/main" id="{65F0C8A5-F868-F84C-8D66-BCBAA836082D}"/>
              </a:ext>
            </a:extLst>
          </p:cNvPr>
          <p:cNvPicPr>
            <a:picLocks noChangeAspect="1"/>
          </p:cNvPicPr>
          <p:nvPr/>
        </p:nvPicPr>
        <p:blipFill>
          <a:blip r:embed="rId3"/>
          <a:stretch>
            <a:fillRect/>
          </a:stretch>
        </p:blipFill>
        <p:spPr>
          <a:xfrm>
            <a:off x="7454495" y="825937"/>
            <a:ext cx="4422749" cy="2630773"/>
          </a:xfrm>
          <a:prstGeom prst="rect">
            <a:avLst/>
          </a:prstGeom>
        </p:spPr>
      </p:pic>
      <p:pic>
        <p:nvPicPr>
          <p:cNvPr id="7" name="Picture 6">
            <a:extLst>
              <a:ext uri="{FF2B5EF4-FFF2-40B4-BE49-F238E27FC236}">
                <a16:creationId xmlns:a16="http://schemas.microsoft.com/office/drawing/2014/main" id="{42747B29-3A80-0047-AA0F-DA3E2C49B1C0}"/>
              </a:ext>
            </a:extLst>
          </p:cNvPr>
          <p:cNvPicPr>
            <a:picLocks noChangeAspect="1"/>
          </p:cNvPicPr>
          <p:nvPr/>
        </p:nvPicPr>
        <p:blipFill>
          <a:blip r:embed="rId4"/>
          <a:stretch>
            <a:fillRect/>
          </a:stretch>
        </p:blipFill>
        <p:spPr>
          <a:xfrm>
            <a:off x="10309273" y="4213785"/>
            <a:ext cx="1567971" cy="1303448"/>
          </a:xfrm>
          <a:prstGeom prst="rect">
            <a:avLst/>
          </a:prstGeom>
        </p:spPr>
      </p:pic>
    </p:spTree>
    <p:extLst>
      <p:ext uri="{BB962C8B-B14F-4D97-AF65-F5344CB8AC3E}">
        <p14:creationId xmlns:p14="http://schemas.microsoft.com/office/powerpoint/2010/main" val="1914433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002935" y="126752"/>
            <a:ext cx="6172200" cy="666754"/>
          </a:xfrm>
        </p:spPr>
        <p:txBody>
          <a:bodyPr>
            <a:normAutofit fontScale="90000"/>
          </a:bodyPr>
          <a:lstStyle/>
          <a:p>
            <a:pPr>
              <a:spcBef>
                <a:spcPct val="50000"/>
              </a:spcBef>
            </a:pPr>
            <a:r>
              <a:rPr lang="en-GB" altLang="en-US" b="1" dirty="0"/>
              <a:t>Evaluation of alternatives</a:t>
            </a:r>
            <a:endParaRPr lang="en-GB" altLang="en-US" dirty="0"/>
          </a:p>
        </p:txBody>
      </p:sp>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a:xfrm>
            <a:off x="609600" y="1241386"/>
            <a:ext cx="10972800" cy="3917032"/>
          </a:xfrm>
        </p:spPr>
        <p:txBody>
          <a:bodyPr>
            <a:normAutofit/>
          </a:bodyPr>
          <a:lstStyle/>
          <a:p>
            <a:pPr>
              <a:spcBef>
                <a:spcPct val="50000"/>
              </a:spcBef>
              <a:buFontTx/>
              <a:buChar char="•"/>
            </a:pPr>
            <a:r>
              <a:rPr lang="en-GB" altLang="en-US" sz="2400" dirty="0"/>
              <a:t>Much of the effort that goes into a purchase decision occurs at the stage where a choice must be made from alternatives.</a:t>
            </a:r>
          </a:p>
          <a:p>
            <a:pPr>
              <a:spcBef>
                <a:spcPct val="50000"/>
              </a:spcBef>
              <a:buFontTx/>
              <a:buChar char="•"/>
            </a:pPr>
            <a:r>
              <a:rPr lang="en-GB" altLang="en-US" sz="2400" dirty="0"/>
              <a:t>The alternatives actively considered are known as the </a:t>
            </a:r>
            <a:r>
              <a:rPr lang="en-GB" altLang="en-US" sz="2400" i="1" dirty="0">
                <a:solidFill>
                  <a:srgbClr val="0000CC"/>
                </a:solidFill>
              </a:rPr>
              <a:t>evoked set</a:t>
            </a:r>
            <a:r>
              <a:rPr lang="en-GB" altLang="en-US" sz="2400" dirty="0"/>
              <a:t>.  These comprise those products already in memory (the retrieval set) plus those prominent in the retail environment.</a:t>
            </a:r>
          </a:p>
          <a:p>
            <a:pPr>
              <a:spcBef>
                <a:spcPct val="50000"/>
              </a:spcBef>
              <a:buFontTx/>
              <a:buChar char="•"/>
            </a:pPr>
            <a:r>
              <a:rPr lang="en-GB" altLang="en-US" sz="2400" dirty="0"/>
              <a:t>Marketers want their products to be in the </a:t>
            </a:r>
            <a:r>
              <a:rPr lang="en-GB" altLang="en-US" sz="2400" i="1" dirty="0">
                <a:solidFill>
                  <a:srgbClr val="0000CC"/>
                </a:solidFill>
              </a:rPr>
              <a:t>evoked set. </a:t>
            </a:r>
          </a:p>
          <a:p>
            <a:pPr marL="0" indent="0">
              <a:buNone/>
            </a:pPr>
            <a:endParaRPr lang="en-GB" dirty="0"/>
          </a:p>
          <a:p>
            <a:endParaRPr lang="en-US" dirty="0"/>
          </a:p>
        </p:txBody>
      </p:sp>
      <p:pic>
        <p:nvPicPr>
          <p:cNvPr id="6" name="Picture 5">
            <a:extLst>
              <a:ext uri="{FF2B5EF4-FFF2-40B4-BE49-F238E27FC236}">
                <a16:creationId xmlns:a16="http://schemas.microsoft.com/office/drawing/2014/main" id="{29E26047-9D66-DF4F-9CE6-15266470C23E}"/>
              </a:ext>
            </a:extLst>
          </p:cNvPr>
          <p:cNvPicPr>
            <a:picLocks noChangeAspect="1"/>
          </p:cNvPicPr>
          <p:nvPr/>
        </p:nvPicPr>
        <p:blipFill>
          <a:blip r:embed="rId3"/>
          <a:stretch>
            <a:fillRect/>
          </a:stretch>
        </p:blipFill>
        <p:spPr>
          <a:xfrm>
            <a:off x="10309273" y="4213785"/>
            <a:ext cx="1567971" cy="1303448"/>
          </a:xfrm>
          <a:prstGeom prst="rect">
            <a:avLst/>
          </a:prstGeom>
        </p:spPr>
      </p:pic>
    </p:spTree>
    <p:extLst>
      <p:ext uri="{BB962C8B-B14F-4D97-AF65-F5344CB8AC3E}">
        <p14:creationId xmlns:p14="http://schemas.microsoft.com/office/powerpoint/2010/main" val="31146154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a:xfrm>
            <a:off x="931984" y="250114"/>
            <a:ext cx="10328031" cy="543392"/>
          </a:xfrm>
        </p:spPr>
        <p:txBody>
          <a:bodyPr>
            <a:noAutofit/>
          </a:bodyPr>
          <a:lstStyle/>
          <a:p>
            <a:pPr marL="0" indent="0">
              <a:buNone/>
            </a:pPr>
            <a:r>
              <a:rPr lang="en-GB" sz="4000" dirty="0"/>
              <a:t>Common Market Beliefs – Store (Aids or Barriers)</a:t>
            </a:r>
          </a:p>
          <a:p>
            <a:endParaRPr lang="en-US" sz="4000" dirty="0"/>
          </a:p>
        </p:txBody>
      </p:sp>
      <p:graphicFrame>
        <p:nvGraphicFramePr>
          <p:cNvPr id="2" name="Table 1">
            <a:extLst>
              <a:ext uri="{FF2B5EF4-FFF2-40B4-BE49-F238E27FC236}">
                <a16:creationId xmlns:a16="http://schemas.microsoft.com/office/drawing/2014/main" id="{DAD5DCA5-99DD-C042-8A55-CB8EAF9C9FA1}"/>
              </a:ext>
            </a:extLst>
          </p:cNvPr>
          <p:cNvGraphicFramePr>
            <a:graphicFrameLocks noGrp="1"/>
          </p:cNvGraphicFramePr>
          <p:nvPr>
            <p:extLst>
              <p:ext uri="{D42A27DB-BD31-4B8C-83A1-F6EECF244321}">
                <p14:modId xmlns:p14="http://schemas.microsoft.com/office/powerpoint/2010/main" val="1421706995"/>
              </p:ext>
            </p:extLst>
          </p:nvPr>
        </p:nvGraphicFramePr>
        <p:xfrm>
          <a:off x="602635" y="1378462"/>
          <a:ext cx="10864840" cy="4239443"/>
        </p:xfrm>
        <a:graphic>
          <a:graphicData uri="http://schemas.openxmlformats.org/drawingml/2006/table">
            <a:tbl>
              <a:tblPr firstRow="1" bandRow="1">
                <a:tableStyleId>{616DA210-FB5B-4158-B5E0-FEB733F419BA}</a:tableStyleId>
              </a:tblPr>
              <a:tblGrid>
                <a:gridCol w="10864840">
                  <a:extLst>
                    <a:ext uri="{9D8B030D-6E8A-4147-A177-3AD203B41FA5}">
                      <a16:colId xmlns:a16="http://schemas.microsoft.com/office/drawing/2014/main" val="594673170"/>
                    </a:ext>
                  </a:extLst>
                </a:gridCol>
              </a:tblGrid>
              <a:tr h="4239443">
                <a:tc>
                  <a:txBody>
                    <a:bodyPr/>
                    <a:lstStyle/>
                    <a:p>
                      <a:pPr marL="285750" indent="-285750">
                        <a:buFont typeface="Arial" panose="020B0604020202020204" pitchFamily="34" charset="0"/>
                        <a:buChar char="•"/>
                      </a:pPr>
                      <a:r>
                        <a:rPr lang="en-US" b="0" dirty="0"/>
                        <a:t>Specialised shops are good places to familiarize with the best brands.  Once you know what you want, its cheaper to buy elsewhere.</a:t>
                      </a:r>
                    </a:p>
                    <a:p>
                      <a:pPr marL="285750" indent="-285750">
                        <a:buFont typeface="Arial" panose="020B0604020202020204" pitchFamily="34" charset="0"/>
                        <a:buChar char="•"/>
                      </a:pPr>
                      <a:endParaRPr lang="en-US" b="0" dirty="0"/>
                    </a:p>
                    <a:p>
                      <a:pPr marL="285750" indent="-285750">
                        <a:buFont typeface="Arial" panose="020B0604020202020204" pitchFamily="34" charset="0"/>
                        <a:buChar char="•"/>
                      </a:pPr>
                      <a:r>
                        <a:rPr lang="en-US" b="0" dirty="0"/>
                        <a:t>Stores character is reflected in outward display</a:t>
                      </a:r>
                    </a:p>
                    <a:p>
                      <a:pPr marL="285750" indent="-285750">
                        <a:buFont typeface="Arial" panose="020B0604020202020204" pitchFamily="34" charset="0"/>
                        <a:buChar char="•"/>
                      </a:pPr>
                      <a:endParaRPr lang="en-US" b="0" dirty="0"/>
                    </a:p>
                    <a:p>
                      <a:pPr marL="285750" indent="-285750">
                        <a:buFont typeface="Arial" panose="020B0604020202020204" pitchFamily="34" charset="0"/>
                        <a:buChar char="•"/>
                      </a:pPr>
                      <a:r>
                        <a:rPr lang="en-US" b="0" dirty="0"/>
                        <a:t>Salespeople in specialized shops more knowledgeable</a:t>
                      </a:r>
                    </a:p>
                    <a:p>
                      <a:pPr marL="285750" indent="-285750">
                        <a:buFont typeface="Arial" panose="020B0604020202020204" pitchFamily="34" charset="0"/>
                        <a:buChar char="•"/>
                      </a:pPr>
                      <a:endParaRPr lang="en-US" b="0" dirty="0"/>
                    </a:p>
                    <a:p>
                      <a:pPr marL="285750" indent="-285750">
                        <a:buFont typeface="Arial" panose="020B0604020202020204" pitchFamily="34" charset="0"/>
                        <a:buChar char="•"/>
                      </a:pPr>
                      <a:r>
                        <a:rPr lang="en-US" b="0" dirty="0"/>
                        <a:t>Large stores offer better prices</a:t>
                      </a:r>
                    </a:p>
                    <a:p>
                      <a:pPr marL="285750" indent="-285750">
                        <a:buFont typeface="Arial" panose="020B0604020202020204" pitchFamily="34" charset="0"/>
                        <a:buChar char="•"/>
                      </a:pPr>
                      <a:endParaRPr lang="en-US" b="0" dirty="0"/>
                    </a:p>
                    <a:p>
                      <a:pPr marL="285750" indent="-285750">
                        <a:buFont typeface="Arial" panose="020B0604020202020204" pitchFamily="34" charset="0"/>
                        <a:buChar char="•"/>
                      </a:pPr>
                      <a:r>
                        <a:rPr lang="en-US" b="0" dirty="0"/>
                        <a:t>Stores offering good value on own products offer good value on all products</a:t>
                      </a:r>
                    </a:p>
                    <a:p>
                      <a:pPr marL="285750" indent="-285750">
                        <a:buFont typeface="Arial" panose="020B0604020202020204" pitchFamily="34" charset="0"/>
                        <a:buChar char="•"/>
                      </a:pPr>
                      <a:endParaRPr lang="en-US" b="0" dirty="0"/>
                    </a:p>
                    <a:p>
                      <a:pPr marL="285750" indent="-285750">
                        <a:buFont typeface="Arial" panose="020B0604020202020204" pitchFamily="34" charset="0"/>
                        <a:buChar char="•"/>
                      </a:pPr>
                      <a:r>
                        <a:rPr lang="en-US" b="0" dirty="0"/>
                        <a:t>Credit/return policies are better at larger stores</a:t>
                      </a:r>
                    </a:p>
                    <a:p>
                      <a:pPr marL="285750" indent="-285750">
                        <a:buFont typeface="Arial" panose="020B0604020202020204" pitchFamily="34" charset="0"/>
                        <a:buChar char="•"/>
                      </a:pPr>
                      <a:endParaRPr lang="en-US" b="0" dirty="0"/>
                    </a:p>
                    <a:p>
                      <a:pPr marL="285750" indent="-285750">
                        <a:buFont typeface="Arial" panose="020B0604020202020204" pitchFamily="34" charset="0"/>
                        <a:buChar char="•"/>
                      </a:pPr>
                      <a:r>
                        <a:rPr lang="en-US" b="0" dirty="0"/>
                        <a:t>Newly opened stores have attractive prices</a:t>
                      </a:r>
                      <a:endParaRPr lang="en-US" b="0" dirty="0">
                        <a:solidFill>
                          <a:schemeClr val="tx1"/>
                        </a:solidFill>
                      </a:endParaRPr>
                    </a:p>
                  </a:txBody>
                  <a:tcPr/>
                </a:tc>
                <a:extLst>
                  <a:ext uri="{0D108BD9-81ED-4DB2-BD59-A6C34878D82A}">
                    <a16:rowId xmlns:a16="http://schemas.microsoft.com/office/drawing/2014/main" val="192062114"/>
                  </a:ext>
                </a:extLst>
              </a:tr>
            </a:tbl>
          </a:graphicData>
        </a:graphic>
      </p:graphicFrame>
      <p:pic>
        <p:nvPicPr>
          <p:cNvPr id="6" name="Picture 5">
            <a:extLst>
              <a:ext uri="{FF2B5EF4-FFF2-40B4-BE49-F238E27FC236}">
                <a16:creationId xmlns:a16="http://schemas.microsoft.com/office/drawing/2014/main" id="{2D443718-0258-DC4C-BF9C-799E8781A5F8}"/>
              </a:ext>
            </a:extLst>
          </p:cNvPr>
          <p:cNvPicPr>
            <a:picLocks noChangeAspect="1"/>
          </p:cNvPicPr>
          <p:nvPr/>
        </p:nvPicPr>
        <p:blipFill>
          <a:blip r:embed="rId2"/>
          <a:stretch>
            <a:fillRect/>
          </a:stretch>
        </p:blipFill>
        <p:spPr>
          <a:xfrm>
            <a:off x="10309273" y="4213785"/>
            <a:ext cx="1567971" cy="1303448"/>
          </a:xfrm>
          <a:prstGeom prst="rect">
            <a:avLst/>
          </a:prstGeom>
        </p:spPr>
      </p:pic>
    </p:spTree>
    <p:extLst>
      <p:ext uri="{BB962C8B-B14F-4D97-AF65-F5344CB8AC3E}">
        <p14:creationId xmlns:p14="http://schemas.microsoft.com/office/powerpoint/2010/main" val="1433839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1925515" y="70065"/>
            <a:ext cx="8340970" cy="666754"/>
          </a:xfrm>
        </p:spPr>
        <p:txBody>
          <a:bodyPr>
            <a:noAutofit/>
          </a:bodyPr>
          <a:lstStyle/>
          <a:p>
            <a:r>
              <a:rPr lang="en-US" sz="4000" b="1" dirty="0"/>
              <a:t>Understanding the Customer Experience</a:t>
            </a:r>
          </a:p>
        </p:txBody>
      </p:sp>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a:xfrm>
            <a:off x="609599" y="793506"/>
            <a:ext cx="6091003" cy="543392"/>
          </a:xfrm>
        </p:spPr>
        <p:txBody>
          <a:bodyPr>
            <a:normAutofit/>
          </a:bodyPr>
          <a:lstStyle/>
          <a:p>
            <a:pPr marL="0" indent="0">
              <a:buNone/>
            </a:pPr>
            <a:r>
              <a:rPr lang="en-GB" b="1" dirty="0">
                <a:solidFill>
                  <a:srgbClr val="0000CC"/>
                </a:solidFill>
              </a:rPr>
              <a:t>Common Market Beliefs - </a:t>
            </a:r>
            <a:r>
              <a:rPr lang="en-GB" b="1" i="1" dirty="0">
                <a:solidFill>
                  <a:srgbClr val="0000CC"/>
                </a:solidFill>
              </a:rPr>
              <a:t>Brand</a:t>
            </a:r>
          </a:p>
          <a:p>
            <a:endParaRPr lang="en-US" b="1" dirty="0">
              <a:solidFill>
                <a:srgbClr val="0000CC"/>
              </a:solidFill>
            </a:endParaRPr>
          </a:p>
        </p:txBody>
      </p:sp>
      <p:graphicFrame>
        <p:nvGraphicFramePr>
          <p:cNvPr id="2" name="Table 1">
            <a:extLst>
              <a:ext uri="{FF2B5EF4-FFF2-40B4-BE49-F238E27FC236}">
                <a16:creationId xmlns:a16="http://schemas.microsoft.com/office/drawing/2014/main" id="{DAD5DCA5-99DD-C042-8A55-CB8EAF9C9FA1}"/>
              </a:ext>
            </a:extLst>
          </p:cNvPr>
          <p:cNvGraphicFramePr>
            <a:graphicFrameLocks noGrp="1"/>
          </p:cNvGraphicFramePr>
          <p:nvPr>
            <p:extLst>
              <p:ext uri="{D42A27DB-BD31-4B8C-83A1-F6EECF244321}">
                <p14:modId xmlns:p14="http://schemas.microsoft.com/office/powerpoint/2010/main" val="3408610075"/>
              </p:ext>
            </p:extLst>
          </p:nvPr>
        </p:nvGraphicFramePr>
        <p:xfrm>
          <a:off x="609599" y="1460260"/>
          <a:ext cx="9740578" cy="3475155"/>
        </p:xfrm>
        <a:graphic>
          <a:graphicData uri="http://schemas.openxmlformats.org/drawingml/2006/table">
            <a:tbl>
              <a:tblPr firstRow="1" bandRow="1">
                <a:tableStyleId>{5940675A-B579-460E-94D1-54222C63F5DA}</a:tableStyleId>
              </a:tblPr>
              <a:tblGrid>
                <a:gridCol w="9740578">
                  <a:extLst>
                    <a:ext uri="{9D8B030D-6E8A-4147-A177-3AD203B41FA5}">
                      <a16:colId xmlns:a16="http://schemas.microsoft.com/office/drawing/2014/main" val="594673170"/>
                    </a:ext>
                  </a:extLst>
                </a:gridCol>
              </a:tblGrid>
              <a:tr h="3475155">
                <a:tc>
                  <a:txBody>
                    <a:bodyPr/>
                    <a:lstStyle/>
                    <a:p>
                      <a:pPr marL="285750" indent="-285750">
                        <a:buFont typeface="Arial" panose="020B0604020202020204" pitchFamily="34" charset="0"/>
                        <a:buChar char="•"/>
                      </a:pPr>
                      <a:r>
                        <a:rPr lang="en-US" sz="2400" dirty="0"/>
                        <a:t>All brands are essentially the same</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Generic products are simply name brands sold under a different label at a different [lower] price</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Best brands are the ones purchased the most</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When in doubt, a national brand is always the safest option</a:t>
                      </a:r>
                      <a:endParaRPr lang="en-US" sz="2400" b="0" dirty="0">
                        <a:solidFill>
                          <a:schemeClr val="tx1"/>
                        </a:solidFill>
                      </a:endParaRPr>
                    </a:p>
                  </a:txBody>
                  <a:tcPr/>
                </a:tc>
                <a:extLst>
                  <a:ext uri="{0D108BD9-81ED-4DB2-BD59-A6C34878D82A}">
                    <a16:rowId xmlns:a16="http://schemas.microsoft.com/office/drawing/2014/main" val="192062114"/>
                  </a:ext>
                </a:extLst>
              </a:tr>
            </a:tbl>
          </a:graphicData>
        </a:graphic>
      </p:graphicFrame>
      <p:pic>
        <p:nvPicPr>
          <p:cNvPr id="6" name="Picture 5">
            <a:extLst>
              <a:ext uri="{FF2B5EF4-FFF2-40B4-BE49-F238E27FC236}">
                <a16:creationId xmlns:a16="http://schemas.microsoft.com/office/drawing/2014/main" id="{4784D18D-BA60-D94D-B83E-8BAC11331A96}"/>
              </a:ext>
            </a:extLst>
          </p:cNvPr>
          <p:cNvPicPr>
            <a:picLocks noChangeAspect="1"/>
          </p:cNvPicPr>
          <p:nvPr/>
        </p:nvPicPr>
        <p:blipFill>
          <a:blip r:embed="rId2"/>
          <a:stretch>
            <a:fillRect/>
          </a:stretch>
        </p:blipFill>
        <p:spPr>
          <a:xfrm>
            <a:off x="10467407" y="4213785"/>
            <a:ext cx="1567971" cy="1303448"/>
          </a:xfrm>
          <a:prstGeom prst="rect">
            <a:avLst/>
          </a:prstGeom>
        </p:spPr>
      </p:pic>
    </p:spTree>
    <p:extLst>
      <p:ext uri="{BB962C8B-B14F-4D97-AF65-F5344CB8AC3E}">
        <p14:creationId xmlns:p14="http://schemas.microsoft.com/office/powerpoint/2010/main" val="4229477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002935" y="126752"/>
            <a:ext cx="6172200" cy="666754"/>
          </a:xfrm>
        </p:spPr>
        <p:txBody>
          <a:bodyPr>
            <a:normAutofit fontScale="90000"/>
          </a:bodyPr>
          <a:lstStyle/>
          <a:p>
            <a:r>
              <a:rPr lang="en-GB" b="1" dirty="0"/>
              <a:t>Decision to Purchase</a:t>
            </a:r>
          </a:p>
        </p:txBody>
      </p:sp>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a:xfrm>
            <a:off x="314756" y="888543"/>
            <a:ext cx="10972800" cy="3917032"/>
          </a:xfrm>
        </p:spPr>
        <p:txBody>
          <a:bodyPr>
            <a:normAutofit/>
          </a:bodyPr>
          <a:lstStyle/>
          <a:p>
            <a:pPr marL="0" indent="0">
              <a:spcBef>
                <a:spcPct val="50000"/>
              </a:spcBef>
              <a:buNone/>
            </a:pPr>
            <a:r>
              <a:rPr lang="en-GB" altLang="en-US" sz="3500" b="1" dirty="0"/>
              <a:t>Types of consumer decisions</a:t>
            </a:r>
            <a:br>
              <a:rPr lang="en-GB" altLang="en-US" sz="3600" b="1" dirty="0"/>
            </a:br>
            <a:endParaRPr lang="en-GB" altLang="en-US" sz="3600" b="1" dirty="0"/>
          </a:p>
          <a:p>
            <a:pPr>
              <a:spcBef>
                <a:spcPct val="50000"/>
              </a:spcBef>
            </a:pPr>
            <a:r>
              <a:rPr lang="en-GB" altLang="en-US" sz="2600" b="1" i="1" dirty="0"/>
              <a:t>Habitual decision-making</a:t>
            </a:r>
            <a:r>
              <a:rPr lang="en-GB" altLang="en-US" sz="2600" dirty="0"/>
              <a:t> - those that are made routinely and with little or no conscious  effort.</a:t>
            </a:r>
          </a:p>
          <a:p>
            <a:pPr>
              <a:spcBef>
                <a:spcPct val="50000"/>
              </a:spcBef>
            </a:pPr>
            <a:r>
              <a:rPr lang="en-GB" altLang="en-US" sz="2600" b="1" i="1" dirty="0"/>
              <a:t>Extended decision-making</a:t>
            </a:r>
            <a:r>
              <a:rPr lang="en-GB" altLang="en-US" sz="2600" dirty="0"/>
              <a:t> - usually initiated by a motive that is fairly central to self-concept and the final decision is perceived to carry a fair degree of risk.</a:t>
            </a:r>
          </a:p>
          <a:p>
            <a:pPr>
              <a:spcBef>
                <a:spcPct val="50000"/>
              </a:spcBef>
            </a:pPr>
            <a:r>
              <a:rPr lang="en-GB" altLang="en-US" sz="2600" b="1" i="1" dirty="0"/>
              <a:t>Limited decision-making</a:t>
            </a:r>
            <a:r>
              <a:rPr lang="en-GB" altLang="en-US" sz="2600" b="1" dirty="0"/>
              <a:t> -</a:t>
            </a:r>
            <a:r>
              <a:rPr lang="en-GB" altLang="en-US" sz="2600" dirty="0"/>
              <a:t> usually straightforward and simple.  There is no real motivation to search for information and evaluate each alternative rigorously.</a:t>
            </a:r>
          </a:p>
          <a:p>
            <a:endParaRPr lang="en-US" dirty="0"/>
          </a:p>
        </p:txBody>
      </p:sp>
      <p:pic>
        <p:nvPicPr>
          <p:cNvPr id="6" name="Picture 5">
            <a:extLst>
              <a:ext uri="{FF2B5EF4-FFF2-40B4-BE49-F238E27FC236}">
                <a16:creationId xmlns:a16="http://schemas.microsoft.com/office/drawing/2014/main" id="{126B9E25-8610-B74E-A728-F5591C903640}"/>
              </a:ext>
            </a:extLst>
          </p:cNvPr>
          <p:cNvPicPr>
            <a:picLocks noChangeAspect="1"/>
          </p:cNvPicPr>
          <p:nvPr/>
        </p:nvPicPr>
        <p:blipFill>
          <a:blip r:embed="rId2"/>
          <a:stretch>
            <a:fillRect/>
          </a:stretch>
        </p:blipFill>
        <p:spPr>
          <a:xfrm>
            <a:off x="10309273" y="4213785"/>
            <a:ext cx="1567971" cy="1303448"/>
          </a:xfrm>
          <a:prstGeom prst="rect">
            <a:avLst/>
          </a:prstGeom>
        </p:spPr>
      </p:pic>
    </p:spTree>
    <p:extLst>
      <p:ext uri="{BB962C8B-B14F-4D97-AF65-F5344CB8AC3E}">
        <p14:creationId xmlns:p14="http://schemas.microsoft.com/office/powerpoint/2010/main" val="31855925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002935" y="126752"/>
            <a:ext cx="6172200" cy="666754"/>
          </a:xfrm>
        </p:spPr>
        <p:txBody>
          <a:bodyPr>
            <a:normAutofit fontScale="90000"/>
          </a:bodyPr>
          <a:lstStyle/>
          <a:p>
            <a:r>
              <a:rPr lang="en-GB" b="1" dirty="0"/>
              <a:t>Decision to Purchase</a:t>
            </a:r>
            <a:endParaRPr lang="en-US" dirty="0"/>
          </a:p>
        </p:txBody>
      </p:sp>
      <p:sp>
        <p:nvSpPr>
          <p:cNvPr id="7" name="Text Box 2">
            <a:extLst>
              <a:ext uri="{FF2B5EF4-FFF2-40B4-BE49-F238E27FC236}">
                <a16:creationId xmlns:a16="http://schemas.microsoft.com/office/drawing/2014/main" id="{7806CD53-A2A2-DC45-9928-48E8D0E23E4D}"/>
              </a:ext>
            </a:extLst>
          </p:cNvPr>
          <p:cNvSpPr txBox="1">
            <a:spLocks noChangeArrowheads="1"/>
          </p:cNvSpPr>
          <p:nvPr/>
        </p:nvSpPr>
        <p:spPr bwMode="auto">
          <a:xfrm>
            <a:off x="644577" y="944179"/>
            <a:ext cx="83058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altLang="en-US" sz="2400" b="1" dirty="0"/>
              <a:t>Continuum of buying decision behaviour</a:t>
            </a:r>
            <a:endParaRPr lang="en-GB" altLang="en-US" sz="2400" dirty="0"/>
          </a:p>
        </p:txBody>
      </p:sp>
      <p:pic>
        <p:nvPicPr>
          <p:cNvPr id="2" name="Picture 1">
            <a:extLst>
              <a:ext uri="{FF2B5EF4-FFF2-40B4-BE49-F238E27FC236}">
                <a16:creationId xmlns:a16="http://schemas.microsoft.com/office/drawing/2014/main" id="{636BF54C-ADEE-B64A-9C6D-A2A3EDF0DACD}"/>
              </a:ext>
            </a:extLst>
          </p:cNvPr>
          <p:cNvPicPr>
            <a:picLocks noChangeAspect="1"/>
          </p:cNvPicPr>
          <p:nvPr/>
        </p:nvPicPr>
        <p:blipFill>
          <a:blip r:embed="rId3"/>
          <a:stretch>
            <a:fillRect/>
          </a:stretch>
        </p:blipFill>
        <p:spPr>
          <a:xfrm>
            <a:off x="1459046" y="1391627"/>
            <a:ext cx="8525698" cy="3934937"/>
          </a:xfrm>
          <a:prstGeom prst="rect">
            <a:avLst/>
          </a:prstGeom>
        </p:spPr>
      </p:pic>
      <p:sp>
        <p:nvSpPr>
          <p:cNvPr id="8" name="TextBox 7">
            <a:extLst>
              <a:ext uri="{FF2B5EF4-FFF2-40B4-BE49-F238E27FC236}">
                <a16:creationId xmlns:a16="http://schemas.microsoft.com/office/drawing/2014/main" id="{F2B2E7BD-B17A-6E47-910D-934D29423DE6}"/>
              </a:ext>
            </a:extLst>
          </p:cNvPr>
          <p:cNvSpPr txBox="1"/>
          <p:nvPr/>
        </p:nvSpPr>
        <p:spPr>
          <a:xfrm>
            <a:off x="7379464" y="5341555"/>
            <a:ext cx="4812536" cy="369332"/>
          </a:xfrm>
          <a:prstGeom prst="rect">
            <a:avLst/>
          </a:prstGeom>
          <a:noFill/>
        </p:spPr>
        <p:txBody>
          <a:bodyPr wrap="none" rtlCol="0">
            <a:spAutoFit/>
          </a:bodyPr>
          <a:lstStyle/>
          <a:p>
            <a:r>
              <a:rPr lang="en-GB" dirty="0"/>
              <a:t>(Solomon, </a:t>
            </a:r>
            <a:r>
              <a:rPr lang="en-GB" dirty="0" err="1"/>
              <a:t>Bamossy</a:t>
            </a:r>
            <a:r>
              <a:rPr lang="en-GB" dirty="0"/>
              <a:t>, </a:t>
            </a:r>
            <a:r>
              <a:rPr lang="en-GB" dirty="0" err="1"/>
              <a:t>Askegaard</a:t>
            </a:r>
            <a:r>
              <a:rPr lang="en-GB" dirty="0"/>
              <a:t> and Hogg, 2010)</a:t>
            </a:r>
            <a:endParaRPr lang="en-US" dirty="0"/>
          </a:p>
        </p:txBody>
      </p:sp>
    </p:spTree>
    <p:extLst>
      <p:ext uri="{BB962C8B-B14F-4D97-AF65-F5344CB8AC3E}">
        <p14:creationId xmlns:p14="http://schemas.microsoft.com/office/powerpoint/2010/main" val="38459412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002935" y="126752"/>
            <a:ext cx="6172200" cy="666754"/>
          </a:xfrm>
        </p:spPr>
        <p:txBody>
          <a:bodyPr>
            <a:normAutofit fontScale="90000"/>
          </a:bodyPr>
          <a:lstStyle/>
          <a:p>
            <a:r>
              <a:rPr lang="en-GB" b="1" dirty="0"/>
              <a:t>Post Purchase Behaviour </a:t>
            </a:r>
          </a:p>
        </p:txBody>
      </p:sp>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a:xfrm>
            <a:off x="609599" y="793506"/>
            <a:ext cx="8340437" cy="3570676"/>
          </a:xfrm>
        </p:spPr>
        <p:txBody>
          <a:bodyPr>
            <a:normAutofit/>
          </a:bodyPr>
          <a:lstStyle/>
          <a:p>
            <a:pPr marL="0" indent="0">
              <a:buNone/>
            </a:pPr>
            <a:endParaRPr lang="en-GB" dirty="0"/>
          </a:p>
          <a:p>
            <a:pPr marL="285750" indent="-285750"/>
            <a:r>
              <a:rPr lang="en-US" sz="2400" dirty="0"/>
              <a:t>First Use (out of box experience)</a:t>
            </a:r>
          </a:p>
          <a:p>
            <a:pPr marL="285750" indent="-285750"/>
            <a:r>
              <a:rPr lang="en-US" sz="2400" dirty="0"/>
              <a:t>Continued use</a:t>
            </a:r>
          </a:p>
          <a:p>
            <a:pPr marL="285750" indent="-285750"/>
            <a:r>
              <a:rPr lang="en-US" sz="2400" dirty="0"/>
              <a:t>Discontinue</a:t>
            </a:r>
          </a:p>
          <a:p>
            <a:pPr marL="285750" indent="-285750"/>
            <a:r>
              <a:rPr lang="en-US" sz="2400" dirty="0"/>
              <a:t>Renew/Recycle</a:t>
            </a:r>
          </a:p>
          <a:p>
            <a:pPr marL="0" indent="0">
              <a:buNone/>
            </a:pPr>
            <a:endParaRPr lang="en-GB" dirty="0"/>
          </a:p>
          <a:p>
            <a:endParaRPr lang="en-US" dirty="0"/>
          </a:p>
        </p:txBody>
      </p:sp>
      <p:sp>
        <p:nvSpPr>
          <p:cNvPr id="6" name="Rectangle 5">
            <a:extLst>
              <a:ext uri="{FF2B5EF4-FFF2-40B4-BE49-F238E27FC236}">
                <a16:creationId xmlns:a16="http://schemas.microsoft.com/office/drawing/2014/main" id="{D9E8369D-015F-0B4C-BFA0-5C15FE41301C}"/>
              </a:ext>
            </a:extLst>
          </p:cNvPr>
          <p:cNvSpPr/>
          <p:nvPr/>
        </p:nvSpPr>
        <p:spPr>
          <a:xfrm>
            <a:off x="3002935" y="3721681"/>
            <a:ext cx="2712602" cy="369332"/>
          </a:xfrm>
          <a:prstGeom prst="rect">
            <a:avLst/>
          </a:prstGeom>
        </p:spPr>
        <p:txBody>
          <a:bodyPr wrap="none">
            <a:spAutoFit/>
          </a:bodyPr>
          <a:lstStyle/>
          <a:p>
            <a:r>
              <a:rPr lang="en-GB" dirty="0"/>
              <a:t>(Newbery, Farnham, 2013)</a:t>
            </a:r>
            <a:endParaRPr lang="en-US" dirty="0"/>
          </a:p>
        </p:txBody>
      </p:sp>
      <p:pic>
        <p:nvPicPr>
          <p:cNvPr id="8" name="Picture 7">
            <a:extLst>
              <a:ext uri="{FF2B5EF4-FFF2-40B4-BE49-F238E27FC236}">
                <a16:creationId xmlns:a16="http://schemas.microsoft.com/office/drawing/2014/main" id="{5E29BCA1-7915-0241-A942-5E0D1FD13946}"/>
              </a:ext>
            </a:extLst>
          </p:cNvPr>
          <p:cNvPicPr>
            <a:picLocks noChangeAspect="1"/>
          </p:cNvPicPr>
          <p:nvPr/>
        </p:nvPicPr>
        <p:blipFill>
          <a:blip r:embed="rId3"/>
          <a:stretch>
            <a:fillRect/>
          </a:stretch>
        </p:blipFill>
        <p:spPr>
          <a:xfrm>
            <a:off x="9696539" y="1340767"/>
            <a:ext cx="2180705" cy="1453803"/>
          </a:xfrm>
          <a:prstGeom prst="rect">
            <a:avLst/>
          </a:prstGeom>
        </p:spPr>
      </p:pic>
      <p:pic>
        <p:nvPicPr>
          <p:cNvPr id="7" name="Picture 6">
            <a:extLst>
              <a:ext uri="{FF2B5EF4-FFF2-40B4-BE49-F238E27FC236}">
                <a16:creationId xmlns:a16="http://schemas.microsoft.com/office/drawing/2014/main" id="{E37FD80C-E6E1-9944-8977-6C54A9B2014C}"/>
              </a:ext>
            </a:extLst>
          </p:cNvPr>
          <p:cNvPicPr>
            <a:picLocks noChangeAspect="1"/>
          </p:cNvPicPr>
          <p:nvPr/>
        </p:nvPicPr>
        <p:blipFill>
          <a:blip r:embed="rId4"/>
          <a:stretch>
            <a:fillRect/>
          </a:stretch>
        </p:blipFill>
        <p:spPr>
          <a:xfrm>
            <a:off x="10309273" y="4213785"/>
            <a:ext cx="1567971" cy="1303448"/>
          </a:xfrm>
          <a:prstGeom prst="rect">
            <a:avLst/>
          </a:prstGeom>
        </p:spPr>
      </p:pic>
    </p:spTree>
    <p:extLst>
      <p:ext uri="{BB962C8B-B14F-4D97-AF65-F5344CB8AC3E}">
        <p14:creationId xmlns:p14="http://schemas.microsoft.com/office/powerpoint/2010/main" val="13219566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3169DD3-4BD5-3C4D-9B8A-5A84B0369D21}"/>
              </a:ext>
            </a:extLst>
          </p:cNvPr>
          <p:cNvSpPr>
            <a:spLocks noGrp="1"/>
          </p:cNvSpPr>
          <p:nvPr>
            <p:ph type="title"/>
          </p:nvPr>
        </p:nvSpPr>
        <p:spPr>
          <a:xfrm>
            <a:off x="1348154" y="126752"/>
            <a:ext cx="8886092" cy="666754"/>
          </a:xfrm>
        </p:spPr>
        <p:txBody>
          <a:bodyPr>
            <a:noAutofit/>
          </a:bodyPr>
          <a:lstStyle/>
          <a:p>
            <a:r>
              <a:rPr lang="en-US" sz="4000" b="1" dirty="0"/>
              <a:t>Understanding the Customer Experience</a:t>
            </a:r>
          </a:p>
        </p:txBody>
      </p:sp>
      <p:sp>
        <p:nvSpPr>
          <p:cNvPr id="3" name="Content Placeholder 2">
            <a:extLst>
              <a:ext uri="{FF2B5EF4-FFF2-40B4-BE49-F238E27FC236}">
                <a16:creationId xmlns:a16="http://schemas.microsoft.com/office/drawing/2014/main" id="{8AC6D76D-D70E-3B43-BEE5-367907A4DBC9}"/>
              </a:ext>
            </a:extLst>
          </p:cNvPr>
          <p:cNvSpPr>
            <a:spLocks noGrp="1"/>
          </p:cNvSpPr>
          <p:nvPr>
            <p:ph idx="1"/>
          </p:nvPr>
        </p:nvSpPr>
        <p:spPr>
          <a:xfrm>
            <a:off x="831235" y="848946"/>
            <a:ext cx="10515600" cy="4351338"/>
          </a:xfrm>
        </p:spPr>
        <p:txBody>
          <a:bodyPr>
            <a:normAutofit/>
          </a:bodyPr>
          <a:lstStyle/>
          <a:p>
            <a:pPr marL="0" indent="0">
              <a:buNone/>
            </a:pPr>
            <a:br>
              <a:rPr lang="en-GB" sz="2000" b="1" dirty="0"/>
            </a:br>
            <a:r>
              <a:rPr lang="en-GB" sz="2000" dirty="0"/>
              <a:t>Review the following for discussion briefly at next session.</a:t>
            </a:r>
            <a:br>
              <a:rPr lang="en-GB" sz="2000" dirty="0"/>
            </a:br>
            <a:endParaRPr lang="en-GB" sz="2000" dirty="0"/>
          </a:p>
          <a:p>
            <a:r>
              <a:rPr lang="en-GB" sz="2000" b="1" dirty="0"/>
              <a:t>United broke my guitar </a:t>
            </a:r>
          </a:p>
          <a:p>
            <a:pPr marL="0" indent="0">
              <a:buNone/>
            </a:pPr>
            <a:r>
              <a:rPr lang="en-GB" sz="2000" dirty="0">
                <a:hlinkClick r:id="rId2"/>
              </a:rPr>
              <a:t>https://www.marketplace.org/2019/07/05/a-broken-guitar-a-youtube-video-and-a-new-era-of-customer-service/</a:t>
            </a:r>
            <a:endParaRPr lang="en-US" sz="2000" dirty="0"/>
          </a:p>
          <a:p>
            <a:pPr marL="0" indent="0">
              <a:buNone/>
            </a:pPr>
            <a:endParaRPr lang="en-GB" sz="2000" dirty="0"/>
          </a:p>
          <a:p>
            <a:r>
              <a:rPr lang="en-GB" sz="2000" b="1" dirty="0"/>
              <a:t>Customer service examples</a:t>
            </a:r>
          </a:p>
          <a:p>
            <a:pPr marL="0" indent="0">
              <a:buNone/>
            </a:pPr>
            <a:br>
              <a:rPr lang="en-GB" sz="2000" dirty="0"/>
            </a:br>
            <a:r>
              <a:rPr lang="en-GB" sz="2000" dirty="0"/>
              <a:t>1:  </a:t>
            </a:r>
            <a:r>
              <a:rPr lang="en-GB" sz="2000" dirty="0">
                <a:hlinkClick r:id="rId3"/>
              </a:rPr>
              <a:t>https://b2wgroup.com/examples-of-exceptional-customer-service/</a:t>
            </a:r>
            <a:endParaRPr lang="en-GB" sz="2000" dirty="0"/>
          </a:p>
          <a:p>
            <a:pPr marL="0" indent="0">
              <a:buNone/>
            </a:pPr>
            <a:r>
              <a:rPr lang="en-GB" sz="2000" dirty="0"/>
              <a:t>2: </a:t>
            </a:r>
            <a:r>
              <a:rPr lang="en-GB" sz="2000" dirty="0">
                <a:hlinkClick r:id="rId4"/>
              </a:rPr>
              <a:t>https://www.forbes.com/sites/blakemorgan/2019/09/16/10-examples-of-customer-experience-turnarounds/#3c1a18424415</a:t>
            </a:r>
            <a:endParaRPr lang="en-US" sz="2000" dirty="0"/>
          </a:p>
        </p:txBody>
      </p:sp>
    </p:spTree>
    <p:extLst>
      <p:ext uri="{BB962C8B-B14F-4D97-AF65-F5344CB8AC3E}">
        <p14:creationId xmlns:p14="http://schemas.microsoft.com/office/powerpoint/2010/main" val="5456560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3169DD3-4BD5-3C4D-9B8A-5A84B0369D21}"/>
              </a:ext>
            </a:extLst>
          </p:cNvPr>
          <p:cNvSpPr>
            <a:spLocks noGrp="1"/>
          </p:cNvSpPr>
          <p:nvPr>
            <p:ph type="title"/>
          </p:nvPr>
        </p:nvSpPr>
        <p:spPr>
          <a:xfrm>
            <a:off x="838200" y="136524"/>
            <a:ext cx="10515600" cy="666754"/>
          </a:xfrm>
        </p:spPr>
        <p:txBody>
          <a:bodyPr>
            <a:noAutofit/>
          </a:bodyPr>
          <a:lstStyle/>
          <a:p>
            <a:pPr algn="ctr"/>
            <a:r>
              <a:rPr lang="en-US" sz="4000" b="1" dirty="0"/>
              <a:t>Understanding the Customer Experience</a:t>
            </a:r>
          </a:p>
        </p:txBody>
      </p:sp>
      <p:sp>
        <p:nvSpPr>
          <p:cNvPr id="3" name="Content Placeholder 2">
            <a:extLst>
              <a:ext uri="{FF2B5EF4-FFF2-40B4-BE49-F238E27FC236}">
                <a16:creationId xmlns:a16="http://schemas.microsoft.com/office/drawing/2014/main" id="{8AC6D76D-D70E-3B43-BEE5-367907A4DBC9}"/>
              </a:ext>
            </a:extLst>
          </p:cNvPr>
          <p:cNvSpPr>
            <a:spLocks noGrp="1"/>
          </p:cNvSpPr>
          <p:nvPr>
            <p:ph idx="1"/>
          </p:nvPr>
        </p:nvSpPr>
        <p:spPr>
          <a:xfrm>
            <a:off x="838200" y="1253331"/>
            <a:ext cx="10515600" cy="4351338"/>
          </a:xfrm>
        </p:spPr>
        <p:txBody>
          <a:bodyPr>
            <a:normAutofit/>
          </a:bodyPr>
          <a:lstStyle/>
          <a:p>
            <a:pPr marL="0" indent="0">
              <a:buNone/>
            </a:pPr>
            <a:r>
              <a:rPr lang="en-US" b="1" dirty="0"/>
              <a:t>Session 6 – Buyer/Seller Relationships – </a:t>
            </a:r>
            <a:r>
              <a:rPr lang="en-GB" b="1" dirty="0"/>
              <a:t>Homework</a:t>
            </a:r>
          </a:p>
          <a:p>
            <a:pPr marL="0" indent="0">
              <a:buNone/>
            </a:pPr>
            <a:endParaRPr lang="en-GB" b="1" dirty="0"/>
          </a:p>
          <a:p>
            <a:r>
              <a:rPr lang="en-GB" dirty="0"/>
              <a:t>Review the dimensions of buyer-seller relations</a:t>
            </a:r>
          </a:p>
          <a:p>
            <a:r>
              <a:rPr lang="en-GB" dirty="0"/>
              <a:t>What are the types of buyer-seller relationships?</a:t>
            </a:r>
          </a:p>
          <a:p>
            <a:r>
              <a:rPr lang="en-GB" dirty="0"/>
              <a:t>How can you develop effective RM strategies?</a:t>
            </a:r>
          </a:p>
          <a:p>
            <a:r>
              <a:rPr lang="en-GB" dirty="0"/>
              <a:t>What aspects comprise RM, CRM and CLV?</a:t>
            </a:r>
          </a:p>
          <a:p>
            <a:r>
              <a:rPr lang="en-GB" dirty="0"/>
              <a:t>How can you influence customers?</a:t>
            </a:r>
          </a:p>
        </p:txBody>
      </p:sp>
    </p:spTree>
    <p:extLst>
      <p:ext uri="{BB962C8B-B14F-4D97-AF65-F5344CB8AC3E}">
        <p14:creationId xmlns:p14="http://schemas.microsoft.com/office/powerpoint/2010/main" val="31234857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9F92E14-77D9-4F48-B96D-6FE17F31658D}"/>
              </a:ext>
            </a:extLst>
          </p:cNvPr>
          <p:cNvSpPr>
            <a:spLocks noGrp="1"/>
          </p:cNvSpPr>
          <p:nvPr>
            <p:ph type="title"/>
          </p:nvPr>
        </p:nvSpPr>
        <p:spPr>
          <a:xfrm>
            <a:off x="1632088" y="142939"/>
            <a:ext cx="8694489" cy="666754"/>
          </a:xfrm>
        </p:spPr>
        <p:txBody>
          <a:bodyPr>
            <a:noAutofit/>
          </a:bodyPr>
          <a:lstStyle/>
          <a:p>
            <a:r>
              <a:rPr lang="en-US" sz="4000" b="1" dirty="0"/>
              <a:t>Understanding the Customer Experience</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27</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1424908"/>
            <a:ext cx="1730253"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spTree>
    <p:extLst>
      <p:ext uri="{BB962C8B-B14F-4D97-AF65-F5344CB8AC3E}">
        <p14:creationId xmlns:p14="http://schemas.microsoft.com/office/powerpoint/2010/main" val="37758296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9F7ACEA-B27A-4042-BF6C-B448A751241D}"/>
              </a:ext>
            </a:extLst>
          </p:cNvPr>
          <p:cNvSpPr>
            <a:spLocks noGrp="1"/>
          </p:cNvSpPr>
          <p:nvPr>
            <p:ph type="title"/>
          </p:nvPr>
        </p:nvSpPr>
        <p:spPr>
          <a:xfrm>
            <a:off x="1907017" y="123089"/>
            <a:ext cx="8377966" cy="666754"/>
          </a:xfrm>
        </p:spPr>
        <p:txBody>
          <a:bodyPr>
            <a:noAutofit/>
          </a:bodyPr>
          <a:lstStyle/>
          <a:p>
            <a:r>
              <a:rPr lang="en-US" sz="4000" b="1" dirty="0"/>
              <a:t>Understanding the Customer Experience</a:t>
            </a:r>
          </a:p>
        </p:txBody>
      </p:sp>
      <p:sp>
        <p:nvSpPr>
          <p:cNvPr id="5" name="Content Placeholder 4">
            <a:extLst>
              <a:ext uri="{FF2B5EF4-FFF2-40B4-BE49-F238E27FC236}">
                <a16:creationId xmlns:a16="http://schemas.microsoft.com/office/drawing/2014/main" id="{42AD142F-1159-844D-826D-373F8A3BA0FD}"/>
              </a:ext>
            </a:extLst>
          </p:cNvPr>
          <p:cNvSpPr>
            <a:spLocks noGrp="1"/>
          </p:cNvSpPr>
          <p:nvPr>
            <p:ph idx="1"/>
          </p:nvPr>
        </p:nvSpPr>
        <p:spPr>
          <a:xfrm>
            <a:off x="290528" y="1325741"/>
            <a:ext cx="11749072" cy="4289613"/>
          </a:xfrm>
        </p:spPr>
        <p:txBody>
          <a:bodyPr>
            <a:noAutofit/>
          </a:bodyPr>
          <a:lstStyle/>
          <a:p>
            <a:pPr marL="0" indent="0">
              <a:buNone/>
            </a:pPr>
            <a:r>
              <a:rPr lang="en-GB" sz="1600" dirty="0"/>
              <a:t>Bowersox, D. J.; </a:t>
            </a:r>
            <a:r>
              <a:rPr lang="en-GB" sz="1600" dirty="0" err="1"/>
              <a:t>Closs</a:t>
            </a:r>
            <a:r>
              <a:rPr lang="en-GB" sz="1600" dirty="0"/>
              <a:t>, D. J. and Stank, T. P. (2000). “Ten mega-trends that will revolutionize supply chain logistics.” Journal of Business Logistics, 21(2), 1-16. </a:t>
            </a:r>
          </a:p>
          <a:p>
            <a:pPr marL="0" indent="0">
              <a:buNone/>
            </a:pPr>
            <a:r>
              <a:rPr lang="en-GB" sz="1600" dirty="0"/>
              <a:t>Hutt, M. and </a:t>
            </a:r>
            <a:r>
              <a:rPr lang="en-GB" sz="1600" dirty="0" err="1"/>
              <a:t>Speh</a:t>
            </a:r>
            <a:r>
              <a:rPr lang="en-GB" sz="1600" dirty="0"/>
              <a:t>, T., 2013. </a:t>
            </a:r>
            <a:r>
              <a:rPr lang="en-GB" sz="1600" i="1" dirty="0"/>
              <a:t>Business Marketing Management</a:t>
            </a:r>
            <a:r>
              <a:rPr lang="en-GB" sz="1600" dirty="0"/>
              <a:t>. 1st ed. Mason, Ohio: South-Western Cengage Learning.</a:t>
            </a:r>
          </a:p>
          <a:p>
            <a:pPr marL="0" indent="0">
              <a:buNone/>
            </a:pPr>
            <a:r>
              <a:rPr lang="en-GB" sz="1600" dirty="0"/>
              <a:t>Kotler, P., Marketing Management, (Millennium Edition), Custom Edition for University of Phoenix, Prentice Hall, 2000, p. 9.</a:t>
            </a:r>
          </a:p>
          <a:p>
            <a:pPr marL="0" indent="0">
              <a:buNone/>
            </a:pPr>
            <a:r>
              <a:rPr lang="en-GB" sz="1600" dirty="0"/>
              <a:t>Porter, M. E. (1985). Competitive advantage, creating and sustaining superior performance. The Free Press, New York. </a:t>
            </a:r>
          </a:p>
          <a:p>
            <a:pPr marL="0" indent="0">
              <a:buNone/>
            </a:pPr>
            <a:r>
              <a:rPr lang="en-GB" sz="1600" dirty="0"/>
              <a:t> Visioncritical.com. 2020. </a:t>
            </a:r>
            <a:r>
              <a:rPr lang="en-GB" sz="1600" i="1" dirty="0"/>
              <a:t>3 Companies That Have Mastered The Art Of Using Customer Data</a:t>
            </a:r>
            <a:r>
              <a:rPr lang="en-GB" sz="1600" dirty="0"/>
              <a:t>. [online] Available at: &lt;https://</a:t>
            </a:r>
            <a:r>
              <a:rPr lang="en-GB" sz="1600" dirty="0" err="1"/>
              <a:t>www.visioncritical.com</a:t>
            </a:r>
            <a:r>
              <a:rPr lang="en-GB" sz="1600" dirty="0"/>
              <a:t>/blog/master-use-customer-data&gt; [Accessed 25 May 2020].</a:t>
            </a:r>
          </a:p>
          <a:p>
            <a:pPr marL="0" indent="0">
              <a:buNone/>
            </a:pPr>
            <a:r>
              <a:rPr lang="en-GB" sz="1600" dirty="0"/>
              <a:t>Hansen, T. 2005. Perspectives on consumer decision making: An integrated approach [Online] https://</a:t>
            </a:r>
            <a:r>
              <a:rPr lang="en-GB" sz="1600" dirty="0" err="1"/>
              <a:t>onlinelibrary.wiley.com</a:t>
            </a:r>
            <a:r>
              <a:rPr lang="en-GB" sz="1600" dirty="0"/>
              <a:t>/</a:t>
            </a:r>
            <a:r>
              <a:rPr lang="en-GB" sz="1600" dirty="0" err="1"/>
              <a:t>doi</a:t>
            </a:r>
            <a:r>
              <a:rPr lang="en-GB" sz="1600" dirty="0"/>
              <a:t>/10.1002/cb.33 </a:t>
            </a:r>
          </a:p>
          <a:p>
            <a:pPr marL="0" indent="0">
              <a:buNone/>
            </a:pPr>
            <a:r>
              <a:rPr lang="en-GB" sz="1600" dirty="0"/>
              <a:t>Lamb, C., Hair, J. and McDaniel, C., 2009. </a:t>
            </a:r>
            <a:r>
              <a:rPr lang="en-GB" sz="1600" i="1" dirty="0"/>
              <a:t>Essentials Of Marketing</a:t>
            </a:r>
            <a:r>
              <a:rPr lang="en-GB" sz="1600" dirty="0"/>
              <a:t>. 6th ed. Mason, OH: South-Western Cengage Learning.</a:t>
            </a:r>
          </a:p>
          <a:p>
            <a:pPr marL="0" indent="0">
              <a:buNone/>
            </a:pPr>
            <a:r>
              <a:rPr lang="en-GB" sz="1600" dirty="0"/>
              <a:t>Newbery, P. and K. Farnham, Experience design: A framework for integrating brand, experience, and value. 2013: John Wiley &amp; Sons.</a:t>
            </a:r>
            <a:endParaRPr lang="en-US" sz="1600" dirty="0"/>
          </a:p>
          <a:p>
            <a:pPr marL="0" indent="0">
              <a:buNone/>
            </a:pPr>
            <a:r>
              <a:rPr lang="en-GB" sz="1600" dirty="0"/>
              <a:t>Solomon, M., </a:t>
            </a:r>
            <a:r>
              <a:rPr lang="en-GB" sz="1600" dirty="0" err="1"/>
              <a:t>Bamossy</a:t>
            </a:r>
            <a:r>
              <a:rPr lang="en-GB" sz="1600" dirty="0"/>
              <a:t>, G., </a:t>
            </a:r>
            <a:r>
              <a:rPr lang="en-GB" sz="1600" dirty="0" err="1"/>
              <a:t>Askegaard</a:t>
            </a:r>
            <a:r>
              <a:rPr lang="en-GB" sz="1600" dirty="0"/>
              <a:t>, S. and Hogg, M., 2010. </a:t>
            </a:r>
            <a:r>
              <a:rPr lang="en-GB" sz="1600" i="1" dirty="0"/>
              <a:t>Consumer Behaviour</a:t>
            </a:r>
            <a:r>
              <a:rPr lang="en-GB" sz="1600" dirty="0"/>
              <a:t>. 4th ed. Harlow: Financial Times Prentice Hall.</a:t>
            </a:r>
            <a:br>
              <a:rPr lang="en-GB" sz="1600" dirty="0"/>
            </a:br>
            <a:endParaRPr lang="en-US" sz="1600" dirty="0"/>
          </a:p>
        </p:txBody>
      </p:sp>
      <p:sp>
        <p:nvSpPr>
          <p:cNvPr id="8" name="TextBox 7">
            <a:extLst>
              <a:ext uri="{FF2B5EF4-FFF2-40B4-BE49-F238E27FC236}">
                <a16:creationId xmlns:a16="http://schemas.microsoft.com/office/drawing/2014/main" id="{456F2AED-3863-114E-901F-5E5C46917BDD}"/>
              </a:ext>
            </a:extLst>
          </p:cNvPr>
          <p:cNvSpPr txBox="1"/>
          <p:nvPr/>
        </p:nvSpPr>
        <p:spPr>
          <a:xfrm>
            <a:off x="689113" y="808469"/>
            <a:ext cx="2700338" cy="461665"/>
          </a:xfrm>
          <a:prstGeom prst="rect">
            <a:avLst/>
          </a:prstGeom>
          <a:noFill/>
        </p:spPr>
        <p:txBody>
          <a:bodyPr wrap="square" rtlCol="0">
            <a:spAutoFit/>
          </a:bodyPr>
          <a:lstStyle/>
          <a:p>
            <a:r>
              <a:rPr lang="en-US" sz="2400" b="1" dirty="0"/>
              <a:t>References</a:t>
            </a:r>
            <a:endParaRPr lang="en-US" sz="2400" dirty="0"/>
          </a:p>
        </p:txBody>
      </p:sp>
    </p:spTree>
    <p:extLst>
      <p:ext uri="{BB962C8B-B14F-4D97-AF65-F5344CB8AC3E}">
        <p14:creationId xmlns:p14="http://schemas.microsoft.com/office/powerpoint/2010/main" val="5449343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ession 6 [Buyer Seller Relationships]" id="{927D119D-488D-B34D-9435-65CFBC397E78}" vid="{3BF2D7CA-43E9-C848-80CF-4F5FAA6A269F}"/>
    </a:ext>
  </a:ext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4.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A68A5B9-B471-45C3-9462-3CE647461173}">
  <ds:schemaRefs>
    <ds:schemaRef ds:uri="http://purl.org/dc/terms/"/>
    <ds:schemaRef ds:uri="bc4c28ad-82b3-4539-a18c-a8c438c69a43"/>
    <ds:schemaRef ds:uri="http://purl.org/dc/dcmitype/"/>
    <ds:schemaRef ds:uri="http://schemas.microsoft.com/office/infopath/2007/PartnerControls"/>
    <ds:schemaRef ds:uri="http://schemas.microsoft.com/office/2006/documentManagement/types"/>
    <ds:schemaRef ds:uri="f90edf9b-0f74-455c-b63c-928a27ec8b1c"/>
    <ds:schemaRef ds:uri="http://purl.org/dc/elements/1.1/"/>
    <ds:schemaRef ds:uri="http://schemas.microsoft.com/office/2006/metadata/properti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30AD2909-E832-4C6A-820C-2EB9F3525DAA}">
  <ds:schemaRefs>
    <ds:schemaRef ds:uri="http://schemas.microsoft.com/sharepoint/v3/contenttype/forms"/>
  </ds:schemaRefs>
</ds:datastoreItem>
</file>

<file path=customXml/itemProps3.xml><?xml version="1.0" encoding="utf-8"?>
<ds:datastoreItem xmlns:ds="http://schemas.openxmlformats.org/officeDocument/2006/customXml" ds:itemID="{C89C4D14-54FE-47DD-A4B0-4827DBC7E0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5731</Words>
  <Application>Microsoft Office PowerPoint</Application>
  <PresentationFormat>Widescreen</PresentationFormat>
  <Paragraphs>386</Paragraphs>
  <Slides>28</Slides>
  <Notes>21</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28</vt:i4>
      </vt:variant>
    </vt:vector>
  </HeadingPairs>
  <TitlesOfParts>
    <vt:vector size="38" baseType="lpstr">
      <vt:lpstr>-apple-system</vt:lpstr>
      <vt:lpstr>Myriad Pro</vt:lpstr>
      <vt:lpstr>Arial</vt:lpstr>
      <vt:lpstr>Calibri</vt:lpstr>
      <vt:lpstr>Calibri Light</vt:lpstr>
      <vt:lpstr>Times New Roman</vt:lpstr>
      <vt:lpstr>20140311PresentationUWTSDTemplate</vt:lpstr>
      <vt:lpstr>UWTSD 200 B</vt:lpstr>
      <vt:lpstr>Title Slide 1</vt:lpstr>
      <vt:lpstr>ALAMO22</vt:lpstr>
      <vt:lpstr>BA Applied Leadership and Management in the Workplace    Module: BMSK5012 Understanding &amp; Engaging in the Customer Experience    </vt:lpstr>
      <vt:lpstr>PowerPoint Presentation</vt:lpstr>
      <vt:lpstr>Understanding the Customer Experience</vt:lpstr>
      <vt:lpstr>Buyer/Seller Relationships – what customers want</vt:lpstr>
      <vt:lpstr>Buyer/Seller Relationships  - overview</vt:lpstr>
      <vt:lpstr>Transactional (distant) relationship</vt:lpstr>
      <vt:lpstr>Value – added (continuing) relationship</vt:lpstr>
      <vt:lpstr>PowerPoint Presentation</vt:lpstr>
      <vt:lpstr>Trust!</vt:lpstr>
      <vt:lpstr>Session 6 - Buyer Seller Relationships</vt:lpstr>
      <vt:lpstr>The Buyer Process</vt:lpstr>
      <vt:lpstr>Decision-making</vt:lpstr>
      <vt:lpstr>Understanding the Customer Experience</vt:lpstr>
      <vt:lpstr>Understanding the Customer Experience</vt:lpstr>
      <vt:lpstr>Problem recognition</vt:lpstr>
      <vt:lpstr>Problem recognition</vt:lpstr>
      <vt:lpstr>Information Search</vt:lpstr>
      <vt:lpstr>Evaluation of Alternatives</vt:lpstr>
      <vt:lpstr>Evaluation of alternatives</vt:lpstr>
      <vt:lpstr>PowerPoint Presentation</vt:lpstr>
      <vt:lpstr>Understanding the Customer Experience</vt:lpstr>
      <vt:lpstr>Decision to Purchase</vt:lpstr>
      <vt:lpstr>Decision to Purchase</vt:lpstr>
      <vt:lpstr>Post Purchase Behaviour </vt:lpstr>
      <vt:lpstr>Understanding the Customer Experience</vt:lpstr>
      <vt:lpstr>Understanding the Customer Experience</vt:lpstr>
      <vt:lpstr>Understanding the Customer Experience</vt:lpstr>
      <vt:lpstr>Understanding the Customer Experience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Christian Felices</cp:lastModifiedBy>
  <cp:revision>49</cp:revision>
  <dcterms:created xsi:type="dcterms:W3CDTF">2020-05-28T10:35:06Z</dcterms:created>
  <dcterms:modified xsi:type="dcterms:W3CDTF">2024-04-24T11:10:58Z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